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4"/>
  </p:notesMasterIdLst>
  <p:sldIdLst>
    <p:sldId id="406" r:id="rId2"/>
    <p:sldId id="408" r:id="rId3"/>
    <p:sldId id="410" r:id="rId4"/>
    <p:sldId id="424" r:id="rId5"/>
    <p:sldId id="412" r:id="rId6"/>
    <p:sldId id="426" r:id="rId7"/>
    <p:sldId id="413" r:id="rId8"/>
    <p:sldId id="414" r:id="rId9"/>
    <p:sldId id="415" r:id="rId10"/>
    <p:sldId id="416" r:id="rId11"/>
    <p:sldId id="427" r:id="rId12"/>
    <p:sldId id="428" r:id="rId13"/>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CC"/>
    <a:srgbClr val="005C2A"/>
    <a:srgbClr val="FFCCFF"/>
    <a:srgbClr val="99FF99"/>
    <a:srgbClr val="FF99FF"/>
    <a:srgbClr val="66FFFF"/>
    <a:srgbClr val="FFFF66"/>
    <a:srgbClr val="008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72440" autoAdjust="0"/>
  </p:normalViewPr>
  <p:slideViewPr>
    <p:cSldViewPr snapToGrid="0" snapToObjects="1">
      <p:cViewPr varScale="1">
        <p:scale>
          <a:sx n="88" d="100"/>
          <a:sy n="88" d="100"/>
        </p:scale>
        <p:origin x="1133" y="72"/>
      </p:cViewPr>
      <p:guideLst>
        <p:guide orient="horz" pos="2167"/>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同学们好！从本节开始学习</a:t>
            </a:r>
            <a:r>
              <a:rPr lang="zh-CN" altLang="en-US" baseline="0" dirty="0" smtClean="0"/>
              <a:t>半导体接触现象。</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819717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在分析单一均匀掺杂非</a:t>
            </a:r>
            <a:r>
              <a:rPr lang="zh-CN" altLang="en-US" dirty="0" smtClean="0"/>
              <a:t>简并</a:t>
            </a:r>
            <a:r>
              <a:rPr lang="en-US" altLang="zh-CN" dirty="0" smtClean="0"/>
              <a:t>n</a:t>
            </a:r>
            <a:r>
              <a:rPr lang="zh-CN" altLang="en-US" dirty="0" smtClean="0"/>
              <a:t>型半导体</a:t>
            </a:r>
            <a:r>
              <a:rPr lang="zh-CN" altLang="en-US" dirty="0" smtClean="0"/>
              <a:t>，半导体</a:t>
            </a:r>
            <a:r>
              <a:rPr lang="zh-CN" altLang="en-US" dirty="0" smtClean="0"/>
              <a:t>杂质饱和电离</a:t>
            </a:r>
            <a:r>
              <a:rPr lang="zh-CN" altLang="en-US" dirty="0" smtClean="0"/>
              <a:t>，本征激发可忽略，施加电压绝对值小于</a:t>
            </a:r>
            <a:r>
              <a:rPr lang="en-US" altLang="zh-CN" dirty="0" smtClean="0"/>
              <a:t>K0T/e</a:t>
            </a:r>
            <a:r>
              <a:rPr lang="zh-CN" altLang="en-US" dirty="0" smtClean="0"/>
              <a:t>的条件下。得到了半导体中电势分布函数</a:t>
            </a:r>
            <a:r>
              <a:rPr lang="zh-CN" altLang="en-US" dirty="0" smtClean="0"/>
              <a:t>。利用</a:t>
            </a:r>
            <a:r>
              <a:rPr lang="zh-CN" altLang="en-US" dirty="0" smtClean="0"/>
              <a:t>电场与电势之间的关系</a:t>
            </a:r>
            <a:r>
              <a:rPr lang="en-US" altLang="zh-CN" dirty="0" smtClean="0"/>
              <a:t>》</a:t>
            </a:r>
            <a:r>
              <a:rPr lang="zh-CN" altLang="en-US" dirty="0" smtClean="0"/>
              <a:t>，得到半导体中</a:t>
            </a:r>
            <a:r>
              <a:rPr lang="en-US" altLang="zh-CN" dirty="0" smtClean="0"/>
              <a:t>》</a:t>
            </a:r>
            <a:r>
              <a:rPr lang="zh-CN" altLang="en-US" dirty="0" smtClean="0"/>
              <a:t>电场的分布函数，表面电场用</a:t>
            </a:r>
            <a:r>
              <a:rPr lang="en-US" altLang="zh-CN" dirty="0" smtClean="0"/>
              <a:t>Es0</a:t>
            </a:r>
            <a:r>
              <a:rPr lang="zh-CN" altLang="en-US" dirty="0" smtClean="0"/>
              <a:t>表示</a:t>
            </a:r>
            <a:r>
              <a:rPr lang="en-US" altLang="zh-CN" dirty="0" smtClean="0"/>
              <a:t>》Es0</a:t>
            </a:r>
            <a:r>
              <a:rPr lang="zh-CN" altLang="en-US" dirty="0" smtClean="0"/>
              <a:t>的正负与</a:t>
            </a:r>
            <a:r>
              <a:rPr lang="en-US" altLang="zh-CN" dirty="0" smtClean="0"/>
              <a:t>Vs</a:t>
            </a:r>
            <a:r>
              <a:rPr lang="zh-CN" altLang="en-US" dirty="0" smtClean="0"/>
              <a:t>正负相同。</a:t>
            </a:r>
            <a:r>
              <a:rPr lang="zh-CN" altLang="en-US" dirty="0" smtClean="0"/>
              <a:t>电子电势能分布</a:t>
            </a:r>
            <a:r>
              <a:rPr lang="zh-CN" altLang="en-US" dirty="0" smtClean="0"/>
              <a:t>就等于</a:t>
            </a:r>
            <a:r>
              <a:rPr lang="en-US" altLang="zh-CN" dirty="0" smtClean="0"/>
              <a:t>》</a:t>
            </a:r>
            <a:r>
              <a:rPr lang="zh-CN" altLang="en-US" dirty="0" smtClean="0"/>
              <a:t>电势</a:t>
            </a:r>
            <a:r>
              <a:rPr lang="zh-CN" altLang="en-US" dirty="0" smtClean="0"/>
              <a:t>乘以电子电荷量，负</a:t>
            </a:r>
            <a:r>
              <a:rPr lang="en-US" altLang="zh-CN" dirty="0" smtClean="0"/>
              <a:t>e</a:t>
            </a:r>
            <a:r>
              <a:rPr lang="zh-CN" altLang="en-US" dirty="0" smtClean="0"/>
              <a:t>，表面电势能用</a:t>
            </a:r>
            <a:r>
              <a:rPr lang="en-US" altLang="zh-CN" dirty="0" smtClean="0"/>
              <a:t>Us </a:t>
            </a:r>
            <a:r>
              <a:rPr lang="zh-CN" altLang="en-US" dirty="0" smtClean="0"/>
              <a:t>表示，</a:t>
            </a:r>
            <a:r>
              <a:rPr lang="en-US" altLang="zh-CN" dirty="0" smtClean="0"/>
              <a:t>Us</a:t>
            </a:r>
            <a:r>
              <a:rPr lang="zh-CN" altLang="en-US" dirty="0" smtClean="0"/>
              <a:t>的正负与</a:t>
            </a:r>
            <a:r>
              <a:rPr lang="en-US" altLang="zh-CN" dirty="0" smtClean="0"/>
              <a:t>Vs</a:t>
            </a:r>
            <a:r>
              <a:rPr lang="zh-CN" altLang="en-US" dirty="0" smtClean="0"/>
              <a:t>相反。半导体中的空间电荷</a:t>
            </a:r>
            <a:r>
              <a:rPr lang="zh-CN" altLang="en-US" dirty="0" smtClean="0"/>
              <a:t>分布与电子</a:t>
            </a:r>
            <a:r>
              <a:rPr lang="zh-CN" altLang="en-US" dirty="0" smtClean="0"/>
              <a:t>电势能成正比</a:t>
            </a:r>
            <a:r>
              <a:rPr lang="en-US" altLang="zh-CN" dirty="0" smtClean="0"/>
              <a:t>》</a:t>
            </a:r>
            <a:r>
              <a:rPr lang="zh-CN" altLang="en-US" dirty="0" smtClean="0"/>
              <a:t>，表面电荷密度的正负与表面电势相反</a:t>
            </a:r>
            <a:r>
              <a:rPr lang="zh-CN" altLang="en-US" dirty="0" smtClean="0"/>
              <a:t>。</a:t>
            </a:r>
            <a:endParaRPr lang="en-US" altLang="zh-CN" dirty="0" smtClean="0"/>
          </a:p>
          <a:p>
            <a:endParaRPr lang="en-US" altLang="zh-CN" dirty="0" smtClean="0"/>
          </a:p>
          <a:p>
            <a:r>
              <a:rPr lang="zh-CN" altLang="en-US" dirty="0" smtClean="0"/>
              <a:t>一般</a:t>
            </a:r>
            <a:r>
              <a:rPr lang="zh-CN" altLang="en-US" dirty="0" smtClean="0"/>
              <a:t>情况下，对于单一均匀掺杂的</a:t>
            </a:r>
            <a:r>
              <a:rPr lang="en-US" altLang="zh-CN" dirty="0" smtClean="0"/>
              <a:t>n</a:t>
            </a:r>
            <a:r>
              <a:rPr lang="zh-CN" altLang="en-US" dirty="0" smtClean="0"/>
              <a:t>型</a:t>
            </a:r>
            <a:r>
              <a:rPr lang="zh-CN" altLang="en-US" dirty="0" smtClean="0"/>
              <a:t>半</a:t>
            </a:r>
            <a:r>
              <a:rPr lang="en-US" altLang="zh-CN" dirty="0" smtClean="0"/>
              <a:t>》</a:t>
            </a:r>
            <a:r>
              <a:rPr lang="zh-CN" altLang="en-US" dirty="0" smtClean="0"/>
              <a:t>导体</a:t>
            </a:r>
            <a:r>
              <a:rPr lang="zh-CN" altLang="en-US" dirty="0" smtClean="0"/>
              <a:t>，施加的电压如果</a:t>
            </a:r>
            <a:r>
              <a:rPr lang="zh-CN" altLang="en-US" dirty="0" smtClean="0"/>
              <a:t>满足空穴密度可以忽略的</a:t>
            </a:r>
            <a:r>
              <a:rPr lang="zh-CN" altLang="en-US" dirty="0" smtClean="0"/>
              <a:t>条件，并且半导体中的费米能级不随位置变化，</a:t>
            </a:r>
            <a:r>
              <a:rPr lang="zh-CN" altLang="en-US" dirty="0" smtClean="0"/>
              <a:t>则半导体</a:t>
            </a:r>
            <a:r>
              <a:rPr lang="zh-CN" altLang="en-US" dirty="0" smtClean="0"/>
              <a:t>中电荷密度与电势的</a:t>
            </a:r>
            <a:r>
              <a:rPr lang="zh-CN" altLang="en-US" dirty="0" smtClean="0"/>
              <a:t>关系是这样的</a:t>
            </a:r>
            <a:r>
              <a:rPr lang="en-US" altLang="zh-CN" dirty="0" smtClean="0"/>
              <a:t>》</a:t>
            </a:r>
            <a:r>
              <a:rPr lang="zh-CN" altLang="en-US" dirty="0" smtClean="0"/>
              <a:t>。</a:t>
            </a:r>
            <a:r>
              <a:rPr lang="zh-CN" altLang="en-US" dirty="0" smtClean="0"/>
              <a:t>可以看出如果半导体中电势大于零，空间电荷为负。如果电势小于零，空间电荷为正</a:t>
            </a:r>
            <a:r>
              <a:rPr lang="zh-CN" altLang="en-US" dirty="0" smtClean="0"/>
              <a:t>。</a:t>
            </a:r>
            <a:endParaRPr lang="en-US" altLang="zh-CN" dirty="0" smtClean="0"/>
          </a:p>
          <a:p>
            <a:r>
              <a:rPr lang="zh-CN" altLang="en-US" dirty="0" smtClean="0"/>
              <a:t>对于</a:t>
            </a:r>
            <a:r>
              <a:rPr lang="en-US" altLang="zh-CN" dirty="0" smtClean="0"/>
              <a:t>p</a:t>
            </a:r>
            <a:r>
              <a:rPr lang="zh-CN" altLang="en-US" dirty="0" smtClean="0"/>
              <a:t>型半导体，同样可以得到</a:t>
            </a:r>
            <a:r>
              <a:rPr lang="en-US" altLang="zh-CN" dirty="0" smtClean="0"/>
              <a:t>》</a:t>
            </a:r>
            <a:r>
              <a:rPr lang="zh-CN" altLang="en-US" dirty="0" smtClean="0"/>
              <a:t>空间电荷区的电荷与半导体</a:t>
            </a:r>
            <a:r>
              <a:rPr lang="zh-CN" altLang="en-US" dirty="0" smtClean="0"/>
              <a:t>内部电势的关系式。可以看出，电势大于零，空间电荷为负，电势小于零，空间电荷为正。也就是无论是</a:t>
            </a:r>
            <a:r>
              <a:rPr lang="en-US" altLang="zh-CN" dirty="0" smtClean="0"/>
              <a:t>n</a:t>
            </a:r>
            <a:r>
              <a:rPr lang="zh-CN" altLang="en-US" dirty="0" smtClean="0"/>
              <a:t>型半导体还是</a:t>
            </a:r>
            <a:r>
              <a:rPr lang="en-US" altLang="zh-CN" dirty="0" smtClean="0"/>
              <a:t>p</a:t>
            </a:r>
            <a:r>
              <a:rPr lang="zh-CN" altLang="en-US" dirty="0" smtClean="0"/>
              <a:t>型半导体，电势大于零，半导体表面空间电荷小于零，电势大于零，半导体表面空间电场大于零。</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10</a:t>
            </a:fld>
            <a:endParaRPr lang="en-US"/>
          </a:p>
        </p:txBody>
      </p:sp>
    </p:spTree>
    <p:extLst>
      <p:ext uri="{BB962C8B-B14F-4D97-AF65-F5344CB8AC3E}">
        <p14:creationId xmlns:p14="http://schemas.microsoft.com/office/powerpoint/2010/main" val="3699078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再次观察表面电势</a:t>
            </a:r>
            <a:r>
              <a:rPr lang="en-US" altLang="zh-CN" dirty="0" smtClean="0"/>
              <a:t>Vs》</a:t>
            </a:r>
            <a:r>
              <a:rPr lang="zh-CN" altLang="en-US" dirty="0" smtClean="0"/>
              <a:t>，</a:t>
            </a:r>
            <a:r>
              <a:rPr lang="zh-CN" altLang="en-US" dirty="0" smtClean="0"/>
              <a:t>表面电场</a:t>
            </a:r>
            <a:r>
              <a:rPr lang="en-US" altLang="zh-CN" dirty="0" smtClean="0"/>
              <a:t>Es0》</a:t>
            </a:r>
            <a:r>
              <a:rPr lang="zh-CN" altLang="en-US" dirty="0" smtClean="0"/>
              <a:t>，</a:t>
            </a:r>
            <a:r>
              <a:rPr lang="zh-CN" altLang="en-US" dirty="0" smtClean="0"/>
              <a:t>表面电势能</a:t>
            </a:r>
            <a:r>
              <a:rPr lang="en-US" altLang="zh-CN" dirty="0" smtClean="0"/>
              <a:t>Us》</a:t>
            </a:r>
            <a:r>
              <a:rPr lang="zh-CN" altLang="en-US" dirty="0" smtClean="0"/>
              <a:t>，</a:t>
            </a:r>
            <a:r>
              <a:rPr lang="zh-CN" altLang="en-US" dirty="0" smtClean="0"/>
              <a:t>表面电荷</a:t>
            </a:r>
            <a:r>
              <a:rPr lang="en-US" altLang="zh-CN" dirty="0" err="1" smtClean="0"/>
              <a:t>ps</a:t>
            </a:r>
            <a:r>
              <a:rPr lang="en-US" altLang="zh-CN" dirty="0" smtClean="0"/>
              <a:t>》</a:t>
            </a:r>
            <a:r>
              <a:rPr lang="zh-CN" altLang="en-US" dirty="0" smtClean="0"/>
              <a:t>。</a:t>
            </a:r>
            <a:r>
              <a:rPr lang="zh-CN" altLang="en-US" dirty="0" smtClean="0"/>
              <a:t>无论是</a:t>
            </a:r>
            <a:r>
              <a:rPr lang="en-US" altLang="zh-CN" dirty="0" smtClean="0"/>
              <a:t>n</a:t>
            </a:r>
            <a:r>
              <a:rPr lang="zh-CN" altLang="en-US" dirty="0" smtClean="0"/>
              <a:t>型半导体，还是</a:t>
            </a:r>
            <a:r>
              <a:rPr lang="en-US" altLang="zh-CN" dirty="0" smtClean="0"/>
              <a:t>p</a:t>
            </a:r>
            <a:r>
              <a:rPr lang="zh-CN" altLang="en-US" dirty="0" smtClean="0"/>
              <a:t>型半导体。如果表面电势大于</a:t>
            </a:r>
            <a:r>
              <a:rPr lang="zh-CN" altLang="en-US" dirty="0" smtClean="0"/>
              <a:t>零</a:t>
            </a:r>
            <a:r>
              <a:rPr lang="en-US" altLang="zh-CN" dirty="0" smtClean="0"/>
              <a:t>》</a:t>
            </a:r>
            <a:r>
              <a:rPr lang="zh-CN" altLang="en-US" dirty="0" smtClean="0"/>
              <a:t>，</a:t>
            </a:r>
            <a:r>
              <a:rPr lang="zh-CN" altLang="en-US" dirty="0" smtClean="0"/>
              <a:t>表面电场也大于</a:t>
            </a:r>
            <a:r>
              <a:rPr lang="zh-CN" altLang="en-US" dirty="0" smtClean="0"/>
              <a:t>零</a:t>
            </a:r>
            <a:r>
              <a:rPr lang="en-US" altLang="zh-CN" dirty="0" smtClean="0"/>
              <a:t>》</a:t>
            </a:r>
            <a:r>
              <a:rPr lang="zh-CN" altLang="en-US" dirty="0" smtClean="0"/>
              <a:t>，</a:t>
            </a:r>
            <a:r>
              <a:rPr lang="zh-CN" altLang="en-US" dirty="0" smtClean="0"/>
              <a:t>表面电势能小于零，半导体能带的表面能级向下</a:t>
            </a:r>
            <a:r>
              <a:rPr lang="zh-CN" altLang="en-US" dirty="0" smtClean="0"/>
              <a:t>弯曲</a:t>
            </a:r>
            <a:r>
              <a:rPr lang="en-US" altLang="zh-CN" dirty="0" smtClean="0"/>
              <a:t>》</a:t>
            </a:r>
            <a:r>
              <a:rPr lang="zh-CN" altLang="en-US" dirty="0" smtClean="0"/>
              <a:t>，</a:t>
            </a:r>
            <a:r>
              <a:rPr lang="zh-CN" altLang="en-US" dirty="0" smtClean="0"/>
              <a:t>表面空间电荷为</a:t>
            </a:r>
            <a:r>
              <a:rPr lang="zh-CN" altLang="en-US" dirty="0" smtClean="0"/>
              <a:t>负电荷</a:t>
            </a:r>
            <a:r>
              <a:rPr lang="en-US" altLang="zh-CN" dirty="0" smtClean="0"/>
              <a:t>》</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a:t>
            </a:r>
            <a:r>
              <a:rPr lang="en-US" altLang="zh-CN" dirty="0" smtClean="0"/>
              <a:t>n</a:t>
            </a:r>
            <a:r>
              <a:rPr lang="zh-CN" altLang="en-US" dirty="0" smtClean="0"/>
              <a:t>型</a:t>
            </a:r>
            <a:r>
              <a:rPr lang="zh-CN" altLang="en-US" dirty="0" smtClean="0"/>
              <a:t>半导体</a:t>
            </a:r>
            <a:r>
              <a:rPr lang="en-US" altLang="zh-CN" dirty="0" smtClean="0"/>
              <a:t>》</a:t>
            </a:r>
            <a:r>
              <a:rPr lang="zh-CN" altLang="en-US" dirty="0" smtClean="0"/>
              <a:t>，</a:t>
            </a:r>
            <a:r>
              <a:rPr lang="zh-CN" altLang="en-US" dirty="0" smtClean="0"/>
              <a:t>表面负电荷增加</a:t>
            </a:r>
            <a:r>
              <a:rPr lang="zh-CN" altLang="en-US" dirty="0" smtClean="0"/>
              <a:t>，表面电子增加</a:t>
            </a:r>
            <a:r>
              <a:rPr lang="zh-CN" altLang="en-US" dirty="0" smtClean="0"/>
              <a:t>，则半导体表面多子发生积累</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如果</a:t>
            </a:r>
            <a:r>
              <a:rPr lang="en-US" altLang="zh-CN" dirty="0" smtClean="0"/>
              <a:t>Vs</a:t>
            </a:r>
            <a:r>
              <a:rPr lang="zh-CN" altLang="en-US" dirty="0" smtClean="0"/>
              <a:t>小于</a:t>
            </a:r>
            <a:r>
              <a:rPr lang="zh-CN" altLang="en-US" dirty="0" smtClean="0"/>
              <a:t>零</a:t>
            </a:r>
            <a:r>
              <a:rPr lang="en-US" altLang="zh-CN" dirty="0" smtClean="0"/>
              <a:t>》</a:t>
            </a:r>
            <a:r>
              <a:rPr lang="zh-CN" altLang="en-US" dirty="0" smtClean="0"/>
              <a:t>，</a:t>
            </a:r>
            <a:r>
              <a:rPr lang="zh-CN" altLang="en-US" dirty="0" smtClean="0"/>
              <a:t>表面电场小于</a:t>
            </a:r>
            <a:r>
              <a:rPr lang="zh-CN" altLang="en-US" dirty="0" smtClean="0"/>
              <a:t>零</a:t>
            </a:r>
            <a:r>
              <a:rPr lang="en-US" altLang="zh-CN" dirty="0" smtClean="0"/>
              <a:t>》</a:t>
            </a:r>
            <a:r>
              <a:rPr lang="zh-CN" altLang="en-US" dirty="0" smtClean="0"/>
              <a:t>，</a:t>
            </a:r>
            <a:r>
              <a:rPr lang="zh-CN" altLang="en-US" dirty="0" smtClean="0"/>
              <a:t>表面电势能大于</a:t>
            </a:r>
            <a:r>
              <a:rPr lang="zh-CN" altLang="en-US" dirty="0" smtClean="0"/>
              <a:t>零</a:t>
            </a:r>
            <a:r>
              <a:rPr lang="en-US" altLang="zh-CN" dirty="0" smtClean="0"/>
              <a:t>》</a:t>
            </a:r>
            <a:r>
              <a:rPr lang="zh-CN" altLang="en-US" dirty="0" smtClean="0"/>
              <a:t>，</a:t>
            </a:r>
            <a:r>
              <a:rPr lang="zh-CN" altLang="en-US" dirty="0" smtClean="0"/>
              <a:t>半导体的表面能级向上</a:t>
            </a:r>
            <a:r>
              <a:rPr lang="zh-CN" altLang="en-US" dirty="0" smtClean="0"/>
              <a:t>弯曲</a:t>
            </a:r>
            <a:r>
              <a:rPr lang="en-US" altLang="zh-CN" dirty="0" smtClean="0"/>
              <a:t>》</a:t>
            </a:r>
            <a:r>
              <a:rPr lang="zh-CN" altLang="en-US" dirty="0" smtClean="0"/>
              <a:t>，</a:t>
            </a:r>
            <a:r>
              <a:rPr lang="zh-CN" altLang="en-US" dirty="0" smtClean="0"/>
              <a:t>半导体表面空间电荷为</a:t>
            </a:r>
            <a:r>
              <a:rPr lang="zh-CN" altLang="en-US" dirty="0" smtClean="0"/>
              <a:t>正电荷</a:t>
            </a:r>
            <a:r>
              <a:rPr lang="en-US" altLang="zh-CN" dirty="0" smtClean="0"/>
              <a:t>》</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对于是</a:t>
            </a:r>
            <a:r>
              <a:rPr lang="en-US" altLang="zh-CN" dirty="0" smtClean="0"/>
              <a:t>n</a:t>
            </a:r>
            <a:r>
              <a:rPr lang="zh-CN" altLang="en-US" dirty="0" smtClean="0"/>
              <a:t>型半导体，电压</a:t>
            </a:r>
            <a:r>
              <a:rPr lang="zh-CN" altLang="en-US" dirty="0" smtClean="0"/>
              <a:t>小时</a:t>
            </a:r>
            <a:r>
              <a:rPr lang="en-US" altLang="zh-CN" dirty="0" smtClean="0"/>
              <a:t>》</a:t>
            </a:r>
            <a:r>
              <a:rPr lang="zh-CN" altLang="en-US" dirty="0" smtClean="0"/>
              <a:t>，</a:t>
            </a:r>
            <a:r>
              <a:rPr lang="zh-CN" altLang="en-US" dirty="0" smtClean="0"/>
              <a:t>表面的正电荷为电离的施主，电压如果足够</a:t>
            </a:r>
            <a:r>
              <a:rPr lang="zh-CN" altLang="en-US" dirty="0" smtClean="0"/>
              <a:t>大</a:t>
            </a:r>
            <a:r>
              <a:rPr lang="en-US" altLang="zh-CN" dirty="0" smtClean="0"/>
              <a:t>》</a:t>
            </a:r>
            <a:r>
              <a:rPr lang="zh-CN" altLang="en-US" dirty="0" smtClean="0"/>
              <a:t>，</a:t>
            </a:r>
            <a:r>
              <a:rPr lang="zh-CN" altLang="en-US" dirty="0" smtClean="0"/>
              <a:t>使表面形成空穴层</a:t>
            </a:r>
            <a:r>
              <a:rPr lang="zh-CN" altLang="en-US" dirty="0" smtClean="0"/>
              <a:t>，形成物理</a:t>
            </a:r>
            <a:r>
              <a:rPr lang="en-US" altLang="zh-CN" dirty="0" err="1" smtClean="0"/>
              <a:t>pn</a:t>
            </a:r>
            <a:r>
              <a:rPr lang="zh-CN" altLang="en-US" dirty="0" smtClean="0"/>
              <a:t>结，则</a:t>
            </a:r>
            <a:r>
              <a:rPr lang="en-US" altLang="zh-CN" dirty="0" smtClean="0"/>
              <a:t>n</a:t>
            </a:r>
            <a:r>
              <a:rPr lang="zh-CN" altLang="en-US" dirty="0" smtClean="0"/>
              <a:t>型半导体表面形成反型层。</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11</a:t>
            </a:fld>
            <a:endParaRPr lang="en-US"/>
          </a:p>
        </p:txBody>
      </p:sp>
    </p:spTree>
    <p:extLst>
      <p:ext uri="{BB962C8B-B14F-4D97-AF65-F5344CB8AC3E}">
        <p14:creationId xmlns:p14="http://schemas.microsoft.com/office/powerpoint/2010/main" val="296437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以上分析的是单一均匀掺杂半导体处在外电场中时，半导体表面电荷密度、电场、电势、电势能、能带简图的变化情况。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12</a:t>
            </a:fld>
            <a:endParaRPr lang="en-US"/>
          </a:p>
        </p:txBody>
      </p:sp>
    </p:spTree>
    <p:extLst>
      <p:ext uri="{BB962C8B-B14F-4D97-AF65-F5344CB8AC3E}">
        <p14:creationId xmlns:p14="http://schemas.microsoft.com/office/powerpoint/2010/main" val="85684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半导体的接触现象是研究和设计半导体器件的基础，也是半导体器件的基本结构。有</a:t>
            </a:r>
            <a:r>
              <a:rPr lang="en-US" altLang="zh-CN" dirty="0" smtClean="0"/>
              <a:t>》</a:t>
            </a:r>
            <a:r>
              <a:rPr lang="zh-CN" altLang="en-US" dirty="0" smtClean="0"/>
              <a:t>半导体与金属接触，包括肖特基接触</a:t>
            </a:r>
            <a:r>
              <a:rPr lang="en-US" altLang="zh-CN" dirty="0" smtClean="0"/>
              <a:t>》</a:t>
            </a:r>
            <a:r>
              <a:rPr lang="zh-CN" altLang="en-US" dirty="0" smtClean="0"/>
              <a:t>和欧姆接触</a:t>
            </a:r>
            <a:r>
              <a:rPr lang="en-US" altLang="zh-CN" dirty="0" smtClean="0"/>
              <a:t>》</a:t>
            </a:r>
            <a:r>
              <a:rPr lang="zh-CN" altLang="en-US" dirty="0" smtClean="0"/>
              <a:t>，半导体与半导体接触</a:t>
            </a:r>
            <a:r>
              <a:rPr lang="en-US" altLang="zh-CN" dirty="0" smtClean="0"/>
              <a:t>》</a:t>
            </a:r>
            <a:r>
              <a:rPr lang="zh-CN" altLang="en-US" dirty="0" smtClean="0"/>
              <a:t>，包括同种半导体材料的同质结接触</a:t>
            </a:r>
            <a:r>
              <a:rPr lang="en-US" altLang="zh-CN" dirty="0" smtClean="0"/>
              <a:t>》</a:t>
            </a:r>
            <a:r>
              <a:rPr lang="zh-CN" altLang="en-US" dirty="0" smtClean="0"/>
              <a:t>和不同半导体材料的异质结接触</a:t>
            </a:r>
            <a:r>
              <a:rPr lang="en-US" altLang="zh-CN" dirty="0" smtClean="0"/>
              <a:t>》</a:t>
            </a:r>
            <a:r>
              <a:rPr lang="zh-CN" altLang="en-US" dirty="0" smtClean="0"/>
              <a:t>，金属和半导体接触，半导体和半导体接触是第七章的内容。半导体与介质材料接触，将在第八章半导体表面学习。第七章和第八章研究的是半导体基础结构中载流子的输运特性。</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214993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先来分析半导体处在外电场中时，半导体中载流子、电场、电势、能带在空间上的分布情况。</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86735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先分析一下外电场中半导体电流密度。以半导体中的空穴电流密度为例。从前面章节知道，半导体中的空穴电流密度</a:t>
            </a:r>
            <a:r>
              <a:rPr lang="en-US" altLang="zh-CN" dirty="0" smtClean="0"/>
              <a:t>》</a:t>
            </a:r>
            <a:r>
              <a:rPr lang="zh-CN" altLang="en-US" dirty="0" smtClean="0"/>
              <a:t>包括电场作用下的漂移电流和存在密度梯度的扩散电流。</a:t>
            </a:r>
            <a:endParaRPr lang="en-US" altLang="zh-CN" dirty="0" smtClean="0"/>
          </a:p>
          <a:p>
            <a:endParaRPr lang="en-US" altLang="zh-CN" dirty="0" smtClean="0"/>
          </a:p>
          <a:p>
            <a:r>
              <a:rPr lang="zh-CN" altLang="en-US" dirty="0" smtClean="0"/>
              <a:t>半导体中的空穴密度可以用下面公式表示</a:t>
            </a:r>
            <a:r>
              <a:rPr lang="en-US" altLang="zh-CN" dirty="0" smtClean="0"/>
              <a:t>》</a:t>
            </a:r>
            <a:r>
              <a:rPr lang="zh-CN" altLang="en-US" dirty="0" smtClean="0"/>
              <a:t>。假设无温度梯度存在，即半导体内部的各处温度相同等于环境温度。则获得空穴密度随位置变化</a:t>
            </a:r>
            <a:r>
              <a:rPr lang="en-US" altLang="zh-CN" dirty="0" smtClean="0"/>
              <a:t>》</a:t>
            </a:r>
            <a:r>
              <a:rPr lang="zh-CN" altLang="en-US" dirty="0" smtClean="0"/>
              <a:t>公式。公式中空穴的准费米能级和价带顶是随位置变化的函数。半导体中如果存在电场，则在不同的位置电子的电势能随位置变化。半导体中的电子能量都将叠加电子的电势能。价带顶能量</a:t>
            </a:r>
            <a:r>
              <a:rPr lang="en-US" altLang="zh-CN" dirty="0" err="1" smtClean="0"/>
              <a:t>Ev</a:t>
            </a:r>
            <a:r>
              <a:rPr lang="en-US" altLang="zh-CN" dirty="0" smtClean="0"/>
              <a:t>》</a:t>
            </a:r>
            <a:r>
              <a:rPr lang="zh-CN" altLang="en-US" dirty="0" smtClean="0"/>
              <a:t>也将叠加一个电子的电势能，即电子电荷量</a:t>
            </a:r>
            <a:r>
              <a:rPr lang="en-US" altLang="zh-CN" dirty="0" smtClean="0"/>
              <a:t>-e</a:t>
            </a:r>
            <a:r>
              <a:rPr lang="zh-CN" altLang="en-US" dirty="0" smtClean="0"/>
              <a:t>，乘以电子的电势</a:t>
            </a:r>
            <a:r>
              <a:rPr lang="en-US" altLang="zh-CN" dirty="0" smtClean="0"/>
              <a:t>V</a:t>
            </a:r>
            <a:r>
              <a:rPr lang="zh-CN" altLang="en-US" dirty="0" smtClean="0"/>
              <a:t>（</a:t>
            </a:r>
            <a:r>
              <a:rPr lang="en-US" altLang="zh-CN" dirty="0" smtClean="0"/>
              <a:t>x</a:t>
            </a:r>
            <a:r>
              <a:rPr lang="zh-CN" altLang="en-US" dirty="0" smtClean="0"/>
              <a:t>）。依据此公式</a:t>
            </a:r>
            <a:r>
              <a:rPr lang="en-US" altLang="zh-CN" dirty="0" smtClean="0"/>
              <a:t>》</a:t>
            </a:r>
            <a:r>
              <a:rPr lang="zh-CN" altLang="en-US" dirty="0" smtClean="0"/>
              <a:t>价带顶能级随</a:t>
            </a:r>
            <a:r>
              <a:rPr lang="en-US" altLang="zh-CN" dirty="0" smtClean="0"/>
              <a:t>x</a:t>
            </a:r>
            <a:r>
              <a:rPr lang="zh-CN" altLang="en-US" dirty="0" smtClean="0"/>
              <a:t>变化的函数等于单位电荷</a:t>
            </a:r>
            <a:r>
              <a:rPr lang="en-US" altLang="zh-CN" dirty="0" smtClean="0"/>
              <a:t>e</a:t>
            </a:r>
            <a:r>
              <a:rPr lang="zh-CN" altLang="en-US" dirty="0" smtClean="0"/>
              <a:t>乘以半导体中的电场。则空穴密度</a:t>
            </a:r>
            <a:r>
              <a:rPr lang="en-US" altLang="zh-CN" dirty="0" smtClean="0"/>
              <a:t>》</a:t>
            </a:r>
            <a:r>
              <a:rPr lang="zh-CN" altLang="en-US" dirty="0" smtClean="0"/>
              <a:t>随</a:t>
            </a:r>
            <a:r>
              <a:rPr lang="en-US" altLang="zh-CN" dirty="0" smtClean="0"/>
              <a:t>x</a:t>
            </a:r>
            <a:r>
              <a:rPr lang="zh-CN" altLang="en-US" dirty="0" smtClean="0"/>
              <a:t>变化的公式写成空穴准费米能级随位置变化和电场的函数。</a:t>
            </a:r>
            <a:endParaRPr lang="en-US" altLang="zh-CN" dirty="0" smtClean="0"/>
          </a:p>
          <a:p>
            <a:endParaRPr lang="en-US" altLang="zh-CN" dirty="0" smtClean="0"/>
          </a:p>
          <a:p>
            <a:r>
              <a:rPr lang="zh-CN" altLang="en-US" dirty="0" smtClean="0"/>
              <a:t>空穴的电流密度公式就变为下面形式</a:t>
            </a:r>
            <a:r>
              <a:rPr lang="en-US" altLang="zh-CN" dirty="0" smtClean="0"/>
              <a:t>》</a:t>
            </a:r>
            <a:r>
              <a:rPr lang="zh-CN" altLang="en-US" dirty="0" smtClean="0"/>
              <a:t>。再依据爱因斯坦关系</a:t>
            </a:r>
            <a:r>
              <a:rPr lang="en-US" altLang="zh-CN" dirty="0" smtClean="0"/>
              <a:t>》</a:t>
            </a:r>
            <a:r>
              <a:rPr lang="zh-CN" altLang="en-US" dirty="0" smtClean="0"/>
              <a:t>。注意一点就是爱因斯坦关系适用于非简并半导体。因此下面的结果也是仅适用于非简并半导体。代入爱因斯坦关系，空穴电流密度为</a:t>
            </a:r>
            <a:r>
              <a:rPr lang="en-US" altLang="zh-CN" dirty="0" smtClean="0"/>
              <a:t>》</a:t>
            </a:r>
            <a:r>
              <a:rPr lang="zh-CN" altLang="en-US" dirty="0" smtClean="0"/>
              <a:t>，则最终得到</a:t>
            </a:r>
            <a:r>
              <a:rPr lang="en-US" altLang="zh-CN" dirty="0" smtClean="0"/>
              <a:t>》</a:t>
            </a:r>
            <a:r>
              <a:rPr lang="zh-CN" altLang="en-US" dirty="0" smtClean="0"/>
              <a:t>空穴电流密度等于空穴密度乘以空穴迁移率乘以空穴准费米能级随位置变化函数。同样</a:t>
            </a:r>
            <a:r>
              <a:rPr lang="en-US" altLang="zh-CN" dirty="0" smtClean="0"/>
              <a:t>》</a:t>
            </a:r>
            <a:r>
              <a:rPr lang="zh-CN" altLang="en-US" dirty="0" smtClean="0"/>
              <a:t>能够得到电子电流密度公式与电子密度乘以电子迁移率乘以电子准费米能级随位置变化函数。</a:t>
            </a:r>
            <a:endParaRPr lang="en-US" altLang="zh-CN" dirty="0" smtClean="0"/>
          </a:p>
          <a:p>
            <a:endParaRPr lang="en-US" altLang="zh-CN" dirty="0" smtClean="0"/>
          </a:p>
          <a:p>
            <a:r>
              <a:rPr lang="zh-CN" altLang="en-US" dirty="0" smtClean="0"/>
              <a:t>热平衡时，电子费米能级和空穴费米能级是同一个费米能级。电子电流密度和空穴电流密度和为零，所以费米能级随位置不发生变化，费米能级处处相等。如果半导体中存在空穴电流和电子电流，则代表空穴分布的空穴准费米能级和代表电子分布的电子准费米能级随着位置而变化。</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301418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下面以》均匀</a:t>
                </a:r>
                <a:r>
                  <a:rPr lang="zh-CN" altLang="en-US" sz="1200" kern="1200" dirty="0" smtClean="0">
                    <a:solidFill>
                      <a:schemeClr val="tx1"/>
                    </a:solidFill>
                    <a:effectLst/>
                    <a:latin typeface="Arial" pitchFamily="34" charset="0"/>
                    <a:ea typeface="宋体" pitchFamily="2" charset="-122"/>
                    <a:cs typeface="+mn-cs"/>
                  </a:rPr>
                  <a:t>单一</a:t>
                </a:r>
                <a:r>
                  <a:rPr lang="zh-CN" altLang="zh-CN" sz="1200" kern="1200" dirty="0" smtClean="0">
                    <a:solidFill>
                      <a:schemeClr val="tx1"/>
                    </a:solidFill>
                    <a:effectLst/>
                    <a:latin typeface="Arial" pitchFamily="34" charset="0"/>
                    <a:ea typeface="宋体" pitchFamily="2" charset="-122"/>
                    <a:cs typeface="+mn-cs"/>
                  </a:rPr>
                  <a:t>掺杂的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型半导体为例进行分析。</a:t>
                </a:r>
              </a:p>
              <a:p>
                <a:r>
                  <a:rPr lang="zh-CN" altLang="zh-CN" sz="1200" kern="1200" dirty="0" smtClean="0">
                    <a:solidFill>
                      <a:schemeClr val="tx1"/>
                    </a:solidFill>
                    <a:effectLst/>
                    <a:latin typeface="Arial" pitchFamily="34" charset="0"/>
                    <a:ea typeface="宋体" pitchFamily="2" charset="-122"/>
                    <a:cs typeface="+mn-cs"/>
                  </a:rPr>
                  <a:t>无外加电场时，</a:t>
                </a:r>
                <a:r>
                  <a:rPr lang="zh-CN" altLang="en-US" sz="1200" kern="1200" dirty="0" smtClean="0">
                    <a:solidFill>
                      <a:schemeClr val="tx1"/>
                    </a:solidFill>
                    <a:effectLst/>
                    <a:latin typeface="Arial" pitchFamily="34" charset="0"/>
                    <a:ea typeface="宋体" pitchFamily="2" charset="-122"/>
                    <a:cs typeface="+mn-cs"/>
                  </a:rPr>
                  <a:t>热平衡条件下，</a:t>
                </a:r>
                <a:r>
                  <a:rPr lang="zh-CN" altLang="zh-CN" sz="1200" kern="1200" dirty="0" smtClean="0">
                    <a:solidFill>
                      <a:schemeClr val="tx1"/>
                    </a:solidFill>
                    <a:effectLst/>
                    <a:latin typeface="Arial" pitchFamily="34" charset="0"/>
                    <a:ea typeface="宋体" pitchFamily="2" charset="-122"/>
                    <a:cs typeface="+mn-cs"/>
                  </a:rPr>
                  <a:t>均匀</a:t>
                </a:r>
                <a:r>
                  <a:rPr lang="zh-CN" altLang="en-US" sz="1200" kern="1200" dirty="0" smtClean="0">
                    <a:solidFill>
                      <a:schemeClr val="tx1"/>
                    </a:solidFill>
                    <a:effectLst/>
                    <a:latin typeface="Arial" pitchFamily="34" charset="0"/>
                    <a:ea typeface="宋体" pitchFamily="2" charset="-122"/>
                    <a:cs typeface="+mn-cs"/>
                  </a:rPr>
                  <a:t>单一</a:t>
                </a:r>
                <a:r>
                  <a:rPr lang="zh-CN" altLang="zh-CN" sz="1200" kern="1200" dirty="0" smtClean="0">
                    <a:solidFill>
                      <a:schemeClr val="tx1"/>
                    </a:solidFill>
                    <a:effectLst/>
                    <a:latin typeface="Arial" pitchFamily="34" charset="0"/>
                    <a:ea typeface="宋体" pitchFamily="2" charset="-122"/>
                    <a:cs typeface="+mn-cs"/>
                  </a:rPr>
                  <a:t>掺杂</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a:t>
                </a:r>
                <a:r>
                  <a:rPr lang="zh-CN" altLang="zh-CN" sz="1200" kern="1200" dirty="0" smtClean="0">
                    <a:solidFill>
                      <a:schemeClr val="tx1"/>
                    </a:solidFill>
                    <a:effectLst/>
                    <a:latin typeface="Arial" pitchFamily="34" charset="0"/>
                    <a:ea typeface="宋体" pitchFamily="2" charset="-122"/>
                    <a:cs typeface="+mn-cs"/>
                  </a:rPr>
                  <a:t>半导体中的空间电荷处处等于零。</a:t>
                </a:r>
                <a:r>
                  <a:rPr lang="en-US" altLang="zh-CN" sz="1200" kern="1200" dirty="0" smtClean="0">
                    <a:solidFill>
                      <a:schemeClr val="tx1"/>
                    </a:solidFill>
                    <a:effectLst/>
                    <a:latin typeface="Arial" pitchFamily="34" charset="0"/>
                    <a:ea typeface="宋体" pitchFamily="2" charset="-122"/>
                    <a:cs typeface="+mn-cs"/>
                  </a:rPr>
                  <a:t>》</a:t>
                </a:r>
                <a14:m>
                  <m:oMath xmlns:m="http://schemas.openxmlformats.org/officeDocument/2006/math">
                    <m:r>
                      <a:rPr lang="zh-CN" altLang="en-US" sz="1200" i="1" kern="1200" smtClean="0">
                        <a:solidFill>
                          <a:schemeClr val="tx1"/>
                        </a:solidFill>
                        <a:effectLst/>
                        <a:latin typeface="Cambria Math" panose="02040503050406030204" pitchFamily="18" charset="0"/>
                        <a:ea typeface="宋体" pitchFamily="2" charset="-122"/>
                        <a:cs typeface="+mn-cs"/>
                      </a:rPr>
                      <m:t>𝜌</m:t>
                    </m:r>
                    <m:r>
                      <a:rPr lang="en-US" altLang="zh-CN" sz="1200" i="1"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𝑒</m:t>
                    </m:r>
                    <m:d>
                      <m:dPr>
                        <m:ctrlPr>
                          <a:rPr lang="en-US" altLang="zh-CN" sz="1200" b="0" i="1" kern="1200" smtClean="0">
                            <a:solidFill>
                              <a:schemeClr val="tx1"/>
                            </a:solidFill>
                            <a:effectLst/>
                            <a:latin typeface="Cambria Math" panose="02040503050406030204" pitchFamily="18" charset="0"/>
                            <a:ea typeface="宋体" pitchFamily="2" charset="-122"/>
                            <a:cs typeface="+mn-cs"/>
                          </a:rPr>
                        </m:ctrlPr>
                      </m:dPr>
                      <m:e>
                        <m:r>
                          <a:rPr lang="en-US" altLang="zh-CN" sz="1200" b="0" i="1" kern="1200" smtClean="0">
                            <a:solidFill>
                              <a:schemeClr val="tx1"/>
                            </a:solidFill>
                            <a:effectLst/>
                            <a:latin typeface="Cambria Math" panose="02040503050406030204" pitchFamily="18" charset="0"/>
                            <a:ea typeface="宋体" pitchFamily="2" charset="-122"/>
                            <a:cs typeface="+mn-cs"/>
                          </a:rPr>
                          <m:t>𝑝</m:t>
                        </m:r>
                        <m:r>
                          <a:rPr lang="en-US" altLang="zh-CN" sz="1200" b="0" i="1" kern="1200" smtClean="0">
                            <a:solidFill>
                              <a:schemeClr val="tx1"/>
                            </a:solidFill>
                            <a:effectLst/>
                            <a:latin typeface="Cambria Math" panose="02040503050406030204" pitchFamily="18" charset="0"/>
                            <a:ea typeface="宋体" pitchFamily="2" charset="-122"/>
                            <a:cs typeface="+mn-cs"/>
                          </a:rPr>
                          <m:t>0+</m:t>
                        </m:r>
                        <m:r>
                          <a:rPr lang="en-US" altLang="zh-CN" sz="1200" b="0" i="1" kern="1200" smtClean="0">
                            <a:solidFill>
                              <a:schemeClr val="tx1"/>
                            </a:solidFill>
                            <a:effectLst/>
                            <a:latin typeface="Cambria Math" panose="02040503050406030204" pitchFamily="18" charset="0"/>
                            <a:ea typeface="宋体" pitchFamily="2" charset="-122"/>
                            <a:cs typeface="+mn-cs"/>
                          </a:rPr>
                          <m:t>𝑁𝑑</m:t>
                        </m:r>
                        <m:r>
                          <a:rPr lang="en-US" altLang="zh-CN" sz="1200" b="0" i="1"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𝑛𝑑</m:t>
                        </m:r>
                        <m:r>
                          <a:rPr lang="en-US" altLang="zh-CN" sz="1200" b="0" i="1" kern="1200" smtClean="0">
                            <a:solidFill>
                              <a:schemeClr val="tx1"/>
                            </a:solidFill>
                            <a:effectLst/>
                            <a:latin typeface="Cambria Math" panose="02040503050406030204" pitchFamily="18" charset="0"/>
                            <a:ea typeface="宋体" pitchFamily="2" charset="-122"/>
                            <a:cs typeface="+mn-cs"/>
                          </a:rPr>
                          <m:t>−</m:t>
                        </m:r>
                        <m:r>
                          <a:rPr lang="en-US" altLang="zh-CN" sz="1200" b="0" i="1" kern="1200" smtClean="0">
                            <a:solidFill>
                              <a:schemeClr val="tx1"/>
                            </a:solidFill>
                            <a:effectLst/>
                            <a:latin typeface="Cambria Math" panose="02040503050406030204" pitchFamily="18" charset="0"/>
                            <a:ea typeface="宋体" pitchFamily="2" charset="-122"/>
                            <a:cs typeface="+mn-cs"/>
                          </a:rPr>
                          <m:t>𝑛</m:t>
                        </m:r>
                        <m:r>
                          <a:rPr lang="en-US" altLang="zh-CN" sz="1200" b="0" i="1" kern="1200" smtClean="0">
                            <a:solidFill>
                              <a:schemeClr val="tx1"/>
                            </a:solidFill>
                            <a:effectLst/>
                            <a:latin typeface="Cambria Math" panose="02040503050406030204" pitchFamily="18" charset="0"/>
                            <a:ea typeface="宋体" pitchFamily="2" charset="-122"/>
                            <a:cs typeface="+mn-cs"/>
                          </a:rPr>
                          <m:t>0</m:t>
                        </m:r>
                      </m:e>
                    </m:d>
                  </m:oMath>
                </a14:m>
                <a:r>
                  <a:rPr lang="en-US" altLang="zh-CN" sz="1200" kern="1200" dirty="0" smtClean="0">
                    <a:solidFill>
                      <a:schemeClr val="tx1"/>
                    </a:solidFill>
                    <a:effectLst/>
                    <a:latin typeface="Arial" pitchFamily="34" charset="0"/>
                    <a:ea typeface="宋体" pitchFamily="2" charset="-122"/>
                    <a:cs typeface="+mn-cs"/>
                  </a:rPr>
                  <a:t>=0,</a:t>
                </a:r>
                <a:r>
                  <a:rPr lang="zh-CN" altLang="en-US" sz="1200" kern="1200" dirty="0" smtClean="0">
                    <a:solidFill>
                      <a:schemeClr val="tx1"/>
                    </a:solidFill>
                    <a:effectLst/>
                    <a:latin typeface="Arial" pitchFamily="34" charset="0"/>
                    <a:ea typeface="宋体" pitchFamily="2" charset="-122"/>
                    <a:cs typeface="+mn-cs"/>
                  </a:rPr>
                  <a:t>就是半导体的电中性条件</a:t>
                </a:r>
                <a:endParaRPr lang="en-US" altLang="zh-CN" sz="1200" kern="1200" dirty="0" smtClean="0">
                  <a:solidFill>
                    <a:schemeClr val="tx1"/>
                  </a:solidFill>
                  <a:effectLst/>
                  <a:latin typeface="Arial" pitchFamily="34" charset="0"/>
                  <a:ea typeface="宋体" pitchFamily="2" charset="-122"/>
                  <a:cs typeface="+mn-cs"/>
                </a:endParaRPr>
              </a:p>
              <a:p>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有外电场时，半导体内部的载流子将发生重新分布，引起</a:t>
                </a:r>
                <a:r>
                  <a:rPr lang="zh-CN" altLang="zh-CN" sz="1200" kern="1200" dirty="0" smtClean="0">
                    <a:solidFill>
                      <a:schemeClr val="tx1"/>
                    </a:solidFill>
                    <a:effectLst/>
                    <a:latin typeface="Arial" pitchFamily="34" charset="0"/>
                    <a:ea typeface="宋体" pitchFamily="2" charset="-122"/>
                    <a:cs typeface="+mn-cs"/>
                  </a:rPr>
                  <a:t>空间电荷</a:t>
                </a:r>
                <a:r>
                  <a:rPr lang="zh-CN" altLang="en-US" sz="1200" kern="1200" dirty="0" smtClean="0">
                    <a:solidFill>
                      <a:schemeClr val="tx1"/>
                    </a:solidFill>
                    <a:effectLst/>
                    <a:latin typeface="Arial" pitchFamily="34" charset="0"/>
                    <a:ea typeface="宋体" pitchFamily="2" charset="-122"/>
                    <a:cs typeface="+mn-cs"/>
                  </a:rPr>
                  <a:t>出现</a:t>
                </a:r>
                <a:r>
                  <a:rPr lang="zh-CN"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在此要分析的就是有外电场时，半导体内部的载流子、电场、电势及能带的分布情况。</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在半导体的左侧</a:t>
                </a:r>
                <a:r>
                  <a:rPr lang="zh-CN" altLang="en-US" sz="1200" kern="1200" dirty="0" smtClean="0">
                    <a:solidFill>
                      <a:schemeClr val="tx1"/>
                    </a:solidFill>
                    <a:effectLst/>
                    <a:latin typeface="Arial" pitchFamily="34" charset="0"/>
                    <a:ea typeface="宋体" pitchFamily="2" charset="-122"/>
                    <a:cs typeface="+mn-cs"/>
                  </a:rPr>
                  <a:t>放置</a:t>
                </a:r>
                <a:r>
                  <a:rPr lang="zh-CN" altLang="zh-CN" sz="1200" kern="1200" dirty="0" smtClean="0">
                    <a:solidFill>
                      <a:schemeClr val="tx1"/>
                    </a:solidFill>
                    <a:effectLst/>
                    <a:latin typeface="Arial" pitchFamily="34" charset="0"/>
                    <a:ea typeface="宋体" pitchFamily="2" charset="-122"/>
                    <a:cs typeface="+mn-cs"/>
                  </a:rPr>
                  <a:t>一块金属》，金属表面距离半导体表面有一定的距离。假设金属和半导体之间处于真空状态。形成了金属</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真空绝缘层</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半导体的结构。在金属和半导体的右侧之间》</a:t>
                </a:r>
                <a:r>
                  <a:rPr lang="zh-CN" altLang="zh-CN" sz="1200" kern="1200" dirty="0" smtClean="0">
                    <a:solidFill>
                      <a:schemeClr val="tx1"/>
                    </a:solidFill>
                    <a:effectLst/>
                    <a:latin typeface="Arial" pitchFamily="34" charset="0"/>
                    <a:ea typeface="宋体" pitchFamily="2" charset="-122"/>
                    <a:cs typeface="+mn-cs"/>
                  </a:rPr>
                  <a:t>施加</a:t>
                </a:r>
                <a:r>
                  <a:rPr lang="zh-CN" altLang="en-US" sz="1200" kern="1200" dirty="0" smtClean="0">
                    <a:solidFill>
                      <a:schemeClr val="tx1"/>
                    </a:solidFill>
                    <a:effectLst/>
                    <a:latin typeface="Arial" pitchFamily="34" charset="0"/>
                    <a:ea typeface="宋体" pitchFamily="2" charset="-122"/>
                    <a:cs typeface="+mn-cs"/>
                  </a:rPr>
                  <a:t>正</a:t>
                </a:r>
                <a:r>
                  <a:rPr lang="zh-CN" altLang="zh-CN" sz="1200" kern="1200" dirty="0" smtClean="0">
                    <a:solidFill>
                      <a:schemeClr val="tx1"/>
                    </a:solidFill>
                    <a:effectLst/>
                    <a:latin typeface="Arial" pitchFamily="34" charset="0"/>
                    <a:ea typeface="宋体" pitchFamily="2" charset="-122"/>
                    <a:cs typeface="+mn-cs"/>
                  </a:rPr>
                  <a:t>电压</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，半导体右侧</a:t>
                </a:r>
                <a:r>
                  <a:rPr lang="zh-CN" altLang="en-US" sz="1200" kern="1200" dirty="0" smtClean="0">
                    <a:solidFill>
                      <a:schemeClr val="tx1"/>
                    </a:solidFill>
                    <a:effectLst/>
                    <a:latin typeface="Arial" pitchFamily="34" charset="0"/>
                    <a:ea typeface="宋体" pitchFamily="2" charset="-122"/>
                    <a:cs typeface="+mn-cs"/>
                  </a:rPr>
                  <a:t>接地，</a:t>
                </a:r>
                <a:r>
                  <a:rPr lang="zh-CN" altLang="zh-CN" sz="1200" kern="1200" dirty="0" smtClean="0">
                    <a:solidFill>
                      <a:schemeClr val="tx1"/>
                    </a:solidFill>
                    <a:effectLst/>
                    <a:latin typeface="Arial" pitchFamily="34" charset="0"/>
                    <a:ea typeface="宋体" pitchFamily="2" charset="-122"/>
                    <a:cs typeface="+mn-cs"/>
                  </a:rPr>
                  <a:t>电压为</a:t>
                </a:r>
                <a:r>
                  <a:rPr lang="en-US" altLang="zh-CN" sz="1200" kern="1200" dirty="0" smtClean="0">
                    <a:solidFill>
                      <a:schemeClr val="tx1"/>
                    </a:solidFill>
                    <a:effectLst/>
                    <a:latin typeface="Arial" pitchFamily="34" charset="0"/>
                    <a:ea typeface="宋体" pitchFamily="2" charset="-122"/>
                    <a:cs typeface="+mn-cs"/>
                  </a:rPr>
                  <a:t>0V</a:t>
                </a:r>
                <a:r>
                  <a:rPr lang="zh-CN" altLang="zh-CN" sz="1200" kern="1200" dirty="0" smtClean="0">
                    <a:solidFill>
                      <a:schemeClr val="tx1"/>
                    </a:solidFill>
                    <a:effectLst/>
                    <a:latin typeface="Arial" pitchFamily="34" charset="0"/>
                    <a:ea typeface="宋体" pitchFamily="2" charset="-122"/>
                    <a:cs typeface="+mn-cs"/>
                  </a:rPr>
                  <a:t>。这样金属</a:t>
                </a:r>
                <a:r>
                  <a:rPr lang="zh-CN" altLang="en-US" sz="1200" kern="1200" dirty="0" smtClean="0">
                    <a:solidFill>
                      <a:schemeClr val="tx1"/>
                    </a:solidFill>
                    <a:effectLst/>
                    <a:latin typeface="Arial" pitchFamily="34" charset="0"/>
                    <a:ea typeface="宋体" pitchFamily="2" charset="-122"/>
                    <a:cs typeface="+mn-cs"/>
                  </a:rPr>
                  <a:t>、真空绝缘层、</a:t>
                </a:r>
                <a:r>
                  <a:rPr lang="zh-CN" altLang="zh-CN" sz="1200" kern="1200" dirty="0" smtClean="0">
                    <a:solidFill>
                      <a:schemeClr val="tx1"/>
                    </a:solidFill>
                    <a:effectLst/>
                    <a:latin typeface="Arial" pitchFamily="34" charset="0"/>
                    <a:ea typeface="宋体" pitchFamily="2" charset="-122"/>
                    <a:cs typeface="+mn-cs"/>
                  </a:rPr>
                  <a:t>半导体</a:t>
                </a:r>
                <a:r>
                  <a:rPr lang="zh-CN" altLang="en-US" sz="1200" kern="1200" dirty="0" smtClean="0">
                    <a:solidFill>
                      <a:schemeClr val="tx1"/>
                    </a:solidFill>
                    <a:effectLst/>
                    <a:latin typeface="Arial" pitchFamily="34" charset="0"/>
                    <a:ea typeface="宋体" pitchFamily="2" charset="-122"/>
                    <a:cs typeface="+mn-cs"/>
                  </a:rPr>
                  <a:t>及</a:t>
                </a:r>
                <a:r>
                  <a:rPr lang="zh-CN" altLang="zh-CN" sz="1200" kern="1200" dirty="0" smtClean="0">
                    <a:solidFill>
                      <a:schemeClr val="tx1"/>
                    </a:solidFill>
                    <a:effectLst/>
                    <a:latin typeface="Arial" pitchFamily="34" charset="0"/>
                    <a:ea typeface="宋体" pitchFamily="2" charset="-122"/>
                    <a:cs typeface="+mn-cs"/>
                  </a:rPr>
                  <a:t>电气连接形成</a:t>
                </a:r>
                <a:r>
                  <a:rPr lang="zh-CN" altLang="en-US" sz="1200" kern="1200" dirty="0" smtClean="0">
                    <a:solidFill>
                      <a:schemeClr val="tx1"/>
                    </a:solidFill>
                    <a:effectLst/>
                    <a:latin typeface="Arial" pitchFamily="34" charset="0"/>
                    <a:ea typeface="宋体" pitchFamily="2" charset="-122"/>
                    <a:cs typeface="+mn-cs"/>
                  </a:rPr>
                  <a:t>一个</a:t>
                </a:r>
                <a:r>
                  <a:rPr lang="zh-CN" altLang="zh-CN" sz="1200" kern="1200" dirty="0" smtClean="0">
                    <a:solidFill>
                      <a:schemeClr val="tx1"/>
                    </a:solidFill>
                    <a:effectLst/>
                    <a:latin typeface="Arial" pitchFamily="34" charset="0"/>
                    <a:ea typeface="宋体" pitchFamily="2" charset="-122"/>
                    <a:cs typeface="+mn-cs"/>
                  </a:rPr>
                  <a:t>统一</a:t>
                </a:r>
                <a:r>
                  <a:rPr lang="zh-CN" altLang="en-US" sz="1200" kern="1200" dirty="0" smtClean="0">
                    <a:solidFill>
                      <a:schemeClr val="tx1"/>
                    </a:solidFill>
                    <a:effectLst/>
                    <a:latin typeface="Arial" pitchFamily="34" charset="0"/>
                    <a:ea typeface="宋体" pitchFamily="2" charset="-122"/>
                    <a:cs typeface="+mn-cs"/>
                  </a:rPr>
                  <a:t>的系统。这个系统达到稳态时，处于热平衡状态。可以将金属</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真空绝缘层</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a:t>
                </a:r>
                <a:r>
                  <a:rPr lang="zh-CN" altLang="zh-CN" sz="1200" kern="1200" dirty="0" smtClean="0">
                    <a:solidFill>
                      <a:schemeClr val="tx1"/>
                    </a:solidFill>
                    <a:effectLst/>
                    <a:latin typeface="Arial" pitchFamily="34" charset="0"/>
                    <a:ea typeface="宋体" pitchFamily="2" charset="-122"/>
                    <a:cs typeface="+mn-cs"/>
                  </a:rPr>
                  <a:t>看做一个电容器结构</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由于电压的存在，</a:t>
                </a:r>
                <a:r>
                  <a:rPr lang="zh-CN" altLang="en-US" sz="1200" kern="1200" dirty="0" smtClean="0">
                    <a:solidFill>
                      <a:schemeClr val="tx1"/>
                    </a:solidFill>
                    <a:effectLst/>
                    <a:latin typeface="Arial" pitchFamily="34" charset="0"/>
                    <a:ea typeface="宋体" pitchFamily="2" charset="-122"/>
                    <a:cs typeface="+mn-cs"/>
                  </a:rPr>
                  <a:t>使</a:t>
                </a:r>
                <a:r>
                  <a:rPr lang="zh-CN" altLang="zh-CN" sz="1200" kern="1200" dirty="0" smtClean="0">
                    <a:solidFill>
                      <a:schemeClr val="tx1"/>
                    </a:solidFill>
                    <a:effectLst/>
                    <a:latin typeface="Arial" pitchFamily="34" charset="0"/>
                    <a:ea typeface="宋体" pitchFamily="2" charset="-122"/>
                    <a:cs typeface="+mn-cs"/>
                  </a:rPr>
                  <a:t>金属和半导体中的载流子发生了再分布，</a:t>
                </a:r>
                <a:r>
                  <a:rPr lang="zh-CN" altLang="en-US" sz="1200" kern="1200" dirty="0" smtClean="0">
                    <a:solidFill>
                      <a:schemeClr val="tx1"/>
                    </a:solidFill>
                    <a:effectLst/>
                    <a:latin typeface="Arial" pitchFamily="34" charset="0"/>
                    <a:ea typeface="宋体" pitchFamily="2" charset="-122"/>
                    <a:cs typeface="+mn-cs"/>
                  </a:rPr>
                  <a:t>由于金属和半导体之间是真空绝缘层，稳态时</a:t>
                </a:r>
                <a:r>
                  <a:rPr lang="zh-CN" altLang="zh-CN" sz="1200" kern="1200" dirty="0" smtClean="0">
                    <a:solidFill>
                      <a:schemeClr val="tx1"/>
                    </a:solidFill>
                    <a:effectLst/>
                    <a:latin typeface="Arial" pitchFamily="34" charset="0"/>
                    <a:ea typeface="宋体" pitchFamily="2" charset="-122"/>
                    <a:cs typeface="+mn-cs"/>
                  </a:rPr>
                  <a:t>无电流存在。</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由于施加</a:t>
                </a:r>
                <a:r>
                  <a:rPr lang="zh-CN" altLang="en-US" sz="1200" kern="1200" dirty="0" smtClean="0">
                    <a:solidFill>
                      <a:schemeClr val="tx1"/>
                    </a:solidFill>
                    <a:effectLst/>
                    <a:latin typeface="Arial" pitchFamily="34" charset="0"/>
                    <a:ea typeface="宋体" pitchFamily="2" charset="-122"/>
                    <a:cs typeface="+mn-cs"/>
                  </a:rPr>
                  <a:t>的是正电压，</a:t>
                </a:r>
                <a:r>
                  <a:rPr lang="zh-CN" altLang="zh-CN" sz="1200" kern="1200" dirty="0" smtClean="0">
                    <a:solidFill>
                      <a:schemeClr val="tx1"/>
                    </a:solidFill>
                    <a:effectLst/>
                    <a:latin typeface="Arial" pitchFamily="34" charset="0"/>
                    <a:ea typeface="宋体" pitchFamily="2" charset="-122"/>
                    <a:cs typeface="+mn-cs"/>
                  </a:rPr>
                  <a:t>在金属的右侧表面积累正电荷》，在半导体的</a:t>
                </a:r>
                <a:r>
                  <a:rPr lang="zh-CN" altLang="zh-CN" sz="1200" kern="1200" dirty="0" smtClean="0">
                    <a:solidFill>
                      <a:schemeClr val="tx1"/>
                    </a:solidFill>
                    <a:effectLst/>
                    <a:latin typeface="Arial" pitchFamily="34" charset="0"/>
                    <a:ea typeface="宋体" pitchFamily="2" charset="-122"/>
                    <a:cs typeface="+mn-cs"/>
                  </a:rPr>
                  <a:t>左侧积累</a:t>
                </a:r>
                <a:r>
                  <a:rPr lang="zh-CN" altLang="zh-CN" sz="1200" kern="1200" dirty="0" smtClean="0">
                    <a:solidFill>
                      <a:schemeClr val="tx1"/>
                    </a:solidFill>
                    <a:effectLst/>
                    <a:latin typeface="Arial" pitchFamily="34" charset="0"/>
                    <a:ea typeface="宋体" pitchFamily="2" charset="-122"/>
                    <a:cs typeface="+mn-cs"/>
                  </a:rPr>
                  <a:t>负电荷</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就是在半导体</a:t>
                </a:r>
                <a:r>
                  <a:rPr lang="zh-CN" altLang="en-US" sz="1200" kern="1200" dirty="0" smtClean="0">
                    <a:solidFill>
                      <a:schemeClr val="tx1"/>
                    </a:solidFill>
                    <a:effectLst/>
                    <a:latin typeface="Arial" pitchFamily="34" charset="0"/>
                    <a:ea typeface="宋体" pitchFamily="2" charset="-122"/>
                    <a:cs typeface="+mn-cs"/>
                  </a:rPr>
                  <a:t>的左侧有</a:t>
                </a:r>
                <a:r>
                  <a:rPr lang="zh-CN" altLang="zh-CN" sz="1200" kern="1200" dirty="0" smtClean="0">
                    <a:solidFill>
                      <a:schemeClr val="tx1"/>
                    </a:solidFill>
                    <a:effectLst/>
                    <a:latin typeface="Arial" pitchFamily="34" charset="0"/>
                    <a:ea typeface="宋体" pitchFamily="2" charset="-122"/>
                    <a:cs typeface="+mn-cs"/>
                  </a:rPr>
                  <a:t>电子的积累。</a:t>
                </a:r>
                <a:r>
                  <a:rPr lang="zh-CN" altLang="en-US" sz="1200" kern="1200" dirty="0" smtClean="0">
                    <a:solidFill>
                      <a:schemeClr val="tx1"/>
                    </a:solidFill>
                    <a:effectLst/>
                    <a:latin typeface="Arial" pitchFamily="34" charset="0"/>
                    <a:ea typeface="宋体" pitchFamily="2" charset="-122"/>
                    <a:cs typeface="+mn-cs"/>
                  </a:rPr>
                  <a:t>可见</a:t>
                </a:r>
                <a:r>
                  <a:rPr lang="zh-CN" altLang="en-US" sz="1200" kern="1200" dirty="0" smtClean="0">
                    <a:solidFill>
                      <a:schemeClr val="tx1"/>
                    </a:solidFill>
                    <a:effectLst/>
                    <a:latin typeface="Arial" pitchFamily="34" charset="0"/>
                    <a:ea typeface="宋体" pitchFamily="2" charset="-122"/>
                    <a:cs typeface="+mn-cs"/>
                  </a:rPr>
                  <a:t>半导体左侧电子</a:t>
                </a:r>
                <a:r>
                  <a:rPr lang="zh-CN" altLang="en-US" sz="1200" kern="1200" dirty="0" smtClean="0">
                    <a:solidFill>
                      <a:schemeClr val="tx1"/>
                    </a:solidFill>
                    <a:effectLst/>
                    <a:latin typeface="Arial" pitchFamily="34" charset="0"/>
                    <a:ea typeface="宋体" pitchFamily="2" charset="-122"/>
                    <a:cs typeface="+mn-cs"/>
                  </a:rPr>
                  <a:t>密度增加，电子密度增加则空穴密度减小，出现</a:t>
                </a:r>
                <a:r>
                  <a:rPr lang="zh-CN" altLang="en-US" sz="1200" kern="1200" dirty="0" smtClean="0">
                    <a:solidFill>
                      <a:schemeClr val="tx1"/>
                    </a:solidFill>
                    <a:effectLst/>
                    <a:latin typeface="Arial" pitchFamily="34" charset="0"/>
                    <a:ea typeface="宋体" pitchFamily="2" charset="-122"/>
                    <a:cs typeface="+mn-cs"/>
                  </a:rPr>
                  <a:t>了负空间电荷。</a:t>
                </a:r>
                <a:r>
                  <a:rPr lang="en-US" altLang="zh-CN" sz="1200" kern="1200" dirty="0" smtClean="0">
                    <a:solidFill>
                      <a:schemeClr val="tx1"/>
                    </a:solidFill>
                    <a:effectLst/>
                    <a:latin typeface="Arial" pitchFamily="34" charset="0"/>
                    <a:ea typeface="宋体" pitchFamily="2" charset="-122"/>
                    <a:cs typeface="+mn-cs"/>
                  </a:rPr>
                  <a:t>》</a:t>
                </a:r>
                <a14:m>
                  <m:oMath xmlns:m="http://schemas.openxmlformats.org/officeDocument/2006/math">
                    <m:r>
                      <a:rPr lang="zh-CN" altLang="en-US" sz="1200" b="1" i="1" smtClean="0">
                        <a:latin typeface="Cambria Math" panose="02040503050406030204" pitchFamily="18" charset="0"/>
                      </a:rPr>
                      <m:t>𝝆</m:t>
                    </m:r>
                    <m:r>
                      <a:rPr lang="en-US" altLang="zh-CN" sz="1200" b="1" i="1" smtClean="0">
                        <a:latin typeface="Cambria Math" panose="02040503050406030204" pitchFamily="18" charset="0"/>
                      </a:rPr>
                      <m:t>=</m:t>
                    </m:r>
                    <m:r>
                      <a:rPr lang="en-US" altLang="zh-CN" sz="1200" b="1" i="1" smtClean="0">
                        <a:latin typeface="Cambria Math" panose="02040503050406030204" pitchFamily="18" charset="0"/>
                      </a:rPr>
                      <m:t>𝒆</m:t>
                    </m:r>
                    <m:d>
                      <m:dPr>
                        <m:ctrlPr>
                          <a:rPr lang="en-US" altLang="zh-CN" sz="1200" b="1" i="1" smtClean="0">
                            <a:latin typeface="Cambria Math" panose="02040503050406030204" pitchFamily="18" charset="0"/>
                          </a:rPr>
                        </m:ctrlPr>
                      </m:dPr>
                      <m:e>
                        <m:r>
                          <a:rPr lang="en-US" altLang="zh-CN" sz="1200" b="1" i="1" smtClean="0">
                            <a:latin typeface="Cambria Math" panose="02040503050406030204" pitchFamily="18" charset="0"/>
                          </a:rPr>
                          <m:t>𝒑</m:t>
                        </m:r>
                        <m:r>
                          <a:rPr lang="en-US" altLang="zh-CN" sz="1200" b="1" i="1" smtClean="0">
                            <a:latin typeface="Cambria Math" panose="02040503050406030204" pitchFamily="18" charset="0"/>
                          </a:rPr>
                          <m:t>+</m:t>
                        </m:r>
                        <m:sSub>
                          <m:sSubPr>
                            <m:ctrlPr>
                              <a:rPr lang="en-US" altLang="zh-CN" sz="1200" b="1" i="1" smtClean="0">
                                <a:latin typeface="Cambria Math" panose="02040503050406030204" pitchFamily="18" charset="0"/>
                              </a:rPr>
                            </m:ctrlPr>
                          </m:sSubPr>
                          <m:e>
                            <m:r>
                              <a:rPr lang="en-US" altLang="zh-CN" sz="1200" b="1" i="1" smtClean="0">
                                <a:latin typeface="Cambria Math" panose="02040503050406030204" pitchFamily="18" charset="0"/>
                              </a:rPr>
                              <m:t>𝑵</m:t>
                            </m:r>
                          </m:e>
                          <m:sub>
                            <m:r>
                              <a:rPr lang="en-US" altLang="zh-CN" sz="1200" b="1" i="1" smtClean="0">
                                <a:latin typeface="Cambria Math" panose="02040503050406030204" pitchFamily="18" charset="0"/>
                              </a:rPr>
                              <m:t>𝒅</m:t>
                            </m:r>
                          </m:sub>
                        </m:sSub>
                        <m:r>
                          <a:rPr lang="en-US" altLang="zh-CN" sz="1200" b="1" i="1" smtClean="0">
                            <a:latin typeface="Cambria Math" panose="02040503050406030204" pitchFamily="18" charset="0"/>
                          </a:rPr>
                          <m:t>−</m:t>
                        </m:r>
                        <m:sSub>
                          <m:sSubPr>
                            <m:ctrlPr>
                              <a:rPr lang="en-US" altLang="zh-CN" sz="1200" b="1" i="1" smtClean="0">
                                <a:latin typeface="Cambria Math" panose="02040503050406030204" pitchFamily="18" charset="0"/>
                              </a:rPr>
                            </m:ctrlPr>
                          </m:sSubPr>
                          <m:e>
                            <m:r>
                              <a:rPr lang="en-US" altLang="zh-CN" sz="1200" b="1" i="1" smtClean="0">
                                <a:latin typeface="Cambria Math" panose="02040503050406030204" pitchFamily="18" charset="0"/>
                              </a:rPr>
                              <m:t>𝒏</m:t>
                            </m:r>
                          </m:e>
                          <m:sub>
                            <m:r>
                              <a:rPr lang="en-US" altLang="zh-CN" sz="1200" b="1" i="1" smtClean="0">
                                <a:latin typeface="Cambria Math" panose="02040503050406030204" pitchFamily="18" charset="0"/>
                              </a:rPr>
                              <m:t>𝒅</m:t>
                            </m:r>
                          </m:sub>
                        </m:sSub>
                        <m:r>
                          <a:rPr lang="en-US" altLang="zh-CN" sz="1200" b="1" i="1" smtClean="0">
                            <a:latin typeface="Cambria Math" panose="02040503050406030204" pitchFamily="18" charset="0"/>
                          </a:rPr>
                          <m:t>−</m:t>
                        </m:r>
                        <m:r>
                          <a:rPr lang="en-US" altLang="zh-CN" sz="1200" b="1" i="1" smtClean="0">
                            <a:latin typeface="Cambria Math" panose="02040503050406030204" pitchFamily="18" charset="0"/>
                          </a:rPr>
                          <m:t>𝒏</m:t>
                        </m:r>
                      </m:e>
                    </m:d>
                    <m:r>
                      <a:rPr lang="en-US" altLang="zh-CN" sz="1200" b="1" i="1" smtClean="0">
                        <a:latin typeface="Cambria Math" panose="02040503050406030204" pitchFamily="18" charset="0"/>
                      </a:rPr>
                      <m:t>&lt;</m:t>
                    </m:r>
                    <m:r>
                      <a:rPr lang="en-US" altLang="zh-CN" sz="1200" b="1" i="1" smtClean="0">
                        <a:latin typeface="Cambria Math" panose="02040503050406030204" pitchFamily="18" charset="0"/>
                      </a:rPr>
                      <m:t>𝟎</m:t>
                    </m:r>
                    <m:r>
                      <a:rPr lang="zh-CN" altLang="en-US" sz="1200" b="1" i="1" smtClean="0">
                        <a:latin typeface="Cambria Math" panose="02040503050406030204" pitchFamily="18" charset="0"/>
                      </a:rPr>
                      <m:t>。</m:t>
                    </m:r>
                  </m:oMath>
                </a14:m>
                <a:r>
                  <a:rPr lang="zh-CN" altLang="en-US" sz="1200" kern="1200" dirty="0" smtClean="0">
                    <a:solidFill>
                      <a:schemeClr val="tx1"/>
                    </a:solidFill>
                    <a:effectLst/>
                    <a:latin typeface="Arial" pitchFamily="34" charset="0"/>
                    <a:ea typeface="宋体" pitchFamily="2" charset="-122"/>
                    <a:cs typeface="+mn-cs"/>
                  </a:rPr>
                  <a:t>半导体与金属的特性不同，负电荷不能完全积累在表面，电子</a:t>
                </a:r>
                <a:r>
                  <a:rPr lang="zh-CN" altLang="en-US" sz="1200" kern="1200" dirty="0" smtClean="0">
                    <a:solidFill>
                      <a:schemeClr val="tx1"/>
                    </a:solidFill>
                    <a:effectLst/>
                    <a:latin typeface="Arial" pitchFamily="34" charset="0"/>
                    <a:ea typeface="宋体" pitchFamily="2" charset="-122"/>
                    <a:cs typeface="+mn-cs"/>
                  </a:rPr>
                  <a:t>密度随着向半导体</a:t>
                </a:r>
                <a:r>
                  <a:rPr lang="zh-CN" altLang="en-US" sz="1200" kern="1200" dirty="0" smtClean="0">
                    <a:solidFill>
                      <a:schemeClr val="tx1"/>
                    </a:solidFill>
                    <a:effectLst/>
                    <a:latin typeface="Arial" pitchFamily="34" charset="0"/>
                    <a:ea typeface="宋体" pitchFamily="2" charset="-122"/>
                    <a:cs typeface="+mn-cs"/>
                  </a:rPr>
                  <a:t>内部深入而</a:t>
                </a:r>
                <a:r>
                  <a:rPr lang="zh-CN" altLang="en-US" sz="1200" kern="1200" dirty="0" smtClean="0">
                    <a:solidFill>
                      <a:schemeClr val="tx1"/>
                    </a:solidFill>
                    <a:effectLst/>
                    <a:latin typeface="Arial" pitchFamily="34" charset="0"/>
                    <a:ea typeface="宋体" pitchFamily="2" charset="-122"/>
                    <a:cs typeface="+mn-cs"/>
                  </a:rPr>
                  <a:t>减小。直至减小到无外电场时半导体中电子的密度。由于空间电荷的出现，半导体内部</a:t>
                </a:r>
                <a:r>
                  <a:rPr lang="zh-CN" altLang="en-US" sz="1200" kern="1200" dirty="0" smtClean="0">
                    <a:solidFill>
                      <a:schemeClr val="tx1"/>
                    </a:solidFill>
                    <a:effectLst/>
                    <a:latin typeface="Arial" pitchFamily="34" charset="0"/>
                    <a:ea typeface="宋体" pitchFamily="2" charset="-122"/>
                    <a:cs typeface="+mn-cs"/>
                  </a:rPr>
                  <a:t>形成电场</a:t>
                </a:r>
                <a:r>
                  <a:rPr lang="zh-CN" altLang="en-US"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而且在</a:t>
                </a:r>
                <a:r>
                  <a:rPr lang="zh-CN" altLang="en-US" sz="1200" kern="1200" dirty="0" smtClean="0">
                    <a:solidFill>
                      <a:schemeClr val="tx1"/>
                    </a:solidFill>
                    <a:effectLst/>
                    <a:latin typeface="Arial" pitchFamily="34" charset="0"/>
                    <a:ea typeface="宋体" pitchFamily="2" charset="-122"/>
                    <a:cs typeface="+mn-cs"/>
                  </a:rPr>
                  <a:t>半导体</a:t>
                </a:r>
                <a:r>
                  <a:rPr lang="zh-CN" altLang="en-US" sz="1200" kern="1200" dirty="0" smtClean="0">
                    <a:solidFill>
                      <a:schemeClr val="tx1"/>
                    </a:solidFill>
                    <a:effectLst/>
                    <a:latin typeface="Arial" pitchFamily="34" charset="0"/>
                    <a:ea typeface="宋体" pitchFamily="2" charset="-122"/>
                    <a:cs typeface="+mn-cs"/>
                  </a:rPr>
                  <a:t>表面，电场</a:t>
                </a:r>
                <a:r>
                  <a:rPr lang="zh-CN" altLang="en-US" sz="1200" kern="1200" dirty="0" smtClean="0">
                    <a:solidFill>
                      <a:schemeClr val="tx1"/>
                    </a:solidFill>
                    <a:effectLst/>
                    <a:latin typeface="Arial" pitchFamily="34" charset="0"/>
                    <a:ea typeface="宋体" pitchFamily="2" charset="-122"/>
                    <a:cs typeface="+mn-cs"/>
                  </a:rPr>
                  <a:t>值最大。判断一下，半导体中电场的方向如何</a:t>
                </a:r>
                <a:r>
                  <a:rPr lang="zh-CN" altLang="en-US" sz="1200" kern="1200" dirty="0" smtClean="0">
                    <a:solidFill>
                      <a:schemeClr val="tx1"/>
                    </a:solidFill>
                    <a:effectLst/>
                    <a:latin typeface="Arial" pitchFamily="34" charset="0"/>
                    <a:ea typeface="宋体" pitchFamily="2" charset="-122"/>
                    <a:cs typeface="+mn-cs"/>
                  </a:rPr>
                  <a:t>。施加正电压，正电荷</a:t>
                </a:r>
                <a:r>
                  <a:rPr lang="zh-CN" altLang="en-US" sz="1200" kern="1200" dirty="0" smtClean="0">
                    <a:solidFill>
                      <a:schemeClr val="tx1"/>
                    </a:solidFill>
                    <a:effectLst/>
                    <a:latin typeface="Arial" pitchFamily="34" charset="0"/>
                    <a:ea typeface="宋体" pitchFamily="2" charset="-122"/>
                    <a:cs typeface="+mn-cs"/>
                  </a:rPr>
                  <a:t>都处在金属的表面，负电荷都处在半导体中，电场的指向是从金属的正电荷指向半导体中的</a:t>
                </a:r>
                <a:r>
                  <a:rPr lang="zh-CN" altLang="en-US" sz="1200" kern="1200" dirty="0" smtClean="0">
                    <a:solidFill>
                      <a:schemeClr val="tx1"/>
                    </a:solidFill>
                    <a:effectLst/>
                    <a:latin typeface="Arial" pitchFamily="34" charset="0"/>
                    <a:ea typeface="宋体" pitchFamily="2" charset="-122"/>
                    <a:cs typeface="+mn-cs"/>
                  </a:rPr>
                  <a:t>负电荷。如果设，金属</a:t>
                </a:r>
                <a:r>
                  <a:rPr lang="zh-CN" altLang="en-US" sz="1200" kern="1200" dirty="0" smtClean="0">
                    <a:solidFill>
                      <a:schemeClr val="tx1"/>
                    </a:solidFill>
                    <a:effectLst/>
                    <a:latin typeface="Arial" pitchFamily="34" charset="0"/>
                    <a:ea typeface="宋体" pitchFamily="2" charset="-122"/>
                    <a:cs typeface="+mn-cs"/>
                  </a:rPr>
                  <a:t>指向半导体的方向为正</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方向。半导体的左侧面为</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的零点。则可以画出半导体中从左侧零点向半导体内部，电子的分布情况。</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表示为加电场前，半导体中电子的密度。</a:t>
                </a:r>
                <a:r>
                  <a:rPr lang="en-US" altLang="zh-CN" sz="1200" kern="1200" dirty="0" smtClean="0">
                    <a:solidFill>
                      <a:schemeClr val="tx1"/>
                    </a:solidFill>
                    <a:effectLst/>
                    <a:latin typeface="Arial" pitchFamily="34" charset="0"/>
                    <a:ea typeface="宋体" pitchFamily="2" charset="-122"/>
                    <a:cs typeface="+mn-cs"/>
                  </a:rPr>
                  <a:t>ns</a:t>
                </a:r>
                <a:r>
                  <a:rPr lang="zh-CN" altLang="zh-CN" sz="1200" kern="1200" dirty="0" smtClean="0">
                    <a:solidFill>
                      <a:schemeClr val="tx1"/>
                    </a:solidFill>
                    <a:effectLst/>
                    <a:latin typeface="Arial" pitchFamily="34" charset="0"/>
                    <a:ea typeface="宋体" pitchFamily="2" charset="-122"/>
                    <a:cs typeface="+mn-cs"/>
                  </a:rPr>
                  <a:t>表示施加电场稳定后，半导体中电子密度，在半导体表面电子密度最大，随着距离表面的深度增加，电子密度减小，直至与</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相等。由于金属</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真空绝缘层</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半导体和电气结构形成了一个统一的系统，这个系统的费米能级是一个统一的费米能级。</a:t>
                </a:r>
                <a:r>
                  <a:rPr lang="zh-CN" altLang="zh-CN" sz="1200" kern="1200" dirty="0" smtClean="0">
                    <a:solidFill>
                      <a:schemeClr val="tx1"/>
                    </a:solidFill>
                    <a:effectLst/>
                    <a:latin typeface="Arial" pitchFamily="34" charset="0"/>
                    <a:ea typeface="宋体" pitchFamily="2" charset="-122"/>
                    <a:cs typeface="+mn-cs"/>
                  </a:rPr>
                  <a:t>并且</a:t>
                </a:r>
                <a:r>
                  <a:rPr lang="zh-CN" altLang="en-US" sz="1200" kern="1200" dirty="0" smtClean="0">
                    <a:solidFill>
                      <a:schemeClr val="tx1"/>
                    </a:solidFill>
                    <a:effectLst/>
                    <a:latin typeface="Arial" pitchFamily="34" charset="0"/>
                    <a:ea typeface="宋体" pitchFamily="2" charset="-122"/>
                    <a:cs typeface="+mn-cs"/>
                  </a:rPr>
                  <a:t>总</a:t>
                </a:r>
                <a:r>
                  <a:rPr lang="zh-CN" altLang="zh-CN" sz="1200" kern="1200" dirty="0" smtClean="0">
                    <a:solidFill>
                      <a:schemeClr val="tx1"/>
                    </a:solidFill>
                    <a:effectLst/>
                    <a:latin typeface="Arial" pitchFamily="34" charset="0"/>
                    <a:ea typeface="宋体" pitchFamily="2" charset="-122"/>
                    <a:cs typeface="+mn-cs"/>
                  </a:rPr>
                  <a:t>电流</a:t>
                </a:r>
                <a:r>
                  <a:rPr lang="zh-CN" altLang="zh-CN" sz="1200" kern="1200" dirty="0" smtClean="0">
                    <a:solidFill>
                      <a:schemeClr val="tx1"/>
                    </a:solidFill>
                    <a:effectLst/>
                    <a:latin typeface="Arial" pitchFamily="34" charset="0"/>
                    <a:ea typeface="宋体" pitchFamily="2" charset="-122"/>
                    <a:cs typeface="+mn-cs"/>
                  </a:rPr>
                  <a:t>为零，根据刚刚的分析，这个系统的费米能级不随位置变化而变化</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即半导体处于热平衡态。</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effectLst/>
                    <a:latin typeface="Arial" pitchFamily="34" charset="0"/>
                    <a:ea typeface="宋体" pitchFamily="2" charset="-122"/>
                    <a:cs typeface="+mn-cs"/>
                  </a:rPr>
                  <a:t>处于热平衡态的半导体，</a:t>
                </a:r>
                <a:r>
                  <a:rPr lang="zh-CN" altLang="zh-CN" sz="1200" kern="1200" dirty="0" smtClean="0">
                    <a:solidFill>
                      <a:schemeClr val="tx1"/>
                    </a:solidFill>
                    <a:effectLst/>
                    <a:latin typeface="Arial" pitchFamily="34" charset="0"/>
                    <a:ea typeface="宋体" pitchFamily="2" charset="-122"/>
                    <a:cs typeface="+mn-cs"/>
                  </a:rPr>
                  <a:t>半导体</a:t>
                </a:r>
                <a:r>
                  <a:rPr lang="zh-CN" altLang="en-US" sz="1200" kern="1200" dirty="0" smtClean="0">
                    <a:solidFill>
                      <a:schemeClr val="tx1"/>
                    </a:solidFill>
                    <a:effectLst/>
                    <a:latin typeface="Arial" pitchFamily="34" charset="0"/>
                    <a:ea typeface="宋体" pitchFamily="2" charset="-122"/>
                    <a:cs typeface="+mn-cs"/>
                  </a:rPr>
                  <a:t>任意位置</a:t>
                </a:r>
                <a:r>
                  <a:rPr lang="zh-CN" altLang="zh-CN" sz="1200" kern="1200" dirty="0" smtClean="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电子密度乘以空穴</a:t>
                </a:r>
                <a:r>
                  <a:rPr lang="zh-CN" altLang="zh-CN" sz="1200" kern="1200" dirty="0" smtClean="0">
                    <a:solidFill>
                      <a:schemeClr val="tx1"/>
                    </a:solidFill>
                    <a:effectLst/>
                    <a:latin typeface="Arial" pitchFamily="34" charset="0"/>
                    <a:ea typeface="宋体" pitchFamily="2" charset="-122"/>
                    <a:cs typeface="+mn-cs"/>
                  </a:rPr>
                  <a:t>密度</a:t>
                </a:r>
                <a:r>
                  <a:rPr lang="zh-CN" altLang="en-US" sz="1200" kern="1200" dirty="0" smtClean="0">
                    <a:solidFill>
                      <a:schemeClr val="tx1"/>
                    </a:solidFill>
                    <a:effectLst/>
                    <a:latin typeface="Arial" pitchFamily="34" charset="0"/>
                    <a:ea typeface="宋体" pitchFamily="2" charset="-122"/>
                    <a:cs typeface="+mn-cs"/>
                  </a:rPr>
                  <a:t>都</a:t>
                </a:r>
                <a:r>
                  <a:rPr lang="zh-CN" altLang="zh-CN" sz="1200" kern="1200" dirty="0" smtClean="0">
                    <a:solidFill>
                      <a:schemeClr val="tx1"/>
                    </a:solidFill>
                    <a:effectLst/>
                    <a:latin typeface="Arial" pitchFamily="34" charset="0"/>
                    <a:ea typeface="宋体" pitchFamily="2" charset="-122"/>
                    <a:cs typeface="+mn-cs"/>
                  </a:rPr>
                  <a:t>等于</a:t>
                </a:r>
                <a:r>
                  <a:rPr lang="zh-CN" altLang="zh-CN" sz="1200" kern="1200" dirty="0" smtClean="0">
                    <a:solidFill>
                      <a:schemeClr val="tx1"/>
                    </a:solidFill>
                    <a:effectLst/>
                    <a:latin typeface="Arial" pitchFamily="34" charset="0"/>
                    <a:ea typeface="宋体" pitchFamily="2" charset="-122"/>
                    <a:cs typeface="+mn-cs"/>
                  </a:rPr>
                  <a:t>半导体的本征载流子密度的平方。因此，半导体中空穴密度的分布为》，</a:t>
                </a:r>
                <a:r>
                  <a:rPr lang="en-US" altLang="zh-CN" sz="1200" kern="1200" dirty="0" smtClean="0">
                    <a:solidFill>
                      <a:schemeClr val="tx1"/>
                    </a:solidFill>
                    <a:effectLst/>
                    <a:latin typeface="Arial" pitchFamily="34" charset="0"/>
                    <a:ea typeface="宋体" pitchFamily="2" charset="-122"/>
                    <a:cs typeface="+mn-cs"/>
                  </a:rPr>
                  <a:t>p0</a:t>
                </a:r>
                <a:r>
                  <a:rPr lang="zh-CN" altLang="zh-CN" sz="1200" kern="1200" dirty="0" smtClean="0">
                    <a:solidFill>
                      <a:schemeClr val="tx1"/>
                    </a:solidFill>
                    <a:effectLst/>
                    <a:latin typeface="Arial" pitchFamily="34" charset="0"/>
                    <a:ea typeface="宋体" pitchFamily="2" charset="-122"/>
                    <a:cs typeface="+mn-cs"/>
                  </a:rPr>
                  <a:t>》表示未加电场时半导体中空穴密度，</a:t>
                </a:r>
                <a:r>
                  <a:rPr lang="en-US" altLang="zh-CN" sz="1200" kern="1200" dirty="0" smtClean="0">
                    <a:solidFill>
                      <a:schemeClr val="tx1"/>
                    </a:solidFill>
                    <a:effectLst/>
                    <a:latin typeface="Arial" pitchFamily="34" charset="0"/>
                    <a:ea typeface="宋体" pitchFamily="2" charset="-122"/>
                    <a:cs typeface="+mn-cs"/>
                  </a:rPr>
                  <a:t>Ps</a:t>
                </a:r>
                <a:r>
                  <a:rPr lang="zh-CN" altLang="zh-CN" sz="1200" kern="1200" dirty="0" smtClean="0">
                    <a:solidFill>
                      <a:schemeClr val="tx1"/>
                    </a:solidFill>
                    <a:effectLst/>
                    <a:latin typeface="Arial" pitchFamily="34" charset="0"/>
                    <a:ea typeface="宋体" pitchFamily="2" charset="-122"/>
                    <a:cs typeface="+mn-cs"/>
                  </a:rPr>
                  <a:t>》表示施加电场后稳态半导体中空穴密度</a:t>
                </a:r>
                <a:r>
                  <a:rPr lang="zh-CN" altLang="zh-CN" sz="1200" kern="1200" dirty="0" smtClean="0">
                    <a:solidFill>
                      <a:schemeClr val="tx1"/>
                    </a:solidFill>
                    <a:effectLst/>
                    <a:latin typeface="Arial" pitchFamily="34" charset="0"/>
                    <a:ea typeface="宋体" pitchFamily="2" charset="-122"/>
                    <a:cs typeface="+mn-cs"/>
                  </a:rPr>
                  <a:t>。空穴</a:t>
                </a:r>
                <a:r>
                  <a:rPr lang="zh-CN" altLang="zh-CN" sz="1200" kern="1200" dirty="0" smtClean="0">
                    <a:solidFill>
                      <a:schemeClr val="tx1"/>
                    </a:solidFill>
                    <a:effectLst/>
                    <a:latin typeface="Arial" pitchFamily="34" charset="0"/>
                    <a:ea typeface="宋体" pitchFamily="2" charset="-122"/>
                    <a:cs typeface="+mn-cs"/>
                  </a:rPr>
                  <a:t>密度小于未施加电场时的空穴密度</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半导体表面的空穴密度最小，</a:t>
                </a:r>
                <a:r>
                  <a:rPr lang="zh-CN" altLang="zh-CN" sz="1200" kern="1200" dirty="0" smtClean="0">
                    <a:solidFill>
                      <a:schemeClr val="tx1"/>
                    </a:solidFill>
                    <a:effectLst/>
                    <a:latin typeface="Arial" pitchFamily="34" charset="0"/>
                    <a:ea typeface="宋体" pitchFamily="2" charset="-122"/>
                    <a:cs typeface="+mn-cs"/>
                  </a:rPr>
                  <a:t>随着</a:t>
                </a:r>
                <a:r>
                  <a:rPr lang="zh-CN" altLang="zh-CN" sz="1200" kern="1200" dirty="0" smtClean="0">
                    <a:solidFill>
                      <a:schemeClr val="tx1"/>
                    </a:solidFill>
                    <a:effectLst/>
                    <a:latin typeface="Arial" pitchFamily="34" charset="0"/>
                    <a:ea typeface="宋体" pitchFamily="2" charset="-122"/>
                    <a:cs typeface="+mn-cs"/>
                  </a:rPr>
                  <a:t>深入半导体距离增加，空穴密度增加到未加电压时的空穴密度</a:t>
                </a:r>
                <a:r>
                  <a:rPr lang="en-US" altLang="zh-CN" sz="1200" kern="1200" dirty="0" smtClean="0">
                    <a:solidFill>
                      <a:schemeClr val="tx1"/>
                    </a:solidFill>
                    <a:effectLst/>
                    <a:latin typeface="Arial" pitchFamily="34" charset="0"/>
                    <a:ea typeface="宋体" pitchFamily="2" charset="-122"/>
                    <a:cs typeface="+mn-cs"/>
                  </a:rPr>
                  <a:t>p0.</a:t>
                </a:r>
                <a:r>
                  <a:rPr lang="zh-CN" altLang="zh-CN" sz="1200" kern="1200" dirty="0" smtClean="0">
                    <a:solidFill>
                      <a:schemeClr val="tx1"/>
                    </a:solidFill>
                    <a:effectLst/>
                    <a:latin typeface="Arial" pitchFamily="34" charset="0"/>
                    <a:ea typeface="宋体" pitchFamily="2" charset="-122"/>
                    <a:cs typeface="+mn-cs"/>
                  </a:rPr>
                  <a:t>半导体</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中</a:t>
                </a:r>
                <a:r>
                  <a:rPr lang="zh-CN" altLang="zh-CN" sz="1200" kern="1200" dirty="0" smtClean="0">
                    <a:solidFill>
                      <a:schemeClr val="tx1"/>
                    </a:solidFill>
                    <a:effectLst/>
                    <a:latin typeface="Arial" pitchFamily="34" charset="0"/>
                    <a:ea typeface="宋体" pitchFamily="2" charset="-122"/>
                    <a:cs typeface="+mn-cs"/>
                  </a:rPr>
                  <a:t>电场分布》用</a:t>
                </a:r>
                <a:r>
                  <a:rPr lang="en-US" altLang="zh-CN" sz="1200" kern="1200" dirty="0" err="1" smtClean="0">
                    <a:solidFill>
                      <a:schemeClr val="tx1"/>
                    </a:solidFill>
                    <a:effectLst/>
                    <a:latin typeface="Arial" pitchFamily="34" charset="0"/>
                    <a:ea typeface="宋体" pitchFamily="2" charset="-122"/>
                    <a:cs typeface="+mn-cs"/>
                  </a:rPr>
                  <a:t>Es</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rPr>
                  <a:t>Es0</a:t>
                </a:r>
                <a:r>
                  <a:rPr lang="zh-CN" altLang="zh-CN" sz="1200" kern="1200" dirty="0" smtClean="0">
                    <a:solidFill>
                      <a:schemeClr val="tx1"/>
                    </a:solidFill>
                    <a:effectLst/>
                    <a:latin typeface="Arial" pitchFamily="34" charset="0"/>
                    <a:ea typeface="宋体" pitchFamily="2" charset="-122"/>
                    <a:cs typeface="+mn-cs"/>
                  </a:rPr>
                  <a:t>表示半导体表面的电场。半导体中电场大于零，表面处电场最大。》那么半导体中的电势是如何分布的？选择半导体的右侧界面为电势的零点。根据》电场等于电势的负梯度，半导体中的》电势</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大于零</a:t>
                </a:r>
                <a:r>
                  <a:rPr lang="zh-CN" altLang="zh-CN" sz="1200" kern="1200" dirty="0" smtClean="0">
                    <a:solidFill>
                      <a:schemeClr val="tx1"/>
                    </a:solidFill>
                    <a:effectLst/>
                    <a:latin typeface="Arial" pitchFamily="34" charset="0"/>
                    <a:ea typeface="宋体" pitchFamily="2" charset="-122"/>
                    <a:cs typeface="+mn-cs"/>
                  </a:rPr>
                  <a:t>，半导体表面电势</a:t>
                </a:r>
                <a:r>
                  <a:rPr lang="en-US" altLang="zh-CN" sz="1200" kern="1200" dirty="0" smtClean="0">
                    <a:solidFill>
                      <a:schemeClr val="tx1"/>
                    </a:solidFill>
                    <a:effectLst/>
                    <a:latin typeface="Arial" pitchFamily="34" charset="0"/>
                    <a:ea typeface="宋体" pitchFamily="2" charset="-122"/>
                    <a:cs typeface="+mn-cs"/>
                  </a:rPr>
                  <a:t>Vs</a:t>
                </a:r>
                <a:r>
                  <a:rPr lang="zh-CN" altLang="zh-CN" sz="1200" kern="1200" dirty="0" smtClean="0">
                    <a:solidFill>
                      <a:schemeClr val="tx1"/>
                    </a:solidFill>
                    <a:effectLst/>
                    <a:latin typeface="Arial" pitchFamily="34" charset="0"/>
                    <a:ea typeface="宋体" pitchFamily="2" charset="-122"/>
                    <a:cs typeface="+mn-cs"/>
                  </a:rPr>
                  <a:t>最大。随着向半导体</a:t>
                </a:r>
                <a:r>
                  <a:rPr lang="zh-CN" altLang="zh-CN" sz="1200" kern="1200" dirty="0" smtClean="0">
                    <a:solidFill>
                      <a:schemeClr val="tx1"/>
                    </a:solidFill>
                    <a:effectLst/>
                    <a:latin typeface="Arial" pitchFamily="34" charset="0"/>
                    <a:ea typeface="宋体" pitchFamily="2" charset="-122"/>
                    <a:cs typeface="+mn-cs"/>
                  </a:rPr>
                  <a:t>内深入</a:t>
                </a:r>
                <a:r>
                  <a:rPr lang="zh-CN" altLang="zh-CN" sz="1200" kern="1200" dirty="0" smtClean="0">
                    <a:solidFill>
                      <a:schemeClr val="tx1"/>
                    </a:solidFill>
                    <a:effectLst/>
                    <a:latin typeface="Arial" pitchFamily="34" charset="0"/>
                    <a:ea typeface="宋体" pitchFamily="2" charset="-122"/>
                    <a:cs typeface="+mn-cs"/>
                  </a:rPr>
                  <a:t>逐渐减小，直至电势等于零。在这样的电势下，电子的电势能》</a:t>
                </a:r>
                <a:r>
                  <a:rPr lang="en-US" altLang="zh-CN" sz="1200" kern="1200" dirty="0" smtClean="0">
                    <a:solidFill>
                      <a:schemeClr val="tx1"/>
                    </a:solidFill>
                    <a:effectLst/>
                    <a:latin typeface="Arial" pitchFamily="34" charset="0"/>
                    <a:ea typeface="宋体" pitchFamily="2" charset="-122"/>
                    <a:cs typeface="+mn-cs"/>
                  </a:rPr>
                  <a:t>U</a:t>
                </a:r>
                <a:r>
                  <a:rPr lang="zh-CN" altLang="zh-CN" sz="1200" kern="1200" dirty="0" smtClean="0">
                    <a:solidFill>
                      <a:schemeClr val="tx1"/>
                    </a:solidFill>
                    <a:effectLst/>
                    <a:latin typeface="Arial" pitchFamily="34" charset="0"/>
                    <a:ea typeface="宋体" pitchFamily="2" charset="-122"/>
                    <a:cs typeface="+mn-cs"/>
                  </a:rPr>
                  <a:t>等于电子电荷</a:t>
                </a:r>
                <a:r>
                  <a:rPr lang="en-US" altLang="zh-CN" sz="1200" kern="1200" dirty="0" smtClean="0">
                    <a:solidFill>
                      <a:schemeClr val="tx1"/>
                    </a:solidFill>
                    <a:effectLst/>
                    <a:latin typeface="Arial" pitchFamily="34" charset="0"/>
                    <a:ea typeface="宋体" pitchFamily="2" charset="-122"/>
                    <a:cs typeface="+mn-cs"/>
                  </a:rPr>
                  <a:t>-e</a:t>
                </a:r>
                <a:r>
                  <a:rPr lang="zh-CN" altLang="zh-CN" sz="1200" kern="1200" dirty="0" smtClean="0">
                    <a:solidFill>
                      <a:schemeClr val="tx1"/>
                    </a:solidFill>
                    <a:effectLst/>
                    <a:latin typeface="Arial" pitchFamily="34" charset="0"/>
                    <a:ea typeface="宋体" pitchFamily="2" charset="-122"/>
                    <a:cs typeface="+mn-cs"/>
                  </a:rPr>
                  <a:t>乘</a:t>
                </a:r>
                <a:r>
                  <a:rPr lang="zh-CN" altLang="zh-CN" sz="1200" kern="1200" dirty="0" smtClean="0">
                    <a:solidFill>
                      <a:schemeClr val="tx1"/>
                    </a:solidFill>
                    <a:effectLst/>
                    <a:latin typeface="Arial" pitchFamily="34" charset="0"/>
                    <a:ea typeface="宋体" pitchFamily="2" charset="-122"/>
                    <a:cs typeface="+mn-cs"/>
                  </a:rPr>
                  <a:t>以电势</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。则半导体中电势能分布如下》。》半导体中电子电势能小于零，</a:t>
                </a:r>
                <a:r>
                  <a:rPr lang="en-US" altLang="zh-CN" sz="1200" kern="1200" dirty="0" smtClean="0">
                    <a:solidFill>
                      <a:schemeClr val="tx1"/>
                    </a:solidFill>
                    <a:effectLst/>
                    <a:latin typeface="Arial" pitchFamily="34" charset="0"/>
                    <a:ea typeface="宋体" pitchFamily="2" charset="-122"/>
                    <a:cs typeface="+mn-cs"/>
                  </a:rPr>
                  <a:t>Us</a:t>
                </a:r>
                <a:r>
                  <a:rPr lang="zh-CN" altLang="zh-CN" sz="1200" kern="1200" dirty="0" smtClean="0">
                    <a:solidFill>
                      <a:schemeClr val="tx1"/>
                    </a:solidFill>
                    <a:effectLst/>
                    <a:latin typeface="Arial" pitchFamily="34" charset="0"/>
                    <a:ea typeface="宋体" pitchFamily="2" charset="-122"/>
                    <a:cs typeface="+mn-cs"/>
                  </a:rPr>
                  <a:t>表示表面电势能，表面电势能小于零，曲线形状向下弯曲。电势能从表面逐渐增加到零。此时半导体中的电子能级都叠加了一个电子电势能，则导带底能量》</a:t>
                </a:r>
                <a:r>
                  <a:rPr lang="en-US" altLang="zh-CN" sz="1200" kern="1200" dirty="0" smtClean="0">
                    <a:solidFill>
                      <a:schemeClr val="tx1"/>
                    </a:solidFill>
                    <a:effectLst/>
                    <a:latin typeface="Arial" pitchFamily="34" charset="0"/>
                    <a:ea typeface="宋体" pitchFamily="2" charset="-122"/>
                    <a:cs typeface="+mn-cs"/>
                  </a:rPr>
                  <a:t>EC</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Ec0</a:t>
                </a:r>
                <a:r>
                  <a:rPr lang="zh-CN" altLang="zh-CN" sz="1200" kern="1200" dirty="0" smtClean="0">
                    <a:solidFill>
                      <a:schemeClr val="tx1"/>
                    </a:solidFill>
                    <a:effectLst/>
                    <a:latin typeface="Arial" pitchFamily="34" charset="0"/>
                    <a:ea typeface="宋体" pitchFamily="2" charset="-122"/>
                    <a:cs typeface="+mn-cs"/>
                  </a:rPr>
                  <a:t>加上电子电势能</a:t>
                </a:r>
                <a:r>
                  <a:rPr lang="en-US" altLang="zh-CN" sz="1200" kern="1200" dirty="0" err="1" smtClean="0">
                    <a:solidFill>
                      <a:schemeClr val="tx1"/>
                    </a:solidFill>
                    <a:effectLst/>
                    <a:latin typeface="Arial" pitchFamily="34" charset="0"/>
                    <a:ea typeface="宋体" pitchFamily="2" charset="-122"/>
                    <a:cs typeface="+mn-cs"/>
                  </a:rPr>
                  <a:t>Ux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EC0</a:t>
                </a:r>
                <a:r>
                  <a:rPr lang="zh-CN" altLang="zh-CN" sz="1200" kern="1200" dirty="0" smtClean="0">
                    <a:solidFill>
                      <a:schemeClr val="tx1"/>
                    </a:solidFill>
                    <a:effectLst/>
                    <a:latin typeface="Arial" pitchFamily="34" charset="0"/>
                    <a:ea typeface="宋体" pitchFamily="2" charset="-122"/>
                    <a:cs typeface="+mn-cs"/>
                  </a:rPr>
                  <a:t>为不施加电压时的导带底能级。价带顶能量》</a:t>
                </a:r>
                <a:r>
                  <a:rPr lang="en-US" altLang="zh-CN" sz="1200" kern="1200" dirty="0" smtClean="0">
                    <a:solidFill>
                      <a:schemeClr val="tx1"/>
                    </a:solidFill>
                    <a:effectLst/>
                    <a:latin typeface="Arial" pitchFamily="34" charset="0"/>
                    <a:ea typeface="宋体" pitchFamily="2" charset="-122"/>
                    <a:cs typeface="+mn-cs"/>
                  </a:rPr>
                  <a:t>EV</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EV0</a:t>
                </a:r>
                <a:r>
                  <a:rPr lang="zh-CN" altLang="zh-CN" sz="1200" kern="1200" dirty="0" smtClean="0">
                    <a:solidFill>
                      <a:schemeClr val="tx1"/>
                    </a:solidFill>
                    <a:effectLst/>
                    <a:latin typeface="Arial" pitchFamily="34" charset="0"/>
                    <a:ea typeface="宋体" pitchFamily="2" charset="-122"/>
                    <a:cs typeface="+mn-cs"/>
                  </a:rPr>
                  <a:t>加上电子电势能</a:t>
                </a:r>
                <a:r>
                  <a:rPr lang="en-US" altLang="zh-CN" sz="1200" kern="1200" dirty="0" err="1" smtClean="0">
                    <a:solidFill>
                      <a:schemeClr val="tx1"/>
                    </a:solidFill>
                    <a:effectLst/>
                    <a:latin typeface="Arial" pitchFamily="34" charset="0"/>
                    <a:ea typeface="宋体" pitchFamily="2" charset="-122"/>
                    <a:cs typeface="+mn-cs"/>
                  </a:rPr>
                  <a:t>Ux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EV0</a:t>
                </a:r>
                <a:r>
                  <a:rPr lang="zh-CN" altLang="zh-CN" sz="1200" kern="1200" dirty="0" smtClean="0">
                    <a:solidFill>
                      <a:schemeClr val="tx1"/>
                    </a:solidFill>
                    <a:effectLst/>
                    <a:latin typeface="Arial" pitchFamily="34" charset="0"/>
                    <a:ea typeface="宋体" pitchFamily="2" charset="-122"/>
                    <a:cs typeface="+mn-cs"/>
                  </a:rPr>
                  <a:t>为不施加电压时的价带顶能级。则可以画出此时半导体的能带简图。》 》 》 》 》。不施加电压时</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对于</a:t>
                </a:r>
                <a:r>
                  <a:rPr lang="zh-CN" altLang="zh-CN" sz="1200" kern="1200" dirty="0" smtClean="0">
                    <a:solidFill>
                      <a:schemeClr val="tx1"/>
                    </a:solidFill>
                    <a:effectLst/>
                    <a:latin typeface="Arial" pitchFamily="34" charset="0"/>
                    <a:ea typeface="宋体" pitchFamily="2" charset="-122"/>
                    <a:cs typeface="+mn-cs"/>
                  </a:rPr>
                  <a:t>均匀</a:t>
                </a:r>
                <a:r>
                  <a:rPr lang="zh-CN" altLang="zh-CN" sz="1200" kern="1200" dirty="0" smtClean="0">
                    <a:solidFill>
                      <a:schemeClr val="tx1"/>
                    </a:solidFill>
                    <a:effectLst/>
                    <a:latin typeface="Arial" pitchFamily="34" charset="0"/>
                    <a:ea typeface="宋体" pitchFamily="2" charset="-122"/>
                    <a:cs typeface="+mn-cs"/>
                  </a:rPr>
                  <a:t>掺杂半导体，导带底和价带顶的能量不随位置变化。在施加正电压后，叠加了电子的电势能，电子的能级在表面向下弯曲，表面电势能小于零。从能带简图可以看出，在半导体表面，由于电子</a:t>
                </a:r>
                <a:r>
                  <a:rPr lang="zh-CN" altLang="zh-CN" sz="1200" kern="1200" dirty="0" smtClean="0">
                    <a:solidFill>
                      <a:schemeClr val="tx1"/>
                    </a:solidFill>
                    <a:effectLst/>
                    <a:latin typeface="Arial" pitchFamily="34" charset="0"/>
                    <a:ea typeface="宋体" pitchFamily="2" charset="-122"/>
                    <a:cs typeface="+mn-cs"/>
                  </a:rPr>
                  <a:t>能量</a:t>
                </a:r>
                <a:r>
                  <a:rPr lang="zh-CN" altLang="en-US" sz="1200" kern="1200" dirty="0" smtClean="0">
                    <a:solidFill>
                      <a:schemeClr val="tx1"/>
                    </a:solidFill>
                    <a:effectLst/>
                    <a:latin typeface="Arial" pitchFamily="34" charset="0"/>
                    <a:ea typeface="宋体" pitchFamily="2" charset="-122"/>
                    <a:cs typeface="+mn-cs"/>
                  </a:rPr>
                  <a:t>相对于半导体内部</a:t>
                </a:r>
                <a:r>
                  <a:rPr lang="zh-CN" altLang="zh-CN" sz="1200" kern="1200" dirty="0" smtClean="0">
                    <a:solidFill>
                      <a:schemeClr val="tx1"/>
                    </a:solidFill>
                    <a:effectLst/>
                    <a:latin typeface="Arial" pitchFamily="34" charset="0"/>
                    <a:ea typeface="宋体" pitchFamily="2" charset="-122"/>
                    <a:cs typeface="+mn-cs"/>
                  </a:rPr>
                  <a:t>向下</a:t>
                </a:r>
                <a:r>
                  <a:rPr lang="zh-CN" altLang="zh-CN" sz="1200" kern="1200" dirty="0" smtClean="0">
                    <a:solidFill>
                      <a:schemeClr val="tx1"/>
                    </a:solidFill>
                    <a:effectLst/>
                    <a:latin typeface="Arial" pitchFamily="34" charset="0"/>
                    <a:ea typeface="宋体" pitchFamily="2" charset="-122"/>
                    <a:cs typeface="+mn-cs"/>
                  </a:rPr>
                  <a:t>弯曲，表面形成了电子势阱</a:t>
                </a:r>
                <a:r>
                  <a:rPr lang="zh-CN" altLang="zh-CN" sz="1200" kern="1200" dirty="0" smtClean="0">
                    <a:solidFill>
                      <a:schemeClr val="tx1"/>
                    </a:solidFill>
                    <a:effectLst/>
                    <a:latin typeface="Arial" pitchFamily="34" charset="0"/>
                    <a:ea typeface="宋体" pitchFamily="2" charset="-122"/>
                    <a:cs typeface="+mn-cs"/>
                  </a:rPr>
                  <a:t>，电子</a:t>
                </a:r>
                <a:r>
                  <a:rPr lang="zh-CN" altLang="en-US" sz="1200" kern="1200" dirty="0" smtClean="0">
                    <a:solidFill>
                      <a:schemeClr val="tx1"/>
                    </a:solidFill>
                    <a:effectLst/>
                    <a:latin typeface="Arial" pitchFamily="34" charset="0"/>
                    <a:ea typeface="宋体" pitchFamily="2" charset="-122"/>
                    <a:cs typeface="+mn-cs"/>
                  </a:rPr>
                  <a:t>密度</a:t>
                </a:r>
                <a:r>
                  <a:rPr lang="zh-CN" altLang="zh-CN" sz="1200" kern="1200" dirty="0" smtClean="0">
                    <a:solidFill>
                      <a:schemeClr val="tx1"/>
                    </a:solidFill>
                    <a:effectLst/>
                    <a:latin typeface="Arial" pitchFamily="34" charset="0"/>
                    <a:ea typeface="宋体" pitchFamily="2" charset="-122"/>
                    <a:cs typeface="+mn-cs"/>
                  </a:rPr>
                  <a:t>增加，空穴</a:t>
                </a:r>
                <a:r>
                  <a:rPr lang="zh-CN" altLang="en-US" sz="1200" kern="1200" dirty="0" smtClean="0">
                    <a:solidFill>
                      <a:schemeClr val="tx1"/>
                    </a:solidFill>
                    <a:effectLst/>
                    <a:latin typeface="Arial" pitchFamily="34" charset="0"/>
                    <a:ea typeface="宋体" pitchFamily="2" charset="-122"/>
                    <a:cs typeface="+mn-cs"/>
                  </a:rPr>
                  <a:t>密度</a:t>
                </a:r>
                <a:r>
                  <a:rPr lang="zh-CN" altLang="zh-CN" sz="1200" kern="1200" dirty="0" smtClean="0">
                    <a:solidFill>
                      <a:schemeClr val="tx1"/>
                    </a:solidFill>
                    <a:effectLst/>
                    <a:latin typeface="Arial" pitchFamily="34" charset="0"/>
                    <a:ea typeface="宋体" pitchFamily="2" charset="-122"/>
                    <a:cs typeface="+mn-cs"/>
                  </a:rPr>
                  <a:t>减少。</a:t>
                </a: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由于</a:t>
                </a:r>
                <a:r>
                  <a:rPr lang="zh-CN" altLang="zh-CN" sz="1200" kern="1200" dirty="0" smtClean="0">
                    <a:solidFill>
                      <a:schemeClr val="tx1"/>
                    </a:solidFill>
                    <a:effectLst/>
                    <a:latin typeface="Arial" pitchFamily="34" charset="0"/>
                    <a:ea typeface="宋体" pitchFamily="2" charset="-122"/>
                    <a:cs typeface="+mn-cs"/>
                  </a:rPr>
                  <a:t>金属 真空绝缘层 半导体 电气形成了统一的系统，半导体中的费米能级不随位置的变化而变化。则表面费米能级距离导带底越来越近，甚至如果电压大，表面费米能级能够进入到导带中。而费米能级距离导带底越近，就距离价带顶越远。半导体中杂质能级同样也叠加了电子的电势能。作为参考的本征能级也叠加了电子的电势能</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注意：在半导体物理课程中，</a:t>
                </a:r>
                <a:r>
                  <a:rPr lang="zh-CN" altLang="zh-CN" sz="1200" kern="1200" dirty="0" smtClean="0">
                    <a:solidFill>
                      <a:schemeClr val="tx1"/>
                    </a:solidFill>
                    <a:effectLst/>
                    <a:latin typeface="Arial" pitchFamily="34" charset="0"/>
                    <a:ea typeface="宋体" pitchFamily="2" charset="-122"/>
                    <a:cs typeface="+mn-cs"/>
                  </a:rPr>
                  <a:t>能带</a:t>
                </a:r>
                <a:r>
                  <a:rPr lang="zh-CN" altLang="zh-CN" sz="1200" kern="1200" dirty="0" smtClean="0">
                    <a:solidFill>
                      <a:schemeClr val="tx1"/>
                    </a:solidFill>
                    <a:effectLst/>
                    <a:latin typeface="Arial" pitchFamily="34" charset="0"/>
                    <a:ea typeface="宋体" pitchFamily="2" charset="-122"/>
                    <a:cs typeface="+mn-cs"/>
                  </a:rPr>
                  <a:t>简图以及结合能带简图进行分析是必须掌握的</a:t>
                </a:r>
                <a:r>
                  <a:rPr lang="zh-CN" altLang="zh-CN" sz="1200" kern="1200" dirty="0" smtClean="0">
                    <a:solidFill>
                      <a:schemeClr val="tx1"/>
                    </a:solidFill>
                    <a:effectLst/>
                    <a:latin typeface="Arial" pitchFamily="34" charset="0"/>
                    <a:ea typeface="宋体" pitchFamily="2" charset="-122"/>
                    <a:cs typeface="+mn-cs"/>
                  </a:rPr>
                  <a:t>内容</a:t>
                </a:r>
                <a:r>
                  <a:rPr lang="zh-CN" altLang="en-US" sz="1200" kern="1200" dirty="0" smtClean="0">
                    <a:solidFill>
                      <a:schemeClr val="tx1"/>
                    </a:solidFill>
                    <a:effectLst/>
                    <a:latin typeface="Arial" pitchFamily="34" charset="0"/>
                    <a:ea typeface="宋体" pitchFamily="2" charset="-122"/>
                    <a:cs typeface="+mn-cs"/>
                  </a:rPr>
                  <a:t>，也是考试必考的考点。</a:t>
                </a:r>
                <a:r>
                  <a:rPr lang="zh-CN" altLang="zh-CN" sz="1200" kern="1200" dirty="0" smtClean="0">
                    <a:solidFill>
                      <a:schemeClr val="tx1"/>
                    </a:solidFill>
                    <a:effectLst/>
                    <a:latin typeface="Arial" pitchFamily="34" charset="0"/>
                    <a:ea typeface="宋体" pitchFamily="2" charset="-122"/>
                    <a:cs typeface="+mn-cs"/>
                  </a:rPr>
                  <a:t>。</a:t>
                </a:r>
                <a:endParaRPr lang="zh-CN" altLang="zh-CN" sz="1200" kern="1200" dirty="0" smtClean="0">
                  <a:solidFill>
                    <a:schemeClr val="tx1"/>
                  </a:solidFill>
                  <a:effectLst/>
                  <a:latin typeface="Arial" pitchFamily="34" charset="0"/>
                  <a:ea typeface="宋体" pitchFamily="2" charset="-122"/>
                  <a:cs typeface="+mn-cs"/>
                </a:endParaRPr>
              </a:p>
              <a:p>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Arial" pitchFamily="34" charset="0"/>
                    <a:ea typeface="宋体" pitchFamily="2" charset="-122"/>
                    <a:cs typeface="+mn-cs"/>
                  </a:rPr>
                  <a:t>下面以》均匀</a:t>
                </a:r>
                <a:r>
                  <a:rPr lang="zh-CN" altLang="en-US" sz="1200" kern="1200" dirty="0" smtClean="0">
                    <a:solidFill>
                      <a:schemeClr val="tx1"/>
                    </a:solidFill>
                    <a:effectLst/>
                    <a:latin typeface="Arial" pitchFamily="34" charset="0"/>
                    <a:ea typeface="宋体" pitchFamily="2" charset="-122"/>
                    <a:cs typeface="+mn-cs"/>
                  </a:rPr>
                  <a:t>单一</a:t>
                </a:r>
                <a:r>
                  <a:rPr lang="zh-CN" altLang="zh-CN" sz="1200" kern="1200" dirty="0" smtClean="0">
                    <a:solidFill>
                      <a:schemeClr val="tx1"/>
                    </a:solidFill>
                    <a:effectLst/>
                    <a:latin typeface="Arial" pitchFamily="34" charset="0"/>
                    <a:ea typeface="宋体" pitchFamily="2" charset="-122"/>
                    <a:cs typeface="+mn-cs"/>
                  </a:rPr>
                  <a:t>掺杂</a:t>
                </a:r>
                <a:r>
                  <a:rPr lang="zh-CN" altLang="zh-CN" sz="1200" kern="1200" dirty="0" smtClean="0">
                    <a:solidFill>
                      <a:schemeClr val="tx1"/>
                    </a:solidFill>
                    <a:effectLst/>
                    <a:latin typeface="Arial" pitchFamily="34" charset="0"/>
                    <a:ea typeface="宋体" pitchFamily="2" charset="-122"/>
                    <a:cs typeface="+mn-cs"/>
                  </a:rPr>
                  <a:t>的</a:t>
                </a:r>
                <a:r>
                  <a:rPr lang="en-US" altLang="zh-CN" sz="1200" kern="1200" dirty="0" smtClean="0">
                    <a:solidFill>
                      <a:schemeClr val="tx1"/>
                    </a:solidFill>
                    <a:effectLst/>
                    <a:latin typeface="Arial" pitchFamily="34" charset="0"/>
                    <a:ea typeface="宋体" pitchFamily="2" charset="-122"/>
                    <a:cs typeface="+mn-cs"/>
                  </a:rPr>
                  <a:t>n</a:t>
                </a:r>
                <a:r>
                  <a:rPr lang="zh-CN" altLang="zh-CN" sz="1200" kern="1200" dirty="0" smtClean="0">
                    <a:solidFill>
                      <a:schemeClr val="tx1"/>
                    </a:solidFill>
                    <a:effectLst/>
                    <a:latin typeface="Arial" pitchFamily="34" charset="0"/>
                    <a:ea typeface="宋体" pitchFamily="2" charset="-122"/>
                    <a:cs typeface="+mn-cs"/>
                  </a:rPr>
                  <a:t>型半导体为例进行分析。</a:t>
                </a:r>
              </a:p>
              <a:p>
                <a:r>
                  <a:rPr lang="zh-CN" altLang="zh-CN" sz="1200" kern="1200" dirty="0" smtClean="0">
                    <a:solidFill>
                      <a:schemeClr val="tx1"/>
                    </a:solidFill>
                    <a:effectLst/>
                    <a:latin typeface="Arial" pitchFamily="34" charset="0"/>
                    <a:ea typeface="宋体" pitchFamily="2" charset="-122"/>
                    <a:cs typeface="+mn-cs"/>
                  </a:rPr>
                  <a:t>无外加电场时</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热平衡条件下，</a:t>
                </a:r>
                <a:r>
                  <a:rPr lang="zh-CN" altLang="zh-CN" sz="1200" kern="1200" dirty="0" smtClean="0">
                    <a:solidFill>
                      <a:schemeClr val="tx1"/>
                    </a:solidFill>
                    <a:effectLst/>
                    <a:latin typeface="Arial" pitchFamily="34" charset="0"/>
                    <a:ea typeface="宋体" pitchFamily="2" charset="-122"/>
                    <a:cs typeface="+mn-cs"/>
                  </a:rPr>
                  <a:t>均匀</a:t>
                </a:r>
                <a:r>
                  <a:rPr lang="zh-CN" altLang="en-US" sz="1200" kern="1200" dirty="0" smtClean="0">
                    <a:solidFill>
                      <a:schemeClr val="tx1"/>
                    </a:solidFill>
                    <a:effectLst/>
                    <a:latin typeface="Arial" pitchFamily="34" charset="0"/>
                    <a:ea typeface="宋体" pitchFamily="2" charset="-122"/>
                    <a:cs typeface="+mn-cs"/>
                  </a:rPr>
                  <a:t>单一</a:t>
                </a:r>
                <a:r>
                  <a:rPr lang="zh-CN" altLang="zh-CN" sz="1200" kern="1200" dirty="0" smtClean="0">
                    <a:solidFill>
                      <a:schemeClr val="tx1"/>
                    </a:solidFill>
                    <a:effectLst/>
                    <a:latin typeface="Arial" pitchFamily="34" charset="0"/>
                    <a:ea typeface="宋体" pitchFamily="2" charset="-122"/>
                    <a:cs typeface="+mn-cs"/>
                  </a:rPr>
                  <a:t>掺杂</a:t>
                </a:r>
                <a:r>
                  <a:rPr lang="en-US" altLang="zh-CN" sz="1200" kern="1200" dirty="0" smtClean="0">
                    <a:solidFill>
                      <a:schemeClr val="tx1"/>
                    </a:solidFill>
                    <a:effectLst/>
                    <a:latin typeface="Arial" pitchFamily="34" charset="0"/>
                    <a:ea typeface="宋体" pitchFamily="2" charset="-122"/>
                    <a:cs typeface="+mn-cs"/>
                  </a:rPr>
                  <a:t>n</a:t>
                </a:r>
                <a:r>
                  <a:rPr lang="zh-CN" altLang="en-US" sz="1200" kern="1200" dirty="0" smtClean="0">
                    <a:solidFill>
                      <a:schemeClr val="tx1"/>
                    </a:solidFill>
                    <a:effectLst/>
                    <a:latin typeface="Arial" pitchFamily="34" charset="0"/>
                    <a:ea typeface="宋体" pitchFamily="2" charset="-122"/>
                    <a:cs typeface="+mn-cs"/>
                  </a:rPr>
                  <a:t>型</a:t>
                </a:r>
                <a:r>
                  <a:rPr lang="zh-CN" altLang="zh-CN" sz="1200" kern="1200" dirty="0" smtClean="0">
                    <a:solidFill>
                      <a:schemeClr val="tx1"/>
                    </a:solidFill>
                    <a:effectLst/>
                    <a:latin typeface="Arial" pitchFamily="34" charset="0"/>
                    <a:ea typeface="宋体" pitchFamily="2" charset="-122"/>
                    <a:cs typeface="+mn-cs"/>
                  </a:rPr>
                  <a:t>半导体</a:t>
                </a:r>
                <a:r>
                  <a:rPr lang="zh-CN" altLang="zh-CN" sz="1200" kern="1200" dirty="0" smtClean="0">
                    <a:solidFill>
                      <a:schemeClr val="tx1"/>
                    </a:solidFill>
                    <a:effectLst/>
                    <a:latin typeface="Arial" pitchFamily="34" charset="0"/>
                    <a:ea typeface="宋体" pitchFamily="2" charset="-122"/>
                    <a:cs typeface="+mn-cs"/>
                  </a:rPr>
                  <a:t>中的空间电荷处处等于零</a:t>
                </a:r>
                <a:r>
                  <a:rPr lang="zh-CN" altLang="zh-CN" sz="1200" kern="1200" dirty="0" smtClean="0">
                    <a:solidFill>
                      <a:schemeClr val="tx1"/>
                    </a:solidFill>
                    <a:effectLst/>
                    <a:latin typeface="Arial" pitchFamily="34" charset="0"/>
                    <a:ea typeface="宋体" pitchFamily="2" charset="-122"/>
                    <a:cs typeface="+mn-cs"/>
                  </a:rPr>
                  <a:t>。</a:t>
                </a:r>
                <a:r>
                  <a:rPr lang="zh-CN" altLang="en-US" sz="1200" i="0" kern="1200" smtClean="0">
                    <a:solidFill>
                      <a:schemeClr val="tx1"/>
                    </a:solidFill>
                    <a:effectLst/>
                    <a:latin typeface="Cambria Math" panose="02040503050406030204" pitchFamily="18" charset="0"/>
                    <a:ea typeface="宋体" pitchFamily="2" charset="-122"/>
                    <a:cs typeface="+mn-cs"/>
                  </a:rPr>
                  <a:t>𝜌</a:t>
                </a:r>
                <a:r>
                  <a:rPr lang="en-US" altLang="zh-CN" sz="1200" i="0" kern="1200" smtClean="0">
                    <a:solidFill>
                      <a:schemeClr val="tx1"/>
                    </a:solidFill>
                    <a:effectLst/>
                    <a:latin typeface="Cambria Math" panose="02040503050406030204" pitchFamily="18" charset="0"/>
                    <a:ea typeface="宋体" pitchFamily="2" charset="-122"/>
                    <a:cs typeface="+mn-cs"/>
                  </a:rPr>
                  <a:t>=</a:t>
                </a:r>
                <a:r>
                  <a:rPr lang="en-US" altLang="zh-CN" sz="1200" b="0" i="0" kern="1200" smtClean="0">
                    <a:solidFill>
                      <a:schemeClr val="tx1"/>
                    </a:solidFill>
                    <a:effectLst/>
                    <a:latin typeface="Cambria Math" panose="02040503050406030204" pitchFamily="18" charset="0"/>
                    <a:ea typeface="宋体" pitchFamily="2" charset="-122"/>
                    <a:cs typeface="+mn-cs"/>
                  </a:rPr>
                  <a:t>𝑒(𝑝0+𝑁𝑑−𝑛𝑑−𝑛0)</a:t>
                </a:r>
                <a:r>
                  <a:rPr lang="en-US" altLang="zh-CN" sz="1200" kern="1200" dirty="0" smtClean="0">
                    <a:solidFill>
                      <a:schemeClr val="tx1"/>
                    </a:solidFill>
                    <a:effectLst/>
                    <a:latin typeface="Arial" pitchFamily="34" charset="0"/>
                    <a:ea typeface="宋体" pitchFamily="2" charset="-122"/>
                    <a:cs typeface="+mn-cs"/>
                  </a:rPr>
                  <a:t>=0,</a:t>
                </a:r>
                <a:r>
                  <a:rPr lang="zh-CN" altLang="en-US" sz="1200" kern="1200" dirty="0" smtClean="0">
                    <a:solidFill>
                      <a:schemeClr val="tx1"/>
                    </a:solidFill>
                    <a:effectLst/>
                    <a:latin typeface="Arial" pitchFamily="34" charset="0"/>
                    <a:ea typeface="宋体" pitchFamily="2" charset="-122"/>
                    <a:cs typeface="+mn-cs"/>
                  </a:rPr>
                  <a:t>就是半导体的电中性条件</a:t>
                </a:r>
                <a:endParaRPr lang="en-US" altLang="zh-CN" sz="1200" kern="1200" dirty="0" smtClean="0">
                  <a:solidFill>
                    <a:schemeClr val="tx1"/>
                  </a:solidFill>
                  <a:effectLst/>
                  <a:latin typeface="Arial" pitchFamily="34" charset="0"/>
                  <a:ea typeface="宋体" pitchFamily="2" charset="-122"/>
                  <a:cs typeface="+mn-cs"/>
                </a:endParaRPr>
              </a:p>
              <a:p>
                <a:endParaRPr lang="zh-CN"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有外电场时，半导体内部的载流子将发生重新分布，引起空间电荷的分布。在此要分析的就是有外电场时，半导体内部的载流子、电场、电势及能带的分布情况。</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zh-CN" sz="1200" kern="1200" dirty="0" smtClean="0">
                    <a:solidFill>
                      <a:schemeClr val="tx1"/>
                    </a:solidFill>
                    <a:effectLst/>
                    <a:latin typeface="Arial" pitchFamily="34" charset="0"/>
                    <a:ea typeface="宋体" pitchFamily="2" charset="-122"/>
                    <a:cs typeface="+mn-cs"/>
                  </a:rPr>
                  <a:t>在半导体</a:t>
                </a:r>
                <a:r>
                  <a:rPr lang="zh-CN" altLang="zh-CN" sz="1200" kern="1200" dirty="0" smtClean="0">
                    <a:solidFill>
                      <a:schemeClr val="tx1"/>
                    </a:solidFill>
                    <a:effectLst/>
                    <a:latin typeface="Arial" pitchFamily="34" charset="0"/>
                    <a:ea typeface="宋体" pitchFamily="2" charset="-122"/>
                    <a:cs typeface="+mn-cs"/>
                  </a:rPr>
                  <a:t>的</a:t>
                </a:r>
                <a:r>
                  <a:rPr lang="zh-CN" altLang="zh-CN" sz="1200" kern="1200" dirty="0" smtClean="0">
                    <a:solidFill>
                      <a:schemeClr val="tx1"/>
                    </a:solidFill>
                    <a:effectLst/>
                    <a:latin typeface="Arial" pitchFamily="34" charset="0"/>
                    <a:ea typeface="宋体" pitchFamily="2" charset="-122"/>
                    <a:cs typeface="+mn-cs"/>
                  </a:rPr>
                  <a:t>左侧</a:t>
                </a:r>
                <a:r>
                  <a:rPr lang="zh-CN" altLang="en-US" sz="1200" kern="1200" dirty="0" smtClean="0">
                    <a:solidFill>
                      <a:schemeClr val="tx1"/>
                    </a:solidFill>
                    <a:effectLst/>
                    <a:latin typeface="Arial" pitchFamily="34" charset="0"/>
                    <a:ea typeface="宋体" pitchFamily="2" charset="-122"/>
                    <a:cs typeface="+mn-cs"/>
                  </a:rPr>
                  <a:t>放置</a:t>
                </a:r>
                <a:r>
                  <a:rPr lang="zh-CN" altLang="zh-CN" sz="1200" kern="1200" dirty="0" smtClean="0">
                    <a:solidFill>
                      <a:schemeClr val="tx1"/>
                    </a:solidFill>
                    <a:effectLst/>
                    <a:latin typeface="Arial" pitchFamily="34" charset="0"/>
                    <a:ea typeface="宋体" pitchFamily="2" charset="-122"/>
                    <a:cs typeface="+mn-cs"/>
                  </a:rPr>
                  <a:t>一块</a:t>
                </a:r>
                <a:r>
                  <a:rPr lang="zh-CN" altLang="zh-CN" sz="1200" kern="1200" dirty="0" smtClean="0">
                    <a:solidFill>
                      <a:schemeClr val="tx1"/>
                    </a:solidFill>
                    <a:effectLst/>
                    <a:latin typeface="Arial" pitchFamily="34" charset="0"/>
                    <a:ea typeface="宋体" pitchFamily="2" charset="-122"/>
                    <a:cs typeface="+mn-cs"/>
                  </a:rPr>
                  <a:t>金属》，金属表面距离半导体表面有一定的距离。假设金属和半导体之间处于真空状态。形成了金属</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真空绝缘层</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半导体的结构。在金属和半导体的右侧之间》施加正电压</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，半导体</a:t>
                </a:r>
                <a:r>
                  <a:rPr lang="zh-CN" altLang="zh-CN" sz="1200" kern="1200" dirty="0" smtClean="0">
                    <a:solidFill>
                      <a:schemeClr val="tx1"/>
                    </a:solidFill>
                    <a:effectLst/>
                    <a:latin typeface="Arial" pitchFamily="34" charset="0"/>
                    <a:ea typeface="宋体" pitchFamily="2" charset="-122"/>
                    <a:cs typeface="+mn-cs"/>
                  </a:rPr>
                  <a:t>右侧</a:t>
                </a:r>
                <a:r>
                  <a:rPr lang="zh-CN" altLang="en-US" sz="1200" kern="1200" dirty="0" smtClean="0">
                    <a:solidFill>
                      <a:schemeClr val="tx1"/>
                    </a:solidFill>
                    <a:effectLst/>
                    <a:latin typeface="Arial" pitchFamily="34" charset="0"/>
                    <a:ea typeface="宋体" pitchFamily="2" charset="-122"/>
                    <a:cs typeface="+mn-cs"/>
                  </a:rPr>
                  <a:t>接地，</a:t>
                </a:r>
                <a:r>
                  <a:rPr lang="zh-CN" altLang="zh-CN" sz="1200" kern="1200" dirty="0" smtClean="0">
                    <a:solidFill>
                      <a:schemeClr val="tx1"/>
                    </a:solidFill>
                    <a:effectLst/>
                    <a:latin typeface="Arial" pitchFamily="34" charset="0"/>
                    <a:ea typeface="宋体" pitchFamily="2" charset="-122"/>
                    <a:cs typeface="+mn-cs"/>
                  </a:rPr>
                  <a:t>电压</a:t>
                </a:r>
                <a:r>
                  <a:rPr lang="zh-CN" altLang="zh-CN" sz="1200" kern="1200" dirty="0" smtClean="0">
                    <a:solidFill>
                      <a:schemeClr val="tx1"/>
                    </a:solidFill>
                    <a:effectLst/>
                    <a:latin typeface="Arial" pitchFamily="34" charset="0"/>
                    <a:ea typeface="宋体" pitchFamily="2" charset="-122"/>
                    <a:cs typeface="+mn-cs"/>
                  </a:rPr>
                  <a:t>为</a:t>
                </a:r>
                <a:r>
                  <a:rPr lang="en-US" altLang="zh-CN" sz="1200" kern="1200" dirty="0" smtClean="0">
                    <a:solidFill>
                      <a:schemeClr val="tx1"/>
                    </a:solidFill>
                    <a:effectLst/>
                    <a:latin typeface="Arial" pitchFamily="34" charset="0"/>
                    <a:ea typeface="宋体" pitchFamily="2" charset="-122"/>
                    <a:cs typeface="+mn-cs"/>
                  </a:rPr>
                  <a:t>0V</a:t>
                </a:r>
                <a:r>
                  <a:rPr lang="zh-CN" altLang="zh-CN" sz="1200" kern="1200" dirty="0" smtClean="0">
                    <a:solidFill>
                      <a:schemeClr val="tx1"/>
                    </a:solidFill>
                    <a:effectLst/>
                    <a:latin typeface="Arial" pitchFamily="34" charset="0"/>
                    <a:ea typeface="宋体" pitchFamily="2" charset="-122"/>
                    <a:cs typeface="+mn-cs"/>
                  </a:rPr>
                  <a:t>。这样金属</a:t>
                </a:r>
                <a:r>
                  <a:rPr lang="zh-CN" altLang="en-US" sz="1200" kern="1200" dirty="0" smtClean="0">
                    <a:solidFill>
                      <a:schemeClr val="tx1"/>
                    </a:solidFill>
                    <a:effectLst/>
                    <a:latin typeface="Arial" pitchFamily="34" charset="0"/>
                    <a:ea typeface="宋体" pitchFamily="2" charset="-122"/>
                    <a:cs typeface="+mn-cs"/>
                  </a:rPr>
                  <a:t>、真空绝缘层、</a:t>
                </a:r>
                <a:r>
                  <a:rPr lang="zh-CN" altLang="zh-CN" sz="1200" kern="1200" dirty="0" smtClean="0">
                    <a:solidFill>
                      <a:schemeClr val="tx1"/>
                    </a:solidFill>
                    <a:effectLst/>
                    <a:latin typeface="Arial" pitchFamily="34" charset="0"/>
                    <a:ea typeface="宋体" pitchFamily="2" charset="-122"/>
                    <a:cs typeface="+mn-cs"/>
                  </a:rPr>
                  <a:t>半导体</a:t>
                </a:r>
                <a:r>
                  <a:rPr lang="zh-CN" altLang="en-US" sz="1200" kern="1200" dirty="0" smtClean="0">
                    <a:solidFill>
                      <a:schemeClr val="tx1"/>
                    </a:solidFill>
                    <a:effectLst/>
                    <a:latin typeface="Arial" pitchFamily="34" charset="0"/>
                    <a:ea typeface="宋体" pitchFamily="2" charset="-122"/>
                    <a:cs typeface="+mn-cs"/>
                  </a:rPr>
                  <a:t>及</a:t>
                </a:r>
                <a:r>
                  <a:rPr lang="zh-CN" altLang="zh-CN" sz="1200" kern="1200" dirty="0" smtClean="0">
                    <a:solidFill>
                      <a:schemeClr val="tx1"/>
                    </a:solidFill>
                    <a:effectLst/>
                    <a:latin typeface="Arial" pitchFamily="34" charset="0"/>
                    <a:ea typeface="宋体" pitchFamily="2" charset="-122"/>
                    <a:cs typeface="+mn-cs"/>
                  </a:rPr>
                  <a:t>电气连接形成</a:t>
                </a:r>
                <a:r>
                  <a:rPr lang="zh-CN" altLang="en-US" sz="1200" kern="1200" dirty="0" smtClean="0">
                    <a:solidFill>
                      <a:schemeClr val="tx1"/>
                    </a:solidFill>
                    <a:effectLst/>
                    <a:latin typeface="Arial" pitchFamily="34" charset="0"/>
                    <a:ea typeface="宋体" pitchFamily="2" charset="-122"/>
                    <a:cs typeface="+mn-cs"/>
                  </a:rPr>
                  <a:t>一个</a:t>
                </a:r>
                <a:r>
                  <a:rPr lang="zh-CN" altLang="zh-CN" sz="1200" kern="1200" dirty="0" smtClean="0">
                    <a:solidFill>
                      <a:schemeClr val="tx1"/>
                    </a:solidFill>
                    <a:effectLst/>
                    <a:latin typeface="Arial" pitchFamily="34" charset="0"/>
                    <a:ea typeface="宋体" pitchFamily="2" charset="-122"/>
                    <a:cs typeface="+mn-cs"/>
                  </a:rPr>
                  <a:t>统一</a:t>
                </a:r>
                <a:r>
                  <a:rPr lang="zh-CN" altLang="en-US" sz="1200" kern="1200" dirty="0" smtClean="0">
                    <a:solidFill>
                      <a:schemeClr val="tx1"/>
                    </a:solidFill>
                    <a:effectLst/>
                    <a:latin typeface="Arial" pitchFamily="34" charset="0"/>
                    <a:ea typeface="宋体" pitchFamily="2" charset="-122"/>
                    <a:cs typeface="+mn-cs"/>
                  </a:rPr>
                  <a:t>的系统</a:t>
                </a:r>
                <a:r>
                  <a:rPr lang="zh-CN" altLang="en-US" sz="1200" kern="1200" dirty="0" smtClean="0">
                    <a:solidFill>
                      <a:schemeClr val="tx1"/>
                    </a:solidFill>
                    <a:effectLst/>
                    <a:latin typeface="Arial" pitchFamily="34" charset="0"/>
                    <a:ea typeface="宋体" pitchFamily="2" charset="-122"/>
                    <a:cs typeface="+mn-cs"/>
                  </a:rPr>
                  <a:t>。这个系统达到稳态时，处于热平衡状态</a:t>
                </a:r>
                <a:r>
                  <a:rPr lang="zh-CN" altLang="en-US" sz="1200" kern="1200" dirty="0" smtClean="0">
                    <a:solidFill>
                      <a:schemeClr val="tx1"/>
                    </a:solidFill>
                    <a:effectLst/>
                    <a:latin typeface="Arial" pitchFamily="34" charset="0"/>
                    <a:ea typeface="宋体" pitchFamily="2" charset="-122"/>
                    <a:cs typeface="+mn-cs"/>
                  </a:rPr>
                  <a:t>。可以将金属</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真空绝缘层</a:t>
                </a:r>
                <a:r>
                  <a:rPr lang="en-US"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半导体</a:t>
                </a:r>
                <a:r>
                  <a:rPr lang="zh-CN" altLang="zh-CN" sz="1200" kern="1200" dirty="0" smtClean="0">
                    <a:solidFill>
                      <a:schemeClr val="tx1"/>
                    </a:solidFill>
                    <a:effectLst/>
                    <a:latin typeface="Arial" pitchFamily="34" charset="0"/>
                    <a:ea typeface="宋体" pitchFamily="2" charset="-122"/>
                    <a:cs typeface="+mn-cs"/>
                  </a:rPr>
                  <a:t>看做一个</a:t>
                </a:r>
                <a:r>
                  <a:rPr lang="zh-CN" altLang="zh-CN" sz="1200" kern="1200" dirty="0" smtClean="0">
                    <a:solidFill>
                      <a:schemeClr val="tx1"/>
                    </a:solidFill>
                    <a:effectLst/>
                    <a:latin typeface="Arial" pitchFamily="34" charset="0"/>
                    <a:ea typeface="宋体" pitchFamily="2" charset="-122"/>
                    <a:cs typeface="+mn-cs"/>
                  </a:rPr>
                  <a:t>电容器结构</a:t>
                </a:r>
                <a:r>
                  <a:rPr lang="zh-CN" altLang="en-US"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由于电压的存在，</a:t>
                </a:r>
                <a:r>
                  <a:rPr lang="zh-CN" altLang="en-US" sz="1200" kern="1200" dirty="0" smtClean="0">
                    <a:solidFill>
                      <a:schemeClr val="tx1"/>
                    </a:solidFill>
                    <a:effectLst/>
                    <a:latin typeface="Arial" pitchFamily="34" charset="0"/>
                    <a:ea typeface="宋体" pitchFamily="2" charset="-122"/>
                    <a:cs typeface="+mn-cs"/>
                  </a:rPr>
                  <a:t>使</a:t>
                </a:r>
                <a:r>
                  <a:rPr lang="zh-CN" altLang="zh-CN" sz="1200" kern="1200" dirty="0" smtClean="0">
                    <a:solidFill>
                      <a:schemeClr val="tx1"/>
                    </a:solidFill>
                    <a:effectLst/>
                    <a:latin typeface="Arial" pitchFamily="34" charset="0"/>
                    <a:ea typeface="宋体" pitchFamily="2" charset="-122"/>
                    <a:cs typeface="+mn-cs"/>
                  </a:rPr>
                  <a:t>金属和半导体中的载流子发生了再分布，</a:t>
                </a:r>
                <a:r>
                  <a:rPr lang="zh-CN" altLang="en-US" sz="1200" kern="1200" dirty="0" smtClean="0">
                    <a:solidFill>
                      <a:schemeClr val="tx1"/>
                    </a:solidFill>
                    <a:effectLst/>
                    <a:latin typeface="Arial" pitchFamily="34" charset="0"/>
                    <a:ea typeface="宋体" pitchFamily="2" charset="-122"/>
                    <a:cs typeface="+mn-cs"/>
                  </a:rPr>
                  <a:t>由于金属和半导体之间是真空绝缘层，稳态时</a:t>
                </a:r>
                <a:r>
                  <a:rPr lang="zh-CN" altLang="zh-CN" sz="1200" kern="1200" dirty="0" smtClean="0">
                    <a:solidFill>
                      <a:schemeClr val="tx1"/>
                    </a:solidFill>
                    <a:effectLst/>
                    <a:latin typeface="Arial" pitchFamily="34" charset="0"/>
                    <a:ea typeface="宋体" pitchFamily="2" charset="-122"/>
                    <a:cs typeface="+mn-cs"/>
                  </a:rPr>
                  <a:t>无电流存在</a:t>
                </a:r>
                <a:r>
                  <a:rPr lang="zh-CN" altLang="zh-CN" sz="1200" kern="1200" dirty="0" smtClean="0">
                    <a:solidFill>
                      <a:schemeClr val="tx1"/>
                    </a:solidFill>
                    <a:effectLst/>
                    <a:latin typeface="Arial" pitchFamily="34" charset="0"/>
                    <a:ea typeface="宋体" pitchFamily="2" charset="-122"/>
                    <a:cs typeface="+mn-cs"/>
                  </a:rPr>
                  <a:t>。</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r>
                  <a:rPr lang="zh-CN" altLang="en-US" sz="1200" kern="1200" dirty="0" smtClean="0">
                    <a:solidFill>
                      <a:schemeClr val="tx1"/>
                    </a:solidFill>
                    <a:effectLst/>
                    <a:latin typeface="Arial" pitchFamily="34" charset="0"/>
                    <a:ea typeface="宋体" pitchFamily="2" charset="-122"/>
                    <a:cs typeface="+mn-cs"/>
                  </a:rPr>
                  <a:t>如果施加</a:t>
                </a:r>
                <a:r>
                  <a:rPr lang="zh-CN" altLang="en-US" sz="1200" kern="1200" dirty="0" smtClean="0">
                    <a:solidFill>
                      <a:schemeClr val="tx1"/>
                    </a:solidFill>
                    <a:effectLst/>
                    <a:latin typeface="Arial" pitchFamily="34" charset="0"/>
                    <a:ea typeface="宋体" pitchFamily="2" charset="-122"/>
                    <a:cs typeface="+mn-cs"/>
                  </a:rPr>
                  <a:t>的是正电压，</a:t>
                </a:r>
                <a:r>
                  <a:rPr lang="zh-CN" altLang="zh-CN" sz="1200" kern="1200" dirty="0" smtClean="0">
                    <a:solidFill>
                      <a:schemeClr val="tx1"/>
                    </a:solidFill>
                    <a:effectLst/>
                    <a:latin typeface="Arial" pitchFamily="34" charset="0"/>
                    <a:ea typeface="宋体" pitchFamily="2" charset="-122"/>
                    <a:cs typeface="+mn-cs"/>
                  </a:rPr>
                  <a:t>在金属的右侧表面积累正电荷》，在半导体的左侧表面积累负电荷</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a:t>
                </a:r>
                <a:r>
                  <a:rPr lang="zh-CN" altLang="en-US" sz="1200" kern="1200" dirty="0" smtClean="0">
                    <a:solidFill>
                      <a:schemeClr val="tx1"/>
                    </a:solidFill>
                    <a:effectLst/>
                    <a:latin typeface="Arial" pitchFamily="34" charset="0"/>
                    <a:ea typeface="宋体" pitchFamily="2" charset="-122"/>
                    <a:cs typeface="+mn-cs"/>
                  </a:rPr>
                  <a:t>就是在半导体的右后侧表面有</a:t>
                </a:r>
                <a:r>
                  <a:rPr lang="zh-CN" altLang="zh-CN" sz="1200" kern="1200" dirty="0" smtClean="0">
                    <a:solidFill>
                      <a:schemeClr val="tx1"/>
                    </a:solidFill>
                    <a:effectLst/>
                    <a:latin typeface="Arial" pitchFamily="34" charset="0"/>
                    <a:ea typeface="宋体" pitchFamily="2" charset="-122"/>
                    <a:cs typeface="+mn-cs"/>
                  </a:rPr>
                  <a:t>电子</a:t>
                </a:r>
                <a:r>
                  <a:rPr lang="zh-CN" altLang="zh-CN" sz="1200" kern="1200" dirty="0" smtClean="0">
                    <a:solidFill>
                      <a:schemeClr val="tx1"/>
                    </a:solidFill>
                    <a:effectLst/>
                    <a:latin typeface="Arial" pitchFamily="34" charset="0"/>
                    <a:ea typeface="宋体" pitchFamily="2" charset="-122"/>
                    <a:cs typeface="+mn-cs"/>
                  </a:rPr>
                  <a:t>的积累。</a:t>
                </a:r>
                <a:r>
                  <a:rPr lang="zh-CN" altLang="en-US" sz="1200" kern="1200" dirty="0" smtClean="0">
                    <a:solidFill>
                      <a:schemeClr val="tx1"/>
                    </a:solidFill>
                    <a:effectLst/>
                    <a:latin typeface="Arial" pitchFamily="34" charset="0"/>
                    <a:ea typeface="宋体" pitchFamily="2" charset="-122"/>
                    <a:cs typeface="+mn-cs"/>
                  </a:rPr>
                  <a:t>可见半导体表面的电子密度增加，电子密度增加则空穴密度减小，出现了空间电荷。</a:t>
                </a:r>
                <a:r>
                  <a:rPr lang="zh-CN" altLang="en-US" sz="1200" b="1" i="0" smtClean="0">
                    <a:latin typeface="Cambria Math" panose="02040503050406030204" pitchFamily="18" charset="0"/>
                  </a:rPr>
                  <a:t>𝝆</a:t>
                </a:r>
                <a:r>
                  <a:rPr lang="en-US" altLang="zh-CN" sz="1200" b="1" i="0" smtClean="0">
                    <a:latin typeface="Cambria Math" panose="02040503050406030204" pitchFamily="18" charset="0"/>
                  </a:rPr>
                  <a:t>=𝒆(𝒑+𝑵_𝒅−𝒏_𝒅−𝒏)</a:t>
                </a:r>
                <a:r>
                  <a:rPr lang="zh-CN" altLang="en-US" sz="1200" b="1" i="0" smtClean="0">
                    <a:latin typeface="Cambria Math" panose="02040503050406030204" pitchFamily="18" charset="0"/>
                  </a:rPr>
                  <a:t>。</a:t>
                </a:r>
                <a:r>
                  <a:rPr lang="zh-CN" altLang="en-US" sz="1200" kern="1200" dirty="0" smtClean="0">
                    <a:solidFill>
                      <a:schemeClr val="tx1"/>
                    </a:solidFill>
                    <a:effectLst/>
                    <a:latin typeface="Arial" pitchFamily="34" charset="0"/>
                    <a:ea typeface="宋体" pitchFamily="2" charset="-122"/>
                    <a:cs typeface="+mn-cs"/>
                  </a:rPr>
                  <a:t>电子</a:t>
                </a:r>
                <a:r>
                  <a:rPr lang="zh-CN" altLang="en-US" sz="1200" kern="1200" dirty="0" smtClean="0">
                    <a:solidFill>
                      <a:schemeClr val="tx1"/>
                    </a:solidFill>
                    <a:effectLst/>
                    <a:latin typeface="Arial" pitchFamily="34" charset="0"/>
                    <a:ea typeface="宋体" pitchFamily="2" charset="-122"/>
                    <a:cs typeface="+mn-cs"/>
                  </a:rPr>
                  <a:t>密度随着向半导体内容深入的距离增加而减小。直至减小到无外电场时半导体中电子的密度。由于空间电荷的出现，半导体内部形成空间电场。而且空间电场在半导体表面电场值最大。判断一下，半导体中电场的方向如何。可以看出正电荷都处在金属的表面，负电荷都处在半导体中，电场的指向是从金属的正电荷指向半导体中的负电荷的。所以在此取金属指向半导体的方向为正</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方向。半导体的左侧面为</a:t>
                </a:r>
                <a:r>
                  <a:rPr lang="en-US" altLang="zh-CN" sz="1200" kern="1200" dirty="0" smtClean="0">
                    <a:solidFill>
                      <a:schemeClr val="tx1"/>
                    </a:solidFill>
                    <a:effectLst/>
                    <a:latin typeface="Arial" pitchFamily="34" charset="0"/>
                    <a:ea typeface="宋体" pitchFamily="2" charset="-122"/>
                    <a:cs typeface="+mn-cs"/>
                  </a:rPr>
                  <a:t>x</a:t>
                </a:r>
                <a:r>
                  <a:rPr lang="zh-CN" altLang="en-US" sz="1200" kern="1200" dirty="0" smtClean="0">
                    <a:solidFill>
                      <a:schemeClr val="tx1"/>
                    </a:solidFill>
                    <a:effectLst/>
                    <a:latin typeface="Arial" pitchFamily="34" charset="0"/>
                    <a:ea typeface="宋体" pitchFamily="2" charset="-122"/>
                    <a:cs typeface="+mn-cs"/>
                  </a:rPr>
                  <a:t>的零点。则可以画出半导体中从左侧零点向半导体内部，电子的分布情况。</a:t>
                </a:r>
                <a:endParaRPr lang="en-US" altLang="zh-CN" sz="1200" kern="1200" dirty="0" smtClean="0">
                  <a:solidFill>
                    <a:schemeClr val="tx1"/>
                  </a:solidFill>
                  <a:effectLst/>
                  <a:latin typeface="Arial" pitchFamily="34" charset="0"/>
                  <a:ea typeface="宋体" pitchFamily="2" charset="-122"/>
                  <a:cs typeface="+mn-cs"/>
                </a:endParaRPr>
              </a:p>
              <a:p>
                <a:endParaRPr lang="en-US" altLang="zh-CN" sz="1200" kern="1200" dirty="0" smtClean="0">
                  <a:solidFill>
                    <a:schemeClr val="tx1"/>
                  </a:solidFill>
                  <a:effectLst/>
                  <a:latin typeface="Arial" pitchFamily="34"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表示为加电场前，半导体中电子的密度。</a:t>
                </a:r>
                <a:r>
                  <a:rPr lang="en-US" altLang="zh-CN" sz="1200" kern="1200" dirty="0" smtClean="0">
                    <a:solidFill>
                      <a:schemeClr val="tx1"/>
                    </a:solidFill>
                    <a:effectLst/>
                    <a:latin typeface="Arial" pitchFamily="34" charset="0"/>
                    <a:ea typeface="宋体" pitchFamily="2" charset="-122"/>
                    <a:cs typeface="+mn-cs"/>
                  </a:rPr>
                  <a:t>ns</a:t>
                </a:r>
                <a:r>
                  <a:rPr lang="zh-CN" altLang="zh-CN" sz="1200" kern="1200" dirty="0" smtClean="0">
                    <a:solidFill>
                      <a:schemeClr val="tx1"/>
                    </a:solidFill>
                    <a:effectLst/>
                    <a:latin typeface="Arial" pitchFamily="34" charset="0"/>
                    <a:ea typeface="宋体" pitchFamily="2" charset="-122"/>
                    <a:cs typeface="+mn-cs"/>
                  </a:rPr>
                  <a:t>表示施加电场稳定后，半导体中电子密度，在半导体表面电子密度最大，随着距离表面的深度增加，电子密度减小，直至与</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相等。由于金属</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真空绝缘层</a:t>
                </a:r>
                <a:r>
                  <a:rPr lang="en-US" altLang="zh-CN" sz="1200" kern="1200" dirty="0" smtClean="0">
                    <a:solidFill>
                      <a:schemeClr val="tx1"/>
                    </a:solidFill>
                    <a:effectLst/>
                    <a:latin typeface="Arial" pitchFamily="34" charset="0"/>
                    <a:ea typeface="宋体" pitchFamily="2" charset="-122"/>
                    <a:cs typeface="+mn-cs"/>
                  </a:rPr>
                  <a:t>/</a:t>
                </a:r>
                <a:r>
                  <a:rPr lang="zh-CN" altLang="zh-CN" sz="1200" kern="1200" dirty="0" smtClean="0">
                    <a:solidFill>
                      <a:schemeClr val="tx1"/>
                    </a:solidFill>
                    <a:effectLst/>
                    <a:latin typeface="Arial" pitchFamily="34" charset="0"/>
                    <a:ea typeface="宋体" pitchFamily="2" charset="-122"/>
                    <a:cs typeface="+mn-cs"/>
                  </a:rPr>
                  <a:t>半导体和电气结构形成了一个统一的系统，这个系统的费米能级是一个统一的费米能级。并且纵电流为零，根据刚刚的分析，这个系统的费米能级不随位置变化而变化。半导体中的电子密度乘以空穴密度等于半导体的本征载流子密度的平方。因此，半导体中空穴密度的分布为》，</a:t>
                </a:r>
                <a:r>
                  <a:rPr lang="en-US" altLang="zh-CN" sz="1200" kern="1200" dirty="0" smtClean="0">
                    <a:solidFill>
                      <a:schemeClr val="tx1"/>
                    </a:solidFill>
                    <a:effectLst/>
                    <a:latin typeface="Arial" pitchFamily="34" charset="0"/>
                    <a:ea typeface="宋体" pitchFamily="2" charset="-122"/>
                    <a:cs typeface="+mn-cs"/>
                  </a:rPr>
                  <a:t>p0</a:t>
                </a:r>
                <a:r>
                  <a:rPr lang="zh-CN" altLang="zh-CN" sz="1200" kern="1200" dirty="0" smtClean="0">
                    <a:solidFill>
                      <a:schemeClr val="tx1"/>
                    </a:solidFill>
                    <a:effectLst/>
                    <a:latin typeface="Arial" pitchFamily="34" charset="0"/>
                    <a:ea typeface="宋体" pitchFamily="2" charset="-122"/>
                    <a:cs typeface="+mn-cs"/>
                  </a:rPr>
                  <a:t>》表示未加电场时半导体中空穴密度，</a:t>
                </a:r>
                <a:r>
                  <a:rPr lang="en-US" altLang="zh-CN" sz="1200" kern="1200" dirty="0" smtClean="0">
                    <a:solidFill>
                      <a:schemeClr val="tx1"/>
                    </a:solidFill>
                    <a:effectLst/>
                    <a:latin typeface="Arial" pitchFamily="34" charset="0"/>
                    <a:ea typeface="宋体" pitchFamily="2" charset="-122"/>
                    <a:cs typeface="+mn-cs"/>
                  </a:rPr>
                  <a:t>Ps</a:t>
                </a:r>
                <a:r>
                  <a:rPr lang="zh-CN" altLang="zh-CN" sz="1200" kern="1200" dirty="0" smtClean="0">
                    <a:solidFill>
                      <a:schemeClr val="tx1"/>
                    </a:solidFill>
                    <a:effectLst/>
                    <a:latin typeface="Arial" pitchFamily="34" charset="0"/>
                    <a:ea typeface="宋体" pitchFamily="2" charset="-122"/>
                    <a:cs typeface="+mn-cs"/>
                  </a:rPr>
                  <a:t>》表示施加电场后稳态半导体中空穴密度。在表面空穴密度小于未施加电场时的空穴密度，随着深入半导体距离增加，空穴密度增加到未加电压时的空穴密度</a:t>
                </a:r>
                <a:r>
                  <a:rPr lang="en-US" altLang="zh-CN" sz="1200" kern="1200" dirty="0" smtClean="0">
                    <a:solidFill>
                      <a:schemeClr val="tx1"/>
                    </a:solidFill>
                    <a:effectLst/>
                    <a:latin typeface="Arial" pitchFamily="34" charset="0"/>
                    <a:ea typeface="宋体" pitchFamily="2" charset="-122"/>
                    <a:cs typeface="+mn-cs"/>
                  </a:rPr>
                  <a:t>p0.</a:t>
                </a:r>
                <a:r>
                  <a:rPr lang="zh-CN" altLang="zh-CN" sz="1200" kern="1200" dirty="0" smtClean="0">
                    <a:solidFill>
                      <a:schemeClr val="tx1"/>
                    </a:solidFill>
                    <a:effectLst/>
                    <a:latin typeface="Arial" pitchFamily="34" charset="0"/>
                    <a:ea typeface="宋体" pitchFamily="2" charset="-122"/>
                    <a:cs typeface="+mn-cs"/>
                  </a:rPr>
                  <a:t>半》导体中电场分布》用</a:t>
                </a:r>
                <a:r>
                  <a:rPr lang="en-US" altLang="zh-CN" sz="1200" kern="1200" dirty="0" err="1" smtClean="0">
                    <a:solidFill>
                      <a:schemeClr val="tx1"/>
                    </a:solidFill>
                    <a:effectLst/>
                    <a:latin typeface="Arial" pitchFamily="34" charset="0"/>
                    <a:ea typeface="宋体" pitchFamily="2" charset="-122"/>
                    <a:cs typeface="+mn-cs"/>
                  </a:rPr>
                  <a:t>Es</a:t>
                </a:r>
                <a:r>
                  <a:rPr lang="zh-CN" altLang="zh-CN" sz="1200" kern="1200" dirty="0" smtClean="0">
                    <a:solidFill>
                      <a:schemeClr val="tx1"/>
                    </a:solidFill>
                    <a:effectLst/>
                    <a:latin typeface="Arial" pitchFamily="34" charset="0"/>
                    <a:ea typeface="宋体" pitchFamily="2" charset="-122"/>
                    <a:cs typeface="+mn-cs"/>
                  </a:rPr>
                  <a:t>表示，</a:t>
                </a:r>
                <a:r>
                  <a:rPr lang="en-US" altLang="zh-CN" sz="1200" kern="1200" dirty="0" smtClean="0">
                    <a:solidFill>
                      <a:schemeClr val="tx1"/>
                    </a:solidFill>
                    <a:effectLst/>
                    <a:latin typeface="Arial" pitchFamily="34" charset="0"/>
                    <a:ea typeface="宋体" pitchFamily="2" charset="-122"/>
                    <a:cs typeface="+mn-cs"/>
                  </a:rPr>
                  <a:t>Es0</a:t>
                </a:r>
                <a:r>
                  <a:rPr lang="zh-CN" altLang="zh-CN" sz="1200" kern="1200" dirty="0" smtClean="0">
                    <a:solidFill>
                      <a:schemeClr val="tx1"/>
                    </a:solidFill>
                    <a:effectLst/>
                    <a:latin typeface="Arial" pitchFamily="34" charset="0"/>
                    <a:ea typeface="宋体" pitchFamily="2" charset="-122"/>
                    <a:cs typeface="+mn-cs"/>
                  </a:rPr>
                  <a:t>表示半导体表面的电场。半导体中电场大于零，表面处电场最大。》那么半导体中的电势是如何分布的？选择半导体的右侧界面为电势的零点。根据》电场等于电势的负梯度，半导体中的》电势</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大于零，在半导体的表面的表面电势</a:t>
                </a:r>
                <a:r>
                  <a:rPr lang="en-US" altLang="zh-CN" sz="1200" kern="1200" dirty="0" smtClean="0">
                    <a:solidFill>
                      <a:schemeClr val="tx1"/>
                    </a:solidFill>
                    <a:effectLst/>
                    <a:latin typeface="Arial" pitchFamily="34" charset="0"/>
                    <a:ea typeface="宋体" pitchFamily="2" charset="-122"/>
                    <a:cs typeface="+mn-cs"/>
                  </a:rPr>
                  <a:t>Vs</a:t>
                </a:r>
                <a:r>
                  <a:rPr lang="zh-CN" altLang="zh-CN" sz="1200" kern="1200" dirty="0" smtClean="0">
                    <a:solidFill>
                      <a:schemeClr val="tx1"/>
                    </a:solidFill>
                    <a:effectLst/>
                    <a:latin typeface="Arial" pitchFamily="34" charset="0"/>
                    <a:ea typeface="宋体" pitchFamily="2" charset="-122"/>
                    <a:cs typeface="+mn-cs"/>
                  </a:rPr>
                  <a:t>最大。随着向半导体内容深入逐渐减小，直至电势等于零。在这样的电势下，电子的电势能》</a:t>
                </a:r>
                <a:r>
                  <a:rPr lang="en-US" altLang="zh-CN" sz="1200" kern="1200" dirty="0" smtClean="0">
                    <a:solidFill>
                      <a:schemeClr val="tx1"/>
                    </a:solidFill>
                    <a:effectLst/>
                    <a:latin typeface="Arial" pitchFamily="34" charset="0"/>
                    <a:ea typeface="宋体" pitchFamily="2" charset="-122"/>
                    <a:cs typeface="+mn-cs"/>
                  </a:rPr>
                  <a:t>U</a:t>
                </a:r>
                <a:r>
                  <a:rPr lang="zh-CN" altLang="zh-CN" sz="1200" kern="1200" dirty="0" smtClean="0">
                    <a:solidFill>
                      <a:schemeClr val="tx1"/>
                    </a:solidFill>
                    <a:effectLst/>
                    <a:latin typeface="Arial" pitchFamily="34" charset="0"/>
                    <a:ea typeface="宋体" pitchFamily="2" charset="-122"/>
                    <a:cs typeface="+mn-cs"/>
                  </a:rPr>
                  <a:t>等于电子电荷</a:t>
                </a:r>
                <a:r>
                  <a:rPr lang="en-US" altLang="zh-CN" sz="1200" kern="1200" dirty="0" smtClean="0">
                    <a:solidFill>
                      <a:schemeClr val="tx1"/>
                    </a:solidFill>
                    <a:effectLst/>
                    <a:latin typeface="Arial" pitchFamily="34" charset="0"/>
                    <a:ea typeface="宋体" pitchFamily="2" charset="-122"/>
                    <a:cs typeface="+mn-cs"/>
                  </a:rPr>
                  <a:t>-d</a:t>
                </a:r>
                <a:r>
                  <a:rPr lang="zh-CN" altLang="zh-CN" sz="1200" kern="1200" dirty="0" smtClean="0">
                    <a:solidFill>
                      <a:schemeClr val="tx1"/>
                    </a:solidFill>
                    <a:effectLst/>
                    <a:latin typeface="Arial" pitchFamily="34" charset="0"/>
                    <a:ea typeface="宋体" pitchFamily="2" charset="-122"/>
                    <a:cs typeface="+mn-cs"/>
                  </a:rPr>
                  <a:t>乘以电势</a:t>
                </a:r>
                <a:r>
                  <a:rPr lang="en-US" altLang="zh-CN" sz="1200" kern="1200" dirty="0" smtClean="0">
                    <a:solidFill>
                      <a:schemeClr val="tx1"/>
                    </a:solidFill>
                    <a:effectLst/>
                    <a:latin typeface="Arial" pitchFamily="34" charset="0"/>
                    <a:ea typeface="宋体" pitchFamily="2" charset="-122"/>
                    <a:cs typeface="+mn-cs"/>
                  </a:rPr>
                  <a:t>V</a:t>
                </a:r>
                <a:r>
                  <a:rPr lang="zh-CN" altLang="zh-CN" sz="1200" kern="1200" dirty="0" smtClean="0">
                    <a:solidFill>
                      <a:schemeClr val="tx1"/>
                    </a:solidFill>
                    <a:effectLst/>
                    <a:latin typeface="Arial" pitchFamily="34" charset="0"/>
                    <a:ea typeface="宋体" pitchFamily="2" charset="-122"/>
                    <a:cs typeface="+mn-cs"/>
                  </a:rPr>
                  <a:t>。则半导体中电势能分布如下》。》半导体中电子电势能小于零，</a:t>
                </a:r>
                <a:r>
                  <a:rPr lang="en-US" altLang="zh-CN" sz="1200" kern="1200" dirty="0" smtClean="0">
                    <a:solidFill>
                      <a:schemeClr val="tx1"/>
                    </a:solidFill>
                    <a:effectLst/>
                    <a:latin typeface="Arial" pitchFamily="34" charset="0"/>
                    <a:ea typeface="宋体" pitchFamily="2" charset="-122"/>
                    <a:cs typeface="+mn-cs"/>
                  </a:rPr>
                  <a:t>Us</a:t>
                </a:r>
                <a:r>
                  <a:rPr lang="zh-CN" altLang="zh-CN" sz="1200" kern="1200" dirty="0" smtClean="0">
                    <a:solidFill>
                      <a:schemeClr val="tx1"/>
                    </a:solidFill>
                    <a:effectLst/>
                    <a:latin typeface="Arial" pitchFamily="34" charset="0"/>
                    <a:ea typeface="宋体" pitchFamily="2" charset="-122"/>
                    <a:cs typeface="+mn-cs"/>
                  </a:rPr>
                  <a:t>表示表面电势能，表面电势能小于零，曲线形状向下弯曲。电势能从表面逐渐增加到零。此时半导体中的电子能级都叠加了一个电子电势能，则导带底能量》</a:t>
                </a:r>
                <a:r>
                  <a:rPr lang="en-US" altLang="zh-CN" sz="1200" kern="1200" dirty="0" smtClean="0">
                    <a:solidFill>
                      <a:schemeClr val="tx1"/>
                    </a:solidFill>
                    <a:effectLst/>
                    <a:latin typeface="Arial" pitchFamily="34" charset="0"/>
                    <a:ea typeface="宋体" pitchFamily="2" charset="-122"/>
                    <a:cs typeface="+mn-cs"/>
                  </a:rPr>
                  <a:t>EC</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Ec0</a:t>
                </a:r>
                <a:r>
                  <a:rPr lang="zh-CN" altLang="zh-CN" sz="1200" kern="1200" dirty="0" smtClean="0">
                    <a:solidFill>
                      <a:schemeClr val="tx1"/>
                    </a:solidFill>
                    <a:effectLst/>
                    <a:latin typeface="Arial" pitchFamily="34" charset="0"/>
                    <a:ea typeface="宋体" pitchFamily="2" charset="-122"/>
                    <a:cs typeface="+mn-cs"/>
                  </a:rPr>
                  <a:t>加上电子电势能</a:t>
                </a:r>
                <a:r>
                  <a:rPr lang="en-US" altLang="zh-CN" sz="1200" kern="1200" dirty="0" err="1" smtClean="0">
                    <a:solidFill>
                      <a:schemeClr val="tx1"/>
                    </a:solidFill>
                    <a:effectLst/>
                    <a:latin typeface="Arial" pitchFamily="34" charset="0"/>
                    <a:ea typeface="宋体" pitchFamily="2" charset="-122"/>
                    <a:cs typeface="+mn-cs"/>
                  </a:rPr>
                  <a:t>Ux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EC0</a:t>
                </a:r>
                <a:r>
                  <a:rPr lang="zh-CN" altLang="zh-CN" sz="1200" kern="1200" dirty="0" smtClean="0">
                    <a:solidFill>
                      <a:schemeClr val="tx1"/>
                    </a:solidFill>
                    <a:effectLst/>
                    <a:latin typeface="Arial" pitchFamily="34" charset="0"/>
                    <a:ea typeface="宋体" pitchFamily="2" charset="-122"/>
                    <a:cs typeface="+mn-cs"/>
                  </a:rPr>
                  <a:t>为不施加电压时的导带底能级。价带顶能量》</a:t>
                </a:r>
                <a:r>
                  <a:rPr lang="en-US" altLang="zh-CN" sz="1200" kern="1200" dirty="0" smtClean="0">
                    <a:solidFill>
                      <a:schemeClr val="tx1"/>
                    </a:solidFill>
                    <a:effectLst/>
                    <a:latin typeface="Arial" pitchFamily="34" charset="0"/>
                    <a:ea typeface="宋体" pitchFamily="2" charset="-122"/>
                    <a:cs typeface="+mn-cs"/>
                  </a:rPr>
                  <a:t>EV</a:t>
                </a:r>
                <a:r>
                  <a:rPr lang="zh-CN" altLang="zh-CN" sz="1200" kern="1200" dirty="0" smtClean="0">
                    <a:solidFill>
                      <a:schemeClr val="tx1"/>
                    </a:solidFill>
                    <a:effectLst/>
                    <a:latin typeface="Arial" pitchFamily="34" charset="0"/>
                    <a:ea typeface="宋体" pitchFamily="2" charset="-122"/>
                    <a:cs typeface="+mn-cs"/>
                  </a:rPr>
                  <a:t>等于</a:t>
                </a:r>
                <a:r>
                  <a:rPr lang="en-US" altLang="zh-CN" sz="1200" kern="1200" dirty="0" smtClean="0">
                    <a:solidFill>
                      <a:schemeClr val="tx1"/>
                    </a:solidFill>
                    <a:effectLst/>
                    <a:latin typeface="Arial" pitchFamily="34" charset="0"/>
                    <a:ea typeface="宋体" pitchFamily="2" charset="-122"/>
                    <a:cs typeface="+mn-cs"/>
                  </a:rPr>
                  <a:t>EV0</a:t>
                </a:r>
                <a:r>
                  <a:rPr lang="zh-CN" altLang="zh-CN" sz="1200" kern="1200" dirty="0" smtClean="0">
                    <a:solidFill>
                      <a:schemeClr val="tx1"/>
                    </a:solidFill>
                    <a:effectLst/>
                    <a:latin typeface="Arial" pitchFamily="34" charset="0"/>
                    <a:ea typeface="宋体" pitchFamily="2" charset="-122"/>
                    <a:cs typeface="+mn-cs"/>
                  </a:rPr>
                  <a:t>加上电子电势能</a:t>
                </a:r>
                <a:r>
                  <a:rPr lang="en-US" altLang="zh-CN" sz="1200" kern="1200" dirty="0" err="1" smtClean="0">
                    <a:solidFill>
                      <a:schemeClr val="tx1"/>
                    </a:solidFill>
                    <a:effectLst/>
                    <a:latin typeface="Arial" pitchFamily="34" charset="0"/>
                    <a:ea typeface="宋体" pitchFamily="2" charset="-122"/>
                    <a:cs typeface="+mn-cs"/>
                  </a:rPr>
                  <a:t>Ux</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EV0</a:t>
                </a:r>
                <a:r>
                  <a:rPr lang="zh-CN" altLang="zh-CN" sz="1200" kern="1200" dirty="0" smtClean="0">
                    <a:solidFill>
                      <a:schemeClr val="tx1"/>
                    </a:solidFill>
                    <a:effectLst/>
                    <a:latin typeface="Arial" pitchFamily="34" charset="0"/>
                    <a:ea typeface="宋体" pitchFamily="2" charset="-122"/>
                    <a:cs typeface="+mn-cs"/>
                  </a:rPr>
                  <a:t>为不施加电压时的价带顶能级。则可以画出此时半导体的能带简图。》 》 》 》 》。不施加电压时，因为是均匀掺杂半导体，导带底和价带顶的能量不随位置变化。在施加正电压后，叠加了电子的电势能，电子的能级在表面向下弯曲，表面电势能小于零。从能带简图可以看出，在半导体表面，由于电子能量向下弯曲，表面形成了电子势阱，表面电子增加，表面空穴减少。由于金属 真空绝缘层 半导体 电气形成了统一的系统，半导体中的费米能级不随位置的变化而变化。则表面费米能级距离导带底越来越近，甚至如果电压大，表面费米能级能够进入到导带中。而费米能级距离导带底越近，就距离价带顶越远。半导体中杂质能级同样也叠加了电子的电势能。作为参考的本征能级也叠加了电子的电势能。强调，半导体中的能带简图以及结合能带简图进行分析是必须掌握的内容。</a:t>
                </a:r>
              </a:p>
              <a:p>
                <a:endParaRPr lang="zh-CN" altLang="zh-CN" sz="1200" kern="1200" dirty="0" smtClean="0">
                  <a:solidFill>
                    <a:schemeClr val="tx1"/>
                  </a:solidFill>
                  <a:effectLst/>
                  <a:latin typeface="Arial" pitchFamily="34" charset="0"/>
                  <a:ea typeface="宋体" pitchFamily="2" charset="-122"/>
                  <a:cs typeface="+mn-cs"/>
                </a:endParaRP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1471668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如果在金属和均匀掺杂的</a:t>
            </a:r>
            <a:r>
              <a:rPr lang="en-US" altLang="zh-CN" dirty="0" smtClean="0"/>
              <a:t>n</a:t>
            </a:r>
            <a:r>
              <a:rPr lang="zh-CN" altLang="en-US" dirty="0" smtClean="0"/>
              <a:t>型半导体之间施加负电压会如何呢？也</a:t>
            </a:r>
            <a:r>
              <a:rPr lang="zh-CN" altLang="en-US" dirty="0" smtClean="0"/>
              <a:t>按照刚刚的分析。</a:t>
            </a:r>
            <a:r>
              <a:rPr lang="zh-CN" altLang="en-US" dirty="0" smtClean="0"/>
              <a:t>金属表面积累负电荷，半导体表面积累正电荷。这时半导体表面空穴密度增加</a:t>
            </a:r>
            <a:r>
              <a:rPr lang="en-US" altLang="zh-CN" dirty="0" smtClean="0"/>
              <a:t>,</a:t>
            </a:r>
            <a:r>
              <a:rPr lang="zh-CN" altLang="en-US" dirty="0" smtClean="0"/>
              <a:t>电子密度减少。表面电场小于零。表面电场的绝对值最大。表面电势小于零，表面电势绝对值最大。表面电势能大于零。</a:t>
            </a:r>
            <a:r>
              <a:rPr lang="zh-CN" altLang="en-US" dirty="0" smtClean="0"/>
              <a:t>注意啦：计算</a:t>
            </a:r>
            <a:r>
              <a:rPr lang="zh-CN" altLang="en-US" dirty="0" smtClean="0"/>
              <a:t>的都是电子的电势能，是用电子的电荷量，</a:t>
            </a:r>
            <a:r>
              <a:rPr lang="en-US" altLang="zh-CN" dirty="0" smtClean="0"/>
              <a:t>-e</a:t>
            </a:r>
            <a:r>
              <a:rPr lang="zh-CN" altLang="en-US" dirty="0" smtClean="0"/>
              <a:t>乘以电势</a:t>
            </a:r>
            <a:r>
              <a:rPr lang="en-US" altLang="zh-CN" dirty="0" err="1" smtClean="0"/>
              <a:t>Vx</a:t>
            </a:r>
            <a:r>
              <a:rPr lang="zh-CN" altLang="en-US" dirty="0" smtClean="0"/>
              <a:t>。电势小于零，电子电势能大于零。电势能在表面上弯。则能带简图中电子能量都叠加电子的电势能。半导体</a:t>
            </a:r>
            <a:r>
              <a:rPr lang="zh-CN" altLang="en-US" dirty="0" smtClean="0"/>
              <a:t>表面能级相对于半导体内部向上弯曲。</a:t>
            </a:r>
            <a:r>
              <a:rPr lang="zh-CN" altLang="en-US" dirty="0" smtClean="0"/>
              <a:t>半导体的表面电势小于零，表面电势能大于零，半导体能带表面</a:t>
            </a:r>
            <a:r>
              <a:rPr lang="zh-CN" altLang="en-US" dirty="0" smtClean="0"/>
              <a:t>向上弯曲。</a:t>
            </a:r>
            <a:r>
              <a:rPr lang="zh-CN" altLang="en-US" dirty="0" smtClean="0"/>
              <a:t>这几个量的相互关系要清楚</a:t>
            </a:r>
            <a:r>
              <a:rPr lang="zh-CN" altLang="en-US" dirty="0" smtClean="0"/>
              <a:t>。</a:t>
            </a:r>
            <a:endParaRPr lang="en-US" altLang="zh-CN" dirty="0" smtClean="0"/>
          </a:p>
          <a:p>
            <a:endParaRPr lang="en-US" altLang="zh-CN" dirty="0" smtClean="0"/>
          </a:p>
          <a:p>
            <a:r>
              <a:rPr lang="zh-CN" altLang="en-US" dirty="0" smtClean="0"/>
              <a:t>观察</a:t>
            </a:r>
            <a:r>
              <a:rPr lang="zh-CN" altLang="en-US" dirty="0" smtClean="0"/>
              <a:t>半导体的能带简图。如果施加的负电压的绝对值比较大，这时电子的表面电势能比较大，使得半导体表面处本征</a:t>
            </a:r>
            <a:r>
              <a:rPr lang="zh-CN" altLang="en-US" dirty="0" smtClean="0"/>
              <a:t>费米能级高于</a:t>
            </a:r>
            <a:r>
              <a:rPr lang="zh-CN" altLang="en-US" dirty="0" smtClean="0"/>
              <a:t>了半导体的费米能级，此时半导体表面的空穴密度大于电子的密度，这样半导体表面为</a:t>
            </a:r>
            <a:r>
              <a:rPr lang="en-US" altLang="zh-CN" dirty="0" smtClean="0"/>
              <a:t>p</a:t>
            </a:r>
            <a:r>
              <a:rPr lang="zh-CN" altLang="en-US" dirty="0" smtClean="0"/>
              <a:t>型半导体。称此种情况为半导体表面反型。本征费米能级与费米能级的交点在半导体</a:t>
            </a:r>
            <a:r>
              <a:rPr lang="zh-CN" altLang="en-US" dirty="0" smtClean="0"/>
              <a:t>内部，过了交叉点，费米能级又大于本征费米能级，半导体</a:t>
            </a:r>
            <a:r>
              <a:rPr lang="zh-CN" altLang="en-US" dirty="0" smtClean="0"/>
              <a:t>为</a:t>
            </a:r>
            <a:r>
              <a:rPr lang="en-US" altLang="zh-CN" dirty="0" smtClean="0"/>
              <a:t>n</a:t>
            </a:r>
            <a:r>
              <a:rPr lang="zh-CN" altLang="en-US" dirty="0" smtClean="0"/>
              <a:t>型半导体</a:t>
            </a:r>
            <a:r>
              <a:rPr lang="zh-CN" altLang="en-US" dirty="0" smtClean="0"/>
              <a:t>，形成</a:t>
            </a:r>
            <a:r>
              <a:rPr lang="zh-CN" altLang="en-US" dirty="0" smtClean="0"/>
              <a:t>了</a:t>
            </a:r>
            <a:r>
              <a:rPr lang="en-US" altLang="zh-CN" dirty="0" err="1" smtClean="0"/>
              <a:t>pn</a:t>
            </a:r>
            <a:r>
              <a:rPr lang="zh-CN" altLang="en-US" dirty="0" smtClean="0"/>
              <a:t>结，这样的</a:t>
            </a:r>
            <a:r>
              <a:rPr lang="en-US" altLang="zh-CN" dirty="0" err="1" smtClean="0"/>
              <a:t>pn</a:t>
            </a:r>
            <a:r>
              <a:rPr lang="zh-CN" altLang="en-US" dirty="0" smtClean="0"/>
              <a:t>结称为物理</a:t>
            </a:r>
            <a:r>
              <a:rPr lang="en-US" altLang="zh-CN" dirty="0" err="1" smtClean="0"/>
              <a:t>pn</a:t>
            </a:r>
            <a:r>
              <a:rPr lang="zh-CN" altLang="en-US" dirty="0" smtClean="0"/>
              <a:t>结。</a:t>
            </a:r>
            <a:r>
              <a:rPr lang="zh-CN" altLang="en-US" dirty="0" smtClean="0"/>
              <a:t>在电压撤销</a:t>
            </a:r>
            <a:r>
              <a:rPr lang="zh-CN" altLang="en-US" dirty="0" smtClean="0"/>
              <a:t>后，这样的</a:t>
            </a:r>
            <a:r>
              <a:rPr lang="en-US" altLang="zh-CN" dirty="0" err="1" smtClean="0"/>
              <a:t>pn</a:t>
            </a:r>
            <a:r>
              <a:rPr lang="zh-CN" altLang="en-US" dirty="0" smtClean="0"/>
              <a:t>结将消失。</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3181819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注意，对于下面的情况，</a:t>
            </a:r>
            <a:r>
              <a:rPr lang="en-US" altLang="zh-CN" dirty="0" smtClean="0"/>
              <a:t>n</a:t>
            </a:r>
            <a:r>
              <a:rPr lang="zh-CN" altLang="en-US" dirty="0" smtClean="0"/>
              <a:t>型非简并均匀掺杂的半导体和</a:t>
            </a:r>
            <a:r>
              <a:rPr lang="en-US" altLang="zh-CN" dirty="0" smtClean="0"/>
              <a:t>p</a:t>
            </a:r>
            <a:r>
              <a:rPr lang="zh-CN" altLang="en-US" dirty="0" smtClean="0"/>
              <a:t>型非简并均匀掺杂的半导体，在施加正电压，从</a:t>
            </a:r>
            <a:r>
              <a:rPr lang="zh-CN" altLang="en-US" dirty="0" smtClean="0"/>
              <a:t>零电压开始增加，</a:t>
            </a:r>
            <a:r>
              <a:rPr lang="zh-CN" altLang="en-US" dirty="0" smtClean="0"/>
              <a:t>施加负电压，从</a:t>
            </a:r>
            <a:r>
              <a:rPr lang="zh-CN" altLang="en-US" dirty="0" smtClean="0"/>
              <a:t>零开始减小</a:t>
            </a:r>
            <a:r>
              <a:rPr lang="zh-CN" altLang="en-US" dirty="0" smtClean="0"/>
              <a:t>。相应情况的能带简图都需要能够画出来。</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7</a:t>
            </a:fld>
            <a:endParaRPr lang="en-US"/>
          </a:p>
        </p:txBody>
      </p:sp>
    </p:spTree>
    <p:extLst>
      <p:ext uri="{BB962C8B-B14F-4D97-AF65-F5344CB8AC3E}">
        <p14:creationId xmlns:p14="http://schemas.microsoft.com/office/powerpoint/2010/main" val="3677846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前面是定性的分析。下面要</a:t>
            </a:r>
            <a:r>
              <a:rPr lang="zh-CN" altLang="en-US" dirty="0" smtClean="0"/>
              <a:t>定量进行分析，在</a:t>
            </a:r>
            <a:r>
              <a:rPr lang="zh-CN" altLang="en-US" dirty="0" smtClean="0"/>
              <a:t>施加外电压时，半导体中载流子密度、电场、电势、电势能随位置分布情况</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在</a:t>
            </a:r>
            <a:r>
              <a:rPr lang="zh-CN" altLang="en-US" dirty="0" smtClean="0"/>
              <a:t>分析中</a:t>
            </a:r>
            <a:r>
              <a:rPr lang="zh-CN" altLang="en-US" dirty="0" smtClean="0"/>
              <a:t>使用麦克斯韦方程</a:t>
            </a:r>
            <a:r>
              <a:rPr lang="zh-CN" altLang="en-US" dirty="0" smtClean="0"/>
              <a:t>中的电场与电荷密度</a:t>
            </a:r>
            <a:r>
              <a:rPr lang="en-US" altLang="zh-CN" dirty="0" smtClean="0"/>
              <a:t>》</a:t>
            </a:r>
            <a:r>
              <a:rPr lang="zh-CN" altLang="en-US" dirty="0" smtClean="0"/>
              <a:t>的关系式，泊松方程</a:t>
            </a:r>
            <a:r>
              <a:rPr lang="en-US" altLang="zh-CN" dirty="0" smtClean="0"/>
              <a:t>》</a:t>
            </a:r>
            <a:r>
              <a:rPr lang="zh-CN" altLang="en-US" dirty="0" smtClean="0"/>
              <a:t>。分析中：半导体</a:t>
            </a:r>
            <a:r>
              <a:rPr lang="zh-CN" altLang="en-US" dirty="0" smtClean="0"/>
              <a:t>是单一均匀掺杂的非</a:t>
            </a:r>
            <a:r>
              <a:rPr lang="zh-CN" altLang="en-US" dirty="0" smtClean="0"/>
              <a:t>简并</a:t>
            </a:r>
            <a:r>
              <a:rPr lang="en-US" altLang="zh-CN" dirty="0" smtClean="0"/>
              <a:t>n</a:t>
            </a:r>
            <a:r>
              <a:rPr lang="zh-CN" altLang="en-US" dirty="0" smtClean="0"/>
              <a:t>型半导体</a:t>
            </a:r>
            <a:r>
              <a:rPr lang="zh-CN" altLang="en-US" dirty="0" smtClean="0"/>
              <a:t>，杂质处于饱和电离区，本征激发可忽略</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考虑</a:t>
            </a:r>
            <a:r>
              <a:rPr lang="zh-CN" altLang="en-US" dirty="0" smtClean="0"/>
              <a:t>一维情况，</a:t>
            </a:r>
            <a:r>
              <a:rPr lang="en-US" altLang="zh-CN" dirty="0" smtClean="0"/>
              <a:t>》</a:t>
            </a:r>
            <a:r>
              <a:rPr lang="zh-CN" altLang="en-US" dirty="0" smtClean="0"/>
              <a:t>半导体中的电场对位置的导数等于电荷密度除以真空介电常数乘以半导体的相对介电常数。又</a:t>
            </a:r>
            <a:r>
              <a:rPr lang="en-US" altLang="zh-CN" dirty="0" smtClean="0"/>
              <a:t>》</a:t>
            </a:r>
            <a:r>
              <a:rPr lang="zh-CN" altLang="en-US" dirty="0" smtClean="0"/>
              <a:t>半导体中电场等于负的电势对位置的导数。</a:t>
            </a:r>
            <a:r>
              <a:rPr lang="en-US" altLang="zh-CN" dirty="0" smtClean="0"/>
              <a:t>》</a:t>
            </a:r>
            <a:r>
              <a:rPr lang="zh-CN" altLang="en-US" dirty="0" smtClean="0"/>
              <a:t>得到电势对位置二阶导数的泊松方程。对于对于单一掺杂，</a:t>
            </a:r>
            <a:r>
              <a:rPr lang="zh-CN" altLang="en-US" dirty="0" smtClean="0"/>
              <a:t>杂质饱和</a:t>
            </a:r>
            <a:r>
              <a:rPr lang="zh-CN" altLang="en-US" dirty="0" smtClean="0"/>
              <a:t>电离，本征激发可以忽略的</a:t>
            </a:r>
            <a:r>
              <a:rPr lang="en-US" altLang="zh-CN" dirty="0" smtClean="0"/>
              <a:t>n</a:t>
            </a:r>
            <a:r>
              <a:rPr lang="zh-CN" altLang="en-US" dirty="0" smtClean="0"/>
              <a:t>型半导体，</a:t>
            </a:r>
            <a:r>
              <a:rPr lang="zh-CN" altLang="zh-CN" sz="1200" kern="1200" dirty="0" smtClean="0">
                <a:solidFill>
                  <a:schemeClr val="tx1"/>
                </a:solidFill>
                <a:effectLst/>
                <a:latin typeface="Arial" pitchFamily="34" charset="0"/>
                <a:ea typeface="宋体" pitchFamily="2" charset="-122"/>
                <a:cs typeface="+mn-cs"/>
              </a:rPr>
              <a:t>电荷密度包括正电荷的空穴，完全电离的施主和负电荷电子。施加正电压时，半导体表面电子密度增加，空穴密度减少</a:t>
            </a:r>
            <a:r>
              <a:rPr lang="zh-CN" altLang="zh-CN" sz="1200" kern="1200" dirty="0" smtClean="0">
                <a:solidFill>
                  <a:schemeClr val="tx1"/>
                </a:solidFill>
                <a:effectLst/>
                <a:latin typeface="Arial" pitchFamily="34" charset="0"/>
                <a:ea typeface="宋体" pitchFamily="2" charset="-122"/>
                <a:cs typeface="+mn-cs"/>
              </a:rPr>
              <a:t>。本</a:t>
            </a:r>
            <a:r>
              <a:rPr lang="zh-CN" altLang="zh-CN" sz="1200" kern="1200" dirty="0" smtClean="0">
                <a:solidFill>
                  <a:schemeClr val="tx1"/>
                </a:solidFill>
                <a:effectLst/>
                <a:latin typeface="Arial" pitchFamily="34" charset="0"/>
                <a:ea typeface="宋体" pitchFamily="2" charset="-122"/>
                <a:cs typeface="+mn-cs"/>
              </a:rPr>
              <a:t>征激发又可以忽略，因此》空穴电荷可以</a:t>
            </a:r>
            <a:r>
              <a:rPr lang="zh-CN" altLang="zh-CN" sz="1200" kern="1200" dirty="0" smtClean="0">
                <a:solidFill>
                  <a:schemeClr val="tx1"/>
                </a:solidFill>
                <a:effectLst/>
                <a:latin typeface="Arial" pitchFamily="34" charset="0"/>
                <a:ea typeface="宋体" pitchFamily="2" charset="-122"/>
                <a:cs typeface="+mn-cs"/>
              </a:rPr>
              <a:t>忽略》</a:t>
            </a:r>
            <a:r>
              <a:rPr lang="zh-CN" altLang="zh-CN" sz="1200" kern="1200" dirty="0" smtClean="0">
                <a:solidFill>
                  <a:schemeClr val="tx1"/>
                </a:solidFill>
                <a:effectLst/>
                <a:latin typeface="Arial" pitchFamily="34" charset="0"/>
                <a:ea typeface="宋体" pitchFamily="2" charset="-122"/>
                <a:cs typeface="+mn-cs"/>
              </a:rPr>
              <a:t>。对于非简并的单一掺杂的半导体，电离施主的密度</a:t>
            </a:r>
            <a:r>
              <a:rPr lang="zh-CN" altLang="zh-CN" sz="1200" kern="1200" dirty="0" smtClean="0">
                <a:solidFill>
                  <a:schemeClr val="tx1"/>
                </a:solidFill>
                <a:effectLst/>
                <a:latin typeface="Arial" pitchFamily="34" charset="0"/>
                <a:ea typeface="宋体" pitchFamily="2" charset="-122"/>
                <a:cs typeface="+mn-cs"/>
              </a:rPr>
              <a:t>等于</a:t>
            </a:r>
            <a:r>
              <a:rPr lang="zh-CN" altLang="en-US" sz="1200" kern="1200" dirty="0" smtClean="0">
                <a:solidFill>
                  <a:schemeClr val="tx1"/>
                </a:solidFill>
                <a:effectLst/>
                <a:latin typeface="Arial" pitchFamily="34" charset="0"/>
                <a:ea typeface="宋体" pitchFamily="2" charset="-122"/>
                <a:cs typeface="+mn-cs"/>
              </a:rPr>
              <a:t>未</a:t>
            </a:r>
            <a:r>
              <a:rPr lang="zh-CN" altLang="zh-CN" sz="1200" kern="1200" dirty="0" smtClean="0">
                <a:solidFill>
                  <a:schemeClr val="tx1"/>
                </a:solidFill>
                <a:effectLst/>
                <a:latin typeface="Arial" pitchFamily="34" charset="0"/>
                <a:ea typeface="宋体" pitchFamily="2" charset="-122"/>
                <a:cs typeface="+mn-cs"/>
              </a:rPr>
              <a:t>加</a:t>
            </a:r>
            <a:r>
              <a:rPr lang="zh-CN" altLang="zh-CN" sz="1200" kern="1200" dirty="0" smtClean="0">
                <a:solidFill>
                  <a:schemeClr val="tx1"/>
                </a:solidFill>
                <a:effectLst/>
                <a:latin typeface="Arial" pitchFamily="34" charset="0"/>
                <a:ea typeface="宋体" pitchFamily="2" charset="-122"/>
                <a:cs typeface="+mn-cs"/>
              </a:rPr>
              <a:t>电压时电子的密度</a:t>
            </a:r>
            <a:r>
              <a:rPr lang="en-US" altLang="zh-CN" sz="1200" kern="1200" dirty="0" smtClean="0">
                <a:solidFill>
                  <a:schemeClr val="tx1"/>
                </a:solidFill>
                <a:effectLst/>
                <a:latin typeface="Arial" pitchFamily="34" charset="0"/>
                <a:ea typeface="宋体" pitchFamily="2" charset="-122"/>
                <a:cs typeface="+mn-cs"/>
              </a:rPr>
              <a:t>n0</a:t>
            </a:r>
            <a:r>
              <a:rPr lang="zh-CN" altLang="zh-CN" sz="1200" kern="1200" dirty="0" smtClean="0">
                <a:solidFill>
                  <a:schemeClr val="tx1"/>
                </a:solidFill>
                <a:effectLst/>
                <a:latin typeface="Arial" pitchFamily="34" charset="0"/>
                <a:ea typeface="宋体" pitchFamily="2" charset="-122"/>
                <a:cs typeface="+mn-cs"/>
              </a:rPr>
              <a:t>，则电荷密度等于</a:t>
            </a:r>
            <a:r>
              <a:rPr lang="en-US" altLang="zh-CN" sz="1200" kern="1200" dirty="0" smtClean="0">
                <a:solidFill>
                  <a:schemeClr val="tx1"/>
                </a:solidFill>
                <a:effectLst/>
                <a:latin typeface="Arial" pitchFamily="34" charset="0"/>
                <a:ea typeface="宋体" pitchFamily="2" charset="-122"/>
                <a:cs typeface="+mn-cs"/>
              </a:rPr>
              <a:t>e</a:t>
            </a:r>
            <a:r>
              <a:rPr lang="zh-CN" altLang="zh-CN" sz="1200" kern="1200" dirty="0" smtClean="0">
                <a:solidFill>
                  <a:schemeClr val="tx1"/>
                </a:solidFill>
                <a:effectLst/>
                <a:latin typeface="Arial" pitchFamily="34" charset="0"/>
                <a:ea typeface="宋体" pitchFamily="2" charset="-122"/>
                <a:cs typeface="+mn-cs"/>
              </a:rPr>
              <a:t>（</a:t>
            </a:r>
            <a:r>
              <a:rPr lang="en-US" altLang="zh-CN" sz="1200" kern="1200" dirty="0" smtClean="0">
                <a:solidFill>
                  <a:schemeClr val="tx1"/>
                </a:solidFill>
                <a:effectLst/>
                <a:latin typeface="Arial" pitchFamily="34" charset="0"/>
                <a:ea typeface="宋体" pitchFamily="2" charset="-122"/>
                <a:cs typeface="+mn-cs"/>
              </a:rPr>
              <a:t>n0-n</a:t>
            </a:r>
            <a:r>
              <a:rPr lang="zh-CN" altLang="zh-CN" sz="1200" kern="1200" dirty="0" smtClean="0">
                <a:solidFill>
                  <a:schemeClr val="tx1"/>
                </a:solidFill>
                <a:effectLst/>
                <a:latin typeface="Arial" pitchFamily="34" charset="0"/>
                <a:ea typeface="宋体" pitchFamily="2" charset="-122"/>
                <a:cs typeface="+mn-cs"/>
              </a:rPr>
              <a:t>）。又</a:t>
            </a:r>
            <a:r>
              <a:rPr lang="en-US" altLang="zh-CN" sz="1200" kern="1200" dirty="0" err="1" smtClean="0">
                <a:solidFill>
                  <a:schemeClr val="tx1"/>
                </a:solidFill>
                <a:effectLst/>
                <a:latin typeface="Arial" pitchFamily="34" charset="0"/>
                <a:ea typeface="宋体" pitchFamily="2" charset="-122"/>
                <a:cs typeface="+mn-cs"/>
              </a:rPr>
              <a:t>nx</a:t>
            </a:r>
            <a:r>
              <a:rPr lang="zh-CN" altLang="zh-CN" sz="1200" kern="1200" dirty="0" smtClean="0">
                <a:solidFill>
                  <a:schemeClr val="tx1"/>
                </a:solidFill>
                <a:effectLst/>
                <a:latin typeface="Arial" pitchFamily="34" charset="0"/>
                <a:ea typeface="宋体" pitchFamily="2" charset="-122"/>
                <a:cs typeface="+mn-cs"/>
              </a:rPr>
              <a:t>可以写成导带底有效状态密度乘以</a:t>
            </a:r>
            <a:r>
              <a:rPr lang="en-US" altLang="zh-CN" sz="1200" kern="1200" dirty="0" smtClean="0">
                <a:solidFill>
                  <a:schemeClr val="tx1"/>
                </a:solidFill>
                <a:effectLst/>
                <a:latin typeface="Arial" pitchFamily="34" charset="0"/>
                <a:ea typeface="宋体" pitchFamily="2" charset="-122"/>
                <a:cs typeface="+mn-cs"/>
              </a:rPr>
              <a:t>e</a:t>
            </a:r>
            <a:r>
              <a:rPr lang="zh-CN" altLang="zh-CN" sz="1200" kern="1200" dirty="0" smtClean="0">
                <a:solidFill>
                  <a:schemeClr val="tx1"/>
                </a:solidFill>
                <a:effectLst/>
                <a:latin typeface="Arial" pitchFamily="34" charset="0"/>
                <a:ea typeface="宋体" pitchFamily="2" charset="-122"/>
                <a:cs typeface="+mn-cs"/>
              </a:rPr>
              <a:t>指数负的导电底能级减去费米能级除以</a:t>
            </a:r>
            <a:r>
              <a:rPr lang="en-US" altLang="zh-CN" sz="1200" kern="1200" dirty="0" smtClean="0">
                <a:solidFill>
                  <a:schemeClr val="tx1"/>
                </a:solidFill>
                <a:effectLst/>
                <a:latin typeface="Arial" pitchFamily="34" charset="0"/>
                <a:ea typeface="宋体" pitchFamily="2" charset="-122"/>
                <a:cs typeface="+mn-cs"/>
              </a:rPr>
              <a:t>K0T</a:t>
            </a:r>
            <a:r>
              <a:rPr lang="zh-CN" altLang="zh-CN" sz="1200" kern="1200" dirty="0" smtClean="0">
                <a:solidFill>
                  <a:schemeClr val="tx1"/>
                </a:solidFill>
                <a:effectLst/>
                <a:latin typeface="Arial" pitchFamily="34" charset="0"/>
                <a:ea typeface="宋体" pitchFamily="2" charset="-122"/>
                <a:cs typeface="+mn-cs"/>
              </a:rPr>
              <a:t>。又》</a:t>
            </a:r>
            <a:r>
              <a:rPr lang="en-US" altLang="zh-CN" sz="1200" kern="1200" dirty="0" err="1" smtClean="0">
                <a:solidFill>
                  <a:schemeClr val="tx1"/>
                </a:solidFill>
                <a:effectLst/>
                <a:latin typeface="Arial" pitchFamily="34" charset="0"/>
                <a:ea typeface="宋体" pitchFamily="2" charset="-122"/>
                <a:cs typeface="+mn-cs"/>
              </a:rPr>
              <a:t>Ec</a:t>
            </a:r>
            <a:r>
              <a:rPr lang="zh-CN" altLang="zh-CN" sz="1200" kern="1200" dirty="0" smtClean="0">
                <a:solidFill>
                  <a:schemeClr val="tx1"/>
                </a:solidFill>
                <a:effectLst/>
                <a:latin typeface="Arial" pitchFamily="34" charset="0"/>
                <a:ea typeface="宋体" pitchFamily="2" charset="-122"/>
                <a:cs typeface="+mn-cs"/>
              </a:rPr>
              <a:t>等于未加电压时导带底能级叠加电子的电势能。得到电子密度与电子电势能关系》。则》，电子密度</a:t>
            </a:r>
            <a:r>
              <a:rPr lang="zh-CN" altLang="zh-CN" sz="1200" kern="1200" dirty="0" smtClean="0">
                <a:solidFill>
                  <a:schemeClr val="tx1"/>
                </a:solidFill>
                <a:effectLst/>
                <a:latin typeface="Arial" pitchFamily="34" charset="0"/>
                <a:ea typeface="宋体" pitchFamily="2" charset="-122"/>
                <a:cs typeface="+mn-cs"/>
              </a:rPr>
              <a:t>等于</a:t>
            </a:r>
            <a:r>
              <a:rPr lang="zh-CN" altLang="en-US" sz="1200" kern="1200" dirty="0" smtClean="0">
                <a:solidFill>
                  <a:schemeClr val="tx1"/>
                </a:solidFill>
                <a:effectLst/>
                <a:latin typeface="Arial" pitchFamily="34" charset="0"/>
                <a:ea typeface="宋体" pitchFamily="2" charset="-122"/>
                <a:cs typeface="+mn-cs"/>
              </a:rPr>
              <a:t>未</a:t>
            </a:r>
            <a:r>
              <a:rPr lang="zh-CN" altLang="zh-CN" sz="1200" kern="1200" dirty="0" smtClean="0">
                <a:solidFill>
                  <a:schemeClr val="tx1"/>
                </a:solidFill>
                <a:effectLst/>
                <a:latin typeface="Arial" pitchFamily="34" charset="0"/>
                <a:ea typeface="宋体" pitchFamily="2" charset="-122"/>
                <a:cs typeface="+mn-cs"/>
              </a:rPr>
              <a:t>加</a:t>
            </a:r>
            <a:r>
              <a:rPr lang="zh-CN" altLang="zh-CN" sz="1200" kern="1200" dirty="0" smtClean="0">
                <a:solidFill>
                  <a:schemeClr val="tx1"/>
                </a:solidFill>
                <a:effectLst/>
                <a:latin typeface="Arial" pitchFamily="34" charset="0"/>
                <a:ea typeface="宋体" pitchFamily="2" charset="-122"/>
                <a:cs typeface="+mn-cs"/>
              </a:rPr>
              <a:t>电压时电子密度乘以电子电势能除以</a:t>
            </a:r>
            <a:r>
              <a:rPr lang="en-US" altLang="zh-CN" sz="1200" kern="1200" dirty="0" smtClean="0">
                <a:solidFill>
                  <a:schemeClr val="tx1"/>
                </a:solidFill>
                <a:effectLst/>
                <a:latin typeface="Arial" pitchFamily="34" charset="0"/>
                <a:ea typeface="宋体" pitchFamily="2" charset="-122"/>
                <a:cs typeface="+mn-cs"/>
              </a:rPr>
              <a:t>k0T</a:t>
            </a:r>
            <a:r>
              <a:rPr lang="zh-CN" altLang="zh-CN" sz="1200" kern="1200" dirty="0" smtClean="0">
                <a:solidFill>
                  <a:schemeClr val="tx1"/>
                </a:solidFill>
                <a:effectLst/>
                <a:latin typeface="Arial" pitchFamily="34" charset="0"/>
                <a:ea typeface="宋体" pitchFamily="2" charset="-122"/>
                <a:cs typeface="+mn-cs"/>
              </a:rPr>
              <a:t>的</a:t>
            </a:r>
            <a:r>
              <a:rPr lang="en-US" altLang="zh-CN" sz="1200" kern="1200" dirty="0" smtClean="0">
                <a:solidFill>
                  <a:schemeClr val="tx1"/>
                </a:solidFill>
                <a:effectLst/>
                <a:latin typeface="Arial" pitchFamily="34" charset="0"/>
                <a:ea typeface="宋体" pitchFamily="2" charset="-122"/>
                <a:cs typeface="+mn-cs"/>
              </a:rPr>
              <a:t>e</a:t>
            </a:r>
            <a:r>
              <a:rPr lang="zh-CN" altLang="zh-CN" sz="1200" kern="1200" dirty="0" smtClean="0">
                <a:solidFill>
                  <a:schemeClr val="tx1"/>
                </a:solidFill>
                <a:effectLst/>
                <a:latin typeface="Arial" pitchFamily="34" charset="0"/>
                <a:ea typeface="宋体" pitchFamily="2" charset="-122"/>
                <a:cs typeface="+mn-cs"/>
              </a:rPr>
              <a:t>指数。》代回到电荷密度公式，》得到电荷密度与电子电势</a:t>
            </a:r>
            <a:r>
              <a:rPr lang="zh-CN" altLang="zh-CN" sz="1200" kern="1200" dirty="0" smtClean="0">
                <a:solidFill>
                  <a:schemeClr val="tx1"/>
                </a:solidFill>
                <a:effectLst/>
                <a:latin typeface="Arial" pitchFamily="34" charset="0"/>
                <a:ea typeface="宋体" pitchFamily="2" charset="-122"/>
                <a:cs typeface="+mn-cs"/>
              </a:rPr>
              <a:t>能关系式</a:t>
            </a:r>
            <a:r>
              <a:rPr lang="zh-CN" altLang="zh-CN" sz="1200" kern="1200" dirty="0" smtClean="0">
                <a:solidFill>
                  <a:schemeClr val="tx1"/>
                </a:solidFill>
                <a:effectLst/>
                <a:latin typeface="Arial" pitchFamily="34"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8</a:t>
            </a:fld>
            <a:endParaRPr lang="en-US"/>
          </a:p>
        </p:txBody>
      </p:sp>
    </p:spTree>
    <p:extLst>
      <p:ext uri="{BB962C8B-B14F-4D97-AF65-F5344CB8AC3E}">
        <p14:creationId xmlns:p14="http://schemas.microsoft.com/office/powerpoint/2010/main" val="278890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a:t>
            </a:r>
            <a:r>
              <a:rPr lang="zh-CN" altLang="en-US" dirty="0" smtClean="0"/>
              <a:t>此，结合泊松方程，既可以解出半导体中电势分布的函数</a:t>
            </a:r>
            <a:r>
              <a:rPr lang="zh-CN" altLang="en-US" dirty="0" smtClean="0"/>
              <a:t>。</a:t>
            </a:r>
            <a:endParaRPr lang="en-US" altLang="zh-CN" dirty="0" smtClean="0"/>
          </a:p>
          <a:p>
            <a:endParaRPr lang="en-US" altLang="zh-CN" dirty="0" smtClean="0"/>
          </a:p>
          <a:p>
            <a:r>
              <a:rPr lang="zh-CN" altLang="en-US" dirty="0" smtClean="0"/>
              <a:t>下面在</a:t>
            </a:r>
            <a:r>
              <a:rPr lang="zh-CN" altLang="en-US" dirty="0" smtClean="0"/>
              <a:t>小电压条件下来进行讨论</a:t>
            </a:r>
            <a:r>
              <a:rPr lang="en-US" altLang="zh-CN" dirty="0" smtClean="0"/>
              <a:t>》</a:t>
            </a:r>
            <a:r>
              <a:rPr lang="zh-CN" altLang="en-US" dirty="0" smtClean="0"/>
              <a:t>，</a:t>
            </a:r>
            <a:r>
              <a:rPr lang="zh-CN" altLang="en-US" dirty="0" smtClean="0"/>
              <a:t>就是讨论电子</a:t>
            </a:r>
            <a:r>
              <a:rPr lang="zh-CN" altLang="en-US" dirty="0" smtClean="0"/>
              <a:t>的电势能绝对值远小于</a:t>
            </a:r>
            <a:r>
              <a:rPr lang="en-US" altLang="zh-CN" dirty="0" smtClean="0"/>
              <a:t>K0T</a:t>
            </a:r>
            <a:r>
              <a:rPr lang="zh-CN" altLang="en-US" dirty="0" smtClean="0"/>
              <a:t>的情况。也就是</a:t>
            </a:r>
            <a:r>
              <a:rPr lang="zh-CN" altLang="en-US" dirty="0" smtClean="0"/>
              <a:t>施加电压</a:t>
            </a:r>
            <a:r>
              <a:rPr lang="zh-CN" altLang="en-US" dirty="0" smtClean="0"/>
              <a:t>非常小。</a:t>
            </a:r>
            <a:r>
              <a:rPr lang="en-US" altLang="zh-CN" dirty="0" smtClean="0"/>
              <a:t>300K</a:t>
            </a:r>
            <a:r>
              <a:rPr lang="zh-CN" altLang="en-US" dirty="0" smtClean="0"/>
              <a:t>的</a:t>
            </a:r>
            <a:r>
              <a:rPr lang="en-US" altLang="zh-CN" dirty="0" smtClean="0"/>
              <a:t>K0T</a:t>
            </a:r>
            <a:r>
              <a:rPr lang="zh-CN" altLang="en-US" dirty="0" smtClean="0"/>
              <a:t>为</a:t>
            </a:r>
            <a:r>
              <a:rPr lang="en-US" altLang="zh-CN" dirty="0" smtClean="0"/>
              <a:t>0.0259eV</a:t>
            </a:r>
            <a:r>
              <a:rPr lang="zh-CN" altLang="en-US" dirty="0" smtClean="0"/>
              <a:t>，除以单位电荷量为</a:t>
            </a:r>
            <a:r>
              <a:rPr lang="en-US" altLang="zh-CN" dirty="0" smtClean="0"/>
              <a:t>25.9mV</a:t>
            </a:r>
            <a:r>
              <a:rPr lang="zh-CN" altLang="en-US" dirty="0" smtClean="0"/>
              <a:t>，可以看出满足这个条件的电压比较低。在满足这个条件下，利用泰勒展开，电荷密度公式与电势能成正比</a:t>
            </a:r>
            <a:r>
              <a:rPr lang="en-US" altLang="zh-CN" dirty="0" smtClean="0"/>
              <a:t>》</a:t>
            </a:r>
            <a:r>
              <a:rPr lang="zh-CN" altLang="en-US" dirty="0" smtClean="0"/>
              <a:t>，将电势能用电子电荷量乘以电势代替</a:t>
            </a:r>
            <a:r>
              <a:rPr lang="en-US" altLang="zh-CN" dirty="0" smtClean="0"/>
              <a:t>》</a:t>
            </a:r>
            <a:r>
              <a:rPr lang="zh-CN" altLang="en-US" dirty="0" smtClean="0"/>
              <a:t>，再代</a:t>
            </a:r>
            <a:r>
              <a:rPr lang="zh-CN" altLang="en-US" dirty="0" smtClean="0"/>
              <a:t>回到泊松方程</a:t>
            </a:r>
            <a:r>
              <a:rPr lang="en-US" altLang="zh-CN" dirty="0" smtClean="0"/>
              <a:t>》</a:t>
            </a:r>
            <a:r>
              <a:rPr lang="zh-CN" altLang="en-US" dirty="0" smtClean="0"/>
              <a:t>，得到关于电势的二阶微分方程</a:t>
            </a:r>
            <a:r>
              <a:rPr lang="en-US" altLang="zh-CN" dirty="0" smtClean="0"/>
              <a:t>》</a:t>
            </a:r>
            <a:r>
              <a:rPr lang="zh-CN" altLang="en-US" dirty="0" smtClean="0"/>
              <a:t>，引进一个常数</a:t>
            </a:r>
            <a:r>
              <a:rPr lang="en-US" altLang="zh-CN" dirty="0" err="1" smtClean="0"/>
              <a:t>Ld</a:t>
            </a:r>
            <a:r>
              <a:rPr lang="en-US" altLang="zh-CN" dirty="0" smtClean="0"/>
              <a:t>》</a:t>
            </a:r>
            <a:r>
              <a:rPr lang="zh-CN" altLang="en-US" dirty="0" smtClean="0"/>
              <a:t>，</a:t>
            </a:r>
            <a:r>
              <a:rPr lang="en-US" altLang="zh-CN" dirty="0" err="1" smtClean="0"/>
              <a:t>Ld</a:t>
            </a:r>
            <a:r>
              <a:rPr lang="zh-CN" altLang="en-US" dirty="0" smtClean="0"/>
              <a:t>的平方等于</a:t>
            </a:r>
            <a:r>
              <a:rPr lang="en-US" altLang="zh-CN" dirty="0" smtClean="0"/>
              <a:t>K0T</a:t>
            </a:r>
            <a:r>
              <a:rPr lang="zh-CN" altLang="en-US" dirty="0" smtClean="0"/>
              <a:t>乘以真空介电常数乘以半导体的相对介电常数除以单位电荷量的平方除以无电场时半导体的电子密度。二阶微分方程写成下面的形式</a:t>
            </a:r>
            <a:r>
              <a:rPr lang="en-US" altLang="zh-CN" dirty="0" smtClean="0"/>
              <a:t>》</a:t>
            </a:r>
            <a:r>
              <a:rPr lang="zh-CN" altLang="en-US" dirty="0" smtClean="0"/>
              <a:t>。这样的二阶微分方程的解为</a:t>
            </a:r>
            <a:r>
              <a:rPr lang="en-US" altLang="zh-CN" dirty="0" smtClean="0"/>
              <a:t>》</a:t>
            </a:r>
            <a:r>
              <a:rPr lang="zh-CN" altLang="en-US" dirty="0" smtClean="0"/>
              <a:t>，利用边界条件。如果半导体在</a:t>
            </a:r>
            <a:r>
              <a:rPr lang="en-US" altLang="zh-CN" dirty="0" smtClean="0"/>
              <a:t>x</a:t>
            </a:r>
            <a:r>
              <a:rPr lang="zh-CN" altLang="en-US" dirty="0" smtClean="0"/>
              <a:t>方向足够</a:t>
            </a:r>
            <a:r>
              <a:rPr lang="zh-CN" altLang="en-US" dirty="0" smtClean="0"/>
              <a:t>宽，</a:t>
            </a:r>
            <a:r>
              <a:rPr lang="en-US" altLang="zh-CN" dirty="0" smtClean="0"/>
              <a:t>x</a:t>
            </a:r>
            <a:r>
              <a:rPr lang="zh-CN" altLang="en-US" dirty="0" smtClean="0"/>
              <a:t>趋近无穷，电势等于零</a:t>
            </a:r>
            <a:r>
              <a:rPr lang="en-US" altLang="zh-CN" dirty="0" smtClean="0"/>
              <a:t>》</a:t>
            </a:r>
            <a:r>
              <a:rPr lang="zh-CN" altLang="en-US" dirty="0" smtClean="0"/>
              <a:t>，求出</a:t>
            </a:r>
            <a:r>
              <a:rPr lang="en-US" altLang="zh-CN" dirty="0" smtClean="0"/>
              <a:t>B=0</a:t>
            </a:r>
            <a:r>
              <a:rPr lang="en-US" altLang="zh-CN" dirty="0" smtClean="0"/>
              <a:t>》</a:t>
            </a:r>
            <a:r>
              <a:rPr lang="zh-CN" altLang="en-US" dirty="0" smtClean="0"/>
              <a:t>，则电势分布</a:t>
            </a:r>
            <a:r>
              <a:rPr lang="en-US" altLang="zh-CN" dirty="0" smtClean="0"/>
              <a:t>》</a:t>
            </a:r>
            <a:r>
              <a:rPr lang="zh-CN" altLang="en-US" dirty="0" smtClean="0"/>
              <a:t>随</a:t>
            </a:r>
            <a:r>
              <a:rPr lang="en-US" altLang="zh-CN" dirty="0" smtClean="0"/>
              <a:t>x</a:t>
            </a:r>
            <a:r>
              <a:rPr lang="zh-CN" altLang="en-US" dirty="0" smtClean="0"/>
              <a:t>增加指数减小。这样的函数，</a:t>
            </a:r>
            <a:r>
              <a:rPr lang="en-US" altLang="zh-CN" dirty="0" err="1" smtClean="0"/>
              <a:t>Ld</a:t>
            </a:r>
            <a:r>
              <a:rPr lang="zh-CN" altLang="en-US" dirty="0" smtClean="0"/>
              <a:t>表示电势深入半导体的平均距离。在利用</a:t>
            </a:r>
            <a:r>
              <a:rPr lang="en-US" altLang="zh-CN" dirty="0" smtClean="0"/>
              <a:t>x</a:t>
            </a:r>
            <a:r>
              <a:rPr lang="zh-CN" altLang="en-US" dirty="0" smtClean="0"/>
              <a:t>等于零，电势等于半导体表面电势</a:t>
            </a:r>
            <a:r>
              <a:rPr lang="en-US" altLang="zh-CN" dirty="0" smtClean="0"/>
              <a:t>Vs》</a:t>
            </a:r>
            <a:r>
              <a:rPr lang="zh-CN" altLang="en-US" dirty="0" smtClean="0"/>
              <a:t>的边界条件</a:t>
            </a:r>
            <a:r>
              <a:rPr lang="zh-CN" altLang="en-US" dirty="0" smtClean="0"/>
              <a:t>，求出</a:t>
            </a:r>
            <a:r>
              <a:rPr lang="en-US" altLang="zh-CN" dirty="0" smtClean="0"/>
              <a:t>A</a:t>
            </a:r>
            <a:r>
              <a:rPr lang="en-US" altLang="zh-CN" dirty="0" smtClean="0"/>
              <a:t>=</a:t>
            </a:r>
            <a:r>
              <a:rPr lang="zh-CN" altLang="en-US" dirty="0" smtClean="0"/>
              <a:t>半导体的表面电势</a:t>
            </a:r>
            <a:r>
              <a:rPr lang="en-US" altLang="zh-CN" dirty="0" smtClean="0"/>
              <a:t>Vs》</a:t>
            </a:r>
            <a:r>
              <a:rPr lang="zh-CN" altLang="en-US" dirty="0" smtClean="0"/>
              <a:t>。</a:t>
            </a:r>
            <a:r>
              <a:rPr lang="en-US" altLang="zh-CN" dirty="0" smtClean="0"/>
              <a:t>》</a:t>
            </a:r>
            <a:r>
              <a:rPr lang="zh-CN" altLang="en-US" dirty="0" smtClean="0"/>
              <a:t>如果外界电压为负电压，电场沿着负</a:t>
            </a:r>
            <a:r>
              <a:rPr lang="en-US" altLang="zh-CN" dirty="0" smtClean="0"/>
              <a:t>x</a:t>
            </a:r>
            <a:r>
              <a:rPr lang="zh-CN" altLang="en-US" dirty="0" smtClean="0"/>
              <a:t>方向。同样满足电势能绝对值远小于</a:t>
            </a:r>
            <a:r>
              <a:rPr lang="en-US" altLang="zh-CN" dirty="0" smtClean="0"/>
              <a:t>K0T</a:t>
            </a:r>
            <a:r>
              <a:rPr lang="zh-CN" altLang="en-US" dirty="0" smtClean="0"/>
              <a:t>的条件。这时空穴的密度虽然有所增加，但是仍然满足电子密度远大于空穴密度的条件。则上述的推导过程仍然成立。这时表面电势小于零，</a:t>
            </a:r>
            <a:r>
              <a:rPr lang="en-US" altLang="zh-CN" dirty="0" smtClean="0"/>
              <a:t>A</a:t>
            </a:r>
            <a:r>
              <a:rPr lang="zh-CN" altLang="en-US" dirty="0" smtClean="0"/>
              <a:t>等于负的半导体表面电势绝对值。这样，在半导体中电势能绝对值小于</a:t>
            </a:r>
            <a:r>
              <a:rPr lang="en-US" altLang="zh-CN" dirty="0" smtClean="0"/>
              <a:t>K0T</a:t>
            </a:r>
            <a:r>
              <a:rPr lang="zh-CN" altLang="en-US" dirty="0" smtClean="0"/>
              <a:t>的条件下，无论是施加正电压还是负电压，</a:t>
            </a:r>
            <a:r>
              <a:rPr lang="en-US" altLang="zh-CN" dirty="0" smtClean="0"/>
              <a:t>》</a:t>
            </a:r>
            <a:r>
              <a:rPr lang="zh-CN" altLang="en-US" dirty="0" smtClean="0"/>
              <a:t>半导体中的电势分布都满足</a:t>
            </a:r>
            <a:r>
              <a:rPr lang="en-US" altLang="zh-CN" dirty="0" smtClean="0"/>
              <a:t>V</a:t>
            </a:r>
            <a:r>
              <a:rPr lang="zh-CN" altLang="en-US" dirty="0" smtClean="0"/>
              <a:t>等于</a:t>
            </a:r>
            <a:r>
              <a:rPr lang="en-US" altLang="zh-CN" dirty="0" smtClean="0"/>
              <a:t>Vs</a:t>
            </a:r>
            <a:r>
              <a:rPr lang="zh-CN" altLang="en-US" dirty="0" smtClean="0"/>
              <a:t>乘以</a:t>
            </a:r>
            <a:r>
              <a:rPr lang="en-US" altLang="zh-CN" dirty="0" smtClean="0"/>
              <a:t>e</a:t>
            </a:r>
            <a:r>
              <a:rPr lang="zh-CN" altLang="en-US" dirty="0" smtClean="0"/>
              <a:t>指数</a:t>
            </a:r>
            <a:r>
              <a:rPr lang="en-US" altLang="zh-CN" dirty="0" smtClean="0"/>
              <a:t>-x</a:t>
            </a:r>
            <a:r>
              <a:rPr lang="zh-CN" altLang="en-US" dirty="0" smtClean="0"/>
              <a:t>除以</a:t>
            </a:r>
            <a:r>
              <a:rPr lang="en-US" altLang="zh-CN" dirty="0" err="1" smtClean="0"/>
              <a:t>Ld</a:t>
            </a:r>
            <a:r>
              <a:rPr lang="zh-CN" altLang="en-US" dirty="0" smtClean="0"/>
              <a:t>的公式。正电压时，表面电势</a:t>
            </a:r>
            <a:r>
              <a:rPr lang="en-US" altLang="zh-CN" dirty="0" smtClean="0"/>
              <a:t>Vs</a:t>
            </a:r>
            <a:r>
              <a:rPr lang="zh-CN" altLang="en-US" dirty="0" smtClean="0"/>
              <a:t>大于零，负电压时，表面电势</a:t>
            </a:r>
            <a:r>
              <a:rPr lang="en-US" altLang="zh-CN" dirty="0" smtClean="0"/>
              <a:t>Vs</a:t>
            </a:r>
            <a:r>
              <a:rPr lang="zh-CN" altLang="en-US" dirty="0" smtClean="0"/>
              <a:t>小于。随着向半导体内部延伸，电势的绝对值都逐渐减小。延伸进入半导体的深度的平均值为</a:t>
            </a:r>
            <a:r>
              <a:rPr lang="en-US" altLang="zh-CN" dirty="0" err="1" smtClean="0"/>
              <a:t>Ld</a:t>
            </a:r>
            <a:r>
              <a:rPr lang="zh-CN" altLang="en-US" dirty="0" smtClean="0"/>
              <a:t>，</a:t>
            </a:r>
            <a:r>
              <a:rPr lang="en-US" altLang="zh-CN" dirty="0" smtClean="0"/>
              <a:t>》</a:t>
            </a:r>
            <a:r>
              <a:rPr lang="en-US" altLang="zh-CN" dirty="0" err="1" smtClean="0"/>
              <a:t>Ld</a:t>
            </a:r>
            <a:r>
              <a:rPr lang="zh-CN" altLang="en-US" dirty="0" smtClean="0"/>
              <a:t>称为德拜长度。</a:t>
            </a:r>
            <a:r>
              <a:rPr lang="zh-CN" altLang="zh-CN" sz="1200" kern="1200" dirty="0" smtClean="0">
                <a:solidFill>
                  <a:schemeClr val="tx1"/>
                </a:solidFill>
                <a:effectLst/>
                <a:latin typeface="Arial" pitchFamily="34" charset="0"/>
                <a:ea typeface="宋体" pitchFamily="2" charset="-122"/>
                <a:cs typeface="+mn-cs"/>
              </a:rPr>
              <a:t>用来表征空间电荷对外场的屏蔽能力</a:t>
            </a:r>
            <a:r>
              <a:rPr lang="zh-CN" altLang="en-US" sz="1200" kern="1200" dirty="0" smtClean="0">
                <a:solidFill>
                  <a:schemeClr val="tx1"/>
                </a:solidFill>
                <a:effectLst/>
                <a:latin typeface="Arial" pitchFamily="34"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9</a:t>
            </a:fld>
            <a:endParaRPr lang="en-US"/>
          </a:p>
        </p:txBody>
      </p:sp>
    </p:spTree>
    <p:extLst>
      <p:ext uri="{BB962C8B-B14F-4D97-AF65-F5344CB8AC3E}">
        <p14:creationId xmlns:p14="http://schemas.microsoft.com/office/powerpoint/2010/main" val="619563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1.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26" Type="http://schemas.openxmlformats.org/officeDocument/2006/relationships/image" Target="../media/image79.png"/><Relationship Id="rId3" Type="http://schemas.openxmlformats.org/officeDocument/2006/relationships/image" Target="../media/image540.png"/><Relationship Id="rId21" Type="http://schemas.openxmlformats.org/officeDocument/2006/relationships/image" Target="../media/image73.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5" Type="http://schemas.openxmlformats.org/officeDocument/2006/relationships/image" Target="../media/image78.png"/><Relationship Id="rId2" Type="http://schemas.openxmlformats.org/officeDocument/2006/relationships/notesSlide" Target="../notesSlides/notesSlide11.xml"/><Relationship Id="rId16" Type="http://schemas.openxmlformats.org/officeDocument/2006/relationships/image" Target="../media/image69.png"/><Relationship Id="rId20" Type="http://schemas.openxmlformats.org/officeDocument/2006/relationships/image" Target="../media/image72.png"/><Relationship Id="rId1" Type="http://schemas.openxmlformats.org/officeDocument/2006/relationships/slideLayout" Target="../slideLayouts/slideLayout6.xml"/><Relationship Id="rId6" Type="http://schemas.openxmlformats.org/officeDocument/2006/relationships/image" Target="../media/image59.png"/><Relationship Id="rId11" Type="http://schemas.openxmlformats.org/officeDocument/2006/relationships/image" Target="../media/image64.png"/><Relationship Id="rId24" Type="http://schemas.openxmlformats.org/officeDocument/2006/relationships/image" Target="../media/image77.png"/><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76.png"/><Relationship Id="rId10" Type="http://schemas.openxmlformats.org/officeDocument/2006/relationships/image" Target="../media/image63.png"/><Relationship Id="rId19" Type="http://schemas.openxmlformats.org/officeDocument/2006/relationships/image" Target="../media/image56.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50.png"/><Relationship Id="rId3" Type="http://schemas.openxmlformats.org/officeDocument/2006/relationships/image" Target="../media/image1100.png"/><Relationship Id="rId7" Type="http://schemas.openxmlformats.org/officeDocument/2006/relationships/image" Target="../media/image210.png"/><Relationship Id="rId12" Type="http://schemas.openxmlformats.org/officeDocument/2006/relationships/image" Target="../media/image240.pn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200.png"/><Relationship Id="rId11" Type="http://schemas.openxmlformats.org/officeDocument/2006/relationships/image" Target="../media/image120.png"/><Relationship Id="rId5" Type="http://schemas.openxmlformats.org/officeDocument/2006/relationships/image" Target="../media/image190.png"/><Relationship Id="rId15" Type="http://schemas.openxmlformats.org/officeDocument/2006/relationships/image" Target="../media/image270.png"/><Relationship Id="rId10" Type="http://schemas.openxmlformats.org/officeDocument/2006/relationships/image" Target="../media/image230.png"/><Relationship Id="rId4" Type="http://schemas.openxmlformats.org/officeDocument/2006/relationships/image" Target="../media/image180.png"/><Relationship Id="rId9" Type="http://schemas.openxmlformats.org/officeDocument/2006/relationships/image" Target="../media/image710.png"/><Relationship Id="rId14" Type="http://schemas.openxmlformats.org/officeDocument/2006/relationships/image" Target="../media/image260.png"/></Relationships>
</file>

<file path=ppt/slides/_rels/slide7.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10.png"/><Relationship Id="rId4" Type="http://schemas.openxmlformats.org/officeDocument/2006/relationships/image" Target="../media/image1610.png"/></Relationships>
</file>

<file path=ppt/slides/_rels/slide8.xml.rels><?xml version="1.0" encoding="UTF-8" standalone="yes"?>
<Relationships xmlns="http://schemas.openxmlformats.org/package/2006/relationships"><Relationship Id="rId8" Type="http://schemas.openxmlformats.org/officeDocument/2006/relationships/image" Target="../media/image2310.png"/><Relationship Id="rId13" Type="http://schemas.openxmlformats.org/officeDocument/2006/relationships/image" Target="../media/image32.png"/><Relationship Id="rId3" Type="http://schemas.openxmlformats.org/officeDocument/2006/relationships/image" Target="../media/image1810.png"/><Relationship Id="rId7" Type="http://schemas.openxmlformats.org/officeDocument/2006/relationships/image" Target="../media/image2210.png"/><Relationship Id="rId12" Type="http://schemas.openxmlformats.org/officeDocument/2006/relationships/image" Target="../media/image27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10.png"/><Relationship Id="rId11" Type="http://schemas.openxmlformats.org/officeDocument/2006/relationships/image" Target="../media/image2610.png"/><Relationship Id="rId5" Type="http://schemas.openxmlformats.org/officeDocument/2006/relationships/image" Target="../media/image2010.png"/><Relationship Id="rId10" Type="http://schemas.openxmlformats.org/officeDocument/2006/relationships/image" Target="../media/image31.png"/><Relationship Id="rId4" Type="http://schemas.openxmlformats.org/officeDocument/2006/relationships/image" Target="../media/image1910.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10.png"/><Relationship Id="rId7" Type="http://schemas.openxmlformats.org/officeDocument/2006/relationships/image" Target="../media/image3310.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notesSlide" Target="../notesSlides/notesSlide9.xml"/><Relationship Id="rId16"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3210.png"/><Relationship Id="rId11" Type="http://schemas.openxmlformats.org/officeDocument/2006/relationships/image" Target="../media/image37.png"/><Relationship Id="rId5" Type="http://schemas.openxmlformats.org/officeDocument/2006/relationships/image" Target="../media/image33.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10.png"/><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idx="4294967295"/>
          </p:nvPr>
        </p:nvSpPr>
        <p:spPr>
          <a:xfrm>
            <a:off x="1725503" y="2295526"/>
            <a:ext cx="8721780" cy="1143000"/>
          </a:xfrm>
        </p:spPr>
        <p:txBody>
          <a:bodyPr/>
          <a:lstStyle/>
          <a:p>
            <a:pPr eaLnBrk="1" hangingPunct="1"/>
            <a:r>
              <a:rPr lang="zh-CN" altLang="en-US" sz="4000" b="1" dirty="0"/>
              <a:t>第七章半导体的接触现象</a:t>
            </a:r>
          </a:p>
        </p:txBody>
      </p:sp>
      <p:sp>
        <p:nvSpPr>
          <p:cNvPr id="3075" name="Rectangle 3"/>
          <p:cNvSpPr>
            <a:spLocks noGrp="1" noRot="1" noChangeArrowheads="1"/>
          </p:cNvSpPr>
          <p:nvPr>
            <p:ph type="subTitle" idx="4294967295"/>
          </p:nvPr>
        </p:nvSpPr>
        <p:spPr>
          <a:xfrm>
            <a:off x="3012558" y="4229100"/>
            <a:ext cx="6400800" cy="1752600"/>
          </a:xfrm>
        </p:spPr>
        <p:txBody>
          <a:bodyPr/>
          <a:lstStyle/>
          <a:p>
            <a:pPr marL="0" indent="0" algn="ctr" eaLnBrk="1" hangingPunct="1">
              <a:buNone/>
            </a:pPr>
            <a:r>
              <a:rPr lang="zh-CN" altLang="en-US" sz="2800" b="1" dirty="0"/>
              <a:t>大连理工大学微电子学院</a:t>
            </a:r>
          </a:p>
          <a:p>
            <a:pPr marL="0" indent="0" algn="ctr" eaLnBrk="1" hangingPunct="1">
              <a:buNone/>
            </a:pPr>
            <a:r>
              <a:rPr lang="zh-CN" altLang="en-US" sz="2800" b="1" dirty="0"/>
              <a:t>张贺秋</a:t>
            </a:r>
          </a:p>
        </p:txBody>
      </p:sp>
    </p:spTree>
    <p:extLst>
      <p:ext uri="{BB962C8B-B14F-4D97-AF65-F5344CB8AC3E}">
        <p14:creationId xmlns:p14="http://schemas.microsoft.com/office/powerpoint/2010/main" val="1841773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14" y="123830"/>
            <a:ext cx="4433777" cy="584775"/>
          </a:xfrm>
          <a:prstGeom prst="rect">
            <a:avLst/>
          </a:prstGeom>
          <a:noFill/>
        </p:spPr>
        <p:txBody>
          <a:bodyPr wrap="square" rtlCol="0">
            <a:spAutoFit/>
          </a:bodyPr>
          <a:lstStyle/>
          <a:p>
            <a:r>
              <a:rPr lang="en-US" altLang="zh-CN" sz="3200" b="1" dirty="0">
                <a:solidFill>
                  <a:schemeClr val="tx2"/>
                </a:solidFill>
              </a:rPr>
              <a:t>7.1 </a:t>
            </a:r>
            <a:r>
              <a:rPr lang="zh-CN" altLang="en-US" sz="3200" b="1" dirty="0">
                <a:solidFill>
                  <a:schemeClr val="tx2"/>
                </a:solidFill>
              </a:rPr>
              <a:t>外电场中的半导体</a:t>
            </a:r>
          </a:p>
        </p:txBody>
      </p:sp>
      <mc:AlternateContent xmlns:mc="http://schemas.openxmlformats.org/markup-compatibility/2006">
        <mc:Choice xmlns:a14="http://schemas.microsoft.com/office/drawing/2010/main" Requires="a14">
          <p:sp>
            <p:nvSpPr>
              <p:cNvPr id="3" name="TextBox 2"/>
              <p:cNvSpPr txBox="1"/>
              <p:nvPr/>
            </p:nvSpPr>
            <p:spPr>
              <a:xfrm>
                <a:off x="851857" y="1812590"/>
                <a:ext cx="302935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p:sp>
            <p:nvSpPr>
              <p:cNvPr id="3" name="TextBox 2"/>
              <p:cNvSpPr txBox="1">
                <a:spLocks noRot="1" noChangeAspect="1" noMove="1" noResize="1" noEditPoints="1" noAdjustHandles="1" noChangeArrowheads="1" noChangeShapeType="1" noTextEdit="1"/>
              </p:cNvSpPr>
              <p:nvPr/>
            </p:nvSpPr>
            <p:spPr>
              <a:xfrm>
                <a:off x="851857" y="1812590"/>
                <a:ext cx="3029355" cy="106048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530832" y="1771817"/>
                <a:ext cx="1794594"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𝑑𝑉</m:t>
                          </m:r>
                        </m:num>
                        <m:den>
                          <m:r>
                            <a:rPr lang="en-US" altLang="zh-CN" i="1">
                              <a:latin typeface="Cambria Math"/>
                            </a:rPr>
                            <m:t>𝑑𝑥</m:t>
                          </m:r>
                        </m:den>
                      </m:f>
                    </m:oMath>
                  </m:oMathPara>
                </a14:m>
                <a:endParaRPr lang="zh-CN" alt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530832" y="1771817"/>
                <a:ext cx="1794594" cy="91037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222766" y="1771817"/>
                <a:ext cx="284860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f>
                        <m:fPr>
                          <m:ctrlPr>
                            <a:rPr lang="en-US" altLang="zh-CN" i="1">
                              <a:latin typeface="Cambria Math" panose="02040503050406030204" pitchFamily="18" charset="0"/>
                              <a:ea typeface="Cambria Math"/>
                            </a:rPr>
                          </m:ctrlPr>
                        </m:fPr>
                        <m:num>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num>
                        <m:den>
                          <m:sSub>
                            <m:sSubPr>
                              <m:ctrlPr>
                                <a:rPr lang="en-US" altLang="zh-CN" i="1">
                                  <a:latin typeface="Cambria Math" panose="02040503050406030204" pitchFamily="18" charset="0"/>
                                  <a:ea typeface="Cambria Math"/>
                                </a:rPr>
                              </m:ctrlPr>
                            </m:sSubPr>
                            <m:e>
                              <m:r>
                                <a:rPr lang="en-US" altLang="zh-CN" i="1">
                                  <a:latin typeface="Cambria Math"/>
                                  <a:ea typeface="Cambria Math"/>
                                </a:rPr>
                                <m:t>𝐿</m:t>
                              </m:r>
                            </m:e>
                            <m:sub>
                              <m:r>
                                <a:rPr lang="en-US" altLang="zh-CN" i="1">
                                  <a:latin typeface="Cambria Math"/>
                                  <a:ea typeface="Cambria Math"/>
                                </a:rPr>
                                <m:t>𝑑</m:t>
                              </m:r>
                            </m:sub>
                          </m:sSub>
                        </m:den>
                      </m:f>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222766" y="1771817"/>
                <a:ext cx="2848600" cy="10604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823737" y="1771817"/>
                <a:ext cx="292477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ea typeface="Cambria Math"/>
                            </a:rPr>
                            <m:t>∈</m:t>
                          </m:r>
                        </m:e>
                        <m:sub>
                          <m:r>
                            <a:rPr lang="en-US" altLang="zh-CN" i="1">
                              <a:latin typeface="Cambria Math"/>
                            </a:rPr>
                            <m:t>𝑠</m:t>
                          </m:r>
                          <m:r>
                            <a:rPr lang="en-US" altLang="zh-CN" i="1">
                              <a:latin typeface="Cambria Math"/>
                            </a:rPr>
                            <m:t>0</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823737" y="1771817"/>
                <a:ext cx="2924775" cy="106048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526110" y="2841948"/>
                <a:ext cx="349300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𝑈</m:t>
                          </m:r>
                          <m:r>
                            <a:rPr lang="en-US" altLang="zh-CN" i="1">
                              <a:latin typeface="Cambria Math"/>
                            </a:rPr>
                            <m:t>=−</m:t>
                          </m:r>
                          <m:r>
                            <a:rPr lang="en-US" altLang="zh-CN" i="1">
                              <a:latin typeface="Cambria Math"/>
                            </a:rPr>
                            <m:t>𝑒𝑉</m:t>
                          </m:r>
                        </m:e>
                        <m:sub>
                          <m:r>
                            <a:rPr lang="en-US" altLang="zh-CN" i="1">
                              <a:latin typeface="Cambria Math"/>
                            </a:rPr>
                            <m:t>𝑠</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2526110" y="2841948"/>
                <a:ext cx="3493008" cy="106048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768804" y="2841948"/>
                <a:ext cx="287816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m:t>
                          </m:r>
                          <m:r>
                            <a:rPr lang="en-US" altLang="zh-CN" i="1">
                              <a:latin typeface="Cambria Math"/>
                            </a:rPr>
                            <m:t>𝑈</m:t>
                          </m:r>
                        </m:e>
                        <m:sub>
                          <m:r>
                            <a:rPr lang="en-US" altLang="zh-CN" i="1">
                              <a:latin typeface="Cambria Math"/>
                            </a:rPr>
                            <m:t>𝑠</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768804" y="2841948"/>
                <a:ext cx="2878160" cy="106048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3302241" y="3793610"/>
                <a:ext cx="2822568" cy="100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𝑒𝑛</m:t>
                          </m:r>
                        </m:e>
                        <m:sub>
                          <m:r>
                            <a:rPr lang="en-US" altLang="zh-CN" i="1">
                              <a:latin typeface="Cambria Math"/>
                            </a:rPr>
                            <m:t>0</m:t>
                          </m:r>
                        </m:sub>
                      </m:sSub>
                      <m:f>
                        <m:fPr>
                          <m:ctrlPr>
                            <a:rPr lang="en-US" altLang="zh-CN" i="1">
                              <a:latin typeface="Cambria Math" panose="02040503050406030204" pitchFamily="18" charset="0"/>
                            </a:rPr>
                          </m:ctrlPr>
                        </m:fPr>
                        <m:num>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14" name="TextBox 13"/>
              <p:cNvSpPr txBox="1">
                <a:spLocks noRot="1" noChangeAspect="1" noMove="1" noResize="1" noEditPoints="1" noAdjustHandles="1" noChangeArrowheads="1" noChangeShapeType="1" noTextEdit="1"/>
              </p:cNvSpPr>
              <p:nvPr/>
            </p:nvSpPr>
            <p:spPr>
              <a:xfrm>
                <a:off x="3302241" y="3793610"/>
                <a:ext cx="2822568" cy="100168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6516310" y="3813868"/>
                <a:ext cx="2307427"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zh-CN" altLang="en-US" i="1">
                              <a:latin typeface="Cambria Math"/>
                            </a:rPr>
                            <m:t>𝜌</m:t>
                          </m:r>
                        </m:e>
                        <m:sub>
                          <m:r>
                            <a:rPr lang="en-US" altLang="zh-CN" i="1">
                              <a:latin typeface="Cambria Math"/>
                            </a:rPr>
                            <m:t>𝑠</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𝑒𝑛</m:t>
                          </m:r>
                        </m:e>
                        <m:sub>
                          <m:r>
                            <a:rPr lang="en-US" altLang="zh-CN" i="1">
                              <a:latin typeface="Cambria Math"/>
                            </a:rPr>
                            <m:t>0</m:t>
                          </m:r>
                        </m:sub>
                      </m:sSub>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𝑈</m:t>
                              </m:r>
                            </m:e>
                            <m:sub>
                              <m:r>
                                <a:rPr lang="en-US" altLang="zh-CN" i="1">
                                  <a:latin typeface="Cambria Math"/>
                                </a:rPr>
                                <m:t>𝑠</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p:sp>
            <p:nvSpPr>
              <p:cNvPr id="15" name="TextBox 14"/>
              <p:cNvSpPr txBox="1">
                <a:spLocks noRot="1" noChangeAspect="1" noMove="1" noResize="1" noEditPoints="1" noAdjustHandles="1" noChangeArrowheads="1" noChangeShapeType="1" noTextEdit="1"/>
              </p:cNvSpPr>
              <p:nvPr/>
            </p:nvSpPr>
            <p:spPr>
              <a:xfrm>
                <a:off x="6516310" y="3813868"/>
                <a:ext cx="2307427" cy="97212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5062029" y="4864103"/>
                <a:ext cx="3495188" cy="783869"/>
              </a:xfrm>
              <a:prstGeom prst="rect">
                <a:avLst/>
              </a:prstGeom>
              <a:solidFill>
                <a:schemeClr val="accent5"/>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b="1" i="1">
                          <a:latin typeface="Cambria Math"/>
                        </a:rPr>
                        <m:t>𝝆</m:t>
                      </m:r>
                      <m:d>
                        <m:dPr>
                          <m:ctrlPr>
                            <a:rPr lang="en-US" altLang="zh-CN" sz="2000" b="1" i="1">
                              <a:latin typeface="Cambria Math" panose="02040503050406030204" pitchFamily="18" charset="0"/>
                            </a:rPr>
                          </m:ctrlPr>
                        </m:dPr>
                        <m:e>
                          <m:r>
                            <a:rPr lang="en-US" altLang="zh-CN" sz="2000" b="1" i="1">
                              <a:latin typeface="Cambria Math"/>
                            </a:rPr>
                            <m:t>𝒙</m:t>
                          </m:r>
                        </m:e>
                      </m:d>
                      <m:r>
                        <a:rPr lang="en-US" altLang="zh-CN" sz="2000" b="1" i="1">
                          <a:latin typeface="Cambria Math"/>
                        </a:rPr>
                        <m:t>=</m:t>
                      </m:r>
                      <m:r>
                        <a:rPr lang="en-US" altLang="zh-CN" sz="2000" b="1" i="1">
                          <a:latin typeface="Cambria Math"/>
                        </a:rPr>
                        <m:t>𝒆</m:t>
                      </m:r>
                      <m:sSub>
                        <m:sSubPr>
                          <m:ctrlPr>
                            <a:rPr lang="en-US" altLang="zh-CN" sz="2000" b="1" i="1">
                              <a:latin typeface="Cambria Math" panose="02040503050406030204" pitchFamily="18" charset="0"/>
                            </a:rPr>
                          </m:ctrlPr>
                        </m:sSubPr>
                        <m:e>
                          <m:r>
                            <a:rPr lang="en-US" altLang="zh-CN" sz="2000" b="1" i="1">
                              <a:latin typeface="Cambria Math"/>
                            </a:rPr>
                            <m:t>𝒏</m:t>
                          </m:r>
                        </m:e>
                        <m:sub>
                          <m:r>
                            <a:rPr lang="en-US" altLang="zh-CN" sz="2000" b="1" i="1">
                              <a:latin typeface="Cambria Math"/>
                            </a:rPr>
                            <m:t>𝟎</m:t>
                          </m:r>
                        </m:sub>
                      </m:sSub>
                      <m:d>
                        <m:dPr>
                          <m:ctrlPr>
                            <a:rPr lang="en-US" altLang="zh-CN" sz="2000" b="1" i="1">
                              <a:latin typeface="Cambria Math" panose="02040503050406030204" pitchFamily="18" charset="0"/>
                            </a:rPr>
                          </m:ctrlPr>
                        </m:dPr>
                        <m:e>
                          <m:r>
                            <a:rPr lang="en-US" altLang="zh-CN" sz="2000" b="1" i="1">
                              <a:latin typeface="Cambria Math"/>
                            </a:rPr>
                            <m:t>𝟏</m:t>
                          </m:r>
                          <m:r>
                            <a:rPr lang="en-US" altLang="zh-CN" sz="2000" b="1" i="1">
                              <a:latin typeface="Cambria Math"/>
                            </a:rPr>
                            <m:t>−</m:t>
                          </m:r>
                          <m:r>
                            <a:rPr lang="en-US" altLang="zh-CN" sz="2000" b="1" i="1">
                              <a:latin typeface="Cambria Math"/>
                            </a:rPr>
                            <m:t>𝒆𝒙𝒑</m:t>
                          </m:r>
                          <m:f>
                            <m:fPr>
                              <m:ctrlPr>
                                <a:rPr lang="en-US" altLang="zh-CN" sz="2000" b="1" i="1">
                                  <a:latin typeface="Cambria Math" panose="02040503050406030204" pitchFamily="18" charset="0"/>
                                </a:rPr>
                              </m:ctrlPr>
                            </m:fPr>
                            <m:num>
                              <m:r>
                                <a:rPr lang="en-US" altLang="zh-CN" sz="2000" b="1" i="1">
                                  <a:latin typeface="Cambria Math"/>
                                </a:rPr>
                                <m:t>𝒆𝑽</m:t>
                              </m:r>
                              <m:d>
                                <m:dPr>
                                  <m:ctrlPr>
                                    <a:rPr lang="en-US" altLang="zh-CN" sz="2000" b="1" i="1">
                                      <a:latin typeface="Cambria Math" panose="02040503050406030204" pitchFamily="18" charset="0"/>
                                    </a:rPr>
                                  </m:ctrlPr>
                                </m:dPr>
                                <m:e>
                                  <m:r>
                                    <a:rPr lang="en-US" altLang="zh-CN" sz="2000" b="1" i="1">
                                      <a:latin typeface="Cambria Math"/>
                                    </a:rPr>
                                    <m:t>𝒙</m:t>
                                  </m:r>
                                </m:e>
                              </m:d>
                            </m:num>
                            <m:den>
                              <m:sSub>
                                <m:sSubPr>
                                  <m:ctrlPr>
                                    <a:rPr lang="en-US" altLang="zh-CN" sz="2000" b="1" i="1">
                                      <a:latin typeface="Cambria Math" panose="02040503050406030204" pitchFamily="18" charset="0"/>
                                    </a:rPr>
                                  </m:ctrlPr>
                                </m:sSubPr>
                                <m:e>
                                  <m:r>
                                    <a:rPr lang="en-US" altLang="zh-CN" sz="2000" b="1" i="1">
                                      <a:latin typeface="Cambria Math"/>
                                    </a:rPr>
                                    <m:t>𝑲</m:t>
                                  </m:r>
                                </m:e>
                                <m:sub>
                                  <m:r>
                                    <a:rPr lang="en-US" altLang="zh-CN" sz="2000" b="1" i="1">
                                      <a:latin typeface="Cambria Math"/>
                                    </a:rPr>
                                    <m:t>𝟎</m:t>
                                  </m:r>
                                </m:sub>
                              </m:sSub>
                              <m:r>
                                <a:rPr lang="en-US" altLang="zh-CN" sz="2000" b="1" i="1">
                                  <a:latin typeface="Cambria Math"/>
                                </a:rPr>
                                <m:t>𝑻</m:t>
                              </m:r>
                            </m:den>
                          </m:f>
                        </m:e>
                      </m:d>
                    </m:oMath>
                  </m:oMathPara>
                </a14:m>
                <a:endParaRPr lang="zh-CN" altLang="en-US" sz="2000" b="1" dirty="0"/>
              </a:p>
            </p:txBody>
          </p:sp>
        </mc:Choice>
        <mc:Fallback>
          <p:sp>
            <p:nvSpPr>
              <p:cNvPr id="25" name="TextBox 24"/>
              <p:cNvSpPr txBox="1">
                <a:spLocks noRot="1" noChangeAspect="1" noMove="1" noResize="1" noEditPoints="1" noAdjustHandles="1" noChangeArrowheads="1" noChangeShapeType="1" noTextEdit="1"/>
              </p:cNvSpPr>
              <p:nvPr/>
            </p:nvSpPr>
            <p:spPr>
              <a:xfrm>
                <a:off x="5062029" y="4864103"/>
                <a:ext cx="3495188" cy="783869"/>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4967431" y="5905165"/>
                <a:ext cx="3679533" cy="783869"/>
              </a:xfrm>
              <a:prstGeom prst="rect">
                <a:avLst/>
              </a:prstGeom>
              <a:solidFill>
                <a:schemeClr val="accent5"/>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000" b="1" i="1">
                          <a:solidFill>
                            <a:srgbClr val="FF0000"/>
                          </a:solidFill>
                          <a:latin typeface="Cambria Math"/>
                        </a:rPr>
                        <m:t>𝝆</m:t>
                      </m:r>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a:rPr>
                            <m:t>𝒙</m:t>
                          </m:r>
                        </m:e>
                      </m:d>
                      <m:r>
                        <a:rPr lang="en-US" altLang="zh-CN" sz="2000" b="1" i="1">
                          <a:solidFill>
                            <a:srgbClr val="FF0000"/>
                          </a:solidFill>
                          <a:latin typeface="Cambria Math"/>
                        </a:rPr>
                        <m:t>=</m:t>
                      </m:r>
                      <m:r>
                        <a:rPr lang="en-US" altLang="zh-CN" sz="2000" b="1" i="1">
                          <a:solidFill>
                            <a:srgbClr val="FF0000"/>
                          </a:solidFill>
                          <a:latin typeface="Cambria Math"/>
                        </a:rPr>
                        <m:t>𝒆</m:t>
                      </m:r>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a:rPr>
                            <m:t>𝒑</m:t>
                          </m:r>
                        </m:e>
                        <m:sub>
                          <m:r>
                            <a:rPr lang="en-US" altLang="zh-CN" sz="2000" b="1" i="1">
                              <a:solidFill>
                                <a:srgbClr val="FF0000"/>
                              </a:solidFill>
                              <a:latin typeface="Cambria Math"/>
                            </a:rPr>
                            <m:t>𝟎</m:t>
                          </m:r>
                        </m:sub>
                      </m:sSub>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a:rPr>
                            <m:t>𝒆𝒙𝒑</m:t>
                          </m:r>
                          <m:f>
                            <m:fPr>
                              <m:ctrlPr>
                                <a:rPr lang="en-US" altLang="zh-CN" sz="2000" b="1" i="1">
                                  <a:solidFill>
                                    <a:srgbClr val="FF0000"/>
                                  </a:solidFill>
                                  <a:latin typeface="Cambria Math" panose="02040503050406030204" pitchFamily="18" charset="0"/>
                                </a:rPr>
                              </m:ctrlPr>
                            </m:fPr>
                            <m:num>
                              <m:r>
                                <a:rPr lang="en-US" altLang="zh-CN" sz="2000" b="1" i="1">
                                  <a:solidFill>
                                    <a:srgbClr val="FF0000"/>
                                  </a:solidFill>
                                  <a:latin typeface="Cambria Math"/>
                                </a:rPr>
                                <m:t>−</m:t>
                              </m:r>
                              <m:r>
                                <a:rPr lang="en-US" altLang="zh-CN" sz="2000" b="1" i="1">
                                  <a:solidFill>
                                    <a:srgbClr val="FF0000"/>
                                  </a:solidFill>
                                  <a:latin typeface="Cambria Math"/>
                                </a:rPr>
                                <m:t>𝒆𝑽</m:t>
                              </m:r>
                              <m:d>
                                <m:dPr>
                                  <m:ctrlPr>
                                    <a:rPr lang="en-US" altLang="zh-CN" sz="2000" b="1" i="1">
                                      <a:solidFill>
                                        <a:srgbClr val="FF0000"/>
                                      </a:solidFill>
                                      <a:latin typeface="Cambria Math" panose="02040503050406030204" pitchFamily="18" charset="0"/>
                                    </a:rPr>
                                  </m:ctrlPr>
                                </m:dPr>
                                <m:e>
                                  <m:r>
                                    <a:rPr lang="en-US" altLang="zh-CN" sz="2000" b="1" i="1">
                                      <a:solidFill>
                                        <a:srgbClr val="FF0000"/>
                                      </a:solidFill>
                                      <a:latin typeface="Cambria Math"/>
                                    </a:rPr>
                                    <m:t>𝒙</m:t>
                                  </m:r>
                                </m:e>
                              </m:d>
                            </m:num>
                            <m:den>
                              <m:sSub>
                                <m:sSubPr>
                                  <m:ctrlPr>
                                    <a:rPr lang="en-US" altLang="zh-CN" sz="2000" b="1" i="1">
                                      <a:solidFill>
                                        <a:srgbClr val="FF0000"/>
                                      </a:solidFill>
                                      <a:latin typeface="Cambria Math" panose="02040503050406030204" pitchFamily="18" charset="0"/>
                                    </a:rPr>
                                  </m:ctrlPr>
                                </m:sSubPr>
                                <m:e>
                                  <m:r>
                                    <a:rPr lang="en-US" altLang="zh-CN" sz="2000" b="1" i="1">
                                      <a:solidFill>
                                        <a:srgbClr val="FF0000"/>
                                      </a:solidFill>
                                      <a:latin typeface="Cambria Math"/>
                                    </a:rPr>
                                    <m:t>𝑲</m:t>
                                  </m:r>
                                </m:e>
                                <m:sub>
                                  <m:r>
                                    <a:rPr lang="en-US" altLang="zh-CN" sz="2000" b="1" i="1">
                                      <a:solidFill>
                                        <a:srgbClr val="FF0000"/>
                                      </a:solidFill>
                                      <a:latin typeface="Cambria Math"/>
                                    </a:rPr>
                                    <m:t>𝟎</m:t>
                                  </m:r>
                                </m:sub>
                              </m:sSub>
                              <m:r>
                                <a:rPr lang="en-US" altLang="zh-CN" sz="2000" b="1" i="1">
                                  <a:solidFill>
                                    <a:srgbClr val="FF0000"/>
                                  </a:solidFill>
                                  <a:latin typeface="Cambria Math"/>
                                </a:rPr>
                                <m:t>𝑻</m:t>
                              </m:r>
                            </m:den>
                          </m:f>
                          <m:r>
                            <a:rPr lang="en-US" altLang="zh-CN" sz="2000" b="1" i="1">
                              <a:solidFill>
                                <a:srgbClr val="FF0000"/>
                              </a:solidFill>
                              <a:latin typeface="Cambria Math"/>
                            </a:rPr>
                            <m:t>−</m:t>
                          </m:r>
                          <m:r>
                            <a:rPr lang="en-US" altLang="zh-CN" sz="2000" b="1" i="1">
                              <a:solidFill>
                                <a:srgbClr val="FF0000"/>
                              </a:solidFill>
                              <a:latin typeface="Cambria Math"/>
                            </a:rPr>
                            <m:t>𝟏</m:t>
                          </m:r>
                        </m:e>
                      </m:d>
                    </m:oMath>
                  </m:oMathPara>
                </a14:m>
                <a:endParaRPr lang="zh-CN" altLang="en-US" sz="2000" b="1" dirty="0">
                  <a:solidFill>
                    <a:srgbClr val="FF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4967431" y="5905165"/>
                <a:ext cx="3679533" cy="783869"/>
              </a:xfrm>
              <a:prstGeom prst="rect">
                <a:avLst/>
              </a:prstGeom>
              <a:blipFill>
                <a:blip r:embed="rId12"/>
                <a:stretch>
                  <a:fillRect/>
                </a:stretch>
              </a:blipFill>
            </p:spPr>
            <p:txBody>
              <a:bodyPr/>
              <a:lstStyle/>
              <a:p>
                <a:r>
                  <a:rPr lang="zh-CN" altLang="en-US">
                    <a:noFill/>
                  </a:rPr>
                  <a:t> </a:t>
                </a:r>
              </a:p>
            </p:txBody>
          </p:sp>
        </mc:Fallback>
      </mc:AlternateContent>
      <p:sp>
        <p:nvSpPr>
          <p:cNvPr id="5" name="TextBox 4"/>
          <p:cNvSpPr txBox="1"/>
          <p:nvPr/>
        </p:nvSpPr>
        <p:spPr>
          <a:xfrm>
            <a:off x="3031434" y="5905165"/>
            <a:ext cx="1846980" cy="523220"/>
          </a:xfrm>
          <a:prstGeom prst="rect">
            <a:avLst/>
          </a:prstGeom>
          <a:noFill/>
        </p:spPr>
        <p:txBody>
          <a:bodyPr wrap="none" rtlCol="0">
            <a:spAutoFit/>
          </a:bodyPr>
          <a:lstStyle/>
          <a:p>
            <a:r>
              <a:rPr lang="en-US" altLang="zh-CN" b="1" dirty="0">
                <a:solidFill>
                  <a:srgbClr val="FF0000"/>
                </a:solidFill>
              </a:rPr>
              <a:t>p</a:t>
            </a:r>
            <a:r>
              <a:rPr lang="zh-CN" altLang="en-US" b="1" dirty="0">
                <a:solidFill>
                  <a:srgbClr val="FF0000"/>
                </a:solidFill>
              </a:rPr>
              <a:t>型半导体</a:t>
            </a:r>
          </a:p>
        </p:txBody>
      </p:sp>
      <mc:AlternateContent xmlns:mc="http://schemas.openxmlformats.org/markup-compatibility/2006">
        <mc:Choice xmlns:a14="http://schemas.microsoft.com/office/drawing/2010/main" Requires="a14">
          <p:sp>
            <p:nvSpPr>
              <p:cNvPr id="6" name="文本框 5"/>
              <p:cNvSpPr txBox="1"/>
              <p:nvPr/>
            </p:nvSpPr>
            <p:spPr>
              <a:xfrm>
                <a:off x="634811" y="708275"/>
                <a:ext cx="11200138" cy="1170641"/>
              </a:xfrm>
              <a:prstGeom prst="rect">
                <a:avLst/>
              </a:prstGeom>
              <a:noFill/>
            </p:spPr>
            <p:txBody>
              <a:bodyPr wrap="square" rtlCol="0">
                <a:spAutoFit/>
              </a:bodyPr>
              <a:lstStyle/>
              <a:p>
                <a:r>
                  <a:rPr lang="zh-CN" altLang="en-US" b="1" dirty="0" smtClean="0"/>
                  <a:t>单一均匀掺杂的非</a:t>
                </a:r>
                <a:r>
                  <a:rPr lang="zh-CN" altLang="en-US" b="1" dirty="0" smtClean="0"/>
                  <a:t>简并</a:t>
                </a:r>
                <a:r>
                  <a:rPr lang="en-US" altLang="zh-CN" b="1" dirty="0" smtClean="0"/>
                  <a:t>n</a:t>
                </a:r>
                <a:r>
                  <a:rPr lang="zh-CN" altLang="en-US" b="1" dirty="0" smtClean="0"/>
                  <a:t>型半导体</a:t>
                </a:r>
                <a:r>
                  <a:rPr lang="zh-CN" altLang="en-US" b="1" dirty="0" smtClean="0"/>
                  <a:t>，处于饱和电离区，本征激发可忽略，施加的电压绝对值小于</a:t>
                </a:r>
                <a14:m>
                  <m:oMath xmlns:m="http://schemas.openxmlformats.org/officeDocument/2006/math">
                    <m:f>
                      <m:fPr>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𝑲</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𝑻</m:t>
                        </m:r>
                      </m:num>
                      <m:den>
                        <m:r>
                          <a:rPr lang="en-US" altLang="zh-CN" b="1" i="1" smtClean="0">
                            <a:latin typeface="Cambria Math" panose="02040503050406030204" pitchFamily="18" charset="0"/>
                          </a:rPr>
                          <m:t>𝒆</m:t>
                        </m:r>
                      </m:den>
                    </m:f>
                    <m:r>
                      <a:rPr lang="zh-CN" altLang="en-US" b="1" i="1">
                        <a:latin typeface="Cambria Math" panose="02040503050406030204" pitchFamily="18" charset="0"/>
                      </a:rPr>
                      <m:t>。</m:t>
                    </m:r>
                  </m:oMath>
                </a14:m>
                <a:endParaRPr lang="zh-CN" altLang="en-US" b="1" dirty="0"/>
              </a:p>
            </p:txBody>
          </p:sp>
        </mc:Choice>
        <mc:Fallback>
          <p:sp>
            <p:nvSpPr>
              <p:cNvPr id="6" name="文本框 5"/>
              <p:cNvSpPr txBox="1">
                <a:spLocks noRot="1" noChangeAspect="1" noMove="1" noResize="1" noEditPoints="1" noAdjustHandles="1" noChangeArrowheads="1" noChangeShapeType="1" noTextEdit="1"/>
              </p:cNvSpPr>
              <p:nvPr/>
            </p:nvSpPr>
            <p:spPr>
              <a:xfrm>
                <a:off x="634811" y="708275"/>
                <a:ext cx="11200138" cy="1170641"/>
              </a:xfrm>
              <a:prstGeom prst="rect">
                <a:avLst/>
              </a:prstGeom>
              <a:blipFill>
                <a:blip r:embed="rId13"/>
                <a:stretch>
                  <a:fillRect l="-1089" t="-6771" r="-3593" b="-1042"/>
                </a:stretch>
              </a:blipFill>
            </p:spPr>
            <p:txBody>
              <a:bodyPr/>
              <a:lstStyle/>
              <a:p>
                <a:r>
                  <a:rPr lang="zh-CN" altLang="en-US">
                    <a:noFill/>
                  </a:rPr>
                  <a:t> </a:t>
                </a:r>
              </a:p>
            </p:txBody>
          </p:sp>
        </mc:Fallback>
      </mc:AlternateContent>
      <p:sp>
        <p:nvSpPr>
          <p:cNvPr id="22" name="TextBox 4"/>
          <p:cNvSpPr txBox="1"/>
          <p:nvPr/>
        </p:nvSpPr>
        <p:spPr>
          <a:xfrm>
            <a:off x="3120451" y="5012537"/>
            <a:ext cx="1846980" cy="523220"/>
          </a:xfrm>
          <a:prstGeom prst="rect">
            <a:avLst/>
          </a:prstGeom>
          <a:noFill/>
        </p:spPr>
        <p:txBody>
          <a:bodyPr wrap="none" rtlCol="0">
            <a:spAutoFit/>
          </a:bodyPr>
          <a:lstStyle/>
          <a:p>
            <a:r>
              <a:rPr lang="en-US" altLang="zh-CN" b="1" dirty="0"/>
              <a:t>n</a:t>
            </a:r>
            <a:r>
              <a:rPr lang="zh-CN" altLang="en-US" b="1" dirty="0" smtClean="0"/>
              <a:t>型</a:t>
            </a:r>
            <a:r>
              <a:rPr lang="zh-CN" altLang="en-US" b="1" dirty="0"/>
              <a:t>半导体</a:t>
            </a:r>
          </a:p>
        </p:txBody>
      </p:sp>
    </p:spTree>
    <p:extLst>
      <p:ext uri="{BB962C8B-B14F-4D97-AF65-F5344CB8AC3E}">
        <p14:creationId xmlns:p14="http://schemas.microsoft.com/office/powerpoint/2010/main" val="4005149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10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10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left)">
                                      <p:cBhvr>
                                        <p:cTn id="43" dur="20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2" grpId="0"/>
      <p:bldP spid="13" grpId="0"/>
      <p:bldP spid="14" grpId="0"/>
      <p:bldP spid="15" grpId="0"/>
      <p:bldP spid="25" grpId="0" animBg="1"/>
      <p:bldP spid="26" grpId="0" animBg="1"/>
      <p:bldP spid="5"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flipV="1">
            <a:off x="4581602" y="5104256"/>
            <a:ext cx="1631622" cy="627583"/>
            <a:chOff x="5259842" y="5734725"/>
            <a:chExt cx="2491293" cy="392326"/>
          </a:xfrm>
        </p:grpSpPr>
        <p:sp>
          <p:nvSpPr>
            <p:cNvPr id="102" name="任意多边形 101"/>
            <p:cNvSpPr/>
            <p:nvPr/>
          </p:nvSpPr>
          <p:spPr>
            <a:xfrm flipV="1">
              <a:off x="5259842" y="5750953"/>
              <a:ext cx="654808"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3" name="直接连接符 102"/>
            <p:cNvCxnSpPr>
              <a:stCxn id="102"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flipV="1">
            <a:off x="4592615" y="4042537"/>
            <a:ext cx="1631622" cy="627583"/>
            <a:chOff x="5259842" y="5734725"/>
            <a:chExt cx="2491293" cy="392326"/>
          </a:xfrm>
        </p:grpSpPr>
        <p:sp>
          <p:nvSpPr>
            <p:cNvPr id="99" name="任意多边形 98"/>
            <p:cNvSpPr/>
            <p:nvPr/>
          </p:nvSpPr>
          <p:spPr>
            <a:xfrm flipV="1">
              <a:off x="5259842" y="5750953"/>
              <a:ext cx="654808"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0" name="直接连接符 99"/>
            <p:cNvCxnSpPr>
              <a:stCxn id="99"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flipV="1">
            <a:off x="4592615" y="4555464"/>
            <a:ext cx="1631622" cy="627583"/>
            <a:chOff x="5259842" y="5734725"/>
            <a:chExt cx="2491293" cy="392326"/>
          </a:xfrm>
        </p:grpSpPr>
        <p:sp>
          <p:nvSpPr>
            <p:cNvPr id="93" name="任意多边形 92"/>
            <p:cNvSpPr/>
            <p:nvPr/>
          </p:nvSpPr>
          <p:spPr>
            <a:xfrm flipV="1">
              <a:off x="5259842" y="5750953"/>
              <a:ext cx="654808"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4" name="直接连接符 93"/>
            <p:cNvCxnSpPr>
              <a:stCxn id="93" idx="5"/>
            </p:cNvCxnSpPr>
            <p:nvPr/>
          </p:nvCxnSpPr>
          <p:spPr>
            <a:xfrm flipV="1">
              <a:off x="5914649" y="5734725"/>
              <a:ext cx="1836486" cy="16228"/>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p:sp>
        <p:nvSpPr>
          <p:cNvPr id="3" name="TextBox 1"/>
          <p:cNvSpPr txBox="1">
            <a:spLocks noGrp="1"/>
          </p:cNvSpPr>
          <p:nvPr>
            <p:ph type="title"/>
          </p:nvPr>
        </p:nvSpPr>
        <p:spPr>
          <a:xfrm>
            <a:off x="223762" y="215324"/>
            <a:ext cx="11387667" cy="584775"/>
          </a:xfrm>
          <a:prstGeom prst="rect">
            <a:avLst/>
          </a:prstGeom>
          <a:noFill/>
        </p:spPr>
        <p:txBody>
          <a:bodyPr wrap="square" rtlCol="0">
            <a:spAutoFit/>
          </a:bodyPr>
          <a:lstStyle/>
          <a:p>
            <a:pPr algn="l"/>
            <a:r>
              <a:rPr lang="en-US" altLang="zh-CN" sz="3200" b="1" dirty="0">
                <a:solidFill>
                  <a:schemeClr val="tx2"/>
                </a:solidFill>
              </a:rPr>
              <a:t>7.1 </a:t>
            </a:r>
            <a:r>
              <a:rPr lang="zh-CN" altLang="en-US" sz="3200" b="1" dirty="0">
                <a:solidFill>
                  <a:schemeClr val="tx2"/>
                </a:solidFill>
              </a:rPr>
              <a:t>外电场中的半导体</a:t>
            </a:r>
          </a:p>
        </p:txBody>
      </p:sp>
      <mc:AlternateContent xmlns:mc="http://schemas.openxmlformats.org/markup-compatibility/2006" xmlns:a14="http://schemas.microsoft.com/office/drawing/2010/main">
        <mc:Choice Requires="a14">
          <p:sp>
            <p:nvSpPr>
              <p:cNvPr id="4" name="文本框 3"/>
              <p:cNvSpPr txBox="1"/>
              <p:nvPr/>
            </p:nvSpPr>
            <p:spPr>
              <a:xfrm>
                <a:off x="1639795" y="1175284"/>
                <a:ext cx="30796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𝑆</m:t>
                          </m:r>
                        </m:sub>
                      </m:sSub>
                    </m:oMath>
                  </m:oMathPara>
                </a14:m>
                <a:endParaRPr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1639795" y="1175284"/>
                <a:ext cx="307968" cy="307777"/>
              </a:xfrm>
              <a:prstGeom prst="rect">
                <a:avLst/>
              </a:prstGeom>
              <a:blipFill>
                <a:blip r:embed="rId3"/>
                <a:stretch>
                  <a:fillRect l="-17647" r="-196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505366" y="1555973"/>
                <a:ext cx="1168718" cy="720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Cambria Math"/>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Cambria Math"/>
                            </a:rPr>
                            <m:t>𝑆</m:t>
                          </m:r>
                          <m:r>
                            <a:rPr lang="en-US" altLang="zh-CN" sz="2000" b="0" i="1" smtClean="0">
                              <a:latin typeface="Cambria Math" panose="02040503050406030204" pitchFamily="18" charset="0"/>
                              <a:ea typeface="Cambria Math"/>
                            </a:rPr>
                            <m:t>0</m:t>
                          </m:r>
                        </m:sub>
                      </m:sSub>
                      <m:r>
                        <a:rPr lang="en-US" altLang="zh-CN" sz="2000" b="0" i="1" smtClean="0">
                          <a:latin typeface="Cambria Math" panose="02040503050406030204" pitchFamily="18" charset="0"/>
                          <a:ea typeface="Cambria Math"/>
                        </a:rPr>
                        <m:t>=</m:t>
                      </m:r>
                      <m:f>
                        <m:fPr>
                          <m:ctrlPr>
                            <a:rPr lang="en-US" altLang="zh-CN" sz="2000" i="1">
                              <a:latin typeface="Cambria Math" panose="02040503050406030204" pitchFamily="18" charset="0"/>
                              <a:ea typeface="Cambria Math"/>
                            </a:rPr>
                          </m:ctrlPr>
                        </m:fPr>
                        <m:num>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𝑠</m:t>
                              </m:r>
                            </m:sub>
                          </m:sSub>
                        </m:num>
                        <m:den>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𝐿</m:t>
                              </m:r>
                            </m:e>
                            <m:sub>
                              <m:r>
                                <a:rPr lang="en-US" altLang="zh-CN" sz="2000" i="1">
                                  <a:latin typeface="Cambria Math"/>
                                  <a:ea typeface="Cambria Math"/>
                                </a:rPr>
                                <m:t>𝑑</m:t>
                              </m:r>
                            </m:sub>
                          </m:sSub>
                        </m:den>
                      </m:f>
                    </m:oMath>
                  </m:oMathPara>
                </a14:m>
                <a:endParaRPr lang="zh-CN" altLang="en-US" sz="2000" dirty="0"/>
              </a:p>
            </p:txBody>
          </p:sp>
        </mc:Choice>
        <mc:Fallback xmlns="">
          <p:sp>
            <p:nvSpPr>
              <p:cNvPr id="5" name="矩形 4"/>
              <p:cNvSpPr>
                <a:spLocks noRot="1" noChangeAspect="1" noMove="1" noResize="1" noEditPoints="1" noAdjustHandles="1" noChangeArrowheads="1" noChangeShapeType="1" noTextEdit="1"/>
              </p:cNvSpPr>
              <p:nvPr/>
            </p:nvSpPr>
            <p:spPr>
              <a:xfrm>
                <a:off x="1505366" y="1555973"/>
                <a:ext cx="1168718" cy="72051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565736" y="2542767"/>
                <a:ext cx="12026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𝑈</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𝑠</m:t>
                          </m:r>
                        </m:sub>
                      </m:sSub>
                    </m:oMath>
                  </m:oMathPara>
                </a14:m>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1565736" y="2542767"/>
                <a:ext cx="1202637" cy="307777"/>
              </a:xfrm>
              <a:prstGeom prst="rect">
                <a:avLst/>
              </a:prstGeom>
              <a:blipFill>
                <a:blip r:embed="rId5"/>
                <a:stretch>
                  <a:fillRect l="-4061"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426399" y="3031193"/>
                <a:ext cx="1895647" cy="720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a:rPr>
                            <m:t>𝜌</m:t>
                          </m:r>
                        </m:e>
                        <m:sub>
                          <m:r>
                            <a:rPr lang="en-US" altLang="zh-CN" sz="2000" i="1">
                              <a:latin typeface="Cambria Math"/>
                            </a:rPr>
                            <m:t>𝑠</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a:rPr>
                            <m:t>𝑒𝑛</m:t>
                          </m:r>
                        </m:e>
                        <m:sub>
                          <m:r>
                            <a:rPr lang="en-US" altLang="zh-CN" sz="2000" i="1">
                              <a:latin typeface="Cambria Math"/>
                            </a:rPr>
                            <m:t>0</m:t>
                          </m:r>
                        </m:sub>
                      </m:sSub>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i="1">
                                  <a:latin typeface="Cambria Math"/>
                                </a:rPr>
                                <m:t>𝑠</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426399" y="3031193"/>
                <a:ext cx="1895647" cy="72077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723679" y="1160183"/>
                <a:ext cx="10978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𝑆</m:t>
                          </m:r>
                        </m:sub>
                      </m:sSub>
                      <m:r>
                        <a:rPr lang="en-US" altLang="zh-CN" sz="2000" b="0" i="0" smtClean="0">
                          <a:latin typeface="Cambria Math" panose="02040503050406030204" pitchFamily="18" charset="0"/>
                        </a:rPr>
                        <m:t>&gt;0</m:t>
                      </m:r>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723679" y="1160183"/>
                <a:ext cx="1097801" cy="307777"/>
              </a:xfrm>
              <a:prstGeom prst="rect">
                <a:avLst/>
              </a:prstGeom>
              <a:blipFill>
                <a:blip r:embed="rId7"/>
                <a:stretch>
                  <a:fillRect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723679" y="1780437"/>
                <a:ext cx="1646220" cy="720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Cambria Math"/>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Cambria Math"/>
                            </a:rPr>
                            <m:t>𝑆</m:t>
                          </m:r>
                          <m:r>
                            <a:rPr lang="en-US" altLang="zh-CN" sz="2000" b="0" i="1" smtClean="0">
                              <a:latin typeface="Cambria Math" panose="02040503050406030204" pitchFamily="18" charset="0"/>
                              <a:ea typeface="Cambria Math"/>
                            </a:rPr>
                            <m:t>0</m:t>
                          </m:r>
                        </m:sub>
                      </m:sSub>
                      <m:r>
                        <a:rPr lang="en-US" altLang="zh-CN" sz="2000" b="0" i="1" smtClean="0">
                          <a:latin typeface="Cambria Math" panose="02040503050406030204" pitchFamily="18" charset="0"/>
                          <a:ea typeface="Cambria Math"/>
                        </a:rPr>
                        <m:t>=</m:t>
                      </m:r>
                      <m:f>
                        <m:fPr>
                          <m:ctrlPr>
                            <a:rPr lang="en-US" altLang="zh-CN" sz="2000" i="1">
                              <a:latin typeface="Cambria Math" panose="02040503050406030204" pitchFamily="18" charset="0"/>
                              <a:ea typeface="Cambria Math"/>
                            </a:rPr>
                          </m:ctrlPr>
                        </m:fPr>
                        <m:num>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𝑠</m:t>
                              </m:r>
                            </m:sub>
                          </m:sSub>
                        </m:num>
                        <m:den>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𝐿</m:t>
                              </m:r>
                            </m:e>
                            <m:sub>
                              <m:r>
                                <a:rPr lang="en-US" altLang="zh-CN" sz="2000" i="1">
                                  <a:latin typeface="Cambria Math"/>
                                  <a:ea typeface="Cambria Math"/>
                                </a:rPr>
                                <m:t>𝑑</m:t>
                              </m:r>
                            </m:sub>
                          </m:sSub>
                        </m:den>
                      </m:f>
                      <m:r>
                        <a:rPr lang="en-US" altLang="zh-CN" sz="2000" b="0" i="1" smtClean="0">
                          <a:latin typeface="Cambria Math" panose="02040503050406030204" pitchFamily="18" charset="0"/>
                          <a:ea typeface="Cambria Math"/>
                        </a:rPr>
                        <m:t>&gt;0</m:t>
                      </m:r>
                    </m:oMath>
                  </m:oMathPara>
                </a14:m>
                <a:endParaRPr lang="zh-CN" alt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3723679" y="1780437"/>
                <a:ext cx="1646220" cy="72051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723679" y="2629540"/>
                <a:ext cx="16801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𝑈</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𝑠</m:t>
                          </m:r>
                        </m:sub>
                      </m:sSub>
                      <m:r>
                        <a:rPr lang="en-US" altLang="zh-CN" sz="2000" b="0" i="0" smtClean="0">
                          <a:latin typeface="Cambria Math" panose="02040503050406030204" pitchFamily="18" charset="0"/>
                        </a:rPr>
                        <m:t>&lt;0</m:t>
                      </m:r>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3723679" y="2629540"/>
                <a:ext cx="1680139" cy="307777"/>
              </a:xfrm>
              <a:prstGeom prst="rect">
                <a:avLst/>
              </a:prstGeom>
              <a:blipFill>
                <a:blip r:embed="rId9"/>
                <a:stretch>
                  <a:fillRect l="-2909" r="-2545"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634905" y="3031193"/>
                <a:ext cx="2373150" cy="720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a:rPr>
                            <m:t>𝜌</m:t>
                          </m:r>
                        </m:e>
                        <m:sub>
                          <m:r>
                            <a:rPr lang="en-US" altLang="zh-CN" sz="2000" i="1">
                              <a:latin typeface="Cambria Math"/>
                            </a:rPr>
                            <m:t>𝑠</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a:rPr>
                            <m:t>𝑒𝑛</m:t>
                          </m:r>
                        </m:e>
                        <m:sub>
                          <m:r>
                            <a:rPr lang="en-US" altLang="zh-CN" sz="2000" i="1">
                              <a:latin typeface="Cambria Math"/>
                            </a:rPr>
                            <m:t>0</m:t>
                          </m:r>
                        </m:sub>
                      </m:sSub>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i="1">
                                  <a:latin typeface="Cambria Math"/>
                                </a:rPr>
                                <m:t>𝑠</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r>
                        <a:rPr lang="en-US" altLang="zh-CN" sz="2000" b="0" i="1" smtClean="0">
                          <a:latin typeface="Cambria Math" panose="02040503050406030204" pitchFamily="18" charset="0"/>
                        </a:rPr>
                        <m:t>&lt;0</m:t>
                      </m:r>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3634905" y="3031193"/>
                <a:ext cx="2373150" cy="720775"/>
              </a:xfrm>
              <a:prstGeom prst="rect">
                <a:avLst/>
              </a:prstGeom>
              <a:blipFill>
                <a:blip r:embed="rId10"/>
                <a:stretch>
                  <a:fillRect/>
                </a:stretch>
              </a:blipFill>
            </p:spPr>
            <p:txBody>
              <a:bodyPr/>
              <a:lstStyle/>
              <a:p>
                <a:r>
                  <a:rPr lang="zh-CN" altLang="en-US">
                    <a:noFill/>
                  </a:rPr>
                  <a:t> </a:t>
                </a:r>
              </a:p>
            </p:txBody>
          </p:sp>
        </mc:Fallback>
      </mc:AlternateContent>
      <p:grpSp>
        <p:nvGrpSpPr>
          <p:cNvPr id="37" name="组合 36"/>
          <p:cNvGrpSpPr/>
          <p:nvPr/>
        </p:nvGrpSpPr>
        <p:grpSpPr>
          <a:xfrm>
            <a:off x="9223799" y="1160722"/>
            <a:ext cx="1941273" cy="2125679"/>
            <a:chOff x="3554251" y="4743913"/>
            <a:chExt cx="1941273" cy="2125679"/>
          </a:xfrm>
        </p:grpSpPr>
        <p:cxnSp>
          <p:nvCxnSpPr>
            <p:cNvPr id="14" name="直接箭头连接符 13"/>
            <p:cNvCxnSpPr/>
            <p:nvPr/>
          </p:nvCxnSpPr>
          <p:spPr>
            <a:xfrm flipV="1">
              <a:off x="3554251" y="4997102"/>
              <a:ext cx="0" cy="187249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559264" y="5056520"/>
              <a:ext cx="1386650" cy="392326"/>
              <a:chOff x="5259842" y="5734725"/>
              <a:chExt cx="2491293" cy="392326"/>
            </a:xfrm>
          </p:grpSpPr>
          <p:sp>
            <p:nvSpPr>
              <p:cNvPr id="17" name="任意多边形 16"/>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直接连接符 17"/>
              <p:cNvCxnSpPr>
                <a:stCxn id="17"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06"/>
                <p:cNvSpPr txBox="1"/>
                <p:nvPr/>
              </p:nvSpPr>
              <p:spPr>
                <a:xfrm>
                  <a:off x="4812004" y="4743913"/>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9" name="TextBox 106"/>
                <p:cNvSpPr txBox="1">
                  <a:spLocks noRot="1" noChangeAspect="1" noMove="1" noResize="1" noEditPoints="1" noAdjustHandles="1" noChangeArrowheads="1" noChangeShapeType="1" noTextEdit="1"/>
                </p:cNvSpPr>
                <p:nvPr/>
              </p:nvSpPr>
              <p:spPr>
                <a:xfrm>
                  <a:off x="4812004" y="4743913"/>
                  <a:ext cx="674224" cy="523220"/>
                </a:xfrm>
                <a:prstGeom prst="rect">
                  <a:avLst/>
                </a:prstGeom>
                <a:blipFill>
                  <a:blip r:embed="rId11"/>
                  <a:stretch>
                    <a:fillRect/>
                  </a:stretch>
                </a:blipFill>
              </p:spPr>
              <p:txBody>
                <a:bodyPr/>
                <a:lstStyle/>
                <a:p>
                  <a:r>
                    <a:rPr lang="zh-CN" altLang="en-US">
                      <a:noFill/>
                    </a:rPr>
                    <a:t> </a:t>
                  </a:r>
                </a:p>
              </p:txBody>
            </p:sp>
          </mc:Fallback>
        </mc:AlternateContent>
        <p:grpSp>
          <p:nvGrpSpPr>
            <p:cNvPr id="20" name="组合 19"/>
            <p:cNvGrpSpPr/>
            <p:nvPr/>
          </p:nvGrpSpPr>
          <p:grpSpPr>
            <a:xfrm>
              <a:off x="3554251" y="6168516"/>
              <a:ext cx="1386650" cy="392326"/>
              <a:chOff x="5259842" y="5734725"/>
              <a:chExt cx="2491293" cy="392326"/>
            </a:xfrm>
          </p:grpSpPr>
          <p:sp>
            <p:nvSpPr>
              <p:cNvPr id="21" name="任意多边形 20"/>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连接符 21"/>
              <p:cNvCxnSpPr>
                <a:stCxn id="21"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110"/>
                <p:cNvSpPr txBox="1"/>
                <p:nvPr/>
              </p:nvSpPr>
              <p:spPr>
                <a:xfrm>
                  <a:off x="4812004" y="5951121"/>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23" name="TextBox 110"/>
                <p:cNvSpPr txBox="1">
                  <a:spLocks noRot="1" noChangeAspect="1" noMove="1" noResize="1" noEditPoints="1" noAdjustHandles="1" noChangeArrowheads="1" noChangeShapeType="1" noTextEdit="1"/>
                </p:cNvSpPr>
                <p:nvPr/>
              </p:nvSpPr>
              <p:spPr>
                <a:xfrm>
                  <a:off x="4812004" y="5951121"/>
                  <a:ext cx="683520" cy="523220"/>
                </a:xfrm>
                <a:prstGeom prst="rect">
                  <a:avLst/>
                </a:prstGeom>
                <a:blipFill>
                  <a:blip r:embed="rId12"/>
                  <a:stretch>
                    <a:fillRect/>
                  </a:stretch>
                </a:blipFill>
              </p:spPr>
              <p:txBody>
                <a:bodyPr/>
                <a:lstStyle/>
                <a:p>
                  <a:r>
                    <a:rPr lang="zh-CN" altLang="en-US">
                      <a:noFill/>
                    </a:rPr>
                    <a:t> </a:t>
                  </a:r>
                </a:p>
              </p:txBody>
            </p:sp>
          </mc:Fallback>
        </mc:AlternateContent>
        <p:cxnSp>
          <p:nvCxnSpPr>
            <p:cNvPr id="24" name="直接连接符 23"/>
            <p:cNvCxnSpPr/>
            <p:nvPr/>
          </p:nvCxnSpPr>
          <p:spPr>
            <a:xfrm>
              <a:off x="3566873" y="5242052"/>
              <a:ext cx="138768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115"/>
                <p:cNvSpPr txBox="1"/>
                <p:nvPr/>
              </p:nvSpPr>
              <p:spPr>
                <a:xfrm>
                  <a:off x="4830505" y="4997102"/>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25" name="TextBox 115"/>
                <p:cNvSpPr txBox="1">
                  <a:spLocks noRot="1" noChangeAspect="1" noMove="1" noResize="1" noEditPoints="1" noAdjustHandles="1" noChangeArrowheads="1" noChangeShapeType="1" noTextEdit="1"/>
                </p:cNvSpPr>
                <p:nvPr/>
              </p:nvSpPr>
              <p:spPr>
                <a:xfrm>
                  <a:off x="4830505" y="4997102"/>
                  <a:ext cx="646459" cy="557717"/>
                </a:xfrm>
                <a:prstGeom prst="rect">
                  <a:avLst/>
                </a:prstGeom>
                <a:blipFill>
                  <a:blip r:embed="rId13"/>
                  <a:stretch>
                    <a:fillRect/>
                  </a:stretch>
                </a:blipFill>
              </p:spPr>
              <p:txBody>
                <a:bodyPr/>
                <a:lstStyle/>
                <a:p>
                  <a:r>
                    <a:rPr lang="zh-CN" altLang="en-US">
                      <a:noFill/>
                    </a:rPr>
                    <a:t> </a:t>
                  </a:r>
                </a:p>
              </p:txBody>
            </p:sp>
          </mc:Fallback>
        </mc:AlternateContent>
        <p:grpSp>
          <p:nvGrpSpPr>
            <p:cNvPr id="30" name="组合 29"/>
            <p:cNvGrpSpPr/>
            <p:nvPr/>
          </p:nvGrpSpPr>
          <p:grpSpPr>
            <a:xfrm>
              <a:off x="3559264" y="5625272"/>
              <a:ext cx="1386650" cy="392326"/>
              <a:chOff x="5259842" y="5734725"/>
              <a:chExt cx="2491293" cy="392326"/>
            </a:xfrm>
          </p:grpSpPr>
          <p:sp>
            <p:nvSpPr>
              <p:cNvPr id="31" name="任意多边形 30"/>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31"/>
              <p:cNvCxnSpPr>
                <a:stCxn id="31" idx="5"/>
              </p:cNvCxnSpPr>
              <p:nvPr/>
            </p:nvCxnSpPr>
            <p:spPr>
              <a:xfrm flipV="1">
                <a:off x="5914649" y="5734725"/>
                <a:ext cx="1836486" cy="16228"/>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119"/>
                <p:cNvSpPr txBox="1"/>
                <p:nvPr/>
              </p:nvSpPr>
              <p:spPr>
                <a:xfrm>
                  <a:off x="4830505" y="5379890"/>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7030A0"/>
                                </a:solidFill>
                                <a:latin typeface="Cambria Math" panose="02040503050406030204" pitchFamily="18" charset="0"/>
                              </a:rPr>
                            </m:ctrlPr>
                          </m:sSubPr>
                          <m:e>
                            <m:r>
                              <a:rPr lang="en-US" altLang="zh-CN" i="1">
                                <a:solidFill>
                                  <a:srgbClr val="7030A0"/>
                                </a:solidFill>
                                <a:latin typeface="Cambria Math"/>
                              </a:rPr>
                              <m:t>𝐸</m:t>
                            </m:r>
                          </m:e>
                          <m:sub>
                            <m:r>
                              <a:rPr lang="en-US" altLang="zh-CN" b="0" i="1" smtClean="0">
                                <a:solidFill>
                                  <a:srgbClr val="7030A0"/>
                                </a:solidFill>
                                <a:latin typeface="Cambria Math" panose="02040503050406030204" pitchFamily="18" charset="0"/>
                              </a:rPr>
                              <m:t>𝑖</m:t>
                            </m:r>
                          </m:sub>
                        </m:sSub>
                      </m:oMath>
                    </m:oMathPara>
                  </a14:m>
                  <a:endParaRPr lang="zh-CN" altLang="en-US" dirty="0">
                    <a:solidFill>
                      <a:srgbClr val="7030A0"/>
                    </a:solidFill>
                  </a:endParaRPr>
                </a:p>
              </p:txBody>
            </p:sp>
          </mc:Choice>
          <mc:Fallback xmlns="">
            <p:sp>
              <p:nvSpPr>
                <p:cNvPr id="33" name="TextBox 119"/>
                <p:cNvSpPr txBox="1">
                  <a:spLocks noRot="1" noChangeAspect="1" noMove="1" noResize="1" noEditPoints="1" noAdjustHandles="1" noChangeArrowheads="1" noChangeShapeType="1" noTextEdit="1"/>
                </p:cNvSpPr>
                <p:nvPr/>
              </p:nvSpPr>
              <p:spPr>
                <a:xfrm>
                  <a:off x="4830505" y="5379890"/>
                  <a:ext cx="604332" cy="523220"/>
                </a:xfrm>
                <a:prstGeom prst="rect">
                  <a:avLst/>
                </a:prstGeom>
                <a:blipFill>
                  <a:blip r:embed="rId14"/>
                  <a:stretch>
                    <a:fillRect/>
                  </a:stretch>
                </a:blipFill>
              </p:spPr>
              <p:txBody>
                <a:bodyPr/>
                <a:lstStyle/>
                <a:p>
                  <a:r>
                    <a:rPr lang="zh-CN" altLang="en-US">
                      <a:noFill/>
                    </a:rPr>
                    <a:t> </a:t>
                  </a:r>
                </a:p>
              </p:txBody>
            </p:sp>
          </mc:Fallback>
        </mc:AlternateContent>
      </p:grpSp>
      <p:sp>
        <p:nvSpPr>
          <p:cNvPr id="38" name="文本框 37"/>
          <p:cNvSpPr txBox="1"/>
          <p:nvPr/>
        </p:nvSpPr>
        <p:spPr>
          <a:xfrm>
            <a:off x="9474131" y="3086346"/>
            <a:ext cx="1893467" cy="400110"/>
          </a:xfrm>
          <a:prstGeom prst="rect">
            <a:avLst/>
          </a:prstGeom>
          <a:noFill/>
        </p:spPr>
        <p:txBody>
          <a:bodyPr wrap="none" rtlCol="0">
            <a:spAutoFit/>
          </a:bodyPr>
          <a:lstStyle/>
          <a:p>
            <a:r>
              <a:rPr lang="en-US" altLang="zh-CN" sz="2000" b="1" dirty="0" smtClean="0"/>
              <a:t>Vs&gt;0,</a:t>
            </a:r>
            <a:r>
              <a:rPr lang="zh-CN" altLang="en-US" sz="2000" b="1" dirty="0" smtClean="0"/>
              <a:t>表面积累</a:t>
            </a:r>
            <a:endParaRPr lang="zh-CN" altLang="en-US" sz="2000" b="1" dirty="0"/>
          </a:p>
        </p:txBody>
      </p:sp>
      <mc:AlternateContent xmlns:mc="http://schemas.openxmlformats.org/markup-compatibility/2006" xmlns:a14="http://schemas.microsoft.com/office/drawing/2010/main">
        <mc:Choice Requires="a14">
          <p:sp>
            <p:nvSpPr>
              <p:cNvPr id="39" name="文本框 38"/>
              <p:cNvSpPr txBox="1"/>
              <p:nvPr/>
            </p:nvSpPr>
            <p:spPr>
              <a:xfrm>
                <a:off x="6091304" y="1043318"/>
                <a:ext cx="1097801"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𝑆</m:t>
                          </m:r>
                        </m:sub>
                      </m:sSub>
                      <m:r>
                        <a:rPr lang="en-US" altLang="zh-CN" sz="2000" b="0" i="1" smtClean="0">
                          <a:latin typeface="Cambria Math" panose="02040503050406030204" pitchFamily="18" charset="0"/>
                        </a:rPr>
                        <m:t>&lt;</m:t>
                      </m:r>
                      <m:r>
                        <a:rPr lang="en-US" altLang="zh-CN" sz="2000" b="0" i="0" smtClean="0">
                          <a:latin typeface="Cambria Math" panose="02040503050406030204" pitchFamily="18" charset="0"/>
                        </a:rPr>
                        <m:t>0</m:t>
                      </m:r>
                    </m:oMath>
                  </m:oMathPara>
                </a14:m>
                <a:endParaRPr lang="zh-CN" altLang="en-US" sz="2000" dirty="0"/>
              </a:p>
            </p:txBody>
          </p:sp>
        </mc:Choice>
        <mc:Fallback xmlns="">
          <p:sp>
            <p:nvSpPr>
              <p:cNvPr id="39" name="文本框 38"/>
              <p:cNvSpPr txBox="1">
                <a:spLocks noRot="1" noChangeAspect="1" noMove="1" noResize="1" noEditPoints="1" noAdjustHandles="1" noChangeArrowheads="1" noChangeShapeType="1" noTextEdit="1"/>
              </p:cNvSpPr>
              <p:nvPr/>
            </p:nvSpPr>
            <p:spPr>
              <a:xfrm>
                <a:off x="6091304" y="1043318"/>
                <a:ext cx="1097801" cy="307777"/>
              </a:xfrm>
              <a:prstGeom prst="rect">
                <a:avLst/>
              </a:prstGeom>
              <a:blipFill>
                <a:blip r:embed="rId15"/>
                <a:stretch>
                  <a:fillRect b="-196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6091304" y="1555973"/>
                <a:ext cx="1646220" cy="720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Cambria Math"/>
                            </a:rPr>
                          </m:ctrlPr>
                        </m:sSubPr>
                        <m:e>
                          <m:r>
                            <a:rPr lang="en-US" altLang="zh-CN" sz="2000" i="1" smtClean="0">
                              <a:latin typeface="Cambria Math" panose="02040503050406030204" pitchFamily="18" charset="0"/>
                              <a:ea typeface="Cambria Math" panose="02040503050406030204" pitchFamily="18" charset="0"/>
                            </a:rPr>
                            <m:t>∈</m:t>
                          </m:r>
                        </m:e>
                        <m:sub>
                          <m:r>
                            <a:rPr lang="en-US" altLang="zh-CN" sz="2000" b="0" i="1" smtClean="0">
                              <a:latin typeface="Cambria Math" panose="02040503050406030204" pitchFamily="18" charset="0"/>
                              <a:ea typeface="Cambria Math"/>
                            </a:rPr>
                            <m:t>𝑆</m:t>
                          </m:r>
                          <m:r>
                            <a:rPr lang="en-US" altLang="zh-CN" sz="2000" b="0" i="1" smtClean="0">
                              <a:latin typeface="Cambria Math" panose="02040503050406030204" pitchFamily="18" charset="0"/>
                              <a:ea typeface="Cambria Math"/>
                            </a:rPr>
                            <m:t>0</m:t>
                          </m:r>
                        </m:sub>
                      </m:sSub>
                      <m:r>
                        <a:rPr lang="en-US" altLang="zh-CN" sz="2000" b="0" i="1" smtClean="0">
                          <a:latin typeface="Cambria Math" panose="02040503050406030204" pitchFamily="18" charset="0"/>
                          <a:ea typeface="Cambria Math"/>
                        </a:rPr>
                        <m:t>=</m:t>
                      </m:r>
                      <m:f>
                        <m:fPr>
                          <m:ctrlPr>
                            <a:rPr lang="en-US" altLang="zh-CN" sz="2000" i="1">
                              <a:latin typeface="Cambria Math" panose="02040503050406030204" pitchFamily="18" charset="0"/>
                              <a:ea typeface="Cambria Math"/>
                            </a:rPr>
                          </m:ctrlPr>
                        </m:fPr>
                        <m:num>
                          <m:sSub>
                            <m:sSubPr>
                              <m:ctrlPr>
                                <a:rPr lang="en-US" altLang="zh-CN" sz="2000" i="1">
                                  <a:latin typeface="Cambria Math" panose="02040503050406030204" pitchFamily="18" charset="0"/>
                                </a:rPr>
                              </m:ctrlPr>
                            </m:sSubPr>
                            <m:e>
                              <m:r>
                                <a:rPr lang="en-US" altLang="zh-CN" sz="2000" i="1">
                                  <a:latin typeface="Cambria Math"/>
                                </a:rPr>
                                <m:t>𝑉</m:t>
                              </m:r>
                            </m:e>
                            <m:sub>
                              <m:r>
                                <a:rPr lang="en-US" altLang="zh-CN" sz="2000" i="1">
                                  <a:latin typeface="Cambria Math"/>
                                </a:rPr>
                                <m:t>𝑠</m:t>
                              </m:r>
                            </m:sub>
                          </m:sSub>
                        </m:num>
                        <m:den>
                          <m:sSub>
                            <m:sSubPr>
                              <m:ctrlPr>
                                <a:rPr lang="en-US" altLang="zh-CN" sz="2000" i="1">
                                  <a:latin typeface="Cambria Math" panose="02040503050406030204" pitchFamily="18" charset="0"/>
                                  <a:ea typeface="Cambria Math"/>
                                </a:rPr>
                              </m:ctrlPr>
                            </m:sSubPr>
                            <m:e>
                              <m:r>
                                <a:rPr lang="en-US" altLang="zh-CN" sz="2000" i="1">
                                  <a:latin typeface="Cambria Math"/>
                                  <a:ea typeface="Cambria Math"/>
                                </a:rPr>
                                <m:t>𝐿</m:t>
                              </m:r>
                            </m:e>
                            <m:sub>
                              <m:r>
                                <a:rPr lang="en-US" altLang="zh-CN" sz="2000" i="1">
                                  <a:latin typeface="Cambria Math"/>
                                  <a:ea typeface="Cambria Math"/>
                                </a:rPr>
                                <m:t>𝑑</m:t>
                              </m:r>
                            </m:sub>
                          </m:sSub>
                        </m:den>
                      </m:f>
                      <m:r>
                        <a:rPr lang="en-US" altLang="zh-CN" sz="2000" b="0" i="1" smtClean="0">
                          <a:latin typeface="Cambria Math" panose="02040503050406030204" pitchFamily="18" charset="0"/>
                          <a:ea typeface="Cambria Math"/>
                        </a:rPr>
                        <m:t>&lt;0</m:t>
                      </m:r>
                    </m:oMath>
                  </m:oMathPara>
                </a14:m>
                <a:endParaRPr lang="zh-CN" altLang="en-US" sz="2000" dirty="0"/>
              </a:p>
            </p:txBody>
          </p:sp>
        </mc:Choice>
        <mc:Fallback xmlns="">
          <p:sp>
            <p:nvSpPr>
              <p:cNvPr id="40" name="矩形 39"/>
              <p:cNvSpPr>
                <a:spLocks noRot="1" noChangeAspect="1" noMove="1" noResize="1" noEditPoints="1" noAdjustHandles="1" noChangeArrowheads="1" noChangeShapeType="1" noTextEdit="1"/>
              </p:cNvSpPr>
              <p:nvPr/>
            </p:nvSpPr>
            <p:spPr>
              <a:xfrm>
                <a:off x="6091304" y="1555973"/>
                <a:ext cx="1646220" cy="720518"/>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6213224" y="2500955"/>
                <a:ext cx="16801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𝑈</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𝑒</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𝑠</m:t>
                          </m:r>
                        </m:sub>
                      </m:sSub>
                      <m:r>
                        <a:rPr lang="en-US" altLang="zh-CN" sz="2000" b="0" i="0" smtClean="0">
                          <a:latin typeface="Cambria Math" panose="02040503050406030204" pitchFamily="18" charset="0"/>
                        </a:rPr>
                        <m:t>&gt;0</m:t>
                      </m:r>
                    </m:oMath>
                  </m:oMathPara>
                </a14:m>
                <a:endParaRPr lang="zh-CN" altLang="en-US" sz="20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6213224" y="2500955"/>
                <a:ext cx="1680139" cy="307777"/>
              </a:xfrm>
              <a:prstGeom prst="rect">
                <a:avLst/>
              </a:prstGeom>
              <a:blipFill>
                <a:blip r:embed="rId17"/>
                <a:stretch>
                  <a:fillRect l="-2536" r="-2536"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6091304" y="2952440"/>
                <a:ext cx="2373150" cy="720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zh-CN" altLang="en-US" sz="2000" i="1">
                              <a:latin typeface="Cambria Math"/>
                            </a:rPr>
                            <m:t>𝜌</m:t>
                          </m:r>
                        </m:e>
                        <m:sub>
                          <m:r>
                            <a:rPr lang="en-US" altLang="zh-CN" sz="2000" i="1">
                              <a:latin typeface="Cambria Math"/>
                            </a:rPr>
                            <m:t>𝑠</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a:rPr>
                            <m:t>𝑒𝑛</m:t>
                          </m:r>
                        </m:e>
                        <m:sub>
                          <m:r>
                            <a:rPr lang="en-US" altLang="zh-CN" sz="2000" i="1">
                              <a:latin typeface="Cambria Math"/>
                            </a:rPr>
                            <m:t>0</m:t>
                          </m:r>
                        </m:sub>
                      </m:sSub>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i="1">
                                  <a:latin typeface="Cambria Math"/>
                                </a:rPr>
                                <m:t>𝑠</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r>
                        <a:rPr lang="en-US" altLang="zh-CN" sz="2000" b="0" i="1" smtClean="0">
                          <a:latin typeface="Cambria Math" panose="02040503050406030204" pitchFamily="18" charset="0"/>
                        </a:rPr>
                        <m:t>&gt;0</m:t>
                      </m:r>
                    </m:oMath>
                  </m:oMathPara>
                </a14:m>
                <a:endParaRPr lang="zh-CN" altLang="en-US" sz="2000" dirty="0"/>
              </a:p>
            </p:txBody>
          </p:sp>
        </mc:Choice>
        <mc:Fallback xmlns="">
          <p:sp>
            <p:nvSpPr>
              <p:cNvPr id="42" name="矩形 41"/>
              <p:cNvSpPr>
                <a:spLocks noRot="1" noChangeAspect="1" noMove="1" noResize="1" noEditPoints="1" noAdjustHandles="1" noChangeArrowheads="1" noChangeShapeType="1" noTextEdit="1"/>
              </p:cNvSpPr>
              <p:nvPr/>
            </p:nvSpPr>
            <p:spPr>
              <a:xfrm>
                <a:off x="6091304" y="2952440"/>
                <a:ext cx="2373150" cy="720775"/>
              </a:xfrm>
              <a:prstGeom prst="rect">
                <a:avLst/>
              </a:prstGeom>
              <a:blipFill>
                <a:blip r:embed="rId18"/>
                <a:stretch>
                  <a:fillRect/>
                </a:stretch>
              </a:blipFill>
            </p:spPr>
            <p:txBody>
              <a:bodyPr/>
              <a:lstStyle/>
              <a:p>
                <a:r>
                  <a:rPr lang="zh-CN" altLang="en-US">
                    <a:noFill/>
                  </a:rPr>
                  <a:t> </a:t>
                </a:r>
              </a:p>
            </p:txBody>
          </p:sp>
        </mc:Fallback>
      </mc:AlternateContent>
      <p:cxnSp>
        <p:nvCxnSpPr>
          <p:cNvPr id="61" name="直接连接符 60"/>
          <p:cNvCxnSpPr/>
          <p:nvPr/>
        </p:nvCxnSpPr>
        <p:spPr>
          <a:xfrm>
            <a:off x="3466865" y="890173"/>
            <a:ext cx="0" cy="2926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008055" y="766954"/>
            <a:ext cx="0" cy="29308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04959" y="4136406"/>
            <a:ext cx="2738250" cy="2251132"/>
            <a:chOff x="1304959" y="4136406"/>
            <a:chExt cx="2738250" cy="2251132"/>
          </a:xfrm>
        </p:grpSpPr>
        <p:cxnSp>
          <p:nvCxnSpPr>
            <p:cNvPr id="44" name="直接箭头连接符 43"/>
            <p:cNvCxnSpPr/>
            <p:nvPr/>
          </p:nvCxnSpPr>
          <p:spPr>
            <a:xfrm flipV="1">
              <a:off x="1690736" y="4136406"/>
              <a:ext cx="0" cy="1680678"/>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flipV="1">
              <a:off x="1695686" y="4398303"/>
              <a:ext cx="1386650" cy="103918"/>
              <a:chOff x="5259842" y="5734725"/>
              <a:chExt cx="2491293" cy="392326"/>
            </a:xfrm>
          </p:grpSpPr>
          <p:sp>
            <p:nvSpPr>
              <p:cNvPr id="57" name="任意多边形 56"/>
              <p:cNvSpPr/>
              <p:nvPr/>
            </p:nvSpPr>
            <p:spPr>
              <a:xfrm flipV="1">
                <a:off x="5259842" y="5750953"/>
                <a:ext cx="654808"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8" name="直接连接符 57"/>
              <p:cNvCxnSpPr>
                <a:stCxn id="57"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6" name="TextBox 106"/>
                <p:cNvSpPr txBox="1"/>
                <p:nvPr/>
              </p:nvSpPr>
              <p:spPr>
                <a:xfrm>
                  <a:off x="2939780" y="4145114"/>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p:sp>
              <p:nvSpPr>
                <p:cNvPr id="46" name="TextBox 106"/>
                <p:cNvSpPr txBox="1">
                  <a:spLocks noRot="1" noChangeAspect="1" noMove="1" noResize="1" noEditPoints="1" noAdjustHandles="1" noChangeArrowheads="1" noChangeShapeType="1" noTextEdit="1"/>
                </p:cNvSpPr>
                <p:nvPr/>
              </p:nvSpPr>
              <p:spPr>
                <a:xfrm>
                  <a:off x="2939780" y="4145114"/>
                  <a:ext cx="674224" cy="52322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TextBox 110"/>
                <p:cNvSpPr txBox="1"/>
                <p:nvPr/>
              </p:nvSpPr>
              <p:spPr>
                <a:xfrm>
                  <a:off x="2958281" y="5413612"/>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p:sp>
              <p:nvSpPr>
                <p:cNvPr id="48" name="TextBox 110"/>
                <p:cNvSpPr txBox="1">
                  <a:spLocks noRot="1" noChangeAspect="1" noMove="1" noResize="1" noEditPoints="1" noAdjustHandles="1" noChangeArrowheads="1" noChangeShapeType="1" noTextEdit="1"/>
                </p:cNvSpPr>
                <p:nvPr/>
              </p:nvSpPr>
              <p:spPr>
                <a:xfrm>
                  <a:off x="2958281" y="5413612"/>
                  <a:ext cx="683520" cy="523220"/>
                </a:xfrm>
                <a:prstGeom prst="rect">
                  <a:avLst/>
                </a:prstGeom>
                <a:blipFill>
                  <a:blip r:embed="rId20"/>
                  <a:stretch>
                    <a:fillRect/>
                  </a:stretch>
                </a:blipFill>
              </p:spPr>
              <p:txBody>
                <a:bodyPr/>
                <a:lstStyle/>
                <a:p>
                  <a:r>
                    <a:rPr lang="zh-CN" altLang="en-US">
                      <a:noFill/>
                    </a:rPr>
                    <a:t> </a:t>
                  </a:r>
                </a:p>
              </p:txBody>
            </p:sp>
          </mc:Fallback>
        </mc:AlternateContent>
        <p:cxnSp>
          <p:nvCxnSpPr>
            <p:cNvPr id="49" name="直接连接符 48"/>
            <p:cNvCxnSpPr/>
            <p:nvPr/>
          </p:nvCxnSpPr>
          <p:spPr>
            <a:xfrm>
              <a:off x="1694649" y="4643253"/>
              <a:ext cx="1387687"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115"/>
                <p:cNvSpPr txBox="1"/>
                <p:nvPr/>
              </p:nvSpPr>
              <p:spPr>
                <a:xfrm>
                  <a:off x="2958281" y="4398303"/>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p:sp>
              <p:nvSpPr>
                <p:cNvPr id="50" name="TextBox 115"/>
                <p:cNvSpPr txBox="1">
                  <a:spLocks noRot="1" noChangeAspect="1" noMove="1" noResize="1" noEditPoints="1" noAdjustHandles="1" noChangeArrowheads="1" noChangeShapeType="1" noTextEdit="1"/>
                </p:cNvSpPr>
                <p:nvPr/>
              </p:nvSpPr>
              <p:spPr>
                <a:xfrm>
                  <a:off x="2958281" y="4398303"/>
                  <a:ext cx="646459" cy="557717"/>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TextBox 119"/>
                <p:cNvSpPr txBox="1"/>
                <p:nvPr/>
              </p:nvSpPr>
              <p:spPr>
                <a:xfrm>
                  <a:off x="2958281" y="4781091"/>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7030A0"/>
                                </a:solidFill>
                                <a:latin typeface="Cambria Math" panose="02040503050406030204" pitchFamily="18" charset="0"/>
                              </a:rPr>
                            </m:ctrlPr>
                          </m:sSubPr>
                          <m:e>
                            <m:r>
                              <a:rPr lang="en-US" altLang="zh-CN" i="1">
                                <a:solidFill>
                                  <a:srgbClr val="7030A0"/>
                                </a:solidFill>
                                <a:latin typeface="Cambria Math"/>
                              </a:rPr>
                              <m:t>𝐸</m:t>
                            </m:r>
                          </m:e>
                          <m:sub>
                            <m:r>
                              <a:rPr lang="en-US" altLang="zh-CN" b="0" i="1" smtClean="0">
                                <a:solidFill>
                                  <a:srgbClr val="7030A0"/>
                                </a:solidFill>
                                <a:latin typeface="Cambria Math" panose="02040503050406030204" pitchFamily="18" charset="0"/>
                              </a:rPr>
                              <m:t>𝑖</m:t>
                            </m:r>
                          </m:sub>
                        </m:sSub>
                      </m:oMath>
                    </m:oMathPara>
                  </a14:m>
                  <a:endParaRPr lang="zh-CN" altLang="en-US" dirty="0">
                    <a:solidFill>
                      <a:srgbClr val="7030A0"/>
                    </a:solidFill>
                  </a:endParaRPr>
                </a:p>
              </p:txBody>
            </p:sp>
          </mc:Choice>
          <mc:Fallback>
            <p:sp>
              <p:nvSpPr>
                <p:cNvPr id="52" name="TextBox 119"/>
                <p:cNvSpPr txBox="1">
                  <a:spLocks noRot="1" noChangeAspect="1" noMove="1" noResize="1" noEditPoints="1" noAdjustHandles="1" noChangeArrowheads="1" noChangeShapeType="1" noTextEdit="1"/>
                </p:cNvSpPr>
                <p:nvPr/>
              </p:nvSpPr>
              <p:spPr>
                <a:xfrm>
                  <a:off x="2958281" y="4781091"/>
                  <a:ext cx="604332" cy="523220"/>
                </a:xfrm>
                <a:prstGeom prst="rect">
                  <a:avLst/>
                </a:prstGeom>
                <a:blipFill>
                  <a:blip r:embed="rId22"/>
                  <a:stretch>
                    <a:fillRect/>
                  </a:stretch>
                </a:blipFill>
              </p:spPr>
              <p:txBody>
                <a:bodyPr/>
                <a:lstStyle/>
                <a:p>
                  <a:r>
                    <a:rPr lang="zh-CN" altLang="en-US">
                      <a:noFill/>
                    </a:rPr>
                    <a:t> </a:t>
                  </a:r>
                </a:p>
              </p:txBody>
            </p:sp>
          </mc:Fallback>
        </mc:AlternateContent>
        <p:sp>
          <p:nvSpPr>
            <p:cNvPr id="59" name="文本框 58"/>
            <p:cNvSpPr txBox="1"/>
            <p:nvPr/>
          </p:nvSpPr>
          <p:spPr>
            <a:xfrm>
              <a:off x="1304959" y="5987428"/>
              <a:ext cx="2738250" cy="400110"/>
            </a:xfrm>
            <a:prstGeom prst="rect">
              <a:avLst/>
            </a:prstGeom>
            <a:noFill/>
          </p:spPr>
          <p:txBody>
            <a:bodyPr wrap="none" rtlCol="0">
              <a:spAutoFit/>
            </a:bodyPr>
            <a:lstStyle/>
            <a:p>
              <a:r>
                <a:rPr lang="en-US" altLang="zh-CN" sz="2000" b="1" dirty="0" smtClean="0"/>
                <a:t>Vs&lt;0,</a:t>
              </a:r>
              <a:r>
                <a:rPr lang="zh-CN" altLang="en-US" sz="2000" b="1" dirty="0" smtClean="0"/>
                <a:t>比较</a:t>
              </a:r>
              <a:r>
                <a:rPr lang="zh-CN" altLang="en-US" sz="2000" b="1" dirty="0" smtClean="0"/>
                <a:t>小</a:t>
              </a:r>
              <a:r>
                <a:rPr lang="en-US" altLang="zh-CN" sz="2000" b="1" dirty="0" smtClean="0"/>
                <a:t>,</a:t>
              </a:r>
              <a:r>
                <a:rPr lang="zh-CN" altLang="en-US" sz="2000" b="1" dirty="0" smtClean="0"/>
                <a:t>表面耗尽</a:t>
              </a:r>
              <a:endParaRPr lang="zh-CN" altLang="en-US" sz="2000" b="1" dirty="0"/>
            </a:p>
          </p:txBody>
        </p:sp>
        <p:grpSp>
          <p:nvGrpSpPr>
            <p:cNvPr id="65" name="组合 64"/>
            <p:cNvGrpSpPr/>
            <p:nvPr/>
          </p:nvGrpSpPr>
          <p:grpSpPr>
            <a:xfrm flipV="1">
              <a:off x="1695686" y="5470758"/>
              <a:ext cx="1386650" cy="103918"/>
              <a:chOff x="5259842" y="5734725"/>
              <a:chExt cx="2491293" cy="392326"/>
            </a:xfrm>
          </p:grpSpPr>
          <p:sp>
            <p:nvSpPr>
              <p:cNvPr id="66" name="任意多边形 65"/>
              <p:cNvSpPr/>
              <p:nvPr/>
            </p:nvSpPr>
            <p:spPr>
              <a:xfrm flipV="1">
                <a:off x="5259842" y="5750953"/>
                <a:ext cx="654808"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7" name="直接连接符 66"/>
              <p:cNvCxnSpPr>
                <a:stCxn id="66"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1682027" y="4921968"/>
              <a:ext cx="1386650" cy="103918"/>
              <a:chOff x="5259842" y="5734725"/>
              <a:chExt cx="2491293" cy="392326"/>
            </a:xfrm>
          </p:grpSpPr>
          <p:sp>
            <p:nvSpPr>
              <p:cNvPr id="69" name="任意多边形 68"/>
              <p:cNvSpPr/>
              <p:nvPr/>
            </p:nvSpPr>
            <p:spPr>
              <a:xfrm flipV="1">
                <a:off x="5259842" y="5750953"/>
                <a:ext cx="654808"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连接符 69"/>
              <p:cNvCxnSpPr>
                <a:stCxn id="69" idx="5"/>
              </p:cNvCxnSpPr>
              <p:nvPr/>
            </p:nvCxnSpPr>
            <p:spPr>
              <a:xfrm flipV="1">
                <a:off x="5914649" y="5734725"/>
                <a:ext cx="1836486" cy="16228"/>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72" name="直接箭头连接符 71"/>
          <p:cNvCxnSpPr/>
          <p:nvPr/>
        </p:nvCxnSpPr>
        <p:spPr>
          <a:xfrm flipV="1">
            <a:off x="4583906" y="3862282"/>
            <a:ext cx="4950" cy="1926429"/>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106"/>
              <p:cNvSpPr txBox="1"/>
              <p:nvPr/>
            </p:nvSpPr>
            <p:spPr>
              <a:xfrm>
                <a:off x="6001650" y="4176624"/>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76" name="TextBox 106"/>
              <p:cNvSpPr txBox="1">
                <a:spLocks noRot="1" noChangeAspect="1" noMove="1" noResize="1" noEditPoints="1" noAdjustHandles="1" noChangeArrowheads="1" noChangeShapeType="1" noTextEdit="1"/>
              </p:cNvSpPr>
              <p:nvPr/>
            </p:nvSpPr>
            <p:spPr>
              <a:xfrm>
                <a:off x="6001650" y="4176624"/>
                <a:ext cx="674224" cy="523220"/>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TextBox 110"/>
              <p:cNvSpPr txBox="1"/>
              <p:nvPr/>
            </p:nvSpPr>
            <p:spPr>
              <a:xfrm>
                <a:off x="6084899" y="5502268"/>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77" name="TextBox 110"/>
              <p:cNvSpPr txBox="1">
                <a:spLocks noRot="1" noChangeAspect="1" noMove="1" noResize="1" noEditPoints="1" noAdjustHandles="1" noChangeArrowheads="1" noChangeShapeType="1" noTextEdit="1"/>
              </p:cNvSpPr>
              <p:nvPr/>
            </p:nvSpPr>
            <p:spPr>
              <a:xfrm>
                <a:off x="6084899" y="5502268"/>
                <a:ext cx="683520" cy="523220"/>
              </a:xfrm>
              <a:prstGeom prst="rect">
                <a:avLst/>
              </a:prstGeom>
              <a:blipFill>
                <a:blip r:embed="rId24"/>
                <a:stretch>
                  <a:fillRect/>
                </a:stretch>
              </a:blipFill>
            </p:spPr>
            <p:txBody>
              <a:bodyPr/>
              <a:lstStyle/>
              <a:p>
                <a:r>
                  <a:rPr lang="zh-CN" altLang="en-US">
                    <a:noFill/>
                  </a:rPr>
                  <a:t> </a:t>
                </a:r>
              </a:p>
            </p:txBody>
          </p:sp>
        </mc:Fallback>
      </mc:AlternateContent>
      <p:cxnSp>
        <p:nvCxnSpPr>
          <p:cNvPr id="78" name="直接连接符 77"/>
          <p:cNvCxnSpPr/>
          <p:nvPr/>
        </p:nvCxnSpPr>
        <p:spPr>
          <a:xfrm>
            <a:off x="4587819" y="4800416"/>
            <a:ext cx="163641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115"/>
              <p:cNvSpPr txBox="1"/>
              <p:nvPr/>
            </p:nvSpPr>
            <p:spPr>
              <a:xfrm>
                <a:off x="6174680" y="4599371"/>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79" name="TextBox 115"/>
              <p:cNvSpPr txBox="1">
                <a:spLocks noRot="1" noChangeAspect="1" noMove="1" noResize="1" noEditPoints="1" noAdjustHandles="1" noChangeArrowheads="1" noChangeShapeType="1" noTextEdit="1"/>
              </p:cNvSpPr>
              <p:nvPr/>
            </p:nvSpPr>
            <p:spPr>
              <a:xfrm>
                <a:off x="6174680" y="4599371"/>
                <a:ext cx="646459" cy="557717"/>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TextBox 119"/>
              <p:cNvSpPr txBox="1"/>
              <p:nvPr/>
            </p:nvSpPr>
            <p:spPr>
              <a:xfrm>
                <a:off x="6008061" y="5082966"/>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7030A0"/>
                              </a:solidFill>
                              <a:latin typeface="Cambria Math" panose="02040503050406030204" pitchFamily="18" charset="0"/>
                            </a:rPr>
                          </m:ctrlPr>
                        </m:sSubPr>
                        <m:e>
                          <m:r>
                            <a:rPr lang="en-US" altLang="zh-CN" i="1">
                              <a:solidFill>
                                <a:srgbClr val="7030A0"/>
                              </a:solidFill>
                              <a:latin typeface="Cambria Math"/>
                            </a:rPr>
                            <m:t>𝐸</m:t>
                          </m:r>
                        </m:e>
                        <m:sub>
                          <m:r>
                            <a:rPr lang="en-US" altLang="zh-CN" b="0" i="1" smtClean="0">
                              <a:solidFill>
                                <a:srgbClr val="7030A0"/>
                              </a:solidFill>
                              <a:latin typeface="Cambria Math" panose="02040503050406030204" pitchFamily="18" charset="0"/>
                            </a:rPr>
                            <m:t>𝑖</m:t>
                          </m:r>
                        </m:sub>
                      </m:sSub>
                    </m:oMath>
                  </m:oMathPara>
                </a14:m>
                <a:endParaRPr lang="zh-CN" altLang="en-US" dirty="0">
                  <a:solidFill>
                    <a:srgbClr val="7030A0"/>
                  </a:solidFill>
                </a:endParaRPr>
              </a:p>
            </p:txBody>
          </p:sp>
        </mc:Choice>
        <mc:Fallback xmlns="">
          <p:sp>
            <p:nvSpPr>
              <p:cNvPr id="80" name="TextBox 119"/>
              <p:cNvSpPr txBox="1">
                <a:spLocks noRot="1" noChangeAspect="1" noMove="1" noResize="1" noEditPoints="1" noAdjustHandles="1" noChangeArrowheads="1" noChangeShapeType="1" noTextEdit="1"/>
              </p:cNvSpPr>
              <p:nvPr/>
            </p:nvSpPr>
            <p:spPr>
              <a:xfrm>
                <a:off x="6008061" y="5082966"/>
                <a:ext cx="604332" cy="523220"/>
              </a:xfrm>
              <a:prstGeom prst="rect">
                <a:avLst/>
              </a:prstGeom>
              <a:blipFill>
                <a:blip r:embed="rId26"/>
                <a:stretch>
                  <a:fillRect/>
                </a:stretch>
              </a:blipFill>
            </p:spPr>
            <p:txBody>
              <a:bodyPr/>
              <a:lstStyle/>
              <a:p>
                <a:r>
                  <a:rPr lang="zh-CN" altLang="en-US">
                    <a:noFill/>
                  </a:rPr>
                  <a:t> </a:t>
                </a:r>
              </a:p>
            </p:txBody>
          </p:sp>
        </mc:Fallback>
      </mc:AlternateContent>
      <p:sp>
        <p:nvSpPr>
          <p:cNvPr id="81" name="文本框 80"/>
          <p:cNvSpPr txBox="1"/>
          <p:nvPr/>
        </p:nvSpPr>
        <p:spPr>
          <a:xfrm>
            <a:off x="4272840" y="6049337"/>
            <a:ext cx="2738250" cy="400110"/>
          </a:xfrm>
          <a:prstGeom prst="rect">
            <a:avLst/>
          </a:prstGeom>
          <a:noFill/>
        </p:spPr>
        <p:txBody>
          <a:bodyPr wrap="none" rtlCol="0">
            <a:spAutoFit/>
          </a:bodyPr>
          <a:lstStyle/>
          <a:p>
            <a:r>
              <a:rPr lang="en-US" altLang="zh-CN" sz="2000" b="1" dirty="0" smtClean="0"/>
              <a:t>Vs</a:t>
            </a:r>
            <a:r>
              <a:rPr lang="en-US" altLang="zh-CN" sz="2000" b="1" dirty="0"/>
              <a:t>&lt;</a:t>
            </a:r>
            <a:r>
              <a:rPr lang="en-US" altLang="zh-CN" sz="2000" b="1" dirty="0" smtClean="0"/>
              <a:t>0,</a:t>
            </a:r>
            <a:r>
              <a:rPr lang="zh-CN" altLang="en-US" sz="2000" b="1" dirty="0" smtClean="0"/>
              <a:t>比较大</a:t>
            </a:r>
            <a:r>
              <a:rPr lang="en-US" altLang="zh-CN" sz="2000" b="1" dirty="0" smtClean="0"/>
              <a:t>,</a:t>
            </a:r>
            <a:r>
              <a:rPr lang="zh-CN" altLang="en-US" sz="2000" b="1" dirty="0" smtClean="0"/>
              <a:t>表面反型</a:t>
            </a:r>
            <a:endParaRPr lang="zh-CN" altLang="en-US" sz="2000" b="1" dirty="0"/>
          </a:p>
        </p:txBody>
      </p:sp>
    </p:spTree>
    <p:extLst>
      <p:ext uri="{BB962C8B-B14F-4D97-AF65-F5344CB8AC3E}">
        <p14:creationId xmlns:p14="http://schemas.microsoft.com/office/powerpoint/2010/main" val="57450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38" grpId="0"/>
      <p:bldP spid="39" grpId="0"/>
      <p:bldP spid="40" grpId="0"/>
      <p:bldP spid="41" grpId="0"/>
      <p:bldP spid="42" grpId="0"/>
      <p:bldP spid="76" grpId="0"/>
      <p:bldP spid="77" grpId="0"/>
      <p:bldP spid="79" grpId="0"/>
      <p:bldP spid="80" grpId="0"/>
      <p:bldP spid="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44686" y="2508068"/>
            <a:ext cx="5262979" cy="1107996"/>
          </a:xfrm>
          <a:prstGeom prst="rect">
            <a:avLst/>
          </a:prstGeom>
          <a:noFill/>
        </p:spPr>
        <p:txBody>
          <a:bodyPr wrap="none" rtlCol="0">
            <a:spAutoFit/>
          </a:bodyPr>
          <a:lstStyle/>
          <a:p>
            <a:r>
              <a:rPr lang="zh-CN" altLang="en-US" sz="6600" dirty="0" smtClean="0">
                <a:ln w="0"/>
                <a:solidFill>
                  <a:srgbClr val="CC00CC"/>
                </a:solidFill>
                <a:effectLst>
                  <a:outerShdw blurRad="38100" dist="25400" dir="5400000" algn="ctr" rotWithShape="0">
                    <a:srgbClr val="6E747A">
                      <a:alpha val="43000"/>
                    </a:srgbClr>
                  </a:outerShdw>
                </a:effectLst>
              </a:rPr>
              <a:t>就到这里啦！</a:t>
            </a:r>
            <a:endParaRPr lang="zh-CN" altLang="en-US" sz="6600" dirty="0">
              <a:ln w="0"/>
              <a:solidFill>
                <a:srgbClr val="CC00CC"/>
              </a:solidFill>
              <a:effectLst>
                <a:outerShdw blurRad="38100" dist="25400" dir="5400000" algn="ctr" rotWithShape="0">
                  <a:srgbClr val="6E747A">
                    <a:alpha val="43000"/>
                  </a:srgbClr>
                </a:outerShdw>
              </a:effectLst>
            </a:endParaRPr>
          </a:p>
        </p:txBody>
      </p:sp>
      <p:sp>
        <p:nvSpPr>
          <p:cNvPr id="5" name="标题 4"/>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34413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00374" y="613292"/>
            <a:ext cx="4815742" cy="707886"/>
          </a:xfrm>
          <a:prstGeom prst="rect">
            <a:avLst/>
          </a:prstGeom>
          <a:noFill/>
        </p:spPr>
        <p:txBody>
          <a:bodyPr wrap="none" rtlCol="0">
            <a:spAutoFit/>
          </a:bodyPr>
          <a:lstStyle/>
          <a:p>
            <a:r>
              <a:rPr lang="zh-CN" altLang="en-US" sz="4000" b="1" dirty="0">
                <a:solidFill>
                  <a:srgbClr val="FF0000"/>
                </a:solidFill>
              </a:rPr>
              <a:t>半导体器件基本结构</a:t>
            </a:r>
          </a:p>
        </p:txBody>
      </p:sp>
      <p:sp>
        <p:nvSpPr>
          <p:cNvPr id="2" name="TextBox 1"/>
          <p:cNvSpPr txBox="1"/>
          <p:nvPr/>
        </p:nvSpPr>
        <p:spPr>
          <a:xfrm>
            <a:off x="2155169" y="2254102"/>
            <a:ext cx="3057247" cy="523220"/>
          </a:xfrm>
          <a:prstGeom prst="rect">
            <a:avLst/>
          </a:prstGeom>
          <a:noFill/>
        </p:spPr>
        <p:txBody>
          <a:bodyPr wrap="none" rtlCol="0">
            <a:spAutoFit/>
          </a:bodyPr>
          <a:lstStyle/>
          <a:p>
            <a:r>
              <a:rPr lang="zh-CN" altLang="en-US" b="1" dirty="0"/>
              <a:t>半导体与金属接触</a:t>
            </a:r>
          </a:p>
        </p:txBody>
      </p:sp>
      <p:cxnSp>
        <p:nvCxnSpPr>
          <p:cNvPr id="5" name="直接箭头连接符 4"/>
          <p:cNvCxnSpPr>
            <a:stCxn id="2" idx="3"/>
          </p:cNvCxnSpPr>
          <p:nvPr/>
        </p:nvCxnSpPr>
        <p:spPr>
          <a:xfrm flipV="1">
            <a:off x="5212416" y="2115880"/>
            <a:ext cx="193851" cy="3998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19778" y="1957832"/>
            <a:ext cx="1988045" cy="523220"/>
          </a:xfrm>
          <a:prstGeom prst="rect">
            <a:avLst/>
          </a:prstGeom>
          <a:noFill/>
        </p:spPr>
        <p:txBody>
          <a:bodyPr wrap="none" rtlCol="0">
            <a:spAutoFit/>
          </a:bodyPr>
          <a:lstStyle/>
          <a:p>
            <a:r>
              <a:rPr lang="zh-CN" altLang="en-US" b="1" dirty="0"/>
              <a:t>肖特基接触</a:t>
            </a:r>
          </a:p>
        </p:txBody>
      </p:sp>
      <p:cxnSp>
        <p:nvCxnSpPr>
          <p:cNvPr id="29" name="直接箭头连接符 28"/>
          <p:cNvCxnSpPr>
            <a:stCxn id="2" idx="3"/>
          </p:cNvCxnSpPr>
          <p:nvPr/>
        </p:nvCxnSpPr>
        <p:spPr>
          <a:xfrm>
            <a:off x="5212415" y="2515712"/>
            <a:ext cx="270050" cy="2616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482466" y="2515712"/>
            <a:ext cx="1627369" cy="523220"/>
          </a:xfrm>
          <a:prstGeom prst="rect">
            <a:avLst/>
          </a:prstGeom>
          <a:noFill/>
        </p:spPr>
        <p:txBody>
          <a:bodyPr wrap="none" rtlCol="0">
            <a:spAutoFit/>
          </a:bodyPr>
          <a:lstStyle/>
          <a:p>
            <a:r>
              <a:rPr lang="zh-CN" altLang="en-US" b="1" dirty="0"/>
              <a:t>欧姆接触</a:t>
            </a:r>
          </a:p>
        </p:txBody>
      </p:sp>
      <p:sp>
        <p:nvSpPr>
          <p:cNvPr id="40" name="TextBox 39"/>
          <p:cNvSpPr txBox="1"/>
          <p:nvPr/>
        </p:nvSpPr>
        <p:spPr>
          <a:xfrm>
            <a:off x="1781669" y="3423759"/>
            <a:ext cx="3430747" cy="523220"/>
          </a:xfrm>
          <a:prstGeom prst="rect">
            <a:avLst/>
          </a:prstGeom>
          <a:noFill/>
        </p:spPr>
        <p:txBody>
          <a:bodyPr wrap="none" rtlCol="0">
            <a:spAutoFit/>
          </a:bodyPr>
          <a:lstStyle/>
          <a:p>
            <a:r>
              <a:rPr lang="zh-CN" altLang="en-US" b="1" dirty="0">
                <a:solidFill>
                  <a:srgbClr val="CC00CC"/>
                </a:solidFill>
              </a:rPr>
              <a:t>半导体与半导体接触</a:t>
            </a:r>
          </a:p>
        </p:txBody>
      </p:sp>
      <p:cxnSp>
        <p:nvCxnSpPr>
          <p:cNvPr id="41" name="直接箭头连接符 40"/>
          <p:cNvCxnSpPr>
            <a:stCxn id="40" idx="3"/>
          </p:cNvCxnSpPr>
          <p:nvPr/>
        </p:nvCxnSpPr>
        <p:spPr>
          <a:xfrm flipV="1">
            <a:off x="5212415" y="3284387"/>
            <a:ext cx="270050" cy="4009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516913" y="3027640"/>
            <a:ext cx="1988045" cy="523220"/>
          </a:xfrm>
          <a:prstGeom prst="rect">
            <a:avLst/>
          </a:prstGeom>
          <a:noFill/>
        </p:spPr>
        <p:txBody>
          <a:bodyPr wrap="none" rtlCol="0">
            <a:spAutoFit/>
          </a:bodyPr>
          <a:lstStyle/>
          <a:p>
            <a:r>
              <a:rPr lang="zh-CN" altLang="en-US" b="1" dirty="0">
                <a:solidFill>
                  <a:srgbClr val="CC00CC"/>
                </a:solidFill>
              </a:rPr>
              <a:t>同质结接触</a:t>
            </a:r>
          </a:p>
        </p:txBody>
      </p:sp>
      <p:cxnSp>
        <p:nvCxnSpPr>
          <p:cNvPr id="43" name="直接箭头连接符 42"/>
          <p:cNvCxnSpPr>
            <a:stCxn id="40" idx="3"/>
          </p:cNvCxnSpPr>
          <p:nvPr/>
        </p:nvCxnSpPr>
        <p:spPr>
          <a:xfrm>
            <a:off x="5212415" y="3685370"/>
            <a:ext cx="270050" cy="36344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516913" y="3685369"/>
            <a:ext cx="1988045" cy="523220"/>
          </a:xfrm>
          <a:prstGeom prst="rect">
            <a:avLst/>
          </a:prstGeom>
          <a:noFill/>
        </p:spPr>
        <p:txBody>
          <a:bodyPr wrap="none" rtlCol="0">
            <a:spAutoFit/>
          </a:bodyPr>
          <a:lstStyle/>
          <a:p>
            <a:r>
              <a:rPr lang="zh-CN" altLang="en-US" b="1" dirty="0">
                <a:solidFill>
                  <a:srgbClr val="CC00CC"/>
                </a:solidFill>
              </a:rPr>
              <a:t>异质结接触</a:t>
            </a:r>
          </a:p>
        </p:txBody>
      </p:sp>
      <p:sp>
        <p:nvSpPr>
          <p:cNvPr id="15" name="右大括号 14"/>
          <p:cNvSpPr/>
          <p:nvPr/>
        </p:nvSpPr>
        <p:spPr>
          <a:xfrm>
            <a:off x="7407823" y="2012890"/>
            <a:ext cx="446567" cy="2052084"/>
          </a:xfrm>
          <a:prstGeom prst="righ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44"/>
          <p:cNvSpPr txBox="1"/>
          <p:nvPr/>
        </p:nvSpPr>
        <p:spPr>
          <a:xfrm>
            <a:off x="7854389" y="2787357"/>
            <a:ext cx="2709396" cy="954107"/>
          </a:xfrm>
          <a:prstGeom prst="rect">
            <a:avLst/>
          </a:prstGeom>
          <a:noFill/>
        </p:spPr>
        <p:txBody>
          <a:bodyPr wrap="none" rtlCol="0">
            <a:spAutoFit/>
          </a:bodyPr>
          <a:lstStyle/>
          <a:p>
            <a:r>
              <a:rPr lang="zh-CN" altLang="en-US" b="1" dirty="0">
                <a:solidFill>
                  <a:schemeClr val="tx2"/>
                </a:solidFill>
              </a:rPr>
              <a:t>第七章</a:t>
            </a:r>
            <a:endParaRPr lang="en-US" altLang="zh-CN" b="1" dirty="0">
              <a:solidFill>
                <a:schemeClr val="tx2"/>
              </a:solidFill>
            </a:endParaRPr>
          </a:p>
          <a:p>
            <a:r>
              <a:rPr lang="zh-CN" altLang="en-US" b="1" dirty="0">
                <a:solidFill>
                  <a:schemeClr val="tx2"/>
                </a:solidFill>
              </a:rPr>
              <a:t>半导体接触现象</a:t>
            </a:r>
          </a:p>
        </p:txBody>
      </p:sp>
      <p:sp>
        <p:nvSpPr>
          <p:cNvPr id="46" name="TextBox 45"/>
          <p:cNvSpPr txBox="1"/>
          <p:nvPr/>
        </p:nvSpPr>
        <p:spPr>
          <a:xfrm>
            <a:off x="2155168" y="4650128"/>
            <a:ext cx="4142978" cy="523220"/>
          </a:xfrm>
          <a:prstGeom prst="rect">
            <a:avLst/>
          </a:prstGeom>
          <a:noFill/>
        </p:spPr>
        <p:txBody>
          <a:bodyPr wrap="square" rtlCol="0">
            <a:spAutoFit/>
          </a:bodyPr>
          <a:lstStyle/>
          <a:p>
            <a:r>
              <a:rPr lang="zh-CN" altLang="en-US" b="1" dirty="0">
                <a:solidFill>
                  <a:srgbClr val="005C2A"/>
                </a:solidFill>
              </a:rPr>
              <a:t>半导体与介质材料体接触</a:t>
            </a:r>
          </a:p>
        </p:txBody>
      </p:sp>
      <p:sp>
        <p:nvSpPr>
          <p:cNvPr id="54" name="TextBox 53"/>
          <p:cNvSpPr txBox="1"/>
          <p:nvPr/>
        </p:nvSpPr>
        <p:spPr>
          <a:xfrm>
            <a:off x="6607717" y="4650128"/>
            <a:ext cx="3616248" cy="523220"/>
          </a:xfrm>
          <a:prstGeom prst="rect">
            <a:avLst/>
          </a:prstGeom>
          <a:noFill/>
        </p:spPr>
        <p:txBody>
          <a:bodyPr wrap="square" rtlCol="0">
            <a:spAutoFit/>
          </a:bodyPr>
          <a:lstStyle/>
          <a:p>
            <a:r>
              <a:rPr lang="zh-CN" altLang="en-US" b="1" dirty="0">
                <a:solidFill>
                  <a:schemeClr val="tx2"/>
                </a:solidFill>
              </a:rPr>
              <a:t>第八章 半导体表面</a:t>
            </a:r>
          </a:p>
        </p:txBody>
      </p:sp>
    </p:spTree>
    <p:extLst>
      <p:ext uri="{BB962C8B-B14F-4D97-AF65-F5344CB8AC3E}">
        <p14:creationId xmlns:p14="http://schemas.microsoft.com/office/powerpoint/2010/main" val="1951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200"/>
                                  </p:iterate>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up)">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200"/>
                                  </p:iterate>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200"/>
                                  </p:iterate>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down)">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200"/>
                                  </p:iterate>
                                  <p:childTnLst>
                                    <p:set>
                                      <p:cBhvr>
                                        <p:cTn id="37" dur="1" fill="hold">
                                          <p:stCondLst>
                                            <p:cond delay="0"/>
                                          </p:stCondLst>
                                        </p:cTn>
                                        <p:tgtEl>
                                          <p:spTgt spid="4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up)">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up)">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200"/>
                                  </p:iterate>
                                  <p:childTnLst>
                                    <p:set>
                                      <p:cBhvr>
                                        <p:cTn id="55" dur="1" fill="hold">
                                          <p:stCondLst>
                                            <p:cond delay="0"/>
                                          </p:stCondLst>
                                        </p:cTn>
                                        <p:tgtEl>
                                          <p:spTgt spid="4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iterate type="lt">
                                    <p:tmAbs val="200"/>
                                  </p:iterate>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iterate type="lt">
                                    <p:tmAbs val="200"/>
                                  </p:iterate>
                                  <p:childTnLst>
                                    <p:set>
                                      <p:cBhvr>
                                        <p:cTn id="63"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39" grpId="0"/>
      <p:bldP spid="40" grpId="0"/>
      <p:bldP spid="42" grpId="0"/>
      <p:bldP spid="44" grpId="0"/>
      <p:bldP spid="15" grpId="0" animBg="1"/>
      <p:bldP spid="45" grpId="0"/>
      <p:bldP spid="46"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93847" y="2182813"/>
            <a:ext cx="5163331" cy="1107996"/>
          </a:xfrm>
          <a:prstGeom prst="rect">
            <a:avLst/>
          </a:prstGeom>
        </p:spPr>
        <p:txBody>
          <a:bodyPr wrap="square">
            <a:spAutoFit/>
          </a:bodyPr>
          <a:lstStyle/>
          <a:p>
            <a:pPr>
              <a:lnSpc>
                <a:spcPct val="150000"/>
              </a:lnSpc>
            </a:pPr>
            <a:r>
              <a:rPr lang="en-US" altLang="zh-CN" sz="4400" b="1" dirty="0">
                <a:solidFill>
                  <a:srgbClr val="FF0000"/>
                </a:solidFill>
              </a:rPr>
              <a:t>7.1 </a:t>
            </a:r>
            <a:r>
              <a:rPr lang="zh-CN" altLang="en-US" sz="4400" b="1" dirty="0">
                <a:solidFill>
                  <a:srgbClr val="FF0000"/>
                </a:solidFill>
              </a:rPr>
              <a:t>外电场中半导体</a:t>
            </a:r>
            <a:endParaRPr lang="en-US" altLang="zh-CN" sz="4400" b="1" dirty="0">
              <a:solidFill>
                <a:srgbClr val="FF0000"/>
              </a:solidFill>
            </a:endParaRPr>
          </a:p>
        </p:txBody>
      </p:sp>
    </p:spTree>
    <p:extLst>
      <p:ext uri="{BB962C8B-B14F-4D97-AF65-F5344CB8AC3E}">
        <p14:creationId xmlns:p14="http://schemas.microsoft.com/office/powerpoint/2010/main" val="414772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551" y="61584"/>
            <a:ext cx="7065312" cy="866503"/>
          </a:xfrm>
        </p:spPr>
        <p:txBody>
          <a:bodyPr/>
          <a:lstStyle/>
          <a:p>
            <a:pPr algn="l"/>
            <a:r>
              <a:rPr lang="zh-CN" altLang="en-US" dirty="0" smtClean="0"/>
              <a:t>外电场中半导体电流密度</a:t>
            </a:r>
            <a:endParaRPr lang="zh-CN" altLang="en-US" dirty="0"/>
          </a:p>
        </p:txBody>
      </p:sp>
      <mc:AlternateContent xmlns:mc="http://schemas.openxmlformats.org/markup-compatibility/2006" xmlns:a14="http://schemas.microsoft.com/office/drawing/2010/main">
        <mc:Choice Requires="a14">
          <p:sp>
            <p:nvSpPr>
              <p:cNvPr id="3" name="TextBox 10"/>
              <p:cNvSpPr txBox="1"/>
              <p:nvPr/>
            </p:nvSpPr>
            <p:spPr>
              <a:xfrm>
                <a:off x="496331" y="1026056"/>
                <a:ext cx="3075522" cy="7946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0" i="1">
                              <a:latin typeface="Cambria Math"/>
                            </a:rPr>
                            <m:t>𝐽</m:t>
                          </m:r>
                        </m:e>
                        <m:sub>
                          <m:r>
                            <a:rPr lang="en-US" altLang="zh-CN" sz="2400" b="0" i="1">
                              <a:latin typeface="Cambria Math"/>
                            </a:rPr>
                            <m:t>𝑝</m:t>
                          </m:r>
                        </m:sub>
                      </m:sSub>
                      <m:r>
                        <a:rPr lang="en-US" altLang="zh-CN" sz="2400" b="0" i="1">
                          <a:latin typeface="Cambria Math"/>
                        </a:rPr>
                        <m:t>=</m:t>
                      </m:r>
                      <m:r>
                        <a:rPr lang="en-US" altLang="zh-CN" sz="2400" b="0" i="1">
                          <a:latin typeface="Cambria Math"/>
                        </a:rPr>
                        <m:t>𝑝𝑒</m:t>
                      </m:r>
                      <m:sSub>
                        <m:sSubPr>
                          <m:ctrlPr>
                            <a:rPr lang="en-US" altLang="zh-CN" sz="2400" i="1">
                              <a:latin typeface="Cambria Math" panose="02040503050406030204" pitchFamily="18" charset="0"/>
                            </a:rPr>
                          </m:ctrlPr>
                        </m:sSubPr>
                        <m:e>
                          <m:r>
                            <a:rPr lang="zh-CN" altLang="en-US" sz="2400" b="0" i="1">
                              <a:latin typeface="Cambria Math"/>
                            </a:rPr>
                            <m:t>𝜇</m:t>
                          </m:r>
                        </m:e>
                        <m:sub>
                          <m:r>
                            <a:rPr lang="en-US" altLang="zh-CN" sz="2400" b="0" i="1">
                              <a:latin typeface="Cambria Math"/>
                            </a:rPr>
                            <m:t>𝑝</m:t>
                          </m:r>
                        </m:sub>
                      </m:sSub>
                      <m:r>
                        <a:rPr lang="en-US" altLang="zh-CN" sz="2400" b="0" i="1">
                          <a:latin typeface="Cambria Math"/>
                          <a:ea typeface="Cambria Math"/>
                        </a:rPr>
                        <m:t>∈</m:t>
                      </m:r>
                      <m:r>
                        <a:rPr lang="en-US" altLang="zh-CN" sz="2400" b="0" i="1">
                          <a:latin typeface="Cambria Math"/>
                        </a:rPr>
                        <m:t>−</m:t>
                      </m:r>
                      <m:sSub>
                        <m:sSubPr>
                          <m:ctrlPr>
                            <a:rPr lang="en-US" altLang="zh-CN" sz="2400" i="1">
                              <a:latin typeface="Cambria Math" panose="02040503050406030204" pitchFamily="18" charset="0"/>
                            </a:rPr>
                          </m:ctrlPr>
                        </m:sSubPr>
                        <m:e>
                          <m:r>
                            <a:rPr lang="en-US" altLang="zh-CN" sz="2400" b="0" i="1">
                              <a:latin typeface="Cambria Math"/>
                            </a:rPr>
                            <m:t>𝑒𝐷</m:t>
                          </m:r>
                        </m:e>
                        <m:sub>
                          <m:r>
                            <a:rPr lang="en-US" altLang="zh-CN" sz="2400" b="0" i="1">
                              <a:latin typeface="Cambria Math"/>
                            </a:rPr>
                            <m:t>𝑝</m:t>
                          </m:r>
                        </m:sub>
                      </m:sSub>
                      <m:f>
                        <m:fPr>
                          <m:ctrlPr>
                            <a:rPr lang="en-US" altLang="zh-CN" sz="2400" i="1">
                              <a:latin typeface="Cambria Math" panose="02040503050406030204" pitchFamily="18" charset="0"/>
                            </a:rPr>
                          </m:ctrlPr>
                        </m:fPr>
                        <m:num>
                          <m:r>
                            <a:rPr lang="zh-CN" altLang="en-US" sz="2400" b="0" i="1">
                              <a:latin typeface="Cambria Math"/>
                            </a:rPr>
                            <m:t>𝜕</m:t>
                          </m:r>
                          <m:r>
                            <a:rPr lang="en-US" altLang="zh-CN" sz="2400" b="0" i="1">
                              <a:latin typeface="Cambria Math"/>
                            </a:rPr>
                            <m:t>𝑝</m:t>
                          </m:r>
                        </m:num>
                        <m:den>
                          <m:r>
                            <a:rPr lang="zh-CN" altLang="en-US" sz="2400" b="0" i="1">
                              <a:latin typeface="Cambria Math"/>
                            </a:rPr>
                            <m:t>𝜕</m:t>
                          </m:r>
                          <m:r>
                            <a:rPr lang="en-US" altLang="zh-CN" sz="2400" b="0" i="1">
                              <a:latin typeface="Cambria Math"/>
                            </a:rPr>
                            <m:t>𝑥</m:t>
                          </m:r>
                        </m:den>
                      </m:f>
                    </m:oMath>
                  </m:oMathPara>
                </a14:m>
                <a:endParaRPr lang="zh-CN" altLang="en-US" sz="2400" dirty="0"/>
              </a:p>
            </p:txBody>
          </p:sp>
        </mc:Choice>
        <mc:Fallback xmlns="">
          <p:sp>
            <p:nvSpPr>
              <p:cNvPr id="3" name="TextBox 10"/>
              <p:cNvSpPr txBox="1">
                <a:spLocks noRot="1" noChangeAspect="1" noMove="1" noResize="1" noEditPoints="1" noAdjustHandles="1" noChangeArrowheads="1" noChangeShapeType="1" noTextEdit="1"/>
              </p:cNvSpPr>
              <p:nvPr/>
            </p:nvSpPr>
            <p:spPr>
              <a:xfrm>
                <a:off x="496331" y="1026056"/>
                <a:ext cx="3075522" cy="79464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15"/>
              <p:cNvSpPr txBox="1"/>
              <p:nvPr/>
            </p:nvSpPr>
            <p:spPr>
              <a:xfrm>
                <a:off x="412531" y="2066799"/>
                <a:ext cx="4353050" cy="645048"/>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𝑝</m:t>
                      </m:r>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𝑁</m:t>
                          </m:r>
                        </m:e>
                        <m:sub>
                          <m:r>
                            <a:rPr lang="en-US" altLang="zh-CN" sz="2400" i="1">
                              <a:latin typeface="Cambria Math"/>
                            </a:rPr>
                            <m:t>𝑉</m:t>
                          </m:r>
                        </m:sub>
                      </m:sSub>
                      <m:r>
                        <a:rPr lang="en-US" altLang="zh-CN" sz="2400" i="1">
                          <a:latin typeface="Cambria Math"/>
                        </a:rPr>
                        <m:t>𝑒𝑥𝑝</m:t>
                      </m:r>
                      <m:d>
                        <m:dPr>
                          <m:begChr m:val="["/>
                          <m:endChr m:val="]"/>
                          <m:ctrlPr>
                            <a:rPr lang="en-US" altLang="zh-CN" sz="2400" i="1">
                              <a:latin typeface="Cambria Math" panose="02040503050406030204" pitchFamily="18" charset="0"/>
                            </a:rPr>
                          </m:ctrlPr>
                        </m:dPr>
                        <m:e>
                          <m:r>
                            <a:rPr lang="en-US" altLang="zh-CN" sz="2400" i="1">
                              <a:latin typeface="Cambria Math"/>
                            </a:rPr>
                            <m:t>−</m:t>
                          </m:r>
                          <m:d>
                            <m:dPr>
                              <m:ctrlPr>
                                <a:rPr lang="en-US" altLang="zh-CN" sz="2400" i="1">
                                  <a:latin typeface="Cambria Math" panose="02040503050406030204" pitchFamily="18" charset="0"/>
                                </a:rPr>
                              </m:ctrlPr>
                            </m:dPr>
                            <m:e>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𝑝</m:t>
                                  </m:r>
                                </m:sup>
                              </m:sSubSup>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e>
                          </m:d>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e>
                      </m:d>
                    </m:oMath>
                  </m:oMathPara>
                </a14:m>
                <a:endParaRPr lang="zh-CN" altLang="en-US" sz="2400" dirty="0"/>
              </a:p>
            </p:txBody>
          </p:sp>
        </mc:Choice>
        <mc:Fallback xmlns="">
          <p:sp>
            <p:nvSpPr>
              <p:cNvPr id="6" name="TextBox 15"/>
              <p:cNvSpPr txBox="1">
                <a:spLocks noRot="1" noChangeAspect="1" noMove="1" noResize="1" noEditPoints="1" noAdjustHandles="1" noChangeArrowheads="1" noChangeShapeType="1" noTextEdit="1"/>
              </p:cNvSpPr>
              <p:nvPr/>
            </p:nvSpPr>
            <p:spPr>
              <a:xfrm>
                <a:off x="412531" y="2066799"/>
                <a:ext cx="4353050" cy="64504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96331" y="3016452"/>
                <a:ext cx="3692806" cy="88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𝑝</m:t>
                          </m:r>
                        </m:num>
                        <m:den>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𝑥</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zh-CN" altLang="en-US"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𝑝</m:t>
                                  </m:r>
                                </m:sup>
                              </m:sSubSup>
                            </m:num>
                            <m:den>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𝑥</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zh-CN" altLang="en-US"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𝑉</m:t>
                                  </m:r>
                                </m:sub>
                              </m:sSub>
                            </m:num>
                            <m:den>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𝑥</m:t>
                              </m:r>
                            </m:den>
                          </m:f>
                        </m:e>
                      </m:d>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96331" y="3016452"/>
                <a:ext cx="3692806" cy="88049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668140" y="4169490"/>
                <a:ext cx="26240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𝑉</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𝑉</m:t>
                          </m:r>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𝑒𝑉</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668140" y="4169490"/>
                <a:ext cx="2624052" cy="461665"/>
              </a:xfrm>
              <a:prstGeom prst="rect">
                <a:avLst/>
              </a:prstGeom>
              <a:blipFill>
                <a:blip r:embed="rId6"/>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96331" y="4949387"/>
                <a:ext cx="3268844" cy="8091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𝑉</m:t>
                              </m:r>
                            </m:sub>
                          </m:sSub>
                        </m:num>
                        <m:den>
                          <m:r>
                            <a:rPr lang="zh-CN" altLang="en-US" sz="2400" i="1">
                              <a:latin typeface="Cambria Math" panose="02040503050406030204" pitchFamily="18" charset="0"/>
                            </a:rPr>
                            <m:t>𝜕</m:t>
                          </m:r>
                          <m:r>
                            <a:rPr lang="en-US" altLang="zh-CN" sz="2400" i="1">
                              <a:latin typeface="Cambria Math" panose="02040503050406030204" pitchFamily="18" charset="0"/>
                            </a:rPr>
                            <m:t>𝑥</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f>
                        <m:fPr>
                          <m:ctrlPr>
                            <a:rPr lang="en-US" altLang="zh-CN" sz="2400" b="0" i="1" smtClean="0">
                              <a:latin typeface="Cambria Math" panose="02040503050406030204" pitchFamily="18" charset="0"/>
                            </a:rPr>
                          </m:ctrlPr>
                        </m:fPr>
                        <m:num>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𝑉</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num>
                        <m:den>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𝑥</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𝑒</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496331" y="4949387"/>
                <a:ext cx="3268844" cy="8091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310163" y="812479"/>
                <a:ext cx="3609065" cy="88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𝑝</m:t>
                          </m:r>
                        </m:num>
                        <m:den>
                          <m:r>
                            <a:rPr lang="zh-CN" altLang="en-US" sz="2400" i="1" smtClean="0">
                              <a:latin typeface="Cambria Math" panose="02040503050406030204" pitchFamily="18" charset="0"/>
                            </a:rPr>
                            <m:t>𝜕</m:t>
                          </m:r>
                          <m:r>
                            <a:rPr lang="en-US" altLang="zh-CN" sz="2400" b="0" i="1" smtClean="0">
                              <a:latin typeface="Cambria Math" panose="02040503050406030204" pitchFamily="18" charset="0"/>
                            </a:rPr>
                            <m:t>𝑥</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zh-CN" altLang="en-US" sz="2400" b="0" i="1" smtClean="0">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𝑝</m:t>
                                  </m:r>
                                </m:sup>
                              </m:sSubSup>
                            </m:num>
                            <m:den>
                              <m:r>
                                <a:rPr lang="zh-CN" altLang="en-US" sz="2400" b="0" i="1" smtClean="0">
                                  <a:latin typeface="Cambria Math" panose="02040503050406030204" pitchFamily="18" charset="0"/>
                                </a:rPr>
                                <m:t>𝜕</m:t>
                              </m:r>
                              <m:r>
                                <a:rPr lang="en-US" altLang="zh-CN" sz="2400" b="0" i="1" smtClean="0">
                                  <a:latin typeface="Cambria Math" panose="02040503050406030204" pitchFamily="18" charset="0"/>
                                </a:rPr>
                                <m:t>𝑥</m:t>
                              </m:r>
                            </m:den>
                          </m:f>
                          <m:r>
                            <a:rPr lang="en-US" altLang="zh-CN" sz="2400" b="0" i="1" smtClean="0">
                              <a:latin typeface="Cambria Math" panose="02040503050406030204" pitchFamily="18" charset="0"/>
                            </a:rPr>
                            <m:t>+</m:t>
                          </m:r>
                          <m:r>
                            <a:rPr lang="en-US" altLang="zh-CN" sz="2400" i="1">
                              <a:latin typeface="Cambria Math" panose="02040503050406030204" pitchFamily="18" charset="0"/>
                            </a:rPr>
                            <m:t>𝑒</m:t>
                          </m:r>
                          <m:r>
                            <a:rPr lang="en-US" altLang="zh-CN" sz="2400" i="1">
                              <a:latin typeface="Cambria Math" panose="02040503050406030204" pitchFamily="18" charset="0"/>
                              <a:ea typeface="Cambria Math" panose="02040503050406030204" pitchFamily="18" charset="0"/>
                            </a:rPr>
                            <m:t>∈</m:t>
                          </m:r>
                        </m:e>
                      </m:d>
                    </m:oMath>
                  </m:oMathPara>
                </a14:m>
                <a:endParaRPr lang="zh-CN" altLang="en-US" sz="24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310163" y="812479"/>
                <a:ext cx="3609065" cy="88049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0"/>
              <p:cNvSpPr txBox="1"/>
              <p:nvPr/>
            </p:nvSpPr>
            <p:spPr>
              <a:xfrm>
                <a:off x="5712021" y="1839683"/>
                <a:ext cx="5579733" cy="9728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𝑱</m:t>
                          </m:r>
                        </m:e>
                        <m:sub>
                          <m:r>
                            <a:rPr lang="en-US" altLang="zh-CN" sz="2400" b="1" i="1">
                              <a:latin typeface="Cambria Math"/>
                            </a:rPr>
                            <m:t>𝒑</m:t>
                          </m:r>
                        </m:sub>
                      </m:sSub>
                      <m:r>
                        <a:rPr lang="en-US" altLang="zh-CN" sz="2400" b="1" i="1">
                          <a:latin typeface="Cambria Math"/>
                        </a:rPr>
                        <m:t>=</m:t>
                      </m:r>
                      <m:r>
                        <a:rPr lang="en-US" altLang="zh-CN" sz="2400" b="1" i="1">
                          <a:latin typeface="Cambria Math"/>
                        </a:rPr>
                        <m:t>𝒑𝒆</m:t>
                      </m:r>
                      <m:sSub>
                        <m:sSubPr>
                          <m:ctrlPr>
                            <a:rPr lang="en-US" altLang="zh-CN" sz="2400" b="1" i="1">
                              <a:latin typeface="Cambria Math" panose="02040503050406030204" pitchFamily="18" charset="0"/>
                            </a:rPr>
                          </m:ctrlPr>
                        </m:sSubPr>
                        <m:e>
                          <m:r>
                            <a:rPr lang="zh-CN" altLang="en-US" sz="2400" b="1" i="1">
                              <a:latin typeface="Cambria Math"/>
                            </a:rPr>
                            <m:t>𝝁</m:t>
                          </m:r>
                        </m:e>
                        <m:sub>
                          <m:r>
                            <a:rPr lang="en-US" altLang="zh-CN" sz="2400" b="1" i="1">
                              <a:latin typeface="Cambria Math"/>
                            </a:rPr>
                            <m:t>𝒑</m:t>
                          </m:r>
                        </m:sub>
                      </m:sSub>
                      <m:r>
                        <a:rPr lang="en-US" altLang="zh-CN" sz="2400" b="1" i="1">
                          <a:latin typeface="Cambria Math"/>
                          <a:ea typeface="Cambria Math"/>
                        </a:rPr>
                        <m:t>∈</m:t>
                      </m:r>
                      <m:r>
                        <a:rPr lang="en-US" altLang="zh-CN" sz="2400" b="1" i="1">
                          <a:latin typeface="Cambria Math"/>
                        </a:rPr>
                        <m:t>−</m:t>
                      </m:r>
                      <m:sSub>
                        <m:sSubPr>
                          <m:ctrlPr>
                            <a:rPr lang="en-US" altLang="zh-CN" sz="2400" b="1" i="1">
                              <a:latin typeface="Cambria Math" panose="02040503050406030204" pitchFamily="18" charset="0"/>
                            </a:rPr>
                          </m:ctrlPr>
                        </m:sSubPr>
                        <m:e>
                          <m:r>
                            <a:rPr lang="en-US" altLang="zh-CN" sz="2400" b="1" i="1">
                              <a:latin typeface="Cambria Math"/>
                            </a:rPr>
                            <m:t>𝒆𝑫</m:t>
                          </m:r>
                        </m:e>
                        <m:sub>
                          <m:r>
                            <a:rPr lang="en-US" altLang="zh-CN" sz="2400" b="1" i="1">
                              <a:latin typeface="Cambria Math"/>
                            </a:rPr>
                            <m:t>𝒑</m:t>
                          </m:r>
                        </m:sub>
                      </m:sSub>
                      <m:r>
                        <a:rPr lang="en-US" altLang="zh-CN" sz="2400" i="1">
                          <a:latin typeface="Cambria Math" panose="02040503050406030204" pitchFamily="18" charset="0"/>
                        </a:rPr>
                        <m:t>𝑝</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den>
                      </m:f>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𝑝</m:t>
                                  </m:r>
                                </m:sup>
                              </m:sSubSup>
                            </m:num>
                            <m:den>
                              <m:r>
                                <a:rPr lang="zh-CN" altLang="en-US" sz="2400" i="1">
                                  <a:latin typeface="Cambria Math" panose="02040503050406030204" pitchFamily="18" charset="0"/>
                                </a:rPr>
                                <m:t>𝜕</m:t>
                              </m:r>
                              <m:r>
                                <a:rPr lang="en-US" altLang="zh-CN" sz="2400" i="1">
                                  <a:latin typeface="Cambria Math" panose="02040503050406030204" pitchFamily="18" charset="0"/>
                                </a:rPr>
                                <m:t>𝑥</m:t>
                              </m:r>
                            </m:den>
                          </m:f>
                          <m:r>
                            <a:rPr lang="en-US" altLang="zh-CN" sz="2400" i="1">
                              <a:latin typeface="Cambria Math" panose="02040503050406030204" pitchFamily="18" charset="0"/>
                            </a:rPr>
                            <m:t>+</m:t>
                          </m:r>
                          <m:r>
                            <a:rPr lang="en-US" altLang="zh-CN" sz="2400" i="1">
                              <a:latin typeface="Cambria Math" panose="02040503050406030204" pitchFamily="18" charset="0"/>
                            </a:rPr>
                            <m:t>𝑒</m:t>
                          </m:r>
                          <m:r>
                            <a:rPr lang="en-US" altLang="zh-CN" sz="2400" i="1">
                              <a:latin typeface="Cambria Math" panose="02040503050406030204" pitchFamily="18" charset="0"/>
                              <a:ea typeface="Cambria Math" panose="02040503050406030204" pitchFamily="18" charset="0"/>
                            </a:rPr>
                            <m:t>∈</m:t>
                          </m:r>
                        </m:e>
                      </m:d>
                    </m:oMath>
                  </m:oMathPara>
                </a14:m>
                <a:endParaRPr lang="zh-CN" altLang="en-US" sz="2400" b="1" dirty="0"/>
              </a:p>
            </p:txBody>
          </p:sp>
        </mc:Choice>
        <mc:Fallback xmlns="">
          <p:sp>
            <p:nvSpPr>
              <p:cNvPr id="15" name="TextBox 10"/>
              <p:cNvSpPr txBox="1">
                <a:spLocks noRot="1" noChangeAspect="1" noMove="1" noResize="1" noEditPoints="1" noAdjustHandles="1" noChangeArrowheads="1" noChangeShapeType="1" noTextEdit="1"/>
              </p:cNvSpPr>
              <p:nvPr/>
            </p:nvSpPr>
            <p:spPr>
              <a:xfrm>
                <a:off x="5712021" y="1839683"/>
                <a:ext cx="5579733" cy="97283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483226" y="2955004"/>
                <a:ext cx="2116990" cy="8038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400" i="1" smtClean="0">
                              <a:latin typeface="Cambria Math" panose="02040503050406030204" pitchFamily="18" charset="0"/>
                            </a:rPr>
                          </m:ctrlPr>
                        </m:fPr>
                        <m:num>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𝑝</m:t>
                              </m:r>
                            </m:sub>
                          </m:sSub>
                        </m:num>
                        <m:den>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𝜇</m:t>
                              </m:r>
                            </m:e>
                            <m:sub>
                              <m:r>
                                <a:rPr lang="en-US" altLang="zh-CN" sz="2400" b="0" i="1" smtClean="0">
                                  <a:latin typeface="Cambria Math" panose="02040503050406030204" pitchFamily="18" charset="0"/>
                                </a:rPr>
                                <m:t>𝑝</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𝑛</m:t>
                              </m:r>
                            </m:sub>
                          </m:sSub>
                        </m:num>
                        <m:den>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𝜇</m:t>
                              </m:r>
                            </m:e>
                            <m:sub>
                              <m:r>
                                <a:rPr lang="en-US" altLang="zh-CN" sz="2400" b="0" i="1" smtClean="0">
                                  <a:latin typeface="Cambria Math" panose="02040503050406030204" pitchFamily="18" charset="0"/>
                                </a:rPr>
                                <m:t>𝑛</m:t>
                              </m:r>
                            </m:sub>
                          </m:sSub>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a:rPr>
                                <m:t>𝐾</m:t>
                              </m:r>
                            </m:e>
                            <m:sub>
                              <m:r>
                                <a:rPr lang="en-US" altLang="zh-CN" sz="2400" i="1">
                                  <a:latin typeface="Cambria Math"/>
                                </a:rPr>
                                <m:t>0</m:t>
                              </m:r>
                            </m:sub>
                          </m:sSub>
                          <m:r>
                            <a:rPr lang="en-US" altLang="zh-CN" sz="2400" i="1">
                              <a:latin typeface="Cambria Math"/>
                            </a:rPr>
                            <m:t>𝑇</m:t>
                          </m:r>
                        </m:num>
                        <m:den>
                          <m:r>
                            <a:rPr lang="en-US" altLang="zh-CN" sz="2400" b="0" i="1" smtClean="0">
                              <a:latin typeface="Cambria Math" panose="02040503050406030204" pitchFamily="18" charset="0"/>
                            </a:rPr>
                            <m:t>𝑒</m:t>
                          </m:r>
                        </m:den>
                      </m:f>
                    </m:oMath>
                  </m:oMathPara>
                </a14:m>
                <a:endParaRPr lang="zh-CN" altLang="en-US" sz="24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7483226" y="2955004"/>
                <a:ext cx="2116990" cy="80387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0"/>
              <p:cNvSpPr txBox="1"/>
              <p:nvPr/>
            </p:nvSpPr>
            <p:spPr>
              <a:xfrm>
                <a:off x="5918275" y="3892761"/>
                <a:ext cx="4776949"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𝑱</m:t>
                          </m:r>
                        </m:e>
                        <m:sub>
                          <m:r>
                            <a:rPr lang="en-US" altLang="zh-CN" sz="2400" b="1" i="1">
                              <a:latin typeface="Cambria Math"/>
                            </a:rPr>
                            <m:t>𝒑</m:t>
                          </m:r>
                        </m:sub>
                      </m:sSub>
                      <m:r>
                        <a:rPr lang="en-US" altLang="zh-CN" sz="2400" b="1" i="1">
                          <a:latin typeface="Cambria Math"/>
                        </a:rPr>
                        <m:t>=</m:t>
                      </m:r>
                      <m:r>
                        <a:rPr lang="en-US" altLang="zh-CN" sz="2400" b="1" i="1">
                          <a:latin typeface="Cambria Math"/>
                        </a:rPr>
                        <m:t>𝒑𝒆</m:t>
                      </m:r>
                      <m:sSub>
                        <m:sSubPr>
                          <m:ctrlPr>
                            <a:rPr lang="en-US" altLang="zh-CN" sz="2400" b="1" i="1">
                              <a:latin typeface="Cambria Math" panose="02040503050406030204" pitchFamily="18" charset="0"/>
                            </a:rPr>
                          </m:ctrlPr>
                        </m:sSubPr>
                        <m:e>
                          <m:r>
                            <a:rPr lang="zh-CN" altLang="en-US" sz="2400" b="1" i="1">
                              <a:latin typeface="Cambria Math"/>
                            </a:rPr>
                            <m:t>𝝁</m:t>
                          </m:r>
                        </m:e>
                        <m:sub>
                          <m:r>
                            <a:rPr lang="en-US" altLang="zh-CN" sz="2400" b="1" i="1">
                              <a:latin typeface="Cambria Math"/>
                            </a:rPr>
                            <m:t>𝒑</m:t>
                          </m:r>
                        </m:sub>
                      </m:sSub>
                      <m:r>
                        <a:rPr lang="en-US" altLang="zh-CN" sz="2400" b="1" i="1">
                          <a:latin typeface="Cambria Math"/>
                          <a:ea typeface="Cambria Math"/>
                        </a:rPr>
                        <m:t>∈</m:t>
                      </m:r>
                      <m:r>
                        <a:rPr lang="en-US" altLang="zh-CN" sz="2400" b="1" i="1">
                          <a:latin typeface="Cambria Math"/>
                        </a:rPr>
                        <m:t>−</m:t>
                      </m:r>
                      <m:r>
                        <a:rPr lang="en-US" altLang="zh-CN" sz="2400" i="1">
                          <a:latin typeface="Cambria Math" panose="02040503050406030204" pitchFamily="18" charset="0"/>
                        </a:rPr>
                        <m:t>𝑝</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𝜇</m:t>
                          </m:r>
                        </m:e>
                        <m:sub>
                          <m:r>
                            <m:rPr>
                              <m:sty m:val="p"/>
                            </m:rPr>
                            <a:rPr lang="en-US" altLang="zh-CN" sz="2400" i="1">
                              <a:latin typeface="Cambria Math" panose="02040503050406030204" pitchFamily="18" charset="0"/>
                            </a:rPr>
                            <m:t>p</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𝑝</m:t>
                                  </m:r>
                                </m:sup>
                              </m:sSubSup>
                            </m:num>
                            <m:den>
                              <m:r>
                                <a:rPr lang="zh-CN" altLang="en-US" sz="2400" i="1">
                                  <a:latin typeface="Cambria Math" panose="02040503050406030204" pitchFamily="18" charset="0"/>
                                </a:rPr>
                                <m:t>𝜕</m:t>
                              </m:r>
                              <m:r>
                                <a:rPr lang="en-US" altLang="zh-CN" sz="2400" i="1">
                                  <a:latin typeface="Cambria Math" panose="02040503050406030204" pitchFamily="18" charset="0"/>
                                </a:rPr>
                                <m:t>𝑥</m:t>
                              </m:r>
                            </m:den>
                          </m:f>
                          <m:r>
                            <a:rPr lang="en-US" altLang="zh-CN" sz="2400" i="1">
                              <a:latin typeface="Cambria Math" panose="02040503050406030204" pitchFamily="18" charset="0"/>
                            </a:rPr>
                            <m:t>+</m:t>
                          </m:r>
                          <m:r>
                            <a:rPr lang="en-US" altLang="zh-CN" sz="2400" i="1">
                              <a:latin typeface="Cambria Math" panose="02040503050406030204" pitchFamily="18" charset="0"/>
                            </a:rPr>
                            <m:t>𝑒</m:t>
                          </m:r>
                          <m:r>
                            <a:rPr lang="en-US" altLang="zh-CN" sz="2400" i="1">
                              <a:latin typeface="Cambria Math" panose="02040503050406030204" pitchFamily="18" charset="0"/>
                              <a:ea typeface="Cambria Math" panose="02040503050406030204" pitchFamily="18" charset="0"/>
                            </a:rPr>
                            <m:t>∈</m:t>
                          </m:r>
                        </m:e>
                      </m:d>
                    </m:oMath>
                  </m:oMathPara>
                </a14:m>
                <a:endParaRPr lang="zh-CN" altLang="en-US" sz="2400" b="1" dirty="0"/>
              </a:p>
            </p:txBody>
          </p:sp>
        </mc:Choice>
        <mc:Fallback xmlns="">
          <p:sp>
            <p:nvSpPr>
              <p:cNvPr id="17" name="TextBox 10"/>
              <p:cNvSpPr txBox="1">
                <a:spLocks noRot="1" noChangeAspect="1" noMove="1" noResize="1" noEditPoints="1" noAdjustHandles="1" noChangeArrowheads="1" noChangeShapeType="1" noTextEdit="1"/>
              </p:cNvSpPr>
              <p:nvPr/>
            </p:nvSpPr>
            <p:spPr>
              <a:xfrm>
                <a:off x="5918275" y="3892761"/>
                <a:ext cx="4776949" cy="922176"/>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0"/>
              <p:cNvSpPr txBox="1"/>
              <p:nvPr/>
            </p:nvSpPr>
            <p:spPr>
              <a:xfrm>
                <a:off x="4765581" y="5052122"/>
                <a:ext cx="2040943" cy="891526"/>
              </a:xfrm>
              <a:prstGeom prst="rect">
                <a:avLst/>
              </a:prstGeom>
              <a:solidFill>
                <a:schemeClr val="accent5">
                  <a:lumMod val="9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𝑱</m:t>
                          </m:r>
                        </m:e>
                        <m:sub>
                          <m:r>
                            <a:rPr lang="en-US" altLang="zh-CN" sz="2400" b="1" i="1">
                              <a:latin typeface="Cambria Math"/>
                            </a:rPr>
                            <m:t>𝒑</m:t>
                          </m:r>
                        </m:sub>
                      </m:sSub>
                      <m:r>
                        <a:rPr lang="en-US" altLang="zh-CN" sz="2400" b="1" i="1">
                          <a:latin typeface="Cambria Math"/>
                        </a:rPr>
                        <m:t>=</m:t>
                      </m:r>
                      <m:r>
                        <a:rPr lang="en-US" altLang="zh-CN" sz="2400" i="1">
                          <a:latin typeface="Cambria Math" panose="02040503050406030204" pitchFamily="18" charset="0"/>
                        </a:rPr>
                        <m:t>𝑝</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𝜇</m:t>
                          </m:r>
                        </m:e>
                        <m:sub>
                          <m:r>
                            <m:rPr>
                              <m:sty m:val="p"/>
                            </m:rPr>
                            <a:rPr lang="en-US" altLang="zh-CN" sz="2400" i="1">
                              <a:latin typeface="Cambria Math" panose="02040503050406030204" pitchFamily="18" charset="0"/>
                            </a:rPr>
                            <m:t>p</m:t>
                          </m:r>
                        </m:sub>
                      </m:sSub>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i="1">
                                  <a:latin typeface="Cambria Math" panose="02040503050406030204" pitchFamily="18" charset="0"/>
                                </a:rPr>
                                <m:t>𝑝</m:t>
                              </m:r>
                            </m:sup>
                          </m:sSubSup>
                        </m:num>
                        <m:den>
                          <m:r>
                            <a:rPr lang="zh-CN" altLang="en-US" sz="2400" i="1">
                              <a:latin typeface="Cambria Math" panose="02040503050406030204" pitchFamily="18" charset="0"/>
                            </a:rPr>
                            <m:t>𝜕</m:t>
                          </m:r>
                          <m:r>
                            <a:rPr lang="en-US" altLang="zh-CN" sz="2400" i="1">
                              <a:latin typeface="Cambria Math" panose="02040503050406030204" pitchFamily="18" charset="0"/>
                            </a:rPr>
                            <m:t>𝑥</m:t>
                          </m:r>
                        </m:den>
                      </m:f>
                    </m:oMath>
                  </m:oMathPara>
                </a14:m>
                <a:endParaRPr lang="zh-CN" altLang="en-US" sz="2400" b="1" dirty="0"/>
              </a:p>
            </p:txBody>
          </p:sp>
        </mc:Choice>
        <mc:Fallback xmlns="">
          <p:sp>
            <p:nvSpPr>
              <p:cNvPr id="18" name="TextBox 10"/>
              <p:cNvSpPr txBox="1">
                <a:spLocks noRot="1" noChangeAspect="1" noMove="1" noResize="1" noEditPoints="1" noAdjustHandles="1" noChangeArrowheads="1" noChangeShapeType="1" noTextEdit="1"/>
              </p:cNvSpPr>
              <p:nvPr/>
            </p:nvSpPr>
            <p:spPr>
              <a:xfrm>
                <a:off x="4765581" y="5052122"/>
                <a:ext cx="2040943" cy="891526"/>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0"/>
              <p:cNvSpPr txBox="1"/>
              <p:nvPr/>
            </p:nvSpPr>
            <p:spPr>
              <a:xfrm>
                <a:off x="7220206" y="5052122"/>
                <a:ext cx="2080570" cy="838819"/>
              </a:xfrm>
              <a:prstGeom prst="rect">
                <a:avLst/>
              </a:prstGeom>
              <a:solidFill>
                <a:schemeClr val="accent5">
                  <a:lumMod val="90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a:rPr>
                            <m:t>𝑱</m:t>
                          </m:r>
                        </m:e>
                        <m:sub>
                          <m:r>
                            <m:rPr>
                              <m:sty m:val="p"/>
                            </m:rPr>
                            <a:rPr lang="en-US" altLang="zh-CN" sz="2400" b="1" i="1">
                              <a:latin typeface="Cambria Math" panose="02040503050406030204" pitchFamily="18" charset="0"/>
                            </a:rPr>
                            <m:t>n</m:t>
                          </m:r>
                        </m:sub>
                      </m:sSub>
                      <m:r>
                        <a:rPr lang="en-US" altLang="zh-CN" sz="2400" b="1" i="1">
                          <a:latin typeface="Cambria Math"/>
                        </a:rPr>
                        <m:t>=</m:t>
                      </m:r>
                      <m:r>
                        <a:rPr lang="en-US" altLang="zh-CN" sz="2400" b="1" i="1" smtClean="0">
                          <a:latin typeface="Cambria Math" panose="02040503050406030204" pitchFamily="18" charset="0"/>
                        </a:rPr>
                        <m:t>𝒏</m:t>
                      </m:r>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𝜇</m:t>
                          </m:r>
                        </m:e>
                        <m:sub>
                          <m:r>
                            <a:rPr lang="en-US" altLang="zh-CN" sz="2400" b="0" i="1" smtClean="0">
                              <a:latin typeface="Cambria Math" panose="02040503050406030204" pitchFamily="18" charset="0"/>
                            </a:rPr>
                            <m:t>𝑛</m:t>
                          </m:r>
                        </m:sub>
                      </m:sSub>
                      <m:f>
                        <m:fPr>
                          <m:ctrlPr>
                            <a:rPr lang="en-US" altLang="zh-CN" sz="2400" i="1">
                              <a:latin typeface="Cambria Math" panose="02040503050406030204" pitchFamily="18" charset="0"/>
                            </a:rPr>
                          </m:ctrlPr>
                        </m:fPr>
                        <m:num>
                          <m:r>
                            <a:rPr lang="zh-CN" altLang="en-US"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𝐸</m:t>
                              </m:r>
                            </m:e>
                            <m:sub>
                              <m:r>
                                <a:rPr lang="en-US" altLang="zh-CN" sz="2400" i="1">
                                  <a:latin typeface="Cambria Math" panose="02040503050406030204" pitchFamily="18" charset="0"/>
                                </a:rPr>
                                <m:t>𝑓</m:t>
                              </m:r>
                            </m:sub>
                            <m:sup>
                              <m:r>
                                <a:rPr lang="en-US" altLang="zh-CN" sz="2400" b="0" i="1" smtClean="0">
                                  <a:latin typeface="Cambria Math" panose="02040503050406030204" pitchFamily="18" charset="0"/>
                                </a:rPr>
                                <m:t>𝑛</m:t>
                              </m:r>
                            </m:sup>
                          </m:sSubSup>
                        </m:num>
                        <m:den>
                          <m:r>
                            <a:rPr lang="zh-CN" altLang="en-US" sz="2400" i="1">
                              <a:latin typeface="Cambria Math" panose="02040503050406030204" pitchFamily="18" charset="0"/>
                            </a:rPr>
                            <m:t>𝜕</m:t>
                          </m:r>
                          <m:r>
                            <a:rPr lang="en-US" altLang="zh-CN" sz="2400" i="1">
                              <a:latin typeface="Cambria Math" panose="02040503050406030204" pitchFamily="18" charset="0"/>
                            </a:rPr>
                            <m:t>𝑥</m:t>
                          </m:r>
                        </m:den>
                      </m:f>
                    </m:oMath>
                  </m:oMathPara>
                </a14:m>
                <a:endParaRPr lang="zh-CN" altLang="en-US" sz="2400" b="1" dirty="0"/>
              </a:p>
            </p:txBody>
          </p:sp>
        </mc:Choice>
        <mc:Fallback xmlns="">
          <p:sp>
            <p:nvSpPr>
              <p:cNvPr id="19" name="TextBox 10"/>
              <p:cNvSpPr txBox="1">
                <a:spLocks noRot="1" noChangeAspect="1" noMove="1" noResize="1" noEditPoints="1" noAdjustHandles="1" noChangeArrowheads="1" noChangeShapeType="1" noTextEdit="1"/>
              </p:cNvSpPr>
              <p:nvPr/>
            </p:nvSpPr>
            <p:spPr>
              <a:xfrm>
                <a:off x="7220206" y="5052122"/>
                <a:ext cx="2080570" cy="838819"/>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285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1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10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p:bldP spid="10" grpId="0"/>
      <p:bldP spid="11" grpId="0"/>
      <p:bldP spid="13" grpId="0"/>
      <p:bldP spid="15" grpId="0"/>
      <p:bldP spid="16" grpId="0"/>
      <p:bldP spid="17" grpId="0"/>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132" y="114776"/>
            <a:ext cx="4433777" cy="584775"/>
          </a:xfrm>
          <a:prstGeom prst="rect">
            <a:avLst/>
          </a:prstGeom>
          <a:noFill/>
        </p:spPr>
        <p:txBody>
          <a:bodyPr wrap="square" rtlCol="0">
            <a:spAutoFit/>
          </a:bodyPr>
          <a:lstStyle/>
          <a:p>
            <a:r>
              <a:rPr lang="en-US" altLang="zh-CN" sz="3200" b="1" dirty="0">
                <a:solidFill>
                  <a:schemeClr val="tx2"/>
                </a:solidFill>
              </a:rPr>
              <a:t>7.1 </a:t>
            </a:r>
            <a:r>
              <a:rPr lang="zh-CN" altLang="en-US" sz="3200" b="1" dirty="0">
                <a:solidFill>
                  <a:schemeClr val="tx2"/>
                </a:solidFill>
              </a:rPr>
              <a:t>外电场中的半导体</a:t>
            </a:r>
          </a:p>
        </p:txBody>
      </p:sp>
      <p:sp>
        <p:nvSpPr>
          <p:cNvPr id="3" name="矩形 2"/>
          <p:cNvSpPr/>
          <p:nvPr/>
        </p:nvSpPr>
        <p:spPr>
          <a:xfrm>
            <a:off x="2422880" y="1436460"/>
            <a:ext cx="839972" cy="1414131"/>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2660765" y="1848884"/>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5" name="矩形 4"/>
          <p:cNvSpPr/>
          <p:nvPr/>
        </p:nvSpPr>
        <p:spPr>
          <a:xfrm>
            <a:off x="1609490" y="1436460"/>
            <a:ext cx="196703" cy="1414131"/>
          </a:xfrm>
          <a:prstGeom prst="rect">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1531776" y="1426945"/>
            <a:ext cx="394660" cy="1600438"/>
          </a:xfrm>
          <a:prstGeom prst="rect">
            <a:avLst/>
          </a:prstGeom>
          <a:noFill/>
          <a:ln>
            <a:noFill/>
          </a:ln>
        </p:spPr>
        <p:txBody>
          <a:bodyPr wrap="none" rtlCol="0">
            <a:spAutoFit/>
          </a:bodyPr>
          <a:lstStyle/>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endParaRPr lang="zh-CN" altLang="en-US" dirty="0">
              <a:solidFill>
                <a:schemeClr val="bg1"/>
              </a:solidFill>
            </a:endParaRPr>
          </a:p>
        </p:txBody>
      </p:sp>
      <p:sp>
        <p:nvSpPr>
          <p:cNvPr id="35" name="TextBox 34"/>
          <p:cNvSpPr txBox="1"/>
          <p:nvPr/>
        </p:nvSpPr>
        <p:spPr>
          <a:xfrm>
            <a:off x="2348449" y="1404560"/>
            <a:ext cx="304892" cy="1600438"/>
          </a:xfrm>
          <a:prstGeom prst="rect">
            <a:avLst/>
          </a:prstGeom>
          <a:noFill/>
          <a:ln>
            <a:noFill/>
          </a:ln>
        </p:spPr>
        <p:txBody>
          <a:bodyPr wrap="none" rtlCol="0">
            <a:spAutoFit/>
          </a:bodyPr>
          <a:lstStyle/>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endParaRPr lang="zh-CN" altLang="en-US" dirty="0"/>
          </a:p>
        </p:txBody>
      </p:sp>
      <p:cxnSp>
        <p:nvCxnSpPr>
          <p:cNvPr id="40" name="直接箭头连接符 39"/>
          <p:cNvCxnSpPr/>
          <p:nvPr/>
        </p:nvCxnSpPr>
        <p:spPr>
          <a:xfrm>
            <a:off x="1205237" y="4503806"/>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205237" y="3323593"/>
            <a:ext cx="0" cy="119084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714520" y="4337889"/>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p:sp>
        <p:nvSpPr>
          <p:cNvPr id="44" name="TextBox 43"/>
          <p:cNvSpPr txBox="1"/>
          <p:nvPr/>
        </p:nvSpPr>
        <p:spPr>
          <a:xfrm>
            <a:off x="820195" y="3073208"/>
            <a:ext cx="38504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n</a:t>
            </a:r>
            <a:endParaRPr lang="zh-CN" altLang="en-US" b="1" i="1" dirty="0">
              <a:latin typeface="Times New Roman" pitchFamily="18" charset="0"/>
              <a:cs typeface="Times New Roman" pitchFamily="18" charset="0"/>
            </a:endParaRPr>
          </a:p>
        </p:txBody>
      </p:sp>
      <p:cxnSp>
        <p:nvCxnSpPr>
          <p:cNvPr id="46" name="直接连接符 45"/>
          <p:cNvCxnSpPr/>
          <p:nvPr/>
        </p:nvCxnSpPr>
        <p:spPr>
          <a:xfrm>
            <a:off x="1205237" y="4089144"/>
            <a:ext cx="240295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77664" y="3795635"/>
            <a:ext cx="505267"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n</a:t>
            </a:r>
            <a:r>
              <a:rPr lang="en-US" altLang="zh-CN" b="1" baseline="-25000" dirty="0">
                <a:latin typeface="Times New Roman" pitchFamily="18" charset="0"/>
                <a:cs typeface="Times New Roman" pitchFamily="18" charset="0"/>
              </a:rPr>
              <a:t>0</a:t>
            </a:r>
            <a:endParaRPr lang="zh-CN" altLang="en-US" b="1" baseline="-25000" dirty="0">
              <a:latin typeface="Times New Roman" pitchFamily="18" charset="0"/>
              <a:cs typeface="Times New Roman" pitchFamily="18" charset="0"/>
            </a:endParaRPr>
          </a:p>
        </p:txBody>
      </p:sp>
      <p:sp>
        <p:nvSpPr>
          <p:cNvPr id="54" name="任意多边形 53"/>
          <p:cNvSpPr/>
          <p:nvPr/>
        </p:nvSpPr>
        <p:spPr>
          <a:xfrm>
            <a:off x="1205238" y="3685099"/>
            <a:ext cx="2339163" cy="406401"/>
          </a:xfrm>
          <a:custGeom>
            <a:avLst/>
            <a:gdLst>
              <a:gd name="connsiteX0" fmla="*/ 0 w 2339163"/>
              <a:gd name="connsiteY0" fmla="*/ 0 h 310706"/>
              <a:gd name="connsiteX1" fmla="*/ 127591 w 2339163"/>
              <a:gd name="connsiteY1" fmla="*/ 148856 h 310706"/>
              <a:gd name="connsiteX2" fmla="*/ 265814 w 2339163"/>
              <a:gd name="connsiteY2" fmla="*/ 233917 h 310706"/>
              <a:gd name="connsiteX3" fmla="*/ 393405 w 2339163"/>
              <a:gd name="connsiteY3" fmla="*/ 276447 h 310706"/>
              <a:gd name="connsiteX4" fmla="*/ 531628 w 2339163"/>
              <a:gd name="connsiteY4" fmla="*/ 308344 h 310706"/>
              <a:gd name="connsiteX5" fmla="*/ 723014 w 2339163"/>
              <a:gd name="connsiteY5" fmla="*/ 308344 h 310706"/>
              <a:gd name="connsiteX6" fmla="*/ 2339163 w 2339163"/>
              <a:gd name="connsiteY6" fmla="*/ 308344 h 31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9163" h="310706">
                <a:moveTo>
                  <a:pt x="0" y="0"/>
                </a:moveTo>
                <a:cubicBezTo>
                  <a:pt x="41644" y="54935"/>
                  <a:pt x="83289" y="109870"/>
                  <a:pt x="127591" y="148856"/>
                </a:cubicBezTo>
                <a:cubicBezTo>
                  <a:pt x="171893" y="187842"/>
                  <a:pt x="221512" y="212652"/>
                  <a:pt x="265814" y="233917"/>
                </a:cubicBezTo>
                <a:cubicBezTo>
                  <a:pt x="310116" y="255182"/>
                  <a:pt x="349103" y="264043"/>
                  <a:pt x="393405" y="276447"/>
                </a:cubicBezTo>
                <a:cubicBezTo>
                  <a:pt x="437707" y="288851"/>
                  <a:pt x="476693" y="303028"/>
                  <a:pt x="531628" y="308344"/>
                </a:cubicBezTo>
                <a:cubicBezTo>
                  <a:pt x="586563" y="313660"/>
                  <a:pt x="723014" y="308344"/>
                  <a:pt x="723014" y="308344"/>
                </a:cubicBezTo>
                <a:lnTo>
                  <a:pt x="2339163" y="308344"/>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809562" y="3327791"/>
            <a:ext cx="478016"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n</a:t>
            </a:r>
            <a:r>
              <a:rPr lang="en-US" altLang="zh-CN" b="1" i="1" baseline="-25000" dirty="0">
                <a:latin typeface="Times New Roman" pitchFamily="18" charset="0"/>
                <a:cs typeface="Times New Roman" pitchFamily="18" charset="0"/>
              </a:rPr>
              <a:t>s</a:t>
            </a:r>
            <a:endParaRPr lang="zh-CN" altLang="en-US" b="1" baseline="-25000" dirty="0">
              <a:latin typeface="Times New Roman" pitchFamily="18" charset="0"/>
              <a:cs typeface="Times New Roman" pitchFamily="18" charset="0"/>
            </a:endParaRPr>
          </a:p>
        </p:txBody>
      </p:sp>
      <p:cxnSp>
        <p:nvCxnSpPr>
          <p:cNvPr id="57" name="直接箭头连接符 56"/>
          <p:cNvCxnSpPr/>
          <p:nvPr/>
        </p:nvCxnSpPr>
        <p:spPr>
          <a:xfrm>
            <a:off x="1197255" y="5661491"/>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1197255" y="4875938"/>
            <a:ext cx="0" cy="7961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706538" y="5495574"/>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p:sp>
        <p:nvSpPr>
          <p:cNvPr id="60" name="TextBox 59"/>
          <p:cNvSpPr txBox="1"/>
          <p:nvPr/>
        </p:nvSpPr>
        <p:spPr>
          <a:xfrm>
            <a:off x="833053" y="4590418"/>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p</a:t>
            </a:r>
            <a:endParaRPr lang="zh-CN" altLang="en-US" b="1" i="1" dirty="0">
              <a:latin typeface="Times New Roman" pitchFamily="18" charset="0"/>
              <a:cs typeface="Times New Roman" pitchFamily="18" charset="0"/>
            </a:endParaRPr>
          </a:p>
        </p:txBody>
      </p:sp>
      <p:cxnSp>
        <p:nvCxnSpPr>
          <p:cNvPr id="61" name="直接连接符 60"/>
          <p:cNvCxnSpPr/>
          <p:nvPr/>
        </p:nvCxnSpPr>
        <p:spPr>
          <a:xfrm>
            <a:off x="1197255" y="5246829"/>
            <a:ext cx="240295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526336" y="4905324"/>
            <a:ext cx="484428"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p</a:t>
            </a:r>
            <a:r>
              <a:rPr lang="en-US" altLang="zh-CN" b="1" baseline="-25000" dirty="0">
                <a:latin typeface="Times New Roman" pitchFamily="18" charset="0"/>
                <a:cs typeface="Times New Roman" pitchFamily="18" charset="0"/>
              </a:rPr>
              <a:t>0</a:t>
            </a:r>
            <a:endParaRPr lang="zh-CN" altLang="en-US" b="1" baseline="-25000" dirty="0">
              <a:latin typeface="Times New Roman" pitchFamily="18" charset="0"/>
              <a:cs typeface="Times New Roman" pitchFamily="18" charset="0"/>
            </a:endParaRPr>
          </a:p>
        </p:txBody>
      </p:sp>
      <p:sp>
        <p:nvSpPr>
          <p:cNvPr id="63" name="任意多边形 62"/>
          <p:cNvSpPr/>
          <p:nvPr/>
        </p:nvSpPr>
        <p:spPr>
          <a:xfrm flipV="1">
            <a:off x="1197256" y="5249184"/>
            <a:ext cx="2339163" cy="227356"/>
          </a:xfrm>
          <a:custGeom>
            <a:avLst/>
            <a:gdLst>
              <a:gd name="connsiteX0" fmla="*/ 0 w 2339163"/>
              <a:gd name="connsiteY0" fmla="*/ 0 h 310706"/>
              <a:gd name="connsiteX1" fmla="*/ 127591 w 2339163"/>
              <a:gd name="connsiteY1" fmla="*/ 148856 h 310706"/>
              <a:gd name="connsiteX2" fmla="*/ 265814 w 2339163"/>
              <a:gd name="connsiteY2" fmla="*/ 233917 h 310706"/>
              <a:gd name="connsiteX3" fmla="*/ 393405 w 2339163"/>
              <a:gd name="connsiteY3" fmla="*/ 276447 h 310706"/>
              <a:gd name="connsiteX4" fmla="*/ 531628 w 2339163"/>
              <a:gd name="connsiteY4" fmla="*/ 308344 h 310706"/>
              <a:gd name="connsiteX5" fmla="*/ 723014 w 2339163"/>
              <a:gd name="connsiteY5" fmla="*/ 308344 h 310706"/>
              <a:gd name="connsiteX6" fmla="*/ 2339163 w 2339163"/>
              <a:gd name="connsiteY6" fmla="*/ 308344 h 31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9163" h="310706">
                <a:moveTo>
                  <a:pt x="0" y="0"/>
                </a:moveTo>
                <a:cubicBezTo>
                  <a:pt x="41644" y="54935"/>
                  <a:pt x="83289" y="109870"/>
                  <a:pt x="127591" y="148856"/>
                </a:cubicBezTo>
                <a:cubicBezTo>
                  <a:pt x="171893" y="187842"/>
                  <a:pt x="221512" y="212652"/>
                  <a:pt x="265814" y="233917"/>
                </a:cubicBezTo>
                <a:cubicBezTo>
                  <a:pt x="310116" y="255182"/>
                  <a:pt x="349103" y="264043"/>
                  <a:pt x="393405" y="276447"/>
                </a:cubicBezTo>
                <a:cubicBezTo>
                  <a:pt x="437707" y="288851"/>
                  <a:pt x="476693" y="303028"/>
                  <a:pt x="531628" y="308344"/>
                </a:cubicBezTo>
                <a:cubicBezTo>
                  <a:pt x="586563" y="313660"/>
                  <a:pt x="723014" y="308344"/>
                  <a:pt x="723014" y="308344"/>
                </a:cubicBezTo>
                <a:lnTo>
                  <a:pt x="2339163" y="308344"/>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770977" y="5129866"/>
            <a:ext cx="457176" cy="523220"/>
          </a:xfrm>
          <a:prstGeom prst="rect">
            <a:avLst/>
          </a:prstGeom>
          <a:noFill/>
        </p:spPr>
        <p:txBody>
          <a:bodyPr wrap="none" rtlCol="0">
            <a:spAutoFit/>
          </a:bodyPr>
          <a:lstStyle/>
          <a:p>
            <a:r>
              <a:rPr lang="en-US" altLang="zh-CN" b="1" i="1" dirty="0" err="1">
                <a:latin typeface="Times New Roman" pitchFamily="18" charset="0"/>
                <a:cs typeface="Times New Roman" pitchFamily="18" charset="0"/>
              </a:rPr>
              <a:t>p</a:t>
            </a:r>
            <a:r>
              <a:rPr lang="en-US" altLang="zh-CN" b="1" i="1" baseline="-25000" dirty="0" err="1">
                <a:latin typeface="Times New Roman" pitchFamily="18" charset="0"/>
                <a:cs typeface="Times New Roman" pitchFamily="18" charset="0"/>
              </a:rPr>
              <a:t>s</a:t>
            </a:r>
            <a:endParaRPr lang="zh-CN" altLang="en-US" b="1" baseline="-25000" dirty="0">
              <a:latin typeface="Times New Roman" pitchFamily="18" charset="0"/>
              <a:cs typeface="Times New Roman" pitchFamily="18" charset="0"/>
            </a:endParaRPr>
          </a:p>
        </p:txBody>
      </p:sp>
      <p:cxnSp>
        <p:nvCxnSpPr>
          <p:cNvPr id="66" name="直接箭头连接符 65"/>
          <p:cNvCxnSpPr/>
          <p:nvPr/>
        </p:nvCxnSpPr>
        <p:spPr>
          <a:xfrm>
            <a:off x="4808572" y="3132544"/>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4808572" y="2130419"/>
            <a:ext cx="0" cy="10127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317855" y="2966627"/>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9" name="TextBox 68"/>
              <p:cNvSpPr txBox="1"/>
              <p:nvPr/>
            </p:nvSpPr>
            <p:spPr>
              <a:xfrm>
                <a:off x="4239741" y="1828300"/>
                <a:ext cx="6451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ea typeface="Cambria Math"/>
                              <a:cs typeface="Times New Roman" pitchFamily="18" charset="0"/>
                            </a:rPr>
                          </m:ctrlPr>
                        </m:sSubPr>
                        <m:e>
                          <m:r>
                            <a:rPr lang="en-US" altLang="zh-CN" b="1" i="1">
                              <a:latin typeface="Cambria Math"/>
                              <a:ea typeface="Cambria Math"/>
                              <a:cs typeface="Times New Roman" pitchFamily="18" charset="0"/>
                            </a:rPr>
                            <m:t>∈</m:t>
                          </m:r>
                        </m:e>
                        <m:sub>
                          <m:r>
                            <a:rPr lang="en-US" altLang="zh-CN" b="1" i="1">
                              <a:latin typeface="Cambria Math"/>
                              <a:ea typeface="Cambria Math"/>
                              <a:cs typeface="Times New Roman" pitchFamily="18" charset="0"/>
                            </a:rPr>
                            <m:t>𝒔</m:t>
                          </m:r>
                        </m:sub>
                      </m:sSub>
                    </m:oMath>
                  </m:oMathPara>
                </a14:m>
                <a:endParaRPr lang="zh-CN" altLang="en-US" b="1" i="1" dirty="0">
                  <a:latin typeface="Times New Roman" pitchFamily="18" charset="0"/>
                  <a:cs typeface="Times New Roman" pitchFamily="18"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239741" y="1828300"/>
                <a:ext cx="64517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139652" y="2200892"/>
                <a:ext cx="8022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itchFamily="18" charset="0"/>
                            </a:rPr>
                          </m:ctrlPr>
                        </m:sSubPr>
                        <m:e>
                          <m:r>
                            <a:rPr lang="en-US" altLang="zh-CN" b="1" i="1">
                              <a:latin typeface="Cambria Math"/>
                              <a:ea typeface="Cambria Math"/>
                              <a:cs typeface="Times New Roman" pitchFamily="18" charset="0"/>
                            </a:rPr>
                            <m:t>∈</m:t>
                          </m:r>
                        </m:e>
                        <m:sub>
                          <m:r>
                            <a:rPr lang="en-US" altLang="zh-CN" b="1" i="1">
                              <a:latin typeface="Cambria Math"/>
                              <a:cs typeface="Times New Roman" pitchFamily="18" charset="0"/>
                            </a:rPr>
                            <m:t>𝒔</m:t>
                          </m:r>
                          <m:r>
                            <a:rPr lang="en-US" altLang="zh-CN" b="1" i="1">
                              <a:latin typeface="Cambria Math"/>
                              <a:cs typeface="Times New Roman" pitchFamily="18" charset="0"/>
                            </a:rPr>
                            <m:t>𝟎</m:t>
                          </m:r>
                        </m:sub>
                      </m:sSub>
                    </m:oMath>
                  </m:oMathPara>
                </a14:m>
                <a:endParaRPr lang="zh-CN" altLang="en-US" b="1" dirty="0">
                  <a:latin typeface="Times New Roman" pitchFamily="18" charset="0"/>
                  <a:cs typeface="Times New Roman" pitchFamily="18"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4139652" y="2200892"/>
                <a:ext cx="802271" cy="523220"/>
              </a:xfrm>
              <a:prstGeom prst="rect">
                <a:avLst/>
              </a:prstGeom>
              <a:blipFill>
                <a:blip r:embed="rId4"/>
                <a:stretch>
                  <a:fillRect/>
                </a:stretch>
              </a:blipFill>
            </p:spPr>
            <p:txBody>
              <a:bodyPr/>
              <a:lstStyle/>
              <a:p>
                <a:r>
                  <a:rPr lang="zh-CN" altLang="en-US">
                    <a:noFill/>
                  </a:rPr>
                  <a:t> </a:t>
                </a:r>
              </a:p>
            </p:txBody>
          </p:sp>
        </mc:Fallback>
      </mc:AlternateContent>
      <p:sp>
        <p:nvSpPr>
          <p:cNvPr id="79" name="任意多边形 78"/>
          <p:cNvSpPr/>
          <p:nvPr/>
        </p:nvSpPr>
        <p:spPr>
          <a:xfrm>
            <a:off x="4808573" y="2574743"/>
            <a:ext cx="654807" cy="539007"/>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0" name="直接箭头连接符 79"/>
          <p:cNvCxnSpPr/>
          <p:nvPr/>
        </p:nvCxnSpPr>
        <p:spPr>
          <a:xfrm>
            <a:off x="4805422" y="4338094"/>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4805422" y="3335969"/>
            <a:ext cx="0" cy="10127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314705" y="4172177"/>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3" name="TextBox 82"/>
              <p:cNvSpPr txBox="1"/>
              <p:nvPr/>
            </p:nvSpPr>
            <p:spPr>
              <a:xfrm>
                <a:off x="4367216" y="3045725"/>
                <a:ext cx="5068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cs typeface="Times New Roman" pitchFamily="18" charset="0"/>
                        </a:rPr>
                        <m:t>𝑽</m:t>
                      </m:r>
                    </m:oMath>
                  </m:oMathPara>
                </a14:m>
                <a:endParaRPr lang="zh-CN" altLang="en-US" b="1" i="1" dirty="0">
                  <a:latin typeface="Times New Roman" pitchFamily="18" charset="0"/>
                  <a:cs typeface="Times New Roman"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367216" y="3045725"/>
                <a:ext cx="506869"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4274059" y="3491694"/>
                <a:ext cx="6531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itchFamily="18" charset="0"/>
                            </a:rPr>
                          </m:ctrlPr>
                        </m:sSubPr>
                        <m:e>
                          <m:r>
                            <a:rPr lang="en-US" altLang="zh-CN" b="1" i="1">
                              <a:latin typeface="Cambria Math"/>
                              <a:cs typeface="Times New Roman" pitchFamily="18" charset="0"/>
                            </a:rPr>
                            <m:t>𝑽</m:t>
                          </m:r>
                        </m:e>
                        <m:sub>
                          <m:r>
                            <a:rPr lang="en-US" altLang="zh-CN" b="1" i="1">
                              <a:latin typeface="Cambria Math"/>
                              <a:cs typeface="Times New Roman" pitchFamily="18" charset="0"/>
                            </a:rPr>
                            <m:t>𝒔</m:t>
                          </m:r>
                        </m:sub>
                      </m:sSub>
                    </m:oMath>
                  </m:oMathPara>
                </a14:m>
                <a:endParaRPr lang="zh-CN" altLang="en-US" b="1" dirty="0">
                  <a:latin typeface="Times New Roman" pitchFamily="18" charset="0"/>
                  <a:cs typeface="Times New Roman" pitchFamily="18" charset="0"/>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4274059" y="3491694"/>
                <a:ext cx="653191" cy="523220"/>
              </a:xfrm>
              <a:prstGeom prst="rect">
                <a:avLst/>
              </a:prstGeom>
              <a:blipFill>
                <a:blip r:embed="rId6"/>
                <a:stretch>
                  <a:fillRect/>
                </a:stretch>
              </a:blipFill>
            </p:spPr>
            <p:txBody>
              <a:bodyPr/>
              <a:lstStyle/>
              <a:p>
                <a:r>
                  <a:rPr lang="zh-CN" altLang="en-US">
                    <a:noFill/>
                  </a:rPr>
                  <a:t> </a:t>
                </a:r>
              </a:p>
            </p:txBody>
          </p:sp>
        </mc:Fallback>
      </mc:AlternateContent>
      <p:sp>
        <p:nvSpPr>
          <p:cNvPr id="85" name="任意多边形 84"/>
          <p:cNvSpPr/>
          <p:nvPr/>
        </p:nvSpPr>
        <p:spPr>
          <a:xfrm>
            <a:off x="4805423" y="3780293"/>
            <a:ext cx="654807" cy="539007"/>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6" name="TextBox 85"/>
              <p:cNvSpPr txBox="1"/>
              <p:nvPr/>
            </p:nvSpPr>
            <p:spPr>
              <a:xfrm>
                <a:off x="5137838" y="3357913"/>
                <a:ext cx="2591094" cy="809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ea typeface="Cambria Math"/>
                            </a:rPr>
                            <m:t>∈</m:t>
                          </m:r>
                        </m:e>
                        <m:sub>
                          <m:r>
                            <a:rPr lang="en-US" altLang="zh-CN" sz="2400" i="1">
                              <a:latin typeface="Cambria Math"/>
                            </a:rPr>
                            <m:t>𝑠</m:t>
                          </m:r>
                        </m:sub>
                      </m:sSub>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𝑑𝑉</m:t>
                          </m:r>
                          <m:d>
                            <m:dPr>
                              <m:ctrlPr>
                                <a:rPr lang="en-US" altLang="zh-CN" sz="2400" i="1">
                                  <a:latin typeface="Cambria Math" panose="02040503050406030204" pitchFamily="18" charset="0"/>
                                </a:rPr>
                              </m:ctrlPr>
                            </m:dPr>
                            <m:e>
                              <m:r>
                                <a:rPr lang="en-US" altLang="zh-CN" sz="2400" i="1">
                                  <a:latin typeface="Cambria Math"/>
                                </a:rPr>
                                <m:t>𝑥</m:t>
                              </m:r>
                            </m:e>
                          </m:d>
                        </m:num>
                        <m:den>
                          <m:r>
                            <a:rPr lang="en-US" altLang="zh-CN" sz="2400" i="1">
                              <a:latin typeface="Cambria Math"/>
                            </a:rPr>
                            <m:t>𝑑𝑥</m:t>
                          </m:r>
                        </m:den>
                      </m:f>
                    </m:oMath>
                  </m:oMathPara>
                </a14:m>
                <a:endParaRPr lang="zh-CN" altLang="en-US" sz="2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5137838" y="3357913"/>
                <a:ext cx="2591094" cy="8091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4979253" y="4577428"/>
                <a:ext cx="23275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𝑈</m:t>
                      </m:r>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r>
                        <a:rPr lang="en-US" altLang="zh-CN" sz="2400">
                          <a:latin typeface="Cambria Math"/>
                        </a:rPr>
                        <m:t>−</m:t>
                      </m:r>
                      <m:r>
                        <a:rPr lang="en-US" altLang="zh-CN" sz="2400" i="1">
                          <a:latin typeface="Cambria Math"/>
                        </a:rPr>
                        <m:t>𝑒𝑉</m:t>
                      </m:r>
                      <m:d>
                        <m:dPr>
                          <m:ctrlPr>
                            <a:rPr lang="en-US" altLang="zh-CN" sz="2400" i="1">
                              <a:latin typeface="Cambria Math" panose="02040503050406030204" pitchFamily="18" charset="0"/>
                            </a:rPr>
                          </m:ctrlPr>
                        </m:dPr>
                        <m:e>
                          <m:r>
                            <a:rPr lang="en-US" altLang="zh-CN" sz="2400" i="1">
                              <a:latin typeface="Cambria Math"/>
                            </a:rPr>
                            <m:t>𝑥</m:t>
                          </m:r>
                        </m:e>
                      </m:d>
                    </m:oMath>
                  </m:oMathPara>
                </a14:m>
                <a:endParaRPr lang="zh-CN" altLang="en-US" sz="2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4979253" y="4577428"/>
                <a:ext cx="2327560" cy="461665"/>
              </a:xfrm>
              <a:prstGeom prst="rect">
                <a:avLst/>
              </a:prstGeom>
              <a:blipFill>
                <a:blip r:embed="rId8"/>
                <a:stretch>
                  <a:fillRect/>
                </a:stretch>
              </a:blipFill>
            </p:spPr>
            <p:txBody>
              <a:bodyPr/>
              <a:lstStyle/>
              <a:p>
                <a:r>
                  <a:rPr lang="zh-CN" altLang="en-US">
                    <a:noFill/>
                  </a:rPr>
                  <a:t> </a:t>
                </a:r>
              </a:p>
            </p:txBody>
          </p:sp>
        </mc:Fallback>
      </mc:AlternateContent>
      <p:cxnSp>
        <p:nvCxnSpPr>
          <p:cNvPr id="88" name="直接箭头连接符 87"/>
          <p:cNvCxnSpPr/>
          <p:nvPr/>
        </p:nvCxnSpPr>
        <p:spPr>
          <a:xfrm>
            <a:off x="4808572" y="5098176"/>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4808572" y="4638334"/>
            <a:ext cx="0" cy="10127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317855" y="4932259"/>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91" name="TextBox 90"/>
              <p:cNvSpPr txBox="1"/>
              <p:nvPr/>
            </p:nvSpPr>
            <p:spPr>
              <a:xfrm>
                <a:off x="4349100" y="4402603"/>
                <a:ext cx="5357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cs typeface="Times New Roman" pitchFamily="18" charset="0"/>
                        </a:rPr>
                        <m:t>𝑼</m:t>
                      </m:r>
                    </m:oMath>
                  </m:oMathPara>
                </a14:m>
                <a:endParaRPr lang="zh-CN" altLang="en-US" b="1" i="1" dirty="0">
                  <a:latin typeface="Times New Roman" pitchFamily="18" charset="0"/>
                  <a:cs typeface="Times New Roman"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4349100" y="4402603"/>
                <a:ext cx="535723"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4278769" y="5151288"/>
                <a:ext cx="6820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itchFamily="18" charset="0"/>
                            </a:rPr>
                          </m:ctrlPr>
                        </m:sSubPr>
                        <m:e>
                          <m:r>
                            <a:rPr lang="en-US" altLang="zh-CN" b="1" i="1">
                              <a:latin typeface="Cambria Math"/>
                              <a:cs typeface="Times New Roman" pitchFamily="18" charset="0"/>
                            </a:rPr>
                            <m:t>𝑼</m:t>
                          </m:r>
                        </m:e>
                        <m:sub>
                          <m:r>
                            <a:rPr lang="en-US" altLang="zh-CN" b="1" i="1">
                              <a:latin typeface="Cambria Math"/>
                              <a:cs typeface="Times New Roman" pitchFamily="18" charset="0"/>
                            </a:rPr>
                            <m:t>𝒔</m:t>
                          </m:r>
                        </m:sub>
                      </m:sSub>
                    </m:oMath>
                  </m:oMathPara>
                </a14:m>
                <a:endParaRPr lang="zh-CN" altLang="en-US" b="1" dirty="0">
                  <a:latin typeface="Times New Roman" pitchFamily="18" charset="0"/>
                  <a:cs typeface="Times New Roman"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4278769" y="5151288"/>
                <a:ext cx="682046" cy="523220"/>
              </a:xfrm>
              <a:prstGeom prst="rect">
                <a:avLst/>
              </a:prstGeom>
              <a:blipFill>
                <a:blip r:embed="rId10"/>
                <a:stretch>
                  <a:fillRect/>
                </a:stretch>
              </a:blipFill>
            </p:spPr>
            <p:txBody>
              <a:bodyPr/>
              <a:lstStyle/>
              <a:p>
                <a:r>
                  <a:rPr lang="zh-CN" altLang="en-US">
                    <a:noFill/>
                  </a:rPr>
                  <a:t> </a:t>
                </a:r>
              </a:p>
            </p:txBody>
          </p:sp>
        </mc:Fallback>
      </mc:AlternateContent>
      <p:sp>
        <p:nvSpPr>
          <p:cNvPr id="93" name="任意多边形 92"/>
          <p:cNvSpPr/>
          <p:nvPr/>
        </p:nvSpPr>
        <p:spPr>
          <a:xfrm flipV="1">
            <a:off x="4808573" y="5100647"/>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4" name="TextBox 93"/>
              <p:cNvSpPr txBox="1"/>
              <p:nvPr/>
            </p:nvSpPr>
            <p:spPr>
              <a:xfrm>
                <a:off x="8685315" y="2466021"/>
                <a:ext cx="28887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sub>
                      </m:sSub>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r>
                            <a:rPr lang="en-US" altLang="zh-CN" sz="2400" b="0" i="1" smtClean="0">
                              <a:latin typeface="Cambria Math" panose="02040503050406030204" pitchFamily="18" charset="0"/>
                            </a:rPr>
                            <m:t>0</m:t>
                          </m:r>
                        </m:sub>
                      </m:sSub>
                      <m:r>
                        <a:rPr lang="en-US" altLang="zh-CN" sz="2400" i="1">
                          <a:latin typeface="Cambria Math"/>
                        </a:rPr>
                        <m:t>+</m:t>
                      </m:r>
                      <m:r>
                        <a:rPr lang="en-US" altLang="zh-CN" sz="2400" i="1">
                          <a:latin typeface="Cambria Math"/>
                        </a:rPr>
                        <m:t>𝑈</m:t>
                      </m:r>
                      <m:d>
                        <m:dPr>
                          <m:ctrlPr>
                            <a:rPr lang="en-US" altLang="zh-CN" sz="2400" i="1">
                              <a:latin typeface="Cambria Math" panose="02040503050406030204" pitchFamily="18" charset="0"/>
                            </a:rPr>
                          </m:ctrlPr>
                        </m:dPr>
                        <m:e>
                          <m:r>
                            <a:rPr lang="en-US" altLang="zh-CN" sz="2400" i="1">
                              <a:latin typeface="Cambria Math"/>
                            </a:rPr>
                            <m:t>𝑥</m:t>
                          </m:r>
                        </m:e>
                      </m:d>
                    </m:oMath>
                  </m:oMathPara>
                </a14:m>
                <a:endParaRPr lang="zh-CN" altLang="en-US" sz="2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8685315" y="2466021"/>
                <a:ext cx="2888740" cy="461665"/>
              </a:xfrm>
              <a:prstGeom prst="rect">
                <a:avLst/>
              </a:prstGeom>
              <a:blipFill>
                <a:blip r:embed="rId11"/>
                <a:stretch>
                  <a:fillRect b="-5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8672235" y="4733554"/>
                <a:ext cx="290182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r>
                            <a:rPr lang="en-US" altLang="zh-CN" sz="2400" b="0" i="1" smtClean="0">
                              <a:latin typeface="Cambria Math" panose="02040503050406030204" pitchFamily="18" charset="0"/>
                            </a:rPr>
                            <m:t>0</m:t>
                          </m:r>
                        </m:sub>
                      </m:sSub>
                      <m:r>
                        <a:rPr lang="en-US" altLang="zh-CN" sz="2400" i="1">
                          <a:latin typeface="Cambria Math"/>
                        </a:rPr>
                        <m:t>+</m:t>
                      </m:r>
                      <m:r>
                        <a:rPr lang="en-US" altLang="zh-CN" sz="2400" i="1">
                          <a:latin typeface="Cambria Math"/>
                        </a:rPr>
                        <m:t>𝑈</m:t>
                      </m:r>
                      <m:d>
                        <m:dPr>
                          <m:ctrlPr>
                            <a:rPr lang="en-US" altLang="zh-CN" sz="2400" i="1">
                              <a:latin typeface="Cambria Math" panose="02040503050406030204" pitchFamily="18" charset="0"/>
                            </a:rPr>
                          </m:ctrlPr>
                        </m:dPr>
                        <m:e>
                          <m:r>
                            <a:rPr lang="en-US" altLang="zh-CN" sz="2400" i="1">
                              <a:latin typeface="Cambria Math"/>
                            </a:rPr>
                            <m:t>𝑥</m:t>
                          </m:r>
                        </m:e>
                      </m:d>
                    </m:oMath>
                  </m:oMathPara>
                </a14:m>
                <a:endParaRPr lang="zh-CN" altLang="en-US" sz="2400" dirty="0"/>
              </a:p>
            </p:txBody>
          </p:sp>
        </mc:Choice>
        <mc:Fallback xmlns="">
          <p:sp>
            <p:nvSpPr>
              <p:cNvPr id="95" name="TextBox 94"/>
              <p:cNvSpPr txBox="1">
                <a:spLocks noRot="1" noChangeAspect="1" noMove="1" noResize="1" noEditPoints="1" noAdjustHandles="1" noChangeArrowheads="1" noChangeShapeType="1" noTextEdit="1"/>
              </p:cNvSpPr>
              <p:nvPr/>
            </p:nvSpPr>
            <p:spPr>
              <a:xfrm>
                <a:off x="8672235" y="4733554"/>
                <a:ext cx="2901820" cy="461665"/>
              </a:xfrm>
              <a:prstGeom prst="rect">
                <a:avLst/>
              </a:prstGeom>
              <a:blipFill>
                <a:blip r:embed="rId12"/>
                <a:stretch>
                  <a:fillRect b="-4000"/>
                </a:stretch>
              </a:blipFill>
            </p:spPr>
            <p:txBody>
              <a:bodyPr/>
              <a:lstStyle/>
              <a:p>
                <a:r>
                  <a:rPr lang="zh-CN" altLang="en-US">
                    <a:noFill/>
                  </a:rPr>
                  <a:t> </a:t>
                </a:r>
              </a:p>
            </p:txBody>
          </p:sp>
        </mc:Fallback>
      </mc:AlternateContent>
      <p:cxnSp>
        <p:nvCxnSpPr>
          <p:cNvPr id="97" name="直接箭头连接符 96"/>
          <p:cNvCxnSpPr/>
          <p:nvPr/>
        </p:nvCxnSpPr>
        <p:spPr>
          <a:xfrm flipV="1">
            <a:off x="8404763" y="2956785"/>
            <a:ext cx="0" cy="212011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966556" y="2666540"/>
            <a:ext cx="423514"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p:txBody>
      </p:sp>
      <p:grpSp>
        <p:nvGrpSpPr>
          <p:cNvPr id="106" name="组合 105"/>
          <p:cNvGrpSpPr/>
          <p:nvPr/>
        </p:nvGrpSpPr>
        <p:grpSpPr>
          <a:xfrm>
            <a:off x="8419039" y="3392174"/>
            <a:ext cx="2491293" cy="392326"/>
            <a:chOff x="5259842" y="5734725"/>
            <a:chExt cx="2491293" cy="392326"/>
          </a:xfrm>
        </p:grpSpPr>
        <p:sp>
          <p:nvSpPr>
            <p:cNvPr id="103" name="任意多边形 102"/>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5" name="直接连接符 104"/>
            <p:cNvCxnSpPr>
              <a:stCxn id="103"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7" name="TextBox 106"/>
              <p:cNvSpPr txBox="1"/>
              <p:nvPr/>
            </p:nvSpPr>
            <p:spPr>
              <a:xfrm>
                <a:off x="10568207" y="2868954"/>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10568207" y="2868954"/>
                <a:ext cx="674224" cy="523220"/>
              </a:xfrm>
              <a:prstGeom prst="rect">
                <a:avLst/>
              </a:prstGeom>
              <a:blipFill>
                <a:blip r:embed="rId13"/>
                <a:stretch>
                  <a:fillRect/>
                </a:stretch>
              </a:blipFill>
            </p:spPr>
            <p:txBody>
              <a:bodyPr/>
              <a:lstStyle/>
              <a:p>
                <a:r>
                  <a:rPr lang="zh-CN" altLang="en-US">
                    <a:noFill/>
                  </a:rPr>
                  <a:t> </a:t>
                </a:r>
              </a:p>
            </p:txBody>
          </p:sp>
        </mc:Fallback>
      </mc:AlternateContent>
      <p:grpSp>
        <p:nvGrpSpPr>
          <p:cNvPr id="108" name="组合 107"/>
          <p:cNvGrpSpPr/>
          <p:nvPr/>
        </p:nvGrpSpPr>
        <p:grpSpPr>
          <a:xfrm>
            <a:off x="8414026" y="4504170"/>
            <a:ext cx="2491293" cy="392326"/>
            <a:chOff x="5259842" y="5734725"/>
            <a:chExt cx="2491293" cy="392326"/>
          </a:xfrm>
        </p:grpSpPr>
        <p:sp>
          <p:nvSpPr>
            <p:cNvPr id="109" name="任意多边形 108"/>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a:stCxn id="109"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1" name="TextBox 110"/>
              <p:cNvSpPr txBox="1"/>
              <p:nvPr/>
            </p:nvSpPr>
            <p:spPr>
              <a:xfrm>
                <a:off x="10771447" y="4210334"/>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10771447" y="4210334"/>
                <a:ext cx="683520" cy="523220"/>
              </a:xfrm>
              <a:prstGeom prst="rect">
                <a:avLst/>
              </a:prstGeom>
              <a:blipFill>
                <a:blip r:embed="rId14"/>
                <a:stretch>
                  <a:fillRect/>
                </a:stretch>
              </a:blipFill>
            </p:spPr>
            <p:txBody>
              <a:bodyPr/>
              <a:lstStyle/>
              <a:p>
                <a:r>
                  <a:rPr lang="zh-CN" altLang="en-US">
                    <a:noFill/>
                  </a:rPr>
                  <a:t> </a:t>
                </a:r>
              </a:p>
            </p:txBody>
          </p:sp>
        </mc:Fallback>
      </mc:AlternateContent>
      <p:cxnSp>
        <p:nvCxnSpPr>
          <p:cNvPr id="115" name="直接连接符 114"/>
          <p:cNvCxnSpPr/>
          <p:nvPr/>
        </p:nvCxnSpPr>
        <p:spPr>
          <a:xfrm>
            <a:off x="8426649" y="3577706"/>
            <a:ext cx="249315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p:cNvSpPr txBox="1"/>
              <p:nvPr/>
            </p:nvSpPr>
            <p:spPr>
              <a:xfrm>
                <a:off x="10905319" y="3212835"/>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10905319" y="3212835"/>
                <a:ext cx="646459" cy="557717"/>
              </a:xfrm>
              <a:prstGeom prst="rect">
                <a:avLst/>
              </a:prstGeom>
              <a:blipFill>
                <a:blip r:embed="rId15"/>
                <a:stretch>
                  <a:fillRect/>
                </a:stretch>
              </a:blipFill>
            </p:spPr>
            <p:txBody>
              <a:bodyPr/>
              <a:lstStyle/>
              <a:p>
                <a:r>
                  <a:rPr lang="zh-CN" altLang="en-US">
                    <a:noFill/>
                  </a:rPr>
                  <a:t> </a:t>
                </a:r>
              </a:p>
            </p:txBody>
          </p:sp>
        </mc:Fallback>
      </mc:AlternateContent>
      <p:grpSp>
        <p:nvGrpSpPr>
          <p:cNvPr id="117" name="组合 116"/>
          <p:cNvGrpSpPr/>
          <p:nvPr/>
        </p:nvGrpSpPr>
        <p:grpSpPr>
          <a:xfrm>
            <a:off x="8417176" y="3737199"/>
            <a:ext cx="2491293" cy="392326"/>
            <a:chOff x="5259842" y="5734725"/>
            <a:chExt cx="2491293" cy="392326"/>
          </a:xfrm>
        </p:grpSpPr>
        <p:sp>
          <p:nvSpPr>
            <p:cNvPr id="118" name="任意多边形 117"/>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9" name="直接连接符 118"/>
            <p:cNvCxnSpPr>
              <a:stCxn id="118" idx="5"/>
            </p:cNvCxnSpPr>
            <p:nvPr/>
          </p:nvCxnSpPr>
          <p:spPr>
            <a:xfrm flipV="1">
              <a:off x="5914649" y="5734725"/>
              <a:ext cx="1836486" cy="1622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0" name="TextBox 119"/>
              <p:cNvSpPr txBox="1"/>
              <p:nvPr/>
            </p:nvSpPr>
            <p:spPr>
              <a:xfrm>
                <a:off x="10715572" y="3491817"/>
                <a:ext cx="6806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𝑑</m:t>
                          </m:r>
                        </m:sub>
                      </m:sSub>
                    </m:oMath>
                  </m:oMathPara>
                </a14:m>
                <a:endParaRPr lang="zh-CN" alt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10715572" y="3491817"/>
                <a:ext cx="680636" cy="523220"/>
              </a:xfrm>
              <a:prstGeom prst="rect">
                <a:avLst/>
              </a:prstGeom>
              <a:blipFill>
                <a:blip r:embed="rId16"/>
                <a:stretch>
                  <a:fillRect/>
                </a:stretch>
              </a:blipFill>
            </p:spPr>
            <p:txBody>
              <a:bodyPr/>
              <a:lstStyle/>
              <a:p>
                <a:r>
                  <a:rPr lang="zh-CN" altLang="en-US">
                    <a:noFill/>
                  </a:rPr>
                  <a:t> </a:t>
                </a:r>
              </a:p>
            </p:txBody>
          </p:sp>
        </mc:Fallback>
      </mc:AlternateContent>
      <p:sp>
        <p:nvSpPr>
          <p:cNvPr id="6" name="文本框 5"/>
          <p:cNvSpPr txBox="1"/>
          <p:nvPr/>
        </p:nvSpPr>
        <p:spPr>
          <a:xfrm>
            <a:off x="2288205" y="1035228"/>
            <a:ext cx="1107996" cy="369332"/>
          </a:xfrm>
          <a:prstGeom prst="rect">
            <a:avLst/>
          </a:prstGeom>
          <a:noFill/>
        </p:spPr>
        <p:txBody>
          <a:bodyPr wrap="none" rtlCol="0">
            <a:spAutoFit/>
          </a:bodyPr>
          <a:lstStyle/>
          <a:p>
            <a:r>
              <a:rPr lang="zh-CN" altLang="en-US" sz="1800" b="1" dirty="0" smtClean="0"/>
              <a:t>均匀掺杂</a:t>
            </a:r>
            <a:endParaRPr lang="zh-CN" altLang="en-US" sz="1800" b="1" dirty="0"/>
          </a:p>
        </p:txBody>
      </p:sp>
      <p:grpSp>
        <p:nvGrpSpPr>
          <p:cNvPr id="27" name="组合 26"/>
          <p:cNvGrpSpPr/>
          <p:nvPr/>
        </p:nvGrpSpPr>
        <p:grpSpPr>
          <a:xfrm>
            <a:off x="571358" y="1594735"/>
            <a:ext cx="3259741" cy="1097580"/>
            <a:chOff x="2116183" y="1247947"/>
            <a:chExt cx="3259741" cy="1097580"/>
          </a:xfrm>
        </p:grpSpPr>
        <p:cxnSp>
          <p:nvCxnSpPr>
            <p:cNvPr id="7" name="直接连接符 6"/>
            <p:cNvCxnSpPr/>
            <p:nvPr/>
          </p:nvCxnSpPr>
          <p:spPr>
            <a:xfrm flipH="1" flipV="1">
              <a:off x="2723697" y="1797271"/>
              <a:ext cx="430618" cy="1"/>
            </a:xfrm>
            <a:prstGeom prst="line">
              <a:avLst/>
            </a:prstGeom>
            <a:ln w="2857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13718" y="1797271"/>
              <a:ext cx="4359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32979" y="1782213"/>
              <a:ext cx="0" cy="4384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97696" y="2220685"/>
              <a:ext cx="2782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26654" y="2281646"/>
              <a:ext cx="206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81452" y="2345527"/>
              <a:ext cx="116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116183" y="1247947"/>
              <a:ext cx="833883" cy="523220"/>
            </a:xfrm>
            <a:prstGeom prst="rect">
              <a:avLst/>
            </a:prstGeom>
            <a:noFill/>
          </p:spPr>
          <p:txBody>
            <a:bodyPr wrap="none" rtlCol="0">
              <a:spAutoFit/>
            </a:bodyPr>
            <a:lstStyle/>
            <a:p>
              <a:r>
                <a:rPr lang="en-US" altLang="zh-CN" dirty="0" smtClean="0"/>
                <a:t>V&gt;0</a:t>
              </a:r>
              <a:endParaRPr lang="zh-CN" altLang="en-US" dirty="0"/>
            </a:p>
          </p:txBody>
        </p:sp>
      </p:grpSp>
      <p:grpSp>
        <p:nvGrpSpPr>
          <p:cNvPr id="71" name="组合 70"/>
          <p:cNvGrpSpPr/>
          <p:nvPr/>
        </p:nvGrpSpPr>
        <p:grpSpPr>
          <a:xfrm>
            <a:off x="8419039" y="3960926"/>
            <a:ext cx="2491293" cy="392326"/>
            <a:chOff x="5259842" y="5734725"/>
            <a:chExt cx="2491293" cy="392326"/>
          </a:xfrm>
        </p:grpSpPr>
        <p:sp>
          <p:nvSpPr>
            <p:cNvPr id="72" name="任意多边形 71"/>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连接符 73"/>
            <p:cNvCxnSpPr>
              <a:stCxn id="72" idx="5"/>
            </p:cNvCxnSpPr>
            <p:nvPr/>
          </p:nvCxnSpPr>
          <p:spPr>
            <a:xfrm flipV="1">
              <a:off x="5914649" y="5734725"/>
              <a:ext cx="1836486" cy="16228"/>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5" name="TextBox 119"/>
              <p:cNvSpPr txBox="1"/>
              <p:nvPr/>
            </p:nvSpPr>
            <p:spPr>
              <a:xfrm>
                <a:off x="10413406" y="3895479"/>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7030A0"/>
                              </a:solidFill>
                              <a:latin typeface="Cambria Math" panose="02040503050406030204" pitchFamily="18" charset="0"/>
                            </a:rPr>
                          </m:ctrlPr>
                        </m:sSubPr>
                        <m:e>
                          <m:r>
                            <a:rPr lang="en-US" altLang="zh-CN" i="1">
                              <a:solidFill>
                                <a:srgbClr val="7030A0"/>
                              </a:solidFill>
                              <a:latin typeface="Cambria Math"/>
                            </a:rPr>
                            <m:t>𝐸</m:t>
                          </m:r>
                        </m:e>
                        <m:sub>
                          <m:r>
                            <a:rPr lang="en-US" altLang="zh-CN" b="0" i="1" smtClean="0">
                              <a:solidFill>
                                <a:srgbClr val="7030A0"/>
                              </a:solidFill>
                              <a:latin typeface="Cambria Math" panose="02040503050406030204" pitchFamily="18" charset="0"/>
                            </a:rPr>
                            <m:t>𝑖</m:t>
                          </m:r>
                        </m:sub>
                      </m:sSub>
                    </m:oMath>
                  </m:oMathPara>
                </a14:m>
                <a:endParaRPr lang="zh-CN" altLang="en-US" dirty="0">
                  <a:solidFill>
                    <a:srgbClr val="7030A0"/>
                  </a:solidFill>
                </a:endParaRPr>
              </a:p>
            </p:txBody>
          </p:sp>
        </mc:Choice>
        <mc:Fallback xmlns="">
          <p:sp>
            <p:nvSpPr>
              <p:cNvPr id="75" name="TextBox 119"/>
              <p:cNvSpPr txBox="1">
                <a:spLocks noRot="1" noChangeAspect="1" noMove="1" noResize="1" noEditPoints="1" noAdjustHandles="1" noChangeArrowheads="1" noChangeShapeType="1" noTextEdit="1"/>
              </p:cNvSpPr>
              <p:nvPr/>
            </p:nvSpPr>
            <p:spPr>
              <a:xfrm>
                <a:off x="10413406" y="3895479"/>
                <a:ext cx="604332" cy="523220"/>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487336" y="857826"/>
                <a:ext cx="4178708" cy="400110"/>
              </a:xfrm>
              <a:prstGeom prst="rect">
                <a:avLst/>
              </a:prstGeom>
              <a:noFill/>
            </p:spPr>
            <p:txBody>
              <a:bodyPr wrap="none" rtlCol="0">
                <a:spAutoFit/>
              </a:bodyPr>
              <a:lstStyle/>
              <a:p>
                <a:r>
                  <a:rPr lang="zh-CN" altLang="en-US" sz="2000" b="1" dirty="0" smtClean="0"/>
                  <a:t>热平衡：</a:t>
                </a:r>
                <a14:m>
                  <m:oMath xmlns:m="http://schemas.openxmlformats.org/officeDocument/2006/math">
                    <m:r>
                      <a:rPr lang="zh-CN" altLang="en-US" sz="2000" b="1" i="1" smtClean="0">
                        <a:latin typeface="Cambria Math" panose="02040503050406030204" pitchFamily="18" charset="0"/>
                      </a:rPr>
                      <m:t>𝝆</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𝒆</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𝒑</m:t>
                            </m:r>
                          </m:e>
                          <m:sub>
                            <m:r>
                              <a:rPr lang="en-US" altLang="zh-CN" sz="2000" b="1" i="1" smtClean="0">
                                <a:latin typeface="Cambria Math" panose="02040503050406030204" pitchFamily="18" charset="0"/>
                              </a:rPr>
                              <m:t>𝟎</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𝑵</m:t>
                            </m:r>
                          </m:e>
                          <m:sub>
                            <m:r>
                              <a:rPr lang="en-US" altLang="zh-CN" sz="2000" b="1" i="1" smtClean="0">
                                <a:latin typeface="Cambria Math" panose="02040503050406030204" pitchFamily="18" charset="0"/>
                              </a:rPr>
                              <m:t>𝒅</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𝒅</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𝟎</m:t>
                            </m:r>
                          </m:sub>
                        </m:sSub>
                      </m:e>
                    </m:d>
                  </m:oMath>
                </a14:m>
                <a:endParaRPr lang="zh-CN" altLang="en-US" sz="2000" b="1" dirty="0"/>
              </a:p>
            </p:txBody>
          </p:sp>
        </mc:Choice>
        <mc:Fallback xmlns="">
          <p:sp>
            <p:nvSpPr>
              <p:cNvPr id="8" name="文本框 7"/>
              <p:cNvSpPr txBox="1">
                <a:spLocks noRot="1" noChangeAspect="1" noMove="1" noResize="1" noEditPoints="1" noAdjustHandles="1" noChangeArrowheads="1" noChangeShapeType="1" noTextEdit="1"/>
              </p:cNvSpPr>
              <p:nvPr/>
            </p:nvSpPr>
            <p:spPr>
              <a:xfrm>
                <a:off x="5487336" y="857826"/>
                <a:ext cx="4178708" cy="400110"/>
              </a:xfrm>
              <a:prstGeom prst="rect">
                <a:avLst/>
              </a:prstGeom>
              <a:blipFill>
                <a:blip r:embed="rId18"/>
                <a:stretch>
                  <a:fillRect l="-1458" t="-12308" b="-246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p:cNvSpPr txBox="1"/>
              <p:nvPr/>
            </p:nvSpPr>
            <p:spPr>
              <a:xfrm>
                <a:off x="5460230" y="1394680"/>
                <a:ext cx="4482830" cy="400110"/>
              </a:xfrm>
              <a:prstGeom prst="rect">
                <a:avLst/>
              </a:prstGeom>
              <a:noFill/>
            </p:spPr>
            <p:txBody>
              <a:bodyPr wrap="none" rtlCol="0">
                <a:spAutoFit/>
              </a:bodyPr>
              <a:lstStyle/>
              <a:p>
                <a:r>
                  <a:rPr lang="zh-CN" altLang="en-US" sz="2000" b="1" dirty="0" smtClean="0"/>
                  <a:t>有外电场：</a:t>
                </a:r>
                <a14:m>
                  <m:oMath xmlns:m="http://schemas.openxmlformats.org/officeDocument/2006/math">
                    <m:r>
                      <a:rPr lang="zh-CN" altLang="en-US" sz="2000" b="1" i="1" smtClean="0">
                        <a:latin typeface="Cambria Math" panose="02040503050406030204" pitchFamily="18" charset="0"/>
                      </a:rPr>
                      <m:t>𝝆</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𝒆</m:t>
                    </m:r>
                    <m:d>
                      <m:dPr>
                        <m:ctrlPr>
                          <a:rPr lang="en-US" altLang="zh-CN" sz="2000" b="1" i="1" smtClean="0">
                            <a:latin typeface="Cambria Math" panose="02040503050406030204" pitchFamily="18" charset="0"/>
                          </a:rPr>
                        </m:ctrlPr>
                      </m:dPr>
                      <m:e>
                        <m:r>
                          <a:rPr lang="en-US" altLang="zh-CN" sz="2000" b="1" i="1" smtClean="0">
                            <a:latin typeface="Cambria Math" panose="02040503050406030204" pitchFamily="18" charset="0"/>
                          </a:rPr>
                          <m:t>𝒑</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𝑵</m:t>
                            </m:r>
                          </m:e>
                          <m:sub>
                            <m:r>
                              <a:rPr lang="en-US" altLang="zh-CN" sz="2000" b="1" i="1" smtClean="0">
                                <a:latin typeface="Cambria Math" panose="02040503050406030204" pitchFamily="18" charset="0"/>
                              </a:rPr>
                              <m:t>𝒅</m:t>
                            </m:r>
                          </m:sub>
                        </m:sSub>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𝒏</m:t>
                            </m:r>
                          </m:e>
                          <m:sub>
                            <m:r>
                              <a:rPr lang="en-US" altLang="zh-CN" sz="2000" b="1" i="1" smtClean="0">
                                <a:latin typeface="Cambria Math" panose="02040503050406030204" pitchFamily="18" charset="0"/>
                              </a:rPr>
                              <m:t>𝒅</m:t>
                            </m:r>
                          </m:sub>
                        </m:sSub>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e>
                    </m:d>
                  </m:oMath>
                </a14:m>
                <a:r>
                  <a:rPr lang="en-US" altLang="zh-CN" sz="2000" b="1" dirty="0" smtClean="0"/>
                  <a:t>&lt;0</a:t>
                </a:r>
                <a:endParaRPr lang="zh-CN" altLang="en-US" sz="2000" b="1" dirty="0"/>
              </a:p>
            </p:txBody>
          </p:sp>
        </mc:Choice>
        <mc:Fallback>
          <p:sp>
            <p:nvSpPr>
              <p:cNvPr id="76" name="文本框 75"/>
              <p:cNvSpPr txBox="1">
                <a:spLocks noRot="1" noChangeAspect="1" noMove="1" noResize="1" noEditPoints="1" noAdjustHandles="1" noChangeArrowheads="1" noChangeShapeType="1" noTextEdit="1"/>
              </p:cNvSpPr>
              <p:nvPr/>
            </p:nvSpPr>
            <p:spPr>
              <a:xfrm>
                <a:off x="5460230" y="1394680"/>
                <a:ext cx="4482830" cy="400110"/>
              </a:xfrm>
              <a:prstGeom prst="rect">
                <a:avLst/>
              </a:prstGeom>
              <a:blipFill>
                <a:blip r:embed="rId19"/>
                <a:stretch>
                  <a:fillRect l="-1497" t="-12308" r="-816" b="-2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8397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left)">
                                      <p:cBhvr>
                                        <p:cTn id="53" dur="500"/>
                                        <p:tgtEl>
                                          <p:spTgt spid="4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left)">
                                      <p:cBhvr>
                                        <p:cTn id="61" dur="500"/>
                                        <p:tgtEl>
                                          <p:spTgt spid="54"/>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wipe(left)">
                                      <p:cBhvr>
                                        <p:cTn id="79" dur="500"/>
                                        <p:tgtEl>
                                          <p:spTgt spid="61"/>
                                        </p:tgtEl>
                                      </p:cBhvr>
                                    </p:animEffec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wipe(left)">
                                      <p:cBhvr>
                                        <p:cTn id="87" dur="500"/>
                                        <p:tgtEl>
                                          <p:spTgt spid="63"/>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79"/>
                                        </p:tgtEl>
                                        <p:attrNameLst>
                                          <p:attrName>style.visibility</p:attrName>
                                        </p:attrNameLst>
                                      </p:cBhvr>
                                      <p:to>
                                        <p:strVal val="visible"/>
                                      </p:to>
                                    </p:set>
                                    <p:animEffect transition="in" filter="wipe(up)">
                                      <p:cBhvr>
                                        <p:cTn id="105" dur="500"/>
                                        <p:tgtEl>
                                          <p:spTgt spid="79"/>
                                        </p:tgtEl>
                                      </p:cBhvr>
                                    </p:animEffect>
                                  </p:childTnLst>
                                </p:cTn>
                              </p:par>
                            </p:childTnLst>
                          </p:cTn>
                        </p:par>
                        <p:par>
                          <p:cTn id="106" fill="hold">
                            <p:stCondLst>
                              <p:cond delay="500"/>
                            </p:stCondLst>
                            <p:childTnLst>
                              <p:par>
                                <p:cTn id="107" presetID="1" presetClass="entr" presetSubtype="0" fill="hold" grpId="0" nodeType="after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86"/>
                                        </p:tgtEl>
                                        <p:attrNameLst>
                                          <p:attrName>style.visibility</p:attrName>
                                        </p:attrNameLst>
                                      </p:cBhvr>
                                      <p:to>
                                        <p:strVal val="visible"/>
                                      </p:to>
                                    </p:set>
                                    <p:animEffect transition="in" filter="wipe(left)">
                                      <p:cBhvr>
                                        <p:cTn id="113" dur="1000"/>
                                        <p:tgtEl>
                                          <p:spTgt spid="8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81"/>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83"/>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80"/>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8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85"/>
                                        </p:tgtEl>
                                        <p:attrNameLst>
                                          <p:attrName>style.visibility</p:attrName>
                                        </p:attrNameLst>
                                      </p:cBhvr>
                                      <p:to>
                                        <p:strVal val="visible"/>
                                      </p:to>
                                    </p:set>
                                    <p:animEffect transition="in" filter="wipe(up)">
                                      <p:cBhvr>
                                        <p:cTn id="128" dur="500"/>
                                        <p:tgtEl>
                                          <p:spTgt spid="85"/>
                                        </p:tgtEl>
                                      </p:cBhvr>
                                    </p:animEffec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8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87"/>
                                        </p:tgtEl>
                                        <p:attrNameLst>
                                          <p:attrName>style.visibility</p:attrName>
                                        </p:attrNameLst>
                                      </p:cBhvr>
                                      <p:to>
                                        <p:strVal val="visible"/>
                                      </p:to>
                                    </p:set>
                                    <p:animEffect transition="in" filter="wipe(left)">
                                      <p:cBhvr>
                                        <p:cTn id="136" dur="1000"/>
                                        <p:tgtEl>
                                          <p:spTgt spid="8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8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93"/>
                                        </p:tgtEl>
                                        <p:attrNameLst>
                                          <p:attrName>style.visibility</p:attrName>
                                        </p:attrNameLst>
                                      </p:cBhvr>
                                      <p:to>
                                        <p:strVal val="visible"/>
                                      </p:to>
                                    </p:set>
                                    <p:animEffect transition="in" filter="wipe(up)">
                                      <p:cBhvr>
                                        <p:cTn id="151" dur="500"/>
                                        <p:tgtEl>
                                          <p:spTgt spid="93"/>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9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94"/>
                                        </p:tgtEl>
                                        <p:attrNameLst>
                                          <p:attrName>style.visibility</p:attrName>
                                        </p:attrNameLst>
                                      </p:cBhvr>
                                      <p:to>
                                        <p:strVal val="visible"/>
                                      </p:to>
                                    </p:set>
                                    <p:animEffect transition="in" filter="wipe(left)">
                                      <p:cBhvr>
                                        <p:cTn id="159" dur="1000"/>
                                        <p:tgtEl>
                                          <p:spTgt spid="9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95"/>
                                        </p:tgtEl>
                                        <p:attrNameLst>
                                          <p:attrName>style.visibility</p:attrName>
                                        </p:attrNameLst>
                                      </p:cBhvr>
                                      <p:to>
                                        <p:strVal val="visible"/>
                                      </p:to>
                                    </p:set>
                                    <p:animEffect transition="in" filter="wipe(left)">
                                      <p:cBhvr>
                                        <p:cTn id="164" dur="1000"/>
                                        <p:tgtEl>
                                          <p:spTgt spid="95"/>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9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9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106"/>
                                        </p:tgtEl>
                                        <p:attrNameLst>
                                          <p:attrName>style.visibility</p:attrName>
                                        </p:attrNameLst>
                                      </p:cBhvr>
                                      <p:to>
                                        <p:strVal val="visible"/>
                                      </p:to>
                                    </p:set>
                                    <p:animEffect transition="in" filter="wipe(left)">
                                      <p:cBhvr>
                                        <p:cTn id="175" dur="500"/>
                                        <p:tgtEl>
                                          <p:spTgt spid="106"/>
                                        </p:tgtEl>
                                      </p:cBhvr>
                                    </p:animEffect>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0"/>
                                          </p:stCondLst>
                                        </p:cTn>
                                        <p:tgtEl>
                                          <p:spTgt spid="10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08"/>
                                        </p:tgtEl>
                                        <p:attrNameLst>
                                          <p:attrName>style.visibility</p:attrName>
                                        </p:attrNameLst>
                                      </p:cBhvr>
                                      <p:to>
                                        <p:strVal val="visible"/>
                                      </p:to>
                                    </p:set>
                                    <p:animEffect transition="in" filter="wipe(left)">
                                      <p:cBhvr>
                                        <p:cTn id="183" dur="500"/>
                                        <p:tgtEl>
                                          <p:spTgt spid="108"/>
                                        </p:tgtEl>
                                      </p:cBhvr>
                                    </p:animEffect>
                                  </p:childTnLst>
                                </p:cTn>
                              </p:par>
                            </p:childTnLst>
                          </p:cTn>
                        </p:par>
                        <p:par>
                          <p:cTn id="184" fill="hold">
                            <p:stCondLst>
                              <p:cond delay="500"/>
                            </p:stCondLst>
                            <p:childTnLst>
                              <p:par>
                                <p:cTn id="185" presetID="1" presetClass="entr" presetSubtype="0" fill="hold" grpId="0" nodeType="afterEffect">
                                  <p:stCondLst>
                                    <p:cond delay="0"/>
                                  </p:stCondLst>
                                  <p:childTnLst>
                                    <p:set>
                                      <p:cBhvr>
                                        <p:cTn id="186" dur="1" fill="hold">
                                          <p:stCondLst>
                                            <p:cond delay="0"/>
                                          </p:stCondLst>
                                        </p:cTn>
                                        <p:tgtEl>
                                          <p:spTgt spid="11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nodeType="clickEffect">
                                  <p:stCondLst>
                                    <p:cond delay="0"/>
                                  </p:stCondLst>
                                  <p:childTnLst>
                                    <p:set>
                                      <p:cBhvr>
                                        <p:cTn id="190" dur="1" fill="hold">
                                          <p:stCondLst>
                                            <p:cond delay="0"/>
                                          </p:stCondLst>
                                        </p:cTn>
                                        <p:tgtEl>
                                          <p:spTgt spid="115"/>
                                        </p:tgtEl>
                                        <p:attrNameLst>
                                          <p:attrName>style.visibility</p:attrName>
                                        </p:attrNameLst>
                                      </p:cBhvr>
                                      <p:to>
                                        <p:strVal val="visible"/>
                                      </p:to>
                                    </p:set>
                                    <p:animEffect transition="in" filter="wipe(left)">
                                      <p:cBhvr>
                                        <p:cTn id="191" dur="500"/>
                                        <p:tgtEl>
                                          <p:spTgt spid="115"/>
                                        </p:tgtEl>
                                      </p:cBhvr>
                                    </p:animEffect>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0"/>
                                          </p:stCondLst>
                                        </p:cTn>
                                        <p:tgtEl>
                                          <p:spTgt spid="11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nodeType="clickEffect">
                                  <p:stCondLst>
                                    <p:cond delay="0"/>
                                  </p:stCondLst>
                                  <p:childTnLst>
                                    <p:set>
                                      <p:cBhvr>
                                        <p:cTn id="198" dur="1" fill="hold">
                                          <p:stCondLst>
                                            <p:cond delay="0"/>
                                          </p:stCondLst>
                                        </p:cTn>
                                        <p:tgtEl>
                                          <p:spTgt spid="117"/>
                                        </p:tgtEl>
                                        <p:attrNameLst>
                                          <p:attrName>style.visibility</p:attrName>
                                        </p:attrNameLst>
                                      </p:cBhvr>
                                      <p:to>
                                        <p:strVal val="visible"/>
                                      </p:to>
                                    </p:set>
                                    <p:animEffect transition="in" filter="wipe(left)">
                                      <p:cBhvr>
                                        <p:cTn id="199" dur="500"/>
                                        <p:tgtEl>
                                          <p:spTgt spid="117"/>
                                        </p:tgtEl>
                                      </p:cBhvr>
                                    </p:animEffect>
                                  </p:childTnLst>
                                </p:cTn>
                              </p:par>
                            </p:childTnLst>
                          </p:cTn>
                        </p:par>
                        <p:par>
                          <p:cTn id="200" fill="hold">
                            <p:stCondLst>
                              <p:cond delay="500"/>
                            </p:stCondLst>
                            <p:childTnLst>
                              <p:par>
                                <p:cTn id="201" presetID="1" presetClass="entr" presetSubtype="0" fill="hold" grpId="0" nodeType="afterEffect">
                                  <p:stCondLst>
                                    <p:cond delay="0"/>
                                  </p:stCondLst>
                                  <p:childTnLst>
                                    <p:set>
                                      <p:cBhvr>
                                        <p:cTn id="202" dur="1" fill="hold">
                                          <p:stCondLst>
                                            <p:cond delay="0"/>
                                          </p:stCondLst>
                                        </p:cTn>
                                        <p:tgtEl>
                                          <p:spTgt spid="120"/>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nodeType="clickEffect">
                                  <p:stCondLst>
                                    <p:cond delay="0"/>
                                  </p:stCondLst>
                                  <p:childTnLst>
                                    <p:set>
                                      <p:cBhvr>
                                        <p:cTn id="206" dur="1" fill="hold">
                                          <p:stCondLst>
                                            <p:cond delay="0"/>
                                          </p:stCondLst>
                                        </p:cTn>
                                        <p:tgtEl>
                                          <p:spTgt spid="71"/>
                                        </p:tgtEl>
                                        <p:attrNameLst>
                                          <p:attrName>style.visibility</p:attrName>
                                        </p:attrNameLst>
                                      </p:cBhvr>
                                      <p:to>
                                        <p:strVal val="visible"/>
                                      </p:to>
                                    </p:set>
                                    <p:animEffect transition="in" filter="wipe(left)">
                                      <p:cBhvr>
                                        <p:cTn id="207" dur="500"/>
                                        <p:tgtEl>
                                          <p:spTgt spid="71"/>
                                        </p:tgtEl>
                                      </p:cBhvr>
                                    </p:animEffect>
                                  </p:childTnLst>
                                </p:cTn>
                              </p:par>
                            </p:childTnLst>
                          </p:cTn>
                        </p:par>
                        <p:par>
                          <p:cTn id="208" fill="hold">
                            <p:stCondLst>
                              <p:cond delay="500"/>
                            </p:stCondLst>
                            <p:childTnLst>
                              <p:par>
                                <p:cTn id="209" presetID="1" presetClass="entr" presetSubtype="0" fill="hold" grpId="0" nodeType="afterEffect">
                                  <p:stCondLst>
                                    <p:cond delay="0"/>
                                  </p:stCondLst>
                                  <p:childTnLst>
                                    <p:set>
                                      <p:cBhvr>
                                        <p:cTn id="2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34" grpId="0"/>
      <p:bldP spid="35" grpId="0"/>
      <p:bldP spid="43" grpId="0"/>
      <p:bldP spid="44" grpId="0"/>
      <p:bldP spid="49" grpId="0"/>
      <p:bldP spid="54" grpId="0" animBg="1"/>
      <p:bldP spid="55" grpId="0"/>
      <p:bldP spid="59" grpId="0"/>
      <p:bldP spid="60" grpId="0"/>
      <p:bldP spid="62" grpId="0"/>
      <p:bldP spid="63" grpId="0" animBg="1"/>
      <p:bldP spid="64" grpId="0"/>
      <p:bldP spid="68" grpId="0"/>
      <p:bldP spid="69" grpId="0"/>
      <p:bldP spid="73" grpId="0"/>
      <p:bldP spid="79" grpId="0" animBg="1"/>
      <p:bldP spid="82" grpId="0"/>
      <p:bldP spid="83" grpId="0"/>
      <p:bldP spid="84" grpId="0"/>
      <p:bldP spid="85" grpId="0" animBg="1"/>
      <p:bldP spid="86" grpId="0"/>
      <p:bldP spid="87" grpId="0"/>
      <p:bldP spid="90" grpId="0"/>
      <p:bldP spid="91" grpId="0"/>
      <p:bldP spid="92" grpId="0"/>
      <p:bldP spid="93" grpId="0" animBg="1"/>
      <p:bldP spid="94" grpId="0"/>
      <p:bldP spid="95" grpId="0"/>
      <p:bldP spid="99" grpId="0"/>
      <p:bldP spid="107" grpId="0"/>
      <p:bldP spid="111" grpId="0"/>
      <p:bldP spid="116" grpId="0"/>
      <p:bldP spid="120" grpId="0"/>
      <p:bldP spid="6" grpId="0"/>
      <p:bldP spid="75" grpId="0"/>
      <p:bldP spid="8" grpId="0"/>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132" y="114776"/>
            <a:ext cx="4433777" cy="584775"/>
          </a:xfrm>
          <a:prstGeom prst="rect">
            <a:avLst/>
          </a:prstGeom>
          <a:noFill/>
        </p:spPr>
        <p:txBody>
          <a:bodyPr wrap="square" rtlCol="0">
            <a:spAutoFit/>
          </a:bodyPr>
          <a:lstStyle/>
          <a:p>
            <a:r>
              <a:rPr lang="en-US" altLang="zh-CN" sz="3200" b="1" dirty="0">
                <a:solidFill>
                  <a:schemeClr val="tx2"/>
                </a:solidFill>
              </a:rPr>
              <a:t>7.1 </a:t>
            </a:r>
            <a:r>
              <a:rPr lang="zh-CN" altLang="en-US" sz="3200" b="1" dirty="0">
                <a:solidFill>
                  <a:schemeClr val="tx2"/>
                </a:solidFill>
              </a:rPr>
              <a:t>外电场中的半导体</a:t>
            </a:r>
          </a:p>
        </p:txBody>
      </p:sp>
      <p:sp>
        <p:nvSpPr>
          <p:cNvPr id="3" name="矩形 2"/>
          <p:cNvSpPr/>
          <p:nvPr/>
        </p:nvSpPr>
        <p:spPr>
          <a:xfrm>
            <a:off x="2422880" y="1436460"/>
            <a:ext cx="839972" cy="1414131"/>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3"/>
          <p:cNvSpPr txBox="1"/>
          <p:nvPr/>
        </p:nvSpPr>
        <p:spPr>
          <a:xfrm>
            <a:off x="2660765" y="1848884"/>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5" name="矩形 4"/>
          <p:cNvSpPr/>
          <p:nvPr/>
        </p:nvSpPr>
        <p:spPr>
          <a:xfrm>
            <a:off x="1609490" y="1436460"/>
            <a:ext cx="196703" cy="1414131"/>
          </a:xfrm>
          <a:prstGeom prst="rect">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2350382" y="1429453"/>
            <a:ext cx="394660" cy="1600438"/>
          </a:xfrm>
          <a:prstGeom prst="rect">
            <a:avLst/>
          </a:prstGeom>
          <a:noFill/>
          <a:ln>
            <a:noFill/>
          </a:ln>
        </p:spPr>
        <p:txBody>
          <a:bodyPr wrap="none" rtlCol="0">
            <a:spAutoFit/>
          </a:bodyPr>
          <a:lstStyle/>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endParaRPr lang="zh-CN" altLang="en-US" dirty="0"/>
          </a:p>
        </p:txBody>
      </p:sp>
      <p:sp>
        <p:nvSpPr>
          <p:cNvPr id="35" name="TextBox 34"/>
          <p:cNvSpPr txBox="1"/>
          <p:nvPr/>
        </p:nvSpPr>
        <p:spPr>
          <a:xfrm>
            <a:off x="1585617" y="1359724"/>
            <a:ext cx="304892" cy="1600438"/>
          </a:xfrm>
          <a:prstGeom prst="rect">
            <a:avLst/>
          </a:prstGeom>
          <a:noFill/>
          <a:ln>
            <a:noFill/>
          </a:ln>
        </p:spPr>
        <p:txBody>
          <a:bodyPr wrap="none" rtlCol="0">
            <a:spAutoFit/>
          </a:bodyPr>
          <a:lstStyle/>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endParaRPr lang="zh-CN" altLang="en-US" dirty="0">
              <a:solidFill>
                <a:schemeClr val="bg1"/>
              </a:solidFill>
            </a:endParaRPr>
          </a:p>
        </p:txBody>
      </p:sp>
      <p:cxnSp>
        <p:nvCxnSpPr>
          <p:cNvPr id="40" name="直接箭头连接符 39"/>
          <p:cNvCxnSpPr/>
          <p:nvPr/>
        </p:nvCxnSpPr>
        <p:spPr>
          <a:xfrm>
            <a:off x="1352069" y="5764041"/>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1352069" y="4845210"/>
            <a:ext cx="0" cy="9294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861352" y="5598124"/>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p:sp>
        <p:nvSpPr>
          <p:cNvPr id="44" name="TextBox 43"/>
          <p:cNvSpPr txBox="1"/>
          <p:nvPr/>
        </p:nvSpPr>
        <p:spPr>
          <a:xfrm>
            <a:off x="1018618" y="4583600"/>
            <a:ext cx="38504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n</a:t>
            </a:r>
            <a:endParaRPr lang="zh-CN" altLang="en-US" b="1" i="1" dirty="0">
              <a:latin typeface="Times New Roman" pitchFamily="18" charset="0"/>
              <a:cs typeface="Times New Roman" pitchFamily="18" charset="0"/>
            </a:endParaRPr>
          </a:p>
        </p:txBody>
      </p:sp>
      <p:cxnSp>
        <p:nvCxnSpPr>
          <p:cNvPr id="46" name="直接连接符 45"/>
          <p:cNvCxnSpPr/>
          <p:nvPr/>
        </p:nvCxnSpPr>
        <p:spPr>
          <a:xfrm>
            <a:off x="1352069" y="5349379"/>
            <a:ext cx="240295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32170" y="4911457"/>
            <a:ext cx="505267"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n</a:t>
            </a:r>
            <a:r>
              <a:rPr lang="en-US" altLang="zh-CN" b="1" baseline="-25000" dirty="0">
                <a:latin typeface="Times New Roman" pitchFamily="18" charset="0"/>
                <a:cs typeface="Times New Roman" pitchFamily="18" charset="0"/>
              </a:rPr>
              <a:t>0</a:t>
            </a:r>
            <a:endParaRPr lang="zh-CN" altLang="en-US" b="1" baseline="-25000" dirty="0">
              <a:latin typeface="Times New Roman" pitchFamily="18" charset="0"/>
              <a:cs typeface="Times New Roman" pitchFamily="18" charset="0"/>
            </a:endParaRPr>
          </a:p>
        </p:txBody>
      </p:sp>
      <p:sp>
        <p:nvSpPr>
          <p:cNvPr id="54" name="任意多边形 53"/>
          <p:cNvSpPr/>
          <p:nvPr/>
        </p:nvSpPr>
        <p:spPr>
          <a:xfrm flipV="1">
            <a:off x="1341987" y="5345014"/>
            <a:ext cx="2339163" cy="253109"/>
          </a:xfrm>
          <a:custGeom>
            <a:avLst/>
            <a:gdLst>
              <a:gd name="connsiteX0" fmla="*/ 0 w 2339163"/>
              <a:gd name="connsiteY0" fmla="*/ 0 h 310706"/>
              <a:gd name="connsiteX1" fmla="*/ 127591 w 2339163"/>
              <a:gd name="connsiteY1" fmla="*/ 148856 h 310706"/>
              <a:gd name="connsiteX2" fmla="*/ 265814 w 2339163"/>
              <a:gd name="connsiteY2" fmla="*/ 233917 h 310706"/>
              <a:gd name="connsiteX3" fmla="*/ 393405 w 2339163"/>
              <a:gd name="connsiteY3" fmla="*/ 276447 h 310706"/>
              <a:gd name="connsiteX4" fmla="*/ 531628 w 2339163"/>
              <a:gd name="connsiteY4" fmla="*/ 308344 h 310706"/>
              <a:gd name="connsiteX5" fmla="*/ 723014 w 2339163"/>
              <a:gd name="connsiteY5" fmla="*/ 308344 h 310706"/>
              <a:gd name="connsiteX6" fmla="*/ 2339163 w 2339163"/>
              <a:gd name="connsiteY6" fmla="*/ 308344 h 31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9163" h="310706">
                <a:moveTo>
                  <a:pt x="0" y="0"/>
                </a:moveTo>
                <a:cubicBezTo>
                  <a:pt x="41644" y="54935"/>
                  <a:pt x="83289" y="109870"/>
                  <a:pt x="127591" y="148856"/>
                </a:cubicBezTo>
                <a:cubicBezTo>
                  <a:pt x="171893" y="187842"/>
                  <a:pt x="221512" y="212652"/>
                  <a:pt x="265814" y="233917"/>
                </a:cubicBezTo>
                <a:cubicBezTo>
                  <a:pt x="310116" y="255182"/>
                  <a:pt x="349103" y="264043"/>
                  <a:pt x="393405" y="276447"/>
                </a:cubicBezTo>
                <a:cubicBezTo>
                  <a:pt x="437707" y="288851"/>
                  <a:pt x="476693" y="303028"/>
                  <a:pt x="531628" y="308344"/>
                </a:cubicBezTo>
                <a:cubicBezTo>
                  <a:pt x="586563" y="313660"/>
                  <a:pt x="723014" y="308344"/>
                  <a:pt x="723014" y="308344"/>
                </a:cubicBezTo>
                <a:lnTo>
                  <a:pt x="2339163" y="308344"/>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54"/>
          <p:cNvSpPr txBox="1"/>
          <p:nvPr/>
        </p:nvSpPr>
        <p:spPr>
          <a:xfrm>
            <a:off x="909259" y="5251454"/>
            <a:ext cx="478016"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n</a:t>
            </a:r>
            <a:r>
              <a:rPr lang="en-US" altLang="zh-CN" b="1" i="1" baseline="-25000" dirty="0">
                <a:latin typeface="Times New Roman" pitchFamily="18" charset="0"/>
                <a:cs typeface="Times New Roman" pitchFamily="18" charset="0"/>
              </a:rPr>
              <a:t>s</a:t>
            </a:r>
            <a:endParaRPr lang="zh-CN" altLang="en-US" b="1" baseline="-25000" dirty="0">
              <a:latin typeface="Times New Roman" pitchFamily="18" charset="0"/>
              <a:cs typeface="Times New Roman" pitchFamily="18" charset="0"/>
            </a:endParaRPr>
          </a:p>
        </p:txBody>
      </p:sp>
      <p:cxnSp>
        <p:nvCxnSpPr>
          <p:cNvPr id="57" name="直接箭头连接符 56"/>
          <p:cNvCxnSpPr/>
          <p:nvPr/>
        </p:nvCxnSpPr>
        <p:spPr>
          <a:xfrm>
            <a:off x="1352069" y="4271350"/>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1352069" y="3102324"/>
            <a:ext cx="0" cy="11796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61352" y="4105433"/>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p:sp>
        <p:nvSpPr>
          <p:cNvPr id="60" name="TextBox 59"/>
          <p:cNvSpPr txBox="1"/>
          <p:nvPr/>
        </p:nvSpPr>
        <p:spPr>
          <a:xfrm>
            <a:off x="1001463" y="2807672"/>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p</a:t>
            </a:r>
            <a:endParaRPr lang="zh-CN" altLang="en-US" b="1" i="1" dirty="0">
              <a:latin typeface="Times New Roman" pitchFamily="18" charset="0"/>
              <a:cs typeface="Times New Roman" pitchFamily="18" charset="0"/>
            </a:endParaRPr>
          </a:p>
        </p:txBody>
      </p:sp>
      <p:cxnSp>
        <p:nvCxnSpPr>
          <p:cNvPr id="61" name="直接连接符 60"/>
          <p:cNvCxnSpPr/>
          <p:nvPr/>
        </p:nvCxnSpPr>
        <p:spPr>
          <a:xfrm>
            <a:off x="1352069" y="3856688"/>
            <a:ext cx="2402958"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681150" y="3515183"/>
            <a:ext cx="484428"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p</a:t>
            </a:r>
            <a:r>
              <a:rPr lang="en-US" altLang="zh-CN" b="1" baseline="-25000" dirty="0">
                <a:latin typeface="Times New Roman" pitchFamily="18" charset="0"/>
                <a:cs typeface="Times New Roman" pitchFamily="18" charset="0"/>
              </a:rPr>
              <a:t>0</a:t>
            </a:r>
            <a:endParaRPr lang="zh-CN" altLang="en-US" b="1" baseline="-25000" dirty="0">
              <a:latin typeface="Times New Roman" pitchFamily="18" charset="0"/>
              <a:cs typeface="Times New Roman" pitchFamily="18" charset="0"/>
            </a:endParaRPr>
          </a:p>
        </p:txBody>
      </p:sp>
      <p:sp>
        <p:nvSpPr>
          <p:cNvPr id="63" name="任意多边形 62"/>
          <p:cNvSpPr/>
          <p:nvPr/>
        </p:nvSpPr>
        <p:spPr>
          <a:xfrm>
            <a:off x="1356956" y="3515183"/>
            <a:ext cx="2339163" cy="345201"/>
          </a:xfrm>
          <a:custGeom>
            <a:avLst/>
            <a:gdLst>
              <a:gd name="connsiteX0" fmla="*/ 0 w 2339163"/>
              <a:gd name="connsiteY0" fmla="*/ 0 h 310706"/>
              <a:gd name="connsiteX1" fmla="*/ 127591 w 2339163"/>
              <a:gd name="connsiteY1" fmla="*/ 148856 h 310706"/>
              <a:gd name="connsiteX2" fmla="*/ 265814 w 2339163"/>
              <a:gd name="connsiteY2" fmla="*/ 233917 h 310706"/>
              <a:gd name="connsiteX3" fmla="*/ 393405 w 2339163"/>
              <a:gd name="connsiteY3" fmla="*/ 276447 h 310706"/>
              <a:gd name="connsiteX4" fmla="*/ 531628 w 2339163"/>
              <a:gd name="connsiteY4" fmla="*/ 308344 h 310706"/>
              <a:gd name="connsiteX5" fmla="*/ 723014 w 2339163"/>
              <a:gd name="connsiteY5" fmla="*/ 308344 h 310706"/>
              <a:gd name="connsiteX6" fmla="*/ 2339163 w 2339163"/>
              <a:gd name="connsiteY6" fmla="*/ 308344 h 31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9163" h="310706">
                <a:moveTo>
                  <a:pt x="0" y="0"/>
                </a:moveTo>
                <a:cubicBezTo>
                  <a:pt x="41644" y="54935"/>
                  <a:pt x="83289" y="109870"/>
                  <a:pt x="127591" y="148856"/>
                </a:cubicBezTo>
                <a:cubicBezTo>
                  <a:pt x="171893" y="187842"/>
                  <a:pt x="221512" y="212652"/>
                  <a:pt x="265814" y="233917"/>
                </a:cubicBezTo>
                <a:cubicBezTo>
                  <a:pt x="310116" y="255182"/>
                  <a:pt x="349103" y="264043"/>
                  <a:pt x="393405" y="276447"/>
                </a:cubicBezTo>
                <a:cubicBezTo>
                  <a:pt x="437707" y="288851"/>
                  <a:pt x="476693" y="303028"/>
                  <a:pt x="531628" y="308344"/>
                </a:cubicBezTo>
                <a:cubicBezTo>
                  <a:pt x="586563" y="313660"/>
                  <a:pt x="723014" y="308344"/>
                  <a:pt x="723014" y="308344"/>
                </a:cubicBezTo>
                <a:lnTo>
                  <a:pt x="2339163" y="308344"/>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Box 63"/>
          <p:cNvSpPr txBox="1"/>
          <p:nvPr/>
        </p:nvSpPr>
        <p:spPr>
          <a:xfrm>
            <a:off x="948065" y="3268994"/>
            <a:ext cx="457176" cy="523220"/>
          </a:xfrm>
          <a:prstGeom prst="rect">
            <a:avLst/>
          </a:prstGeom>
          <a:noFill/>
        </p:spPr>
        <p:txBody>
          <a:bodyPr wrap="none" rtlCol="0">
            <a:spAutoFit/>
          </a:bodyPr>
          <a:lstStyle/>
          <a:p>
            <a:r>
              <a:rPr lang="en-US" altLang="zh-CN" b="1" i="1" dirty="0" err="1">
                <a:latin typeface="Times New Roman" pitchFamily="18" charset="0"/>
                <a:cs typeface="Times New Roman" pitchFamily="18" charset="0"/>
              </a:rPr>
              <a:t>p</a:t>
            </a:r>
            <a:r>
              <a:rPr lang="en-US" altLang="zh-CN" b="1" i="1" baseline="-25000" dirty="0" err="1">
                <a:latin typeface="Times New Roman" pitchFamily="18" charset="0"/>
                <a:cs typeface="Times New Roman" pitchFamily="18" charset="0"/>
              </a:rPr>
              <a:t>s</a:t>
            </a:r>
            <a:endParaRPr lang="zh-CN" altLang="en-US" b="1" baseline="-25000" dirty="0">
              <a:latin typeface="Times New Roman" pitchFamily="18" charset="0"/>
              <a:cs typeface="Times New Roman" pitchFamily="18" charset="0"/>
            </a:endParaRPr>
          </a:p>
        </p:txBody>
      </p:sp>
      <p:cxnSp>
        <p:nvCxnSpPr>
          <p:cNvPr id="66" name="直接箭头连接符 65"/>
          <p:cNvCxnSpPr/>
          <p:nvPr/>
        </p:nvCxnSpPr>
        <p:spPr>
          <a:xfrm>
            <a:off x="4927724" y="2114135"/>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4927723" y="1824341"/>
            <a:ext cx="0" cy="10127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363015" y="2007055"/>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9" name="TextBox 68"/>
              <p:cNvSpPr txBox="1"/>
              <p:nvPr/>
            </p:nvSpPr>
            <p:spPr>
              <a:xfrm>
                <a:off x="4358892" y="1522222"/>
                <a:ext cx="6451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ea typeface="Cambria Math"/>
                              <a:cs typeface="Times New Roman" pitchFamily="18" charset="0"/>
                            </a:rPr>
                          </m:ctrlPr>
                        </m:sSubPr>
                        <m:e>
                          <m:r>
                            <a:rPr lang="en-US" altLang="zh-CN" b="1" i="1">
                              <a:latin typeface="Cambria Math"/>
                              <a:ea typeface="Cambria Math"/>
                              <a:cs typeface="Times New Roman" pitchFamily="18" charset="0"/>
                            </a:rPr>
                            <m:t>∈</m:t>
                          </m:r>
                        </m:e>
                        <m:sub>
                          <m:r>
                            <a:rPr lang="en-US" altLang="zh-CN" b="1" i="1">
                              <a:latin typeface="Cambria Math"/>
                              <a:ea typeface="Cambria Math"/>
                              <a:cs typeface="Times New Roman" pitchFamily="18" charset="0"/>
                            </a:rPr>
                            <m:t>𝒔</m:t>
                          </m:r>
                        </m:sub>
                      </m:sSub>
                    </m:oMath>
                  </m:oMathPara>
                </a14:m>
                <a:endParaRPr lang="zh-CN" altLang="en-US" b="1" i="1" dirty="0">
                  <a:latin typeface="Times New Roman" pitchFamily="18" charset="0"/>
                  <a:cs typeface="Times New Roman" pitchFamily="18" charset="0"/>
                </a:endParaRPr>
              </a:p>
            </p:txBody>
          </p:sp>
        </mc:Choice>
        <mc:Fallback xmlns="">
          <p:sp>
            <p:nvSpPr>
              <p:cNvPr id="69" name="TextBox 68"/>
              <p:cNvSpPr txBox="1">
                <a:spLocks noRot="1" noChangeAspect="1" noMove="1" noResize="1" noEditPoints="1" noAdjustHandles="1" noChangeArrowheads="1" noChangeShapeType="1" noTextEdit="1"/>
              </p:cNvSpPr>
              <p:nvPr/>
            </p:nvSpPr>
            <p:spPr>
              <a:xfrm>
                <a:off x="4358892" y="1522222"/>
                <a:ext cx="645177"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4244130" y="2298920"/>
                <a:ext cx="80227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itchFamily="18" charset="0"/>
                            </a:rPr>
                          </m:ctrlPr>
                        </m:sSubPr>
                        <m:e>
                          <m:r>
                            <a:rPr lang="en-US" altLang="zh-CN" b="1" i="1">
                              <a:latin typeface="Cambria Math"/>
                              <a:ea typeface="Cambria Math"/>
                              <a:cs typeface="Times New Roman" pitchFamily="18" charset="0"/>
                            </a:rPr>
                            <m:t>∈</m:t>
                          </m:r>
                        </m:e>
                        <m:sub>
                          <m:r>
                            <a:rPr lang="en-US" altLang="zh-CN" b="1" i="1">
                              <a:latin typeface="Cambria Math"/>
                              <a:cs typeface="Times New Roman" pitchFamily="18" charset="0"/>
                            </a:rPr>
                            <m:t>𝒔</m:t>
                          </m:r>
                          <m:r>
                            <a:rPr lang="en-US" altLang="zh-CN" b="1" i="1">
                              <a:latin typeface="Cambria Math"/>
                              <a:cs typeface="Times New Roman" pitchFamily="18" charset="0"/>
                            </a:rPr>
                            <m:t>𝟎</m:t>
                          </m:r>
                        </m:sub>
                      </m:sSub>
                    </m:oMath>
                  </m:oMathPara>
                </a14:m>
                <a:endParaRPr lang="zh-CN" altLang="en-US" b="1" dirty="0">
                  <a:latin typeface="Times New Roman" pitchFamily="18" charset="0"/>
                  <a:cs typeface="Times New Roman" pitchFamily="18"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4244130" y="2298920"/>
                <a:ext cx="802271" cy="523220"/>
              </a:xfrm>
              <a:prstGeom prst="rect">
                <a:avLst/>
              </a:prstGeom>
              <a:blipFill>
                <a:blip r:embed="rId4"/>
                <a:stretch>
                  <a:fillRect/>
                </a:stretch>
              </a:blipFill>
            </p:spPr>
            <p:txBody>
              <a:bodyPr/>
              <a:lstStyle/>
              <a:p>
                <a:r>
                  <a:rPr lang="zh-CN" altLang="en-US">
                    <a:noFill/>
                  </a:rPr>
                  <a:t> </a:t>
                </a:r>
              </a:p>
            </p:txBody>
          </p:sp>
        </mc:Fallback>
      </mc:AlternateContent>
      <p:sp>
        <p:nvSpPr>
          <p:cNvPr id="79" name="任意多边形 78"/>
          <p:cNvSpPr/>
          <p:nvPr/>
        </p:nvSpPr>
        <p:spPr>
          <a:xfrm flipV="1">
            <a:off x="4927724" y="2117955"/>
            <a:ext cx="654807" cy="539007"/>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0" name="直接箭头连接符 79"/>
          <p:cNvCxnSpPr/>
          <p:nvPr/>
        </p:nvCxnSpPr>
        <p:spPr>
          <a:xfrm>
            <a:off x="4924573" y="3330839"/>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4924573" y="3029891"/>
            <a:ext cx="0" cy="10127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363015" y="3216812"/>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83" name="TextBox 82"/>
              <p:cNvSpPr txBox="1"/>
              <p:nvPr/>
            </p:nvSpPr>
            <p:spPr>
              <a:xfrm>
                <a:off x="4497200" y="2903962"/>
                <a:ext cx="50686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cs typeface="Times New Roman" pitchFamily="18" charset="0"/>
                        </a:rPr>
                        <m:t>𝑽</m:t>
                      </m:r>
                    </m:oMath>
                  </m:oMathPara>
                </a14:m>
                <a:endParaRPr lang="zh-CN" altLang="en-US" b="1" i="1" dirty="0">
                  <a:latin typeface="Times New Roman" pitchFamily="18" charset="0"/>
                  <a:cs typeface="Times New Roman" pitchFamily="18"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4497200" y="2903962"/>
                <a:ext cx="506869"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4400705" y="3505582"/>
                <a:ext cx="65319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itchFamily="18" charset="0"/>
                            </a:rPr>
                          </m:ctrlPr>
                        </m:sSubPr>
                        <m:e>
                          <m:r>
                            <a:rPr lang="en-US" altLang="zh-CN" b="1" i="1">
                              <a:latin typeface="Cambria Math"/>
                              <a:cs typeface="Times New Roman" pitchFamily="18" charset="0"/>
                            </a:rPr>
                            <m:t>𝑽</m:t>
                          </m:r>
                        </m:e>
                        <m:sub>
                          <m:r>
                            <a:rPr lang="en-US" altLang="zh-CN" b="1" i="1">
                              <a:latin typeface="Cambria Math"/>
                              <a:cs typeface="Times New Roman" pitchFamily="18" charset="0"/>
                            </a:rPr>
                            <m:t>𝒔</m:t>
                          </m:r>
                        </m:sub>
                      </m:sSub>
                    </m:oMath>
                  </m:oMathPara>
                </a14:m>
                <a:endParaRPr lang="zh-CN" altLang="en-US" b="1" dirty="0">
                  <a:latin typeface="Times New Roman" pitchFamily="18" charset="0"/>
                  <a:cs typeface="Times New Roman" pitchFamily="18" charset="0"/>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4400705" y="3505582"/>
                <a:ext cx="653191" cy="523220"/>
              </a:xfrm>
              <a:prstGeom prst="rect">
                <a:avLst/>
              </a:prstGeom>
              <a:blipFill>
                <a:blip r:embed="rId6"/>
                <a:stretch>
                  <a:fillRect/>
                </a:stretch>
              </a:blipFill>
            </p:spPr>
            <p:txBody>
              <a:bodyPr/>
              <a:lstStyle/>
              <a:p>
                <a:r>
                  <a:rPr lang="zh-CN" altLang="en-US">
                    <a:noFill/>
                  </a:rPr>
                  <a:t> </a:t>
                </a:r>
              </a:p>
            </p:txBody>
          </p:sp>
        </mc:Fallback>
      </mc:AlternateContent>
      <p:sp>
        <p:nvSpPr>
          <p:cNvPr id="85" name="任意多边形 84"/>
          <p:cNvSpPr/>
          <p:nvPr/>
        </p:nvSpPr>
        <p:spPr>
          <a:xfrm flipV="1">
            <a:off x="4927724" y="3327092"/>
            <a:ext cx="654807" cy="539007"/>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6" name="TextBox 85"/>
              <p:cNvSpPr txBox="1"/>
              <p:nvPr/>
            </p:nvSpPr>
            <p:spPr>
              <a:xfrm>
                <a:off x="5079966" y="2479116"/>
                <a:ext cx="2591094" cy="8091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ea typeface="Cambria Math"/>
                            </a:rPr>
                            <m:t>∈</m:t>
                          </m:r>
                        </m:e>
                        <m:sub>
                          <m:r>
                            <a:rPr lang="en-US" altLang="zh-CN" sz="2400" i="1">
                              <a:latin typeface="Cambria Math"/>
                            </a:rPr>
                            <m:t>𝑠</m:t>
                          </m:r>
                        </m:sub>
                      </m:sSub>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f>
                        <m:fPr>
                          <m:ctrlPr>
                            <a:rPr lang="en-US" altLang="zh-CN" sz="2400" i="1">
                              <a:latin typeface="Cambria Math" panose="02040503050406030204" pitchFamily="18" charset="0"/>
                            </a:rPr>
                          </m:ctrlPr>
                        </m:fPr>
                        <m:num>
                          <m:r>
                            <a:rPr lang="en-US" altLang="zh-CN" sz="2400" i="1">
                              <a:latin typeface="Cambria Math"/>
                            </a:rPr>
                            <m:t>𝑑𝑉</m:t>
                          </m:r>
                          <m:d>
                            <m:dPr>
                              <m:ctrlPr>
                                <a:rPr lang="en-US" altLang="zh-CN" sz="2400" i="1">
                                  <a:latin typeface="Cambria Math" panose="02040503050406030204" pitchFamily="18" charset="0"/>
                                </a:rPr>
                              </m:ctrlPr>
                            </m:dPr>
                            <m:e>
                              <m:r>
                                <a:rPr lang="en-US" altLang="zh-CN" sz="2400" i="1">
                                  <a:latin typeface="Cambria Math"/>
                                </a:rPr>
                                <m:t>𝑥</m:t>
                              </m:r>
                            </m:e>
                          </m:d>
                        </m:num>
                        <m:den>
                          <m:r>
                            <a:rPr lang="en-US" altLang="zh-CN" sz="2400" i="1">
                              <a:latin typeface="Cambria Math"/>
                            </a:rPr>
                            <m:t>𝑑𝑥</m:t>
                          </m:r>
                        </m:den>
                      </m:f>
                    </m:oMath>
                  </m:oMathPara>
                </a14:m>
                <a:endParaRPr lang="zh-CN" altLang="en-US" sz="2400" dirty="0"/>
              </a:p>
            </p:txBody>
          </p:sp>
        </mc:Choice>
        <mc:Fallback xmlns="">
          <p:sp>
            <p:nvSpPr>
              <p:cNvPr id="86" name="TextBox 85"/>
              <p:cNvSpPr txBox="1">
                <a:spLocks noRot="1" noChangeAspect="1" noMove="1" noResize="1" noEditPoints="1" noAdjustHandles="1" noChangeArrowheads="1" noChangeShapeType="1" noTextEdit="1"/>
              </p:cNvSpPr>
              <p:nvPr/>
            </p:nvSpPr>
            <p:spPr>
              <a:xfrm>
                <a:off x="5079966" y="2479116"/>
                <a:ext cx="2591094" cy="8091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5109446" y="4492575"/>
                <a:ext cx="23275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a:rPr>
                        <m:t>𝑈</m:t>
                      </m:r>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r>
                        <a:rPr lang="en-US" altLang="zh-CN" sz="2400">
                          <a:latin typeface="Cambria Math"/>
                        </a:rPr>
                        <m:t>−</m:t>
                      </m:r>
                      <m:r>
                        <a:rPr lang="en-US" altLang="zh-CN" sz="2400" i="1">
                          <a:latin typeface="Cambria Math"/>
                        </a:rPr>
                        <m:t>𝑒𝑉</m:t>
                      </m:r>
                      <m:d>
                        <m:dPr>
                          <m:ctrlPr>
                            <a:rPr lang="en-US" altLang="zh-CN" sz="2400" i="1">
                              <a:latin typeface="Cambria Math" panose="02040503050406030204" pitchFamily="18" charset="0"/>
                            </a:rPr>
                          </m:ctrlPr>
                        </m:dPr>
                        <m:e>
                          <m:r>
                            <a:rPr lang="en-US" altLang="zh-CN" sz="2400" i="1">
                              <a:latin typeface="Cambria Math"/>
                            </a:rPr>
                            <m:t>𝑥</m:t>
                          </m:r>
                        </m:e>
                      </m:d>
                    </m:oMath>
                  </m:oMathPara>
                </a14:m>
                <a:endParaRPr lang="zh-CN" altLang="en-US" sz="2400" dirty="0"/>
              </a:p>
            </p:txBody>
          </p:sp>
        </mc:Choice>
        <mc:Fallback xmlns="">
          <p:sp>
            <p:nvSpPr>
              <p:cNvPr id="87" name="TextBox 86"/>
              <p:cNvSpPr txBox="1">
                <a:spLocks noRot="1" noChangeAspect="1" noMove="1" noResize="1" noEditPoints="1" noAdjustHandles="1" noChangeArrowheads="1" noChangeShapeType="1" noTextEdit="1"/>
              </p:cNvSpPr>
              <p:nvPr/>
            </p:nvSpPr>
            <p:spPr>
              <a:xfrm>
                <a:off x="5109446" y="4492575"/>
                <a:ext cx="2327560" cy="461665"/>
              </a:xfrm>
              <a:prstGeom prst="rect">
                <a:avLst/>
              </a:prstGeom>
              <a:blipFill>
                <a:blip r:embed="rId8"/>
                <a:stretch>
                  <a:fillRect/>
                </a:stretch>
              </a:blipFill>
            </p:spPr>
            <p:txBody>
              <a:bodyPr/>
              <a:lstStyle/>
              <a:p>
                <a:r>
                  <a:rPr lang="zh-CN" altLang="en-US">
                    <a:noFill/>
                  </a:rPr>
                  <a:t> </a:t>
                </a:r>
              </a:p>
            </p:txBody>
          </p:sp>
        </mc:Fallback>
      </mc:AlternateContent>
      <p:cxnSp>
        <p:nvCxnSpPr>
          <p:cNvPr id="88" name="直接箭头连接符 87"/>
          <p:cNvCxnSpPr/>
          <p:nvPr/>
        </p:nvCxnSpPr>
        <p:spPr>
          <a:xfrm>
            <a:off x="4927724" y="5106820"/>
            <a:ext cx="261739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flipV="1">
            <a:off x="4927723" y="4332256"/>
            <a:ext cx="0" cy="101275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7437006" y="4626181"/>
            <a:ext cx="364202"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x</a:t>
            </a:r>
            <a:endParaRPr lang="zh-CN" altLang="en-US" b="1" i="1"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91" name="TextBox 90"/>
              <p:cNvSpPr txBox="1"/>
              <p:nvPr/>
            </p:nvSpPr>
            <p:spPr>
              <a:xfrm>
                <a:off x="4468251" y="4096525"/>
                <a:ext cx="5357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ea typeface="Cambria Math"/>
                          <a:cs typeface="Times New Roman" pitchFamily="18" charset="0"/>
                        </a:rPr>
                        <m:t>𝑼</m:t>
                      </m:r>
                    </m:oMath>
                  </m:oMathPara>
                </a14:m>
                <a:endParaRPr lang="zh-CN" altLang="en-US" b="1" i="1" dirty="0">
                  <a:latin typeface="Times New Roman" pitchFamily="18" charset="0"/>
                  <a:cs typeface="Times New Roman" pitchFamily="18"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4468251" y="4096525"/>
                <a:ext cx="535723"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4400705" y="4461798"/>
                <a:ext cx="68204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cs typeface="Times New Roman" pitchFamily="18" charset="0"/>
                            </a:rPr>
                          </m:ctrlPr>
                        </m:sSubPr>
                        <m:e>
                          <m:r>
                            <a:rPr lang="en-US" altLang="zh-CN" b="1" i="1">
                              <a:latin typeface="Cambria Math"/>
                              <a:cs typeface="Times New Roman" pitchFamily="18" charset="0"/>
                            </a:rPr>
                            <m:t>𝑼</m:t>
                          </m:r>
                        </m:e>
                        <m:sub>
                          <m:r>
                            <a:rPr lang="en-US" altLang="zh-CN" b="1" i="1">
                              <a:latin typeface="Cambria Math"/>
                              <a:cs typeface="Times New Roman" pitchFamily="18" charset="0"/>
                            </a:rPr>
                            <m:t>𝒔</m:t>
                          </m:r>
                        </m:sub>
                      </m:sSub>
                    </m:oMath>
                  </m:oMathPara>
                </a14:m>
                <a:endParaRPr lang="zh-CN" altLang="en-US" b="1" dirty="0">
                  <a:latin typeface="Times New Roman" pitchFamily="18" charset="0"/>
                  <a:cs typeface="Times New Roman" pitchFamily="18" charset="0"/>
                </a:endParaRPr>
              </a:p>
            </p:txBody>
          </p:sp>
        </mc:Choice>
        <mc:Fallback xmlns="">
          <p:sp>
            <p:nvSpPr>
              <p:cNvPr id="92" name="TextBox 91"/>
              <p:cNvSpPr txBox="1">
                <a:spLocks noRot="1" noChangeAspect="1" noMove="1" noResize="1" noEditPoints="1" noAdjustHandles="1" noChangeArrowheads="1" noChangeShapeType="1" noTextEdit="1"/>
              </p:cNvSpPr>
              <p:nvPr/>
            </p:nvSpPr>
            <p:spPr>
              <a:xfrm>
                <a:off x="4400705" y="4461798"/>
                <a:ext cx="682046" cy="523220"/>
              </a:xfrm>
              <a:prstGeom prst="rect">
                <a:avLst/>
              </a:prstGeom>
              <a:blipFill>
                <a:blip r:embed="rId10"/>
                <a:stretch>
                  <a:fillRect/>
                </a:stretch>
              </a:blipFill>
            </p:spPr>
            <p:txBody>
              <a:bodyPr/>
              <a:lstStyle/>
              <a:p>
                <a:r>
                  <a:rPr lang="zh-CN" altLang="en-US">
                    <a:noFill/>
                  </a:rPr>
                  <a:t> </a:t>
                </a:r>
              </a:p>
            </p:txBody>
          </p:sp>
        </mc:Fallback>
      </mc:AlternateContent>
      <p:sp>
        <p:nvSpPr>
          <p:cNvPr id="93" name="任意多边形 92"/>
          <p:cNvSpPr/>
          <p:nvPr/>
        </p:nvSpPr>
        <p:spPr>
          <a:xfrm>
            <a:off x="4924573" y="4723408"/>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4" name="TextBox 93"/>
              <p:cNvSpPr txBox="1"/>
              <p:nvPr/>
            </p:nvSpPr>
            <p:spPr>
              <a:xfrm>
                <a:off x="8804466" y="2159943"/>
                <a:ext cx="28887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sub>
                      </m:sSub>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𝐶</m:t>
                          </m:r>
                          <m:r>
                            <a:rPr lang="en-US" altLang="zh-CN" sz="2400" b="0" i="1" smtClean="0">
                              <a:latin typeface="Cambria Math" panose="02040503050406030204" pitchFamily="18" charset="0"/>
                            </a:rPr>
                            <m:t>0</m:t>
                          </m:r>
                        </m:sub>
                      </m:sSub>
                      <m:r>
                        <a:rPr lang="en-US" altLang="zh-CN" sz="2400" i="1">
                          <a:latin typeface="Cambria Math"/>
                        </a:rPr>
                        <m:t>+</m:t>
                      </m:r>
                      <m:r>
                        <a:rPr lang="en-US" altLang="zh-CN" sz="2400" i="1">
                          <a:latin typeface="Cambria Math"/>
                        </a:rPr>
                        <m:t>𝑈</m:t>
                      </m:r>
                      <m:d>
                        <m:dPr>
                          <m:ctrlPr>
                            <a:rPr lang="en-US" altLang="zh-CN" sz="2400" i="1">
                              <a:latin typeface="Cambria Math" panose="02040503050406030204" pitchFamily="18" charset="0"/>
                            </a:rPr>
                          </m:ctrlPr>
                        </m:dPr>
                        <m:e>
                          <m:r>
                            <a:rPr lang="en-US" altLang="zh-CN" sz="2400" i="1">
                              <a:latin typeface="Cambria Math"/>
                            </a:rPr>
                            <m:t>𝑥</m:t>
                          </m:r>
                        </m:e>
                      </m:d>
                    </m:oMath>
                  </m:oMathPara>
                </a14:m>
                <a:endParaRPr lang="zh-CN" altLang="en-US" sz="2400" dirty="0"/>
              </a:p>
            </p:txBody>
          </p:sp>
        </mc:Choice>
        <mc:Fallback xmlns="">
          <p:sp>
            <p:nvSpPr>
              <p:cNvPr id="94" name="TextBox 93"/>
              <p:cNvSpPr txBox="1">
                <a:spLocks noRot="1" noChangeAspect="1" noMove="1" noResize="1" noEditPoints="1" noAdjustHandles="1" noChangeArrowheads="1" noChangeShapeType="1" noTextEdit="1"/>
              </p:cNvSpPr>
              <p:nvPr/>
            </p:nvSpPr>
            <p:spPr>
              <a:xfrm>
                <a:off x="8804466" y="2159943"/>
                <a:ext cx="2888740" cy="461665"/>
              </a:xfrm>
              <a:prstGeom prst="rect">
                <a:avLst/>
              </a:prstGeom>
              <a:blipFill>
                <a:blip r:embed="rId11"/>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8804466" y="4614377"/>
                <a:ext cx="290182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sub>
                      </m:sSub>
                      <m:d>
                        <m:dPr>
                          <m:ctrlPr>
                            <a:rPr lang="en-US" altLang="zh-CN" sz="2400" i="1">
                              <a:latin typeface="Cambria Math" panose="02040503050406030204" pitchFamily="18" charset="0"/>
                            </a:rPr>
                          </m:ctrlPr>
                        </m:dPr>
                        <m:e>
                          <m:r>
                            <a:rPr lang="en-US" altLang="zh-CN" sz="2400" i="1">
                              <a:latin typeface="Cambria Math"/>
                            </a:rPr>
                            <m:t>𝑥</m:t>
                          </m:r>
                        </m:e>
                      </m:d>
                      <m:r>
                        <a:rPr lang="en-US" altLang="zh-CN" sz="2400" i="1">
                          <a:latin typeface="Cambria Math"/>
                        </a:rPr>
                        <m:t>=</m:t>
                      </m:r>
                      <m:sSub>
                        <m:sSubPr>
                          <m:ctrlPr>
                            <a:rPr lang="en-US" altLang="zh-CN" sz="2400" i="1">
                              <a:latin typeface="Cambria Math" panose="02040503050406030204" pitchFamily="18" charset="0"/>
                            </a:rPr>
                          </m:ctrlPr>
                        </m:sSubPr>
                        <m:e>
                          <m:r>
                            <a:rPr lang="en-US" altLang="zh-CN" sz="2400" i="1">
                              <a:latin typeface="Cambria Math"/>
                            </a:rPr>
                            <m:t>𝐸</m:t>
                          </m:r>
                        </m:e>
                        <m:sub>
                          <m:r>
                            <a:rPr lang="en-US" altLang="zh-CN" sz="2400" i="1">
                              <a:latin typeface="Cambria Math"/>
                            </a:rPr>
                            <m:t>𝑉</m:t>
                          </m:r>
                          <m:r>
                            <a:rPr lang="en-US" altLang="zh-CN" sz="2400" b="0" i="1" smtClean="0">
                              <a:latin typeface="Cambria Math" panose="02040503050406030204" pitchFamily="18" charset="0"/>
                            </a:rPr>
                            <m:t>0</m:t>
                          </m:r>
                        </m:sub>
                      </m:sSub>
                      <m:r>
                        <a:rPr lang="en-US" altLang="zh-CN" sz="2400" i="1">
                          <a:latin typeface="Cambria Math"/>
                        </a:rPr>
                        <m:t>+</m:t>
                      </m:r>
                      <m:r>
                        <a:rPr lang="en-US" altLang="zh-CN" sz="2400" i="1">
                          <a:latin typeface="Cambria Math"/>
                        </a:rPr>
                        <m:t>𝑈</m:t>
                      </m:r>
                      <m:d>
                        <m:dPr>
                          <m:ctrlPr>
                            <a:rPr lang="en-US" altLang="zh-CN" sz="2400" i="1">
                              <a:latin typeface="Cambria Math" panose="02040503050406030204" pitchFamily="18" charset="0"/>
                            </a:rPr>
                          </m:ctrlPr>
                        </m:dPr>
                        <m:e>
                          <m:r>
                            <a:rPr lang="en-US" altLang="zh-CN" sz="2400" i="1">
                              <a:latin typeface="Cambria Math"/>
                            </a:rPr>
                            <m:t>𝑥</m:t>
                          </m:r>
                        </m:e>
                      </m:d>
                    </m:oMath>
                  </m:oMathPara>
                </a14:m>
                <a:endParaRPr lang="zh-CN" altLang="en-US" sz="2400" dirty="0"/>
              </a:p>
            </p:txBody>
          </p:sp>
        </mc:Choice>
        <mc:Fallback xmlns="">
          <p:sp>
            <p:nvSpPr>
              <p:cNvPr id="95" name="TextBox 94"/>
              <p:cNvSpPr txBox="1">
                <a:spLocks noRot="1" noChangeAspect="1" noMove="1" noResize="1" noEditPoints="1" noAdjustHandles="1" noChangeArrowheads="1" noChangeShapeType="1" noTextEdit="1"/>
              </p:cNvSpPr>
              <p:nvPr/>
            </p:nvSpPr>
            <p:spPr>
              <a:xfrm>
                <a:off x="8804466" y="4614377"/>
                <a:ext cx="2901820" cy="461665"/>
              </a:xfrm>
              <a:prstGeom prst="rect">
                <a:avLst/>
              </a:prstGeom>
              <a:blipFill>
                <a:blip r:embed="rId12"/>
                <a:stretch>
                  <a:fillRect b="-2632"/>
                </a:stretch>
              </a:blipFill>
            </p:spPr>
            <p:txBody>
              <a:bodyPr/>
              <a:lstStyle/>
              <a:p>
                <a:r>
                  <a:rPr lang="zh-CN" altLang="en-US">
                    <a:noFill/>
                  </a:rPr>
                  <a:t> </a:t>
                </a:r>
              </a:p>
            </p:txBody>
          </p:sp>
        </mc:Fallback>
      </mc:AlternateContent>
      <p:cxnSp>
        <p:nvCxnSpPr>
          <p:cNvPr id="97" name="直接箭头连接符 96"/>
          <p:cNvCxnSpPr/>
          <p:nvPr/>
        </p:nvCxnSpPr>
        <p:spPr>
          <a:xfrm flipV="1">
            <a:off x="8523914" y="2159943"/>
            <a:ext cx="0" cy="261088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085707" y="2360462"/>
            <a:ext cx="423514" cy="523220"/>
          </a:xfrm>
          <a:prstGeom prst="rect">
            <a:avLst/>
          </a:prstGeom>
          <a:noFill/>
        </p:spPr>
        <p:txBody>
          <a:bodyPr wrap="none" rtlCol="0">
            <a:spAutoFit/>
          </a:bodyPr>
          <a:lstStyle/>
          <a:p>
            <a:r>
              <a:rPr lang="en-US" altLang="zh-CN" b="1" i="1" dirty="0">
                <a:latin typeface="Times New Roman" pitchFamily="18" charset="0"/>
                <a:cs typeface="Times New Roman" pitchFamily="18" charset="0"/>
              </a:rPr>
              <a:t>E</a:t>
            </a:r>
            <a:endParaRPr lang="zh-CN" altLang="en-US" b="1" i="1" dirty="0">
              <a:latin typeface="Times New Roman" pitchFamily="18" charset="0"/>
              <a:cs typeface="Times New Roman" pitchFamily="18" charset="0"/>
            </a:endParaRPr>
          </a:p>
        </p:txBody>
      </p:sp>
      <p:grpSp>
        <p:nvGrpSpPr>
          <p:cNvPr id="106" name="组合 105"/>
          <p:cNvGrpSpPr/>
          <p:nvPr/>
        </p:nvGrpSpPr>
        <p:grpSpPr>
          <a:xfrm flipV="1">
            <a:off x="8538954" y="2372104"/>
            <a:ext cx="2976405" cy="730816"/>
            <a:chOff x="5259842" y="5734725"/>
            <a:chExt cx="2491293" cy="392326"/>
          </a:xfrm>
        </p:grpSpPr>
        <p:sp>
          <p:nvSpPr>
            <p:cNvPr id="103" name="任意多边形 102"/>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5" name="直接连接符 104"/>
            <p:cNvCxnSpPr>
              <a:stCxn id="103"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7" name="TextBox 106"/>
              <p:cNvSpPr txBox="1"/>
              <p:nvPr/>
            </p:nvSpPr>
            <p:spPr>
              <a:xfrm>
                <a:off x="11114078" y="2616907"/>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11114078" y="2616907"/>
                <a:ext cx="674224"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11402940" y="4281983"/>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11402940" y="4281983"/>
                <a:ext cx="683520" cy="523220"/>
              </a:xfrm>
              <a:prstGeom prst="rect">
                <a:avLst/>
              </a:prstGeom>
              <a:blipFill>
                <a:blip r:embed="rId14"/>
                <a:stretch>
                  <a:fillRect/>
                </a:stretch>
              </a:blipFill>
            </p:spPr>
            <p:txBody>
              <a:bodyPr/>
              <a:lstStyle/>
              <a:p>
                <a:r>
                  <a:rPr lang="zh-CN" altLang="en-US">
                    <a:noFill/>
                  </a:rPr>
                  <a:t> </a:t>
                </a:r>
              </a:p>
            </p:txBody>
          </p:sp>
        </mc:Fallback>
      </mc:AlternateContent>
      <p:cxnSp>
        <p:nvCxnSpPr>
          <p:cNvPr id="115" name="直接连接符 114"/>
          <p:cNvCxnSpPr/>
          <p:nvPr/>
        </p:nvCxnSpPr>
        <p:spPr>
          <a:xfrm>
            <a:off x="8545800" y="3271628"/>
            <a:ext cx="2969559"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p:cNvSpPr txBox="1"/>
              <p:nvPr/>
            </p:nvSpPr>
            <p:spPr>
              <a:xfrm>
                <a:off x="11402940" y="2909003"/>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116" name="TextBox 115"/>
              <p:cNvSpPr txBox="1">
                <a:spLocks noRot="1" noChangeAspect="1" noMove="1" noResize="1" noEditPoints="1" noAdjustHandles="1" noChangeArrowheads="1" noChangeShapeType="1" noTextEdit="1"/>
              </p:cNvSpPr>
              <p:nvPr/>
            </p:nvSpPr>
            <p:spPr>
              <a:xfrm>
                <a:off x="11402940" y="2909003"/>
                <a:ext cx="646459" cy="55771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TextBox 119"/>
              <p:cNvSpPr txBox="1"/>
              <p:nvPr/>
            </p:nvSpPr>
            <p:spPr>
              <a:xfrm>
                <a:off x="11292459" y="3176489"/>
                <a:ext cx="6806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𝑑</m:t>
                          </m:r>
                        </m:sub>
                      </m:sSub>
                    </m:oMath>
                  </m:oMathPara>
                </a14:m>
                <a:endParaRPr lang="zh-CN" altLang="en-US" dirty="0"/>
              </a:p>
            </p:txBody>
          </p:sp>
        </mc:Choice>
        <mc:Fallback xmlns="">
          <p:sp>
            <p:nvSpPr>
              <p:cNvPr id="120" name="TextBox 119"/>
              <p:cNvSpPr txBox="1">
                <a:spLocks noRot="1" noChangeAspect="1" noMove="1" noResize="1" noEditPoints="1" noAdjustHandles="1" noChangeArrowheads="1" noChangeShapeType="1" noTextEdit="1"/>
              </p:cNvSpPr>
              <p:nvPr/>
            </p:nvSpPr>
            <p:spPr>
              <a:xfrm>
                <a:off x="11292459" y="3176489"/>
                <a:ext cx="680636" cy="523220"/>
              </a:xfrm>
              <a:prstGeom prst="rect">
                <a:avLst/>
              </a:prstGeom>
              <a:blipFill>
                <a:blip r:embed="rId16"/>
                <a:stretch>
                  <a:fillRect/>
                </a:stretch>
              </a:blipFill>
            </p:spPr>
            <p:txBody>
              <a:bodyPr/>
              <a:lstStyle/>
              <a:p>
                <a:r>
                  <a:rPr lang="zh-CN" altLang="en-US">
                    <a:noFill/>
                  </a:rPr>
                  <a:t> </a:t>
                </a:r>
              </a:p>
            </p:txBody>
          </p:sp>
        </mc:Fallback>
      </mc:AlternateContent>
      <p:sp>
        <p:nvSpPr>
          <p:cNvPr id="6" name="文本框 5"/>
          <p:cNvSpPr txBox="1"/>
          <p:nvPr/>
        </p:nvSpPr>
        <p:spPr>
          <a:xfrm>
            <a:off x="2288205" y="1035228"/>
            <a:ext cx="1107996" cy="369332"/>
          </a:xfrm>
          <a:prstGeom prst="rect">
            <a:avLst/>
          </a:prstGeom>
          <a:noFill/>
        </p:spPr>
        <p:txBody>
          <a:bodyPr wrap="none" rtlCol="0">
            <a:spAutoFit/>
          </a:bodyPr>
          <a:lstStyle/>
          <a:p>
            <a:r>
              <a:rPr lang="zh-CN" altLang="en-US" sz="1800" b="1" dirty="0" smtClean="0"/>
              <a:t>均匀掺杂</a:t>
            </a:r>
            <a:endParaRPr lang="zh-CN" altLang="en-US" sz="1800" b="1" dirty="0"/>
          </a:p>
        </p:txBody>
      </p:sp>
      <p:grpSp>
        <p:nvGrpSpPr>
          <p:cNvPr id="27" name="组合 26"/>
          <p:cNvGrpSpPr/>
          <p:nvPr/>
        </p:nvGrpSpPr>
        <p:grpSpPr>
          <a:xfrm>
            <a:off x="571358" y="1594735"/>
            <a:ext cx="3259741" cy="1097580"/>
            <a:chOff x="2116183" y="1247947"/>
            <a:chExt cx="3259741" cy="1097580"/>
          </a:xfrm>
        </p:grpSpPr>
        <p:cxnSp>
          <p:nvCxnSpPr>
            <p:cNvPr id="7" name="直接连接符 6"/>
            <p:cNvCxnSpPr/>
            <p:nvPr/>
          </p:nvCxnSpPr>
          <p:spPr>
            <a:xfrm flipH="1" flipV="1">
              <a:off x="2723697" y="1797271"/>
              <a:ext cx="430618" cy="1"/>
            </a:xfrm>
            <a:prstGeom prst="line">
              <a:avLst/>
            </a:prstGeom>
            <a:ln w="28575">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813718" y="1797271"/>
              <a:ext cx="4359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232979" y="1782213"/>
              <a:ext cx="0" cy="4384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97696" y="2220685"/>
              <a:ext cx="2782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126654" y="2281646"/>
              <a:ext cx="2064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181452" y="2345527"/>
              <a:ext cx="11609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116183" y="1247947"/>
              <a:ext cx="833883" cy="523220"/>
            </a:xfrm>
            <a:prstGeom prst="rect">
              <a:avLst/>
            </a:prstGeom>
            <a:noFill/>
          </p:spPr>
          <p:txBody>
            <a:bodyPr wrap="none" rtlCol="0">
              <a:spAutoFit/>
            </a:bodyPr>
            <a:lstStyle/>
            <a:p>
              <a:r>
                <a:rPr lang="en-US" altLang="zh-CN" dirty="0" smtClean="0"/>
                <a:t>V&lt;0</a:t>
              </a:r>
              <a:endParaRPr lang="zh-CN" altLang="en-US" dirty="0"/>
            </a:p>
          </p:txBody>
        </p:sp>
      </p:grpSp>
      <mc:AlternateContent xmlns:mc="http://schemas.openxmlformats.org/markup-compatibility/2006" xmlns:a14="http://schemas.microsoft.com/office/drawing/2010/main">
        <mc:Choice Requires="a14">
          <p:sp>
            <p:nvSpPr>
              <p:cNvPr id="75" name="TextBox 119"/>
              <p:cNvSpPr txBox="1"/>
              <p:nvPr/>
            </p:nvSpPr>
            <p:spPr>
              <a:xfrm>
                <a:off x="11271952" y="3531307"/>
                <a:ext cx="6043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7030A0"/>
                              </a:solidFill>
                              <a:latin typeface="Cambria Math" panose="02040503050406030204" pitchFamily="18" charset="0"/>
                            </a:rPr>
                          </m:ctrlPr>
                        </m:sSubPr>
                        <m:e>
                          <m:r>
                            <a:rPr lang="en-US" altLang="zh-CN" i="1">
                              <a:solidFill>
                                <a:srgbClr val="7030A0"/>
                              </a:solidFill>
                              <a:latin typeface="Cambria Math"/>
                            </a:rPr>
                            <m:t>𝐸</m:t>
                          </m:r>
                        </m:e>
                        <m:sub>
                          <m:r>
                            <a:rPr lang="en-US" altLang="zh-CN" b="0" i="1" smtClean="0">
                              <a:solidFill>
                                <a:srgbClr val="7030A0"/>
                              </a:solidFill>
                              <a:latin typeface="Cambria Math" panose="02040503050406030204" pitchFamily="18" charset="0"/>
                            </a:rPr>
                            <m:t>𝑖</m:t>
                          </m:r>
                        </m:sub>
                      </m:sSub>
                    </m:oMath>
                  </m:oMathPara>
                </a14:m>
                <a:endParaRPr lang="zh-CN" altLang="en-US" dirty="0">
                  <a:solidFill>
                    <a:srgbClr val="7030A0"/>
                  </a:solidFill>
                </a:endParaRPr>
              </a:p>
            </p:txBody>
          </p:sp>
        </mc:Choice>
        <mc:Fallback xmlns="">
          <p:sp>
            <p:nvSpPr>
              <p:cNvPr id="75" name="TextBox 119"/>
              <p:cNvSpPr txBox="1">
                <a:spLocks noRot="1" noChangeAspect="1" noMove="1" noResize="1" noEditPoints="1" noAdjustHandles="1" noChangeArrowheads="1" noChangeShapeType="1" noTextEdit="1"/>
              </p:cNvSpPr>
              <p:nvPr/>
            </p:nvSpPr>
            <p:spPr>
              <a:xfrm>
                <a:off x="11271952" y="3531307"/>
                <a:ext cx="604332" cy="523220"/>
              </a:xfrm>
              <a:prstGeom prst="rect">
                <a:avLst/>
              </a:prstGeom>
              <a:blipFill>
                <a:blip r:embed="rId17"/>
                <a:stretch>
                  <a:fillRect/>
                </a:stretch>
              </a:blipFill>
            </p:spPr>
            <p:txBody>
              <a:bodyPr/>
              <a:lstStyle/>
              <a:p>
                <a:r>
                  <a:rPr lang="zh-CN" altLang="en-US">
                    <a:noFill/>
                  </a:rPr>
                  <a:t> </a:t>
                </a:r>
              </a:p>
            </p:txBody>
          </p:sp>
        </mc:Fallback>
      </mc:AlternateContent>
      <p:grpSp>
        <p:nvGrpSpPr>
          <p:cNvPr id="78" name="组合 77"/>
          <p:cNvGrpSpPr/>
          <p:nvPr/>
        </p:nvGrpSpPr>
        <p:grpSpPr>
          <a:xfrm flipV="1">
            <a:off x="8538954" y="3061774"/>
            <a:ext cx="2976405" cy="730816"/>
            <a:chOff x="5259842" y="5734725"/>
            <a:chExt cx="2491293" cy="392326"/>
          </a:xfrm>
        </p:grpSpPr>
        <p:sp>
          <p:nvSpPr>
            <p:cNvPr id="96" name="任意多边形 95"/>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8" name="直接连接符 97"/>
            <p:cNvCxnSpPr>
              <a:stCxn id="96" idx="5"/>
            </p:cNvCxnSpPr>
            <p:nvPr/>
          </p:nvCxnSpPr>
          <p:spPr>
            <a:xfrm flipV="1">
              <a:off x="5914649" y="5734725"/>
              <a:ext cx="1836486" cy="16228"/>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flipV="1">
            <a:off x="8545800" y="3783505"/>
            <a:ext cx="2976405" cy="730816"/>
            <a:chOff x="5259842" y="5734725"/>
            <a:chExt cx="2491293" cy="392326"/>
          </a:xfrm>
        </p:grpSpPr>
        <p:sp>
          <p:nvSpPr>
            <p:cNvPr id="101" name="任意多边形 100"/>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2" name="直接连接符 101"/>
            <p:cNvCxnSpPr>
              <a:stCxn id="101" idx="5"/>
            </p:cNvCxnSpPr>
            <p:nvPr/>
          </p:nvCxnSpPr>
          <p:spPr>
            <a:xfrm flipV="1">
              <a:off x="5914649" y="5734725"/>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flipV="1">
            <a:off x="8538954" y="2707283"/>
            <a:ext cx="2976405" cy="730816"/>
            <a:chOff x="5259842" y="5734725"/>
            <a:chExt cx="2491293" cy="392326"/>
          </a:xfrm>
        </p:grpSpPr>
        <p:sp>
          <p:nvSpPr>
            <p:cNvPr id="113" name="任意多边形 112"/>
            <p:cNvSpPr/>
            <p:nvPr/>
          </p:nvSpPr>
          <p:spPr>
            <a:xfrm flipV="1">
              <a:off x="5259842" y="5750953"/>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连接符 113"/>
            <p:cNvCxnSpPr>
              <a:stCxn id="113" idx="5"/>
            </p:cNvCxnSpPr>
            <p:nvPr/>
          </p:nvCxnSpPr>
          <p:spPr>
            <a:xfrm flipV="1">
              <a:off x="5914649" y="5734725"/>
              <a:ext cx="1836486" cy="1622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46421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flipV="1">
            <a:off x="2747937" y="1010094"/>
            <a:ext cx="0" cy="2404105"/>
          </a:xfrm>
          <a:prstGeom prst="straightConnector1">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任意多边形 4"/>
          <p:cNvSpPr/>
          <p:nvPr/>
        </p:nvSpPr>
        <p:spPr>
          <a:xfrm flipV="1">
            <a:off x="2752095" y="1557482"/>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 name="直接连接符 5"/>
          <p:cNvCxnSpPr/>
          <p:nvPr/>
        </p:nvCxnSpPr>
        <p:spPr>
          <a:xfrm flipV="1">
            <a:off x="3396268" y="1541254"/>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5102674" y="1120118"/>
                <a:ext cx="674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5102674" y="1120118"/>
                <a:ext cx="674224" cy="523220"/>
              </a:xfrm>
              <a:prstGeom prst="rect">
                <a:avLst/>
              </a:prstGeom>
              <a:blipFill>
                <a:blip r:embed="rId3"/>
                <a:stretch>
                  <a:fillRect/>
                </a:stretch>
              </a:blipFill>
            </p:spPr>
            <p:txBody>
              <a:bodyPr/>
              <a:lstStyle/>
              <a:p>
                <a:r>
                  <a:rPr lang="zh-CN" altLang="en-US">
                    <a:noFill/>
                  </a:rPr>
                  <a:t> </a:t>
                </a:r>
              </a:p>
            </p:txBody>
          </p:sp>
        </mc:Fallback>
      </mc:AlternateContent>
      <p:cxnSp>
        <p:nvCxnSpPr>
          <p:cNvPr id="10" name="直接连接符 9"/>
          <p:cNvCxnSpPr/>
          <p:nvPr/>
        </p:nvCxnSpPr>
        <p:spPr>
          <a:xfrm flipV="1">
            <a:off x="3412521" y="2653250"/>
            <a:ext cx="1836486" cy="162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115136" y="2359414"/>
                <a:ext cx="68352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𝑉</m:t>
                          </m:r>
                        </m:sub>
                      </m:sSub>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5115136" y="2359414"/>
                <a:ext cx="683520" cy="523220"/>
              </a:xfrm>
              <a:prstGeom prst="rect">
                <a:avLst/>
              </a:prstGeom>
              <a:blipFill>
                <a:blip r:embed="rId4"/>
                <a:stretch>
                  <a:fillRect/>
                </a:stretch>
              </a:blipFill>
            </p:spPr>
            <p:txBody>
              <a:bodyPr/>
              <a:lstStyle/>
              <a:p>
                <a:r>
                  <a:rPr lang="zh-CN" altLang="en-US">
                    <a:noFill/>
                  </a:rPr>
                  <a:t> </a:t>
                </a:r>
              </a:p>
            </p:txBody>
          </p:sp>
        </mc:Fallback>
      </mc:AlternateContent>
      <p:cxnSp>
        <p:nvCxnSpPr>
          <p:cNvPr id="12" name="直接连接符 11"/>
          <p:cNvCxnSpPr/>
          <p:nvPr/>
        </p:nvCxnSpPr>
        <p:spPr>
          <a:xfrm>
            <a:off x="2770338" y="1726786"/>
            <a:ext cx="2493156"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5095291" y="1573003"/>
                <a:ext cx="646459" cy="5577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oMath>
                  </m:oMathPara>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5095291" y="1573003"/>
                <a:ext cx="646459" cy="557717"/>
              </a:xfrm>
              <a:prstGeom prst="rect">
                <a:avLst/>
              </a:prstGeom>
              <a:blipFill>
                <a:blip r:embed="rId5"/>
                <a:stretch>
                  <a:fillRect/>
                </a:stretch>
              </a:blipFill>
            </p:spPr>
            <p:txBody>
              <a:bodyPr/>
              <a:lstStyle/>
              <a:p>
                <a:r>
                  <a:rPr lang="zh-CN" altLang="en-US">
                    <a:noFill/>
                  </a:rPr>
                  <a:t> </a:t>
                </a:r>
              </a:p>
            </p:txBody>
          </p:sp>
        </mc:Fallback>
      </mc:AlternateContent>
      <p:sp>
        <p:nvSpPr>
          <p:cNvPr id="18" name="TextBox 17"/>
          <p:cNvSpPr txBox="1"/>
          <p:nvPr/>
        </p:nvSpPr>
        <p:spPr>
          <a:xfrm>
            <a:off x="60885" y="156398"/>
            <a:ext cx="4433777" cy="584775"/>
          </a:xfrm>
          <a:prstGeom prst="rect">
            <a:avLst/>
          </a:prstGeom>
          <a:noFill/>
        </p:spPr>
        <p:txBody>
          <a:bodyPr wrap="square" rtlCol="0">
            <a:spAutoFit/>
          </a:bodyPr>
          <a:lstStyle/>
          <a:p>
            <a:r>
              <a:rPr lang="en-US" altLang="zh-CN" sz="3200" b="1" dirty="0">
                <a:solidFill>
                  <a:schemeClr val="tx2"/>
                </a:solidFill>
              </a:rPr>
              <a:t>7.1 </a:t>
            </a:r>
            <a:r>
              <a:rPr lang="zh-CN" altLang="en-US" sz="3200" b="1" dirty="0">
                <a:solidFill>
                  <a:schemeClr val="tx2"/>
                </a:solidFill>
              </a:rPr>
              <a:t>外电场中的半导体</a:t>
            </a:r>
          </a:p>
        </p:txBody>
      </p:sp>
      <p:sp>
        <p:nvSpPr>
          <p:cNvPr id="23" name="任意多边形 22"/>
          <p:cNvSpPr/>
          <p:nvPr/>
        </p:nvSpPr>
        <p:spPr>
          <a:xfrm flipV="1">
            <a:off x="2747942" y="2669615"/>
            <a:ext cx="654807" cy="376098"/>
          </a:xfrm>
          <a:custGeom>
            <a:avLst/>
            <a:gdLst>
              <a:gd name="connsiteX0" fmla="*/ 0 w 786810"/>
              <a:gd name="connsiteY0" fmla="*/ 0 h 648586"/>
              <a:gd name="connsiteX1" fmla="*/ 106326 w 786810"/>
              <a:gd name="connsiteY1" fmla="*/ 191386 h 648586"/>
              <a:gd name="connsiteX2" fmla="*/ 233917 w 786810"/>
              <a:gd name="connsiteY2" fmla="*/ 382772 h 648586"/>
              <a:gd name="connsiteX3" fmla="*/ 361507 w 786810"/>
              <a:gd name="connsiteY3" fmla="*/ 499730 h 648586"/>
              <a:gd name="connsiteX4" fmla="*/ 552893 w 786810"/>
              <a:gd name="connsiteY4" fmla="*/ 595423 h 648586"/>
              <a:gd name="connsiteX5" fmla="*/ 786810 w 786810"/>
              <a:gd name="connsiteY5" fmla="*/ 648586 h 6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6810" h="648586">
                <a:moveTo>
                  <a:pt x="0" y="0"/>
                </a:moveTo>
                <a:cubicBezTo>
                  <a:pt x="33670" y="63795"/>
                  <a:pt x="67340" y="127591"/>
                  <a:pt x="106326" y="191386"/>
                </a:cubicBezTo>
                <a:cubicBezTo>
                  <a:pt x="145312" y="255181"/>
                  <a:pt x="191387" y="331381"/>
                  <a:pt x="233917" y="382772"/>
                </a:cubicBezTo>
                <a:cubicBezTo>
                  <a:pt x="276447" y="434163"/>
                  <a:pt x="308344" y="464288"/>
                  <a:pt x="361507" y="499730"/>
                </a:cubicBezTo>
                <a:cubicBezTo>
                  <a:pt x="414670" y="535172"/>
                  <a:pt x="482009" y="570614"/>
                  <a:pt x="552893" y="595423"/>
                </a:cubicBezTo>
                <a:cubicBezTo>
                  <a:pt x="623777" y="620232"/>
                  <a:pt x="705293" y="634409"/>
                  <a:pt x="786810" y="64858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8177755" y="773073"/>
            <a:ext cx="839972" cy="1414131"/>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8415640" y="1185497"/>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30" name="矩形 29"/>
          <p:cNvSpPr/>
          <p:nvPr/>
        </p:nvSpPr>
        <p:spPr>
          <a:xfrm>
            <a:off x="7364365" y="773073"/>
            <a:ext cx="196703" cy="1414131"/>
          </a:xfrm>
          <a:prstGeom prst="rect">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a:stCxn id="30" idx="1"/>
          </p:cNvCxnSpPr>
          <p:nvPr/>
        </p:nvCxnSpPr>
        <p:spPr>
          <a:xfrm flipH="1" flipV="1">
            <a:off x="6933746" y="1480138"/>
            <a:ext cx="43061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944379" y="1469506"/>
            <a:ext cx="0" cy="167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8" idx="3"/>
          </p:cNvCxnSpPr>
          <p:nvPr/>
        </p:nvCxnSpPr>
        <p:spPr>
          <a:xfrm>
            <a:off x="9017728" y="1480138"/>
            <a:ext cx="4359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9443029" y="1469506"/>
            <a:ext cx="0" cy="167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933747" y="3144132"/>
            <a:ext cx="7442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678025" y="2857054"/>
            <a:ext cx="0" cy="606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794983" y="2984645"/>
            <a:ext cx="0" cy="393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926122" y="2860592"/>
            <a:ext cx="0" cy="606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043080" y="2988183"/>
            <a:ext cx="0" cy="393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053714" y="3144132"/>
            <a:ext cx="13999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86651" y="763558"/>
            <a:ext cx="394660" cy="1600438"/>
          </a:xfrm>
          <a:prstGeom prst="rect">
            <a:avLst/>
          </a:prstGeom>
          <a:noFill/>
          <a:ln>
            <a:noFill/>
          </a:ln>
        </p:spPr>
        <p:txBody>
          <a:bodyPr wrap="none" rtlCol="0">
            <a:spAutoFit/>
          </a:bodyPr>
          <a:lstStyle/>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endParaRPr lang="zh-CN" altLang="en-US" dirty="0">
              <a:solidFill>
                <a:schemeClr val="bg1"/>
              </a:solidFill>
            </a:endParaRPr>
          </a:p>
        </p:txBody>
      </p:sp>
      <p:sp>
        <p:nvSpPr>
          <p:cNvPr id="42" name="TextBox 41"/>
          <p:cNvSpPr txBox="1"/>
          <p:nvPr/>
        </p:nvSpPr>
        <p:spPr>
          <a:xfrm>
            <a:off x="8103324" y="741173"/>
            <a:ext cx="304892" cy="1600438"/>
          </a:xfrm>
          <a:prstGeom prst="rect">
            <a:avLst/>
          </a:prstGeom>
          <a:noFill/>
          <a:ln>
            <a:noFill/>
          </a:ln>
        </p:spPr>
        <p:txBody>
          <a:bodyPr wrap="none" rtlCol="0">
            <a:spAutoFit/>
          </a:bodyPr>
          <a:lstStyle/>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endParaRPr lang="zh-CN" altLang="en-US" dirty="0"/>
          </a:p>
        </p:txBody>
      </p:sp>
      <p:sp>
        <p:nvSpPr>
          <p:cNvPr id="43" name="TextBox 42"/>
          <p:cNvSpPr txBox="1"/>
          <p:nvPr/>
        </p:nvSpPr>
        <p:spPr>
          <a:xfrm>
            <a:off x="3008463" y="3630631"/>
            <a:ext cx="6230788" cy="954107"/>
          </a:xfrm>
          <a:prstGeom prst="rect">
            <a:avLst/>
          </a:prstGeom>
          <a:noFill/>
        </p:spPr>
        <p:txBody>
          <a:bodyPr wrap="square" rtlCol="0">
            <a:spAutoFit/>
          </a:bodyPr>
          <a:lstStyle/>
          <a:p>
            <a:r>
              <a:rPr lang="en-US" altLang="zh-CN" dirty="0">
                <a:latin typeface="Times New Roman" pitchFamily="18" charset="0"/>
                <a:cs typeface="Times New Roman" pitchFamily="18" charset="0"/>
              </a:rPr>
              <a:t>n</a:t>
            </a:r>
            <a:r>
              <a:rPr lang="zh-CN" altLang="en-US" dirty="0">
                <a:latin typeface="Times New Roman" pitchFamily="18" charset="0"/>
                <a:cs typeface="Times New Roman" pitchFamily="18" charset="0"/>
              </a:rPr>
              <a:t>型非简并半导体，</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）电压从零增加。</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）电压从零减小</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44" name="TextBox 43"/>
          <p:cNvSpPr txBox="1"/>
          <p:nvPr/>
        </p:nvSpPr>
        <p:spPr>
          <a:xfrm>
            <a:off x="3008463" y="4586343"/>
            <a:ext cx="6230788" cy="954107"/>
          </a:xfrm>
          <a:prstGeom prst="rect">
            <a:avLst/>
          </a:prstGeom>
          <a:noFill/>
        </p:spPr>
        <p:txBody>
          <a:bodyPr wrap="square" rtlCol="0">
            <a:spAutoFit/>
          </a:bodyPr>
          <a:lstStyle/>
          <a:p>
            <a:r>
              <a:rPr lang="en-US" altLang="zh-CN" dirty="0">
                <a:latin typeface="Times New Roman" pitchFamily="18" charset="0"/>
                <a:cs typeface="Times New Roman" pitchFamily="18" charset="0"/>
              </a:rPr>
              <a:t>p</a:t>
            </a:r>
            <a:r>
              <a:rPr lang="zh-CN" altLang="en-US" dirty="0">
                <a:latin typeface="Times New Roman" pitchFamily="18" charset="0"/>
                <a:cs typeface="Times New Roman" pitchFamily="18" charset="0"/>
              </a:rPr>
              <a:t>型非简并半导体，</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）电压从零增加。</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）电压从零减小</a:t>
            </a:r>
            <a:r>
              <a:rPr lang="zh-CN" altLang="en-US"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cxnSp>
        <p:nvCxnSpPr>
          <p:cNvPr id="45" name="直接连接符 44"/>
          <p:cNvCxnSpPr/>
          <p:nvPr/>
        </p:nvCxnSpPr>
        <p:spPr>
          <a:xfrm>
            <a:off x="9443897" y="3106399"/>
            <a:ext cx="0" cy="217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9305673" y="3330500"/>
            <a:ext cx="2884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02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p:cNvSpPr txBox="1"/>
              <p:nvPr/>
            </p:nvSpPr>
            <p:spPr>
              <a:xfrm>
                <a:off x="1972116" y="3997101"/>
                <a:ext cx="3843616" cy="5353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r>
                        <a:rPr lang="en-US" altLang="zh-CN" i="1">
                          <a:latin typeface="Cambria Math"/>
                        </a:rPr>
                        <m:t>(</m:t>
                      </m:r>
                      <m:r>
                        <a:rPr lang="en-US" altLang="zh-CN" i="1">
                          <a:latin typeface="Cambria Math"/>
                        </a:rPr>
                        <m:t>𝑝</m:t>
                      </m:r>
                      <m:r>
                        <a:rPr lang="en-US" altLang="zh-CN" i="1">
                          <a:latin typeface="Cambria Math"/>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e>
                        <m:sup>
                          <m:r>
                            <a:rPr lang="en-US" altLang="zh-CN" i="1">
                              <a:latin typeface="Cambria Math"/>
                            </a:rPr>
                            <m:t>+</m:t>
                          </m:r>
                        </m:sup>
                      </m:sSup>
                      <m:r>
                        <a:rPr lang="en-US" altLang="zh-CN" i="1">
                          <a:latin typeface="Cambria Math"/>
                        </a:rPr>
                        <m:t>−</m:t>
                      </m:r>
                      <m:r>
                        <a:rPr lang="en-US" altLang="zh-CN" i="1">
                          <a:latin typeface="Cambria Math"/>
                        </a:rPr>
                        <m:t>𝑛</m:t>
                      </m:r>
                      <m:r>
                        <a:rPr lang="en-US" altLang="zh-CN" i="1">
                          <a:latin typeface="Cambria Math"/>
                        </a:rPr>
                        <m:t>)</m:t>
                      </m:r>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972116" y="3997101"/>
                <a:ext cx="3843616" cy="535339"/>
              </a:xfrm>
              <a:prstGeom prst="rect">
                <a:avLst/>
              </a:prstGeom>
              <a:blipFill>
                <a:blip r:embed="rId3"/>
                <a:stretch>
                  <a:fillRect/>
                </a:stretch>
              </a:blipFill>
            </p:spPr>
            <p:txBody>
              <a:bodyPr/>
              <a:lstStyle/>
              <a:p>
                <a:r>
                  <a:rPr lang="zh-CN" altLang="en-US">
                    <a:noFill/>
                  </a:rPr>
                  <a:t> </a:t>
                </a:r>
              </a:p>
            </p:txBody>
          </p:sp>
        </mc:Fallback>
      </mc:AlternateContent>
      <p:sp>
        <p:nvSpPr>
          <p:cNvPr id="2" name="矩形 1"/>
          <p:cNvSpPr/>
          <p:nvPr/>
        </p:nvSpPr>
        <p:spPr>
          <a:xfrm>
            <a:off x="9197266" y="1166490"/>
            <a:ext cx="839972" cy="1414131"/>
          </a:xfrm>
          <a:prstGeom prst="rec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9435151" y="1578914"/>
            <a:ext cx="364202" cy="523220"/>
          </a:xfrm>
          <a:prstGeom prst="rect">
            <a:avLst/>
          </a:prstGeom>
          <a:noFill/>
        </p:spPr>
        <p:txBody>
          <a:bodyPr wrap="none" rtlCol="0">
            <a:spAutoFit/>
          </a:bodyPr>
          <a:lstStyle/>
          <a:p>
            <a:r>
              <a:rPr lang="en-US" altLang="zh-CN" dirty="0">
                <a:latin typeface="Times New Roman" pitchFamily="18" charset="0"/>
                <a:cs typeface="Times New Roman" pitchFamily="18" charset="0"/>
              </a:rPr>
              <a:t>n</a:t>
            </a:r>
            <a:endParaRPr lang="zh-CN" altLang="en-US" dirty="0">
              <a:latin typeface="Times New Roman" pitchFamily="18" charset="0"/>
              <a:cs typeface="Times New Roman" pitchFamily="18" charset="0"/>
            </a:endParaRPr>
          </a:p>
        </p:txBody>
      </p:sp>
      <p:sp>
        <p:nvSpPr>
          <p:cNvPr id="4" name="矩形 3"/>
          <p:cNvSpPr/>
          <p:nvPr/>
        </p:nvSpPr>
        <p:spPr>
          <a:xfrm>
            <a:off x="8369242" y="1177123"/>
            <a:ext cx="196703" cy="1414131"/>
          </a:xfrm>
          <a:prstGeom prst="rect">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 name="直接连接符 4"/>
          <p:cNvCxnSpPr/>
          <p:nvPr/>
        </p:nvCxnSpPr>
        <p:spPr>
          <a:xfrm flipH="1" flipV="1">
            <a:off x="7953257" y="1873555"/>
            <a:ext cx="43061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963890" y="1862923"/>
            <a:ext cx="0" cy="167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2" idx="3"/>
          </p:cNvCxnSpPr>
          <p:nvPr/>
        </p:nvCxnSpPr>
        <p:spPr>
          <a:xfrm>
            <a:off x="10037239" y="1873555"/>
            <a:ext cx="43593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462540" y="1862923"/>
            <a:ext cx="0" cy="16746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953258" y="3537549"/>
            <a:ext cx="7442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697536" y="3250471"/>
            <a:ext cx="0" cy="606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14494" y="3378062"/>
            <a:ext cx="0" cy="393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945633" y="3254009"/>
            <a:ext cx="0" cy="606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9062591" y="3381600"/>
            <a:ext cx="0" cy="3934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073225" y="3537549"/>
            <a:ext cx="13999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93862" y="1166489"/>
            <a:ext cx="394660" cy="1600438"/>
          </a:xfrm>
          <a:prstGeom prst="rect">
            <a:avLst/>
          </a:prstGeom>
          <a:noFill/>
          <a:ln>
            <a:noFill/>
          </a:ln>
        </p:spPr>
        <p:txBody>
          <a:bodyPr wrap="none" rtlCol="0">
            <a:spAutoFit/>
          </a:bodyPr>
          <a:lstStyle/>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p>
          <a:p>
            <a:pPr>
              <a:lnSpc>
                <a:spcPct val="50000"/>
              </a:lnSpc>
            </a:pPr>
            <a:r>
              <a:rPr lang="en-US" altLang="zh-CN" dirty="0">
                <a:solidFill>
                  <a:schemeClr val="bg1"/>
                </a:solidFill>
              </a:rPr>
              <a:t>+</a:t>
            </a:r>
            <a:endParaRPr lang="zh-CN" altLang="en-US" dirty="0">
              <a:solidFill>
                <a:schemeClr val="bg1"/>
              </a:solidFill>
            </a:endParaRPr>
          </a:p>
        </p:txBody>
      </p:sp>
      <p:sp>
        <p:nvSpPr>
          <p:cNvPr id="16" name="TextBox 15"/>
          <p:cNvSpPr txBox="1"/>
          <p:nvPr/>
        </p:nvSpPr>
        <p:spPr>
          <a:xfrm>
            <a:off x="9133433" y="1121063"/>
            <a:ext cx="304892" cy="1600438"/>
          </a:xfrm>
          <a:prstGeom prst="rect">
            <a:avLst/>
          </a:prstGeom>
          <a:noFill/>
          <a:ln>
            <a:noFill/>
          </a:ln>
        </p:spPr>
        <p:txBody>
          <a:bodyPr wrap="none" rtlCol="0">
            <a:spAutoFit/>
          </a:bodyPr>
          <a:lstStyle/>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p>
          <a:p>
            <a:pPr>
              <a:lnSpc>
                <a:spcPct val="50000"/>
              </a:lnSpc>
            </a:pPr>
            <a:r>
              <a:rPr lang="en-US" altLang="zh-CN" dirty="0"/>
              <a:t>-</a:t>
            </a:r>
            <a:endParaRPr lang="zh-CN" altLang="en-US" dirty="0"/>
          </a:p>
        </p:txBody>
      </p:sp>
      <p:sp>
        <p:nvSpPr>
          <p:cNvPr id="17" name="TextBox 16"/>
          <p:cNvSpPr txBox="1"/>
          <p:nvPr/>
        </p:nvSpPr>
        <p:spPr>
          <a:xfrm>
            <a:off x="146932" y="65619"/>
            <a:ext cx="4433777" cy="584775"/>
          </a:xfrm>
          <a:prstGeom prst="rect">
            <a:avLst/>
          </a:prstGeom>
          <a:noFill/>
        </p:spPr>
        <p:txBody>
          <a:bodyPr wrap="square" rtlCol="0">
            <a:spAutoFit/>
          </a:bodyPr>
          <a:lstStyle/>
          <a:p>
            <a:r>
              <a:rPr lang="en-US" altLang="zh-CN" sz="3200" b="1" dirty="0">
                <a:solidFill>
                  <a:schemeClr val="tx2"/>
                </a:solidFill>
              </a:rPr>
              <a:t>7.1 </a:t>
            </a:r>
            <a:r>
              <a:rPr lang="zh-CN" altLang="en-US" sz="3200" b="1" dirty="0">
                <a:solidFill>
                  <a:schemeClr val="tx2"/>
                </a:solidFill>
              </a:rPr>
              <a:t>外电场中的半导体</a:t>
            </a:r>
          </a:p>
        </p:txBody>
      </p:sp>
      <p:sp>
        <p:nvSpPr>
          <p:cNvPr id="18" name="TextBox 17"/>
          <p:cNvSpPr txBox="1"/>
          <p:nvPr/>
        </p:nvSpPr>
        <p:spPr>
          <a:xfrm>
            <a:off x="1799682" y="1439281"/>
            <a:ext cx="5570756" cy="523220"/>
          </a:xfrm>
          <a:prstGeom prst="rect">
            <a:avLst/>
          </a:prstGeom>
          <a:noFill/>
        </p:spPr>
        <p:txBody>
          <a:bodyPr wrap="none" rtlCol="0">
            <a:spAutoFit/>
          </a:bodyPr>
          <a:lstStyle/>
          <a:p>
            <a:r>
              <a:rPr lang="zh-CN" altLang="en-US" dirty="0">
                <a:latin typeface="华文行楷" pitchFamily="2" charset="-122"/>
                <a:ea typeface="华文行楷" pitchFamily="2" charset="-122"/>
              </a:rPr>
              <a:t>利用麦克斯韦方程中的泊松方程：</a:t>
            </a:r>
          </a:p>
        </p:txBody>
      </p:sp>
      <mc:AlternateContent xmlns:mc="http://schemas.openxmlformats.org/markup-compatibility/2006" xmlns:a14="http://schemas.microsoft.com/office/drawing/2010/main">
        <mc:Choice Requires="a14">
          <p:sp>
            <p:nvSpPr>
              <p:cNvPr id="19" name="TextBox 18"/>
              <p:cNvSpPr txBox="1"/>
              <p:nvPr/>
            </p:nvSpPr>
            <p:spPr>
              <a:xfrm>
                <a:off x="2013995" y="1948780"/>
                <a:ext cx="2165145" cy="10013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m:t>
                          </m:r>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num>
                        <m:den>
                          <m:r>
                            <a:rPr lang="en-US" altLang="zh-CN" i="1">
                              <a:latin typeface="Cambria Math"/>
                            </a:rPr>
                            <m:t>𝑑𝑥</m:t>
                          </m:r>
                        </m:den>
                      </m:f>
                      <m:r>
                        <a:rPr lang="en-US" altLang="zh-CN" i="1">
                          <a:latin typeface="Cambria Math"/>
                        </a:rPr>
                        <m:t>=</m:t>
                      </m:r>
                      <m:f>
                        <m:fPr>
                          <m:ctrlPr>
                            <a:rPr lang="en-US" altLang="zh-CN" i="1">
                              <a:latin typeface="Cambria Math" panose="02040503050406030204" pitchFamily="18" charset="0"/>
                            </a:rPr>
                          </m:ctrlPr>
                        </m:fPr>
                        <m:num>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2013995" y="1948780"/>
                <a:ext cx="2165145" cy="10013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918435" y="1994242"/>
                <a:ext cx="1794594"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m:t>
                          </m:r>
                        </m:e>
                        <m:sub>
                          <m:r>
                            <a:rPr lang="en-US" altLang="zh-CN" i="1">
                              <a:latin typeface="Cambria Math"/>
                            </a:rPr>
                            <m:t>𝑠</m:t>
                          </m:r>
                        </m:sub>
                      </m:sSub>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𝑑𝑉</m:t>
                          </m:r>
                        </m:num>
                        <m:den>
                          <m:r>
                            <a:rPr lang="en-US" altLang="zh-CN" i="1">
                              <a:latin typeface="Cambria Math"/>
                            </a:rPr>
                            <m:t>𝑑𝑥</m:t>
                          </m:r>
                        </m:den>
                      </m:f>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4918435" y="1994242"/>
                <a:ext cx="1794594" cy="9103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381237" y="2950080"/>
                <a:ext cx="2407647"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m:rPr>
                              <m:sty m:val="p"/>
                            </m:rPr>
                            <a:rPr lang="en-US" altLang="zh-CN" i="1">
                              <a:latin typeface="Cambria Math"/>
                            </a:rPr>
                            <m:t>d</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3381237" y="2950080"/>
                <a:ext cx="2407647" cy="1030090"/>
              </a:xfrm>
              <a:prstGeom prst="rect">
                <a:avLst/>
              </a:prstGeom>
              <a:blipFill>
                <a:blip r:embed="rId6"/>
                <a:stretch>
                  <a:fillRect/>
                </a:stretch>
              </a:blipFill>
            </p:spPr>
            <p:txBody>
              <a:bodyPr/>
              <a:lstStyle/>
              <a:p>
                <a:r>
                  <a:rPr lang="zh-CN" altLang="en-US">
                    <a:noFill/>
                  </a:rPr>
                  <a:t> </a:t>
                </a:r>
              </a:p>
            </p:txBody>
          </p:sp>
        </mc:Fallback>
      </mc:AlternateContent>
      <p:sp>
        <p:nvSpPr>
          <p:cNvPr id="23" name="矩形 22"/>
          <p:cNvSpPr/>
          <p:nvPr/>
        </p:nvSpPr>
        <p:spPr>
          <a:xfrm>
            <a:off x="3628483" y="4113703"/>
            <a:ext cx="550657" cy="418737"/>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4209819" y="4066399"/>
            <a:ext cx="1454356" cy="456836"/>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p:cNvSpPr txBox="1"/>
              <p:nvPr/>
            </p:nvSpPr>
            <p:spPr>
              <a:xfrm>
                <a:off x="4105800" y="3997239"/>
                <a:ext cx="1703480" cy="5353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e>
                        <m:sup>
                          <m:r>
                            <a:rPr lang="en-US" altLang="zh-CN" i="1">
                              <a:latin typeface="Cambria Math"/>
                            </a:rPr>
                            <m:t>+</m:t>
                          </m:r>
                        </m:sup>
                      </m:sSup>
                      <m:r>
                        <a:rPr lang="en-US" altLang="zh-CN" i="1">
                          <a:latin typeface="Cambria Math"/>
                        </a:rPr>
                        <m:t>−</m:t>
                      </m:r>
                      <m:r>
                        <a:rPr lang="en-US" altLang="zh-CN" i="1">
                          <a:latin typeface="Cambria Math"/>
                        </a:rPr>
                        <m:t>𝑛</m:t>
                      </m:r>
                      <m:r>
                        <a:rPr lang="en-US" altLang="zh-CN" i="1">
                          <a:latin typeface="Cambria Math"/>
                        </a:rPr>
                        <m:t>)</m:t>
                      </m:r>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105800" y="3997239"/>
                <a:ext cx="1703480" cy="53533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781521" y="4628270"/>
                <a:ext cx="4665573" cy="1024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𝑛</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m:rPr>
                          <m:sty m:val="p"/>
                        </m:rPr>
                        <a:rPr lang="en-US" altLang="zh-CN" i="1">
                          <a:latin typeface="Cambria Math"/>
                        </a:rPr>
                        <m:t>exp</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781521" y="4628270"/>
                <a:ext cx="4665573" cy="102444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273217" y="4102870"/>
                <a:ext cx="33529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𝐸</m:t>
                          </m:r>
                        </m:e>
                        <m:sub>
                          <m:r>
                            <a:rPr lang="en-US" altLang="zh-CN" i="1">
                              <a:latin typeface="Cambria Math"/>
                            </a:rPr>
                            <m:t>𝐶</m:t>
                          </m:r>
                        </m:sub>
                      </m:sSub>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r>
                            <a:rPr lang="en-US" altLang="zh-CN" b="0" i="1" smtClean="0">
                              <a:latin typeface="Cambria Math" panose="02040503050406030204" pitchFamily="18" charset="0"/>
                            </a:rPr>
                            <m:t>0</m:t>
                          </m:r>
                        </m:sub>
                      </m:sSub>
                      <m:r>
                        <a:rPr lang="en-US" altLang="zh-CN" i="1">
                          <a:latin typeface="Cambria Math"/>
                        </a:rPr>
                        <m:t>+</m:t>
                      </m:r>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oMath>
                  </m:oMathPara>
                </a14:m>
                <a:endParaRPr lang="zh-CN"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7273217" y="4102870"/>
                <a:ext cx="3352906" cy="5232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049413" y="4695607"/>
                <a:ext cx="4534255" cy="1024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a:rPr>
                        <m:t>=</m:t>
                      </m:r>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𝐶</m:t>
                          </m:r>
                        </m:sub>
                      </m:sSub>
                      <m:r>
                        <m:rPr>
                          <m:sty m:val="p"/>
                        </m:rPr>
                        <a:rPr lang="en-US" altLang="zh-CN" i="1">
                          <a:latin typeface="Cambria Math"/>
                        </a:rPr>
                        <m:t>exp</m:t>
                      </m:r>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𝐶</m:t>
                              </m:r>
                              <m:r>
                                <a:rPr lang="en-US" altLang="zh-CN" b="0" i="1" smtClean="0">
                                  <a:latin typeface="Cambria Math" panose="02040503050406030204" pitchFamily="18" charset="0"/>
                                </a:rPr>
                                <m:t>0</m:t>
                              </m:r>
                            </m:sub>
                          </m:sSub>
                          <m:r>
                            <a:rPr lang="en-US" altLang="zh-CN" i="1">
                              <a:latin typeface="Cambria Math"/>
                            </a:rPr>
                            <m:t>+</m:t>
                          </m:r>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𝐸</m:t>
                              </m:r>
                            </m:e>
                            <m:sub>
                              <m:r>
                                <a:rPr lang="en-US" altLang="zh-CN" i="1">
                                  <a:latin typeface="Cambria Math"/>
                                </a:rPr>
                                <m:t>𝑓</m:t>
                              </m:r>
                            </m:sub>
                          </m:sSub>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6049413" y="4695607"/>
                <a:ext cx="4534255" cy="102444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4984005" y="4033207"/>
                <a:ext cx="21496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r>
                        <a:rPr lang="en-US" altLang="zh-CN" i="1">
                          <a:latin typeface="Cambria Math"/>
                        </a:rPr>
                        <m:t>𝑒</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m:t>
                      </m:r>
                      <m:r>
                        <a:rPr lang="en-US" altLang="zh-CN" i="1">
                          <a:latin typeface="Cambria Math"/>
                        </a:rPr>
                        <m:t>𝑛</m:t>
                      </m:r>
                      <m:r>
                        <a:rPr lang="en-US" altLang="zh-CN" i="1">
                          <a:latin typeface="Cambria Math"/>
                        </a:rPr>
                        <m:t>)</m:t>
                      </m:r>
                    </m:oMath>
                  </m:oMathPara>
                </a14:m>
                <a:endParaRPr lang="zh-CN" alt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4984005" y="4033207"/>
                <a:ext cx="2149627" cy="523220"/>
              </a:xfrm>
              <a:prstGeom prst="rect">
                <a:avLst/>
              </a:prstGeom>
              <a:blipFill>
                <a:blip r:embed="rId11"/>
                <a:stretch>
                  <a:fillRect/>
                </a:stretch>
              </a:blipFill>
            </p:spPr>
            <p:txBody>
              <a:bodyPr/>
              <a:lstStyle/>
              <a:p>
                <a:r>
                  <a:rPr lang="zh-CN" altLang="en-US">
                    <a:noFill/>
                  </a:rPr>
                  <a:t> </a:t>
                </a:r>
              </a:p>
            </p:txBody>
          </p:sp>
        </mc:Fallback>
      </mc:AlternateContent>
      <p:sp>
        <p:nvSpPr>
          <p:cNvPr id="31" name="矩形 30"/>
          <p:cNvSpPr/>
          <p:nvPr/>
        </p:nvSpPr>
        <p:spPr>
          <a:xfrm>
            <a:off x="3117833" y="4699147"/>
            <a:ext cx="7388749" cy="957111"/>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TextBox 31"/>
              <p:cNvSpPr txBox="1"/>
              <p:nvPr/>
            </p:nvSpPr>
            <p:spPr>
              <a:xfrm>
                <a:off x="2986756" y="4629585"/>
                <a:ext cx="2386999" cy="100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m:rPr>
                          <m:sty m:val="p"/>
                        </m:rPr>
                        <a:rPr lang="en-US" altLang="zh-CN" i="1">
                          <a:latin typeface="Cambria Math"/>
                        </a:rPr>
                        <m:t>exp</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2986756" y="4629585"/>
                <a:ext cx="2386999" cy="1001684"/>
              </a:xfrm>
              <a:prstGeom prst="rect">
                <a:avLst/>
              </a:prstGeom>
              <a:blipFill>
                <a:blip r:embed="rId12"/>
                <a:stretch>
                  <a:fillRect/>
                </a:stretch>
              </a:blipFill>
            </p:spPr>
            <p:txBody>
              <a:bodyPr/>
              <a:lstStyle/>
              <a:p>
                <a:r>
                  <a:rPr lang="zh-CN" altLang="en-US">
                    <a:noFill/>
                  </a:rPr>
                  <a:t> </a:t>
                </a:r>
              </a:p>
            </p:txBody>
          </p:sp>
        </mc:Fallback>
      </mc:AlternateContent>
      <p:sp>
        <p:nvSpPr>
          <p:cNvPr id="33" name="左弧形箭头 32"/>
          <p:cNvSpPr/>
          <p:nvPr/>
        </p:nvSpPr>
        <p:spPr>
          <a:xfrm rot="11199362" flipH="1">
            <a:off x="1712747" y="4251533"/>
            <a:ext cx="322732" cy="918396"/>
          </a:xfrm>
          <a:prstGeom prst="curvedRightArrow">
            <a:avLst>
              <a:gd name="adj1" fmla="val 50000"/>
              <a:gd name="adj2" fmla="val 79687"/>
              <a:gd name="adj3" fmla="val 25000"/>
            </a:avLst>
          </a:prstGeom>
          <a:solidFill>
            <a:schemeClr val="tx2"/>
          </a:solidFill>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4" name="TextBox 33"/>
              <p:cNvSpPr txBox="1"/>
              <p:nvPr/>
            </p:nvSpPr>
            <p:spPr>
              <a:xfrm>
                <a:off x="5753600" y="4589802"/>
                <a:ext cx="4869153"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5753600" y="4589802"/>
                <a:ext cx="4869153" cy="1060483"/>
              </a:xfrm>
              <a:prstGeom prst="rect">
                <a:avLst/>
              </a:prstGeom>
              <a:blipFill>
                <a:blip r:embed="rId13"/>
                <a:stretch>
                  <a:fillRect/>
                </a:stretch>
              </a:blipFill>
            </p:spPr>
            <p:txBody>
              <a:bodyPr/>
              <a:lstStyle/>
              <a:p>
                <a:r>
                  <a:rPr lang="zh-CN" altLang="en-US">
                    <a:noFill/>
                  </a:rPr>
                  <a:t> </a:t>
                </a:r>
              </a:p>
            </p:txBody>
          </p:sp>
        </mc:Fallback>
      </mc:AlternateContent>
      <p:cxnSp>
        <p:nvCxnSpPr>
          <p:cNvPr id="35" name="直接连接符 34"/>
          <p:cNvCxnSpPr/>
          <p:nvPr/>
        </p:nvCxnSpPr>
        <p:spPr>
          <a:xfrm>
            <a:off x="10463408" y="3481077"/>
            <a:ext cx="0" cy="2179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0325184" y="3705178"/>
            <a:ext cx="28842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16418" y="764829"/>
            <a:ext cx="8846173" cy="400110"/>
          </a:xfrm>
          <a:prstGeom prst="rect">
            <a:avLst/>
          </a:prstGeom>
        </p:spPr>
        <p:txBody>
          <a:bodyPr wrap="square">
            <a:spAutoFit/>
          </a:bodyPr>
          <a:lstStyle/>
          <a:p>
            <a:r>
              <a:rPr lang="zh-CN" altLang="en-US" sz="2000" b="1" dirty="0">
                <a:solidFill>
                  <a:srgbClr val="0000CC"/>
                </a:solidFill>
              </a:rPr>
              <a:t>单一均匀</a:t>
            </a:r>
            <a:r>
              <a:rPr lang="zh-CN" altLang="en-US" sz="2000" b="1" dirty="0" smtClean="0">
                <a:solidFill>
                  <a:srgbClr val="0000CC"/>
                </a:solidFill>
              </a:rPr>
              <a:t>掺杂非简并</a:t>
            </a:r>
            <a:r>
              <a:rPr lang="en-US" altLang="zh-CN" sz="2000" b="1" dirty="0" smtClean="0">
                <a:solidFill>
                  <a:srgbClr val="0000CC"/>
                </a:solidFill>
              </a:rPr>
              <a:t>n</a:t>
            </a:r>
            <a:r>
              <a:rPr lang="zh-CN" altLang="en-US" sz="2000" b="1" dirty="0" smtClean="0">
                <a:solidFill>
                  <a:srgbClr val="0000CC"/>
                </a:solidFill>
              </a:rPr>
              <a:t>型半导体</a:t>
            </a:r>
            <a:r>
              <a:rPr lang="zh-CN" altLang="en-US" sz="2000" b="1" dirty="0">
                <a:solidFill>
                  <a:srgbClr val="0000CC"/>
                </a:solidFill>
              </a:rPr>
              <a:t>，杂质处于饱和电离区，本征激发可忽略。</a:t>
            </a:r>
          </a:p>
        </p:txBody>
      </p:sp>
    </p:spTree>
    <p:extLst>
      <p:ext uri="{BB962C8B-B14F-4D97-AF65-F5344CB8AC3E}">
        <p14:creationId xmlns:p14="http://schemas.microsoft.com/office/powerpoint/2010/main" val="3811892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10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left)">
                                      <p:cBhvr>
                                        <p:cTn id="21" dur="1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10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par>
                          <p:cTn id="37" fill="hold">
                            <p:stCondLst>
                              <p:cond delay="0"/>
                            </p:stCondLst>
                            <p:childTnLst>
                              <p:par>
                                <p:cTn id="38" presetID="35" presetClass="path" presetSubtype="0" accel="50000" decel="50000" fill="hold" grpId="1" nodeType="afterEffect">
                                  <p:stCondLst>
                                    <p:cond delay="0"/>
                                  </p:stCondLst>
                                  <p:childTnLst>
                                    <p:animMotion origin="layout" path="M -4.16667E-7 7.40741E-7 L -0.05365 0.00555 " pathEditMode="relative" rAng="0" ptsTypes="AA">
                                      <p:cBhvr>
                                        <p:cTn id="39" dur="2000" fill="hold"/>
                                        <p:tgtEl>
                                          <p:spTgt spid="24"/>
                                        </p:tgtEl>
                                        <p:attrNameLst>
                                          <p:attrName>ppt_x</p:attrName>
                                          <p:attrName>ppt_y</p:attrName>
                                        </p:attrNameLst>
                                      </p:cBhvr>
                                      <p:rCtr x="-2682" y="278"/>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10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10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10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wipe(down)">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8" grpId="0"/>
      <p:bldP spid="19" grpId="0"/>
      <p:bldP spid="20" grpId="0"/>
      <p:bldP spid="21" grpId="0"/>
      <p:bldP spid="23" grpId="0" animBg="1"/>
      <p:bldP spid="25" grpId="0" animBg="1"/>
      <p:bldP spid="24" grpId="0"/>
      <p:bldP spid="24" grpId="1"/>
      <p:bldP spid="26" grpId="0"/>
      <p:bldP spid="27" grpId="0"/>
      <p:bldP spid="29" grpId="0"/>
      <p:bldP spid="30" grpId="0"/>
      <p:bldP spid="31" grpId="0" animBg="1"/>
      <p:bldP spid="32" grpId="0"/>
      <p:bldP spid="33" grpId="0" animBg="1"/>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6403" y="164356"/>
            <a:ext cx="4433777" cy="584775"/>
          </a:xfrm>
          <a:prstGeom prst="rect">
            <a:avLst/>
          </a:prstGeom>
          <a:noFill/>
        </p:spPr>
        <p:txBody>
          <a:bodyPr wrap="square" rtlCol="0">
            <a:spAutoFit/>
          </a:bodyPr>
          <a:lstStyle/>
          <a:p>
            <a:r>
              <a:rPr lang="en-US" altLang="zh-CN" sz="3200" b="1" dirty="0">
                <a:solidFill>
                  <a:schemeClr val="tx2"/>
                </a:solidFill>
              </a:rPr>
              <a:t>7.1 </a:t>
            </a:r>
            <a:r>
              <a:rPr lang="zh-CN" altLang="en-US" sz="3200" b="1" dirty="0">
                <a:solidFill>
                  <a:schemeClr val="tx2"/>
                </a:solidFill>
              </a:rPr>
              <a:t>外电场中的半导体</a:t>
            </a:r>
          </a:p>
        </p:txBody>
      </p:sp>
      <mc:AlternateContent xmlns:mc="http://schemas.openxmlformats.org/markup-compatibility/2006" xmlns:a14="http://schemas.microsoft.com/office/drawing/2010/main">
        <mc:Choice Requires="a14">
          <p:sp>
            <p:nvSpPr>
              <p:cNvPr id="7" name="TextBox 6"/>
              <p:cNvSpPr txBox="1"/>
              <p:nvPr/>
            </p:nvSpPr>
            <p:spPr>
              <a:xfrm>
                <a:off x="2520000" y="749131"/>
                <a:ext cx="2407647" cy="1030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m:rPr>
                              <m:sty m:val="p"/>
                            </m:rPr>
                            <a:rPr lang="en-US" altLang="zh-CN" i="1">
                              <a:latin typeface="Cambria Math"/>
                            </a:rPr>
                            <m:t>d</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520000" y="749131"/>
                <a:ext cx="2407647" cy="103009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16741" y="749132"/>
                <a:ext cx="4869153"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r>
                        <a:rPr lang="en-US" altLang="zh-CN" i="1">
                          <a:latin typeface="Cambria Math"/>
                        </a:rPr>
                        <m:t>𝑒</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
                        <m:dPr>
                          <m:ctrlPr>
                            <a:rPr lang="en-US" altLang="zh-CN" i="1">
                              <a:latin typeface="Cambria Math" panose="02040503050406030204" pitchFamily="18" charset="0"/>
                            </a:rPr>
                          </m:ctrlPr>
                        </m:dPr>
                        <m:e>
                          <m:r>
                            <a:rPr lang="en-US" altLang="zh-CN" i="1">
                              <a:latin typeface="Cambria Math"/>
                            </a:rPr>
                            <m:t>1−</m:t>
                          </m:r>
                          <m:r>
                            <a:rPr lang="en-US" altLang="zh-CN" i="1">
                              <a:latin typeface="Cambria Math"/>
                            </a:rPr>
                            <m:t>𝑒𝑥𝑝</m:t>
                          </m:r>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e>
                      </m:d>
                    </m:oMath>
                  </m:oMathPara>
                </a14:m>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416741" y="749132"/>
                <a:ext cx="4869153" cy="10604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91635" y="1984326"/>
                <a:ext cx="3092000" cy="523220"/>
              </a:xfrm>
              <a:prstGeom prst="rect">
                <a:avLst/>
              </a:prstGeom>
              <a:noFill/>
            </p:spPr>
            <p:txBody>
              <a:bodyPr wrap="none" rtlCol="0">
                <a:spAutoFit/>
              </a:bodyPr>
              <a:lstStyle/>
              <a:p>
                <a:r>
                  <a:rPr lang="zh-CN" altLang="en-US" b="1" dirty="0">
                    <a:solidFill>
                      <a:srgbClr val="CC00CC"/>
                    </a:solidFill>
                  </a:rPr>
                  <a:t>讨论</a:t>
                </a:r>
                <a14:m>
                  <m:oMath xmlns:m="http://schemas.openxmlformats.org/officeDocument/2006/math">
                    <m:r>
                      <a:rPr lang="en-US" altLang="zh-CN" b="1" i="1" dirty="0">
                        <a:solidFill>
                          <a:srgbClr val="CC00CC"/>
                        </a:solidFill>
                        <a:latin typeface="Cambria Math" panose="02040503050406030204" pitchFamily="18" charset="0"/>
                      </a:rPr>
                      <m:t>|</m:t>
                    </m:r>
                    <m:r>
                      <a:rPr lang="en-US" altLang="zh-CN" b="1" i="1">
                        <a:solidFill>
                          <a:srgbClr val="CC00CC"/>
                        </a:solidFill>
                        <a:latin typeface="Cambria Math"/>
                      </a:rPr>
                      <m:t>𝑼</m:t>
                    </m:r>
                    <m:d>
                      <m:dPr>
                        <m:ctrlPr>
                          <a:rPr lang="en-US" altLang="zh-CN" b="1" i="1">
                            <a:solidFill>
                              <a:srgbClr val="CC00CC"/>
                            </a:solidFill>
                            <a:latin typeface="Cambria Math" panose="02040503050406030204" pitchFamily="18" charset="0"/>
                          </a:rPr>
                        </m:ctrlPr>
                      </m:dPr>
                      <m:e>
                        <m:r>
                          <a:rPr lang="en-US" altLang="zh-CN" b="1" i="1">
                            <a:solidFill>
                              <a:srgbClr val="CC00CC"/>
                            </a:solidFill>
                            <a:latin typeface="Cambria Math"/>
                          </a:rPr>
                          <m:t>𝒙</m:t>
                        </m:r>
                      </m:e>
                    </m:d>
                    <m:r>
                      <a:rPr lang="en-US" altLang="zh-CN" b="1" i="1">
                        <a:solidFill>
                          <a:srgbClr val="CC00CC"/>
                        </a:solidFill>
                        <a:latin typeface="Cambria Math" panose="02040503050406030204" pitchFamily="18" charset="0"/>
                      </a:rPr>
                      <m:t>|</m:t>
                    </m:r>
                    <m:r>
                      <a:rPr lang="en-US" altLang="zh-CN" b="1" i="1">
                        <a:solidFill>
                          <a:srgbClr val="CC00CC"/>
                        </a:solidFill>
                        <a:latin typeface="Cambria Math"/>
                      </a:rPr>
                      <m:t>≪</m:t>
                    </m:r>
                    <m:sSub>
                      <m:sSubPr>
                        <m:ctrlPr>
                          <a:rPr lang="en-US" altLang="zh-CN" b="1" i="1">
                            <a:solidFill>
                              <a:srgbClr val="CC00CC"/>
                            </a:solidFill>
                            <a:latin typeface="Cambria Math" panose="02040503050406030204" pitchFamily="18" charset="0"/>
                          </a:rPr>
                        </m:ctrlPr>
                      </m:sSubPr>
                      <m:e>
                        <m:r>
                          <a:rPr lang="en-US" altLang="zh-CN" b="1" i="1">
                            <a:solidFill>
                              <a:srgbClr val="CC00CC"/>
                            </a:solidFill>
                            <a:latin typeface="Cambria Math"/>
                          </a:rPr>
                          <m:t>𝑲</m:t>
                        </m:r>
                      </m:e>
                      <m:sub>
                        <m:r>
                          <a:rPr lang="en-US" altLang="zh-CN" b="1" i="1">
                            <a:solidFill>
                              <a:srgbClr val="CC00CC"/>
                            </a:solidFill>
                            <a:latin typeface="Cambria Math"/>
                          </a:rPr>
                          <m:t>𝟎</m:t>
                        </m:r>
                      </m:sub>
                    </m:sSub>
                    <m:r>
                      <a:rPr lang="en-US" altLang="zh-CN" b="1" i="1">
                        <a:solidFill>
                          <a:srgbClr val="CC00CC"/>
                        </a:solidFill>
                        <a:latin typeface="Cambria Math"/>
                      </a:rPr>
                      <m:t>𝑻</m:t>
                    </m:r>
                  </m:oMath>
                </a14:m>
                <a:endParaRPr lang="zh-CN" altLang="en-US" b="1" dirty="0">
                  <a:solidFill>
                    <a:srgbClr val="CC00CC"/>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91635" y="1984326"/>
                <a:ext cx="3092000" cy="523220"/>
              </a:xfrm>
              <a:prstGeom prst="rect">
                <a:avLst/>
              </a:prstGeom>
              <a:blipFill>
                <a:blip r:embed="rId5"/>
                <a:stretch>
                  <a:fillRect l="-4142" t="-16471"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416739" y="1702562"/>
                <a:ext cx="2822568" cy="10016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a:rPr>
                        <m:t>𝜌</m:t>
                      </m:r>
                      <m:d>
                        <m:dPr>
                          <m:ctrlPr>
                            <a:rPr lang="en-US" altLang="zh-CN" i="1">
                              <a:latin typeface="Cambria Math" panose="02040503050406030204" pitchFamily="18" charset="0"/>
                            </a:rPr>
                          </m:ctrlPr>
                        </m:dPr>
                        <m:e>
                          <m:r>
                            <a:rPr lang="en-US" altLang="zh-CN" i="1">
                              <a:latin typeface="Cambria Math"/>
                            </a:rPr>
                            <m:t>𝑥</m:t>
                          </m:r>
                        </m:e>
                      </m:d>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𝑒𝑛</m:t>
                          </m:r>
                        </m:e>
                        <m:sub>
                          <m:r>
                            <a:rPr lang="en-US" altLang="zh-CN" i="1">
                              <a:latin typeface="Cambria Math"/>
                            </a:rPr>
                            <m:t>0</m:t>
                          </m:r>
                        </m:sub>
                      </m:sSub>
                      <m:f>
                        <m:fPr>
                          <m:ctrlPr>
                            <a:rPr lang="en-US" altLang="zh-CN" i="1">
                              <a:latin typeface="Cambria Math" panose="02040503050406030204" pitchFamily="18" charset="0"/>
                            </a:rPr>
                          </m:ctrlPr>
                        </m:fPr>
                        <m:num>
                          <m:r>
                            <a:rPr lang="en-US" altLang="zh-CN" i="1">
                              <a:latin typeface="Cambria Math"/>
                            </a:rPr>
                            <m:t>𝑈</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416739" y="1702562"/>
                <a:ext cx="2822568" cy="100168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41923" y="1691930"/>
                <a:ext cx="2541080" cy="106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f>
                        <m:fPr>
                          <m:ctrlPr>
                            <a:rPr lang="en-US" altLang="zh-CN" i="1">
                              <a:latin typeface="Cambria Math" panose="02040503050406030204" pitchFamily="18" charset="0"/>
                            </a:rPr>
                          </m:ctrlPr>
                        </m:fPr>
                        <m:num>
                          <m:r>
                            <a:rPr lang="en-US" altLang="zh-CN" i="1">
                              <a:latin typeface="Cambria Math"/>
                            </a:rPr>
                            <m:t>−</m:t>
                          </m:r>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r>
                            <a:rPr lang="en-US" altLang="zh-CN" i="1">
                              <a:latin typeface="Cambria Math"/>
                            </a:rPr>
                            <m:t>𝑉</m:t>
                          </m:r>
                          <m:d>
                            <m:dPr>
                              <m:ctrlPr>
                                <a:rPr lang="en-US" altLang="zh-CN" i="1">
                                  <a:latin typeface="Cambria Math" panose="02040503050406030204" pitchFamily="18" charset="0"/>
                                </a:rPr>
                              </m:ctrlPr>
                            </m:dPr>
                            <m:e>
                              <m:r>
                                <a:rPr lang="en-US" altLang="zh-CN" i="1">
                                  <a:latin typeface="Cambria Math"/>
                                </a:rPr>
                                <m:t>𝑥</m:t>
                              </m:r>
                            </m:e>
                          </m:d>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den>
                      </m:f>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941923" y="1691930"/>
                <a:ext cx="2541080" cy="1068241"/>
              </a:xfrm>
              <a:prstGeom prst="rect">
                <a:avLst/>
              </a:prstGeom>
              <a:blipFill>
                <a:blip r:embed="rId7"/>
                <a:stretch>
                  <a:fillRect/>
                </a:stretch>
              </a:blipFill>
            </p:spPr>
            <p:txBody>
              <a:bodyPr/>
              <a:lstStyle/>
              <a:p>
                <a:r>
                  <a:rPr lang="zh-CN" altLang="en-US">
                    <a:noFill/>
                  </a:rPr>
                  <a:t> </a:t>
                </a:r>
              </a:p>
            </p:txBody>
          </p:sp>
        </mc:Fallback>
      </mc:AlternateContent>
      <p:cxnSp>
        <p:nvCxnSpPr>
          <p:cNvPr id="13" name="直接连接符 12"/>
          <p:cNvCxnSpPr/>
          <p:nvPr/>
        </p:nvCxnSpPr>
        <p:spPr>
          <a:xfrm>
            <a:off x="2498734" y="1767082"/>
            <a:ext cx="240764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179450" y="2697074"/>
                <a:ext cx="2627899" cy="106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m:rPr>
                              <m:sty m:val="p"/>
                            </m:rPr>
                            <a:rPr lang="en-US" altLang="zh-CN" i="1">
                              <a:latin typeface="Cambria Math"/>
                            </a:rPr>
                            <m:t>d</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r>
                            <a:rPr lang="en-US" altLang="zh-CN" i="1">
                              <a:latin typeface="Cambria Math"/>
                            </a:rPr>
                            <m:t>𝑉</m:t>
                          </m:r>
                        </m:num>
                        <m:den>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den>
                      </m:f>
                    </m:oMath>
                  </m:oMathPara>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79450" y="2697074"/>
                <a:ext cx="2627899" cy="106824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927646" y="2745130"/>
                <a:ext cx="2554482" cy="9721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e>
                        <m:sup>
                          <m:r>
                            <a:rPr lang="en-US" altLang="zh-CN" i="1">
                              <a:latin typeface="Cambria Math"/>
                            </a:rPr>
                            <m:t>2</m:t>
                          </m:r>
                        </m:sup>
                      </m:sSup>
                      <m:r>
                        <a:rPr lang="en-US" altLang="zh-CN" i="1">
                          <a:latin typeface="Cambria Math"/>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a:rPr>
                                <m:t>𝐾</m:t>
                              </m:r>
                            </m:e>
                            <m:sub>
                              <m:r>
                                <a:rPr lang="en-US" altLang="zh-CN" i="1">
                                  <a:latin typeface="Cambria Math"/>
                                </a:rPr>
                                <m:t>0</m:t>
                              </m:r>
                            </m:sub>
                          </m:sSub>
                          <m:r>
                            <a:rPr lang="en-US" altLang="zh-CN" i="1">
                              <a:latin typeface="Cambria Math"/>
                            </a:rPr>
                            <m:t>𝑇</m:t>
                          </m:r>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0</m:t>
                              </m:r>
                            </m:sub>
                          </m:sSub>
                          <m:sSub>
                            <m:sSubPr>
                              <m:ctrlPr>
                                <a:rPr lang="en-US" altLang="zh-CN" i="1">
                                  <a:latin typeface="Cambria Math" panose="02040503050406030204" pitchFamily="18" charset="0"/>
                                </a:rPr>
                              </m:ctrlPr>
                            </m:sSubPr>
                            <m:e>
                              <m:r>
                                <a:rPr lang="zh-CN" altLang="en-US" i="1">
                                  <a:latin typeface="Cambria Math"/>
                                </a:rPr>
                                <m:t>𝜀</m:t>
                              </m:r>
                            </m:e>
                            <m:sub>
                              <m:r>
                                <a:rPr lang="en-US" altLang="zh-CN" i="1">
                                  <a:latin typeface="Cambria Math"/>
                                </a:rPr>
                                <m:t>𝑟</m:t>
                              </m:r>
                            </m:sub>
                          </m:sSub>
                        </m:num>
                        <m:den>
                          <m:sSup>
                            <m:sSupPr>
                              <m:ctrlPr>
                                <a:rPr lang="en-US" altLang="zh-CN" i="1">
                                  <a:latin typeface="Cambria Math" panose="02040503050406030204" pitchFamily="18" charset="0"/>
                                </a:rPr>
                              </m:ctrlPr>
                            </m:sSupPr>
                            <m:e>
                              <m:r>
                                <a:rPr lang="en-US" altLang="zh-CN" i="1">
                                  <a:latin typeface="Cambria Math"/>
                                </a:rPr>
                                <m:t>𝑒</m:t>
                              </m:r>
                            </m:e>
                            <m:sup>
                              <m:r>
                                <a:rPr lang="en-US" altLang="zh-CN" i="1">
                                  <a:latin typeface="Cambria Math"/>
                                </a:rPr>
                                <m:t>2</m:t>
                              </m:r>
                            </m:sup>
                          </m:sSup>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0</m:t>
                              </m:r>
                            </m:sub>
                          </m:sSub>
                        </m:den>
                      </m:f>
                    </m:oMath>
                  </m:oMathPara>
                </a14:m>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927646" y="2745130"/>
                <a:ext cx="2554482" cy="97212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7814327" y="2664473"/>
                <a:ext cx="2549480" cy="1068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a:rPr>
                                <m:t>𝑑</m:t>
                              </m:r>
                            </m:e>
                            <m:sup>
                              <m:r>
                                <a:rPr lang="en-US" altLang="zh-CN" i="1">
                                  <a:latin typeface="Cambria Math"/>
                                </a:rPr>
                                <m:t>2</m:t>
                              </m:r>
                            </m:sup>
                          </m:sSup>
                          <m:r>
                            <a:rPr lang="en-US" altLang="zh-CN" i="1">
                              <a:latin typeface="Cambria Math"/>
                            </a:rPr>
                            <m:t>𝑉</m:t>
                          </m:r>
                        </m:num>
                        <m:den>
                          <m:r>
                            <m:rPr>
                              <m:sty m:val="p"/>
                            </m:rPr>
                            <a:rPr lang="en-US" altLang="zh-CN" i="1">
                              <a:latin typeface="Cambria Math"/>
                            </a:rPr>
                            <m:t>d</m:t>
                          </m:r>
                          <m:sSup>
                            <m:sSupPr>
                              <m:ctrlPr>
                                <a:rPr lang="en-US" altLang="zh-CN" i="1">
                                  <a:latin typeface="Cambria Math" panose="02040503050406030204" pitchFamily="18" charset="0"/>
                                </a:rPr>
                              </m:ctrlPr>
                            </m:sSupPr>
                            <m:e>
                              <m:r>
                                <a:rPr lang="en-US" altLang="zh-CN" i="1">
                                  <a:latin typeface="Cambria Math"/>
                                </a:rPr>
                                <m:t>𝑥</m:t>
                              </m:r>
                            </m:e>
                            <m:sup>
                              <m:r>
                                <a:rPr lang="en-US" altLang="zh-CN" i="1">
                                  <a:latin typeface="Cambria Math"/>
                                </a:rPr>
                                <m:t>2</m:t>
                              </m:r>
                            </m:sup>
                          </m:sSup>
                        </m:den>
                      </m:f>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𝑉</m:t>
                          </m:r>
                        </m:num>
                        <m:den>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e>
                            <m:sup>
                              <m:r>
                                <a:rPr lang="en-US" altLang="zh-CN" i="1">
                                  <a:latin typeface="Cambria Math"/>
                                </a:rPr>
                                <m:t>2</m:t>
                              </m:r>
                            </m:sup>
                          </m:sSup>
                        </m:den>
                      </m:f>
                      <m:r>
                        <a:rPr lang="en-US" altLang="zh-CN" i="1">
                          <a:latin typeface="Cambria Math"/>
                        </a:rPr>
                        <m:t>=0</m:t>
                      </m:r>
                    </m:oMath>
                  </m:oMathPara>
                </a14:m>
                <a:endParaRPr lang="zh-CN" alt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7814327" y="2664473"/>
                <a:ext cx="2549480" cy="106856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768642" y="3860632"/>
                <a:ext cx="5060168"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a:rPr lang="en-US" altLang="zh-CN" i="1">
                          <a:latin typeface="Cambria Math"/>
                        </a:rPr>
                        <m:t>=</m:t>
                      </m:r>
                      <m:r>
                        <a:rPr lang="en-US" altLang="zh-CN" i="1">
                          <a:latin typeface="Cambria Math"/>
                        </a:rPr>
                        <m:t>𝐴𝑒𝑥𝑝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r>
                        <a:rPr lang="en-US" altLang="zh-CN" i="1">
                          <a:latin typeface="Cambria Math"/>
                        </a:rPr>
                        <m:t>+</m:t>
                      </m:r>
                      <m:r>
                        <a:rPr lang="en-US" altLang="zh-CN" i="1">
                          <a:latin typeface="Cambria Math"/>
                        </a:rPr>
                        <m:t>𝐵𝑒𝑥𝑝</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1768642" y="3860632"/>
                <a:ext cx="5060168" cy="106048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723320" y="3859674"/>
                <a:ext cx="2456442" cy="523220"/>
              </a:xfrm>
              <a:prstGeom prst="rect">
                <a:avLst/>
              </a:prstGeom>
              <a:solidFill>
                <a:srgbClr val="FFCCFF"/>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ea typeface="Cambria Math"/>
                        </a:rPr>
                        <m:t>→∞,</m:t>
                      </m:r>
                      <m:r>
                        <a:rPr lang="en-US" altLang="zh-CN" i="1">
                          <a:latin typeface="Cambria Math"/>
                          <a:ea typeface="Cambria Math"/>
                        </a:rPr>
                        <m:t>𝑉</m:t>
                      </m:r>
                      <m:r>
                        <a:rPr lang="en-US" altLang="zh-CN" i="1">
                          <a:latin typeface="Cambria Math"/>
                          <a:ea typeface="Cambria Math"/>
                        </a:rPr>
                        <m:t>→0;</m:t>
                      </m:r>
                    </m:oMath>
                  </m:oMathPara>
                </a14:m>
                <a:endParaRPr lang="zh-CN" alt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723320" y="3859674"/>
                <a:ext cx="2456442" cy="523220"/>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9427019" y="3892082"/>
                <a:ext cx="119532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𝐵</m:t>
                      </m:r>
                      <m:r>
                        <a:rPr lang="en-US" altLang="zh-CN" i="1">
                          <a:latin typeface="Cambria Math"/>
                        </a:rPr>
                        <m:t>=0</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9427019" y="3892082"/>
                <a:ext cx="1195327"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723320" y="4465492"/>
                <a:ext cx="2370136" cy="523220"/>
              </a:xfrm>
              <a:prstGeom prst="rect">
                <a:avLst/>
              </a:prstGeom>
              <a:solidFill>
                <a:srgbClr val="99FF99"/>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𝑥</m:t>
                      </m:r>
                      <m:r>
                        <a:rPr lang="en-US" altLang="zh-CN" i="1">
                          <a:latin typeface="Cambria Math"/>
                        </a:rPr>
                        <m:t>=0,</m:t>
                      </m:r>
                      <m:r>
                        <a:rPr lang="en-US" altLang="zh-CN" i="1">
                          <a:latin typeface="Cambria Math"/>
                          <a:ea typeface="Cambria Math"/>
                        </a:rPr>
                        <m:t>𝑉</m:t>
                      </m:r>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𝑉</m:t>
                          </m:r>
                        </m:e>
                        <m:sub>
                          <m:r>
                            <a:rPr lang="en-US" altLang="zh-CN" i="1">
                              <a:latin typeface="Cambria Math"/>
                              <a:ea typeface="Cambria Math"/>
                            </a:rPr>
                            <m:t>𝑠</m:t>
                          </m:r>
                        </m:sub>
                      </m:sSub>
                      <m:r>
                        <a:rPr lang="en-US" altLang="zh-CN" i="1">
                          <a:latin typeface="Cambria Math"/>
                          <a:ea typeface="Cambria Math"/>
                        </a:rPr>
                        <m:t>;</m:t>
                      </m:r>
                    </m:oMath>
                  </m:oMathPara>
                </a14:m>
                <a:endParaRPr lang="zh-CN" alt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6723320" y="4465492"/>
                <a:ext cx="2370136" cy="52322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9427019" y="4465492"/>
                <a:ext cx="12696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𝐴</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oMath>
                  </m:oMathPara>
                </a14:m>
                <a:endParaRPr lang="zh-CN" alt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9427019" y="4465492"/>
                <a:ext cx="1269643" cy="523220"/>
              </a:xfrm>
              <a:prstGeom prst="rect">
                <a:avLst/>
              </a:prstGeom>
              <a:blipFill>
                <a:blip r:embed="rId15"/>
                <a:stretch>
                  <a:fillRect/>
                </a:stretch>
              </a:blipFill>
            </p:spPr>
            <p:txBody>
              <a:bodyPr/>
              <a:lstStyle/>
              <a:p>
                <a:r>
                  <a:rPr lang="zh-CN" altLang="en-US">
                    <a:noFill/>
                  </a:rPr>
                  <a:t> </a:t>
                </a:r>
              </a:p>
            </p:txBody>
          </p:sp>
        </mc:Fallback>
      </mc:AlternateContent>
      <p:sp>
        <p:nvSpPr>
          <p:cNvPr id="23" name="TextBox 22"/>
          <p:cNvSpPr txBox="1"/>
          <p:nvPr/>
        </p:nvSpPr>
        <p:spPr>
          <a:xfrm>
            <a:off x="1431305" y="5052686"/>
            <a:ext cx="4331635" cy="523220"/>
          </a:xfrm>
          <a:prstGeom prst="rect">
            <a:avLst/>
          </a:prstGeom>
          <a:noFill/>
        </p:spPr>
        <p:txBody>
          <a:bodyPr wrap="none" rtlCol="0">
            <a:spAutoFit/>
          </a:bodyPr>
          <a:lstStyle/>
          <a:p>
            <a:r>
              <a:rPr lang="zh-CN" altLang="en-US" b="1" dirty="0">
                <a:solidFill>
                  <a:srgbClr val="FF0000"/>
                </a:solidFill>
              </a:rPr>
              <a:t>如果</a:t>
            </a:r>
            <a:r>
              <a:rPr lang="zh-CN" altLang="en-US" b="1" dirty="0" smtClean="0">
                <a:solidFill>
                  <a:srgbClr val="FF0000"/>
                </a:solidFill>
              </a:rPr>
              <a:t>外加电场沿</a:t>
            </a:r>
            <a:r>
              <a:rPr lang="zh-CN" altLang="en-US" b="1" dirty="0">
                <a:solidFill>
                  <a:srgbClr val="FF0000"/>
                </a:solidFill>
              </a:rPr>
              <a:t>负</a:t>
            </a:r>
            <a:r>
              <a:rPr lang="en-US" altLang="zh-CN" b="1" i="1" dirty="0">
                <a:solidFill>
                  <a:srgbClr val="FF0000"/>
                </a:solidFill>
                <a:latin typeface="Times New Roman" pitchFamily="18" charset="0"/>
                <a:cs typeface="Times New Roman" pitchFamily="18" charset="0"/>
              </a:rPr>
              <a:t>x</a:t>
            </a:r>
            <a:r>
              <a:rPr lang="zh-CN" altLang="en-US" b="1" dirty="0">
                <a:solidFill>
                  <a:srgbClr val="FF0000"/>
                </a:solidFill>
              </a:rPr>
              <a:t>方向：</a:t>
            </a:r>
          </a:p>
        </p:txBody>
      </p:sp>
      <mc:AlternateContent xmlns:mc="http://schemas.openxmlformats.org/markup-compatibility/2006" xmlns:a14="http://schemas.microsoft.com/office/drawing/2010/main">
        <mc:Choice Requires="a14">
          <p:sp>
            <p:nvSpPr>
              <p:cNvPr id="24" name="TextBox 23"/>
              <p:cNvSpPr txBox="1"/>
              <p:nvPr/>
            </p:nvSpPr>
            <p:spPr>
              <a:xfrm>
                <a:off x="5617822" y="5052686"/>
                <a:ext cx="123886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&lt;0</m:t>
                      </m:r>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5617822" y="5052686"/>
                <a:ext cx="1238865" cy="523220"/>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6828810" y="5052686"/>
                <a:ext cx="17649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𝐴</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m:t>
                      </m:r>
                    </m:oMath>
                  </m:oMathPara>
                </a14:m>
                <a:endParaRPr lang="zh-CN" alt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6828810" y="5052686"/>
                <a:ext cx="1764970" cy="523220"/>
              </a:xfrm>
              <a:prstGeom prst="rect">
                <a:avLst/>
              </a:prstGeom>
              <a:blipFill>
                <a:blip r:embed="rId17"/>
                <a:stretch>
                  <a:fillRect/>
                </a:stretch>
              </a:blipFill>
            </p:spPr>
            <p:txBody>
              <a:bodyPr/>
              <a:lstStyle/>
              <a:p>
                <a:r>
                  <a:rPr lang="zh-CN" altLang="en-US">
                    <a:noFill/>
                  </a:rPr>
                  <a:t> </a:t>
                </a:r>
              </a:p>
            </p:txBody>
          </p:sp>
        </mc:Fallback>
      </mc:AlternateContent>
      <p:sp>
        <p:nvSpPr>
          <p:cNvPr id="26" name="矩形 25"/>
          <p:cNvSpPr/>
          <p:nvPr/>
        </p:nvSpPr>
        <p:spPr>
          <a:xfrm>
            <a:off x="4580180" y="3860632"/>
            <a:ext cx="2143141" cy="1060483"/>
          </a:xfrm>
          <a:prstGeom prst="rect">
            <a:avLst/>
          </a:prstGeom>
          <a:solidFill>
            <a:schemeClr val="bg1"/>
          </a:solid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p:cNvSpPr txBox="1"/>
              <p:nvPr/>
            </p:nvSpPr>
            <p:spPr>
              <a:xfrm>
                <a:off x="1525763" y="5575906"/>
                <a:ext cx="3029355" cy="1060483"/>
              </a:xfrm>
              <a:prstGeom prst="rect">
                <a:avLst/>
              </a:prstGeom>
              <a:solidFill>
                <a:srgbClr val="FFFF66"/>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a:rPr>
                        <m:t>𝑉</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𝑉</m:t>
                          </m:r>
                        </m:e>
                        <m:sub>
                          <m:r>
                            <a:rPr lang="en-US" altLang="zh-CN" i="1">
                              <a:latin typeface="Cambria Math"/>
                            </a:rPr>
                            <m:t>𝑠</m:t>
                          </m:r>
                        </m:sub>
                      </m:sSub>
                      <m:r>
                        <a:rPr lang="en-US" altLang="zh-CN" i="1">
                          <a:latin typeface="Cambria Math"/>
                        </a:rPr>
                        <m:t>𝑒𝑥𝑝</m:t>
                      </m:r>
                      <m:d>
                        <m:dPr>
                          <m:ctrlPr>
                            <a:rPr lang="en-US" altLang="zh-CN" i="1">
                              <a:latin typeface="Cambria Math" panose="02040503050406030204" pitchFamily="18" charset="0"/>
                            </a:rPr>
                          </m:ctrlPr>
                        </m:dPr>
                        <m:e>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𝑥</m:t>
                              </m:r>
                            </m:num>
                            <m:den>
                              <m:sSub>
                                <m:sSubPr>
                                  <m:ctrlPr>
                                    <a:rPr lang="en-US" altLang="zh-CN" i="1">
                                      <a:latin typeface="Cambria Math" panose="02040503050406030204" pitchFamily="18" charset="0"/>
                                    </a:rPr>
                                  </m:ctrlPr>
                                </m:sSubPr>
                                <m:e>
                                  <m:r>
                                    <a:rPr lang="en-US" altLang="zh-CN" i="1">
                                      <a:latin typeface="Cambria Math"/>
                                    </a:rPr>
                                    <m:t>𝐿</m:t>
                                  </m:r>
                                </m:e>
                                <m:sub>
                                  <m:r>
                                    <a:rPr lang="en-US" altLang="zh-CN" i="1">
                                      <a:latin typeface="Cambria Math"/>
                                    </a:rPr>
                                    <m:t>𝑑</m:t>
                                  </m:r>
                                </m:sub>
                              </m:sSub>
                            </m:den>
                          </m:f>
                        </m:e>
                      </m:d>
                    </m:oMath>
                  </m:oMathPara>
                </a14:m>
                <a:endParaRPr lang="zh-CN" alt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1525763" y="5575906"/>
                <a:ext cx="3029355" cy="1060483"/>
              </a:xfrm>
              <a:prstGeom prst="rect">
                <a:avLst/>
              </a:prstGeom>
              <a:blipFill>
                <a:blip r:embed="rId18"/>
                <a:stretch>
                  <a:fillRect/>
                </a:stretch>
              </a:blipFill>
            </p:spPr>
            <p:txBody>
              <a:bodyPr/>
              <a:lstStyle/>
              <a:p>
                <a:r>
                  <a:rPr lang="zh-CN" altLang="en-US">
                    <a:noFill/>
                  </a:rPr>
                  <a:t> </a:t>
                </a:r>
              </a:p>
            </p:txBody>
          </p:sp>
        </mc:Fallback>
      </mc:AlternateContent>
      <p:sp>
        <p:nvSpPr>
          <p:cNvPr id="2" name="TextBox 1"/>
          <p:cNvSpPr txBox="1"/>
          <p:nvPr/>
        </p:nvSpPr>
        <p:spPr>
          <a:xfrm>
            <a:off x="4687743" y="5844536"/>
            <a:ext cx="3796232" cy="523220"/>
          </a:xfrm>
          <a:prstGeom prst="rect">
            <a:avLst/>
          </a:prstGeom>
          <a:noFill/>
        </p:spPr>
        <p:txBody>
          <a:bodyPr wrap="none" rtlCol="0">
            <a:spAutoFit/>
          </a:bodyPr>
          <a:lstStyle/>
          <a:p>
            <a:r>
              <a:rPr lang="en-US" altLang="zh-CN" b="1" i="1" dirty="0" err="1">
                <a:latin typeface="Times New Roman" pitchFamily="18" charset="0"/>
                <a:cs typeface="Times New Roman" pitchFamily="18" charset="0"/>
              </a:rPr>
              <a:t>L</a:t>
            </a:r>
            <a:r>
              <a:rPr lang="en-US" altLang="zh-CN" b="1" i="1" baseline="-25000" dirty="0" err="1">
                <a:latin typeface="Times New Roman" pitchFamily="18" charset="0"/>
                <a:cs typeface="Times New Roman" pitchFamily="18" charset="0"/>
              </a:rPr>
              <a:t>d</a:t>
            </a:r>
            <a:r>
              <a:rPr lang="zh-CN" altLang="en-US" b="1" dirty="0">
                <a:latin typeface="Times New Roman" pitchFamily="18" charset="0"/>
                <a:cs typeface="Times New Roman" pitchFamily="18" charset="0"/>
              </a:rPr>
              <a:t>通常称为德拜长度。</a:t>
            </a:r>
            <a:endParaRPr lang="zh-CN" altLang="en-US" b="1"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17955052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1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10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1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20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200"/>
                                  </p:iterate>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200"/>
                                  </p:iterate>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type="lt">
                                    <p:tmAbs val="200"/>
                                  </p:iterate>
                                  <p:childTnLst>
                                    <p:set>
                                      <p:cBhvr>
                                        <p:cTn id="57" dur="1" fill="hold">
                                          <p:stCondLst>
                                            <p:cond delay="0"/>
                                          </p:stCondLst>
                                        </p:cTn>
                                        <p:tgtEl>
                                          <p:spTgt spid="2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200"/>
                                  </p:iterate>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100"/>
                                  </p:iterate>
                                  <p:childTnLst>
                                    <p:set>
                                      <p:cBhvr>
                                        <p:cTn id="65" dur="1" fill="hold">
                                          <p:stCondLst>
                                            <p:cond delay="0"/>
                                          </p:stCondLst>
                                        </p:cTn>
                                        <p:tgtEl>
                                          <p:spTgt spid="2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iterate type="lt">
                                    <p:tmAbs val="200"/>
                                  </p:iterate>
                                  <p:childTnLst>
                                    <p:set>
                                      <p:cBhvr>
                                        <p:cTn id="69" dur="1" fill="hold">
                                          <p:stCondLst>
                                            <p:cond delay="0"/>
                                          </p:stCondLst>
                                        </p:cTn>
                                        <p:tgtEl>
                                          <p:spTgt spid="2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iterate type="lt">
                                    <p:tmAbs val="200"/>
                                  </p:iterate>
                                  <p:childTnLst>
                                    <p:set>
                                      <p:cBhvr>
                                        <p:cTn id="73" dur="1" fill="hold">
                                          <p:stCondLst>
                                            <p:cond delay="0"/>
                                          </p:stCondLst>
                                        </p:cTn>
                                        <p:tgtEl>
                                          <p:spTgt spid="2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wipe(left)">
                                      <p:cBhvr>
                                        <p:cTn id="78" dur="2000"/>
                                        <p:tgtEl>
                                          <p:spTgt spid="27"/>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fade">
                                      <p:cBhvr>
                                        <p:cTn id="83" dur="1000"/>
                                        <p:tgtEl>
                                          <p:spTgt spid="2"/>
                                        </p:tgtEl>
                                      </p:cBhvr>
                                    </p:animEffect>
                                    <p:anim calcmode="lin" valueType="num">
                                      <p:cBhvr>
                                        <p:cTn id="84" dur="1000" fill="hold"/>
                                        <p:tgtEl>
                                          <p:spTgt spid="2"/>
                                        </p:tgtEl>
                                        <p:attrNameLst>
                                          <p:attrName>ppt_x</p:attrName>
                                        </p:attrNameLst>
                                      </p:cBhvr>
                                      <p:tavLst>
                                        <p:tav tm="0">
                                          <p:val>
                                            <p:strVal val="#ppt_x"/>
                                          </p:val>
                                        </p:tav>
                                        <p:tav tm="100000">
                                          <p:val>
                                            <p:strVal val="#ppt_x"/>
                                          </p:val>
                                        </p:tav>
                                      </p:tavLst>
                                    </p:anim>
                                    <p:anim calcmode="lin" valueType="num">
                                      <p:cBhvr>
                                        <p:cTn id="8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p:bldP spid="16" grpId="0"/>
      <p:bldP spid="17" grpId="0"/>
      <p:bldP spid="18" grpId="0"/>
      <p:bldP spid="19" grpId="0" animBg="1"/>
      <p:bldP spid="20" grpId="0"/>
      <p:bldP spid="21" grpId="0" animBg="1"/>
      <p:bldP spid="22" grpId="0"/>
      <p:bldP spid="23" grpId="0"/>
      <p:bldP spid="24" grpId="0"/>
      <p:bldP spid="25" grpId="0"/>
      <p:bldP spid="26" grpId="0" animBg="1"/>
      <p:bldP spid="27" grpId="0" animBg="1"/>
      <p:bldP spid="2"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28575">
          <a:solidFill>
            <a:srgbClr val="FF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24268</TotalTime>
  <Pages>0</Pages>
  <Words>5170</Words>
  <Characters>0</Characters>
  <Application>Microsoft Office PowerPoint</Application>
  <DocSecurity>0</DocSecurity>
  <PresentationFormat>宽屏</PresentationFormat>
  <Lines>0</Lines>
  <Paragraphs>291</Paragraphs>
  <Slides>12</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华文行楷</vt:lpstr>
      <vt:lpstr>宋体</vt:lpstr>
      <vt:lpstr>Arial</vt:lpstr>
      <vt:lpstr>Cambria Math</vt:lpstr>
      <vt:lpstr>Times New Roman</vt:lpstr>
      <vt:lpstr>Wingdings</vt:lpstr>
      <vt:lpstr>Wingdings 2</vt:lpstr>
      <vt:lpstr>吉祥如意</vt:lpstr>
      <vt:lpstr>第七章半导体的接触现象</vt:lpstr>
      <vt:lpstr>PowerPoint 演示文稿</vt:lpstr>
      <vt:lpstr>PowerPoint 演示文稿</vt:lpstr>
      <vt:lpstr>外电场中半导体电流密度</vt:lpstr>
      <vt:lpstr>PowerPoint 演示文稿</vt:lpstr>
      <vt:lpstr>PowerPoint 演示文稿</vt:lpstr>
      <vt:lpstr>PowerPoint 演示文稿</vt:lpstr>
      <vt:lpstr>PowerPoint 演示文稿</vt:lpstr>
      <vt:lpstr>PowerPoint 演示文稿</vt:lpstr>
      <vt:lpstr>PowerPoint 演示文稿</vt:lpstr>
      <vt:lpstr>7.1 外电场中的半导体</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1207</cp:revision>
  <dcterms:created xsi:type="dcterms:W3CDTF">2013-04-19T13:13:42Z</dcterms:created>
  <dcterms:modified xsi:type="dcterms:W3CDTF">2020-05-06T15:05:38Z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