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6"/>
  </p:notesMasterIdLst>
  <p:sldIdLst>
    <p:sldId id="417" r:id="rId2"/>
    <p:sldId id="424" r:id="rId3"/>
    <p:sldId id="425" r:id="rId4"/>
    <p:sldId id="377" r:id="rId5"/>
    <p:sldId id="378" r:id="rId6"/>
    <p:sldId id="379" r:id="rId7"/>
    <p:sldId id="380" r:id="rId8"/>
    <p:sldId id="381" r:id="rId9"/>
    <p:sldId id="418" r:id="rId10"/>
    <p:sldId id="426" r:id="rId11"/>
    <p:sldId id="383" r:id="rId12"/>
    <p:sldId id="384" r:id="rId13"/>
    <p:sldId id="385" r:id="rId14"/>
    <p:sldId id="427" r:id="rId15"/>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5C2A"/>
    <a:srgbClr val="FFCCFF"/>
    <a:srgbClr val="99FF99"/>
    <a:srgbClr val="FF99FF"/>
    <a:srgbClr val="66FFFF"/>
    <a:srgbClr val="FFFF66"/>
    <a:srgbClr val="008000"/>
    <a:srgbClr val="FF66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72440" autoAdjust="0"/>
  </p:normalViewPr>
  <p:slideViewPr>
    <p:cSldViewPr snapToGrid="0" snapToObjects="1">
      <p:cViewPr varScale="1">
        <p:scale>
          <a:sx n="88" d="100"/>
          <a:sy n="88" d="100"/>
        </p:scale>
        <p:origin x="1690" y="72"/>
      </p:cViewPr>
      <p:guideLst>
        <p:guide orient="horz" pos="2167"/>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同学们好，这一节学习理想突变</a:t>
            </a:r>
            <a:r>
              <a:rPr lang="en-US" altLang="zh-CN" dirty="0" err="1" smtClean="0"/>
              <a:t>pn</a:t>
            </a:r>
            <a:r>
              <a:rPr lang="zh-CN" altLang="en-US" dirty="0" smtClean="0"/>
              <a:t>结接触的热平衡和电流输运特性。这一讲的</a:t>
            </a:r>
            <a:r>
              <a:rPr lang="en-US" altLang="zh-CN" dirty="0" err="1" smtClean="0"/>
              <a:t>pn</a:t>
            </a:r>
            <a:r>
              <a:rPr lang="zh-CN" altLang="en-US" dirty="0" smtClean="0"/>
              <a:t>结接触是同种材料的</a:t>
            </a:r>
            <a:r>
              <a:rPr lang="en-US" altLang="zh-CN" dirty="0" smtClean="0"/>
              <a:t>p</a:t>
            </a:r>
            <a:r>
              <a:rPr lang="zh-CN" altLang="en-US" dirty="0" smtClean="0"/>
              <a:t>型半导体和</a:t>
            </a:r>
            <a:r>
              <a:rPr lang="en-US" altLang="zh-CN" dirty="0" smtClean="0"/>
              <a:t>n</a:t>
            </a:r>
            <a:r>
              <a:rPr lang="zh-CN" altLang="en-US" dirty="0" smtClean="0"/>
              <a:t>型半导体的接触，也就是同质</a:t>
            </a:r>
            <a:r>
              <a:rPr lang="en-US" altLang="zh-CN" dirty="0" err="1" smtClean="0"/>
              <a:t>pn</a:t>
            </a:r>
            <a:r>
              <a:rPr lang="zh-CN" altLang="en-US" dirty="0" smtClean="0"/>
              <a:t>接触。下面将不再强调是同质</a:t>
            </a:r>
            <a:r>
              <a:rPr lang="en-US" altLang="zh-CN" dirty="0" err="1" smtClean="0"/>
              <a:t>pn</a:t>
            </a:r>
            <a:r>
              <a:rPr lang="zh-CN" altLang="en-US" dirty="0" smtClean="0"/>
              <a:t>结接触，而只称为</a:t>
            </a:r>
            <a:r>
              <a:rPr lang="en-US" altLang="zh-CN" dirty="0" err="1" smtClean="0"/>
              <a:t>pn</a:t>
            </a:r>
            <a:r>
              <a:rPr lang="zh-CN" altLang="en-US" dirty="0" smtClean="0"/>
              <a:t>结。</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407143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在进行分析</a:t>
            </a:r>
            <a:r>
              <a:rPr lang="en-US" altLang="zh-CN" dirty="0" err="1" smtClean="0"/>
              <a:t>pn</a:t>
            </a:r>
            <a:r>
              <a:rPr lang="zh-CN" altLang="en-US" dirty="0" smtClean="0"/>
              <a:t>接触前，先回顾一下</a:t>
            </a:r>
            <a:r>
              <a:rPr lang="en-US" altLang="zh-CN" dirty="0" smtClean="0"/>
              <a:t>p</a:t>
            </a:r>
            <a:r>
              <a:rPr lang="zh-CN" altLang="en-US" dirty="0" smtClean="0"/>
              <a:t>型半导体和</a:t>
            </a:r>
            <a:r>
              <a:rPr lang="en-US" altLang="zh-CN" dirty="0" smtClean="0"/>
              <a:t>n</a:t>
            </a:r>
            <a:r>
              <a:rPr lang="zh-CN" altLang="en-US" dirty="0" smtClean="0"/>
              <a:t>型半导体。在分析中为了简便，只考虑单一掺杂浅能级施主和受主的半导体。对于单一掺杂的</a:t>
            </a:r>
            <a:r>
              <a:rPr lang="en-US" altLang="zh-CN" dirty="0" smtClean="0"/>
              <a:t>n</a:t>
            </a:r>
            <a:r>
              <a:rPr lang="zh-CN" altLang="en-US" dirty="0" smtClean="0"/>
              <a:t>型半导体，在半导体中掺入施主，施主向导带中提供电子。导带中的电子可以在半导体内部到处运动，而电离了的施主带有负电荷，很难在半导体中发生运动。也就是带正电荷的施主在半导体中基本不发生运动。同样的，对于单一掺杂的</a:t>
            </a:r>
            <a:r>
              <a:rPr lang="en-US" altLang="zh-CN" dirty="0" smtClean="0"/>
              <a:t>p</a:t>
            </a:r>
            <a:r>
              <a:rPr lang="zh-CN" altLang="en-US" dirty="0" smtClean="0"/>
              <a:t>型半导体，半导体中的受主电离后带有了负电荷，也基本不发生运动。而是受主得到电子使半导体中电子空位，也就是空穴在半导体中发生运动。例如掺有</a:t>
            </a:r>
            <a:r>
              <a:rPr lang="en-US" altLang="zh-CN" dirty="0" smtClean="0"/>
              <a:t>p</a:t>
            </a:r>
            <a:r>
              <a:rPr lang="zh-CN" altLang="en-US" dirty="0" smtClean="0"/>
              <a:t>原子的</a:t>
            </a:r>
            <a:r>
              <a:rPr lang="en-US" altLang="zh-CN" dirty="0" smtClean="0"/>
              <a:t>n</a:t>
            </a:r>
            <a:r>
              <a:rPr lang="zh-CN" altLang="en-US" dirty="0" smtClean="0"/>
              <a:t>型</a:t>
            </a:r>
            <a:r>
              <a:rPr lang="en-US" altLang="zh-CN" dirty="0" err="1" smtClean="0"/>
              <a:t>si</a:t>
            </a:r>
            <a:r>
              <a:rPr lang="zh-CN" altLang="en-US" dirty="0" smtClean="0"/>
              <a:t>和掺有</a:t>
            </a:r>
            <a:r>
              <a:rPr lang="en-US" altLang="zh-CN" dirty="0" smtClean="0"/>
              <a:t>B</a:t>
            </a:r>
            <a:r>
              <a:rPr lang="zh-CN" altLang="en-US" dirty="0" smtClean="0"/>
              <a:t>原子的</a:t>
            </a:r>
            <a:r>
              <a:rPr lang="en-US" altLang="zh-CN" dirty="0" smtClean="0"/>
              <a:t>p</a:t>
            </a:r>
            <a:r>
              <a:rPr lang="zh-CN" altLang="en-US" dirty="0" smtClean="0"/>
              <a:t>型硅，电离的带有正电荷的</a:t>
            </a:r>
            <a:r>
              <a:rPr lang="en-US" altLang="zh-CN" dirty="0" smtClean="0"/>
              <a:t>p</a:t>
            </a:r>
            <a:r>
              <a:rPr lang="zh-CN" altLang="en-US" dirty="0" smtClean="0"/>
              <a:t>原子和电离的带有负电荷的</a:t>
            </a:r>
            <a:r>
              <a:rPr lang="en-US" altLang="zh-CN" dirty="0" smtClean="0"/>
              <a:t>B</a:t>
            </a:r>
            <a:r>
              <a:rPr lang="zh-CN" altLang="en-US" dirty="0" smtClean="0"/>
              <a:t>是不发生移动的，这样半导体中的电子和施主，空穴和受主能够发生分离，从而产生内建电场。</a:t>
            </a:r>
            <a:r>
              <a:rPr lang="en-US" altLang="zh-CN" dirty="0" smtClean="0"/>
              <a:t>B</a:t>
            </a:r>
            <a:r>
              <a:rPr lang="zh-CN" altLang="en-US" dirty="0" smtClean="0"/>
              <a:t>电子和空穴能够自由运动，而电离的施主和受主不能移动也正是半导体器件能够具有各种性能的原因。</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153906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一块半导体材料，同时存在</a:t>
            </a:r>
            <a:r>
              <a:rPr lang="en-US" altLang="zh-CN" dirty="0" smtClean="0"/>
              <a:t>n</a:t>
            </a:r>
            <a:r>
              <a:rPr lang="zh-CN" altLang="en-US" dirty="0" smtClean="0"/>
              <a:t>型区和</a:t>
            </a:r>
            <a:r>
              <a:rPr lang="en-US" altLang="zh-CN" dirty="0" smtClean="0"/>
              <a:t>p</a:t>
            </a:r>
            <a:r>
              <a:rPr lang="zh-CN" altLang="en-US" dirty="0" smtClean="0"/>
              <a:t>型区，这样的半导体就是同质</a:t>
            </a:r>
            <a:r>
              <a:rPr lang="en-US" altLang="zh-CN" dirty="0" err="1" smtClean="0"/>
              <a:t>pn</a:t>
            </a:r>
            <a:r>
              <a:rPr lang="zh-CN" altLang="en-US" dirty="0" smtClean="0"/>
              <a:t>结接触</a:t>
            </a:r>
            <a:r>
              <a:rPr lang="en-US" altLang="zh-CN" dirty="0" smtClean="0"/>
              <a:t>》</a:t>
            </a:r>
            <a:r>
              <a:rPr lang="zh-CN" altLang="en-US" dirty="0" smtClean="0"/>
              <a:t>。在这样的</a:t>
            </a:r>
            <a:r>
              <a:rPr lang="en-US" altLang="zh-CN" dirty="0" err="1" smtClean="0"/>
              <a:t>pn</a:t>
            </a:r>
            <a:r>
              <a:rPr lang="zh-CN" altLang="en-US" dirty="0" smtClean="0"/>
              <a:t>结结构中，</a:t>
            </a:r>
            <a:r>
              <a:rPr lang="en-US" altLang="zh-CN" dirty="0" smtClean="0"/>
              <a:t>p</a:t>
            </a:r>
            <a:r>
              <a:rPr lang="zh-CN" altLang="en-US" dirty="0" smtClean="0"/>
              <a:t>型区和</a:t>
            </a:r>
            <a:r>
              <a:rPr lang="en-US" altLang="zh-CN" dirty="0" smtClean="0"/>
              <a:t>n</a:t>
            </a:r>
            <a:r>
              <a:rPr lang="zh-CN" altLang="en-US" dirty="0" smtClean="0"/>
              <a:t>型区是同种半导体材料，晶体的结构一样，具有相同的能带结构，也就是半导体中各处的电子的能量是连续变化的，导带底和价带顶之间保持禁带宽度的距离。 这样的</a:t>
            </a:r>
            <a:r>
              <a:rPr lang="en-US" altLang="zh-CN" dirty="0" err="1" smtClean="0"/>
              <a:t>pn</a:t>
            </a:r>
            <a:r>
              <a:rPr lang="zh-CN" altLang="en-US" dirty="0" smtClean="0"/>
              <a:t>结接触</a:t>
            </a:r>
            <a:r>
              <a:rPr lang="en-US" altLang="zh-CN" dirty="0" smtClean="0"/>
              <a:t>p</a:t>
            </a:r>
            <a:r>
              <a:rPr lang="zh-CN" altLang="en-US" dirty="0" smtClean="0"/>
              <a:t>型区和</a:t>
            </a:r>
            <a:r>
              <a:rPr lang="en-US" altLang="zh-CN" dirty="0" smtClean="0"/>
              <a:t>n</a:t>
            </a:r>
            <a:r>
              <a:rPr lang="zh-CN" altLang="en-US" dirty="0" smtClean="0"/>
              <a:t>型区之间必然形成</a:t>
            </a:r>
            <a:r>
              <a:rPr lang="en-US" altLang="zh-CN" dirty="0" smtClean="0"/>
              <a:t>p</a:t>
            </a:r>
            <a:r>
              <a:rPr lang="zh-CN" altLang="en-US" dirty="0" smtClean="0"/>
              <a:t>型转变为</a:t>
            </a:r>
            <a:r>
              <a:rPr lang="en-US" altLang="zh-CN" dirty="0" smtClean="0"/>
              <a:t>n</a:t>
            </a:r>
            <a:r>
              <a:rPr lang="zh-CN" altLang="en-US" dirty="0" smtClean="0"/>
              <a:t>型的过渡区，将这个过渡区称为</a:t>
            </a:r>
            <a:r>
              <a:rPr lang="en-US" altLang="zh-CN" dirty="0" err="1" smtClean="0"/>
              <a:t>pn</a:t>
            </a:r>
            <a:r>
              <a:rPr lang="zh-CN" altLang="en-US" dirty="0" smtClean="0"/>
              <a:t>结</a:t>
            </a:r>
            <a:r>
              <a:rPr lang="en-US" altLang="zh-CN" dirty="0" smtClean="0"/>
              <a:t>》</a:t>
            </a:r>
            <a:r>
              <a:rPr lang="zh-CN" altLang="en-US" dirty="0" smtClean="0"/>
              <a:t>。从</a:t>
            </a:r>
            <a:r>
              <a:rPr lang="en-US" altLang="zh-CN" dirty="0" smtClean="0"/>
              <a:t>p</a:t>
            </a:r>
            <a:r>
              <a:rPr lang="zh-CN" altLang="en-US" dirty="0" smtClean="0"/>
              <a:t>型区，转变到</a:t>
            </a:r>
            <a:r>
              <a:rPr lang="en-US" altLang="zh-CN" dirty="0" smtClean="0"/>
              <a:t>n</a:t>
            </a:r>
            <a:r>
              <a:rPr lang="zh-CN" altLang="en-US" dirty="0" smtClean="0"/>
              <a:t>型区的交界面称为冶金结。</a:t>
            </a:r>
            <a:r>
              <a:rPr lang="en-US" altLang="zh-CN" dirty="0" err="1" smtClean="0"/>
              <a:t>Pn</a:t>
            </a:r>
            <a:r>
              <a:rPr lang="zh-CN" altLang="en-US" dirty="0" smtClean="0"/>
              <a:t>结接触，根据掺杂杂质的分布，有突变结和渐变结。可以利用合金或者外延生长的办法制备突变</a:t>
            </a:r>
            <a:r>
              <a:rPr lang="en-US" altLang="zh-CN" dirty="0" err="1" smtClean="0"/>
              <a:t>pn</a:t>
            </a:r>
            <a:r>
              <a:rPr lang="zh-CN" altLang="en-US" dirty="0" smtClean="0"/>
              <a:t>结。如有一个均匀掺杂的</a:t>
            </a:r>
            <a:r>
              <a:rPr lang="en-US" altLang="zh-CN" dirty="0" smtClean="0"/>
              <a:t>n</a:t>
            </a:r>
            <a:r>
              <a:rPr lang="zh-CN" altLang="en-US" dirty="0" smtClean="0"/>
              <a:t>型</a:t>
            </a:r>
            <a:r>
              <a:rPr lang="en-US" altLang="zh-CN" dirty="0" smtClean="0"/>
              <a:t>Si》</a:t>
            </a:r>
            <a:r>
              <a:rPr lang="zh-CN" altLang="en-US" dirty="0" smtClean="0"/>
              <a:t>。在</a:t>
            </a:r>
            <a:r>
              <a:rPr lang="en-US" altLang="zh-CN" dirty="0" smtClean="0"/>
              <a:t>n</a:t>
            </a:r>
            <a:r>
              <a:rPr lang="zh-CN" altLang="en-US" dirty="0" smtClean="0"/>
              <a:t>型</a:t>
            </a:r>
            <a:r>
              <a:rPr lang="en-US" altLang="zh-CN" dirty="0" smtClean="0"/>
              <a:t>Si</a:t>
            </a:r>
            <a:r>
              <a:rPr lang="zh-CN" altLang="en-US" dirty="0" smtClean="0"/>
              <a:t>表面形成有一定厚度的</a:t>
            </a:r>
            <a:r>
              <a:rPr lang="en-US" altLang="zh-CN" dirty="0" smtClean="0"/>
              <a:t>Al</a:t>
            </a:r>
            <a:r>
              <a:rPr lang="zh-CN" altLang="en-US" dirty="0" smtClean="0"/>
              <a:t>电极。将这样的结构放入惰性气体保护下的高温环境中</a:t>
            </a:r>
            <a:r>
              <a:rPr lang="en-US" altLang="zh-CN" dirty="0" smtClean="0"/>
              <a:t>》</a:t>
            </a:r>
            <a:r>
              <a:rPr lang="zh-CN" altLang="en-US" dirty="0" smtClean="0"/>
              <a:t>，在一定的温度下，</a:t>
            </a:r>
            <a:r>
              <a:rPr lang="en-US" altLang="zh-CN" dirty="0" smtClean="0"/>
              <a:t>Al</a:t>
            </a:r>
            <a:r>
              <a:rPr lang="zh-CN" altLang="en-US" dirty="0" smtClean="0"/>
              <a:t>和</a:t>
            </a:r>
            <a:r>
              <a:rPr lang="en-US" altLang="zh-CN" dirty="0" smtClean="0"/>
              <a:t>Si</a:t>
            </a:r>
            <a:r>
              <a:rPr lang="zh-CN" altLang="en-US" dirty="0" smtClean="0"/>
              <a:t>将形成</a:t>
            </a:r>
            <a:r>
              <a:rPr lang="en-US" altLang="zh-CN" dirty="0" err="1" smtClean="0"/>
              <a:t>SiAl</a:t>
            </a:r>
            <a:r>
              <a:rPr lang="zh-CN" altLang="en-US" dirty="0" smtClean="0"/>
              <a:t>合金，这样的</a:t>
            </a:r>
            <a:r>
              <a:rPr lang="en-US" altLang="zh-CN" dirty="0" err="1" smtClean="0"/>
              <a:t>SiAl</a:t>
            </a:r>
            <a:r>
              <a:rPr lang="zh-CN" altLang="en-US" dirty="0" smtClean="0"/>
              <a:t>合金不是晶体，</a:t>
            </a:r>
            <a:r>
              <a:rPr lang="en-US" altLang="zh-CN" dirty="0" smtClean="0"/>
              <a:t>Al</a:t>
            </a:r>
            <a:r>
              <a:rPr lang="zh-CN" altLang="en-US" dirty="0" smtClean="0"/>
              <a:t>在合金中均匀分布。然后降温</a:t>
            </a:r>
            <a:r>
              <a:rPr lang="en-US" altLang="zh-CN" dirty="0" smtClean="0"/>
              <a:t>》</a:t>
            </a:r>
            <a:r>
              <a:rPr lang="zh-CN" altLang="en-US" dirty="0" smtClean="0"/>
              <a:t>，是</a:t>
            </a:r>
            <a:r>
              <a:rPr lang="en-US" altLang="zh-CN" dirty="0" smtClean="0"/>
              <a:t>Si</a:t>
            </a:r>
            <a:r>
              <a:rPr lang="zh-CN" altLang="en-US" dirty="0" smtClean="0"/>
              <a:t>和</a:t>
            </a:r>
            <a:r>
              <a:rPr lang="en-US" altLang="zh-CN" dirty="0" smtClean="0"/>
              <a:t>Al</a:t>
            </a:r>
            <a:r>
              <a:rPr lang="zh-CN" altLang="en-US" dirty="0" smtClean="0"/>
              <a:t>合金晶体化，可以形成均匀的</a:t>
            </a:r>
            <a:r>
              <a:rPr lang="en-US" altLang="zh-CN" dirty="0" smtClean="0"/>
              <a:t>p</a:t>
            </a:r>
            <a:r>
              <a:rPr lang="zh-CN" altLang="en-US" dirty="0" smtClean="0"/>
              <a:t>型</a:t>
            </a:r>
            <a:r>
              <a:rPr lang="en-US" altLang="zh-CN" dirty="0" smtClean="0"/>
              <a:t>Si</a:t>
            </a:r>
            <a:r>
              <a:rPr lang="zh-CN" altLang="en-US" dirty="0" smtClean="0"/>
              <a:t>，这样的</a:t>
            </a:r>
            <a:r>
              <a:rPr lang="en-US" altLang="zh-CN" dirty="0" smtClean="0"/>
              <a:t>p</a:t>
            </a:r>
            <a:r>
              <a:rPr lang="zh-CN" altLang="en-US" dirty="0" smtClean="0"/>
              <a:t>型</a:t>
            </a:r>
            <a:r>
              <a:rPr lang="en-US" altLang="zh-CN" dirty="0" smtClean="0"/>
              <a:t>Si</a:t>
            </a:r>
            <a:r>
              <a:rPr lang="zh-CN" altLang="en-US" dirty="0" smtClean="0"/>
              <a:t>是通过杂质补偿效应得到的，也就是受主的密度高于原来施主的密度，形成突变</a:t>
            </a:r>
            <a:r>
              <a:rPr lang="en-US" altLang="zh-CN" dirty="0" err="1" smtClean="0"/>
              <a:t>pn</a:t>
            </a:r>
            <a:r>
              <a:rPr lang="zh-CN" altLang="en-US" dirty="0" smtClean="0"/>
              <a:t>结。合金法是早期的工艺方法，因为不能控制结的位置，现在基本已经被淘汰。</a:t>
            </a:r>
            <a:endParaRPr lang="en-US" altLang="zh-CN" dirty="0" smtClean="0"/>
          </a:p>
          <a:p>
            <a:endParaRPr lang="en-US" altLang="zh-CN" dirty="0" smtClean="0"/>
          </a:p>
          <a:p>
            <a:r>
              <a:rPr lang="zh-CN" altLang="en-US" dirty="0" smtClean="0"/>
              <a:t>外延生长可以控制</a:t>
            </a:r>
            <a:r>
              <a:rPr lang="en-US" altLang="zh-CN" dirty="0" smtClean="0"/>
              <a:t>n</a:t>
            </a:r>
            <a:r>
              <a:rPr lang="zh-CN" altLang="en-US" dirty="0" smtClean="0"/>
              <a:t>型区和</a:t>
            </a:r>
            <a:r>
              <a:rPr lang="en-US" altLang="zh-CN" dirty="0" smtClean="0"/>
              <a:t>p</a:t>
            </a:r>
            <a:r>
              <a:rPr lang="zh-CN" altLang="en-US" dirty="0" smtClean="0"/>
              <a:t>型区的中杂质均匀分布生长。例如在</a:t>
            </a:r>
            <a:r>
              <a:rPr lang="en-US" altLang="zh-CN" dirty="0" smtClean="0"/>
              <a:t>Si</a:t>
            </a:r>
            <a:r>
              <a:rPr lang="zh-CN" altLang="en-US" dirty="0" smtClean="0"/>
              <a:t>、蓝宝石衬底上用金属有机化学气相沉积生长</a:t>
            </a:r>
            <a:r>
              <a:rPr lang="en-US" altLang="zh-CN" dirty="0" err="1" smtClean="0"/>
              <a:t>GaN</a:t>
            </a:r>
            <a:r>
              <a:rPr lang="zh-CN" altLang="en-US" dirty="0" smtClean="0"/>
              <a:t>，可以控制</a:t>
            </a:r>
            <a:r>
              <a:rPr lang="en-US" altLang="zh-CN" dirty="0" err="1" smtClean="0"/>
              <a:t>GaN</a:t>
            </a:r>
            <a:r>
              <a:rPr lang="zh-CN" altLang="en-US" dirty="0" smtClean="0"/>
              <a:t>材料按照原子层一层一层的生长。在生长的过程中掺入杂质元素，可以形成均匀掺杂的</a:t>
            </a:r>
            <a:r>
              <a:rPr lang="en-US" altLang="zh-CN" dirty="0" smtClean="0"/>
              <a:t>n</a:t>
            </a:r>
            <a:r>
              <a:rPr lang="zh-CN" altLang="en-US" dirty="0" smtClean="0"/>
              <a:t>区和</a:t>
            </a:r>
            <a:r>
              <a:rPr lang="en-US" altLang="zh-CN" dirty="0" smtClean="0"/>
              <a:t>p</a:t>
            </a:r>
            <a:r>
              <a:rPr lang="zh-CN" altLang="en-US" dirty="0" smtClean="0"/>
              <a:t>型区，就形成很好的突变</a:t>
            </a:r>
            <a:r>
              <a:rPr lang="en-US" altLang="zh-CN" dirty="0" err="1" smtClean="0"/>
              <a:t>pn</a:t>
            </a:r>
            <a:r>
              <a:rPr lang="zh-CN" altLang="en-US" dirty="0" smtClean="0"/>
              <a:t>结，这样的突变</a:t>
            </a:r>
            <a:r>
              <a:rPr lang="en-US" altLang="zh-CN" dirty="0" err="1" smtClean="0"/>
              <a:t>pn</a:t>
            </a:r>
            <a:r>
              <a:rPr lang="zh-CN" altLang="en-US" dirty="0" smtClean="0"/>
              <a:t>结中的</a:t>
            </a:r>
            <a:r>
              <a:rPr lang="en-US" altLang="zh-CN" dirty="0" smtClean="0"/>
              <a:t>p</a:t>
            </a:r>
            <a:r>
              <a:rPr lang="zh-CN" altLang="en-US" dirty="0" smtClean="0"/>
              <a:t>区和</a:t>
            </a:r>
            <a:r>
              <a:rPr lang="en-US" altLang="zh-CN" dirty="0" smtClean="0"/>
              <a:t>n</a:t>
            </a:r>
            <a:r>
              <a:rPr lang="zh-CN" altLang="en-US" dirty="0" smtClean="0"/>
              <a:t>区都可以是单一掺杂的半导体。</a:t>
            </a:r>
            <a:endParaRPr lang="en-US" altLang="zh-CN" dirty="0" smtClean="0"/>
          </a:p>
          <a:p>
            <a:endParaRPr lang="en-US" altLang="zh-CN" dirty="0" smtClean="0"/>
          </a:p>
          <a:p>
            <a:r>
              <a:rPr lang="zh-CN" altLang="en-US" dirty="0" smtClean="0"/>
              <a:t>利用半导体扩散掺杂和离子注入掺杂的办法形成</a:t>
            </a:r>
            <a:r>
              <a:rPr lang="en-US" altLang="zh-CN" dirty="0" err="1" smtClean="0"/>
              <a:t>pn</a:t>
            </a:r>
            <a:r>
              <a:rPr lang="zh-CN" altLang="en-US" dirty="0" smtClean="0"/>
              <a:t>结</a:t>
            </a:r>
            <a:r>
              <a:rPr lang="en-US" altLang="zh-CN" dirty="0" smtClean="0"/>
              <a:t>》</a:t>
            </a:r>
            <a:r>
              <a:rPr lang="zh-CN" altLang="en-US" dirty="0" smtClean="0"/>
              <a:t>，如图中所示，用二氧化硅作为扩散掩膜，在没有二氧化硅的窗口，可以利用扩散的办法将杂质掺入半导体中，例如如果半导体的基底是</a:t>
            </a:r>
            <a:r>
              <a:rPr lang="en-US" altLang="zh-CN" dirty="0" smtClean="0"/>
              <a:t>p</a:t>
            </a:r>
            <a:r>
              <a:rPr lang="zh-CN" altLang="en-US" dirty="0" smtClean="0"/>
              <a:t>型硅，在高温下，可以是</a:t>
            </a:r>
            <a:r>
              <a:rPr lang="en-US" altLang="zh-CN" dirty="0" smtClean="0"/>
              <a:t>1000</a:t>
            </a:r>
            <a:r>
              <a:rPr lang="zh-CN" altLang="en-US" dirty="0" smtClean="0"/>
              <a:t>摄氏度，向</a:t>
            </a:r>
            <a:r>
              <a:rPr lang="en-US" altLang="zh-CN" dirty="0" smtClean="0"/>
              <a:t>p</a:t>
            </a:r>
            <a:r>
              <a:rPr lang="zh-CN" altLang="en-US" dirty="0" smtClean="0"/>
              <a:t>型</a:t>
            </a:r>
            <a:r>
              <a:rPr lang="en-US" altLang="zh-CN" dirty="0" smtClean="0"/>
              <a:t>Si</a:t>
            </a:r>
            <a:r>
              <a:rPr lang="zh-CN" altLang="en-US" dirty="0" smtClean="0"/>
              <a:t>中扩散</a:t>
            </a:r>
            <a:r>
              <a:rPr lang="en-US" altLang="zh-CN" dirty="0" smtClean="0"/>
              <a:t>P</a:t>
            </a:r>
            <a:r>
              <a:rPr lang="zh-CN" altLang="en-US" dirty="0" smtClean="0"/>
              <a:t>原子，扩散源可以选择</a:t>
            </a:r>
            <a:r>
              <a:rPr lang="en-US" altLang="zh-CN" dirty="0" smtClean="0"/>
              <a:t>POCl3</a:t>
            </a:r>
            <a:r>
              <a:rPr lang="zh-CN" altLang="en-US" dirty="0" smtClean="0"/>
              <a:t>，</a:t>
            </a:r>
            <a:r>
              <a:rPr lang="en-US" altLang="zh-CN" dirty="0" smtClean="0"/>
              <a:t>P</a:t>
            </a:r>
            <a:r>
              <a:rPr lang="zh-CN" altLang="en-US" dirty="0" smtClean="0"/>
              <a:t>原子在</a:t>
            </a:r>
            <a:r>
              <a:rPr lang="en-US" altLang="zh-CN" dirty="0" smtClean="0"/>
              <a:t>Si</a:t>
            </a:r>
            <a:r>
              <a:rPr lang="zh-CN" altLang="en-US" dirty="0" smtClean="0"/>
              <a:t>中的扩散是很缓慢的，可以有效的控制扩散的深度，但是这样扩散进入到半导体中的</a:t>
            </a:r>
            <a:r>
              <a:rPr lang="en-US" altLang="zh-CN" dirty="0" smtClean="0"/>
              <a:t>p</a:t>
            </a:r>
            <a:r>
              <a:rPr lang="zh-CN" altLang="en-US" dirty="0" smtClean="0"/>
              <a:t>原子的分布是逐渐减小的，这样的</a:t>
            </a:r>
            <a:r>
              <a:rPr lang="en-US" altLang="zh-CN" dirty="0" err="1" smtClean="0"/>
              <a:t>pn</a:t>
            </a:r>
            <a:r>
              <a:rPr lang="zh-CN" altLang="en-US" dirty="0" smtClean="0"/>
              <a:t>型属于渐变</a:t>
            </a:r>
            <a:r>
              <a:rPr lang="en-US" altLang="zh-CN" dirty="0" err="1" smtClean="0"/>
              <a:t>pn</a:t>
            </a:r>
            <a:r>
              <a:rPr lang="zh-CN" altLang="en-US" dirty="0" smtClean="0"/>
              <a:t>结。</a:t>
            </a:r>
            <a:endParaRPr lang="en-US" altLang="zh-CN" dirty="0" smtClean="0"/>
          </a:p>
          <a:p>
            <a:endParaRPr lang="en-US" altLang="zh-CN" dirty="0" smtClean="0"/>
          </a:p>
          <a:p>
            <a:r>
              <a:rPr lang="zh-CN" altLang="en-US" dirty="0" smtClean="0"/>
              <a:t>外延生长、扩散和离子注入工艺在后续的课程半导体材料和半导体工艺中将详细讲解。</a:t>
            </a:r>
            <a:endParaRPr lang="en-US" altLang="zh-CN" dirty="0" smtClean="0"/>
          </a:p>
          <a:p>
            <a:endParaRPr lang="en-US" altLang="zh-CN" dirty="0" smtClean="0"/>
          </a:p>
          <a:p>
            <a:r>
              <a:rPr lang="zh-CN" altLang="en-US" dirty="0" smtClean="0"/>
              <a:t>本课程中为了简便，针对突变</a:t>
            </a:r>
            <a:r>
              <a:rPr lang="en-US" altLang="zh-CN" dirty="0" err="1" smtClean="0"/>
              <a:t>pn</a:t>
            </a:r>
            <a:r>
              <a:rPr lang="zh-CN" altLang="en-US" dirty="0" smtClean="0"/>
              <a:t>结进行分析，来理解</a:t>
            </a:r>
            <a:r>
              <a:rPr lang="en-US" altLang="zh-CN" dirty="0" err="1" smtClean="0"/>
              <a:t>pn</a:t>
            </a:r>
            <a:r>
              <a:rPr lang="zh-CN" altLang="en-US" dirty="0" smtClean="0"/>
              <a:t>结热平衡及施加电压后的特性。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250043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先来看一下热平衡时，</a:t>
            </a:r>
            <a:r>
              <a:rPr lang="en-US" altLang="zh-CN" dirty="0" err="1" smtClean="0"/>
              <a:t>pn</a:t>
            </a:r>
            <a:r>
              <a:rPr lang="zh-CN" altLang="en-US" dirty="0" smtClean="0"/>
              <a:t>结的特性。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93385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下面从能带的角度来分析。热平衡时</a:t>
            </a:r>
            <a:r>
              <a:rPr lang="en-US" altLang="zh-CN" dirty="0" err="1" smtClean="0"/>
              <a:t>pn</a:t>
            </a:r>
            <a:r>
              <a:rPr lang="zh-CN" altLang="en-US" dirty="0" smtClean="0"/>
              <a:t>的能带、载流子密度、电势和电势能的分布。</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134652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209366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86660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这一节学习了热平衡的</a:t>
            </a:r>
            <a:r>
              <a:rPr lang="en-US" altLang="zh-CN" dirty="0" err="1" smtClean="0"/>
              <a:t>pn</a:t>
            </a:r>
            <a:r>
              <a:rPr lang="zh-CN" altLang="en-US" dirty="0" smtClean="0"/>
              <a:t>结特性及利用能带图定性分析</a:t>
            </a:r>
            <a:r>
              <a:rPr lang="en-US" altLang="zh-CN" dirty="0" err="1" smtClean="0"/>
              <a:t>pn</a:t>
            </a:r>
            <a:r>
              <a:rPr lang="zh-CN" altLang="en-US" dirty="0" smtClean="0"/>
              <a:t>结整流特性。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14</a:t>
            </a:fld>
            <a:endParaRPr lang="en-US"/>
          </a:p>
        </p:txBody>
      </p:sp>
    </p:spTree>
    <p:extLst>
      <p:ext uri="{BB962C8B-B14F-4D97-AF65-F5344CB8AC3E}">
        <p14:creationId xmlns:p14="http://schemas.microsoft.com/office/powerpoint/2010/main" val="278160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89.png"/><Relationship Id="rId13" Type="http://schemas.openxmlformats.org/officeDocument/2006/relationships/image" Target="../media/image84.png"/><Relationship Id="rId18" Type="http://schemas.openxmlformats.org/officeDocument/2006/relationships/image" Target="../media/image296.png"/><Relationship Id="rId3" Type="http://schemas.openxmlformats.org/officeDocument/2006/relationships/image" Target="../media/image284.png"/><Relationship Id="rId21" Type="http://schemas.openxmlformats.org/officeDocument/2006/relationships/image" Target="../media/image299.png"/><Relationship Id="rId7" Type="http://schemas.openxmlformats.org/officeDocument/2006/relationships/image" Target="../media/image288.png"/><Relationship Id="rId12" Type="http://schemas.openxmlformats.org/officeDocument/2006/relationships/image" Target="../media/image293.png"/><Relationship Id="rId17" Type="http://schemas.openxmlformats.org/officeDocument/2006/relationships/image" Target="../media/image295.png"/><Relationship Id="rId2" Type="http://schemas.openxmlformats.org/officeDocument/2006/relationships/notesSlide" Target="../notesSlides/notesSlide7.xml"/><Relationship Id="rId16" Type="http://schemas.openxmlformats.org/officeDocument/2006/relationships/image" Target="../media/image850.png"/><Relationship Id="rId20" Type="http://schemas.openxmlformats.org/officeDocument/2006/relationships/image" Target="../media/image298.png"/><Relationship Id="rId1" Type="http://schemas.openxmlformats.org/officeDocument/2006/relationships/slideLayout" Target="../slideLayouts/slideLayout7.xml"/><Relationship Id="rId6" Type="http://schemas.openxmlformats.org/officeDocument/2006/relationships/image" Target="../media/image287.png"/><Relationship Id="rId11" Type="http://schemas.openxmlformats.org/officeDocument/2006/relationships/image" Target="../media/image292.png"/><Relationship Id="rId24" Type="http://schemas.openxmlformats.org/officeDocument/2006/relationships/image" Target="../media/image851.png"/><Relationship Id="rId5" Type="http://schemas.openxmlformats.org/officeDocument/2006/relationships/image" Target="../media/image286.png"/><Relationship Id="rId15" Type="http://schemas.openxmlformats.org/officeDocument/2006/relationships/image" Target="../media/image840.png"/><Relationship Id="rId23" Type="http://schemas.openxmlformats.org/officeDocument/2006/relationships/image" Target="../media/image85.png"/><Relationship Id="rId10" Type="http://schemas.openxmlformats.org/officeDocument/2006/relationships/image" Target="../media/image291.png"/><Relationship Id="rId19" Type="http://schemas.openxmlformats.org/officeDocument/2006/relationships/image" Target="../media/image297.png"/><Relationship Id="rId4" Type="http://schemas.openxmlformats.org/officeDocument/2006/relationships/image" Target="../media/image285.png"/><Relationship Id="rId9" Type="http://schemas.openxmlformats.org/officeDocument/2006/relationships/image" Target="../media/image290.png"/><Relationship Id="rId14" Type="http://schemas.openxmlformats.org/officeDocument/2006/relationships/image" Target="../media/image830.png"/><Relationship Id="rId22" Type="http://schemas.openxmlformats.org/officeDocument/2006/relationships/image" Target="../media/image300.png"/></Relationships>
</file>

<file path=ppt/slides/_rels/slide12.xml.rels><?xml version="1.0" encoding="UTF-8" standalone="yes"?>
<Relationships xmlns="http://schemas.openxmlformats.org/package/2006/relationships"><Relationship Id="rId3" Type="http://schemas.openxmlformats.org/officeDocument/2006/relationships/image" Target="../media/image303.png"/><Relationship Id="rId2" Type="http://schemas.openxmlformats.org/officeDocument/2006/relationships/image" Target="../media/image302.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305.png"/><Relationship Id="rId4" Type="http://schemas.openxmlformats.org/officeDocument/2006/relationships/image" Target="../media/image304.png"/></Relationships>
</file>

<file path=ppt/slides/_rels/slide13.xml.rels><?xml version="1.0" encoding="UTF-8" standalone="yes"?>
<Relationships xmlns="http://schemas.openxmlformats.org/package/2006/relationships"><Relationship Id="rId8" Type="http://schemas.openxmlformats.org/officeDocument/2006/relationships/image" Target="../media/image292.png"/><Relationship Id="rId13" Type="http://schemas.openxmlformats.org/officeDocument/2006/relationships/image" Target="../media/image309.png"/><Relationship Id="rId18" Type="http://schemas.openxmlformats.org/officeDocument/2006/relationships/image" Target="../media/image87.png"/><Relationship Id="rId3" Type="http://schemas.openxmlformats.org/officeDocument/2006/relationships/image" Target="../media/image286.png"/><Relationship Id="rId21" Type="http://schemas.openxmlformats.org/officeDocument/2006/relationships/image" Target="../media/image850.png"/><Relationship Id="rId7" Type="http://schemas.openxmlformats.org/officeDocument/2006/relationships/image" Target="../media/image291.png"/><Relationship Id="rId12" Type="http://schemas.openxmlformats.org/officeDocument/2006/relationships/image" Target="../media/image308.png"/><Relationship Id="rId17" Type="http://schemas.openxmlformats.org/officeDocument/2006/relationships/image" Target="../media/image313.png"/><Relationship Id="rId2" Type="http://schemas.openxmlformats.org/officeDocument/2006/relationships/image" Target="../media/image285.png"/><Relationship Id="rId16" Type="http://schemas.openxmlformats.org/officeDocument/2006/relationships/image" Target="../media/image312.png"/><Relationship Id="rId20" Type="http://schemas.openxmlformats.org/officeDocument/2006/relationships/image" Target="../media/image840.png"/><Relationship Id="rId1" Type="http://schemas.openxmlformats.org/officeDocument/2006/relationships/slideLayout" Target="../slideLayouts/slideLayout7.xml"/><Relationship Id="rId6" Type="http://schemas.openxmlformats.org/officeDocument/2006/relationships/image" Target="../media/image289.png"/><Relationship Id="rId11" Type="http://schemas.openxmlformats.org/officeDocument/2006/relationships/image" Target="../media/image307.png"/><Relationship Id="rId5" Type="http://schemas.openxmlformats.org/officeDocument/2006/relationships/image" Target="../media/image288.png"/><Relationship Id="rId15" Type="http://schemas.openxmlformats.org/officeDocument/2006/relationships/image" Target="../media/image311.png"/><Relationship Id="rId10" Type="http://schemas.openxmlformats.org/officeDocument/2006/relationships/image" Target="../media/image294.png"/><Relationship Id="rId19" Type="http://schemas.openxmlformats.org/officeDocument/2006/relationships/image" Target="../media/image830.png"/><Relationship Id="rId4" Type="http://schemas.openxmlformats.org/officeDocument/2006/relationships/image" Target="../media/image287.png"/><Relationship Id="rId9" Type="http://schemas.openxmlformats.org/officeDocument/2006/relationships/image" Target="../media/image293.png"/><Relationship Id="rId14" Type="http://schemas.openxmlformats.org/officeDocument/2006/relationships/image" Target="../media/image3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04.png"/><Relationship Id="rId18" Type="http://schemas.openxmlformats.org/officeDocument/2006/relationships/image" Target="../media/image20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203.png"/><Relationship Id="rId17" Type="http://schemas.openxmlformats.org/officeDocument/2006/relationships/image" Target="../media/image208.png"/><Relationship Id="rId2" Type="http://schemas.openxmlformats.org/officeDocument/2006/relationships/notesSlide" Target="../notesSlides/notesSlide4.xml"/><Relationship Id="rId16" Type="http://schemas.openxmlformats.org/officeDocument/2006/relationships/image" Target="../media/image207.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06.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205.png"/></Relationships>
</file>

<file path=ppt/slides/_rels/slide5.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2" Type="http://schemas.openxmlformats.org/officeDocument/2006/relationships/notesSlide" Target="../notesSlides/notesSlide5.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7.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notesSlide" Target="../notesSlides/notesSlide6.xml"/><Relationship Id="rId16"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8466" y="2322128"/>
            <a:ext cx="5745534" cy="1015663"/>
          </a:xfrm>
          <a:prstGeom prst="rect">
            <a:avLst/>
          </a:prstGeom>
          <a:noFill/>
        </p:spPr>
        <p:txBody>
          <a:bodyPr wrap="square" rtlCol="0">
            <a:spAutoFit/>
          </a:bodyPr>
          <a:lstStyle/>
          <a:p>
            <a:r>
              <a:rPr lang="en-US" altLang="zh-CN" sz="6000" b="1" dirty="0">
                <a:solidFill>
                  <a:schemeClr val="tx2"/>
                </a:solidFill>
                <a:latin typeface="Times New Roman" pitchFamily="18" charset="0"/>
                <a:cs typeface="Times New Roman" pitchFamily="18" charset="0"/>
              </a:rPr>
              <a:t>7.4 </a:t>
            </a:r>
            <a:r>
              <a:rPr lang="zh-CN" altLang="en-US" sz="6000" b="1" dirty="0">
                <a:solidFill>
                  <a:schemeClr val="tx2"/>
                </a:solidFill>
                <a:latin typeface="Times New Roman" pitchFamily="18" charset="0"/>
                <a:cs typeface="Times New Roman" pitchFamily="18" charset="0"/>
              </a:rPr>
              <a:t>半导体</a:t>
            </a:r>
            <a:r>
              <a:rPr lang="en-US" altLang="zh-CN" sz="6000" b="1" dirty="0" err="1">
                <a:solidFill>
                  <a:schemeClr val="tx2"/>
                </a:solidFill>
                <a:latin typeface="Times New Roman" pitchFamily="18" charset="0"/>
                <a:cs typeface="Times New Roman" pitchFamily="18" charset="0"/>
              </a:rPr>
              <a:t>pn</a:t>
            </a:r>
            <a:r>
              <a:rPr lang="zh-CN" altLang="en-US" sz="6000" b="1" dirty="0">
                <a:solidFill>
                  <a:schemeClr val="tx2"/>
                </a:solidFill>
                <a:latin typeface="Times New Roman" pitchFamily="18" charset="0"/>
                <a:cs typeface="Times New Roman" pitchFamily="18" charset="0"/>
              </a:rPr>
              <a:t>结</a:t>
            </a:r>
          </a:p>
        </p:txBody>
      </p:sp>
      <p:sp>
        <p:nvSpPr>
          <p:cNvPr id="7" name="文本框 6"/>
          <p:cNvSpPr txBox="1"/>
          <p:nvPr/>
        </p:nvSpPr>
        <p:spPr>
          <a:xfrm>
            <a:off x="3886146" y="3548687"/>
            <a:ext cx="4493538" cy="461665"/>
          </a:xfrm>
          <a:prstGeom prst="rect">
            <a:avLst/>
          </a:prstGeom>
          <a:noFill/>
        </p:spPr>
        <p:txBody>
          <a:bodyPr wrap="none" rtlCol="0">
            <a:spAutoFit/>
          </a:bodyPr>
          <a:lstStyle/>
          <a:p>
            <a:r>
              <a:rPr lang="zh-CN" altLang="en-US" sz="2400" dirty="0" smtClean="0"/>
              <a:t>大连理工大学微电子学院张贺秋</a:t>
            </a:r>
            <a:endParaRPr lang="zh-CN" altLang="en-US" sz="2400" dirty="0"/>
          </a:p>
        </p:txBody>
      </p:sp>
    </p:spTree>
    <p:extLst>
      <p:ext uri="{BB962C8B-B14F-4D97-AF65-F5344CB8AC3E}">
        <p14:creationId xmlns:p14="http://schemas.microsoft.com/office/powerpoint/2010/main" val="661036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475" y="170122"/>
            <a:ext cx="6305107"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7.6 </a:t>
            </a:r>
            <a:r>
              <a:rPr lang="zh-CN" altLang="en-US" sz="3200" b="1" dirty="0">
                <a:solidFill>
                  <a:schemeClr val="tx2"/>
                </a:solidFill>
                <a:latin typeface="Times New Roman" pitchFamily="18" charset="0"/>
                <a:cs typeface="Times New Roman" pitchFamily="18" charset="0"/>
              </a:rPr>
              <a:t>理想</a:t>
            </a:r>
            <a:r>
              <a:rPr lang="en-US" altLang="zh-CN" sz="3200" b="1" dirty="0" err="1">
                <a:solidFill>
                  <a:schemeClr val="tx2"/>
                </a:solidFill>
                <a:latin typeface="Times New Roman" pitchFamily="18" charset="0"/>
                <a:cs typeface="Times New Roman" pitchFamily="18" charset="0"/>
              </a:rPr>
              <a:t>pn</a:t>
            </a:r>
            <a:r>
              <a:rPr lang="zh-CN" altLang="en-US" sz="3200" b="1" dirty="0">
                <a:solidFill>
                  <a:schemeClr val="tx2"/>
                </a:solidFill>
                <a:latin typeface="Times New Roman" pitchFamily="18" charset="0"/>
                <a:cs typeface="Times New Roman" pitchFamily="18" charset="0"/>
              </a:rPr>
              <a:t>结理论（窄</a:t>
            </a:r>
            <a:r>
              <a:rPr lang="en-US" altLang="zh-CN" sz="3200" b="1" dirty="0" err="1">
                <a:solidFill>
                  <a:schemeClr val="tx2"/>
                </a:solidFill>
                <a:latin typeface="Times New Roman" pitchFamily="18" charset="0"/>
                <a:cs typeface="Times New Roman" pitchFamily="18" charset="0"/>
              </a:rPr>
              <a:t>pn</a:t>
            </a:r>
            <a:r>
              <a:rPr lang="zh-CN" altLang="en-US" sz="3200" b="1" dirty="0">
                <a:solidFill>
                  <a:schemeClr val="tx2"/>
                </a:solidFill>
                <a:latin typeface="Times New Roman" pitchFamily="18" charset="0"/>
                <a:cs typeface="Times New Roman" pitchFamily="18" charset="0"/>
              </a:rPr>
              <a:t>结理论）</a:t>
            </a:r>
          </a:p>
        </p:txBody>
      </p:sp>
      <p:sp>
        <p:nvSpPr>
          <p:cNvPr id="3" name="矩形 2"/>
          <p:cNvSpPr/>
          <p:nvPr/>
        </p:nvSpPr>
        <p:spPr>
          <a:xfrm>
            <a:off x="1187436" y="781290"/>
            <a:ext cx="10064038" cy="954107"/>
          </a:xfrm>
          <a:prstGeom prst="rect">
            <a:avLst/>
          </a:prstGeom>
        </p:spPr>
        <p:txBody>
          <a:bodyPr wrap="square">
            <a:spAutoFit/>
          </a:bodyPr>
          <a:lstStyle/>
          <a:p>
            <a:r>
              <a:rPr lang="en-US" altLang="zh-CN" b="1" dirty="0">
                <a:latin typeface="Times New Roman" pitchFamily="18" charset="0"/>
                <a:cs typeface="Times New Roman" pitchFamily="18" charset="0"/>
              </a:rPr>
              <a:t>1</a:t>
            </a:r>
            <a:r>
              <a:rPr lang="zh-CN" altLang="zh-CN" b="1" dirty="0">
                <a:latin typeface="Times New Roman" pitchFamily="18" charset="0"/>
                <a:cs typeface="Times New Roman" pitchFamily="18" charset="0"/>
              </a:rPr>
              <a:t>）</a:t>
            </a:r>
            <a:r>
              <a:rPr lang="zh-CN" altLang="zh-CN" b="1" u="sng" dirty="0">
                <a:latin typeface="Times New Roman" pitchFamily="18" charset="0"/>
                <a:cs typeface="Times New Roman" pitchFamily="18" charset="0"/>
              </a:rPr>
              <a:t>结宽很窄。</a:t>
            </a:r>
            <a:r>
              <a:rPr lang="zh-CN" altLang="zh-CN" b="1" dirty="0">
                <a:latin typeface="Times New Roman" pitchFamily="18" charset="0"/>
                <a:cs typeface="Times New Roman" pitchFamily="18" charset="0"/>
              </a:rPr>
              <a:t>载流子通过空间电荷区时</a:t>
            </a:r>
            <a:r>
              <a:rPr lang="zh-CN" altLang="zh-CN" b="1" u="sng" dirty="0"/>
              <a:t>无复合</a:t>
            </a:r>
            <a:r>
              <a:rPr lang="zh-CN" altLang="zh-CN" b="1" dirty="0">
                <a:latin typeface="Times New Roman" pitchFamily="18" charset="0"/>
                <a:cs typeface="Times New Roman" pitchFamily="18" charset="0"/>
              </a:rPr>
              <a:t>。这意味着耗尽层宽度</a:t>
            </a:r>
            <a:r>
              <a:rPr lang="en-US" altLang="zh-CN" b="1" i="1" dirty="0">
                <a:latin typeface="Times New Roman" pitchFamily="18" charset="0"/>
                <a:cs typeface="Times New Roman" pitchFamily="18" charset="0"/>
              </a:rPr>
              <a:t>x</a:t>
            </a:r>
            <a:r>
              <a:rPr lang="en-US" altLang="zh-CN" b="1" baseline="-25000" dirty="0">
                <a:latin typeface="Times New Roman" pitchFamily="18" charset="0"/>
                <a:cs typeface="Times New Roman" pitchFamily="18" charset="0"/>
              </a:rPr>
              <a:t>0</a:t>
            </a:r>
            <a:r>
              <a:rPr lang="zh-CN" altLang="zh-CN" b="1" dirty="0">
                <a:latin typeface="Times New Roman" pitchFamily="18" charset="0"/>
                <a:cs typeface="Times New Roman" pitchFamily="18" charset="0"/>
              </a:rPr>
              <a:t>比扩散长度小很多；</a:t>
            </a:r>
          </a:p>
        </p:txBody>
      </p:sp>
      <p:sp>
        <p:nvSpPr>
          <p:cNvPr id="4" name="矩形 3"/>
          <p:cNvSpPr/>
          <p:nvPr/>
        </p:nvSpPr>
        <p:spPr>
          <a:xfrm>
            <a:off x="1078288" y="1803870"/>
            <a:ext cx="9972889" cy="954107"/>
          </a:xfrm>
          <a:prstGeom prst="rect">
            <a:avLst/>
          </a:prstGeom>
        </p:spPr>
        <p:txBody>
          <a:bodyPr wrap="square">
            <a:spAutoFit/>
          </a:bodyPr>
          <a:lstStyle/>
          <a:p>
            <a:r>
              <a:rPr lang="en-US" altLang="zh-CN" b="1" dirty="0">
                <a:solidFill>
                  <a:srgbClr val="7030A0"/>
                </a:solidFill>
                <a:latin typeface="华文行楷" pitchFamily="2" charset="-122"/>
                <a:ea typeface="华文行楷" pitchFamily="2" charset="-122"/>
                <a:cs typeface="Times New Roman" pitchFamily="18" charset="0"/>
              </a:rPr>
              <a:t> 2</a:t>
            </a:r>
            <a:r>
              <a:rPr lang="zh-CN" altLang="zh-CN" b="1" dirty="0">
                <a:solidFill>
                  <a:srgbClr val="7030A0"/>
                </a:solidFill>
                <a:latin typeface="华文行楷" pitchFamily="2" charset="-122"/>
                <a:ea typeface="华文行楷" pitchFamily="2" charset="-122"/>
                <a:cs typeface="Times New Roman" pitchFamily="18" charset="0"/>
              </a:rPr>
              <a:t>）结两边的</a:t>
            </a:r>
            <a:r>
              <a:rPr lang="zh-CN" altLang="zh-CN" b="1" u="sng" dirty="0">
                <a:solidFill>
                  <a:srgbClr val="7030A0"/>
                </a:solidFill>
                <a:latin typeface="华文行楷" pitchFamily="2" charset="-122"/>
                <a:ea typeface="华文行楷" pitchFamily="2" charset="-122"/>
                <a:cs typeface="Times New Roman" pitchFamily="18" charset="0"/>
              </a:rPr>
              <a:t>掺杂密度很高</a:t>
            </a:r>
            <a:r>
              <a:rPr lang="zh-CN" altLang="en-US" b="1" u="sng" dirty="0">
                <a:solidFill>
                  <a:srgbClr val="7030A0"/>
                </a:solidFill>
                <a:latin typeface="华文行楷" pitchFamily="2" charset="-122"/>
                <a:ea typeface="华文行楷" pitchFamily="2" charset="-122"/>
                <a:cs typeface="Times New Roman" pitchFamily="18" charset="0"/>
              </a:rPr>
              <a:t>（</a:t>
            </a:r>
            <a:r>
              <a:rPr lang="zh-CN" altLang="en-US" b="1" u="sng" dirty="0">
                <a:solidFill>
                  <a:srgbClr val="7030A0"/>
                </a:solidFill>
                <a:latin typeface="Times New Roman" pitchFamily="18" charset="0"/>
                <a:ea typeface="华文行楷" pitchFamily="2" charset="-122"/>
                <a:cs typeface="Times New Roman" pitchFamily="18" charset="0"/>
              </a:rPr>
              <a:t>非简并半导体），</a:t>
            </a:r>
            <a:r>
              <a:rPr lang="zh-CN" altLang="zh-CN" b="1" dirty="0">
                <a:solidFill>
                  <a:srgbClr val="7030A0"/>
                </a:solidFill>
                <a:latin typeface="华文行楷" pitchFamily="2" charset="-122"/>
                <a:ea typeface="华文行楷" pitchFamily="2" charset="-122"/>
                <a:cs typeface="Times New Roman" pitchFamily="18" charset="0"/>
              </a:rPr>
              <a:t>因此结两侧</a:t>
            </a:r>
            <a:r>
              <a:rPr lang="zh-CN" altLang="zh-CN" b="1" u="sng" dirty="0">
                <a:solidFill>
                  <a:srgbClr val="7030A0"/>
                </a:solidFill>
                <a:latin typeface="华文行楷" pitchFamily="2" charset="-122"/>
                <a:ea typeface="华文行楷" pitchFamily="2" charset="-122"/>
                <a:cs typeface="Times New Roman" pitchFamily="18" charset="0"/>
              </a:rPr>
              <a:t>半导体体内的压降可以忽略</a:t>
            </a:r>
            <a:r>
              <a:rPr lang="zh-CN" altLang="zh-CN" b="1" dirty="0">
                <a:solidFill>
                  <a:srgbClr val="7030A0"/>
                </a:solidFill>
                <a:latin typeface="华文行楷" pitchFamily="2" charset="-122"/>
                <a:ea typeface="华文行楷" pitchFamily="2" charset="-122"/>
                <a:cs typeface="Times New Roman" pitchFamily="18" charset="0"/>
              </a:rPr>
              <a:t>；</a:t>
            </a:r>
            <a:endParaRPr lang="zh-CN" altLang="en-US" b="1" dirty="0">
              <a:solidFill>
                <a:srgbClr val="7030A0"/>
              </a:solidFill>
              <a:latin typeface="华文行楷" pitchFamily="2" charset="-122"/>
              <a:ea typeface="华文行楷" pitchFamily="2" charset="-122"/>
              <a:cs typeface="Times New Roman" pitchFamily="18" charset="0"/>
            </a:endParaRPr>
          </a:p>
        </p:txBody>
      </p:sp>
      <p:sp>
        <p:nvSpPr>
          <p:cNvPr id="5" name="矩形 4"/>
          <p:cNvSpPr/>
          <p:nvPr/>
        </p:nvSpPr>
        <p:spPr>
          <a:xfrm>
            <a:off x="1187436" y="2674527"/>
            <a:ext cx="9863741" cy="954107"/>
          </a:xfrm>
          <a:prstGeom prst="rect">
            <a:avLst/>
          </a:prstGeom>
        </p:spPr>
        <p:txBody>
          <a:bodyPr wrap="square">
            <a:spAutoFit/>
          </a:bodyPr>
          <a:lstStyle/>
          <a:p>
            <a:r>
              <a:rPr lang="en-US" altLang="zh-CN" b="1" dirty="0">
                <a:solidFill>
                  <a:schemeClr val="accent5">
                    <a:lumMod val="50000"/>
                  </a:schemeClr>
                </a:solidFill>
              </a:rPr>
              <a:t>3</a:t>
            </a:r>
            <a:r>
              <a:rPr lang="zh-CN" altLang="zh-CN" b="1" dirty="0">
                <a:solidFill>
                  <a:schemeClr val="accent5">
                    <a:lumMod val="50000"/>
                  </a:schemeClr>
                </a:solidFill>
              </a:rPr>
              <a:t>）</a:t>
            </a:r>
            <a:r>
              <a:rPr lang="zh-CN" altLang="zh-CN" b="1" u="sng" dirty="0">
                <a:solidFill>
                  <a:schemeClr val="accent5">
                    <a:lumMod val="50000"/>
                  </a:schemeClr>
                </a:solidFill>
              </a:rPr>
              <a:t>欧姆接触电极远离结区</a:t>
            </a:r>
            <a:r>
              <a:rPr lang="zh-CN" altLang="zh-CN" b="1" dirty="0">
                <a:solidFill>
                  <a:schemeClr val="accent5">
                    <a:lumMod val="50000"/>
                  </a:schemeClr>
                </a:solidFill>
              </a:rPr>
              <a:t>。这样</a:t>
            </a:r>
            <a:r>
              <a:rPr lang="zh-CN" altLang="zh-CN" b="1" u="sng" dirty="0">
                <a:solidFill>
                  <a:schemeClr val="accent5">
                    <a:lumMod val="50000"/>
                  </a:schemeClr>
                </a:solidFill>
              </a:rPr>
              <a:t>非平衡少子在到达电极之前会因复合而全部消失</a:t>
            </a:r>
            <a:r>
              <a:rPr lang="zh-CN" altLang="zh-CN" b="1" dirty="0">
                <a:solidFill>
                  <a:schemeClr val="accent5">
                    <a:lumMod val="50000"/>
                  </a:schemeClr>
                </a:solidFill>
              </a:rPr>
              <a:t>；</a:t>
            </a:r>
          </a:p>
        </p:txBody>
      </p:sp>
      <p:sp>
        <p:nvSpPr>
          <p:cNvPr id="6" name="矩形 5"/>
          <p:cNvSpPr/>
          <p:nvPr/>
        </p:nvSpPr>
        <p:spPr>
          <a:xfrm>
            <a:off x="1241781" y="3782329"/>
            <a:ext cx="9408802" cy="523220"/>
          </a:xfrm>
          <a:prstGeom prst="rect">
            <a:avLst/>
          </a:prstGeom>
        </p:spPr>
        <p:txBody>
          <a:bodyPr wrap="square">
            <a:spAutoFit/>
          </a:bodyPr>
          <a:lstStyle/>
          <a:p>
            <a:r>
              <a:rPr lang="en-US" altLang="zh-CN" b="1" dirty="0">
                <a:latin typeface="华文仿宋" pitchFamily="2" charset="-122"/>
                <a:ea typeface="华文仿宋" pitchFamily="2" charset="-122"/>
              </a:rPr>
              <a:t>4</a:t>
            </a:r>
            <a:r>
              <a:rPr lang="zh-CN" altLang="zh-CN" b="1" dirty="0">
                <a:latin typeface="华文仿宋" pitchFamily="2" charset="-122"/>
                <a:ea typeface="华文仿宋" pitchFamily="2" charset="-122"/>
              </a:rPr>
              <a:t>）电极上的压降忽略不计。因此外偏电压全部落在</a:t>
            </a:r>
            <a:r>
              <a:rPr lang="en-US" altLang="zh-CN" b="1" dirty="0" err="1">
                <a:latin typeface="华文仿宋" pitchFamily="2" charset="-122"/>
                <a:ea typeface="华文仿宋" pitchFamily="2" charset="-122"/>
              </a:rPr>
              <a:t>pn</a:t>
            </a:r>
            <a:r>
              <a:rPr lang="zh-CN" altLang="zh-CN" b="1" dirty="0">
                <a:latin typeface="华文仿宋" pitchFamily="2" charset="-122"/>
                <a:ea typeface="华文仿宋" pitchFamily="2" charset="-122"/>
              </a:rPr>
              <a:t>结上。</a:t>
            </a:r>
          </a:p>
        </p:txBody>
      </p:sp>
      <p:sp>
        <p:nvSpPr>
          <p:cNvPr id="7" name="矩形 6"/>
          <p:cNvSpPr/>
          <p:nvPr/>
        </p:nvSpPr>
        <p:spPr>
          <a:xfrm>
            <a:off x="1241781" y="4434703"/>
            <a:ext cx="9504596" cy="954107"/>
          </a:xfrm>
          <a:prstGeom prst="rect">
            <a:avLst/>
          </a:prstGeom>
        </p:spPr>
        <p:txBody>
          <a:bodyPr wrap="square">
            <a:spAutoFit/>
          </a:bodyPr>
          <a:lstStyle/>
          <a:p>
            <a:r>
              <a:rPr lang="en-US" altLang="zh-CN" b="1" dirty="0">
                <a:solidFill>
                  <a:srgbClr val="C00000"/>
                </a:solidFill>
                <a:latin typeface="华文行楷" pitchFamily="2" charset="-122"/>
                <a:ea typeface="华文行楷" pitchFamily="2" charset="-122"/>
              </a:rPr>
              <a:t>5</a:t>
            </a:r>
            <a:r>
              <a:rPr lang="zh-CN" altLang="zh-CN" b="1" dirty="0">
                <a:solidFill>
                  <a:srgbClr val="C00000"/>
                </a:solidFill>
                <a:latin typeface="华文行楷" pitchFamily="2" charset="-122"/>
                <a:ea typeface="华文行楷" pitchFamily="2" charset="-122"/>
              </a:rPr>
              <a:t>）结区内无俘获中心，界面无表面复合，过剩载流子的减少只与体内复合有关且认为是线性减少的。</a:t>
            </a:r>
          </a:p>
        </p:txBody>
      </p:sp>
      <p:sp>
        <p:nvSpPr>
          <p:cNvPr id="8" name="矩形 7"/>
          <p:cNvSpPr/>
          <p:nvPr/>
        </p:nvSpPr>
        <p:spPr>
          <a:xfrm>
            <a:off x="1078288" y="5394372"/>
            <a:ext cx="8535726" cy="954107"/>
          </a:xfrm>
          <a:prstGeom prst="rect">
            <a:avLst/>
          </a:prstGeom>
        </p:spPr>
        <p:txBody>
          <a:bodyPr wrap="square">
            <a:spAutoFit/>
          </a:bodyPr>
          <a:lstStyle/>
          <a:p>
            <a:r>
              <a:rPr lang="en-US" altLang="zh-CN" b="1" dirty="0">
                <a:solidFill>
                  <a:srgbClr val="7030A0"/>
                </a:solidFill>
                <a:latin typeface="华文行楷" pitchFamily="2" charset="-122"/>
                <a:ea typeface="华文行楷" pitchFamily="2" charset="-122"/>
                <a:cs typeface="Times New Roman" pitchFamily="18" charset="0"/>
              </a:rPr>
              <a:t> 6</a:t>
            </a:r>
            <a:r>
              <a:rPr lang="zh-CN" altLang="zh-CN" b="1" dirty="0">
                <a:solidFill>
                  <a:srgbClr val="7030A0"/>
                </a:solidFill>
                <a:latin typeface="华文行楷" pitchFamily="2" charset="-122"/>
                <a:ea typeface="华文行楷" pitchFamily="2" charset="-122"/>
                <a:cs typeface="Times New Roman" pitchFamily="18" charset="0"/>
              </a:rPr>
              <a:t>）</a:t>
            </a:r>
            <a:r>
              <a:rPr lang="zh-CN" altLang="en-US" b="1" dirty="0">
                <a:solidFill>
                  <a:srgbClr val="7030A0"/>
                </a:solidFill>
                <a:latin typeface="华文行楷" pitchFamily="2" charset="-122"/>
                <a:ea typeface="华文行楷" pitchFamily="2" charset="-122"/>
                <a:cs typeface="Times New Roman" pitchFamily="18" charset="0"/>
              </a:rPr>
              <a:t>小注入条件  注入的少数载流子浓度比平衡多数载流子浓度小得多。</a:t>
            </a:r>
          </a:p>
        </p:txBody>
      </p:sp>
      <p:grpSp>
        <p:nvGrpSpPr>
          <p:cNvPr id="9" name="组合 8"/>
          <p:cNvGrpSpPr/>
          <p:nvPr/>
        </p:nvGrpSpPr>
        <p:grpSpPr>
          <a:xfrm>
            <a:off x="10029093" y="6448526"/>
            <a:ext cx="552450" cy="314325"/>
            <a:chOff x="5172075" y="6438900"/>
            <a:chExt cx="552450" cy="314325"/>
          </a:xfrm>
        </p:grpSpPr>
        <p:sp>
          <p:nvSpPr>
            <p:cNvPr id="10" name="棱台 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772980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8"/>
                                        </p:tgtEl>
                                        <p:attrNameLst>
                                          <p:attrName>style.visibility</p:attrName>
                                        </p:attrNameLst>
                                      </p:cBhvr>
                                      <p:to>
                                        <p:strVal val="visible"/>
                                      </p:to>
                                    </p:set>
                                  </p:childTnLst>
                                </p:cTn>
                              </p:par>
                            </p:childTnLst>
                          </p:cTn>
                        </p:par>
                        <p:par>
                          <p:cTn id="27" fill="hold">
                            <p:stCondLst>
                              <p:cond delay="6001"/>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1" name="TextBox 180"/>
              <p:cNvSpPr txBox="1"/>
              <p:nvPr/>
            </p:nvSpPr>
            <p:spPr>
              <a:xfrm>
                <a:off x="8633144" y="2558041"/>
                <a:ext cx="16154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𝑉</m:t>
                          </m:r>
                        </m:e>
                        <m:sub>
                          <m:r>
                            <a:rPr lang="en-US" altLang="zh-CN" i="1">
                              <a:latin typeface="Cambria Math"/>
                            </a:rPr>
                            <m:t>0</m:t>
                          </m:r>
                        </m:sub>
                      </m:sSub>
                      <m:r>
                        <a:rPr lang="en-US" altLang="zh-CN" i="1">
                          <a:latin typeface="Cambria Math"/>
                        </a:rPr>
                        <m:t>−</m:t>
                      </m:r>
                      <m:r>
                        <a:rPr lang="en-US" altLang="zh-CN" i="1">
                          <a:latin typeface="Cambria Math"/>
                        </a:rPr>
                        <m:t>𝑉</m:t>
                      </m:r>
                      <m:r>
                        <a:rPr lang="en-US" altLang="zh-CN" i="1">
                          <a:latin typeface="Cambria Math"/>
                        </a:rPr>
                        <m:t>)</m:t>
                      </m:r>
                    </m:oMath>
                  </m:oMathPara>
                </a14:m>
                <a:endParaRPr lang="zh-CN" altLang="en-US" dirty="0"/>
              </a:p>
            </p:txBody>
          </p:sp>
        </mc:Choice>
        <mc:Fallback xmlns="">
          <p:sp>
            <p:nvSpPr>
              <p:cNvPr id="181" name="TextBox 180"/>
              <p:cNvSpPr txBox="1">
                <a:spLocks noRot="1" noChangeAspect="1" noMove="1" noResize="1" noEditPoints="1" noAdjustHandles="1" noChangeArrowheads="1" noChangeShapeType="1" noTextEdit="1"/>
              </p:cNvSpPr>
              <p:nvPr/>
            </p:nvSpPr>
            <p:spPr>
              <a:xfrm>
                <a:off x="8633144" y="2558041"/>
                <a:ext cx="1615442" cy="523220"/>
              </a:xfrm>
              <a:prstGeom prst="rect">
                <a:avLst/>
              </a:prstGeom>
              <a:blipFill>
                <a:blip r:embed="rId3"/>
                <a:stretch>
                  <a:fillRect/>
                </a:stretch>
              </a:blipFill>
            </p:spPr>
            <p:txBody>
              <a:bodyPr/>
              <a:lstStyle/>
              <a:p>
                <a:r>
                  <a:rPr lang="zh-CN" altLang="en-US">
                    <a:noFill/>
                  </a:rPr>
                  <a:t> </a:t>
                </a:r>
              </a:p>
            </p:txBody>
          </p:sp>
        </mc:Fallback>
      </mc:AlternateContent>
      <p:sp>
        <p:nvSpPr>
          <p:cNvPr id="17" name="TextBox 16"/>
          <p:cNvSpPr txBox="1"/>
          <p:nvPr/>
        </p:nvSpPr>
        <p:spPr>
          <a:xfrm>
            <a:off x="161507" y="158665"/>
            <a:ext cx="4263656" cy="584775"/>
          </a:xfrm>
          <a:prstGeom prst="rect">
            <a:avLst/>
          </a:prstGeom>
          <a:noFill/>
        </p:spPr>
        <p:txBody>
          <a:bodyPr wrap="square" rtlCol="0">
            <a:spAutoFit/>
          </a:bodyPr>
          <a:lstStyle/>
          <a:p>
            <a:r>
              <a:rPr lang="en-US" altLang="zh-CN" sz="3200" b="1" dirty="0">
                <a:solidFill>
                  <a:schemeClr val="tx2"/>
                </a:solidFill>
              </a:rPr>
              <a:t>7.5 </a:t>
            </a:r>
            <a:r>
              <a:rPr lang="en-US" altLang="zh-CN" sz="3200" b="1" dirty="0" err="1">
                <a:solidFill>
                  <a:schemeClr val="tx2"/>
                </a:solidFill>
              </a:rPr>
              <a:t>pn</a:t>
            </a:r>
            <a:r>
              <a:rPr lang="zh-CN" altLang="en-US" sz="3200" b="1" dirty="0">
                <a:solidFill>
                  <a:schemeClr val="tx2"/>
                </a:solidFill>
              </a:rPr>
              <a:t>结的整流现象</a:t>
            </a:r>
          </a:p>
        </p:txBody>
      </p:sp>
      <p:cxnSp>
        <p:nvCxnSpPr>
          <p:cNvPr id="19" name="直接连接符 18"/>
          <p:cNvCxnSpPr/>
          <p:nvPr/>
        </p:nvCxnSpPr>
        <p:spPr>
          <a:xfrm>
            <a:off x="2293335" y="2536183"/>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293334" y="3464760"/>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293335" y="3344257"/>
            <a:ext cx="329963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200107" y="3177681"/>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200106" y="4106258"/>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86199" y="2536183"/>
            <a:ext cx="513907" cy="641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686199" y="3464760"/>
            <a:ext cx="513907" cy="641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686199" y="2270370"/>
            <a:ext cx="0" cy="23497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200105" y="2270370"/>
            <a:ext cx="0" cy="23497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579873" y="2536183"/>
            <a:ext cx="163741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664395" y="2536183"/>
            <a:ext cx="10633" cy="64149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686199" y="4393789"/>
            <a:ext cx="513907" cy="1063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4675027" y="2595322"/>
                <a:ext cx="8137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oMath>
                  </m:oMathPara>
                </a14:m>
                <a:endParaRPr lang="zh-CN" alt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4675027" y="2595322"/>
                <a:ext cx="813748" cy="523220"/>
              </a:xfrm>
              <a:prstGeom prst="rect">
                <a:avLst/>
              </a:prstGeom>
              <a:blipFill>
                <a:blip r:embed="rId4"/>
                <a:stretch>
                  <a:fillRect/>
                </a:stretch>
              </a:blipFill>
            </p:spPr>
            <p:txBody>
              <a:bodyPr/>
              <a:lstStyle/>
              <a:p>
                <a:r>
                  <a:rPr lang="zh-CN" altLang="en-US">
                    <a:noFill/>
                  </a:rPr>
                  <a:t> </a:t>
                </a:r>
              </a:p>
            </p:txBody>
          </p:sp>
        </mc:Fallback>
      </mc:AlternateContent>
      <p:sp>
        <p:nvSpPr>
          <p:cNvPr id="46" name="TextBox 45"/>
          <p:cNvSpPr txBox="1"/>
          <p:nvPr/>
        </p:nvSpPr>
        <p:spPr>
          <a:xfrm>
            <a:off x="2551552" y="272555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47" name="TextBox 46"/>
          <p:cNvSpPr txBox="1"/>
          <p:nvPr/>
        </p:nvSpPr>
        <p:spPr>
          <a:xfrm>
            <a:off x="4785320" y="3446043"/>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8" name="TextBox 47"/>
              <p:cNvSpPr txBox="1"/>
              <p:nvPr/>
            </p:nvSpPr>
            <p:spPr>
              <a:xfrm>
                <a:off x="3670005" y="3882315"/>
                <a:ext cx="6384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oMath>
                  </m:oMathPara>
                </a14:m>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3670005" y="3882315"/>
                <a:ext cx="63844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751069" y="2196378"/>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1751069" y="2196378"/>
                <a:ext cx="674224"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1845846" y="2743751"/>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51" name="TextBox 50"/>
              <p:cNvSpPr txBox="1">
                <a:spLocks noRot="1" noChangeAspect="1" noMove="1" noResize="1" noEditPoints="1" noAdjustHandles="1" noChangeArrowheads="1" noChangeShapeType="1" noTextEdit="1"/>
              </p:cNvSpPr>
              <p:nvPr/>
            </p:nvSpPr>
            <p:spPr>
              <a:xfrm>
                <a:off x="1845846" y="2743751"/>
                <a:ext cx="705706" cy="62177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846766" y="3262289"/>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52" name="TextBox 51"/>
              <p:cNvSpPr txBox="1">
                <a:spLocks noRot="1" noChangeAspect="1" noMove="1" noResize="1" noEditPoints="1" noAdjustHandles="1" noChangeArrowheads="1" noChangeShapeType="1" noTextEdit="1"/>
              </p:cNvSpPr>
              <p:nvPr/>
            </p:nvSpPr>
            <p:spPr>
              <a:xfrm>
                <a:off x="1846766" y="3262289"/>
                <a:ext cx="683520"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5520673" y="3135381"/>
                <a:ext cx="711798" cy="572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oMath>
                  </m:oMathPara>
                </a14:m>
                <a:endParaRPr lang="zh-CN" alt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5520673" y="3135381"/>
                <a:ext cx="711798" cy="572273"/>
              </a:xfrm>
              <a:prstGeom prst="rect">
                <a:avLst/>
              </a:prstGeom>
              <a:blipFill>
                <a:blip r:embed="rId9"/>
                <a:stretch>
                  <a:fillRect/>
                </a:stretch>
              </a:blipFill>
            </p:spPr>
            <p:txBody>
              <a:bodyPr/>
              <a:lstStyle/>
              <a:p>
                <a:r>
                  <a:rPr lang="zh-CN" altLang="en-US">
                    <a:noFill/>
                  </a:rPr>
                  <a:t> </a:t>
                </a:r>
              </a:p>
            </p:txBody>
          </p:sp>
        </mc:Fallback>
      </mc:AlternateContent>
      <p:cxnSp>
        <p:nvCxnSpPr>
          <p:cNvPr id="55" name="直接箭头连接符 54"/>
          <p:cNvCxnSpPr/>
          <p:nvPr/>
        </p:nvCxnSpPr>
        <p:spPr>
          <a:xfrm flipH="1">
            <a:off x="3388487" y="4715857"/>
            <a:ext cx="10100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3577709" y="4563906"/>
                <a:ext cx="6553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3577709" y="4563906"/>
                <a:ext cx="655371" cy="523220"/>
              </a:xfrm>
              <a:prstGeom prst="rect">
                <a:avLst/>
              </a:prstGeom>
              <a:blipFill>
                <a:blip r:embed="rId10"/>
                <a:stretch>
                  <a:fillRect/>
                </a:stretch>
              </a:blipFill>
            </p:spPr>
            <p:txBody>
              <a:bodyPr/>
              <a:lstStyle/>
              <a:p>
                <a:r>
                  <a:rPr lang="zh-CN" altLang="en-US">
                    <a:noFill/>
                  </a:rPr>
                  <a:t> </a:t>
                </a:r>
              </a:p>
            </p:txBody>
          </p:sp>
        </mc:Fallback>
      </mc:AlternateContent>
      <p:cxnSp>
        <p:nvCxnSpPr>
          <p:cNvPr id="59" name="直接箭头连接符 58"/>
          <p:cNvCxnSpPr/>
          <p:nvPr/>
        </p:nvCxnSpPr>
        <p:spPr>
          <a:xfrm flipH="1">
            <a:off x="3388486" y="2135690"/>
            <a:ext cx="1010094"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4308450" y="1874080"/>
                <a:ext cx="5597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oMath>
                  </m:oMathPara>
                </a14:m>
                <a:endParaRPr lang="zh-CN" alt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4308450" y="1874080"/>
                <a:ext cx="559769" cy="523220"/>
              </a:xfrm>
              <a:prstGeom prst="rect">
                <a:avLst/>
              </a:prstGeom>
              <a:blipFill>
                <a:blip r:embed="rId11"/>
                <a:stretch>
                  <a:fillRect/>
                </a:stretch>
              </a:blipFill>
            </p:spPr>
            <p:txBody>
              <a:bodyPr/>
              <a:lstStyle/>
              <a:p>
                <a:r>
                  <a:rPr lang="zh-CN" altLang="en-US">
                    <a:noFill/>
                  </a:rPr>
                  <a:t> </a:t>
                </a:r>
              </a:p>
            </p:txBody>
          </p:sp>
        </mc:Fallback>
      </mc:AlternateContent>
      <p:sp>
        <p:nvSpPr>
          <p:cNvPr id="63" name="椭圆 62"/>
          <p:cNvSpPr/>
          <p:nvPr/>
        </p:nvSpPr>
        <p:spPr>
          <a:xfrm>
            <a:off x="4232250" y="2966144"/>
            <a:ext cx="152399" cy="152399"/>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4" name="椭圆 63"/>
          <p:cNvSpPr/>
          <p:nvPr/>
        </p:nvSpPr>
        <p:spPr>
          <a:xfrm>
            <a:off x="3459617" y="3523900"/>
            <a:ext cx="152399" cy="152399"/>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5" name="直接箭头连接符 64"/>
          <p:cNvCxnSpPr/>
          <p:nvPr/>
        </p:nvCxnSpPr>
        <p:spPr>
          <a:xfrm flipH="1">
            <a:off x="3164958" y="1952257"/>
            <a:ext cx="1010094"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p:cNvSpPr txBox="1"/>
              <p:nvPr/>
            </p:nvSpPr>
            <p:spPr>
              <a:xfrm>
                <a:off x="2787752" y="1653665"/>
                <a:ext cx="5680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7030A0"/>
                              </a:solidFill>
                              <a:latin typeface="Cambria Math" panose="02040503050406030204" pitchFamily="18" charset="0"/>
                            </a:rPr>
                          </m:ctrlPr>
                        </m:sSubPr>
                        <m:e>
                          <m:r>
                            <a:rPr lang="en-US" altLang="zh-CN" i="1">
                              <a:solidFill>
                                <a:srgbClr val="7030A0"/>
                              </a:solidFill>
                              <a:latin typeface="Cambria Math"/>
                            </a:rPr>
                            <m:t>𝐽</m:t>
                          </m:r>
                        </m:e>
                        <m:sub>
                          <m:r>
                            <a:rPr lang="en-US" altLang="zh-CN" i="1">
                              <a:solidFill>
                                <a:srgbClr val="7030A0"/>
                              </a:solidFill>
                              <a:latin typeface="Cambria Math"/>
                            </a:rPr>
                            <m:t>2</m:t>
                          </m:r>
                        </m:sub>
                      </m:sSub>
                    </m:oMath>
                  </m:oMathPara>
                </a14:m>
                <a:endParaRPr lang="zh-CN" altLang="en-US" dirty="0">
                  <a:solidFill>
                    <a:srgbClr val="7030A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2787752" y="1653665"/>
                <a:ext cx="568040" cy="523220"/>
              </a:xfrm>
              <a:prstGeom prst="rect">
                <a:avLst/>
              </a:prstGeom>
              <a:blipFill>
                <a:blip r:embed="rId12"/>
                <a:stretch>
                  <a:fillRect/>
                </a:stretch>
              </a:blipFill>
            </p:spPr>
            <p:txBody>
              <a:bodyPr/>
              <a:lstStyle/>
              <a:p>
                <a:r>
                  <a:rPr lang="zh-CN" altLang="en-US">
                    <a:noFill/>
                  </a:rPr>
                  <a:t> </a:t>
                </a:r>
              </a:p>
            </p:txBody>
          </p:sp>
        </mc:Fallback>
      </mc:AlternateContent>
      <p:sp>
        <p:nvSpPr>
          <p:cNvPr id="67" name="椭圆 66"/>
          <p:cNvSpPr/>
          <p:nvPr/>
        </p:nvSpPr>
        <p:spPr>
          <a:xfrm>
            <a:off x="3468479" y="2321101"/>
            <a:ext cx="152399" cy="152399"/>
          </a:xfrm>
          <a:prstGeom prst="ellips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 name="椭圆 67"/>
          <p:cNvSpPr/>
          <p:nvPr/>
        </p:nvSpPr>
        <p:spPr>
          <a:xfrm>
            <a:off x="4257060" y="4149902"/>
            <a:ext cx="152399" cy="152399"/>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9" name="TextBox 68"/>
          <p:cNvSpPr txBox="1"/>
          <p:nvPr/>
        </p:nvSpPr>
        <p:spPr>
          <a:xfrm>
            <a:off x="4675027" y="1781747"/>
            <a:ext cx="1210588" cy="707886"/>
          </a:xfrm>
          <a:prstGeom prst="rect">
            <a:avLst/>
          </a:prstGeom>
          <a:noFill/>
        </p:spPr>
        <p:txBody>
          <a:bodyPr wrap="none" rtlCol="0">
            <a:spAutoFit/>
          </a:bodyPr>
          <a:lstStyle/>
          <a:p>
            <a:r>
              <a:rPr lang="zh-CN" altLang="en-US" sz="2000" b="1" dirty="0"/>
              <a:t>扩散电流</a:t>
            </a:r>
            <a:endParaRPr lang="en-US" altLang="zh-CN" sz="2000" b="1" dirty="0"/>
          </a:p>
          <a:p>
            <a:r>
              <a:rPr lang="zh-CN" altLang="en-US" sz="2000" b="1" dirty="0"/>
              <a:t>多子电流</a:t>
            </a:r>
          </a:p>
        </p:txBody>
      </p:sp>
      <p:sp>
        <p:nvSpPr>
          <p:cNvPr id="70" name="TextBox 69"/>
          <p:cNvSpPr txBox="1"/>
          <p:nvPr/>
        </p:nvSpPr>
        <p:spPr>
          <a:xfrm>
            <a:off x="1772765" y="1608738"/>
            <a:ext cx="1217000" cy="707886"/>
          </a:xfrm>
          <a:prstGeom prst="rect">
            <a:avLst/>
          </a:prstGeom>
          <a:noFill/>
        </p:spPr>
        <p:txBody>
          <a:bodyPr wrap="none" rtlCol="0">
            <a:spAutoFit/>
          </a:bodyPr>
          <a:lstStyle/>
          <a:p>
            <a:r>
              <a:rPr lang="zh-CN" altLang="en-US" sz="2000" b="1" dirty="0">
                <a:solidFill>
                  <a:srgbClr val="7030A0"/>
                </a:solidFill>
              </a:rPr>
              <a:t>漂移电流</a:t>
            </a:r>
            <a:endParaRPr lang="en-US" altLang="zh-CN" sz="2000" b="1" dirty="0">
              <a:solidFill>
                <a:srgbClr val="7030A0"/>
              </a:solidFill>
            </a:endParaRPr>
          </a:p>
          <a:p>
            <a:r>
              <a:rPr lang="zh-CN" altLang="en-US" sz="2000" b="1" dirty="0">
                <a:solidFill>
                  <a:srgbClr val="7030A0"/>
                </a:solidFill>
              </a:rPr>
              <a:t>少子电流</a:t>
            </a:r>
          </a:p>
        </p:txBody>
      </p:sp>
      <mc:AlternateContent xmlns:mc="http://schemas.openxmlformats.org/markup-compatibility/2006" xmlns:a14="http://schemas.microsoft.com/office/drawing/2010/main">
        <mc:Choice Requires="a14">
          <p:sp>
            <p:nvSpPr>
              <p:cNvPr id="103" name="TextBox 102"/>
              <p:cNvSpPr txBox="1"/>
              <p:nvPr/>
            </p:nvSpPr>
            <p:spPr>
              <a:xfrm>
                <a:off x="3287651" y="5458179"/>
                <a:ext cx="13110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2</m:t>
                          </m:r>
                        </m:sub>
                      </m:sSub>
                    </m:oMath>
                  </m:oMathPara>
                </a14:m>
                <a:endParaRPr lang="zh-CN" alt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3287651" y="5458179"/>
                <a:ext cx="1311000" cy="523220"/>
              </a:xfrm>
              <a:prstGeom prst="rect">
                <a:avLst/>
              </a:prstGeom>
              <a:blipFill>
                <a:blip r:embed="rId13"/>
                <a:stretch>
                  <a:fillRect/>
                </a:stretch>
              </a:blipFill>
            </p:spPr>
            <p:txBody>
              <a:bodyPr/>
              <a:lstStyle/>
              <a:p>
                <a:r>
                  <a:rPr lang="zh-CN" altLang="en-US">
                    <a:noFill/>
                  </a:rPr>
                  <a:t> </a:t>
                </a:r>
              </a:p>
            </p:txBody>
          </p:sp>
        </mc:Fallback>
      </mc:AlternateContent>
      <p:cxnSp>
        <p:nvCxnSpPr>
          <p:cNvPr id="145" name="直接连接符 144"/>
          <p:cNvCxnSpPr/>
          <p:nvPr/>
        </p:nvCxnSpPr>
        <p:spPr>
          <a:xfrm>
            <a:off x="5217287" y="2536183"/>
            <a:ext cx="5057308" cy="0"/>
          </a:xfrm>
          <a:prstGeom prst="line">
            <a:avLst/>
          </a:prstGeom>
          <a:ln w="28575">
            <a:solidFill>
              <a:srgbClr val="005C2A"/>
            </a:solidFill>
            <a:prstDash val="dash"/>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5217287" y="3184109"/>
            <a:ext cx="5057308" cy="0"/>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217287" y="4102054"/>
            <a:ext cx="5057308" cy="0"/>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612015" y="3464760"/>
            <a:ext cx="6662580" cy="0"/>
          </a:xfrm>
          <a:prstGeom prst="line">
            <a:avLst/>
          </a:prstGeom>
          <a:ln w="28575">
            <a:solidFill>
              <a:srgbClr val="005C2A"/>
            </a:solidFill>
            <a:prstDash val="dash"/>
          </a:ln>
        </p:spPr>
        <p:style>
          <a:lnRef idx="1">
            <a:schemeClr val="accent1"/>
          </a:lnRef>
          <a:fillRef idx="0">
            <a:schemeClr val="accent1"/>
          </a:fillRef>
          <a:effectRef idx="0">
            <a:schemeClr val="accent1"/>
          </a:effectRef>
          <a:fontRef idx="minor">
            <a:schemeClr val="tx1"/>
          </a:fontRef>
        </p:style>
      </p:cxnSp>
      <p:grpSp>
        <p:nvGrpSpPr>
          <p:cNvPr id="157" name="组合 156"/>
          <p:cNvGrpSpPr/>
          <p:nvPr/>
        </p:nvGrpSpPr>
        <p:grpSpPr>
          <a:xfrm>
            <a:off x="6109402" y="2309132"/>
            <a:ext cx="1935130" cy="1589131"/>
            <a:chOff x="4585402" y="1540837"/>
            <a:chExt cx="1935130" cy="1589131"/>
          </a:xfrm>
        </p:grpSpPr>
        <p:cxnSp>
          <p:nvCxnSpPr>
            <p:cNvPr id="151" name="直接连接符 150"/>
            <p:cNvCxnSpPr/>
            <p:nvPr/>
          </p:nvCxnSpPr>
          <p:spPr>
            <a:xfrm>
              <a:off x="5127667" y="1880642"/>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127666" y="2809219"/>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5127667" y="2688716"/>
              <a:ext cx="13928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TextBox 153"/>
                <p:cNvSpPr txBox="1"/>
                <p:nvPr/>
              </p:nvSpPr>
              <p:spPr>
                <a:xfrm>
                  <a:off x="4585402" y="1540837"/>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54" name="TextBox 153"/>
                <p:cNvSpPr txBox="1">
                  <a:spLocks noRot="1" noChangeAspect="1" noMove="1" noResize="1" noEditPoints="1" noAdjustHandles="1" noChangeArrowheads="1" noChangeShapeType="1" noTextEdit="1"/>
                </p:cNvSpPr>
                <p:nvPr/>
              </p:nvSpPr>
              <p:spPr>
                <a:xfrm>
                  <a:off x="4585402" y="1540837"/>
                  <a:ext cx="674224" cy="523220"/>
                </a:xfrm>
                <a:prstGeom prst="rect">
                  <a:avLst/>
                </a:prstGeom>
                <a:blipFill rotWithShape="1">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TextBox 154"/>
                <p:cNvSpPr txBox="1"/>
                <p:nvPr/>
              </p:nvSpPr>
              <p:spPr>
                <a:xfrm>
                  <a:off x="4680179" y="2088209"/>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155" name="TextBox 154"/>
                <p:cNvSpPr txBox="1">
                  <a:spLocks noRot="1" noChangeAspect="1" noMove="1" noResize="1" noEditPoints="1" noAdjustHandles="1" noChangeArrowheads="1" noChangeShapeType="1" noTextEdit="1"/>
                </p:cNvSpPr>
                <p:nvPr/>
              </p:nvSpPr>
              <p:spPr>
                <a:xfrm>
                  <a:off x="4680179" y="2088209"/>
                  <a:ext cx="705706" cy="621773"/>
                </a:xfrm>
                <a:prstGeom prst="rect">
                  <a:avLst/>
                </a:prstGeom>
                <a:blipFill rotWithShape="1">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TextBox 155"/>
                <p:cNvSpPr txBox="1"/>
                <p:nvPr/>
              </p:nvSpPr>
              <p:spPr>
                <a:xfrm>
                  <a:off x="4681099" y="2606748"/>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56" name="TextBox 155"/>
                <p:cNvSpPr txBox="1">
                  <a:spLocks noRot="1" noChangeAspect="1" noMove="1" noResize="1" noEditPoints="1" noAdjustHandles="1" noChangeArrowheads="1" noChangeShapeType="1" noTextEdit="1"/>
                </p:cNvSpPr>
                <p:nvPr/>
              </p:nvSpPr>
              <p:spPr>
                <a:xfrm>
                  <a:off x="4681099" y="2606748"/>
                  <a:ext cx="683520" cy="523220"/>
                </a:xfrm>
                <a:prstGeom prst="rect">
                  <a:avLst/>
                </a:prstGeom>
                <a:blipFill rotWithShape="1">
                  <a:blip r:embed="rId16"/>
                  <a:stretch>
                    <a:fillRect/>
                  </a:stretch>
                </a:blipFill>
              </p:spPr>
              <p:txBody>
                <a:bodyPr/>
                <a:lstStyle/>
                <a:p>
                  <a:r>
                    <a:rPr lang="zh-CN" altLang="en-US">
                      <a:noFill/>
                    </a:rPr>
                    <a:t> </a:t>
                  </a:r>
                </a:p>
              </p:txBody>
            </p:sp>
          </mc:Fallback>
        </mc:AlternateContent>
      </p:grpSp>
      <p:sp>
        <p:nvSpPr>
          <p:cNvPr id="159" name="TextBox 158"/>
          <p:cNvSpPr txBox="1"/>
          <p:nvPr/>
        </p:nvSpPr>
        <p:spPr>
          <a:xfrm>
            <a:off x="7165997" y="2832351"/>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grpSp>
        <p:nvGrpSpPr>
          <p:cNvPr id="167" name="组合 166"/>
          <p:cNvGrpSpPr/>
          <p:nvPr/>
        </p:nvGrpSpPr>
        <p:grpSpPr>
          <a:xfrm>
            <a:off x="8446038" y="3053971"/>
            <a:ext cx="1392866" cy="928577"/>
            <a:chOff x="6975203" y="2275043"/>
            <a:chExt cx="1392866" cy="928577"/>
          </a:xfrm>
        </p:grpSpPr>
        <p:cxnSp>
          <p:nvCxnSpPr>
            <p:cNvPr id="160" name="直接连接符 159"/>
            <p:cNvCxnSpPr/>
            <p:nvPr/>
          </p:nvCxnSpPr>
          <p:spPr>
            <a:xfrm>
              <a:off x="6975204" y="2441619"/>
              <a:ext cx="139286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6975204" y="2275043"/>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6975203" y="3203620"/>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7970030" y="2661365"/>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grpSp>
      <p:cxnSp>
        <p:nvCxnSpPr>
          <p:cNvPr id="168" name="直接连接符 167"/>
          <p:cNvCxnSpPr/>
          <p:nvPr/>
        </p:nvCxnSpPr>
        <p:spPr>
          <a:xfrm>
            <a:off x="8028073" y="2214112"/>
            <a:ext cx="0" cy="23497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8456915" y="2214112"/>
            <a:ext cx="0" cy="23497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a:off x="8044533" y="4256673"/>
            <a:ext cx="412383" cy="1063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2" name="TextBox 171"/>
              <p:cNvSpPr txBox="1"/>
              <p:nvPr/>
            </p:nvSpPr>
            <p:spPr>
              <a:xfrm>
                <a:off x="7931502" y="4163863"/>
                <a:ext cx="63017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1</m:t>
                          </m:r>
                        </m:sub>
                      </m:sSub>
                    </m:oMath>
                  </m:oMathPara>
                </a14:m>
                <a:endParaRPr lang="zh-CN" altLang="en-US" dirty="0"/>
              </a:p>
            </p:txBody>
          </p:sp>
        </mc:Choice>
        <mc:Fallback xmlns="">
          <p:sp>
            <p:nvSpPr>
              <p:cNvPr id="172" name="TextBox 171"/>
              <p:cNvSpPr txBox="1">
                <a:spLocks noRot="1" noChangeAspect="1" noMove="1" noResize="1" noEditPoints="1" noAdjustHandles="1" noChangeArrowheads="1" noChangeShapeType="1" noTextEdit="1"/>
              </p:cNvSpPr>
              <p:nvPr/>
            </p:nvSpPr>
            <p:spPr>
              <a:xfrm>
                <a:off x="7931502" y="4163863"/>
                <a:ext cx="630173" cy="52322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3" name="TextBox 172"/>
              <p:cNvSpPr txBox="1"/>
              <p:nvPr/>
            </p:nvSpPr>
            <p:spPr>
              <a:xfrm>
                <a:off x="9681547" y="2998043"/>
                <a:ext cx="711798" cy="572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oMath>
                  </m:oMathPara>
                </a14:m>
                <a:endParaRPr lang="zh-CN" altLang="en-US" dirty="0"/>
              </a:p>
            </p:txBody>
          </p:sp>
        </mc:Choice>
        <mc:Fallback xmlns="">
          <p:sp>
            <p:nvSpPr>
              <p:cNvPr id="173" name="TextBox 172"/>
              <p:cNvSpPr txBox="1">
                <a:spLocks noRot="1" noChangeAspect="1" noMove="1" noResize="1" noEditPoints="1" noAdjustHandles="1" noChangeArrowheads="1" noChangeShapeType="1" noTextEdit="1"/>
              </p:cNvSpPr>
              <p:nvPr/>
            </p:nvSpPr>
            <p:spPr>
              <a:xfrm>
                <a:off x="9681547" y="2998043"/>
                <a:ext cx="711798" cy="572273"/>
              </a:xfrm>
              <a:prstGeom prst="rect">
                <a:avLst/>
              </a:prstGeom>
              <a:blipFill>
                <a:blip r:embed="rId18"/>
                <a:stretch>
                  <a:fillRect/>
                </a:stretch>
              </a:blipFill>
            </p:spPr>
            <p:txBody>
              <a:bodyPr/>
              <a:lstStyle/>
              <a:p>
                <a:r>
                  <a:rPr lang="zh-CN" altLang="en-US">
                    <a:noFill/>
                  </a:rPr>
                  <a:t> </a:t>
                </a:r>
              </a:p>
            </p:txBody>
          </p:sp>
        </mc:Fallback>
      </mc:AlternateContent>
      <p:cxnSp>
        <p:nvCxnSpPr>
          <p:cNvPr id="175" name="直接连接符 174"/>
          <p:cNvCxnSpPr/>
          <p:nvPr/>
        </p:nvCxnSpPr>
        <p:spPr>
          <a:xfrm>
            <a:off x="8028073" y="2642586"/>
            <a:ext cx="428842" cy="405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8028073" y="3570315"/>
            <a:ext cx="428842" cy="4057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8044532" y="2648936"/>
            <a:ext cx="116882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a:off x="8722045" y="2648936"/>
            <a:ext cx="6725" cy="40570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6" name="组合 185"/>
          <p:cNvGrpSpPr/>
          <p:nvPr/>
        </p:nvGrpSpPr>
        <p:grpSpPr>
          <a:xfrm>
            <a:off x="8044531" y="3220546"/>
            <a:ext cx="656598" cy="244214"/>
            <a:chOff x="6520531" y="2441619"/>
            <a:chExt cx="656598" cy="244214"/>
          </a:xfrm>
        </p:grpSpPr>
        <p:cxnSp>
          <p:nvCxnSpPr>
            <p:cNvPr id="183" name="直接连接符 182"/>
            <p:cNvCxnSpPr/>
            <p:nvPr/>
          </p:nvCxnSpPr>
          <p:spPr>
            <a:xfrm>
              <a:off x="6520531" y="2678083"/>
              <a:ext cx="41238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6932915" y="2441619"/>
              <a:ext cx="244214" cy="24421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91" name="组合 190"/>
          <p:cNvGrpSpPr/>
          <p:nvPr/>
        </p:nvGrpSpPr>
        <p:grpSpPr>
          <a:xfrm>
            <a:off x="7854950" y="3220546"/>
            <a:ext cx="591088" cy="244214"/>
            <a:chOff x="6330950" y="2441619"/>
            <a:chExt cx="591088" cy="244214"/>
          </a:xfrm>
        </p:grpSpPr>
        <p:cxnSp>
          <p:nvCxnSpPr>
            <p:cNvPr id="188" name="直接连接符 187"/>
            <p:cNvCxnSpPr/>
            <p:nvPr/>
          </p:nvCxnSpPr>
          <p:spPr>
            <a:xfrm flipH="1">
              <a:off x="6504073" y="2441619"/>
              <a:ext cx="41796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H="1">
              <a:off x="6330950" y="2441619"/>
              <a:ext cx="173123" cy="24421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92" name="直接连接符 191"/>
          <p:cNvCxnSpPr/>
          <p:nvPr/>
        </p:nvCxnSpPr>
        <p:spPr>
          <a:xfrm>
            <a:off x="8461152" y="3458410"/>
            <a:ext cx="40979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p:nvPr/>
        </p:nvCxnSpPr>
        <p:spPr>
          <a:xfrm>
            <a:off x="8729275" y="3230952"/>
            <a:ext cx="0" cy="22745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8" name="TextBox 197"/>
              <p:cNvSpPr txBox="1"/>
              <p:nvPr/>
            </p:nvSpPr>
            <p:spPr>
              <a:xfrm>
                <a:off x="8711295" y="3128156"/>
                <a:ext cx="6978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𝑒𝑉</m:t>
                      </m:r>
                    </m:oMath>
                  </m:oMathPara>
                </a14:m>
                <a:endParaRPr lang="zh-CN" altLang="en-US"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711295" y="3128156"/>
                <a:ext cx="697820" cy="52322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7478546" y="1078390"/>
                <a:ext cx="118750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a:rPr lang="en-US" altLang="zh-CN" i="1">
                          <a:latin typeface="Cambria Math"/>
                        </a:rPr>
                        <m:t>&gt;0</m:t>
                      </m:r>
                    </m:oMath>
                  </m:oMathPara>
                </a14:m>
                <a:endParaRPr lang="zh-CN" altLang="en-US" dirty="0"/>
              </a:p>
            </p:txBody>
          </p:sp>
        </mc:Choice>
        <mc:Fallback xmlns="">
          <p:sp>
            <p:nvSpPr>
              <p:cNvPr id="199" name="TextBox 198"/>
              <p:cNvSpPr txBox="1">
                <a:spLocks noRot="1" noChangeAspect="1" noMove="1" noResize="1" noEditPoints="1" noAdjustHandles="1" noChangeArrowheads="1" noChangeShapeType="1" noTextEdit="1"/>
              </p:cNvSpPr>
              <p:nvPr/>
            </p:nvSpPr>
            <p:spPr>
              <a:xfrm>
                <a:off x="7478546" y="1078390"/>
                <a:ext cx="1187505" cy="523220"/>
              </a:xfrm>
              <a:prstGeom prst="rect">
                <a:avLst/>
              </a:prstGeom>
              <a:blipFill>
                <a:blip r:embed="rId20"/>
                <a:stretch>
                  <a:fillRect/>
                </a:stretch>
              </a:blipFill>
            </p:spPr>
            <p:txBody>
              <a:bodyPr/>
              <a:lstStyle/>
              <a:p>
                <a:r>
                  <a:rPr lang="zh-CN" altLang="en-US">
                    <a:noFill/>
                  </a:rPr>
                  <a:t> </a:t>
                </a:r>
              </a:p>
            </p:txBody>
          </p:sp>
        </mc:Fallback>
      </mc:AlternateContent>
      <p:cxnSp>
        <p:nvCxnSpPr>
          <p:cNvPr id="200" name="直接箭头连接符 199"/>
          <p:cNvCxnSpPr/>
          <p:nvPr/>
        </p:nvCxnSpPr>
        <p:spPr>
          <a:xfrm flipH="1">
            <a:off x="7623051" y="2043357"/>
            <a:ext cx="1437155"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1" name="TextBox 200"/>
              <p:cNvSpPr txBox="1"/>
              <p:nvPr/>
            </p:nvSpPr>
            <p:spPr>
              <a:xfrm>
                <a:off x="9047346" y="1747149"/>
                <a:ext cx="5597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oMath>
                  </m:oMathPara>
                </a14:m>
                <a:endParaRPr lang="zh-CN" altLang="en-US" dirty="0"/>
              </a:p>
            </p:txBody>
          </p:sp>
        </mc:Choice>
        <mc:Fallback xmlns="">
          <p:sp>
            <p:nvSpPr>
              <p:cNvPr id="201" name="TextBox 200"/>
              <p:cNvSpPr txBox="1">
                <a:spLocks noRot="1" noChangeAspect="1" noMove="1" noResize="1" noEditPoints="1" noAdjustHandles="1" noChangeArrowheads="1" noChangeShapeType="1" noTextEdit="1"/>
              </p:cNvSpPr>
              <p:nvPr/>
            </p:nvSpPr>
            <p:spPr>
              <a:xfrm>
                <a:off x="9047346" y="1747149"/>
                <a:ext cx="559769" cy="523220"/>
              </a:xfrm>
              <a:prstGeom prst="rect">
                <a:avLst/>
              </a:prstGeom>
              <a:blipFill>
                <a:blip r:embed="rId21"/>
                <a:stretch>
                  <a:fillRect/>
                </a:stretch>
              </a:blipFill>
            </p:spPr>
            <p:txBody>
              <a:bodyPr/>
              <a:lstStyle/>
              <a:p>
                <a:r>
                  <a:rPr lang="zh-CN" altLang="en-US">
                    <a:noFill/>
                  </a:rPr>
                  <a:t> </a:t>
                </a:r>
              </a:p>
            </p:txBody>
          </p:sp>
        </mc:Fallback>
      </mc:AlternateContent>
      <p:cxnSp>
        <p:nvCxnSpPr>
          <p:cNvPr id="203" name="直接箭头连接符 202"/>
          <p:cNvCxnSpPr/>
          <p:nvPr/>
        </p:nvCxnSpPr>
        <p:spPr>
          <a:xfrm flipH="1">
            <a:off x="7432216" y="1900202"/>
            <a:ext cx="1010094"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TextBox 203"/>
              <p:cNvSpPr txBox="1"/>
              <p:nvPr/>
            </p:nvSpPr>
            <p:spPr>
              <a:xfrm>
                <a:off x="7055010" y="1601610"/>
                <a:ext cx="5680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7030A0"/>
                              </a:solidFill>
                              <a:latin typeface="Cambria Math" panose="02040503050406030204" pitchFamily="18" charset="0"/>
                            </a:rPr>
                          </m:ctrlPr>
                        </m:sSubPr>
                        <m:e>
                          <m:r>
                            <a:rPr lang="en-US" altLang="zh-CN" i="1">
                              <a:solidFill>
                                <a:srgbClr val="7030A0"/>
                              </a:solidFill>
                              <a:latin typeface="Cambria Math"/>
                            </a:rPr>
                            <m:t>𝐽</m:t>
                          </m:r>
                        </m:e>
                        <m:sub>
                          <m:r>
                            <a:rPr lang="en-US" altLang="zh-CN" i="1">
                              <a:solidFill>
                                <a:srgbClr val="7030A0"/>
                              </a:solidFill>
                              <a:latin typeface="Cambria Math"/>
                            </a:rPr>
                            <m:t>2</m:t>
                          </m:r>
                        </m:sub>
                      </m:sSub>
                    </m:oMath>
                  </m:oMathPara>
                </a14:m>
                <a:endParaRPr lang="zh-CN" altLang="en-US" dirty="0">
                  <a:solidFill>
                    <a:srgbClr val="7030A0"/>
                  </a:solidFill>
                </a:endParaRPr>
              </a:p>
            </p:txBody>
          </p:sp>
        </mc:Choice>
        <mc:Fallback xmlns="">
          <p:sp>
            <p:nvSpPr>
              <p:cNvPr id="204" name="TextBox 203"/>
              <p:cNvSpPr txBox="1">
                <a:spLocks noRot="1" noChangeAspect="1" noMove="1" noResize="1" noEditPoints="1" noAdjustHandles="1" noChangeArrowheads="1" noChangeShapeType="1" noTextEdit="1"/>
              </p:cNvSpPr>
              <p:nvPr/>
            </p:nvSpPr>
            <p:spPr>
              <a:xfrm>
                <a:off x="7055010" y="1601610"/>
                <a:ext cx="568040" cy="523220"/>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5" name="TextBox 204"/>
              <p:cNvSpPr txBox="1"/>
              <p:nvPr/>
            </p:nvSpPr>
            <p:spPr>
              <a:xfrm>
                <a:off x="7339030" y="5196569"/>
                <a:ext cx="2194062" cy="523220"/>
              </a:xfrm>
              <a:prstGeom prst="rect">
                <a:avLst/>
              </a:prstGeom>
              <a:noFill/>
            </p:spPr>
            <p:txBody>
              <a:bodyPr wrap="none" rtlCol="0">
                <a:spAutoFit/>
              </a:bodyPr>
              <a:lstStyle/>
              <a:p>
                <a:pPr/>
                <a14:m>
                  <m:oMath xmlns:m="http://schemas.openxmlformats.org/officeDocument/2006/math">
                    <m:r>
                      <a:rPr lang="en-US" altLang="zh-CN" i="1">
                        <a:latin typeface="Cambria Math"/>
                      </a:rPr>
                      <m:t>𝐽</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2</m:t>
                        </m:r>
                      </m:sub>
                    </m:sSub>
                  </m:oMath>
                </a14:m>
                <a:r>
                  <a:rPr lang="en-US" altLang="zh-CN" dirty="0" smtClean="0"/>
                  <a:t>&gt;0</a:t>
                </a:r>
                <a:endParaRPr lang="zh-CN" altLang="en-US" dirty="0"/>
              </a:p>
            </p:txBody>
          </p:sp>
        </mc:Choice>
        <mc:Fallback>
          <p:sp>
            <p:nvSpPr>
              <p:cNvPr id="205" name="TextBox 204"/>
              <p:cNvSpPr txBox="1">
                <a:spLocks noRot="1" noChangeAspect="1" noMove="1" noResize="1" noEditPoints="1" noAdjustHandles="1" noChangeArrowheads="1" noChangeShapeType="1" noTextEdit="1"/>
              </p:cNvSpPr>
              <p:nvPr/>
            </p:nvSpPr>
            <p:spPr>
              <a:xfrm>
                <a:off x="7339030" y="5196569"/>
                <a:ext cx="2194062" cy="523220"/>
              </a:xfrm>
              <a:prstGeom prst="rect">
                <a:avLst/>
              </a:prstGeom>
              <a:blipFill>
                <a:blip r:embed="rId23"/>
                <a:stretch>
                  <a:fillRect t="-11628" r="-4444" b="-31395"/>
                </a:stretch>
              </a:blipFill>
            </p:spPr>
            <p:txBody>
              <a:bodyPr/>
              <a:lstStyle/>
              <a:p>
                <a:r>
                  <a:rPr lang="zh-CN" altLang="en-US">
                    <a:noFill/>
                  </a:rPr>
                  <a:t> </a:t>
                </a:r>
              </a:p>
            </p:txBody>
          </p:sp>
        </mc:Fallback>
      </mc:AlternateContent>
      <p:grpSp>
        <p:nvGrpSpPr>
          <p:cNvPr id="78" name="组合 77"/>
          <p:cNvGrpSpPr/>
          <p:nvPr/>
        </p:nvGrpSpPr>
        <p:grpSpPr>
          <a:xfrm>
            <a:off x="10029093" y="6448526"/>
            <a:ext cx="552450" cy="314325"/>
            <a:chOff x="5172075" y="6438900"/>
            <a:chExt cx="552450" cy="314325"/>
          </a:xfrm>
        </p:grpSpPr>
        <p:sp>
          <p:nvSpPr>
            <p:cNvPr id="79" name="棱台 78"/>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grpSp>
        <p:nvGrpSpPr>
          <p:cNvPr id="5" name="组合 4"/>
          <p:cNvGrpSpPr/>
          <p:nvPr/>
        </p:nvGrpSpPr>
        <p:grpSpPr>
          <a:xfrm>
            <a:off x="3388487" y="4981125"/>
            <a:ext cx="1396833" cy="430887"/>
            <a:chOff x="3388487" y="4981125"/>
            <a:chExt cx="1396833" cy="430887"/>
          </a:xfrm>
        </p:grpSpPr>
        <p:cxnSp>
          <p:nvCxnSpPr>
            <p:cNvPr id="3" name="直接箭头连接符 2"/>
            <p:cNvCxnSpPr/>
            <p:nvPr/>
          </p:nvCxnSpPr>
          <p:spPr>
            <a:xfrm>
              <a:off x="3388487" y="5196569"/>
              <a:ext cx="11051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4461513" y="4981125"/>
                  <a:ext cx="3238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4461513" y="4981125"/>
                  <a:ext cx="323807" cy="430887"/>
                </a:xfrm>
                <a:prstGeom prst="rect">
                  <a:avLst/>
                </a:prstGeom>
                <a:blipFill>
                  <a:blip r:embed="rId2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1637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right)">
                                      <p:cBhvr>
                                        <p:cTn id="7" dur="500"/>
                                        <p:tgtEl>
                                          <p:spTgt spid="5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par>
                          <p:cTn id="15" fill="hold">
                            <p:stCondLst>
                              <p:cond delay="0"/>
                            </p:stCondLst>
                            <p:childTnLst>
                              <p:par>
                                <p:cTn id="16" presetID="0" presetClass="path" presetSubtype="0" fill="hold" grpId="1" nodeType="afterEffect">
                                  <p:stCondLst>
                                    <p:cond delay="0"/>
                                  </p:stCondLst>
                                  <p:childTnLst>
                                    <p:animMotion origin="layout" path="M 6.11111E-6 -4.44444E-6 C -0.00746 -0.00324 -0.00624 -0.01296 -0.01163 -0.02013 C -0.01337 -0.02245 -0.01441 -0.02592 -0.01631 -0.028 C -0.02221 -0.03472 -0.0283 -0.03912 -0.03264 -0.04814 C -0.03714 -0.0574 -0.03299 -0.05069 -0.03611 -0.05902 C -0.03802 -0.06435 -0.04236 -0.07037 -0.04549 -0.07453 C -0.04844 -0.08773 -0.05902 -0.09791 -0.06875 -0.10069 C -0.07205 -0.10393 -0.07464 -0.10578 -0.07795 -0.10069 " pathEditMode="relative" ptsTypes="fffffffA">
                                      <p:cBhvr>
                                        <p:cTn id="17" dur="2000" fill="hold"/>
                                        <p:tgtEl>
                                          <p:spTgt spid="6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par>
                          <p:cTn id="22" fill="hold">
                            <p:stCondLst>
                              <p:cond delay="0"/>
                            </p:stCondLst>
                            <p:childTnLst>
                              <p:par>
                                <p:cTn id="23" presetID="0" presetClass="path" presetSubtype="0" fill="hold" grpId="1" nodeType="afterEffect">
                                  <p:stCondLst>
                                    <p:cond delay="0"/>
                                  </p:stCondLst>
                                  <p:childTnLst>
                                    <p:animMotion origin="layout" path="M 3.61111E-6 -1.48148E-6 C 0.00798 0.00301 0.00677 0.0125 0.0125 0.01921 C 0.01441 0.02153 0.01562 0.025 0.01753 0.02685 C 0.02395 0.03333 0.03055 0.03773 0.03524 0.0463 C 0.04027 0.05533 0.03576 0.04884 0.03906 0.05695 C 0.04114 0.06204 0.04583 0.06783 0.0493 0.07176 C 0.05243 0.08449 0.06389 0.09445 0.07448 0.09699 C 0.07812 0.10023 0.0809 0.10208 0.08455 0.09699 " pathEditMode="relative" rAng="0" ptsTypes="fffffffA">
                                      <p:cBhvr>
                                        <p:cTn id="24" dur="2000" fill="hold"/>
                                        <p:tgtEl>
                                          <p:spTgt spid="64"/>
                                        </p:tgtEl>
                                        <p:attrNameLst>
                                          <p:attrName>ppt_x</p:attrName>
                                          <p:attrName>ppt_y</p:attrName>
                                        </p:attrNameLst>
                                      </p:cBhvr>
                                      <p:rCtr x="4219" y="5093"/>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left)">
                                      <p:cBhvr>
                                        <p:cTn id="29" dur="500"/>
                                        <p:tgtEl>
                                          <p:spTgt spid="5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iterate type="lt">
                                    <p:tmAbs val="200"/>
                                  </p:iterate>
                                  <p:childTnLst>
                                    <p:set>
                                      <p:cBhvr>
                                        <p:cTn id="35" dur="1" fill="hold">
                                          <p:stCondLst>
                                            <p:cond delay="0"/>
                                          </p:stCondLst>
                                        </p:cTn>
                                        <p:tgtEl>
                                          <p:spTgt spid="6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7"/>
                                        </p:tgtEl>
                                        <p:attrNameLst>
                                          <p:attrName>style.visibility</p:attrName>
                                        </p:attrNameLst>
                                      </p:cBhvr>
                                      <p:to>
                                        <p:strVal val="visible"/>
                                      </p:to>
                                    </p:set>
                                  </p:childTnLst>
                                </p:cTn>
                              </p:par>
                            </p:childTnLst>
                          </p:cTn>
                        </p:par>
                        <p:par>
                          <p:cTn id="40" fill="hold">
                            <p:stCondLst>
                              <p:cond delay="0"/>
                            </p:stCondLst>
                            <p:childTnLst>
                              <p:par>
                                <p:cTn id="41" presetID="0" presetClass="path" presetSubtype="0" accel="50000" decel="50000" fill="hold" grpId="1" nodeType="afterEffect">
                                  <p:stCondLst>
                                    <p:cond delay="0"/>
                                  </p:stCondLst>
                                  <p:childTnLst>
                                    <p:animMotion origin="layout" path="M 0 0 C 0.01389 0.00116 0.01857 -0.00185 0.02795 0.00625 C 0.03576 0.02106 0.046 0.03426 0.0559 0.04653 C 0.05764 0.05278 0.06024 0.05833 0.0651 0.06065 C 0.06684 0.06296 0.06944 0.06412 0.071 0.06667 C 0.07291 0.06944 0.07569 0.07616 0.07569 0.07616 C 0.07708 0.08217 0.07864 0.08333 0.08264 0.0868 C 0.08524 0.09236 0.08385 0.09051 0.08611 0.09305 " pathEditMode="relative" ptsTypes="fffffffA">
                                      <p:cBhvr>
                                        <p:cTn id="42" dur="2000" fill="hold"/>
                                        <p:tgtEl>
                                          <p:spTgt spid="67"/>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par>
                          <p:cTn id="47" fill="hold">
                            <p:stCondLst>
                              <p:cond delay="0"/>
                            </p:stCondLst>
                            <p:childTnLst>
                              <p:par>
                                <p:cTn id="48" presetID="0" presetClass="path" presetSubtype="0" accel="50000" decel="50000" fill="hold" grpId="1" nodeType="afterEffect">
                                  <p:stCondLst>
                                    <p:cond delay="0"/>
                                  </p:stCondLst>
                                  <p:childTnLst>
                                    <p:animMotion origin="layout" path="M 0 0 C -0.00729 0.00625 -0.00833 0.00439 -0.01857 0.00301 C -0.02361 0.00115 -0.02864 0.00046 -0.03246 -0.00463 L -0.03941 -0.00926 C -0.0434 -0.01551 -0.04687 -0.02199 -0.05104 -0.02801 C -0.05312 -0.03612 -0.05712 -0.04213 -0.06163 -0.04815 C -0.06406 -0.05926 -0.07326 -0.0669 -0.08021 -0.07292 C -0.08281 -0.07755 -0.08385 -0.08033 -0.08715 -0.0838 C -0.08819 -0.08496 -0.09062 -0.08681 -0.09062 -0.08681 " pathEditMode="relative" ptsTypes="ffAfffffA">
                                      <p:cBhvr>
                                        <p:cTn id="49" dur="2000" fill="hold"/>
                                        <p:tgtEl>
                                          <p:spTgt spid="68"/>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wipe(left)">
                                      <p:cBhvr>
                                        <p:cTn id="54" dur="500"/>
                                        <p:tgtEl>
                                          <p:spTgt spid="6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6"/>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iterate type="lt">
                                    <p:tmAbs val="200"/>
                                  </p:iterate>
                                  <p:childTnLst>
                                    <p:set>
                                      <p:cBhvr>
                                        <p:cTn id="60" dur="1" fill="hold">
                                          <p:stCondLst>
                                            <p:cond delay="0"/>
                                          </p:stCondLst>
                                        </p:cTn>
                                        <p:tgtEl>
                                          <p:spTgt spid="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iterate type="lt">
                                    <p:tmAbs val="200"/>
                                  </p:iterate>
                                  <p:childTnLst>
                                    <p:set>
                                      <p:cBhvr>
                                        <p:cTn id="64" dur="1" fill="hold">
                                          <p:stCondLst>
                                            <p:cond delay="0"/>
                                          </p:stCondLst>
                                        </p:cTn>
                                        <p:tgtEl>
                                          <p:spTgt spid="10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4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4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4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6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14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14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168"/>
                                        </p:tgtEl>
                                        <p:attrNameLst>
                                          <p:attrName>style.visibility</p:attrName>
                                        </p:attrNameLst>
                                      </p:cBhvr>
                                      <p:to>
                                        <p:strVal val="visible"/>
                                      </p:to>
                                    </p:set>
                                    <p:animEffect transition="in" filter="wipe(up)">
                                      <p:cBhvr>
                                        <p:cTn id="113" dur="500"/>
                                        <p:tgtEl>
                                          <p:spTgt spid="168"/>
                                        </p:tgtEl>
                                      </p:cBhvr>
                                    </p:animEffect>
                                  </p:childTnLst>
                                </p:cTn>
                              </p:par>
                              <p:par>
                                <p:cTn id="114" presetID="22" presetClass="entr" presetSubtype="1" fill="hold" nodeType="withEffect">
                                  <p:stCondLst>
                                    <p:cond delay="0"/>
                                  </p:stCondLst>
                                  <p:childTnLst>
                                    <p:set>
                                      <p:cBhvr>
                                        <p:cTn id="115" dur="1" fill="hold">
                                          <p:stCondLst>
                                            <p:cond delay="0"/>
                                          </p:stCondLst>
                                        </p:cTn>
                                        <p:tgtEl>
                                          <p:spTgt spid="169"/>
                                        </p:tgtEl>
                                        <p:attrNameLst>
                                          <p:attrName>style.visibility</p:attrName>
                                        </p:attrNameLst>
                                      </p:cBhvr>
                                      <p:to>
                                        <p:strVal val="visible"/>
                                      </p:to>
                                    </p:set>
                                    <p:animEffect transition="in" filter="wipe(up)">
                                      <p:cBhvr>
                                        <p:cTn id="116" dur="500"/>
                                        <p:tgtEl>
                                          <p:spTgt spid="169"/>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70"/>
                                        </p:tgtEl>
                                        <p:attrNameLst>
                                          <p:attrName>style.visibility</p:attrName>
                                        </p:attrNameLst>
                                      </p:cBhvr>
                                      <p:to>
                                        <p:strVal val="visible"/>
                                      </p:to>
                                    </p:set>
                                    <p:animEffect transition="in" filter="wipe(left)">
                                      <p:cBhvr>
                                        <p:cTn id="121" dur="500"/>
                                        <p:tgtEl>
                                          <p:spTgt spid="170"/>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72"/>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176"/>
                                        </p:tgtEl>
                                        <p:attrNameLst>
                                          <p:attrName>style.visibility</p:attrName>
                                        </p:attrNameLst>
                                      </p:cBhvr>
                                      <p:to>
                                        <p:strVal val="visible"/>
                                      </p:to>
                                    </p:set>
                                    <p:animEffect transition="in" filter="wipe(up)">
                                      <p:cBhvr>
                                        <p:cTn id="130" dur="500"/>
                                        <p:tgtEl>
                                          <p:spTgt spid="176"/>
                                        </p:tgtEl>
                                      </p:cBhvr>
                                    </p:animEffect>
                                  </p:childTnLst>
                                </p:cTn>
                              </p:par>
                              <p:par>
                                <p:cTn id="131" presetID="22" presetClass="entr" presetSubtype="1" fill="hold" nodeType="withEffect">
                                  <p:stCondLst>
                                    <p:cond delay="0"/>
                                  </p:stCondLst>
                                  <p:childTnLst>
                                    <p:set>
                                      <p:cBhvr>
                                        <p:cTn id="132" dur="1" fill="hold">
                                          <p:stCondLst>
                                            <p:cond delay="0"/>
                                          </p:stCondLst>
                                        </p:cTn>
                                        <p:tgtEl>
                                          <p:spTgt spid="175"/>
                                        </p:tgtEl>
                                        <p:attrNameLst>
                                          <p:attrName>style.visibility</p:attrName>
                                        </p:attrNameLst>
                                      </p:cBhvr>
                                      <p:to>
                                        <p:strVal val="visible"/>
                                      </p:to>
                                    </p:set>
                                    <p:animEffect transition="in" filter="wipe(up)">
                                      <p:cBhvr>
                                        <p:cTn id="133" dur="500"/>
                                        <p:tgtEl>
                                          <p:spTgt spid="17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177"/>
                                        </p:tgtEl>
                                        <p:attrNameLst>
                                          <p:attrName>style.visibility</p:attrName>
                                        </p:attrNameLst>
                                      </p:cBhvr>
                                      <p:to>
                                        <p:strVal val="visible"/>
                                      </p:to>
                                    </p:set>
                                    <p:animEffect transition="in" filter="wipe(left)">
                                      <p:cBhvr>
                                        <p:cTn id="138" dur="500"/>
                                        <p:tgtEl>
                                          <p:spTgt spid="177"/>
                                        </p:tgtEl>
                                      </p:cBhvr>
                                    </p:animEffect>
                                  </p:childTnLst>
                                </p:cTn>
                              </p:par>
                            </p:childTnLst>
                          </p:cTn>
                        </p:par>
                        <p:par>
                          <p:cTn id="139" fill="hold">
                            <p:stCondLst>
                              <p:cond delay="500"/>
                            </p:stCondLst>
                            <p:childTnLst>
                              <p:par>
                                <p:cTn id="140" presetID="22" presetClass="entr" presetSubtype="1" fill="hold" nodeType="afterEffect">
                                  <p:stCondLst>
                                    <p:cond delay="0"/>
                                  </p:stCondLst>
                                  <p:childTnLst>
                                    <p:set>
                                      <p:cBhvr>
                                        <p:cTn id="141" dur="1" fill="hold">
                                          <p:stCondLst>
                                            <p:cond delay="0"/>
                                          </p:stCondLst>
                                        </p:cTn>
                                        <p:tgtEl>
                                          <p:spTgt spid="179"/>
                                        </p:tgtEl>
                                        <p:attrNameLst>
                                          <p:attrName>style.visibility</p:attrName>
                                        </p:attrNameLst>
                                      </p:cBhvr>
                                      <p:to>
                                        <p:strVal val="visible"/>
                                      </p:to>
                                    </p:set>
                                    <p:animEffect transition="in" filter="wipe(up)">
                                      <p:cBhvr>
                                        <p:cTn id="142" dur="500"/>
                                        <p:tgtEl>
                                          <p:spTgt spid="179"/>
                                        </p:tgtEl>
                                      </p:cBhvr>
                                    </p:animEffect>
                                  </p:childTnLst>
                                </p:cTn>
                              </p:par>
                            </p:childTnLst>
                          </p:cTn>
                        </p:par>
                        <p:par>
                          <p:cTn id="143" fill="hold">
                            <p:stCondLst>
                              <p:cond delay="1000"/>
                            </p:stCondLst>
                            <p:childTnLst>
                              <p:par>
                                <p:cTn id="144" presetID="1" presetClass="entr" presetSubtype="0" fill="hold" grpId="0" nodeType="afterEffect">
                                  <p:stCondLst>
                                    <p:cond delay="0"/>
                                  </p:stCondLst>
                                  <p:iterate type="lt">
                                    <p:tmAbs val="200"/>
                                  </p:iterate>
                                  <p:childTnLst>
                                    <p:set>
                                      <p:cBhvr>
                                        <p:cTn id="145" dur="1" fill="hold">
                                          <p:stCondLst>
                                            <p:cond delay="0"/>
                                          </p:stCondLst>
                                        </p:cTn>
                                        <p:tgtEl>
                                          <p:spTgt spid="18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186"/>
                                        </p:tgtEl>
                                        <p:attrNameLst>
                                          <p:attrName>style.visibility</p:attrName>
                                        </p:attrNameLst>
                                      </p:cBhvr>
                                      <p:to>
                                        <p:strVal val="visible"/>
                                      </p:to>
                                    </p:set>
                                    <p:animEffect transition="in" filter="wipe(left)">
                                      <p:cBhvr>
                                        <p:cTn id="150" dur="1000"/>
                                        <p:tgtEl>
                                          <p:spTgt spid="18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191"/>
                                        </p:tgtEl>
                                        <p:attrNameLst>
                                          <p:attrName>style.visibility</p:attrName>
                                        </p:attrNameLst>
                                      </p:cBhvr>
                                      <p:to>
                                        <p:strVal val="visible"/>
                                      </p:to>
                                    </p:set>
                                    <p:animEffect transition="in" filter="wipe(right)">
                                      <p:cBhvr>
                                        <p:cTn id="155" dur="500"/>
                                        <p:tgtEl>
                                          <p:spTgt spid="19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192"/>
                                        </p:tgtEl>
                                        <p:attrNameLst>
                                          <p:attrName>style.visibility</p:attrName>
                                        </p:attrNameLst>
                                      </p:cBhvr>
                                      <p:to>
                                        <p:strVal val="visible"/>
                                      </p:to>
                                    </p:set>
                                    <p:animEffect transition="in" filter="wipe(left)">
                                      <p:cBhvr>
                                        <p:cTn id="160" dur="500"/>
                                        <p:tgtEl>
                                          <p:spTgt spid="192"/>
                                        </p:tgtEl>
                                      </p:cBhvr>
                                    </p:animEffect>
                                  </p:childTnLst>
                                </p:cTn>
                              </p:par>
                            </p:childTnLst>
                          </p:cTn>
                        </p:par>
                        <p:par>
                          <p:cTn id="161" fill="hold">
                            <p:stCondLst>
                              <p:cond delay="500"/>
                            </p:stCondLst>
                            <p:childTnLst>
                              <p:par>
                                <p:cTn id="162" presetID="22" presetClass="entr" presetSubtype="1" fill="hold" nodeType="afterEffect">
                                  <p:stCondLst>
                                    <p:cond delay="0"/>
                                  </p:stCondLst>
                                  <p:childTnLst>
                                    <p:set>
                                      <p:cBhvr>
                                        <p:cTn id="163" dur="1" fill="hold">
                                          <p:stCondLst>
                                            <p:cond delay="0"/>
                                          </p:stCondLst>
                                        </p:cTn>
                                        <p:tgtEl>
                                          <p:spTgt spid="196"/>
                                        </p:tgtEl>
                                        <p:attrNameLst>
                                          <p:attrName>style.visibility</p:attrName>
                                        </p:attrNameLst>
                                      </p:cBhvr>
                                      <p:to>
                                        <p:strVal val="visible"/>
                                      </p:to>
                                    </p:set>
                                    <p:animEffect transition="in" filter="wipe(up)">
                                      <p:cBhvr>
                                        <p:cTn id="164" dur="500"/>
                                        <p:tgtEl>
                                          <p:spTgt spid="196"/>
                                        </p:tgtEl>
                                      </p:cBhvr>
                                    </p:animEffect>
                                  </p:childTnLst>
                                </p:cTn>
                              </p:par>
                            </p:childTnLst>
                          </p:cTn>
                        </p:par>
                        <p:par>
                          <p:cTn id="165" fill="hold">
                            <p:stCondLst>
                              <p:cond delay="1000"/>
                            </p:stCondLst>
                            <p:childTnLst>
                              <p:par>
                                <p:cTn id="166" presetID="1" presetClass="entr" presetSubtype="0" fill="hold" grpId="0" nodeType="afterEffect">
                                  <p:stCondLst>
                                    <p:cond delay="0"/>
                                  </p:stCondLst>
                                  <p:iterate type="lt">
                                    <p:tmAbs val="200"/>
                                  </p:iterate>
                                  <p:childTnLst>
                                    <p:set>
                                      <p:cBhvr>
                                        <p:cTn id="167" dur="1" fill="hold">
                                          <p:stCondLst>
                                            <p:cond delay="0"/>
                                          </p:stCondLst>
                                        </p:cTn>
                                        <p:tgtEl>
                                          <p:spTgt spid="198"/>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200"/>
                                        </p:tgtEl>
                                        <p:attrNameLst>
                                          <p:attrName>style.visibility</p:attrName>
                                        </p:attrNameLst>
                                      </p:cBhvr>
                                      <p:to>
                                        <p:strVal val="visible"/>
                                      </p:to>
                                    </p:set>
                                    <p:animEffect transition="in" filter="wipe(left)">
                                      <p:cBhvr>
                                        <p:cTn id="172" dur="500"/>
                                        <p:tgtEl>
                                          <p:spTgt spid="200"/>
                                        </p:tgtEl>
                                      </p:cBhvr>
                                    </p:animEffect>
                                  </p:childTnLst>
                                </p:cTn>
                              </p:par>
                            </p:childTnLst>
                          </p:cTn>
                        </p:par>
                        <p:par>
                          <p:cTn id="173" fill="hold">
                            <p:stCondLst>
                              <p:cond delay="500"/>
                            </p:stCondLst>
                            <p:childTnLst>
                              <p:par>
                                <p:cTn id="174" presetID="1" presetClass="entr" presetSubtype="0" fill="hold" grpId="0" nodeType="afterEffect">
                                  <p:stCondLst>
                                    <p:cond delay="0"/>
                                  </p:stCondLst>
                                  <p:childTnLst>
                                    <p:set>
                                      <p:cBhvr>
                                        <p:cTn id="175" dur="1" fill="hold">
                                          <p:stCondLst>
                                            <p:cond delay="0"/>
                                          </p:stCondLst>
                                        </p:cTn>
                                        <p:tgtEl>
                                          <p:spTgt spid="201"/>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nodeType="clickEffect">
                                  <p:stCondLst>
                                    <p:cond delay="0"/>
                                  </p:stCondLst>
                                  <p:childTnLst>
                                    <p:set>
                                      <p:cBhvr>
                                        <p:cTn id="179" dur="1" fill="hold">
                                          <p:stCondLst>
                                            <p:cond delay="0"/>
                                          </p:stCondLst>
                                        </p:cTn>
                                        <p:tgtEl>
                                          <p:spTgt spid="203"/>
                                        </p:tgtEl>
                                        <p:attrNameLst>
                                          <p:attrName>style.visibility</p:attrName>
                                        </p:attrNameLst>
                                      </p:cBhvr>
                                      <p:to>
                                        <p:strVal val="visible"/>
                                      </p:to>
                                    </p:set>
                                    <p:animEffect transition="in" filter="wipe(left)">
                                      <p:cBhvr>
                                        <p:cTn id="180" dur="500"/>
                                        <p:tgtEl>
                                          <p:spTgt spid="203"/>
                                        </p:tgtEl>
                                      </p:cBhvr>
                                    </p:animEffect>
                                  </p:childTnLst>
                                </p:cTn>
                              </p:par>
                            </p:childTnLst>
                          </p:cTn>
                        </p:par>
                        <p:par>
                          <p:cTn id="181" fill="hold">
                            <p:stCondLst>
                              <p:cond delay="500"/>
                            </p:stCondLst>
                            <p:childTnLst>
                              <p:par>
                                <p:cTn id="182" presetID="1" presetClass="entr" presetSubtype="0" fill="hold" grpId="0" nodeType="afterEffect">
                                  <p:stCondLst>
                                    <p:cond delay="0"/>
                                  </p:stCondLst>
                                  <p:childTnLst>
                                    <p:set>
                                      <p:cBhvr>
                                        <p:cTn id="183" dur="1" fill="hold">
                                          <p:stCondLst>
                                            <p:cond delay="0"/>
                                          </p:stCondLst>
                                        </p:cTn>
                                        <p:tgtEl>
                                          <p:spTgt spid="204"/>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iterate type="lt">
                                    <p:tmAbs val="200"/>
                                  </p:iterate>
                                  <p:childTnLst>
                                    <p:set>
                                      <p:cBhvr>
                                        <p:cTn id="187" dur="1" fill="hold">
                                          <p:stCondLst>
                                            <p:cond delay="0"/>
                                          </p:stCondLst>
                                        </p:cTn>
                                        <p:tgtEl>
                                          <p:spTgt spid="205"/>
                                        </p:tgtEl>
                                        <p:attrNameLst>
                                          <p:attrName>style.visibility</p:attrName>
                                        </p:attrNameLst>
                                      </p:cBhvr>
                                      <p:to>
                                        <p:strVal val="visible"/>
                                      </p:to>
                                    </p:set>
                                  </p:childTnLst>
                                </p:cTn>
                              </p:par>
                            </p:childTnLst>
                          </p:cTn>
                        </p:par>
                        <p:par>
                          <p:cTn id="188" fill="hold">
                            <p:stCondLst>
                              <p:cond delay="2801"/>
                            </p:stCondLst>
                            <p:childTnLst>
                              <p:par>
                                <p:cTn id="189" presetID="22" presetClass="entr" presetSubtype="4" fill="hold" nodeType="afterEffect">
                                  <p:stCondLst>
                                    <p:cond delay="0"/>
                                  </p:stCondLst>
                                  <p:childTnLst>
                                    <p:set>
                                      <p:cBhvr>
                                        <p:cTn id="190" dur="1" fill="hold">
                                          <p:stCondLst>
                                            <p:cond delay="0"/>
                                          </p:stCondLst>
                                        </p:cTn>
                                        <p:tgtEl>
                                          <p:spTgt spid="78"/>
                                        </p:tgtEl>
                                        <p:attrNameLst>
                                          <p:attrName>style.visibility</p:attrName>
                                        </p:attrNameLst>
                                      </p:cBhvr>
                                      <p:to>
                                        <p:strVal val="visible"/>
                                      </p:to>
                                    </p:set>
                                    <p:animEffect transition="in" filter="wipe(down)">
                                      <p:cBhvr>
                                        <p:cTn id="1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58" grpId="0"/>
      <p:bldP spid="60" grpId="0"/>
      <p:bldP spid="63" grpId="0" animBg="1"/>
      <p:bldP spid="63" grpId="1" animBg="1"/>
      <p:bldP spid="64" grpId="0" animBg="1"/>
      <p:bldP spid="64" grpId="1" animBg="1"/>
      <p:bldP spid="66" grpId="0"/>
      <p:bldP spid="67" grpId="0" animBg="1"/>
      <p:bldP spid="67" grpId="1" animBg="1"/>
      <p:bldP spid="68" grpId="0" animBg="1"/>
      <p:bldP spid="68" grpId="1" animBg="1"/>
      <p:bldP spid="69" grpId="0"/>
      <p:bldP spid="70" grpId="0"/>
      <p:bldP spid="103" grpId="0"/>
      <p:bldP spid="159" grpId="0"/>
      <p:bldP spid="172" grpId="0"/>
      <p:bldP spid="173" grpId="0"/>
      <p:bldP spid="198" grpId="0"/>
      <p:bldP spid="199" grpId="0" animBg="1"/>
      <p:bldP spid="201" grpId="0"/>
      <p:bldP spid="204" grpId="0"/>
      <p:bldP spid="2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60143" y="170122"/>
            <a:ext cx="4263656" cy="584775"/>
          </a:xfrm>
          <a:prstGeom prst="rect">
            <a:avLst/>
          </a:prstGeom>
          <a:noFill/>
        </p:spPr>
        <p:txBody>
          <a:bodyPr wrap="square" rtlCol="0">
            <a:spAutoFit/>
          </a:bodyPr>
          <a:lstStyle/>
          <a:p>
            <a:r>
              <a:rPr lang="en-US" altLang="zh-CN" sz="3200" b="1" dirty="0">
                <a:solidFill>
                  <a:schemeClr val="tx2"/>
                </a:solidFill>
              </a:rPr>
              <a:t>7.5 </a:t>
            </a:r>
            <a:r>
              <a:rPr lang="en-US" altLang="zh-CN" sz="3200" b="1" dirty="0" err="1">
                <a:solidFill>
                  <a:schemeClr val="tx2"/>
                </a:solidFill>
              </a:rPr>
              <a:t>pn</a:t>
            </a:r>
            <a:r>
              <a:rPr lang="zh-CN" altLang="en-US" sz="3200" b="1" dirty="0">
                <a:solidFill>
                  <a:schemeClr val="tx2"/>
                </a:solidFill>
              </a:rPr>
              <a:t>结的整流现象</a:t>
            </a:r>
          </a:p>
        </p:txBody>
      </p:sp>
      <p:cxnSp>
        <p:nvCxnSpPr>
          <p:cNvPr id="32" name="直接连接符 31"/>
          <p:cNvCxnSpPr/>
          <p:nvPr/>
        </p:nvCxnSpPr>
        <p:spPr>
          <a:xfrm>
            <a:off x="6536873" y="2722622"/>
            <a:ext cx="17575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536873" y="4199448"/>
            <a:ext cx="17575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5738052" y="2878293"/>
            <a:ext cx="1216251" cy="286136"/>
            <a:chOff x="4214051" y="2878293"/>
            <a:chExt cx="1216251" cy="286136"/>
          </a:xfrm>
        </p:grpSpPr>
        <p:cxnSp>
          <p:nvCxnSpPr>
            <p:cNvPr id="36" name="直接连接符 35"/>
            <p:cNvCxnSpPr/>
            <p:nvPr/>
          </p:nvCxnSpPr>
          <p:spPr>
            <a:xfrm>
              <a:off x="4214051" y="3164429"/>
              <a:ext cx="79447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5008521" y="2878293"/>
              <a:ext cx="421781" cy="28613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38" name="直接连接符 37"/>
          <p:cNvCxnSpPr/>
          <p:nvPr/>
        </p:nvCxnSpPr>
        <p:spPr>
          <a:xfrm>
            <a:off x="6536873" y="2878293"/>
            <a:ext cx="175754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8126811" y="2222799"/>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8126811" y="2222799"/>
                <a:ext cx="674224"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352013" y="2853543"/>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3352013" y="2853543"/>
                <a:ext cx="705706" cy="6217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187546" y="3937838"/>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8187546" y="3937838"/>
                <a:ext cx="683520"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8159268" y="2592157"/>
                <a:ext cx="711798" cy="572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8159268" y="2592157"/>
                <a:ext cx="711798" cy="572273"/>
              </a:xfrm>
              <a:prstGeom prst="rect">
                <a:avLst/>
              </a:prstGeom>
              <a:blipFill>
                <a:blip r:embed="rId5"/>
                <a:stretch>
                  <a:fillRect/>
                </a:stretch>
              </a:blipFill>
            </p:spPr>
            <p:txBody>
              <a:bodyPr/>
              <a:lstStyle/>
              <a:p>
                <a:r>
                  <a:rPr lang="zh-CN" altLang="en-US">
                    <a:noFill/>
                  </a:rPr>
                  <a:t> </a:t>
                </a:r>
              </a:p>
            </p:txBody>
          </p:sp>
        </mc:Fallback>
      </mc:AlternateContent>
      <p:cxnSp>
        <p:nvCxnSpPr>
          <p:cNvPr id="45" name="直接连接符 44"/>
          <p:cNvCxnSpPr/>
          <p:nvPr/>
        </p:nvCxnSpPr>
        <p:spPr>
          <a:xfrm>
            <a:off x="6536873" y="1843849"/>
            <a:ext cx="0" cy="2993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747947" y="1430681"/>
            <a:ext cx="0" cy="3406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0503" y="3164429"/>
            <a:ext cx="175754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5594582" y="748664"/>
                <a:ext cx="118750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a:rPr lang="en-US" altLang="zh-CN" i="1">
                          <a:latin typeface="Cambria Math"/>
                        </a:rPr>
                        <m:t>&gt;0</m:t>
                      </m:r>
                    </m:oMath>
                  </m:oMathPara>
                </a14:m>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5594582" y="748664"/>
                <a:ext cx="1187505" cy="523220"/>
              </a:xfrm>
              <a:prstGeom prst="rect">
                <a:avLst/>
              </a:prstGeom>
              <a:blipFill>
                <a:blip r:embed="rId6"/>
                <a:stretch>
                  <a:fillRect/>
                </a:stretch>
              </a:blipFill>
            </p:spPr>
            <p:txBody>
              <a:bodyPr/>
              <a:lstStyle/>
              <a:p>
                <a:r>
                  <a:rPr lang="zh-CN" altLang="en-US">
                    <a:noFill/>
                  </a:rPr>
                  <a:t> </a:t>
                </a:r>
              </a:p>
            </p:txBody>
          </p:sp>
        </mc:Fallback>
      </mc:AlternateContent>
      <p:cxnSp>
        <p:nvCxnSpPr>
          <p:cNvPr id="49" name="直接连接符 48"/>
          <p:cNvCxnSpPr/>
          <p:nvPr/>
        </p:nvCxnSpPr>
        <p:spPr>
          <a:xfrm>
            <a:off x="3990399" y="3304883"/>
            <a:ext cx="17575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980503" y="1829999"/>
            <a:ext cx="17575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747947" y="1830000"/>
            <a:ext cx="788926" cy="892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743595" y="3297501"/>
            <a:ext cx="788926" cy="892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5507495" y="2878293"/>
            <a:ext cx="1093278" cy="286136"/>
            <a:chOff x="3983495" y="2878293"/>
            <a:chExt cx="1093278" cy="286136"/>
          </a:xfrm>
        </p:grpSpPr>
        <p:cxnSp>
          <p:nvCxnSpPr>
            <p:cNvPr id="60" name="直接连接符 59"/>
            <p:cNvCxnSpPr/>
            <p:nvPr/>
          </p:nvCxnSpPr>
          <p:spPr>
            <a:xfrm>
              <a:off x="4282303" y="2878293"/>
              <a:ext cx="79447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3983495" y="2878293"/>
              <a:ext cx="222554" cy="28613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0029093" y="6448526"/>
            <a:ext cx="552450" cy="314325"/>
            <a:chOff x="5172075" y="6438900"/>
            <a:chExt cx="552450" cy="314325"/>
          </a:xfrm>
        </p:grpSpPr>
        <p:sp>
          <p:nvSpPr>
            <p:cNvPr id="26" name="棱台 2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25876123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left)">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left)">
                                      <p:cBhvr>
                                        <p:cTn id="72" dur="10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ipe(left)">
                                      <p:cBhvr>
                                        <p:cTn id="77" dur="1000"/>
                                        <p:tgtEl>
                                          <p:spTgt spid="63"/>
                                        </p:tgtEl>
                                      </p:cBhvr>
                                    </p:animEffect>
                                  </p:childTnLst>
                                </p:cTn>
                              </p:par>
                            </p:childTnLst>
                          </p:cTn>
                        </p:par>
                        <p:par>
                          <p:cTn id="78" fill="hold">
                            <p:stCondLst>
                              <p:cond delay="1000"/>
                            </p:stCondLst>
                            <p:childTnLst>
                              <p:par>
                                <p:cTn id="79" presetID="22" presetClass="entr" presetSubtype="4" fill="hold"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293335" y="2536183"/>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293334" y="3464760"/>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2293335" y="3344257"/>
            <a:ext cx="329963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200107" y="3177681"/>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200106" y="4106258"/>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86199" y="2536183"/>
            <a:ext cx="513907" cy="641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86199" y="3464760"/>
            <a:ext cx="513907" cy="641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86199" y="2270370"/>
            <a:ext cx="0" cy="23497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200105" y="2270370"/>
            <a:ext cx="0" cy="234979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579873" y="2536183"/>
            <a:ext cx="163741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664395" y="2536183"/>
            <a:ext cx="10633" cy="64149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686199" y="4393789"/>
            <a:ext cx="513907" cy="10632"/>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4675027" y="2595322"/>
                <a:ext cx="8137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4675027" y="2595322"/>
                <a:ext cx="813748" cy="523220"/>
              </a:xfrm>
              <a:prstGeom prst="rect">
                <a:avLst/>
              </a:prstGeom>
              <a:blipFill>
                <a:blip r:embed="rId2"/>
                <a:stretch>
                  <a:fillRect/>
                </a:stretch>
              </a:blipFill>
            </p:spPr>
            <p:txBody>
              <a:bodyPr/>
              <a:lstStyle/>
              <a:p>
                <a:r>
                  <a:rPr lang="zh-CN" altLang="en-US">
                    <a:noFill/>
                  </a:rPr>
                  <a:t> </a:t>
                </a:r>
              </a:p>
            </p:txBody>
          </p:sp>
        </mc:Fallback>
      </mc:AlternateContent>
      <p:sp>
        <p:nvSpPr>
          <p:cNvPr id="15" name="TextBox 14"/>
          <p:cNvSpPr txBox="1"/>
          <p:nvPr/>
        </p:nvSpPr>
        <p:spPr>
          <a:xfrm>
            <a:off x="2551552" y="272555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16" name="TextBox 15"/>
          <p:cNvSpPr txBox="1"/>
          <p:nvPr/>
        </p:nvSpPr>
        <p:spPr>
          <a:xfrm>
            <a:off x="4785320" y="3446043"/>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3670005" y="3882315"/>
                <a:ext cx="6384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670005" y="3882315"/>
                <a:ext cx="638444"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51069" y="2196378"/>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751069" y="2196378"/>
                <a:ext cx="674224"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845846" y="2743751"/>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845846" y="2743751"/>
                <a:ext cx="705706" cy="6217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846766" y="3262289"/>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846766" y="3262289"/>
                <a:ext cx="683520" cy="523220"/>
              </a:xfrm>
              <a:prstGeom prst="rect">
                <a:avLst/>
              </a:prstGeom>
              <a:blipFill>
                <a:blip r:embed="rId6"/>
                <a:stretch>
                  <a:fillRect/>
                </a:stretch>
              </a:blipFill>
            </p:spPr>
            <p:txBody>
              <a:bodyPr/>
              <a:lstStyle/>
              <a:p>
                <a:r>
                  <a:rPr lang="zh-CN" altLang="en-US">
                    <a:noFill/>
                  </a:rPr>
                  <a:t> </a:t>
                </a:r>
              </a:p>
            </p:txBody>
          </p:sp>
        </mc:Fallback>
      </mc:AlternateContent>
      <p:cxnSp>
        <p:nvCxnSpPr>
          <p:cNvPr id="21" name="直接箭头连接符 20"/>
          <p:cNvCxnSpPr/>
          <p:nvPr/>
        </p:nvCxnSpPr>
        <p:spPr>
          <a:xfrm flipH="1">
            <a:off x="3388487" y="4715857"/>
            <a:ext cx="101009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3577709" y="4563906"/>
                <a:ext cx="6553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3577709" y="4563906"/>
                <a:ext cx="655371" cy="523220"/>
              </a:xfrm>
              <a:prstGeom prst="rect">
                <a:avLst/>
              </a:prstGeom>
              <a:blipFill>
                <a:blip r:embed="rId7"/>
                <a:stretch>
                  <a:fillRect/>
                </a:stretch>
              </a:blipFill>
            </p:spPr>
            <p:txBody>
              <a:bodyPr/>
              <a:lstStyle/>
              <a:p>
                <a:r>
                  <a:rPr lang="zh-CN" altLang="en-US">
                    <a:noFill/>
                  </a:rPr>
                  <a:t> </a:t>
                </a:r>
              </a:p>
            </p:txBody>
          </p:sp>
        </mc:Fallback>
      </mc:AlternateContent>
      <p:cxnSp>
        <p:nvCxnSpPr>
          <p:cNvPr id="23" name="直接箭头连接符 22"/>
          <p:cNvCxnSpPr/>
          <p:nvPr/>
        </p:nvCxnSpPr>
        <p:spPr>
          <a:xfrm flipH="1">
            <a:off x="3388486" y="2135690"/>
            <a:ext cx="1010094"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4308450" y="1874080"/>
                <a:ext cx="5597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308450" y="1874080"/>
                <a:ext cx="559769" cy="523220"/>
              </a:xfrm>
              <a:prstGeom prst="rect">
                <a:avLst/>
              </a:prstGeom>
              <a:blipFill>
                <a:blip r:embed="rId8"/>
                <a:stretch>
                  <a:fillRect/>
                </a:stretch>
              </a:blipFill>
            </p:spPr>
            <p:txBody>
              <a:bodyPr/>
              <a:lstStyle/>
              <a:p>
                <a:r>
                  <a:rPr lang="zh-CN" altLang="en-US">
                    <a:noFill/>
                  </a:rPr>
                  <a:t> </a:t>
                </a:r>
              </a:p>
            </p:txBody>
          </p:sp>
        </mc:Fallback>
      </mc:AlternateContent>
      <p:cxnSp>
        <p:nvCxnSpPr>
          <p:cNvPr id="27" name="直接箭头连接符 26"/>
          <p:cNvCxnSpPr/>
          <p:nvPr/>
        </p:nvCxnSpPr>
        <p:spPr>
          <a:xfrm flipH="1">
            <a:off x="3164958" y="1952257"/>
            <a:ext cx="1010094"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787752" y="1653665"/>
                <a:ext cx="5680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7030A0"/>
                              </a:solidFill>
                              <a:latin typeface="Cambria Math" panose="02040503050406030204" pitchFamily="18" charset="0"/>
                            </a:rPr>
                          </m:ctrlPr>
                        </m:sSubPr>
                        <m:e>
                          <m:r>
                            <a:rPr lang="en-US" altLang="zh-CN" i="1">
                              <a:solidFill>
                                <a:srgbClr val="7030A0"/>
                              </a:solidFill>
                              <a:latin typeface="Cambria Math"/>
                            </a:rPr>
                            <m:t>𝐽</m:t>
                          </m:r>
                        </m:e>
                        <m:sub>
                          <m:r>
                            <a:rPr lang="en-US" altLang="zh-CN" i="1">
                              <a:solidFill>
                                <a:srgbClr val="7030A0"/>
                              </a:solidFill>
                              <a:latin typeface="Cambria Math"/>
                            </a:rPr>
                            <m:t>2</m:t>
                          </m:r>
                        </m:sub>
                      </m:sSub>
                    </m:oMath>
                  </m:oMathPara>
                </a14:m>
                <a:endParaRPr lang="zh-CN" altLang="en-US" dirty="0">
                  <a:solidFill>
                    <a:srgbClr val="7030A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787752" y="1653665"/>
                <a:ext cx="568040" cy="523220"/>
              </a:xfrm>
              <a:prstGeom prst="rect">
                <a:avLst/>
              </a:prstGeom>
              <a:blipFill>
                <a:blip r:embed="rId9"/>
                <a:stretch>
                  <a:fillRect/>
                </a:stretch>
              </a:blipFill>
            </p:spPr>
            <p:txBody>
              <a:bodyPr/>
              <a:lstStyle/>
              <a:p>
                <a:r>
                  <a:rPr lang="zh-CN" altLang="en-US">
                    <a:noFill/>
                  </a:rPr>
                  <a:t> </a:t>
                </a:r>
              </a:p>
            </p:txBody>
          </p:sp>
        </mc:Fallback>
      </mc:AlternateContent>
      <p:sp>
        <p:nvSpPr>
          <p:cNvPr id="31" name="TextBox 30"/>
          <p:cNvSpPr txBox="1"/>
          <p:nvPr/>
        </p:nvSpPr>
        <p:spPr>
          <a:xfrm>
            <a:off x="4675027" y="1781747"/>
            <a:ext cx="1210588" cy="707886"/>
          </a:xfrm>
          <a:prstGeom prst="rect">
            <a:avLst/>
          </a:prstGeom>
          <a:noFill/>
        </p:spPr>
        <p:txBody>
          <a:bodyPr wrap="none" rtlCol="0">
            <a:spAutoFit/>
          </a:bodyPr>
          <a:lstStyle/>
          <a:p>
            <a:r>
              <a:rPr lang="zh-CN" altLang="en-US" sz="2000" b="1" dirty="0"/>
              <a:t>扩散电流</a:t>
            </a:r>
            <a:endParaRPr lang="en-US" altLang="zh-CN" sz="2000" b="1" dirty="0"/>
          </a:p>
          <a:p>
            <a:r>
              <a:rPr lang="zh-CN" altLang="en-US" sz="2000" b="1" dirty="0"/>
              <a:t>多子电流</a:t>
            </a:r>
          </a:p>
        </p:txBody>
      </p:sp>
      <p:sp>
        <p:nvSpPr>
          <p:cNvPr id="32" name="TextBox 31"/>
          <p:cNvSpPr txBox="1"/>
          <p:nvPr/>
        </p:nvSpPr>
        <p:spPr>
          <a:xfrm>
            <a:off x="1772765" y="1608738"/>
            <a:ext cx="1217000" cy="707886"/>
          </a:xfrm>
          <a:prstGeom prst="rect">
            <a:avLst/>
          </a:prstGeom>
          <a:noFill/>
        </p:spPr>
        <p:txBody>
          <a:bodyPr wrap="none" rtlCol="0">
            <a:spAutoFit/>
          </a:bodyPr>
          <a:lstStyle/>
          <a:p>
            <a:r>
              <a:rPr lang="zh-CN" altLang="en-US" sz="2000" b="1" dirty="0">
                <a:solidFill>
                  <a:srgbClr val="7030A0"/>
                </a:solidFill>
              </a:rPr>
              <a:t>漂移电流</a:t>
            </a:r>
            <a:endParaRPr lang="en-US" altLang="zh-CN" sz="2000" b="1" dirty="0">
              <a:solidFill>
                <a:srgbClr val="7030A0"/>
              </a:solidFill>
            </a:endParaRPr>
          </a:p>
          <a:p>
            <a:r>
              <a:rPr lang="zh-CN" altLang="en-US" sz="2000" b="1" dirty="0">
                <a:solidFill>
                  <a:srgbClr val="7030A0"/>
                </a:solidFill>
              </a:rPr>
              <a:t>少子电流</a:t>
            </a:r>
          </a:p>
        </p:txBody>
      </p:sp>
      <mc:AlternateContent xmlns:mc="http://schemas.openxmlformats.org/markup-compatibility/2006" xmlns:a14="http://schemas.microsoft.com/office/drawing/2010/main">
        <mc:Choice Requires="a14">
          <p:sp>
            <p:nvSpPr>
              <p:cNvPr id="33" name="TextBox 32"/>
              <p:cNvSpPr txBox="1"/>
              <p:nvPr/>
            </p:nvSpPr>
            <p:spPr>
              <a:xfrm>
                <a:off x="3287651" y="5196569"/>
                <a:ext cx="13110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2</m:t>
                          </m:r>
                        </m:sub>
                      </m:sSub>
                    </m:oMath>
                  </m:oMathPara>
                </a14:m>
                <a:endParaRPr lang="zh-CN"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3287651" y="5196569"/>
                <a:ext cx="1311000" cy="523220"/>
              </a:xfrm>
              <a:prstGeom prst="rect">
                <a:avLst/>
              </a:prstGeom>
              <a:blipFill>
                <a:blip r:embed="rId10"/>
                <a:stretch>
                  <a:fillRect/>
                </a:stretch>
              </a:blipFill>
            </p:spPr>
            <p:txBody>
              <a:bodyPr/>
              <a:lstStyle/>
              <a:p>
                <a:r>
                  <a:rPr lang="zh-CN" altLang="en-US">
                    <a:noFill/>
                  </a:rPr>
                  <a:t> </a:t>
                </a:r>
              </a:p>
            </p:txBody>
          </p:sp>
        </mc:Fallback>
      </mc:AlternateContent>
      <p:sp>
        <p:nvSpPr>
          <p:cNvPr id="34" name="TextBox 33"/>
          <p:cNvSpPr txBox="1"/>
          <p:nvPr/>
        </p:nvSpPr>
        <p:spPr>
          <a:xfrm>
            <a:off x="334995" y="91745"/>
            <a:ext cx="4263656" cy="584775"/>
          </a:xfrm>
          <a:prstGeom prst="rect">
            <a:avLst/>
          </a:prstGeom>
          <a:noFill/>
        </p:spPr>
        <p:txBody>
          <a:bodyPr wrap="square" rtlCol="0">
            <a:spAutoFit/>
          </a:bodyPr>
          <a:lstStyle/>
          <a:p>
            <a:r>
              <a:rPr lang="en-US" altLang="zh-CN" sz="3200" b="1" dirty="0">
                <a:solidFill>
                  <a:schemeClr val="tx2"/>
                </a:solidFill>
              </a:rPr>
              <a:t>7.5 </a:t>
            </a:r>
            <a:r>
              <a:rPr lang="en-US" altLang="zh-CN" sz="3200" b="1" dirty="0" err="1">
                <a:solidFill>
                  <a:schemeClr val="tx2"/>
                </a:solidFill>
              </a:rPr>
              <a:t>pn</a:t>
            </a:r>
            <a:r>
              <a:rPr lang="zh-CN" altLang="en-US" sz="3200" b="1" dirty="0">
                <a:solidFill>
                  <a:schemeClr val="tx2"/>
                </a:solidFill>
              </a:rPr>
              <a:t>结的整流现象</a:t>
            </a:r>
          </a:p>
        </p:txBody>
      </p:sp>
      <mc:AlternateContent xmlns:mc="http://schemas.openxmlformats.org/markup-compatibility/2006" xmlns:a14="http://schemas.microsoft.com/office/drawing/2010/main">
        <mc:Choice Requires="a14">
          <p:sp>
            <p:nvSpPr>
              <p:cNvPr id="35" name="TextBox 34"/>
              <p:cNvSpPr txBox="1"/>
              <p:nvPr/>
            </p:nvSpPr>
            <p:spPr>
              <a:xfrm>
                <a:off x="7584944" y="882006"/>
                <a:ext cx="1187505"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a:rPr lang="en-US" altLang="zh-CN" i="1">
                          <a:latin typeface="Cambria Math"/>
                        </a:rPr>
                        <m:t>&lt;0</m:t>
                      </m:r>
                    </m:oMath>
                  </m:oMathPara>
                </a14:m>
                <a:endParaRPr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7584944" y="882006"/>
                <a:ext cx="1187505"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8741916" y="2694486"/>
                <a:ext cx="18430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𝑉</m:t>
                          </m:r>
                        </m:e>
                        <m:sub>
                          <m:r>
                            <a:rPr lang="en-US" altLang="zh-CN" i="1">
                              <a:latin typeface="Cambria Math"/>
                            </a:rPr>
                            <m:t>0</m:t>
                          </m:r>
                        </m:sub>
                      </m:sSub>
                      <m:r>
                        <a:rPr lang="en-US" altLang="zh-CN" i="1">
                          <a:latin typeface="Cambria Math"/>
                        </a:rPr>
                        <m:t>+|</m:t>
                      </m:r>
                      <m:r>
                        <a:rPr lang="en-US" altLang="zh-CN" i="1">
                          <a:latin typeface="Cambria Math"/>
                        </a:rPr>
                        <m:t>𝑉</m:t>
                      </m:r>
                      <m:r>
                        <a:rPr lang="en-US" altLang="zh-CN" i="1">
                          <a:latin typeface="Cambria Math"/>
                        </a:rPr>
                        <m:t>|)</m:t>
                      </m:r>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8741916" y="2694486"/>
                <a:ext cx="1843069" cy="523220"/>
              </a:xfrm>
              <a:prstGeom prst="rect">
                <a:avLst/>
              </a:prstGeom>
              <a:blipFill>
                <a:blip r:embed="rId12"/>
                <a:stretch>
                  <a:fillRect/>
                </a:stretch>
              </a:blipFill>
            </p:spPr>
            <p:txBody>
              <a:bodyPr/>
              <a:lstStyle/>
              <a:p>
                <a:r>
                  <a:rPr lang="zh-CN" altLang="en-US">
                    <a:noFill/>
                  </a:rPr>
                  <a:t> </a:t>
                </a:r>
              </a:p>
            </p:txBody>
          </p:sp>
        </mc:Fallback>
      </mc:AlternateContent>
      <p:sp>
        <p:nvSpPr>
          <p:cNvPr id="37" name="TextBox 36"/>
          <p:cNvSpPr txBox="1"/>
          <p:nvPr/>
        </p:nvSpPr>
        <p:spPr>
          <a:xfrm>
            <a:off x="7102199" y="2718706"/>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cxnSp>
        <p:nvCxnSpPr>
          <p:cNvPr id="39" name="直接连接符 38"/>
          <p:cNvCxnSpPr/>
          <p:nvPr/>
        </p:nvCxnSpPr>
        <p:spPr>
          <a:xfrm>
            <a:off x="8710801" y="3606977"/>
            <a:ext cx="132886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684435" y="3440401"/>
            <a:ext cx="12699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682505" y="4368978"/>
            <a:ext cx="12719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158312" y="3801771"/>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43" name="直接连接符 42"/>
          <p:cNvCxnSpPr/>
          <p:nvPr/>
        </p:nvCxnSpPr>
        <p:spPr>
          <a:xfrm flipH="1">
            <a:off x="7956961" y="2100466"/>
            <a:ext cx="7315" cy="271718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72310" y="2063240"/>
            <a:ext cx="0" cy="271718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7956961" y="4427543"/>
            <a:ext cx="701729" cy="2271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p:cNvSpPr txBox="1"/>
              <p:nvPr/>
            </p:nvSpPr>
            <p:spPr>
              <a:xfrm>
                <a:off x="7994261" y="4324991"/>
                <a:ext cx="63844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2</m:t>
                          </m:r>
                        </m:sub>
                      </m:sSub>
                    </m:oMath>
                  </m:oMathPara>
                </a14:m>
                <a:endParaRPr lang="zh-CN" alt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7994261" y="4324991"/>
                <a:ext cx="638445"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9892404" y="3308188"/>
                <a:ext cx="711798" cy="572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𝑛</m:t>
                          </m:r>
                        </m:sup>
                      </m:sSubSup>
                    </m:oMath>
                  </m:oMathPara>
                </a14:m>
                <a:endParaRPr lang="zh-CN"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9892404" y="3308188"/>
                <a:ext cx="711798" cy="572273"/>
              </a:xfrm>
              <a:prstGeom prst="rect">
                <a:avLst/>
              </a:prstGeom>
              <a:blipFill>
                <a:blip r:embed="rId14"/>
                <a:stretch>
                  <a:fillRect/>
                </a:stretch>
              </a:blipFill>
            </p:spPr>
            <p:txBody>
              <a:bodyPr/>
              <a:lstStyle/>
              <a:p>
                <a:r>
                  <a:rPr lang="zh-CN" altLang="en-US">
                    <a:noFill/>
                  </a:rPr>
                  <a:t> </a:t>
                </a:r>
              </a:p>
            </p:txBody>
          </p:sp>
        </mc:Fallback>
      </mc:AlternateContent>
      <p:cxnSp>
        <p:nvCxnSpPr>
          <p:cNvPr id="48" name="直接连接符 47"/>
          <p:cNvCxnSpPr/>
          <p:nvPr/>
        </p:nvCxnSpPr>
        <p:spPr>
          <a:xfrm>
            <a:off x="7964276" y="2528941"/>
            <a:ext cx="708035" cy="9114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956960" y="3456670"/>
            <a:ext cx="716360" cy="9123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980734" y="2535291"/>
            <a:ext cx="116882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8864920" y="2528941"/>
            <a:ext cx="6725" cy="91146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8" name="组合 107"/>
          <p:cNvGrpSpPr/>
          <p:nvPr/>
        </p:nvGrpSpPr>
        <p:grpSpPr>
          <a:xfrm>
            <a:off x="8068504" y="3343366"/>
            <a:ext cx="852949" cy="250643"/>
            <a:chOff x="6608301" y="3457010"/>
            <a:chExt cx="852949" cy="250643"/>
          </a:xfrm>
        </p:grpSpPr>
        <p:cxnSp>
          <p:nvCxnSpPr>
            <p:cNvPr id="53" name="直接连接符 52"/>
            <p:cNvCxnSpPr/>
            <p:nvPr/>
          </p:nvCxnSpPr>
          <p:spPr>
            <a:xfrm flipV="1">
              <a:off x="6608301" y="3457010"/>
              <a:ext cx="642297" cy="14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7224233" y="3464760"/>
              <a:ext cx="237017" cy="24289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7765752" y="3331622"/>
            <a:ext cx="907569" cy="275357"/>
            <a:chOff x="7128247" y="1334270"/>
            <a:chExt cx="872749" cy="122513"/>
          </a:xfrm>
        </p:grpSpPr>
        <p:cxnSp>
          <p:nvCxnSpPr>
            <p:cNvPr id="56" name="直接连接符 55"/>
            <p:cNvCxnSpPr/>
            <p:nvPr/>
          </p:nvCxnSpPr>
          <p:spPr>
            <a:xfrm flipH="1">
              <a:off x="7317829" y="1456783"/>
              <a:ext cx="68316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7128247" y="1334270"/>
              <a:ext cx="165808" cy="12251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59" name="直接箭头连接符 58"/>
          <p:cNvCxnSpPr/>
          <p:nvPr/>
        </p:nvCxnSpPr>
        <p:spPr>
          <a:xfrm>
            <a:off x="7491403" y="3358834"/>
            <a:ext cx="0" cy="24814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p:cNvSpPr txBox="1"/>
              <p:nvPr/>
            </p:nvSpPr>
            <p:spPr>
              <a:xfrm>
                <a:off x="6573487" y="3364631"/>
                <a:ext cx="933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r>
                        <a:rPr lang="en-US" altLang="zh-CN" i="1">
                          <a:latin typeface="Cambria Math"/>
                        </a:rPr>
                        <m:t>|</m:t>
                      </m:r>
                      <m:r>
                        <a:rPr lang="en-US" altLang="zh-CN" i="1">
                          <a:latin typeface="Cambria Math"/>
                        </a:rPr>
                        <m:t>𝑉</m:t>
                      </m:r>
                      <m:r>
                        <a:rPr lang="en-US" altLang="zh-CN" i="1">
                          <a:latin typeface="Cambria Math"/>
                        </a:rPr>
                        <m:t>|</m:t>
                      </m:r>
                    </m:oMath>
                  </m:oMathPara>
                </a14:m>
                <a:endParaRPr lang="zh-CN" alt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6573487" y="3364631"/>
                <a:ext cx="933332" cy="523220"/>
              </a:xfrm>
              <a:prstGeom prst="rect">
                <a:avLst/>
              </a:prstGeom>
              <a:blipFill>
                <a:blip r:embed="rId15"/>
                <a:stretch>
                  <a:fillRect/>
                </a:stretch>
              </a:blipFill>
            </p:spPr>
            <p:txBody>
              <a:bodyPr/>
              <a:lstStyle/>
              <a:p>
                <a:r>
                  <a:rPr lang="zh-CN" altLang="en-US">
                    <a:noFill/>
                  </a:rPr>
                  <a:t> </a:t>
                </a:r>
              </a:p>
            </p:txBody>
          </p:sp>
        </mc:Fallback>
      </mc:AlternateContent>
      <p:cxnSp>
        <p:nvCxnSpPr>
          <p:cNvPr id="62" name="直接箭头连接符 61"/>
          <p:cNvCxnSpPr/>
          <p:nvPr/>
        </p:nvCxnSpPr>
        <p:spPr>
          <a:xfrm flipH="1">
            <a:off x="8030753" y="1929712"/>
            <a:ext cx="657519"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8565146" y="1633504"/>
                <a:ext cx="5597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𝐽</m:t>
                          </m:r>
                        </m:e>
                        <m:sub>
                          <m:r>
                            <a:rPr lang="en-US" altLang="zh-CN" i="1">
                              <a:latin typeface="Cambria Math"/>
                            </a:rPr>
                            <m:t>1</m:t>
                          </m:r>
                        </m:sub>
                      </m:sSub>
                    </m:oMath>
                  </m:oMathPara>
                </a14:m>
                <a:endParaRPr lang="zh-CN" alt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8565146" y="1633504"/>
                <a:ext cx="559769" cy="523220"/>
              </a:xfrm>
              <a:prstGeom prst="rect">
                <a:avLst/>
              </a:prstGeom>
              <a:blipFill>
                <a:blip r:embed="rId16"/>
                <a:stretch>
                  <a:fillRect/>
                </a:stretch>
              </a:blipFill>
            </p:spPr>
            <p:txBody>
              <a:bodyPr/>
              <a:lstStyle/>
              <a:p>
                <a:r>
                  <a:rPr lang="zh-CN" altLang="en-US">
                    <a:noFill/>
                  </a:rPr>
                  <a:t> </a:t>
                </a:r>
              </a:p>
            </p:txBody>
          </p:sp>
        </mc:Fallback>
      </mc:AlternateContent>
      <p:cxnSp>
        <p:nvCxnSpPr>
          <p:cNvPr id="64" name="直接箭头连接符 63"/>
          <p:cNvCxnSpPr/>
          <p:nvPr/>
        </p:nvCxnSpPr>
        <p:spPr>
          <a:xfrm flipH="1">
            <a:off x="7622611" y="1786557"/>
            <a:ext cx="1010094"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7222799" y="1433402"/>
                <a:ext cx="5680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7030A0"/>
                              </a:solidFill>
                              <a:latin typeface="Cambria Math" panose="02040503050406030204" pitchFamily="18" charset="0"/>
                            </a:rPr>
                          </m:ctrlPr>
                        </m:sSubPr>
                        <m:e>
                          <m:r>
                            <a:rPr lang="en-US" altLang="zh-CN" i="1">
                              <a:solidFill>
                                <a:srgbClr val="7030A0"/>
                              </a:solidFill>
                              <a:latin typeface="Cambria Math"/>
                            </a:rPr>
                            <m:t>𝐽</m:t>
                          </m:r>
                        </m:e>
                        <m:sub>
                          <m:r>
                            <a:rPr lang="en-US" altLang="zh-CN" i="1">
                              <a:solidFill>
                                <a:srgbClr val="7030A0"/>
                              </a:solidFill>
                              <a:latin typeface="Cambria Math"/>
                            </a:rPr>
                            <m:t>2</m:t>
                          </m:r>
                        </m:sub>
                      </m:sSub>
                    </m:oMath>
                  </m:oMathPara>
                </a14:m>
                <a:endParaRPr lang="zh-CN" altLang="en-US" dirty="0">
                  <a:solidFill>
                    <a:srgbClr val="7030A0"/>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7222799" y="1433402"/>
                <a:ext cx="568040" cy="52322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TextBox 65"/>
              <p:cNvSpPr txBox="1"/>
              <p:nvPr/>
            </p:nvSpPr>
            <p:spPr>
              <a:xfrm>
                <a:off x="7275232" y="5082924"/>
                <a:ext cx="25506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𝐽</m:t>
                      </m:r>
                      <m:r>
                        <a:rPr lang="en-US" altLang="zh-CN" i="1" smtClean="0">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b="0" i="1" smtClean="0">
                              <a:latin typeface="Cambria Math" panose="02040503050406030204" pitchFamily="18" charset="0"/>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𝐽</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&lt;0</m:t>
                      </m:r>
                    </m:oMath>
                  </m:oMathPara>
                </a14:m>
                <a:endParaRPr lang="zh-CN" altLang="en-US" dirty="0"/>
              </a:p>
            </p:txBody>
          </p:sp>
        </mc:Choice>
        <mc:Fallback>
          <p:sp>
            <p:nvSpPr>
              <p:cNvPr id="66" name="TextBox 65"/>
              <p:cNvSpPr txBox="1">
                <a:spLocks noRot="1" noChangeAspect="1" noMove="1" noResize="1" noEditPoints="1" noAdjustHandles="1" noChangeArrowheads="1" noChangeShapeType="1" noTextEdit="1"/>
              </p:cNvSpPr>
              <p:nvPr/>
            </p:nvSpPr>
            <p:spPr>
              <a:xfrm>
                <a:off x="7275232" y="5082924"/>
                <a:ext cx="2550698" cy="523220"/>
              </a:xfrm>
              <a:prstGeom prst="rect">
                <a:avLst/>
              </a:prstGeom>
              <a:blipFill>
                <a:blip r:embed="rId18"/>
                <a:stretch>
                  <a:fillRect/>
                </a:stretch>
              </a:blipFill>
            </p:spPr>
            <p:txBody>
              <a:bodyPr/>
              <a:lstStyle/>
              <a:p>
                <a:r>
                  <a:rPr lang="zh-CN" altLang="en-US">
                    <a:noFill/>
                  </a:rPr>
                  <a:t> </a:t>
                </a:r>
              </a:p>
            </p:txBody>
          </p:sp>
        </mc:Fallback>
      </mc:AlternateContent>
      <p:grpSp>
        <p:nvGrpSpPr>
          <p:cNvPr id="67" name="组合 66"/>
          <p:cNvGrpSpPr/>
          <p:nvPr/>
        </p:nvGrpSpPr>
        <p:grpSpPr>
          <a:xfrm>
            <a:off x="6045604" y="2195487"/>
            <a:ext cx="1935130" cy="1589131"/>
            <a:chOff x="4585402" y="1540837"/>
            <a:chExt cx="1935130" cy="1589131"/>
          </a:xfrm>
        </p:grpSpPr>
        <p:cxnSp>
          <p:nvCxnSpPr>
            <p:cNvPr id="68" name="直接连接符 67"/>
            <p:cNvCxnSpPr/>
            <p:nvPr/>
          </p:nvCxnSpPr>
          <p:spPr>
            <a:xfrm>
              <a:off x="5127667" y="1880642"/>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127666" y="2809219"/>
              <a:ext cx="13928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127667" y="2688716"/>
              <a:ext cx="1392864"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4585402" y="1540837"/>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4585402" y="1540837"/>
                  <a:ext cx="674224" cy="523220"/>
                </a:xfrm>
                <a:prstGeom prst="rect">
                  <a:avLst/>
                </a:prstGeom>
                <a:blipFill rotWithShape="1">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680179" y="2088209"/>
                  <a:ext cx="705706" cy="6217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sub>
                          <m:sup>
                            <m:r>
                              <a:rPr lang="en-US" altLang="zh-CN" i="1">
                                <a:latin typeface="Cambria Math"/>
                              </a:rPr>
                              <m:t>𝑝</m:t>
                            </m:r>
                          </m:sup>
                        </m:sSubSup>
                      </m:oMath>
                    </m:oMathPara>
                  </a14:m>
                  <a:endParaRPr lang="zh-CN" alt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4680179" y="2088209"/>
                  <a:ext cx="705706" cy="621773"/>
                </a:xfrm>
                <a:prstGeom prst="rect">
                  <a:avLst/>
                </a:prstGeom>
                <a:blipFill rotWithShape="1">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681099" y="2606748"/>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4681099" y="2606748"/>
                  <a:ext cx="683520" cy="523220"/>
                </a:xfrm>
                <a:prstGeom prst="rect">
                  <a:avLst/>
                </a:prstGeom>
                <a:blipFill rotWithShape="1">
                  <a:blip r:embed="rId21"/>
                  <a:stretch>
                    <a:fillRect/>
                  </a:stretch>
                </a:blipFill>
              </p:spPr>
              <p:txBody>
                <a:bodyPr/>
                <a:lstStyle/>
                <a:p>
                  <a:r>
                    <a:rPr lang="zh-CN" altLang="en-US">
                      <a:noFill/>
                    </a:rPr>
                    <a:t> </a:t>
                  </a:r>
                </a:p>
              </p:txBody>
            </p:sp>
          </mc:Fallback>
        </mc:AlternateContent>
      </p:grpSp>
      <p:cxnSp>
        <p:nvCxnSpPr>
          <p:cNvPr id="74" name="直接连接符 73"/>
          <p:cNvCxnSpPr/>
          <p:nvPr/>
        </p:nvCxnSpPr>
        <p:spPr>
          <a:xfrm>
            <a:off x="5217287" y="2536183"/>
            <a:ext cx="875538" cy="0"/>
          </a:xfrm>
          <a:prstGeom prst="line">
            <a:avLst/>
          </a:prstGeom>
          <a:ln w="28575">
            <a:solidFill>
              <a:srgbClr val="005C2A"/>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612015" y="3464760"/>
            <a:ext cx="2480810" cy="0"/>
          </a:xfrm>
          <a:prstGeom prst="line">
            <a:avLst/>
          </a:prstGeom>
          <a:ln w="28575">
            <a:solidFill>
              <a:srgbClr val="005C2A"/>
            </a:solidFill>
            <a:prstDash val="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7368419" y="3614314"/>
            <a:ext cx="53575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0029093" y="6448526"/>
            <a:ext cx="552450" cy="314325"/>
            <a:chOff x="5172075" y="6438900"/>
            <a:chExt cx="552450" cy="314325"/>
          </a:xfrm>
        </p:grpSpPr>
        <p:sp>
          <p:nvSpPr>
            <p:cNvPr id="77" name="棱台 7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右箭头 7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TextBox 78"/>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251555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par>
                                <p:cTn id="12" presetID="22" presetClass="entr" presetSubtype="8" fill="hold" nodeType="with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wipe(left)">
                                      <p:cBhvr>
                                        <p:cTn id="14" dur="10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up)">
                                      <p:cBhvr>
                                        <p:cTn id="25" dur="1000"/>
                                        <p:tgtEl>
                                          <p:spTgt spid="43"/>
                                        </p:tgtEl>
                                      </p:cBhvr>
                                    </p:animEffect>
                                  </p:childTnLst>
                                </p:cTn>
                              </p:par>
                              <p:par>
                                <p:cTn id="26" presetID="22" presetClass="entr" presetSubtype="1"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up)">
                                      <p:cBhvr>
                                        <p:cTn id="28" dur="1000"/>
                                        <p:tgtEl>
                                          <p:spTgt spid="44"/>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wipe(left)">
                                      <p:cBhvr>
                                        <p:cTn id="32" dur="500"/>
                                        <p:tgtEl>
                                          <p:spTgt spid="45"/>
                                        </p:tgtEl>
                                      </p:cBhvr>
                                    </p:animEffec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1000"/>
                                        <p:tgtEl>
                                          <p:spTgt spid="39"/>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10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left)">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left)">
                                      <p:cBhvr>
                                        <p:cTn id="72" dur="500"/>
                                        <p:tgtEl>
                                          <p:spTgt spid="50"/>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ipe(up)">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iterate type="lt">
                                    <p:tmAbs val="200"/>
                                  </p:iterate>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08"/>
                                        </p:tgtEl>
                                        <p:attrNameLst>
                                          <p:attrName>style.visibility</p:attrName>
                                        </p:attrNameLst>
                                      </p:cBhvr>
                                      <p:to>
                                        <p:strVal val="visible"/>
                                      </p:to>
                                    </p:set>
                                    <p:animEffect transition="in" filter="wipe(left)">
                                      <p:cBhvr>
                                        <p:cTn id="85" dur="1000"/>
                                        <p:tgtEl>
                                          <p:spTgt spid="10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wipe(right)">
                                      <p:cBhvr>
                                        <p:cTn id="90" dur="10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wipe(right)">
                                      <p:cBhvr>
                                        <p:cTn id="95" dur="500"/>
                                        <p:tgtEl>
                                          <p:spTgt spid="109"/>
                                        </p:tgtEl>
                                      </p:cBhvr>
                                    </p:animEffect>
                                  </p:childTnLst>
                                </p:cTn>
                              </p:par>
                            </p:childTnLst>
                          </p:cTn>
                        </p:par>
                        <p:par>
                          <p:cTn id="96" fill="hold">
                            <p:stCondLst>
                              <p:cond delay="500"/>
                            </p:stCondLst>
                            <p:childTnLst>
                              <p:par>
                                <p:cTn id="97" presetID="22" presetClass="entr" presetSubtype="1" fill="hold" nodeType="after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wipe(up)">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6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nodeType="click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wipe(right)">
                                      <p:cBhvr>
                                        <p:cTn id="116" dur="500"/>
                                        <p:tgtEl>
                                          <p:spTgt spid="64"/>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6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iterate type="lt">
                                    <p:tmAbs val="200"/>
                                  </p:iterate>
                                  <p:childTnLst>
                                    <p:set>
                                      <p:cBhvr>
                                        <p:cTn id="123" dur="1" fill="hold">
                                          <p:stCondLst>
                                            <p:cond delay="0"/>
                                          </p:stCondLst>
                                        </p:cTn>
                                        <p:tgtEl>
                                          <p:spTgt spid="66"/>
                                        </p:tgtEl>
                                        <p:attrNameLst>
                                          <p:attrName>style.visibility</p:attrName>
                                        </p:attrNameLst>
                                      </p:cBhvr>
                                      <p:to>
                                        <p:strVal val="visible"/>
                                      </p:to>
                                    </p:set>
                                  </p:childTnLst>
                                </p:cTn>
                              </p:par>
                            </p:childTnLst>
                          </p:cTn>
                        </p:par>
                        <p:par>
                          <p:cTn id="124" fill="hold">
                            <p:stCondLst>
                              <p:cond delay="2801"/>
                            </p:stCondLst>
                            <p:childTnLst>
                              <p:par>
                                <p:cTn id="125" presetID="22" presetClass="entr" presetSubtype="4" fill="hold" nodeType="afterEffect">
                                  <p:stCondLst>
                                    <p:cond delay="0"/>
                                  </p:stCondLst>
                                  <p:childTnLst>
                                    <p:set>
                                      <p:cBhvr>
                                        <p:cTn id="126" dur="1" fill="hold">
                                          <p:stCondLst>
                                            <p:cond delay="0"/>
                                          </p:stCondLst>
                                        </p:cTn>
                                        <p:tgtEl>
                                          <p:spTgt spid="75"/>
                                        </p:tgtEl>
                                        <p:attrNameLst>
                                          <p:attrName>style.visibility</p:attrName>
                                        </p:attrNameLst>
                                      </p:cBhvr>
                                      <p:to>
                                        <p:strVal val="visible"/>
                                      </p:to>
                                    </p:set>
                                    <p:animEffect transition="in" filter="wipe(down)">
                                      <p:cBhvr>
                                        <p:cTn id="12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p:bldP spid="42" grpId="0"/>
      <p:bldP spid="46" grpId="0"/>
      <p:bldP spid="47" grpId="0"/>
      <p:bldP spid="60" grpId="0"/>
      <p:bldP spid="63" grpId="0"/>
      <p:bldP spid="65" grpId="0"/>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11382" y="2485625"/>
            <a:ext cx="10093235" cy="830997"/>
          </a:xfrm>
          <a:prstGeom prst="rect">
            <a:avLst/>
          </a:prstGeom>
          <a:noFill/>
        </p:spPr>
        <p:txBody>
          <a:bodyPr wrap="square" rtlCol="0">
            <a:spAutoFit/>
          </a:bodyPr>
          <a:lstStyle/>
          <a:p>
            <a:r>
              <a:rPr lang="zh-CN" altLang="en-US" sz="4800" b="1" dirty="0" smtClean="0">
                <a:ln w="9525">
                  <a:solidFill>
                    <a:schemeClr val="bg1"/>
                  </a:solidFill>
                  <a:prstDash val="solid"/>
                </a:ln>
                <a:effectLst>
                  <a:outerShdw blurRad="12700" dist="38100" dir="2700000" algn="tl" rotWithShape="0">
                    <a:schemeClr val="bg1">
                      <a:lumMod val="50000"/>
                    </a:schemeClr>
                  </a:outerShdw>
                </a:effectLst>
              </a:rPr>
              <a:t>热平衡</a:t>
            </a:r>
            <a:r>
              <a:rPr lang="en-US" altLang="zh-CN" sz="4800" b="1" dirty="0" err="1" smtClean="0">
                <a:ln w="9525">
                  <a:solidFill>
                    <a:schemeClr val="bg1"/>
                  </a:solidFill>
                  <a:prstDash val="solid"/>
                </a:ln>
                <a:effectLst>
                  <a:outerShdw blurRad="12700" dist="38100" dir="2700000" algn="tl" rotWithShape="0">
                    <a:schemeClr val="bg1">
                      <a:lumMod val="50000"/>
                    </a:schemeClr>
                  </a:outerShdw>
                </a:effectLst>
              </a:rPr>
              <a:t>pn</a:t>
            </a:r>
            <a:r>
              <a:rPr lang="zh-CN" altLang="en-US" sz="4800" b="1" dirty="0" smtClean="0">
                <a:ln w="9525">
                  <a:solidFill>
                    <a:schemeClr val="bg1"/>
                  </a:solidFill>
                  <a:prstDash val="solid"/>
                </a:ln>
                <a:effectLst>
                  <a:outerShdw blurRad="12700" dist="38100" dir="2700000" algn="tl" rotWithShape="0">
                    <a:schemeClr val="bg1">
                      <a:lumMod val="50000"/>
                    </a:schemeClr>
                  </a:outerShdw>
                </a:effectLst>
              </a:rPr>
              <a:t>结</a:t>
            </a:r>
            <a:r>
              <a:rPr lang="zh-CN" altLang="en-US" sz="4800" b="1" dirty="0">
                <a:ln w="9525">
                  <a:solidFill>
                    <a:schemeClr val="bg1"/>
                  </a:solidFill>
                  <a:prstDash val="solid"/>
                </a:ln>
                <a:effectLst>
                  <a:outerShdw blurRad="12700" dist="38100" dir="2700000" algn="tl" rotWithShape="0">
                    <a:schemeClr val="bg1">
                      <a:lumMod val="50000"/>
                    </a:schemeClr>
                  </a:outerShdw>
                </a:effectLst>
              </a:rPr>
              <a:t>和</a:t>
            </a:r>
            <a:r>
              <a:rPr lang="zh-CN" altLang="en-US" sz="4800" b="1" dirty="0" smtClean="0">
                <a:ln w="9525">
                  <a:solidFill>
                    <a:schemeClr val="bg1"/>
                  </a:solidFill>
                  <a:prstDash val="solid"/>
                </a:ln>
                <a:effectLst>
                  <a:outerShdw blurRad="12700" dist="38100" dir="2700000" algn="tl" rotWithShape="0">
                    <a:schemeClr val="bg1">
                      <a:lumMod val="50000"/>
                    </a:schemeClr>
                  </a:outerShdw>
                </a:effectLst>
              </a:rPr>
              <a:t>整流现象定性分析！</a:t>
            </a:r>
            <a:endParaRPr lang="en-US" altLang="zh-CN" sz="4800" b="1" dirty="0" smtClean="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043333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072" y="1450977"/>
            <a:ext cx="356235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 name="组合 2"/>
          <p:cNvGrpSpPr/>
          <p:nvPr/>
        </p:nvGrpSpPr>
        <p:grpSpPr>
          <a:xfrm>
            <a:off x="10029093" y="6448526"/>
            <a:ext cx="552450" cy="314325"/>
            <a:chOff x="5172075" y="6438900"/>
            <a:chExt cx="552450" cy="314325"/>
          </a:xfrm>
        </p:grpSpPr>
        <p:sp>
          <p:nvSpPr>
            <p:cNvPr id="4" name="棱台 3"/>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Box 9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137" y="1593852"/>
            <a:ext cx="27908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7"/>
          <p:cNvSpPr txBox="1"/>
          <p:nvPr/>
        </p:nvSpPr>
        <p:spPr>
          <a:xfrm>
            <a:off x="2830286" y="4519748"/>
            <a:ext cx="1821332" cy="523220"/>
          </a:xfrm>
          <a:prstGeom prst="rect">
            <a:avLst/>
          </a:prstGeom>
          <a:noFill/>
        </p:spPr>
        <p:txBody>
          <a:bodyPr wrap="none" rtlCol="0">
            <a:spAutoFit/>
          </a:bodyPr>
          <a:lstStyle/>
          <a:p>
            <a:r>
              <a:rPr lang="en-US" altLang="zh-CN" dirty="0" smtClean="0"/>
              <a:t>n</a:t>
            </a:r>
            <a:r>
              <a:rPr lang="zh-CN" altLang="en-US" dirty="0" smtClean="0"/>
              <a:t>型半导体</a:t>
            </a:r>
            <a:endParaRPr lang="en-US" altLang="zh-CN" dirty="0" smtClean="0"/>
          </a:p>
        </p:txBody>
      </p:sp>
      <p:sp>
        <p:nvSpPr>
          <p:cNvPr id="9" name="文本框 8"/>
          <p:cNvSpPr txBox="1"/>
          <p:nvPr/>
        </p:nvSpPr>
        <p:spPr>
          <a:xfrm>
            <a:off x="7358743" y="4519748"/>
            <a:ext cx="1821332" cy="523220"/>
          </a:xfrm>
          <a:prstGeom prst="rect">
            <a:avLst/>
          </a:prstGeom>
          <a:noFill/>
        </p:spPr>
        <p:txBody>
          <a:bodyPr wrap="none" rtlCol="0">
            <a:spAutoFit/>
          </a:bodyPr>
          <a:lstStyle/>
          <a:p>
            <a:r>
              <a:rPr lang="en-US" altLang="zh-CN" dirty="0"/>
              <a:t>p</a:t>
            </a:r>
            <a:r>
              <a:rPr lang="zh-CN" altLang="en-US" dirty="0" smtClean="0"/>
              <a:t>型半导体</a:t>
            </a:r>
            <a:endParaRPr lang="zh-CN" altLang="en-US" dirty="0"/>
          </a:p>
        </p:txBody>
      </p:sp>
      <p:sp>
        <p:nvSpPr>
          <p:cNvPr id="10" name="文本框 9"/>
          <p:cNvSpPr txBox="1"/>
          <p:nvPr/>
        </p:nvSpPr>
        <p:spPr>
          <a:xfrm>
            <a:off x="513806" y="278675"/>
            <a:ext cx="3869970" cy="523220"/>
          </a:xfrm>
          <a:prstGeom prst="rect">
            <a:avLst/>
          </a:prstGeom>
          <a:noFill/>
        </p:spPr>
        <p:txBody>
          <a:bodyPr wrap="none" rtlCol="0">
            <a:spAutoFit/>
          </a:bodyPr>
          <a:lstStyle/>
          <a:p>
            <a:r>
              <a:rPr lang="en-US" altLang="zh-CN" b="1" dirty="0">
                <a:solidFill>
                  <a:srgbClr val="FF0000"/>
                </a:solidFill>
              </a:rPr>
              <a:t>n</a:t>
            </a:r>
            <a:r>
              <a:rPr lang="zh-CN" altLang="en-US" b="1" dirty="0" smtClean="0">
                <a:solidFill>
                  <a:srgbClr val="FF0000"/>
                </a:solidFill>
              </a:rPr>
              <a:t>型半导体和</a:t>
            </a:r>
            <a:r>
              <a:rPr lang="en-US" altLang="zh-CN" b="1" dirty="0" smtClean="0">
                <a:solidFill>
                  <a:srgbClr val="FF0000"/>
                </a:solidFill>
              </a:rPr>
              <a:t>p</a:t>
            </a:r>
            <a:r>
              <a:rPr lang="zh-CN" altLang="en-US" b="1" dirty="0" smtClean="0">
                <a:solidFill>
                  <a:srgbClr val="FF0000"/>
                </a:solidFill>
              </a:rPr>
              <a:t>型半导体</a:t>
            </a:r>
            <a:endParaRPr lang="zh-CN" altLang="en-US" b="1" dirty="0">
              <a:solidFill>
                <a:srgbClr val="FF0000"/>
              </a:solidFill>
            </a:endParaRPr>
          </a:p>
        </p:txBody>
      </p:sp>
    </p:spTree>
    <p:extLst>
      <p:ext uri="{BB962C8B-B14F-4D97-AF65-F5344CB8AC3E}">
        <p14:creationId xmlns:p14="http://schemas.microsoft.com/office/powerpoint/2010/main" val="2282597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394" y="170122"/>
            <a:ext cx="3885137"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7.4 </a:t>
            </a:r>
            <a:r>
              <a:rPr lang="zh-CN" altLang="en-US" sz="3200" b="1" dirty="0">
                <a:solidFill>
                  <a:schemeClr val="tx2"/>
                </a:solidFill>
                <a:latin typeface="Times New Roman" pitchFamily="18" charset="0"/>
                <a:cs typeface="Times New Roman" pitchFamily="18" charset="0"/>
              </a:rPr>
              <a:t>半导体</a:t>
            </a:r>
            <a:r>
              <a:rPr lang="en-US" altLang="zh-CN" sz="3200" b="1" dirty="0" err="1">
                <a:solidFill>
                  <a:schemeClr val="tx2"/>
                </a:solidFill>
                <a:latin typeface="Times New Roman" pitchFamily="18" charset="0"/>
                <a:cs typeface="Times New Roman" pitchFamily="18" charset="0"/>
              </a:rPr>
              <a:t>pn</a:t>
            </a:r>
            <a:r>
              <a:rPr lang="zh-CN" altLang="en-US" sz="3200" b="1" dirty="0" smtClean="0">
                <a:solidFill>
                  <a:schemeClr val="tx2"/>
                </a:solidFill>
                <a:latin typeface="Times New Roman" pitchFamily="18" charset="0"/>
                <a:cs typeface="Times New Roman" pitchFamily="18" charset="0"/>
              </a:rPr>
              <a:t>结接触</a:t>
            </a:r>
            <a:endParaRPr lang="zh-CN" altLang="en-US" sz="3200" b="1" dirty="0">
              <a:solidFill>
                <a:schemeClr val="tx2"/>
              </a:solidFill>
              <a:latin typeface="Times New Roman" pitchFamily="18" charset="0"/>
              <a:cs typeface="Times New Roman" pitchFamily="18" charset="0"/>
            </a:endParaRPr>
          </a:p>
        </p:txBody>
      </p:sp>
      <p:sp>
        <p:nvSpPr>
          <p:cNvPr id="3" name="文本框 2"/>
          <p:cNvSpPr txBox="1"/>
          <p:nvPr/>
        </p:nvSpPr>
        <p:spPr>
          <a:xfrm>
            <a:off x="635726" y="2838827"/>
            <a:ext cx="1733005" cy="523220"/>
          </a:xfrm>
          <a:prstGeom prst="rect">
            <a:avLst/>
          </a:prstGeom>
          <a:noFill/>
        </p:spPr>
        <p:txBody>
          <a:bodyPr wrap="square" rtlCol="0">
            <a:spAutoFit/>
          </a:bodyPr>
          <a:lstStyle/>
          <a:p>
            <a:r>
              <a:rPr lang="en-US" altLang="zh-CN" dirty="0" err="1" smtClean="0"/>
              <a:t>pn</a:t>
            </a:r>
            <a:r>
              <a:rPr lang="zh-CN" altLang="en-US" dirty="0" smtClean="0"/>
              <a:t>结接触</a:t>
            </a:r>
            <a:endParaRPr lang="en-US" altLang="zh-CN" dirty="0" smtClean="0"/>
          </a:p>
        </p:txBody>
      </p:sp>
      <p:sp>
        <p:nvSpPr>
          <p:cNvPr id="4" name="文本框 3"/>
          <p:cNvSpPr txBox="1"/>
          <p:nvPr/>
        </p:nvSpPr>
        <p:spPr>
          <a:xfrm>
            <a:off x="1047928" y="3800326"/>
            <a:ext cx="1733005" cy="523220"/>
          </a:xfrm>
          <a:prstGeom prst="rect">
            <a:avLst/>
          </a:prstGeom>
          <a:noFill/>
        </p:spPr>
        <p:txBody>
          <a:bodyPr wrap="square" rtlCol="0">
            <a:spAutoFit/>
          </a:bodyPr>
          <a:lstStyle/>
          <a:p>
            <a:r>
              <a:rPr lang="en-US" altLang="zh-CN" dirty="0" err="1" smtClean="0"/>
              <a:t>pn</a:t>
            </a:r>
            <a:r>
              <a:rPr lang="zh-CN" altLang="en-US" dirty="0" smtClean="0"/>
              <a:t>结</a:t>
            </a:r>
            <a:endParaRPr lang="en-US" altLang="zh-CN" dirty="0" smtClean="0"/>
          </a:p>
        </p:txBody>
      </p:sp>
      <p:grpSp>
        <p:nvGrpSpPr>
          <p:cNvPr id="8" name="组合 7"/>
          <p:cNvGrpSpPr/>
          <p:nvPr/>
        </p:nvGrpSpPr>
        <p:grpSpPr>
          <a:xfrm>
            <a:off x="2780933" y="1823483"/>
            <a:ext cx="1558834" cy="592183"/>
            <a:chOff x="1245326" y="2882537"/>
            <a:chExt cx="1558834" cy="592183"/>
          </a:xfrm>
        </p:grpSpPr>
        <p:sp>
          <p:nvSpPr>
            <p:cNvPr id="5" name="矩形 4"/>
            <p:cNvSpPr/>
            <p:nvPr/>
          </p:nvSpPr>
          <p:spPr>
            <a:xfrm>
              <a:off x="1245326" y="2882537"/>
              <a:ext cx="1558834" cy="592183"/>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628503" y="3074610"/>
              <a:ext cx="641522" cy="400110"/>
            </a:xfrm>
            <a:prstGeom prst="rect">
              <a:avLst/>
            </a:prstGeom>
            <a:noFill/>
          </p:spPr>
          <p:txBody>
            <a:bodyPr wrap="none" rtlCol="0">
              <a:spAutoFit/>
            </a:bodyPr>
            <a:lstStyle/>
            <a:p>
              <a:r>
                <a:rPr lang="en-US" altLang="zh-CN" sz="2000" dirty="0" smtClean="0"/>
                <a:t>n-Si</a:t>
              </a:r>
            </a:p>
          </p:txBody>
        </p:sp>
      </p:grpSp>
      <p:sp>
        <p:nvSpPr>
          <p:cNvPr id="7" name="矩形 6"/>
          <p:cNvSpPr/>
          <p:nvPr/>
        </p:nvSpPr>
        <p:spPr>
          <a:xfrm>
            <a:off x="3268613" y="1640602"/>
            <a:ext cx="545728" cy="165463"/>
          </a:xfrm>
          <a:prstGeom prst="rect">
            <a:avLst/>
          </a:prstGeom>
          <a:solidFill>
            <a:schemeClr val="accent3">
              <a:lumMod val="50000"/>
            </a:schemeClr>
          </a:solidFill>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0" name="组合 19"/>
          <p:cNvGrpSpPr/>
          <p:nvPr/>
        </p:nvGrpSpPr>
        <p:grpSpPr>
          <a:xfrm>
            <a:off x="3483415" y="2511460"/>
            <a:ext cx="1210588" cy="582988"/>
            <a:chOff x="1947808" y="3893217"/>
            <a:chExt cx="1210588" cy="582988"/>
          </a:xfrm>
        </p:grpSpPr>
        <p:cxnSp>
          <p:nvCxnSpPr>
            <p:cNvPr id="10" name="直接箭头连接符 9"/>
            <p:cNvCxnSpPr/>
            <p:nvPr/>
          </p:nvCxnSpPr>
          <p:spPr>
            <a:xfrm>
              <a:off x="1947808" y="3893217"/>
              <a:ext cx="1456" cy="582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47808" y="3936759"/>
              <a:ext cx="1210588" cy="400110"/>
            </a:xfrm>
            <a:prstGeom prst="rect">
              <a:avLst/>
            </a:prstGeom>
            <a:noFill/>
          </p:spPr>
          <p:txBody>
            <a:bodyPr wrap="none" rtlCol="0">
              <a:spAutoFit/>
            </a:bodyPr>
            <a:lstStyle/>
            <a:p>
              <a:r>
                <a:rPr lang="zh-CN" altLang="en-US" sz="2000" dirty="0" smtClean="0"/>
                <a:t>高温合金</a:t>
              </a:r>
              <a:endParaRPr lang="zh-CN" altLang="en-US" sz="2000" dirty="0"/>
            </a:p>
          </p:txBody>
        </p:sp>
      </p:grpSp>
      <p:grpSp>
        <p:nvGrpSpPr>
          <p:cNvPr id="19" name="组合 18"/>
          <p:cNvGrpSpPr/>
          <p:nvPr/>
        </p:nvGrpSpPr>
        <p:grpSpPr>
          <a:xfrm>
            <a:off x="2780933" y="3173802"/>
            <a:ext cx="1558834" cy="778927"/>
            <a:chOff x="1245326" y="4555559"/>
            <a:chExt cx="1558834" cy="778927"/>
          </a:xfrm>
        </p:grpSpPr>
        <p:grpSp>
          <p:nvGrpSpPr>
            <p:cNvPr id="12" name="组合 11"/>
            <p:cNvGrpSpPr/>
            <p:nvPr/>
          </p:nvGrpSpPr>
          <p:grpSpPr>
            <a:xfrm>
              <a:off x="1245326" y="4742303"/>
              <a:ext cx="1558834" cy="592183"/>
              <a:chOff x="1245326" y="2882537"/>
              <a:chExt cx="1558834" cy="592183"/>
            </a:xfrm>
          </p:grpSpPr>
          <p:sp>
            <p:nvSpPr>
              <p:cNvPr id="13" name="矩形 12"/>
              <p:cNvSpPr/>
              <p:nvPr/>
            </p:nvSpPr>
            <p:spPr>
              <a:xfrm>
                <a:off x="1245326" y="2882537"/>
                <a:ext cx="1558834" cy="592183"/>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p:cNvSpPr txBox="1"/>
              <p:nvPr/>
            </p:nvSpPr>
            <p:spPr>
              <a:xfrm>
                <a:off x="1628503" y="3074610"/>
                <a:ext cx="641522" cy="400110"/>
              </a:xfrm>
              <a:prstGeom prst="rect">
                <a:avLst/>
              </a:prstGeom>
              <a:noFill/>
            </p:spPr>
            <p:txBody>
              <a:bodyPr wrap="none" rtlCol="0">
                <a:spAutoFit/>
              </a:bodyPr>
              <a:lstStyle/>
              <a:p>
                <a:r>
                  <a:rPr lang="en-US" altLang="zh-CN" sz="2000" dirty="0" smtClean="0"/>
                  <a:t>n-Si</a:t>
                </a:r>
              </a:p>
            </p:txBody>
          </p:sp>
        </p:grpSp>
        <p:sp>
          <p:nvSpPr>
            <p:cNvPr id="15" name="矩形 14"/>
            <p:cNvSpPr/>
            <p:nvPr/>
          </p:nvSpPr>
          <p:spPr>
            <a:xfrm>
              <a:off x="1733006" y="4742303"/>
              <a:ext cx="545728" cy="60963"/>
            </a:xfrm>
            <a:prstGeom prst="rect">
              <a:avLst/>
            </a:prstGeom>
            <a:solidFill>
              <a:schemeClr val="tx1">
                <a:lumMod val="65000"/>
                <a:lumOff val="35000"/>
              </a:schemeClr>
            </a:solidFill>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p:cNvSpPr/>
            <p:nvPr/>
          </p:nvSpPr>
          <p:spPr>
            <a:xfrm>
              <a:off x="1733006" y="4555559"/>
              <a:ext cx="545728" cy="165463"/>
            </a:xfrm>
            <a:prstGeom prst="rect">
              <a:avLst/>
            </a:prstGeom>
            <a:solidFill>
              <a:schemeClr val="accent3">
                <a:lumMod val="50000"/>
              </a:schemeClr>
            </a:solidFill>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p:nvGrpSpPr>
        <p:grpSpPr>
          <a:xfrm>
            <a:off x="3483415" y="4013689"/>
            <a:ext cx="1210588" cy="582988"/>
            <a:chOff x="1947808" y="3893217"/>
            <a:chExt cx="1210588" cy="582988"/>
          </a:xfrm>
        </p:grpSpPr>
        <p:cxnSp>
          <p:nvCxnSpPr>
            <p:cNvPr id="22" name="直接箭头连接符 21"/>
            <p:cNvCxnSpPr/>
            <p:nvPr/>
          </p:nvCxnSpPr>
          <p:spPr>
            <a:xfrm>
              <a:off x="1947808" y="3893217"/>
              <a:ext cx="1456" cy="5829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947808" y="3936759"/>
              <a:ext cx="1210588" cy="400110"/>
            </a:xfrm>
            <a:prstGeom prst="rect">
              <a:avLst/>
            </a:prstGeom>
            <a:noFill/>
          </p:spPr>
          <p:txBody>
            <a:bodyPr wrap="none" rtlCol="0">
              <a:spAutoFit/>
            </a:bodyPr>
            <a:lstStyle/>
            <a:p>
              <a:r>
                <a:rPr lang="zh-CN" altLang="en-US" sz="2000" dirty="0" smtClean="0"/>
                <a:t>降温晶化</a:t>
              </a:r>
              <a:endParaRPr lang="zh-CN" altLang="en-US" sz="2000" dirty="0"/>
            </a:p>
          </p:txBody>
        </p:sp>
      </p:grpSp>
      <p:grpSp>
        <p:nvGrpSpPr>
          <p:cNvPr id="24" name="组合 23"/>
          <p:cNvGrpSpPr/>
          <p:nvPr/>
        </p:nvGrpSpPr>
        <p:grpSpPr>
          <a:xfrm>
            <a:off x="2754807" y="4596677"/>
            <a:ext cx="1558834" cy="778927"/>
            <a:chOff x="1245326" y="4555559"/>
            <a:chExt cx="1558834" cy="778927"/>
          </a:xfrm>
        </p:grpSpPr>
        <p:grpSp>
          <p:nvGrpSpPr>
            <p:cNvPr id="25" name="组合 24"/>
            <p:cNvGrpSpPr/>
            <p:nvPr/>
          </p:nvGrpSpPr>
          <p:grpSpPr>
            <a:xfrm>
              <a:off x="1245326" y="4742303"/>
              <a:ext cx="1558834" cy="592183"/>
              <a:chOff x="1245326" y="2882537"/>
              <a:chExt cx="1558834" cy="592183"/>
            </a:xfrm>
          </p:grpSpPr>
          <p:sp>
            <p:nvSpPr>
              <p:cNvPr id="28" name="矩形 27"/>
              <p:cNvSpPr/>
              <p:nvPr/>
            </p:nvSpPr>
            <p:spPr>
              <a:xfrm>
                <a:off x="1245326" y="2882537"/>
                <a:ext cx="1558834" cy="592183"/>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p:cNvSpPr txBox="1"/>
              <p:nvPr/>
            </p:nvSpPr>
            <p:spPr>
              <a:xfrm>
                <a:off x="1628503" y="3074610"/>
                <a:ext cx="641522" cy="400110"/>
              </a:xfrm>
              <a:prstGeom prst="rect">
                <a:avLst/>
              </a:prstGeom>
              <a:noFill/>
            </p:spPr>
            <p:txBody>
              <a:bodyPr wrap="none" rtlCol="0">
                <a:spAutoFit/>
              </a:bodyPr>
              <a:lstStyle/>
              <a:p>
                <a:r>
                  <a:rPr lang="en-US" altLang="zh-CN" sz="2000" dirty="0" smtClean="0"/>
                  <a:t>n-Si</a:t>
                </a:r>
              </a:p>
            </p:txBody>
          </p:sp>
        </p:grpSp>
        <p:sp>
          <p:nvSpPr>
            <p:cNvPr id="26" name="矩形 25"/>
            <p:cNvSpPr/>
            <p:nvPr/>
          </p:nvSpPr>
          <p:spPr>
            <a:xfrm>
              <a:off x="1733006" y="4742303"/>
              <a:ext cx="545728" cy="60963"/>
            </a:xfrm>
            <a:prstGeom prst="rect">
              <a:avLst/>
            </a:prstGeom>
            <a:solidFill>
              <a:schemeClr val="tx1">
                <a:lumMod val="65000"/>
                <a:lumOff val="35000"/>
              </a:schemeClr>
            </a:solidFill>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矩形 26"/>
            <p:cNvSpPr/>
            <p:nvPr/>
          </p:nvSpPr>
          <p:spPr>
            <a:xfrm>
              <a:off x="1733006" y="4555559"/>
              <a:ext cx="545728" cy="165463"/>
            </a:xfrm>
            <a:prstGeom prst="rect">
              <a:avLst/>
            </a:prstGeom>
            <a:solidFill>
              <a:schemeClr val="accent3">
                <a:lumMod val="50000"/>
              </a:schemeClr>
            </a:solidFill>
            <a:ln w="285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6" name="组合 35"/>
          <p:cNvGrpSpPr/>
          <p:nvPr/>
        </p:nvGrpSpPr>
        <p:grpSpPr>
          <a:xfrm>
            <a:off x="5730240" y="2855186"/>
            <a:ext cx="1724297" cy="861181"/>
            <a:chOff x="3718560" y="3980301"/>
            <a:chExt cx="1724297" cy="861181"/>
          </a:xfrm>
        </p:grpSpPr>
        <p:grpSp>
          <p:nvGrpSpPr>
            <p:cNvPr id="32" name="组合 31"/>
            <p:cNvGrpSpPr/>
            <p:nvPr/>
          </p:nvGrpSpPr>
          <p:grpSpPr>
            <a:xfrm>
              <a:off x="3718560" y="4406537"/>
              <a:ext cx="1724297" cy="434945"/>
              <a:chOff x="3718560" y="4406537"/>
              <a:chExt cx="1724297" cy="434945"/>
            </a:xfrm>
          </p:grpSpPr>
          <p:sp>
            <p:nvSpPr>
              <p:cNvPr id="30" name="矩形 29"/>
              <p:cNvSpPr/>
              <p:nvPr/>
            </p:nvSpPr>
            <p:spPr>
              <a:xfrm>
                <a:off x="3718560" y="4406537"/>
                <a:ext cx="1724297" cy="429621"/>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30"/>
              <p:cNvSpPr txBox="1"/>
              <p:nvPr/>
            </p:nvSpPr>
            <p:spPr>
              <a:xfrm>
                <a:off x="4127861" y="4441372"/>
                <a:ext cx="966653" cy="400110"/>
              </a:xfrm>
              <a:prstGeom prst="rect">
                <a:avLst/>
              </a:prstGeom>
              <a:noFill/>
            </p:spPr>
            <p:txBody>
              <a:bodyPr wrap="square" rtlCol="0">
                <a:spAutoFit/>
              </a:bodyPr>
              <a:lstStyle/>
              <a:p>
                <a:r>
                  <a:rPr lang="en-US" altLang="zh-CN" sz="2000" dirty="0"/>
                  <a:t>n</a:t>
                </a:r>
                <a:r>
                  <a:rPr lang="en-US" altLang="zh-CN" sz="2000" dirty="0" smtClean="0"/>
                  <a:t>-</a:t>
                </a:r>
                <a:r>
                  <a:rPr lang="en-US" altLang="zh-CN" sz="2000" dirty="0" err="1" smtClean="0"/>
                  <a:t>GaN</a:t>
                </a:r>
                <a:endParaRPr lang="zh-CN" altLang="en-US" sz="2000" dirty="0"/>
              </a:p>
            </p:txBody>
          </p:sp>
        </p:grpSp>
        <p:grpSp>
          <p:nvGrpSpPr>
            <p:cNvPr id="33" name="组合 32"/>
            <p:cNvGrpSpPr/>
            <p:nvPr/>
          </p:nvGrpSpPr>
          <p:grpSpPr>
            <a:xfrm>
              <a:off x="3718560" y="3980301"/>
              <a:ext cx="1724297" cy="434945"/>
              <a:chOff x="3718560" y="4406537"/>
              <a:chExt cx="1724297" cy="434945"/>
            </a:xfrm>
          </p:grpSpPr>
          <p:sp>
            <p:nvSpPr>
              <p:cNvPr id="34" name="矩形 33"/>
              <p:cNvSpPr/>
              <p:nvPr/>
            </p:nvSpPr>
            <p:spPr>
              <a:xfrm>
                <a:off x="3718560" y="4406537"/>
                <a:ext cx="1724297" cy="429621"/>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文本框 34"/>
              <p:cNvSpPr txBox="1"/>
              <p:nvPr/>
            </p:nvSpPr>
            <p:spPr>
              <a:xfrm>
                <a:off x="4127861" y="4441372"/>
                <a:ext cx="966653" cy="400110"/>
              </a:xfrm>
              <a:prstGeom prst="rect">
                <a:avLst/>
              </a:prstGeom>
              <a:noFill/>
            </p:spPr>
            <p:txBody>
              <a:bodyPr wrap="square" rtlCol="0">
                <a:spAutoFit/>
              </a:bodyPr>
              <a:lstStyle/>
              <a:p>
                <a:r>
                  <a:rPr lang="en-US" altLang="zh-CN" sz="2000" dirty="0" smtClean="0"/>
                  <a:t>p-</a:t>
                </a:r>
                <a:r>
                  <a:rPr lang="en-US" altLang="zh-CN" sz="2000" dirty="0" err="1" smtClean="0"/>
                  <a:t>GaN</a:t>
                </a:r>
                <a:endParaRPr lang="zh-CN" altLang="en-US" sz="2000" dirty="0"/>
              </a:p>
            </p:txBody>
          </p:sp>
        </p:grpSp>
      </p:grpSp>
      <p:grpSp>
        <p:nvGrpSpPr>
          <p:cNvPr id="54" name="组合 53"/>
          <p:cNvGrpSpPr/>
          <p:nvPr/>
        </p:nvGrpSpPr>
        <p:grpSpPr>
          <a:xfrm>
            <a:off x="8759368" y="2786014"/>
            <a:ext cx="1558834" cy="1414422"/>
            <a:chOff x="8759368" y="2786014"/>
            <a:chExt cx="1558834" cy="1414422"/>
          </a:xfrm>
        </p:grpSpPr>
        <p:grpSp>
          <p:nvGrpSpPr>
            <p:cNvPr id="38" name="组合 37"/>
            <p:cNvGrpSpPr/>
            <p:nvPr/>
          </p:nvGrpSpPr>
          <p:grpSpPr>
            <a:xfrm>
              <a:off x="8759368" y="2863895"/>
              <a:ext cx="1558834" cy="592183"/>
              <a:chOff x="1245326" y="2882537"/>
              <a:chExt cx="1558834" cy="592183"/>
            </a:xfrm>
          </p:grpSpPr>
          <p:sp>
            <p:nvSpPr>
              <p:cNvPr id="41" name="矩形 40"/>
              <p:cNvSpPr/>
              <p:nvPr/>
            </p:nvSpPr>
            <p:spPr>
              <a:xfrm>
                <a:off x="1245326" y="2882537"/>
                <a:ext cx="1558834" cy="592183"/>
              </a:xfrm>
              <a:prstGeom prst="rect">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文本框 41"/>
              <p:cNvSpPr txBox="1"/>
              <p:nvPr/>
            </p:nvSpPr>
            <p:spPr>
              <a:xfrm>
                <a:off x="1628503" y="3074610"/>
                <a:ext cx="641522" cy="400110"/>
              </a:xfrm>
              <a:prstGeom prst="rect">
                <a:avLst/>
              </a:prstGeom>
              <a:noFill/>
            </p:spPr>
            <p:txBody>
              <a:bodyPr wrap="none" rtlCol="0">
                <a:spAutoFit/>
              </a:bodyPr>
              <a:lstStyle/>
              <a:p>
                <a:r>
                  <a:rPr lang="en-US" altLang="zh-CN" sz="2000" dirty="0"/>
                  <a:t>p</a:t>
                </a:r>
                <a:r>
                  <a:rPr lang="en-US" altLang="zh-CN" sz="2000" dirty="0" smtClean="0"/>
                  <a:t>-Si</a:t>
                </a:r>
              </a:p>
            </p:txBody>
          </p:sp>
        </p:grpSp>
        <p:sp>
          <p:nvSpPr>
            <p:cNvPr id="43" name="矩形 42"/>
            <p:cNvSpPr/>
            <p:nvPr/>
          </p:nvSpPr>
          <p:spPr>
            <a:xfrm>
              <a:off x="8759368" y="2794723"/>
              <a:ext cx="523970" cy="60463"/>
            </a:xfrm>
            <a:prstGeom prst="rect">
              <a:avLst/>
            </a:prstGeom>
            <a:solidFill>
              <a:schemeClr val="accent6">
                <a:lumMod val="50000"/>
              </a:schemeClr>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矩形 43"/>
            <p:cNvSpPr/>
            <p:nvPr/>
          </p:nvSpPr>
          <p:spPr>
            <a:xfrm>
              <a:off x="9794232" y="2786014"/>
              <a:ext cx="523970" cy="60463"/>
            </a:xfrm>
            <a:prstGeom prst="rect">
              <a:avLst/>
            </a:prstGeom>
            <a:solidFill>
              <a:schemeClr val="accent6">
                <a:lumMod val="50000"/>
              </a:schemeClr>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矩形 44"/>
            <p:cNvSpPr/>
            <p:nvPr/>
          </p:nvSpPr>
          <p:spPr>
            <a:xfrm>
              <a:off x="8880560" y="4000381"/>
              <a:ext cx="261985" cy="60463"/>
            </a:xfrm>
            <a:prstGeom prst="rect">
              <a:avLst/>
            </a:prstGeom>
            <a:solidFill>
              <a:schemeClr val="accent6">
                <a:lumMod val="50000"/>
              </a:schemeClr>
            </a:solidFill>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文本框 45"/>
            <p:cNvSpPr txBox="1"/>
            <p:nvPr/>
          </p:nvSpPr>
          <p:spPr>
            <a:xfrm>
              <a:off x="9283338" y="3800326"/>
              <a:ext cx="707245" cy="400110"/>
            </a:xfrm>
            <a:prstGeom prst="rect">
              <a:avLst/>
            </a:prstGeom>
            <a:noFill/>
          </p:spPr>
          <p:txBody>
            <a:bodyPr wrap="none" rtlCol="0">
              <a:spAutoFit/>
            </a:bodyPr>
            <a:lstStyle/>
            <a:p>
              <a:r>
                <a:rPr lang="en-US" altLang="zh-CN" sz="2000" dirty="0" smtClean="0"/>
                <a:t>SiO</a:t>
              </a:r>
              <a:r>
                <a:rPr lang="en-US" altLang="zh-CN" sz="2000" baseline="-25000" dirty="0" smtClean="0"/>
                <a:t>2</a:t>
              </a:r>
              <a:endParaRPr lang="zh-CN" altLang="en-US" sz="2000" baseline="-25000" dirty="0"/>
            </a:p>
          </p:txBody>
        </p:sp>
        <p:sp>
          <p:nvSpPr>
            <p:cNvPr id="51" name="矩形 50"/>
            <p:cNvSpPr/>
            <p:nvPr/>
          </p:nvSpPr>
          <p:spPr>
            <a:xfrm>
              <a:off x="9204961" y="2854224"/>
              <a:ext cx="661851" cy="98216"/>
            </a:xfrm>
            <a:prstGeom prst="rect">
              <a:avLst/>
            </a:prstGeom>
            <a:pattFill prst="pct70">
              <a:fgClr>
                <a:schemeClr val="tx1"/>
              </a:fgClr>
              <a:bgClr>
                <a:schemeClr val="bg1"/>
              </a:bgClr>
            </a:patt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2" name="文本框 51"/>
          <p:cNvSpPr txBox="1"/>
          <p:nvPr/>
        </p:nvSpPr>
        <p:spPr>
          <a:xfrm>
            <a:off x="3137984" y="5695406"/>
            <a:ext cx="954107" cy="400110"/>
          </a:xfrm>
          <a:prstGeom prst="rect">
            <a:avLst/>
          </a:prstGeom>
          <a:noFill/>
        </p:spPr>
        <p:txBody>
          <a:bodyPr wrap="none" rtlCol="0">
            <a:spAutoFit/>
          </a:bodyPr>
          <a:lstStyle/>
          <a:p>
            <a:r>
              <a:rPr lang="zh-CN" altLang="en-US" sz="2000" b="1" dirty="0" smtClean="0"/>
              <a:t>合金法</a:t>
            </a:r>
            <a:endParaRPr lang="zh-CN" altLang="en-US" sz="2000" b="1" dirty="0"/>
          </a:p>
        </p:txBody>
      </p:sp>
      <p:sp>
        <p:nvSpPr>
          <p:cNvPr id="53" name="文本框 52"/>
          <p:cNvSpPr txBox="1"/>
          <p:nvPr/>
        </p:nvSpPr>
        <p:spPr>
          <a:xfrm>
            <a:off x="5990041" y="4844384"/>
            <a:ext cx="1217000" cy="400110"/>
          </a:xfrm>
          <a:prstGeom prst="rect">
            <a:avLst/>
          </a:prstGeom>
          <a:noFill/>
        </p:spPr>
        <p:txBody>
          <a:bodyPr wrap="none" rtlCol="0">
            <a:spAutoFit/>
          </a:bodyPr>
          <a:lstStyle/>
          <a:p>
            <a:r>
              <a:rPr lang="zh-CN" altLang="en-US" sz="2000" b="1" dirty="0" smtClean="0"/>
              <a:t>外延生长</a:t>
            </a:r>
            <a:endParaRPr lang="zh-CN" altLang="en-US" sz="2000" b="1" dirty="0"/>
          </a:p>
        </p:txBody>
      </p:sp>
      <p:sp>
        <p:nvSpPr>
          <p:cNvPr id="55" name="文本框 54"/>
          <p:cNvSpPr txBox="1"/>
          <p:nvPr/>
        </p:nvSpPr>
        <p:spPr>
          <a:xfrm>
            <a:off x="8596285" y="4748590"/>
            <a:ext cx="1991251" cy="400110"/>
          </a:xfrm>
          <a:prstGeom prst="rect">
            <a:avLst/>
          </a:prstGeom>
          <a:noFill/>
        </p:spPr>
        <p:txBody>
          <a:bodyPr wrap="none" rtlCol="0">
            <a:spAutoFit/>
          </a:bodyPr>
          <a:lstStyle/>
          <a:p>
            <a:r>
              <a:rPr lang="zh-CN" altLang="en-US" sz="2000" b="1" dirty="0" smtClean="0"/>
              <a:t>扩散、离子注入</a:t>
            </a:r>
            <a:endParaRPr lang="zh-CN" altLang="en-US" sz="2000" b="1" dirty="0"/>
          </a:p>
        </p:txBody>
      </p:sp>
      <p:grpSp>
        <p:nvGrpSpPr>
          <p:cNvPr id="56" name="组合 55"/>
          <p:cNvGrpSpPr/>
          <p:nvPr/>
        </p:nvGrpSpPr>
        <p:grpSpPr>
          <a:xfrm>
            <a:off x="10029093" y="6448526"/>
            <a:ext cx="552450" cy="314325"/>
            <a:chOff x="5172075" y="6438900"/>
            <a:chExt cx="552450" cy="314325"/>
          </a:xfrm>
        </p:grpSpPr>
        <p:sp>
          <p:nvSpPr>
            <p:cNvPr id="57" name="棱台 5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TextBox 92"/>
          <p:cNvSpPr txBox="1"/>
          <p:nvPr/>
        </p:nvSpPr>
        <p:spPr>
          <a:xfrm>
            <a:off x="7714134" y="6451830"/>
            <a:ext cx="1949573" cy="307777"/>
          </a:xfrm>
          <a:prstGeom prst="rect">
            <a:avLst/>
          </a:prstGeom>
          <a:noFill/>
        </p:spPr>
        <p:txBody>
          <a:bodyPr wrap="none" rtlCol="0">
            <a:spAutoFit/>
          </a:bodyPr>
          <a:lstStyle/>
          <a:p>
            <a:r>
              <a:rPr lang="zh-CN" altLang="en-US" sz="1400" dirty="0"/>
              <a:t>大连理工大学  </a:t>
            </a:r>
            <a:r>
              <a:rPr lang="zh-CN" altLang="en-US" sz="1400" dirty="0" smtClean="0"/>
              <a:t> 张</a:t>
            </a:r>
            <a:r>
              <a:rPr lang="zh-CN" altLang="en-US" sz="1400" dirty="0"/>
              <a:t>贺秋</a:t>
            </a:r>
          </a:p>
        </p:txBody>
      </p:sp>
    </p:spTree>
    <p:extLst>
      <p:ext uri="{BB962C8B-B14F-4D97-AF65-F5344CB8AC3E}">
        <p14:creationId xmlns:p14="http://schemas.microsoft.com/office/powerpoint/2010/main" val="13285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52" grpId="0"/>
      <p:bldP spid="53"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2758023" y="2269987"/>
                <a:ext cx="12835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sSub>
                        <m:sSubPr>
                          <m:ctrlPr>
                            <a:rPr lang="en-US" altLang="zh-CN" i="1">
                              <a:latin typeface="Cambria Math" panose="02040503050406030204" pitchFamily="18" charset="0"/>
                            </a:rPr>
                          </m:ctrlPr>
                        </m:sSubPr>
                        <m:e>
                          <m:r>
                            <a:rPr lang="en-US" altLang="zh-CN" i="1">
                              <a:latin typeface="Cambria Math"/>
                            </a:rPr>
                            <m:t>  </m:t>
                          </m:r>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758023" y="2269987"/>
                <a:ext cx="1283557" cy="523220"/>
              </a:xfrm>
              <a:prstGeom prst="rect">
                <a:avLst/>
              </a:prstGeom>
              <a:blipFill>
                <a:blip r:embed="rId3"/>
                <a:stretch>
                  <a:fillRect/>
                </a:stretch>
              </a:blipFill>
            </p:spPr>
            <p:txBody>
              <a:bodyPr/>
              <a:lstStyle/>
              <a:p>
                <a:r>
                  <a:rPr lang="zh-CN" altLang="en-US">
                    <a:noFill/>
                  </a:rPr>
                  <a:t> </a:t>
                </a:r>
              </a:p>
            </p:txBody>
          </p:sp>
        </mc:Fallback>
      </mc:AlternateContent>
      <p:sp>
        <p:nvSpPr>
          <p:cNvPr id="2" name="TextBox 1"/>
          <p:cNvSpPr txBox="1"/>
          <p:nvPr/>
        </p:nvSpPr>
        <p:spPr>
          <a:xfrm>
            <a:off x="222212" y="170122"/>
            <a:ext cx="4863594"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7.4 </a:t>
            </a:r>
            <a:r>
              <a:rPr lang="zh-CN" altLang="en-US" sz="3200" b="1" dirty="0">
                <a:solidFill>
                  <a:schemeClr val="tx2"/>
                </a:solidFill>
                <a:latin typeface="Times New Roman" pitchFamily="18" charset="0"/>
                <a:cs typeface="Times New Roman" pitchFamily="18" charset="0"/>
              </a:rPr>
              <a:t>半导体</a:t>
            </a:r>
            <a:r>
              <a:rPr lang="en-US" altLang="zh-CN" sz="3200" b="1" dirty="0" err="1">
                <a:solidFill>
                  <a:schemeClr val="tx2"/>
                </a:solidFill>
                <a:latin typeface="Times New Roman" pitchFamily="18" charset="0"/>
                <a:cs typeface="Times New Roman" pitchFamily="18" charset="0"/>
              </a:rPr>
              <a:t>pn</a:t>
            </a:r>
            <a:r>
              <a:rPr lang="zh-CN" altLang="en-US" sz="3200" b="1" dirty="0" smtClean="0">
                <a:solidFill>
                  <a:schemeClr val="tx2"/>
                </a:solidFill>
                <a:latin typeface="Times New Roman" pitchFamily="18" charset="0"/>
                <a:cs typeface="Times New Roman" pitchFamily="18" charset="0"/>
              </a:rPr>
              <a:t>结</a:t>
            </a:r>
            <a:r>
              <a:rPr lang="en-US" altLang="zh-CN" sz="3200" b="1" dirty="0" smtClean="0">
                <a:solidFill>
                  <a:schemeClr val="tx2"/>
                </a:solidFill>
                <a:latin typeface="Times New Roman" pitchFamily="18" charset="0"/>
                <a:cs typeface="Times New Roman" pitchFamily="18" charset="0"/>
              </a:rPr>
              <a:t>-</a:t>
            </a:r>
            <a:r>
              <a:rPr lang="zh-CN" altLang="en-US" sz="3200" b="1" dirty="0" smtClean="0">
                <a:solidFill>
                  <a:schemeClr val="tx2"/>
                </a:solidFill>
                <a:latin typeface="Times New Roman" pitchFamily="18" charset="0"/>
                <a:cs typeface="Times New Roman" pitchFamily="18" charset="0"/>
              </a:rPr>
              <a:t>热平衡</a:t>
            </a:r>
            <a:endParaRPr lang="zh-CN" altLang="en-US" sz="3200" b="1" dirty="0">
              <a:solidFill>
                <a:schemeClr val="tx2"/>
              </a:solidFill>
              <a:latin typeface="Times New Roman" pitchFamily="18" charset="0"/>
              <a:cs typeface="Times New Roman" pitchFamily="18" charset="0"/>
            </a:endParaRPr>
          </a:p>
        </p:txBody>
      </p:sp>
      <p:sp>
        <p:nvSpPr>
          <p:cNvPr id="3" name="矩形 2"/>
          <p:cNvSpPr/>
          <p:nvPr/>
        </p:nvSpPr>
        <p:spPr>
          <a:xfrm>
            <a:off x="2175572" y="1594216"/>
            <a:ext cx="2464825" cy="744279"/>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5" name="直接连接符 4"/>
          <p:cNvCxnSpPr/>
          <p:nvPr/>
        </p:nvCxnSpPr>
        <p:spPr>
          <a:xfrm>
            <a:off x="3364248" y="1594216"/>
            <a:ext cx="0" cy="7442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38417" y="1731329"/>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7" name="TextBox 6"/>
          <p:cNvSpPr txBox="1"/>
          <p:nvPr/>
        </p:nvSpPr>
        <p:spPr>
          <a:xfrm>
            <a:off x="4253230" y="1815274"/>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9" name="直接箭头连接符 8"/>
          <p:cNvCxnSpPr/>
          <p:nvPr/>
        </p:nvCxnSpPr>
        <p:spPr>
          <a:xfrm>
            <a:off x="2175572" y="3511114"/>
            <a:ext cx="273524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361477" y="2520515"/>
            <a:ext cx="0" cy="100012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175571" y="2793207"/>
            <a:ext cx="11766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3361479" y="3020576"/>
            <a:ext cx="127891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1513987" y="2415978"/>
                <a:ext cx="7019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513987" y="2415978"/>
                <a:ext cx="701922"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16553" y="2733180"/>
                <a:ext cx="7085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16553" y="2733180"/>
                <a:ext cx="708592" cy="523220"/>
              </a:xfrm>
              <a:prstGeom prst="rect">
                <a:avLst/>
              </a:prstGeom>
              <a:blipFill>
                <a:blip r:embed="rId5"/>
                <a:stretch>
                  <a:fillRect/>
                </a:stretch>
              </a:blipFill>
            </p:spPr>
            <p:txBody>
              <a:bodyPr/>
              <a:lstStyle/>
              <a:p>
                <a:r>
                  <a:rPr lang="zh-CN" altLang="en-US">
                    <a:noFill/>
                  </a:rPr>
                  <a:t> </a:t>
                </a:r>
              </a:p>
            </p:txBody>
          </p:sp>
        </mc:Fallback>
      </mc:AlternateContent>
      <p:sp>
        <p:nvSpPr>
          <p:cNvPr id="25" name="TextBox 24"/>
          <p:cNvSpPr txBox="1"/>
          <p:nvPr/>
        </p:nvSpPr>
        <p:spPr>
          <a:xfrm>
            <a:off x="2143074" y="2894101"/>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26" name="TextBox 25"/>
          <p:cNvSpPr txBox="1"/>
          <p:nvPr/>
        </p:nvSpPr>
        <p:spPr>
          <a:xfrm>
            <a:off x="4257887" y="2978046"/>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TextBox 28"/>
              <p:cNvSpPr txBox="1"/>
              <p:nvPr/>
            </p:nvSpPr>
            <p:spPr>
              <a:xfrm>
                <a:off x="2605429" y="1033997"/>
                <a:ext cx="15953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sSub>
                        <m:sSubPr>
                          <m:ctrlPr>
                            <a:rPr lang="en-US" altLang="zh-CN" i="1">
                              <a:latin typeface="Cambria Math" panose="02040503050406030204" pitchFamily="18" charset="0"/>
                            </a:rPr>
                          </m:ctrlPr>
                        </m:sSubPr>
                        <m:e>
                          <m:r>
                            <a:rPr lang="en-US" altLang="zh-CN" i="1">
                              <a:latin typeface="Cambria Math"/>
                            </a:rPr>
                            <m:t>&gt;</m:t>
                          </m:r>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605429" y="1033997"/>
                <a:ext cx="1595309"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2138418" y="3379221"/>
                <a:ext cx="1177117"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𝑝</m:t>
                          </m:r>
                        </m:sub>
                      </m:sSub>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138418" y="3379221"/>
                <a:ext cx="1177117" cy="55643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463279" y="3382211"/>
                <a:ext cx="118930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𝑛</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oMath>
                  </m:oMathPara>
                </a14:m>
                <a:endParaRPr lang="zh-CN"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463279" y="3382211"/>
                <a:ext cx="1189300" cy="523220"/>
              </a:xfrm>
              <a:prstGeom prst="rect">
                <a:avLst/>
              </a:prstGeom>
              <a:blipFill>
                <a:blip r:embed="rId8"/>
                <a:stretch>
                  <a:fillRect/>
                </a:stretch>
              </a:blipFill>
            </p:spPr>
            <p:txBody>
              <a:bodyPr/>
              <a:lstStyle/>
              <a:p>
                <a:r>
                  <a:rPr lang="zh-CN" altLang="en-US">
                    <a:noFill/>
                  </a:rPr>
                  <a:t> </a:t>
                </a:r>
              </a:p>
            </p:txBody>
          </p:sp>
        </mc:Fallback>
      </mc:AlternateContent>
      <p:sp>
        <p:nvSpPr>
          <p:cNvPr id="32" name="矩形 31"/>
          <p:cNvSpPr/>
          <p:nvPr/>
        </p:nvSpPr>
        <p:spPr>
          <a:xfrm>
            <a:off x="1730128" y="4181593"/>
            <a:ext cx="3416320" cy="523220"/>
          </a:xfrm>
          <a:prstGeom prst="rect">
            <a:avLst/>
          </a:prstGeom>
        </p:spPr>
        <p:txBody>
          <a:bodyPr wrap="none">
            <a:spAutoFit/>
          </a:bodyPr>
          <a:lstStyle/>
          <a:p>
            <a:r>
              <a:rPr lang="zh-CN" altLang="zh-CN" b="1" dirty="0">
                <a:solidFill>
                  <a:srgbClr val="7030A0"/>
                </a:solidFill>
                <a:latin typeface="华文行楷" pitchFamily="2" charset="-122"/>
                <a:ea typeface="华文行楷" pitchFamily="2" charset="-122"/>
              </a:rPr>
              <a:t>室温下杂质全部电离</a:t>
            </a:r>
            <a:endParaRPr lang="zh-CN" altLang="en-US" b="1" dirty="0">
              <a:solidFill>
                <a:srgbClr val="7030A0"/>
              </a:solidFill>
              <a:latin typeface="华文行楷" pitchFamily="2" charset="-122"/>
              <a:ea typeface="华文行楷" pitchFamily="2" charset="-122"/>
            </a:endParaRPr>
          </a:p>
        </p:txBody>
      </p:sp>
      <mc:AlternateContent xmlns:mc="http://schemas.openxmlformats.org/markup-compatibility/2006" xmlns:a14="http://schemas.microsoft.com/office/drawing/2010/main">
        <mc:Choice Requires="a14">
          <p:sp>
            <p:nvSpPr>
              <p:cNvPr id="33" name="TextBox 32"/>
              <p:cNvSpPr txBox="1"/>
              <p:nvPr/>
            </p:nvSpPr>
            <p:spPr>
              <a:xfrm>
                <a:off x="1912405" y="4519403"/>
                <a:ext cx="1538690"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oMath>
                  </m:oMathPara>
                </a14:m>
                <a:endParaRPr lang="zh-CN" alt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1912405" y="4519403"/>
                <a:ext cx="1538690" cy="55643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3519948" y="4511062"/>
                <a:ext cx="157190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3519948" y="4511062"/>
                <a:ext cx="1571905" cy="52322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1912406" y="5367706"/>
                <a:ext cx="3129831" cy="5794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𝑛</m:t>
                          </m:r>
                        </m:sub>
                      </m:sSub>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𝑛</m:t>
                          </m:r>
                        </m:e>
                        <m:sub>
                          <m:r>
                            <a:rPr lang="en-US" altLang="zh-CN" i="1">
                              <a:latin typeface="Cambria Math"/>
                            </a:rPr>
                            <m:t>𝑖</m:t>
                          </m:r>
                        </m:sub>
                        <m:sup>
                          <m:r>
                            <a:rPr lang="en-US" altLang="zh-CN" i="1">
                              <a:latin typeface="Cambria Math"/>
                            </a:rPr>
                            <m:t>2</m:t>
                          </m:r>
                        </m:sup>
                      </m:sSubSup>
                    </m:oMath>
                  </m:oMathPara>
                </a14:m>
                <a:endParaRPr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1912406" y="5367706"/>
                <a:ext cx="3129831" cy="579454"/>
              </a:xfrm>
              <a:prstGeom prst="rect">
                <a:avLst/>
              </a:prstGeom>
              <a:blipFill>
                <a:blip r:embed="rId11"/>
                <a:stretch>
                  <a:fillRect/>
                </a:stretch>
              </a:blipFill>
            </p:spPr>
            <p:txBody>
              <a:bodyPr/>
              <a:lstStyle/>
              <a:p>
                <a:r>
                  <a:rPr lang="zh-CN" altLang="en-US">
                    <a:noFill/>
                  </a:rPr>
                  <a:t> </a:t>
                </a:r>
              </a:p>
            </p:txBody>
          </p:sp>
        </mc:Fallback>
      </mc:AlternateContent>
      <p:sp>
        <p:nvSpPr>
          <p:cNvPr id="59" name="TextBox 58"/>
          <p:cNvSpPr txBox="1"/>
          <p:nvPr/>
        </p:nvSpPr>
        <p:spPr>
          <a:xfrm>
            <a:off x="7541590" y="2055731"/>
            <a:ext cx="407323" cy="307777"/>
          </a:xfrm>
          <a:prstGeom prst="rect">
            <a:avLst/>
          </a:prstGeom>
          <a:noFill/>
        </p:spPr>
        <p:txBody>
          <a:bodyPr wrap="square" rtlCol="0">
            <a:spAutoFit/>
          </a:bodyPr>
          <a:lstStyle/>
          <a:p>
            <a:pPr>
              <a:lnSpc>
                <a:spcPct val="50000"/>
              </a:lnSpc>
            </a:pPr>
            <a:r>
              <a:rPr lang="en-US" altLang="zh-CN" dirty="0"/>
              <a:t>-</a:t>
            </a:r>
            <a:endParaRPr lang="zh-CN" altLang="en-US" dirty="0"/>
          </a:p>
        </p:txBody>
      </p:sp>
      <p:sp>
        <p:nvSpPr>
          <p:cNvPr id="60" name="TextBox 59"/>
          <p:cNvSpPr txBox="1"/>
          <p:nvPr/>
        </p:nvSpPr>
        <p:spPr>
          <a:xfrm>
            <a:off x="7860996" y="1890226"/>
            <a:ext cx="407323" cy="230832"/>
          </a:xfrm>
          <a:prstGeom prst="rect">
            <a:avLst/>
          </a:prstGeom>
          <a:noFill/>
        </p:spPr>
        <p:txBody>
          <a:bodyPr wrap="square" rtlCol="0">
            <a:spAutoFit/>
          </a:bodyPr>
          <a:lstStyle/>
          <a:p>
            <a:pPr>
              <a:lnSpc>
                <a:spcPct val="50000"/>
              </a:lnSpc>
            </a:pPr>
            <a:r>
              <a:rPr lang="en-US" altLang="zh-CN" sz="1800" dirty="0"/>
              <a:t>+</a:t>
            </a:r>
            <a:endParaRPr lang="zh-CN" altLang="en-US" sz="1800" dirty="0"/>
          </a:p>
        </p:txBody>
      </p:sp>
      <p:sp>
        <p:nvSpPr>
          <p:cNvPr id="61" name="矩形 60"/>
          <p:cNvSpPr/>
          <p:nvPr/>
        </p:nvSpPr>
        <p:spPr>
          <a:xfrm>
            <a:off x="6694502" y="1813326"/>
            <a:ext cx="2464825" cy="744279"/>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2" name="直接连接符 61"/>
          <p:cNvCxnSpPr/>
          <p:nvPr/>
        </p:nvCxnSpPr>
        <p:spPr>
          <a:xfrm>
            <a:off x="7883178" y="1813326"/>
            <a:ext cx="0" cy="7442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690778" y="201402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64" name="TextBox 63"/>
          <p:cNvSpPr txBox="1"/>
          <p:nvPr/>
        </p:nvSpPr>
        <p:spPr>
          <a:xfrm>
            <a:off x="8805591" y="209796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grpSp>
        <p:nvGrpSpPr>
          <p:cNvPr id="65" name="组合 64"/>
          <p:cNvGrpSpPr/>
          <p:nvPr/>
        </p:nvGrpSpPr>
        <p:grpSpPr>
          <a:xfrm>
            <a:off x="7876335" y="1671770"/>
            <a:ext cx="304892" cy="523220"/>
            <a:chOff x="5511930" y="3514322"/>
            <a:chExt cx="304892" cy="523220"/>
          </a:xfrm>
        </p:grpSpPr>
        <p:sp>
          <p:nvSpPr>
            <p:cNvPr id="66" name="椭圆 65"/>
            <p:cNvSpPr/>
            <p:nvPr/>
          </p:nvSpPr>
          <p:spPr>
            <a:xfrm>
              <a:off x="5600700" y="3737832"/>
              <a:ext cx="123182" cy="12318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 name="TextBox 66"/>
            <p:cNvSpPr txBox="1"/>
            <p:nvPr/>
          </p:nvSpPr>
          <p:spPr>
            <a:xfrm>
              <a:off x="5511930" y="3514322"/>
              <a:ext cx="304892" cy="523220"/>
            </a:xfrm>
            <a:prstGeom prst="rect">
              <a:avLst/>
            </a:prstGeom>
            <a:noFill/>
          </p:spPr>
          <p:txBody>
            <a:bodyPr wrap="none" rtlCol="0">
              <a:spAutoFit/>
            </a:bodyPr>
            <a:lstStyle/>
            <a:p>
              <a:r>
                <a:rPr lang="en-US" altLang="zh-CN" dirty="0"/>
                <a:t>-</a:t>
              </a:r>
              <a:endParaRPr lang="zh-CN" altLang="en-US" dirty="0"/>
            </a:p>
          </p:txBody>
        </p:sp>
      </p:grpSp>
      <p:grpSp>
        <p:nvGrpSpPr>
          <p:cNvPr id="68" name="组合 67"/>
          <p:cNvGrpSpPr/>
          <p:nvPr/>
        </p:nvGrpSpPr>
        <p:grpSpPr>
          <a:xfrm>
            <a:off x="7557017" y="1974157"/>
            <a:ext cx="319318" cy="369332"/>
            <a:chOff x="5511930" y="3619097"/>
            <a:chExt cx="319318" cy="369332"/>
          </a:xfrm>
        </p:grpSpPr>
        <p:sp>
          <p:nvSpPr>
            <p:cNvPr id="69" name="TextBox 68"/>
            <p:cNvSpPr txBox="1"/>
            <p:nvPr/>
          </p:nvSpPr>
          <p:spPr>
            <a:xfrm>
              <a:off x="5511930" y="3619097"/>
              <a:ext cx="319318" cy="369332"/>
            </a:xfrm>
            <a:prstGeom prst="rect">
              <a:avLst/>
            </a:prstGeom>
            <a:noFill/>
          </p:spPr>
          <p:txBody>
            <a:bodyPr wrap="none" rtlCol="0">
              <a:spAutoFit/>
            </a:bodyPr>
            <a:lstStyle/>
            <a:p>
              <a:r>
                <a:rPr lang="en-US" altLang="zh-CN" sz="1800" dirty="0"/>
                <a:t>+</a:t>
              </a:r>
              <a:endParaRPr lang="zh-CN" altLang="en-US" sz="1800" dirty="0"/>
            </a:p>
          </p:txBody>
        </p:sp>
        <p:sp>
          <p:nvSpPr>
            <p:cNvPr id="70" name="椭圆 69"/>
            <p:cNvSpPr/>
            <p:nvPr/>
          </p:nvSpPr>
          <p:spPr>
            <a:xfrm>
              <a:off x="5600700" y="3737832"/>
              <a:ext cx="123182" cy="123182"/>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1" name="TextBox 70"/>
          <p:cNvSpPr txBox="1"/>
          <p:nvPr/>
        </p:nvSpPr>
        <p:spPr>
          <a:xfrm>
            <a:off x="7072700" y="1288055"/>
            <a:ext cx="1620957" cy="523220"/>
          </a:xfrm>
          <a:prstGeom prst="rect">
            <a:avLst/>
          </a:prstGeom>
          <a:noFill/>
        </p:spPr>
        <p:txBody>
          <a:bodyPr wrap="none" rtlCol="0">
            <a:spAutoFit/>
          </a:bodyPr>
          <a:lstStyle/>
          <a:p>
            <a:r>
              <a:rPr lang="zh-CN" altLang="en-US" b="1" dirty="0">
                <a:solidFill>
                  <a:srgbClr val="005C2A"/>
                </a:solidFill>
                <a:latin typeface="华文行楷" pitchFamily="2" charset="-122"/>
                <a:ea typeface="华文行楷" pitchFamily="2" charset="-122"/>
              </a:rPr>
              <a:t>扩散运动</a:t>
            </a:r>
          </a:p>
        </p:txBody>
      </p:sp>
      <p:cxnSp>
        <p:nvCxnSpPr>
          <p:cNvPr id="72" name="直接箭头连接符 71"/>
          <p:cNvCxnSpPr/>
          <p:nvPr/>
        </p:nvCxnSpPr>
        <p:spPr>
          <a:xfrm flipH="1">
            <a:off x="7557017" y="2659287"/>
            <a:ext cx="53127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p:cNvSpPr txBox="1"/>
              <p:nvPr/>
            </p:nvSpPr>
            <p:spPr>
              <a:xfrm>
                <a:off x="7571882" y="2518849"/>
                <a:ext cx="6553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7571882" y="2518849"/>
                <a:ext cx="655372" cy="523220"/>
              </a:xfrm>
              <a:prstGeom prst="rect">
                <a:avLst/>
              </a:prstGeom>
              <a:blipFill>
                <a:blip r:embed="rId12"/>
                <a:stretch>
                  <a:fillRect/>
                </a:stretch>
              </a:blipFill>
            </p:spPr>
            <p:txBody>
              <a:bodyPr/>
              <a:lstStyle/>
              <a:p>
                <a:r>
                  <a:rPr lang="zh-CN" altLang="en-US">
                    <a:noFill/>
                  </a:rPr>
                  <a:t> </a:t>
                </a:r>
              </a:p>
            </p:txBody>
          </p:sp>
        </mc:Fallback>
      </mc:AlternateContent>
      <p:grpSp>
        <p:nvGrpSpPr>
          <p:cNvPr id="74" name="组合 73"/>
          <p:cNvGrpSpPr/>
          <p:nvPr/>
        </p:nvGrpSpPr>
        <p:grpSpPr>
          <a:xfrm>
            <a:off x="7617558" y="2083499"/>
            <a:ext cx="304892" cy="523220"/>
            <a:chOff x="5511930" y="3514322"/>
            <a:chExt cx="304892" cy="523220"/>
          </a:xfrm>
        </p:grpSpPr>
        <p:sp>
          <p:nvSpPr>
            <p:cNvPr id="75" name="椭圆 74"/>
            <p:cNvSpPr/>
            <p:nvPr/>
          </p:nvSpPr>
          <p:spPr>
            <a:xfrm>
              <a:off x="5600700" y="3737832"/>
              <a:ext cx="123182" cy="12318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6" name="TextBox 75"/>
            <p:cNvSpPr txBox="1"/>
            <p:nvPr/>
          </p:nvSpPr>
          <p:spPr>
            <a:xfrm>
              <a:off x="5511930" y="3514322"/>
              <a:ext cx="304892" cy="523220"/>
            </a:xfrm>
            <a:prstGeom prst="rect">
              <a:avLst/>
            </a:prstGeom>
            <a:noFill/>
          </p:spPr>
          <p:txBody>
            <a:bodyPr wrap="none" rtlCol="0">
              <a:spAutoFit/>
            </a:bodyPr>
            <a:lstStyle/>
            <a:p>
              <a:r>
                <a:rPr lang="en-US" altLang="zh-CN" dirty="0"/>
                <a:t>-</a:t>
              </a:r>
              <a:endParaRPr lang="zh-CN" altLang="en-US" dirty="0"/>
            </a:p>
          </p:txBody>
        </p:sp>
      </p:grpSp>
      <p:grpSp>
        <p:nvGrpSpPr>
          <p:cNvPr id="77" name="组合 76"/>
          <p:cNvGrpSpPr/>
          <p:nvPr/>
        </p:nvGrpSpPr>
        <p:grpSpPr>
          <a:xfrm>
            <a:off x="7922450" y="1974157"/>
            <a:ext cx="319318" cy="369332"/>
            <a:chOff x="5511930" y="3619097"/>
            <a:chExt cx="319318" cy="369332"/>
          </a:xfrm>
        </p:grpSpPr>
        <p:sp>
          <p:nvSpPr>
            <p:cNvPr id="78" name="TextBox 77"/>
            <p:cNvSpPr txBox="1"/>
            <p:nvPr/>
          </p:nvSpPr>
          <p:spPr>
            <a:xfrm>
              <a:off x="5511930" y="3619097"/>
              <a:ext cx="319318" cy="369332"/>
            </a:xfrm>
            <a:prstGeom prst="rect">
              <a:avLst/>
            </a:prstGeom>
            <a:noFill/>
          </p:spPr>
          <p:txBody>
            <a:bodyPr wrap="none" rtlCol="0">
              <a:spAutoFit/>
            </a:bodyPr>
            <a:lstStyle/>
            <a:p>
              <a:r>
                <a:rPr lang="en-US" altLang="zh-CN" sz="1800" dirty="0"/>
                <a:t>+</a:t>
              </a:r>
              <a:endParaRPr lang="zh-CN" altLang="en-US" sz="1800" dirty="0"/>
            </a:p>
          </p:txBody>
        </p:sp>
        <p:sp>
          <p:nvSpPr>
            <p:cNvPr id="79" name="椭圆 78"/>
            <p:cNvSpPr/>
            <p:nvPr/>
          </p:nvSpPr>
          <p:spPr>
            <a:xfrm>
              <a:off x="5600700" y="3737832"/>
              <a:ext cx="123182" cy="123182"/>
            </a:xfrm>
            <a:prstGeom prst="ellips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0" name="TextBox 79"/>
          <p:cNvSpPr txBox="1"/>
          <p:nvPr/>
        </p:nvSpPr>
        <p:spPr>
          <a:xfrm>
            <a:off x="7072700" y="2935880"/>
            <a:ext cx="1620957" cy="523220"/>
          </a:xfrm>
          <a:prstGeom prst="rect">
            <a:avLst/>
          </a:prstGeom>
          <a:noFill/>
        </p:spPr>
        <p:txBody>
          <a:bodyPr wrap="none" rtlCol="0">
            <a:spAutoFit/>
          </a:bodyPr>
          <a:lstStyle/>
          <a:p>
            <a:r>
              <a:rPr lang="zh-CN" altLang="en-US" b="1" dirty="0">
                <a:solidFill>
                  <a:srgbClr val="005C2A"/>
                </a:solidFill>
                <a:latin typeface="华文行楷" pitchFamily="2" charset="-122"/>
                <a:ea typeface="华文行楷" pitchFamily="2" charset="-122"/>
              </a:rPr>
              <a:t>漂移运动</a:t>
            </a:r>
          </a:p>
        </p:txBody>
      </p:sp>
      <p:sp>
        <p:nvSpPr>
          <p:cNvPr id="81" name="矩形 80"/>
          <p:cNvSpPr/>
          <p:nvPr/>
        </p:nvSpPr>
        <p:spPr>
          <a:xfrm>
            <a:off x="7926914" y="1832375"/>
            <a:ext cx="314855" cy="705524"/>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矩形 81"/>
          <p:cNvSpPr/>
          <p:nvPr/>
        </p:nvSpPr>
        <p:spPr>
          <a:xfrm>
            <a:off x="7544927" y="1833392"/>
            <a:ext cx="314855" cy="705524"/>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TextBox 82"/>
          <p:cNvSpPr txBox="1"/>
          <p:nvPr/>
        </p:nvSpPr>
        <p:spPr>
          <a:xfrm>
            <a:off x="7846192" y="1822245"/>
            <a:ext cx="669159" cy="954107"/>
          </a:xfrm>
          <a:prstGeom prst="rect">
            <a:avLst/>
          </a:prstGeom>
          <a:noFill/>
        </p:spPr>
        <p:txBody>
          <a:bodyPr wrap="square" rtlCol="0">
            <a:spAutoFit/>
          </a:bodyPr>
          <a:lstStyle/>
          <a:p>
            <a:pPr>
              <a:lnSpc>
                <a:spcPct val="70000"/>
              </a:lnSpc>
            </a:pPr>
            <a:r>
              <a:rPr lang="en-US" altLang="zh-CN" sz="1600" dirty="0"/>
              <a:t>+ + + + + +</a:t>
            </a:r>
          </a:p>
          <a:p>
            <a:pPr>
              <a:lnSpc>
                <a:spcPct val="70000"/>
              </a:lnSpc>
            </a:pPr>
            <a:r>
              <a:rPr lang="en-US" altLang="zh-CN" sz="1600" dirty="0"/>
              <a:t>+ + +</a:t>
            </a:r>
          </a:p>
          <a:p>
            <a:pPr>
              <a:lnSpc>
                <a:spcPct val="70000"/>
              </a:lnSpc>
            </a:pPr>
            <a:r>
              <a:rPr lang="en-US" altLang="zh-CN" sz="1600" dirty="0"/>
              <a:t>+ + +</a:t>
            </a:r>
          </a:p>
          <a:p>
            <a:pPr>
              <a:lnSpc>
                <a:spcPct val="70000"/>
              </a:lnSpc>
            </a:pPr>
            <a:r>
              <a:rPr lang="en-US" altLang="zh-CN" sz="1600" dirty="0"/>
              <a:t> </a:t>
            </a:r>
          </a:p>
        </p:txBody>
      </p:sp>
      <p:sp>
        <p:nvSpPr>
          <p:cNvPr id="84" name="TextBox 83"/>
          <p:cNvSpPr txBox="1"/>
          <p:nvPr/>
        </p:nvSpPr>
        <p:spPr>
          <a:xfrm>
            <a:off x="7553326" y="1869607"/>
            <a:ext cx="579413" cy="757130"/>
          </a:xfrm>
          <a:prstGeom prst="rect">
            <a:avLst/>
          </a:prstGeom>
          <a:noFill/>
        </p:spPr>
        <p:txBody>
          <a:bodyPr wrap="square" rtlCol="0">
            <a:spAutoFit/>
          </a:bodyPr>
          <a:lstStyle/>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p:txBody>
      </p:sp>
      <p:cxnSp>
        <p:nvCxnSpPr>
          <p:cNvPr id="85" name="直接箭头连接符 84"/>
          <p:cNvCxnSpPr/>
          <p:nvPr/>
        </p:nvCxnSpPr>
        <p:spPr>
          <a:xfrm>
            <a:off x="6172200" y="4400569"/>
            <a:ext cx="34099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7906568" y="3409971"/>
            <a:ext cx="0" cy="192309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7645787" y="4417286"/>
            <a:ext cx="0" cy="71790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8401050" y="3894173"/>
            <a:ext cx="0" cy="50647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7637529" y="5135192"/>
            <a:ext cx="2607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912925" y="3900909"/>
            <a:ext cx="4976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p:cNvSpPr txBox="1"/>
              <p:nvPr/>
            </p:nvSpPr>
            <p:spPr>
              <a:xfrm>
                <a:off x="7245490" y="4886041"/>
                <a:ext cx="7019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oMath>
                  </m:oMathPara>
                </a14:m>
                <a:endParaRPr lang="zh-CN" altLang="en-US" dirty="0"/>
              </a:p>
            </p:txBody>
          </p:sp>
        </mc:Choice>
        <mc:Fallback xmlns="">
          <p:sp>
            <p:nvSpPr>
              <p:cNvPr id="101" name="TextBox 100"/>
              <p:cNvSpPr txBox="1">
                <a:spLocks noRot="1" noChangeAspect="1" noMove="1" noResize="1" noEditPoints="1" noAdjustHandles="1" noChangeArrowheads="1" noChangeShapeType="1" noTextEdit="1"/>
              </p:cNvSpPr>
              <p:nvPr/>
            </p:nvSpPr>
            <p:spPr>
              <a:xfrm>
                <a:off x="7245490" y="4886041"/>
                <a:ext cx="701922"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8279100" y="3648824"/>
                <a:ext cx="7085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oMath>
                  </m:oMathPara>
                </a14:m>
                <a:endParaRPr lang="zh-CN" alt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8279100" y="3648824"/>
                <a:ext cx="708592"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8105048" y="4230588"/>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8105048" y="4230588"/>
                <a:ext cx="660565"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9339295" y="4248805"/>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105" name="TextBox 104"/>
              <p:cNvSpPr txBox="1">
                <a:spLocks noRot="1" noChangeAspect="1" noMove="1" noResize="1" noEditPoints="1" noAdjustHandles="1" noChangeArrowheads="1" noChangeShapeType="1" noTextEdit="1"/>
              </p:cNvSpPr>
              <p:nvPr/>
            </p:nvSpPr>
            <p:spPr>
              <a:xfrm>
                <a:off x="9339295" y="4248805"/>
                <a:ext cx="485710"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7075819" y="3846548"/>
                <a:ext cx="922176"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7075819" y="3846548"/>
                <a:ext cx="922176" cy="556434"/>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6647052" y="5367706"/>
                <a:ext cx="234064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6647052" y="5367706"/>
                <a:ext cx="2340641" cy="556434"/>
              </a:xfrm>
              <a:prstGeom prst="rect">
                <a:avLst/>
              </a:prstGeom>
              <a:blipFill>
                <a:blip r:embed="rId18"/>
                <a:stretch>
                  <a:fillRect/>
                </a:stretch>
              </a:blipFill>
            </p:spPr>
            <p:txBody>
              <a:bodyPr/>
              <a:lstStyle/>
              <a:p>
                <a:r>
                  <a:rPr lang="zh-CN" altLang="en-US">
                    <a:noFill/>
                  </a:rPr>
                  <a:t> </a:t>
                </a:r>
              </a:p>
            </p:txBody>
          </p:sp>
        </mc:Fallback>
      </mc:AlternateContent>
      <p:grpSp>
        <p:nvGrpSpPr>
          <p:cNvPr id="87" name="组合 86"/>
          <p:cNvGrpSpPr/>
          <p:nvPr/>
        </p:nvGrpSpPr>
        <p:grpSpPr>
          <a:xfrm>
            <a:off x="10029093" y="6448526"/>
            <a:ext cx="552450" cy="314325"/>
            <a:chOff x="5172075" y="6438900"/>
            <a:chExt cx="552450" cy="314325"/>
          </a:xfrm>
        </p:grpSpPr>
        <p:sp>
          <p:nvSpPr>
            <p:cNvPr id="90" name="棱台 89"/>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TextBox 9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780527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200"/>
                                  </p:iterate>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200"/>
                                  </p:iterate>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type="lt">
                                    <p:tmAbs val="200"/>
                                  </p:iterate>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200"/>
                                  </p:iterate>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200"/>
                                  </p:iterate>
                                  <p:childTnLst>
                                    <p:set>
                                      <p:cBhvr>
                                        <p:cTn id="65" dur="1" fill="hold">
                                          <p:stCondLst>
                                            <p:cond delay="0"/>
                                          </p:stCondLst>
                                        </p:cTn>
                                        <p:tgtEl>
                                          <p:spTgt spid="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type="lt">
                                    <p:tmAbs val="200"/>
                                  </p:iterate>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type="lt">
                                    <p:tmAbs val="200"/>
                                  </p:iterate>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6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iterate type="lt">
                                    <p:tmAbs val="100"/>
                                  </p:iterate>
                                  <p:childTnLst>
                                    <p:set>
                                      <p:cBhvr>
                                        <p:cTn id="87" dur="1" fill="hold">
                                          <p:stCondLst>
                                            <p:cond delay="0"/>
                                          </p:stCondLst>
                                        </p:cTn>
                                        <p:tgtEl>
                                          <p:spTgt spid="7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6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childTnLst>
                          </p:cTn>
                        </p:par>
                        <p:par>
                          <p:cTn id="98" fill="hold">
                            <p:stCondLst>
                              <p:cond delay="0"/>
                            </p:stCondLst>
                            <p:childTnLst>
                              <p:par>
                                <p:cTn id="99" presetID="35" presetClass="path" presetSubtype="0" repeatCount="indefinite" accel="50000" decel="50000" fill="hold" nodeType="afterEffect">
                                  <p:stCondLst>
                                    <p:cond delay="0"/>
                                  </p:stCondLst>
                                  <p:childTnLst>
                                    <p:animMotion origin="layout" path="M -0.00017 0.0037 L -0.05 0.0037 " pathEditMode="relative" rAng="0" ptsTypes="AA">
                                      <p:cBhvr>
                                        <p:cTn id="100" dur="2000" fill="hold"/>
                                        <p:tgtEl>
                                          <p:spTgt spid="65"/>
                                        </p:tgtEl>
                                        <p:attrNameLst>
                                          <p:attrName>ppt_x</p:attrName>
                                          <p:attrName>ppt_y</p:attrName>
                                        </p:attrNameLst>
                                      </p:cBhvr>
                                      <p:rCtr x="-2500" y="0"/>
                                    </p:animMotion>
                                  </p:childTnLst>
                                </p:cTn>
                              </p:par>
                              <p:par>
                                <p:cTn id="101" presetID="63" presetClass="path" presetSubtype="0" repeatCount="indefinite" accel="50000" decel="50000" fill="hold" nodeType="withEffect">
                                  <p:stCondLst>
                                    <p:cond delay="0"/>
                                  </p:stCondLst>
                                  <p:childTnLst>
                                    <p:animMotion origin="layout" path="M -2.22222E-6 -1.48148E-6 L 0.04341 -1.48148E-6 " pathEditMode="relative" rAng="0" ptsTypes="AA">
                                      <p:cBhvr>
                                        <p:cTn id="102" dur="2000" fill="hold"/>
                                        <p:tgtEl>
                                          <p:spTgt spid="68"/>
                                        </p:tgtEl>
                                        <p:attrNameLst>
                                          <p:attrName>ppt_x</p:attrName>
                                          <p:attrName>ppt_y</p:attrName>
                                        </p:attrNameLst>
                                      </p:cBhvr>
                                      <p:rCtr x="2170" y="0"/>
                                    </p:animMotion>
                                  </p:childTnLst>
                                </p:cTn>
                              </p:par>
                            </p:childTnLst>
                          </p:cTn>
                        </p:par>
                        <p:par>
                          <p:cTn id="103" fill="hold">
                            <p:stCondLst>
                              <p:cond delay="2000"/>
                            </p:stCondLst>
                            <p:childTnLst>
                              <p:par>
                                <p:cTn id="104" presetID="1" presetClass="exit" presetSubtype="0" fill="hold" nodeType="afterEffect">
                                  <p:stCondLst>
                                    <p:cond delay="0"/>
                                  </p:stCondLst>
                                  <p:childTnLst>
                                    <p:set>
                                      <p:cBhvr>
                                        <p:cTn id="105" dur="1" fill="hold">
                                          <p:stCondLst>
                                            <p:cond delay="0"/>
                                          </p:stCondLst>
                                        </p:cTn>
                                        <p:tgtEl>
                                          <p:spTgt spid="65"/>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68"/>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nodeType="click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right)">
                                      <p:cBhvr>
                                        <p:cTn id="112" dur="500"/>
                                        <p:tgtEl>
                                          <p:spTgt spid="72"/>
                                        </p:tgtEl>
                                      </p:cBhvr>
                                    </p:animEffec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73"/>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iterate type="lt">
                                    <p:tmAbs val="100"/>
                                  </p:iterate>
                                  <p:childTnLst>
                                    <p:set>
                                      <p:cBhvr>
                                        <p:cTn id="119" dur="1" fill="hold">
                                          <p:stCondLst>
                                            <p:cond delay="0"/>
                                          </p:stCondLst>
                                        </p:cTn>
                                        <p:tgtEl>
                                          <p:spTgt spid="8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7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77"/>
                                        </p:tgtEl>
                                        <p:attrNameLst>
                                          <p:attrName>style.visibility</p:attrName>
                                        </p:attrNameLst>
                                      </p:cBhvr>
                                      <p:to>
                                        <p:strVal val="visible"/>
                                      </p:to>
                                    </p:set>
                                  </p:childTnLst>
                                </p:cTn>
                              </p:par>
                            </p:childTnLst>
                          </p:cTn>
                        </p:par>
                        <p:par>
                          <p:cTn id="126" fill="hold">
                            <p:stCondLst>
                              <p:cond delay="0"/>
                            </p:stCondLst>
                            <p:childTnLst>
                              <p:par>
                                <p:cTn id="127" presetID="35" presetClass="path" presetSubtype="0" repeatCount="indefinite" accel="50000" decel="50000" fill="hold" nodeType="afterEffect">
                                  <p:stCondLst>
                                    <p:cond delay="0"/>
                                  </p:stCondLst>
                                  <p:childTnLst>
                                    <p:animMotion origin="layout" path="M 3.05556E-6 -3.33333E-6 L 0.03698 -3.33333E-6 " pathEditMode="relative" rAng="0" ptsTypes="AA">
                                      <p:cBhvr>
                                        <p:cTn id="128" dur="2000" fill="hold"/>
                                        <p:tgtEl>
                                          <p:spTgt spid="74"/>
                                        </p:tgtEl>
                                        <p:attrNameLst>
                                          <p:attrName>ppt_x</p:attrName>
                                          <p:attrName>ppt_y</p:attrName>
                                        </p:attrNameLst>
                                      </p:cBhvr>
                                      <p:rCtr x="1840" y="0"/>
                                    </p:animMotion>
                                  </p:childTnLst>
                                </p:cTn>
                              </p:par>
                              <p:par>
                                <p:cTn id="129" presetID="63" presetClass="path" presetSubtype="0" repeatCount="indefinite" accel="50000" decel="50000" fill="hold" nodeType="withEffect">
                                  <p:stCondLst>
                                    <p:cond delay="0"/>
                                  </p:stCondLst>
                                  <p:childTnLst>
                                    <p:animMotion origin="layout" path="M -4.44444E-6 1.11111E-6 L -0.04965 1.11111E-6 " pathEditMode="relative" rAng="0" ptsTypes="AA">
                                      <p:cBhvr>
                                        <p:cTn id="130" dur="2000" fill="hold"/>
                                        <p:tgtEl>
                                          <p:spTgt spid="77"/>
                                        </p:tgtEl>
                                        <p:attrNameLst>
                                          <p:attrName>ppt_x</p:attrName>
                                          <p:attrName>ppt_y</p:attrName>
                                        </p:attrNameLst>
                                      </p:cBhvr>
                                      <p:rCtr x="-2483" y="0"/>
                                    </p:animMotion>
                                  </p:childTnLst>
                                </p:cTn>
                              </p:par>
                            </p:childTnLst>
                          </p:cTn>
                        </p:par>
                        <p:par>
                          <p:cTn id="131" fill="hold">
                            <p:stCondLst>
                              <p:cond delay="2000"/>
                            </p:stCondLst>
                            <p:childTnLst>
                              <p:par>
                                <p:cTn id="132" presetID="10" presetClass="exit" presetSubtype="0" fill="hold" nodeType="afterEffect">
                                  <p:stCondLst>
                                    <p:cond delay="0"/>
                                  </p:stCondLst>
                                  <p:childTnLst>
                                    <p:animEffect transition="out" filter="fade">
                                      <p:cBhvr>
                                        <p:cTn id="133" dur="500"/>
                                        <p:tgtEl>
                                          <p:spTgt spid="74"/>
                                        </p:tgtEl>
                                      </p:cBhvr>
                                    </p:animEffect>
                                    <p:set>
                                      <p:cBhvr>
                                        <p:cTn id="134" dur="1" fill="hold">
                                          <p:stCondLst>
                                            <p:cond delay="499"/>
                                          </p:stCondLst>
                                        </p:cTn>
                                        <p:tgtEl>
                                          <p:spTgt spid="74"/>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77"/>
                                        </p:tgtEl>
                                      </p:cBhvr>
                                    </p:animEffect>
                                    <p:set>
                                      <p:cBhvr>
                                        <p:cTn id="137" dur="1" fill="hold">
                                          <p:stCondLst>
                                            <p:cond delay="499"/>
                                          </p:stCondLst>
                                        </p:cTn>
                                        <p:tgtEl>
                                          <p:spTgt spid="7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81"/>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82"/>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8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83"/>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85"/>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10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nodeType="clickEffect">
                                  <p:stCondLst>
                                    <p:cond delay="0"/>
                                  </p:stCondLst>
                                  <p:childTnLst>
                                    <p:set>
                                      <p:cBhvr>
                                        <p:cTn id="159" dur="1" fill="hold">
                                          <p:stCondLst>
                                            <p:cond delay="0"/>
                                          </p:stCondLst>
                                        </p:cTn>
                                        <p:tgtEl>
                                          <p:spTgt spid="98"/>
                                        </p:tgtEl>
                                        <p:attrNameLst>
                                          <p:attrName>style.visibility</p:attrName>
                                        </p:attrNameLst>
                                      </p:cBhvr>
                                      <p:to>
                                        <p:strVal val="visible"/>
                                      </p:to>
                                    </p:set>
                                    <p:animEffect transition="in" filter="wipe(down)">
                                      <p:cBhvr>
                                        <p:cTn id="160" dur="500"/>
                                        <p:tgtEl>
                                          <p:spTgt spid="98"/>
                                        </p:tgtEl>
                                      </p:cBhvr>
                                    </p:animEffect>
                                  </p:childTnLst>
                                </p:cTn>
                              </p:par>
                              <p:par>
                                <p:cTn id="161" presetID="1" presetClass="entr" presetSubtype="0" fill="hold" grpId="0" nodeType="withEffect">
                                  <p:stCondLst>
                                    <p:cond delay="0"/>
                                  </p:stCondLst>
                                  <p:childTnLst>
                                    <p:set>
                                      <p:cBhvr>
                                        <p:cTn id="162" dur="1" fill="hold">
                                          <p:stCondLst>
                                            <p:cond delay="0"/>
                                          </p:stCondLst>
                                        </p:cTn>
                                        <p:tgtEl>
                                          <p:spTgt spid="10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89"/>
                                        </p:tgtEl>
                                        <p:attrNameLst>
                                          <p:attrName>style.visibility</p:attrName>
                                        </p:attrNameLst>
                                      </p:cBhvr>
                                      <p:to>
                                        <p:strVal val="visible"/>
                                      </p:to>
                                    </p:set>
                                    <p:animEffect transition="in" filter="wipe(up)">
                                      <p:cBhvr>
                                        <p:cTn id="167" dur="500"/>
                                        <p:tgtEl>
                                          <p:spTgt spid="89"/>
                                        </p:tgtEl>
                                      </p:cBhvr>
                                    </p:animEffect>
                                  </p:childTnLst>
                                </p:cTn>
                              </p:par>
                            </p:childTnLst>
                          </p:cTn>
                        </p:par>
                        <p:par>
                          <p:cTn id="168" fill="hold">
                            <p:stCondLst>
                              <p:cond delay="500"/>
                            </p:stCondLst>
                            <p:childTnLst>
                              <p:par>
                                <p:cTn id="169" presetID="1" presetClass="entr" presetSubtype="0" fill="hold" grpId="0" nodeType="after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wipe(left)">
                                      <p:cBhvr>
                                        <p:cTn id="175" dur="500"/>
                                        <p:tgtEl>
                                          <p:spTgt spid="92"/>
                                        </p:tgtEl>
                                      </p:cBhvr>
                                    </p:animEffect>
                                  </p:childTnLst>
                                </p:cTn>
                              </p:par>
                              <p:par>
                                <p:cTn id="176" presetID="1" presetClass="entr" presetSubtype="0" fill="hold" grpId="0" nodeType="withEffect">
                                  <p:stCondLst>
                                    <p:cond delay="0"/>
                                  </p:stCondLst>
                                  <p:childTnLst>
                                    <p:set>
                                      <p:cBhvr>
                                        <p:cTn id="177" dur="1" fill="hold">
                                          <p:stCondLst>
                                            <p:cond delay="0"/>
                                          </p:stCondLst>
                                        </p:cTn>
                                        <p:tgtEl>
                                          <p:spTgt spid="101"/>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88"/>
                                        </p:tgtEl>
                                        <p:attrNameLst>
                                          <p:attrName>style.visibility</p:attrName>
                                        </p:attrNameLst>
                                      </p:cBhvr>
                                      <p:to>
                                        <p:strVal val="visible"/>
                                      </p:to>
                                    </p:set>
                                    <p:animEffect transition="in" filter="wipe(up)">
                                      <p:cBhvr>
                                        <p:cTn id="182" dur="500"/>
                                        <p:tgtEl>
                                          <p:spTgt spid="88"/>
                                        </p:tgtEl>
                                      </p:cBhvr>
                                    </p:animEffect>
                                  </p:childTnLst>
                                </p:cTn>
                              </p:par>
                            </p:childTnLst>
                          </p:cTn>
                        </p:par>
                        <p:par>
                          <p:cTn id="183" fill="hold">
                            <p:stCondLst>
                              <p:cond delay="500"/>
                            </p:stCondLst>
                            <p:childTnLst>
                              <p:par>
                                <p:cTn id="184" presetID="1" presetClass="entr" presetSubtype="0" fill="hold" grpId="0" nodeType="afterEffect">
                                  <p:stCondLst>
                                    <p:cond delay="0"/>
                                  </p:stCondLst>
                                  <p:childTnLst>
                                    <p:set>
                                      <p:cBhvr>
                                        <p:cTn id="185" dur="1" fill="hold">
                                          <p:stCondLst>
                                            <p:cond delay="0"/>
                                          </p:stCondLst>
                                        </p:cTn>
                                        <p:tgtEl>
                                          <p:spTgt spid="106"/>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iterate type="lt">
                                    <p:tmAbs val="200"/>
                                  </p:iterate>
                                  <p:childTnLst>
                                    <p:set>
                                      <p:cBhvr>
                                        <p:cTn id="189" dur="1" fill="hold">
                                          <p:stCondLst>
                                            <p:cond delay="0"/>
                                          </p:stCondLst>
                                        </p:cTn>
                                        <p:tgtEl>
                                          <p:spTgt spid="107"/>
                                        </p:tgtEl>
                                        <p:attrNameLst>
                                          <p:attrName>style.visibility</p:attrName>
                                        </p:attrNameLst>
                                      </p:cBhvr>
                                      <p:to>
                                        <p:strVal val="visible"/>
                                      </p:to>
                                    </p:set>
                                  </p:childTnLst>
                                </p:cTn>
                              </p:par>
                            </p:childTnLst>
                          </p:cTn>
                        </p:par>
                        <p:par>
                          <p:cTn id="190" fill="hold">
                            <p:stCondLst>
                              <p:cond delay="4001"/>
                            </p:stCondLst>
                            <p:childTnLst>
                              <p:par>
                                <p:cTn id="191" presetID="22" presetClass="entr" presetSubtype="4" fill="hold" nodeType="afterEffect">
                                  <p:stCondLst>
                                    <p:cond delay="0"/>
                                  </p:stCondLst>
                                  <p:childTnLst>
                                    <p:set>
                                      <p:cBhvr>
                                        <p:cTn id="192" dur="1" fill="hold">
                                          <p:stCondLst>
                                            <p:cond delay="0"/>
                                          </p:stCondLst>
                                        </p:cTn>
                                        <p:tgtEl>
                                          <p:spTgt spid="87"/>
                                        </p:tgtEl>
                                        <p:attrNameLst>
                                          <p:attrName>style.visibility</p:attrName>
                                        </p:attrNameLst>
                                      </p:cBhvr>
                                      <p:to>
                                        <p:strVal val="visible"/>
                                      </p:to>
                                    </p:set>
                                    <p:animEffect transition="in" filter="wipe(down)">
                                      <p:cBhvr>
                                        <p:cTn id="19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6" grpId="0"/>
      <p:bldP spid="7" grpId="0"/>
      <p:bldP spid="16" grpId="0"/>
      <p:bldP spid="17" grpId="0"/>
      <p:bldP spid="25" grpId="0"/>
      <p:bldP spid="26" grpId="0"/>
      <p:bldP spid="29" grpId="0"/>
      <p:bldP spid="30" grpId="0"/>
      <p:bldP spid="31" grpId="0"/>
      <p:bldP spid="32" grpId="0"/>
      <p:bldP spid="33" grpId="0"/>
      <p:bldP spid="34" grpId="0"/>
      <p:bldP spid="35" grpId="0"/>
      <p:bldP spid="59" grpId="0"/>
      <p:bldP spid="60" grpId="0"/>
      <p:bldP spid="61" grpId="0" animBg="1"/>
      <p:bldP spid="63" grpId="0"/>
      <p:bldP spid="64" grpId="0"/>
      <p:bldP spid="71" grpId="0"/>
      <p:bldP spid="73" grpId="0"/>
      <p:bldP spid="80" grpId="0"/>
      <p:bldP spid="81" grpId="0" animBg="1"/>
      <p:bldP spid="82" grpId="0" animBg="1"/>
      <p:bldP spid="83" grpId="0"/>
      <p:bldP spid="84" grpId="0"/>
      <p:bldP spid="101" grpId="0"/>
      <p:bldP spid="102" grpId="0"/>
      <p:bldP spid="104" grpId="0"/>
      <p:bldP spid="105" grpId="0"/>
      <p:bldP spid="106" grpId="0"/>
      <p:bldP spid="1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组合 110"/>
          <p:cNvGrpSpPr/>
          <p:nvPr/>
        </p:nvGrpSpPr>
        <p:grpSpPr>
          <a:xfrm>
            <a:off x="3984631" y="1844642"/>
            <a:ext cx="1476376" cy="1133475"/>
            <a:chOff x="2712635" y="1857375"/>
            <a:chExt cx="1476376" cy="1133475"/>
          </a:xfrm>
        </p:grpSpPr>
        <p:cxnSp>
          <p:nvCxnSpPr>
            <p:cNvPr id="113" name="直接连接符 112"/>
            <p:cNvCxnSpPr/>
            <p:nvPr/>
          </p:nvCxnSpPr>
          <p:spPr>
            <a:xfrm>
              <a:off x="2712635" y="2990850"/>
              <a:ext cx="1476375" cy="0"/>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2712636" y="1857375"/>
              <a:ext cx="1476375" cy="0"/>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712636" y="1981200"/>
              <a:ext cx="1476375" cy="0"/>
            </a:xfrm>
            <a:prstGeom prst="line">
              <a:avLst/>
            </a:prstGeom>
            <a:ln w="28575">
              <a:solidFill>
                <a:srgbClr val="FF99FF"/>
              </a:solidFill>
              <a:prstDash val="dash"/>
            </a:ln>
          </p:spPr>
          <p:style>
            <a:lnRef idx="1">
              <a:schemeClr val="accent1"/>
            </a:lnRef>
            <a:fillRef idx="0">
              <a:schemeClr val="accent1"/>
            </a:fillRef>
            <a:effectRef idx="0">
              <a:schemeClr val="accent1"/>
            </a:effectRef>
            <a:fontRef idx="minor">
              <a:schemeClr val="tx1"/>
            </a:fontRef>
          </p:style>
        </p:cxnSp>
      </p:grpSp>
      <p:grpSp>
        <p:nvGrpSpPr>
          <p:cNvPr id="107" name="组合 106"/>
          <p:cNvGrpSpPr/>
          <p:nvPr/>
        </p:nvGrpSpPr>
        <p:grpSpPr>
          <a:xfrm>
            <a:off x="1669469" y="1847052"/>
            <a:ext cx="1364064" cy="1133475"/>
            <a:chOff x="855259" y="1857375"/>
            <a:chExt cx="1476378" cy="1133475"/>
          </a:xfrm>
        </p:grpSpPr>
        <p:cxnSp>
          <p:nvCxnSpPr>
            <p:cNvPr id="108" name="直接连接符 107"/>
            <p:cNvCxnSpPr/>
            <p:nvPr/>
          </p:nvCxnSpPr>
          <p:spPr>
            <a:xfrm>
              <a:off x="855261" y="1857375"/>
              <a:ext cx="1476375" cy="0"/>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855260" y="2990850"/>
              <a:ext cx="1476375" cy="0"/>
            </a:xfrm>
            <a:prstGeom prst="line">
              <a:avLst/>
            </a:prstGeom>
            <a:ln w="28575">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55259" y="2886075"/>
              <a:ext cx="1476378" cy="0"/>
            </a:xfrm>
            <a:prstGeom prst="line">
              <a:avLst/>
            </a:prstGeom>
            <a:ln w="28575">
              <a:solidFill>
                <a:srgbClr val="FF99FF"/>
              </a:solidFill>
              <a:prstDash val="dash"/>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98139" y="95681"/>
            <a:ext cx="4444365"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7.4 </a:t>
            </a:r>
            <a:r>
              <a:rPr lang="zh-CN" altLang="en-US" sz="3200" b="1" dirty="0">
                <a:solidFill>
                  <a:schemeClr val="tx2"/>
                </a:solidFill>
                <a:latin typeface="Times New Roman" pitchFamily="18" charset="0"/>
                <a:cs typeface="Times New Roman" pitchFamily="18" charset="0"/>
              </a:rPr>
              <a:t>半导体</a:t>
            </a:r>
            <a:r>
              <a:rPr lang="en-US" altLang="zh-CN" sz="3200" b="1" dirty="0" err="1">
                <a:solidFill>
                  <a:schemeClr val="tx2"/>
                </a:solidFill>
                <a:latin typeface="Times New Roman" pitchFamily="18" charset="0"/>
                <a:cs typeface="Times New Roman" pitchFamily="18" charset="0"/>
              </a:rPr>
              <a:t>pn</a:t>
            </a:r>
            <a:r>
              <a:rPr lang="zh-CN" altLang="en-US" sz="3200" b="1" dirty="0" smtClean="0">
                <a:solidFill>
                  <a:schemeClr val="tx2"/>
                </a:solidFill>
                <a:latin typeface="Times New Roman" pitchFamily="18" charset="0"/>
                <a:cs typeface="Times New Roman" pitchFamily="18" charset="0"/>
              </a:rPr>
              <a:t>结</a:t>
            </a:r>
            <a:r>
              <a:rPr lang="en-US" altLang="zh-CN" sz="3200" b="1" dirty="0" smtClean="0">
                <a:solidFill>
                  <a:schemeClr val="tx2"/>
                </a:solidFill>
                <a:latin typeface="Times New Roman" pitchFamily="18" charset="0"/>
                <a:cs typeface="Times New Roman" pitchFamily="18" charset="0"/>
              </a:rPr>
              <a:t>-</a:t>
            </a:r>
            <a:r>
              <a:rPr lang="zh-CN" altLang="en-US" sz="3200" b="1" dirty="0" smtClean="0">
                <a:solidFill>
                  <a:schemeClr val="tx2"/>
                </a:solidFill>
                <a:latin typeface="Times New Roman" pitchFamily="18" charset="0"/>
                <a:cs typeface="Times New Roman" pitchFamily="18" charset="0"/>
              </a:rPr>
              <a:t>热平衡</a:t>
            </a:r>
            <a:endParaRPr lang="zh-CN" altLang="en-US" sz="3200" b="1" dirty="0">
              <a:solidFill>
                <a:schemeClr val="tx2"/>
              </a:solidFill>
              <a:latin typeface="Times New Roman" pitchFamily="18" charset="0"/>
              <a:cs typeface="Times New Roman" pitchFamily="18" charset="0"/>
            </a:endParaRPr>
          </a:p>
        </p:txBody>
      </p:sp>
      <p:grpSp>
        <p:nvGrpSpPr>
          <p:cNvPr id="69" name="组合 68"/>
          <p:cNvGrpSpPr/>
          <p:nvPr/>
        </p:nvGrpSpPr>
        <p:grpSpPr>
          <a:xfrm>
            <a:off x="1668948" y="1846825"/>
            <a:ext cx="1364064" cy="1133475"/>
            <a:chOff x="855259" y="1857375"/>
            <a:chExt cx="1476378" cy="1133475"/>
          </a:xfrm>
        </p:grpSpPr>
        <p:cxnSp>
          <p:nvCxnSpPr>
            <p:cNvPr id="58" name="直接连接符 57"/>
            <p:cNvCxnSpPr/>
            <p:nvPr/>
          </p:nvCxnSpPr>
          <p:spPr>
            <a:xfrm>
              <a:off x="855261" y="1857375"/>
              <a:ext cx="1476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55260" y="2990850"/>
              <a:ext cx="1476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55259" y="2886075"/>
              <a:ext cx="147637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3983525" y="1846825"/>
            <a:ext cx="1476376" cy="1133475"/>
            <a:chOff x="2712635" y="1857375"/>
            <a:chExt cx="1476376" cy="1133475"/>
          </a:xfrm>
        </p:grpSpPr>
        <p:cxnSp>
          <p:nvCxnSpPr>
            <p:cNvPr id="61" name="直接连接符 60"/>
            <p:cNvCxnSpPr/>
            <p:nvPr/>
          </p:nvCxnSpPr>
          <p:spPr>
            <a:xfrm>
              <a:off x="2712636" y="1857375"/>
              <a:ext cx="1476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712635" y="2990850"/>
              <a:ext cx="1476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712636" y="1981200"/>
              <a:ext cx="147637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1843620" y="654726"/>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66" name="TextBox 65"/>
          <p:cNvSpPr txBox="1"/>
          <p:nvPr/>
        </p:nvSpPr>
        <p:spPr>
          <a:xfrm>
            <a:off x="4357511" y="649081"/>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99" name="直接连接符 98"/>
          <p:cNvCxnSpPr/>
          <p:nvPr/>
        </p:nvCxnSpPr>
        <p:spPr>
          <a:xfrm>
            <a:off x="3026514" y="1404708"/>
            <a:ext cx="980514" cy="90524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026514" y="2538183"/>
            <a:ext cx="980514" cy="90524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3063237" y="1404708"/>
            <a:ext cx="239777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4539611" y="1404708"/>
            <a:ext cx="0" cy="905244"/>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p:cNvSpPr txBox="1"/>
              <p:nvPr/>
            </p:nvSpPr>
            <p:spPr>
              <a:xfrm>
                <a:off x="4415786" y="1361049"/>
                <a:ext cx="8137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oMath>
                  </m:oMathPara>
                </a14:m>
                <a:endParaRPr lang="zh-CN" alt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4415786" y="1361049"/>
                <a:ext cx="813748"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1655825" y="4082585"/>
                <a:ext cx="2133789" cy="485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rPr>
                            <m:t>𝑽</m:t>
                          </m:r>
                        </m:e>
                        <m:sub>
                          <m:r>
                            <a:rPr lang="en-US" altLang="zh-CN" sz="2000" b="1" i="1">
                              <a:latin typeface="Cambria Math"/>
                            </a:rPr>
                            <m:t>𝟎</m:t>
                          </m:r>
                        </m:sub>
                      </m:sSub>
                      <m:r>
                        <a:rPr lang="en-US" altLang="zh-CN" sz="2000" b="1" i="1">
                          <a:latin typeface="Cambria Math"/>
                        </a:rPr>
                        <m:t>=</m:t>
                      </m:r>
                      <m:sSubSup>
                        <m:sSubSupPr>
                          <m:ctrlPr>
                            <a:rPr lang="en-US" altLang="zh-CN" sz="2000" b="1" i="1">
                              <a:latin typeface="Cambria Math" panose="02040503050406030204" pitchFamily="18" charset="0"/>
                            </a:rPr>
                          </m:ctrlPr>
                        </m:sSubSupPr>
                        <m:e>
                          <m:r>
                            <a:rPr lang="en-US" altLang="zh-CN" sz="2000" b="1" i="1">
                              <a:latin typeface="Cambria Math"/>
                            </a:rPr>
                            <m:t>𝑬</m:t>
                          </m:r>
                        </m:e>
                        <m:sub>
                          <m:r>
                            <a:rPr lang="en-US" altLang="zh-CN" sz="2000" b="1" i="1">
                              <a:latin typeface="Cambria Math"/>
                            </a:rPr>
                            <m:t>𝒇</m:t>
                          </m:r>
                          <m:r>
                            <a:rPr lang="en-US" altLang="zh-CN" sz="2000" b="1" i="1" smtClean="0">
                              <a:latin typeface="Cambria Math" panose="02040503050406030204" pitchFamily="18" charset="0"/>
                            </a:rPr>
                            <m:t>𝒏</m:t>
                          </m:r>
                        </m:sub>
                        <m:sup/>
                      </m:sSubSup>
                      <m:r>
                        <a:rPr lang="en-US" altLang="zh-CN" sz="2000" b="1" i="1">
                          <a:latin typeface="Cambria Math"/>
                        </a:rPr>
                        <m:t>−</m:t>
                      </m:r>
                      <m:sSubSup>
                        <m:sSubSupPr>
                          <m:ctrlPr>
                            <a:rPr lang="en-US" altLang="zh-CN" sz="2000" b="1" i="1">
                              <a:latin typeface="Cambria Math" panose="02040503050406030204" pitchFamily="18" charset="0"/>
                            </a:rPr>
                          </m:ctrlPr>
                        </m:sSubSupPr>
                        <m:e>
                          <m:r>
                            <a:rPr lang="en-US" altLang="zh-CN" sz="2000" b="1" i="1">
                              <a:latin typeface="Cambria Math"/>
                            </a:rPr>
                            <m:t>𝑬</m:t>
                          </m:r>
                        </m:e>
                        <m:sub>
                          <m:r>
                            <a:rPr lang="en-US" altLang="zh-CN" sz="2000" b="1" i="1">
                              <a:latin typeface="Cambria Math"/>
                            </a:rPr>
                            <m:t>𝒇</m:t>
                          </m:r>
                          <m:r>
                            <a:rPr lang="en-US" altLang="zh-CN" sz="2000" b="1" i="1" smtClean="0">
                              <a:latin typeface="Cambria Math" panose="02040503050406030204" pitchFamily="18" charset="0"/>
                            </a:rPr>
                            <m:t>𝒑</m:t>
                          </m:r>
                        </m:sub>
                        <m:sup/>
                      </m:sSubSup>
                    </m:oMath>
                  </m:oMathPara>
                </a14:m>
                <a:endParaRPr lang="zh-CN" altLang="en-US" sz="2000" b="1" dirty="0"/>
              </a:p>
            </p:txBody>
          </p:sp>
        </mc:Choice>
        <mc:Fallback xmlns="">
          <p:sp>
            <p:nvSpPr>
              <p:cNvPr id="121" name="TextBox 120"/>
              <p:cNvSpPr txBox="1">
                <a:spLocks noRot="1" noChangeAspect="1" noMove="1" noResize="1" noEditPoints="1" noAdjustHandles="1" noChangeArrowheads="1" noChangeShapeType="1" noTextEdit="1"/>
              </p:cNvSpPr>
              <p:nvPr/>
            </p:nvSpPr>
            <p:spPr>
              <a:xfrm>
                <a:off x="1655825" y="4082585"/>
                <a:ext cx="2133789" cy="485261"/>
              </a:xfrm>
              <a:prstGeom prst="rect">
                <a:avLst/>
              </a:prstGeom>
              <a:blipFill>
                <a:blip r:embed="rId4"/>
                <a:stretch>
                  <a:fillRect b="-10127"/>
                </a:stretch>
              </a:blipFill>
            </p:spPr>
            <p:txBody>
              <a:bodyPr/>
              <a:lstStyle/>
              <a:p>
                <a:r>
                  <a:rPr lang="zh-CN" altLang="en-US">
                    <a:noFill/>
                  </a:rPr>
                  <a:t> </a:t>
                </a:r>
              </a:p>
            </p:txBody>
          </p:sp>
        </mc:Fallback>
      </mc:AlternateContent>
      <p:cxnSp>
        <p:nvCxnSpPr>
          <p:cNvPr id="124" name="直接连接符 123"/>
          <p:cNvCxnSpPr/>
          <p:nvPr/>
        </p:nvCxnSpPr>
        <p:spPr>
          <a:xfrm>
            <a:off x="3099378" y="2420540"/>
            <a:ext cx="88545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126"/>
              <p:cNvSpPr txBox="1"/>
              <p:nvPr/>
            </p:nvSpPr>
            <p:spPr>
              <a:xfrm>
                <a:off x="1279516" y="1358665"/>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27" name="TextBox 126"/>
              <p:cNvSpPr txBox="1">
                <a:spLocks noRot="1" noChangeAspect="1" noMove="1" noResize="1" noEditPoints="1" noAdjustHandles="1" noChangeArrowheads="1" noChangeShapeType="1" noTextEdit="1"/>
              </p:cNvSpPr>
              <p:nvPr/>
            </p:nvSpPr>
            <p:spPr>
              <a:xfrm>
                <a:off x="1279516" y="1358665"/>
                <a:ext cx="67422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TextBox 127"/>
              <p:cNvSpPr txBox="1"/>
              <p:nvPr/>
            </p:nvSpPr>
            <p:spPr>
              <a:xfrm>
                <a:off x="1390147" y="2875524"/>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28" name="TextBox 127"/>
              <p:cNvSpPr txBox="1">
                <a:spLocks noRot="1" noChangeAspect="1" noMove="1" noResize="1" noEditPoints="1" noAdjustHandles="1" noChangeArrowheads="1" noChangeShapeType="1" noTextEdit="1"/>
              </p:cNvSpPr>
              <p:nvPr/>
            </p:nvSpPr>
            <p:spPr>
              <a:xfrm>
                <a:off x="1390147" y="2875524"/>
                <a:ext cx="683520" cy="52322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矩形 128"/>
              <p:cNvSpPr/>
              <p:nvPr/>
            </p:nvSpPr>
            <p:spPr>
              <a:xfrm>
                <a:off x="1007282" y="2401803"/>
                <a:ext cx="807722" cy="557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𝑓𝑝</m:t>
                          </m:r>
                        </m:sub>
                      </m:sSub>
                    </m:oMath>
                  </m:oMathPara>
                </a14:m>
                <a:endParaRPr lang="zh-CN" altLang="en-US" dirty="0"/>
              </a:p>
            </p:txBody>
          </p:sp>
        </mc:Choice>
        <mc:Fallback xmlns="">
          <p:sp>
            <p:nvSpPr>
              <p:cNvPr id="129" name="矩形 128"/>
              <p:cNvSpPr>
                <a:spLocks noRot="1" noChangeAspect="1" noMove="1" noResize="1" noEditPoints="1" noAdjustHandles="1" noChangeArrowheads="1" noChangeShapeType="1" noTextEdit="1"/>
              </p:cNvSpPr>
              <p:nvPr/>
            </p:nvSpPr>
            <p:spPr>
              <a:xfrm>
                <a:off x="1007282" y="2401803"/>
                <a:ext cx="807722" cy="55771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5317868" y="1458111"/>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30" name="TextBox 129"/>
              <p:cNvSpPr txBox="1">
                <a:spLocks noRot="1" noChangeAspect="1" noMove="1" noResize="1" noEditPoints="1" noAdjustHandles="1" noChangeArrowheads="1" noChangeShapeType="1" noTextEdit="1"/>
              </p:cNvSpPr>
              <p:nvPr/>
            </p:nvSpPr>
            <p:spPr>
              <a:xfrm>
                <a:off x="5317868" y="1458111"/>
                <a:ext cx="674224"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5314176" y="2711674"/>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31" name="TextBox 130"/>
              <p:cNvSpPr txBox="1">
                <a:spLocks noRot="1" noChangeAspect="1" noMove="1" noResize="1" noEditPoints="1" noAdjustHandles="1" noChangeArrowheads="1" noChangeShapeType="1" noTextEdit="1"/>
              </p:cNvSpPr>
              <p:nvPr/>
            </p:nvSpPr>
            <p:spPr>
              <a:xfrm>
                <a:off x="5314176" y="2711674"/>
                <a:ext cx="683520"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5317868" y="1847052"/>
                <a:ext cx="813813" cy="631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𝐸</m:t>
                          </m:r>
                        </m:e>
                        <m:sub>
                          <m:r>
                            <a:rPr lang="en-US" altLang="zh-CN" i="1">
                              <a:latin typeface="Cambria Math"/>
                            </a:rPr>
                            <m:t>𝑓</m:t>
                          </m:r>
                          <m:r>
                            <a:rPr lang="en-US" altLang="zh-CN" b="0" i="1" smtClean="0">
                              <a:latin typeface="Cambria Math" panose="02040503050406030204" pitchFamily="18" charset="0"/>
                            </a:rPr>
                            <m:t>𝑛</m:t>
                          </m:r>
                        </m:sub>
                        <m:sup/>
                      </m:sSubSup>
                    </m:oMath>
                  </m:oMathPara>
                </a14:m>
                <a:endParaRPr lang="zh-CN" altLang="en-US" dirty="0"/>
              </a:p>
            </p:txBody>
          </p:sp>
        </mc:Choice>
        <mc:Fallback xmlns="">
          <p:sp>
            <p:nvSpPr>
              <p:cNvPr id="132" name="矩形 131"/>
              <p:cNvSpPr>
                <a:spLocks noRot="1" noChangeAspect="1" noMove="1" noResize="1" noEditPoints="1" noAdjustHandles="1" noChangeArrowheads="1" noChangeShapeType="1" noTextEdit="1"/>
              </p:cNvSpPr>
              <p:nvPr/>
            </p:nvSpPr>
            <p:spPr>
              <a:xfrm>
                <a:off x="5317868" y="1847052"/>
                <a:ext cx="813813" cy="631263"/>
              </a:xfrm>
              <a:prstGeom prst="rect">
                <a:avLst/>
              </a:prstGeom>
              <a:blipFill>
                <a:blip r:embed="rId10"/>
                <a:stretch>
                  <a:fillRect/>
                </a:stretch>
              </a:blipFill>
            </p:spPr>
            <p:txBody>
              <a:bodyPr/>
              <a:lstStyle/>
              <a:p>
                <a:r>
                  <a:rPr lang="zh-CN" altLang="en-US">
                    <a:noFill/>
                  </a:rPr>
                  <a:t> </a:t>
                </a:r>
              </a:p>
            </p:txBody>
          </p:sp>
        </mc:Fallback>
      </mc:AlternateContent>
      <p:cxnSp>
        <p:nvCxnSpPr>
          <p:cNvPr id="134" name="直接连接符 133"/>
          <p:cNvCxnSpPr/>
          <p:nvPr/>
        </p:nvCxnSpPr>
        <p:spPr>
          <a:xfrm>
            <a:off x="3349859" y="1067749"/>
            <a:ext cx="0" cy="281221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039287" y="865509"/>
            <a:ext cx="0" cy="281221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3998402" y="1112557"/>
            <a:ext cx="0" cy="281221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3026515" y="3443427"/>
            <a:ext cx="323345"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3371165" y="3677719"/>
            <a:ext cx="620987"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TextBox 140"/>
              <p:cNvSpPr txBox="1"/>
              <p:nvPr/>
            </p:nvSpPr>
            <p:spPr>
              <a:xfrm>
                <a:off x="3349860" y="3504462"/>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41" name="TextBox 140"/>
              <p:cNvSpPr txBox="1">
                <a:spLocks noRot="1" noChangeAspect="1" noMove="1" noResize="1" noEditPoints="1" noAdjustHandles="1" noChangeArrowheads="1" noChangeShapeType="1" noTextEdit="1"/>
              </p:cNvSpPr>
              <p:nvPr/>
            </p:nvSpPr>
            <p:spPr>
              <a:xfrm>
                <a:off x="3349860" y="3504462"/>
                <a:ext cx="660565" cy="52322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TextBox 141"/>
              <p:cNvSpPr txBox="1"/>
              <p:nvPr/>
            </p:nvSpPr>
            <p:spPr>
              <a:xfrm>
                <a:off x="2868765" y="3307951"/>
                <a:ext cx="654475"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42" name="TextBox 141"/>
              <p:cNvSpPr txBox="1">
                <a:spLocks noRot="1" noChangeAspect="1" noMove="1" noResize="1" noEditPoints="1" noAdjustHandles="1" noChangeArrowheads="1" noChangeShapeType="1" noTextEdit="1"/>
              </p:cNvSpPr>
              <p:nvPr/>
            </p:nvSpPr>
            <p:spPr>
              <a:xfrm>
                <a:off x="2868765" y="3307951"/>
                <a:ext cx="654475" cy="556434"/>
              </a:xfrm>
              <a:prstGeom prst="rect">
                <a:avLst/>
              </a:prstGeom>
              <a:blipFill>
                <a:blip r:embed="rId12"/>
                <a:stretch>
                  <a:fillRect/>
                </a:stretch>
              </a:blipFill>
            </p:spPr>
            <p:txBody>
              <a:bodyPr/>
              <a:lstStyle/>
              <a:p>
                <a:r>
                  <a:rPr lang="zh-CN" altLang="en-US">
                    <a:noFill/>
                  </a:rPr>
                  <a:t> </a:t>
                </a:r>
              </a:p>
            </p:txBody>
          </p:sp>
        </mc:Fallback>
      </mc:AlternateContent>
      <p:cxnSp>
        <p:nvCxnSpPr>
          <p:cNvPr id="143" name="直接箭头连接符 142"/>
          <p:cNvCxnSpPr/>
          <p:nvPr/>
        </p:nvCxnSpPr>
        <p:spPr>
          <a:xfrm>
            <a:off x="1618823" y="6242558"/>
            <a:ext cx="34099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flipV="1">
            <a:off x="3353191" y="4989626"/>
            <a:ext cx="0" cy="12604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TextBox 144"/>
              <p:cNvSpPr txBox="1"/>
              <p:nvPr/>
            </p:nvSpPr>
            <p:spPr>
              <a:xfrm>
                <a:off x="4785918" y="6090794"/>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145" name="TextBox 144"/>
              <p:cNvSpPr txBox="1">
                <a:spLocks noRot="1" noChangeAspect="1" noMove="1" noResize="1" noEditPoints="1" noAdjustHandles="1" noChangeArrowheads="1" noChangeShapeType="1" noTextEdit="1"/>
              </p:cNvSpPr>
              <p:nvPr/>
            </p:nvSpPr>
            <p:spPr>
              <a:xfrm>
                <a:off x="4785918" y="6090794"/>
                <a:ext cx="485710"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TextBox 146"/>
              <p:cNvSpPr txBox="1"/>
              <p:nvPr/>
            </p:nvSpPr>
            <p:spPr>
              <a:xfrm>
                <a:off x="2964660" y="4620557"/>
                <a:ext cx="8588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𝑝</m:t>
                      </m:r>
                      <m:r>
                        <a:rPr lang="en-US" altLang="zh-CN" i="1">
                          <a:latin typeface="Cambria Math"/>
                        </a:rPr>
                        <m:t>  </m:t>
                      </m:r>
                      <m:r>
                        <a:rPr lang="en-US" altLang="zh-CN" i="1">
                          <a:latin typeface="Cambria Math"/>
                        </a:rPr>
                        <m:t>𝑛</m:t>
                      </m:r>
                    </m:oMath>
                  </m:oMathPara>
                </a14:m>
                <a:endParaRPr lang="zh-CN" altLang="en-US" dirty="0"/>
              </a:p>
            </p:txBody>
          </p:sp>
        </mc:Choice>
        <mc:Fallback xmlns="">
          <p:sp>
            <p:nvSpPr>
              <p:cNvPr id="147" name="TextBox 146"/>
              <p:cNvSpPr txBox="1">
                <a:spLocks noRot="1" noChangeAspect="1" noMove="1" noResize="1" noEditPoints="1" noAdjustHandles="1" noChangeArrowheads="1" noChangeShapeType="1" noTextEdit="1"/>
              </p:cNvSpPr>
              <p:nvPr/>
            </p:nvSpPr>
            <p:spPr>
              <a:xfrm>
                <a:off x="2964660" y="4620557"/>
                <a:ext cx="858825" cy="523220"/>
              </a:xfrm>
              <a:prstGeom prst="rect">
                <a:avLst/>
              </a:prstGeom>
              <a:blipFill>
                <a:blip r:embed="rId14"/>
                <a:stretch>
                  <a:fillRect/>
                </a:stretch>
              </a:blipFill>
            </p:spPr>
            <p:txBody>
              <a:bodyPr/>
              <a:lstStyle/>
              <a:p>
                <a:r>
                  <a:rPr lang="zh-CN" altLang="en-US">
                    <a:noFill/>
                  </a:rPr>
                  <a:t> </a:t>
                </a:r>
              </a:p>
            </p:txBody>
          </p:sp>
        </mc:Fallback>
      </mc:AlternateContent>
      <p:grpSp>
        <p:nvGrpSpPr>
          <p:cNvPr id="165" name="组合 164"/>
          <p:cNvGrpSpPr/>
          <p:nvPr/>
        </p:nvGrpSpPr>
        <p:grpSpPr>
          <a:xfrm>
            <a:off x="2168620" y="5342165"/>
            <a:ext cx="2617298" cy="638355"/>
            <a:chOff x="5854045" y="1000664"/>
            <a:chExt cx="1761137" cy="638355"/>
          </a:xfrm>
        </p:grpSpPr>
        <p:cxnSp>
          <p:nvCxnSpPr>
            <p:cNvPr id="149" name="直接连接符 148"/>
            <p:cNvCxnSpPr/>
            <p:nvPr/>
          </p:nvCxnSpPr>
          <p:spPr>
            <a:xfrm>
              <a:off x="5854045" y="1000664"/>
              <a:ext cx="5985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6452558" y="1000664"/>
              <a:ext cx="638355" cy="638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7090913" y="1639019"/>
              <a:ext cx="524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6" name="组合 165"/>
          <p:cNvGrpSpPr/>
          <p:nvPr/>
        </p:nvGrpSpPr>
        <p:grpSpPr>
          <a:xfrm>
            <a:off x="2168623" y="5447326"/>
            <a:ext cx="2617299" cy="650998"/>
            <a:chOff x="5842841" y="1130063"/>
            <a:chExt cx="1799129" cy="650998"/>
          </a:xfrm>
        </p:grpSpPr>
        <p:cxnSp>
          <p:nvCxnSpPr>
            <p:cNvPr id="155" name="直接连接符 154"/>
            <p:cNvCxnSpPr/>
            <p:nvPr/>
          </p:nvCxnSpPr>
          <p:spPr>
            <a:xfrm>
              <a:off x="5842841" y="1781060"/>
              <a:ext cx="6097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V="1">
              <a:off x="6452558" y="1130063"/>
              <a:ext cx="638355" cy="6509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7090913" y="1130063"/>
              <a:ext cx="5510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1" name="TextBox 160"/>
              <p:cNvSpPr txBox="1"/>
              <p:nvPr/>
            </p:nvSpPr>
            <p:spPr>
              <a:xfrm>
                <a:off x="1679205" y="4920921"/>
                <a:ext cx="653576"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oMath>
                  </m:oMathPara>
                </a14:m>
                <a:endParaRPr lang="zh-CN" altLang="en-US" dirty="0"/>
              </a:p>
            </p:txBody>
          </p:sp>
        </mc:Choice>
        <mc:Fallback xmlns="">
          <p:sp>
            <p:nvSpPr>
              <p:cNvPr id="161" name="TextBox 160"/>
              <p:cNvSpPr txBox="1">
                <a:spLocks noRot="1" noChangeAspect="1" noMove="1" noResize="1" noEditPoints="1" noAdjustHandles="1" noChangeArrowheads="1" noChangeShapeType="1" noTextEdit="1"/>
              </p:cNvSpPr>
              <p:nvPr/>
            </p:nvSpPr>
            <p:spPr>
              <a:xfrm>
                <a:off x="1679205" y="4920921"/>
                <a:ext cx="653576" cy="55643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TextBox 161"/>
              <p:cNvSpPr txBox="1"/>
              <p:nvPr/>
            </p:nvSpPr>
            <p:spPr>
              <a:xfrm>
                <a:off x="1632607" y="5702302"/>
                <a:ext cx="674031"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𝑝</m:t>
                          </m:r>
                        </m:sub>
                      </m:sSub>
                    </m:oMath>
                  </m:oMathPara>
                </a14:m>
                <a:endParaRPr lang="zh-CN" altLang="en-US" dirty="0"/>
              </a:p>
            </p:txBody>
          </p:sp>
        </mc:Choice>
        <mc:Fallback xmlns="">
          <p:sp>
            <p:nvSpPr>
              <p:cNvPr id="162" name="TextBox 161"/>
              <p:cNvSpPr txBox="1">
                <a:spLocks noRot="1" noChangeAspect="1" noMove="1" noResize="1" noEditPoints="1" noAdjustHandles="1" noChangeArrowheads="1" noChangeShapeType="1" noTextEdit="1"/>
              </p:cNvSpPr>
              <p:nvPr/>
            </p:nvSpPr>
            <p:spPr>
              <a:xfrm>
                <a:off x="1632607" y="5702302"/>
                <a:ext cx="674031" cy="556434"/>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4642505" y="5080554"/>
                <a:ext cx="6801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oMath>
                  </m:oMathPara>
                </a14:m>
                <a:endParaRPr lang="zh-CN" altLang="en-US" dirty="0"/>
              </a:p>
            </p:txBody>
          </p:sp>
        </mc:Choice>
        <mc:Fallback xmlns="">
          <p:sp>
            <p:nvSpPr>
              <p:cNvPr id="163" name="TextBox 162"/>
              <p:cNvSpPr txBox="1">
                <a:spLocks noRot="1" noChangeAspect="1" noMove="1" noResize="1" noEditPoints="1" noAdjustHandles="1" noChangeArrowheads="1" noChangeShapeType="1" noTextEdit="1"/>
              </p:cNvSpPr>
              <p:nvPr/>
            </p:nvSpPr>
            <p:spPr>
              <a:xfrm>
                <a:off x="4642505" y="5080554"/>
                <a:ext cx="680123" cy="52322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TextBox 163"/>
              <p:cNvSpPr txBox="1"/>
              <p:nvPr/>
            </p:nvSpPr>
            <p:spPr>
              <a:xfrm>
                <a:off x="4636277" y="5649256"/>
                <a:ext cx="6596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𝑛</m:t>
                          </m:r>
                        </m:sub>
                      </m:sSub>
                    </m:oMath>
                  </m:oMathPara>
                </a14:m>
                <a:endParaRPr lang="zh-CN" altLang="en-US" dirty="0"/>
              </a:p>
            </p:txBody>
          </p:sp>
        </mc:Choice>
        <mc:Fallback xmlns="">
          <p:sp>
            <p:nvSpPr>
              <p:cNvPr id="164" name="TextBox 163"/>
              <p:cNvSpPr txBox="1">
                <a:spLocks noRot="1" noChangeAspect="1" noMove="1" noResize="1" noEditPoints="1" noAdjustHandles="1" noChangeArrowheads="1" noChangeShapeType="1" noTextEdit="1"/>
              </p:cNvSpPr>
              <p:nvPr/>
            </p:nvSpPr>
            <p:spPr>
              <a:xfrm>
                <a:off x="4636277" y="5649256"/>
                <a:ext cx="659668" cy="523220"/>
              </a:xfrm>
              <a:prstGeom prst="rect">
                <a:avLst/>
              </a:prstGeom>
              <a:blipFill>
                <a:blip r:embed="rId18"/>
                <a:stretch>
                  <a:fillRect/>
                </a:stretch>
              </a:blipFill>
            </p:spPr>
            <p:txBody>
              <a:bodyPr/>
              <a:lstStyle/>
              <a:p>
                <a:r>
                  <a:rPr lang="zh-CN" altLang="en-US">
                    <a:noFill/>
                  </a:rPr>
                  <a:t> </a:t>
                </a:r>
              </a:p>
            </p:txBody>
          </p:sp>
        </mc:Fallback>
      </mc:AlternateContent>
      <p:cxnSp>
        <p:nvCxnSpPr>
          <p:cNvPr id="167" name="直接连接符 166"/>
          <p:cNvCxnSpPr/>
          <p:nvPr/>
        </p:nvCxnSpPr>
        <p:spPr>
          <a:xfrm>
            <a:off x="3056553" y="4760550"/>
            <a:ext cx="0" cy="14820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9" name="TextBox 168"/>
              <p:cNvSpPr txBox="1"/>
              <p:nvPr/>
            </p:nvSpPr>
            <p:spPr>
              <a:xfrm>
                <a:off x="2578213" y="6074187"/>
                <a:ext cx="922176"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69" name="TextBox 168"/>
              <p:cNvSpPr txBox="1">
                <a:spLocks noRot="1" noChangeAspect="1" noMove="1" noResize="1" noEditPoints="1" noAdjustHandles="1" noChangeArrowheads="1" noChangeShapeType="1" noTextEdit="1"/>
              </p:cNvSpPr>
              <p:nvPr/>
            </p:nvSpPr>
            <p:spPr>
              <a:xfrm>
                <a:off x="2578213" y="6074187"/>
                <a:ext cx="922176" cy="556434"/>
              </a:xfrm>
              <a:prstGeom prst="rect">
                <a:avLst/>
              </a:prstGeom>
              <a:blipFill>
                <a:blip r:embed="rId19"/>
                <a:stretch>
                  <a:fillRect/>
                </a:stretch>
              </a:blipFill>
            </p:spPr>
            <p:txBody>
              <a:bodyPr/>
              <a:lstStyle/>
              <a:p>
                <a:r>
                  <a:rPr lang="zh-CN" altLang="en-US">
                    <a:noFill/>
                  </a:rPr>
                  <a:t> </a:t>
                </a:r>
              </a:p>
            </p:txBody>
          </p:sp>
        </mc:Fallback>
      </mc:AlternateContent>
      <p:cxnSp>
        <p:nvCxnSpPr>
          <p:cNvPr id="170" name="直接连接符 169"/>
          <p:cNvCxnSpPr/>
          <p:nvPr/>
        </p:nvCxnSpPr>
        <p:spPr>
          <a:xfrm>
            <a:off x="3994030" y="4754136"/>
            <a:ext cx="0" cy="14820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TextBox 170"/>
              <p:cNvSpPr txBox="1"/>
              <p:nvPr/>
            </p:nvSpPr>
            <p:spPr>
              <a:xfrm>
                <a:off x="3698788" y="6066679"/>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71" name="TextBox 170"/>
              <p:cNvSpPr txBox="1">
                <a:spLocks noRot="1" noChangeAspect="1" noMove="1" noResize="1" noEditPoints="1" noAdjustHandles="1" noChangeArrowheads="1" noChangeShapeType="1" noTextEdit="1"/>
              </p:cNvSpPr>
              <p:nvPr/>
            </p:nvSpPr>
            <p:spPr>
              <a:xfrm>
                <a:off x="3698788" y="6066679"/>
                <a:ext cx="660565" cy="523220"/>
              </a:xfrm>
              <a:prstGeom prst="rect">
                <a:avLst/>
              </a:prstGeom>
              <a:blipFill>
                <a:blip r:embed="rId20"/>
                <a:stretch>
                  <a:fillRect/>
                </a:stretch>
              </a:blipFill>
            </p:spPr>
            <p:txBody>
              <a:bodyPr/>
              <a:lstStyle/>
              <a:p>
                <a:r>
                  <a:rPr lang="zh-CN" altLang="en-US">
                    <a:noFill/>
                  </a:rPr>
                  <a:t> </a:t>
                </a:r>
              </a:p>
            </p:txBody>
          </p:sp>
        </mc:Fallback>
      </mc:AlternateContent>
      <p:cxnSp>
        <p:nvCxnSpPr>
          <p:cNvPr id="176" name="直接箭头连接符 175"/>
          <p:cNvCxnSpPr/>
          <p:nvPr/>
        </p:nvCxnSpPr>
        <p:spPr>
          <a:xfrm>
            <a:off x="6777945" y="2236264"/>
            <a:ext cx="34099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8512313" y="983332"/>
            <a:ext cx="0" cy="12604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8215675" y="983332"/>
            <a:ext cx="0" cy="125293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9" name="TextBox 178"/>
              <p:cNvSpPr txBox="1"/>
              <p:nvPr/>
            </p:nvSpPr>
            <p:spPr>
              <a:xfrm>
                <a:off x="7701576" y="2060385"/>
                <a:ext cx="922176"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79" name="TextBox 178"/>
              <p:cNvSpPr txBox="1">
                <a:spLocks noRot="1" noChangeAspect="1" noMove="1" noResize="1" noEditPoints="1" noAdjustHandles="1" noChangeArrowheads="1" noChangeShapeType="1" noTextEdit="1"/>
              </p:cNvSpPr>
              <p:nvPr/>
            </p:nvSpPr>
            <p:spPr>
              <a:xfrm>
                <a:off x="7701576" y="2060385"/>
                <a:ext cx="922176" cy="556434"/>
              </a:xfrm>
              <a:prstGeom prst="rect">
                <a:avLst/>
              </a:prstGeom>
              <a:blipFill>
                <a:blip r:embed="rId21"/>
                <a:stretch>
                  <a:fillRect/>
                </a:stretch>
              </a:blipFill>
            </p:spPr>
            <p:txBody>
              <a:bodyPr/>
              <a:lstStyle/>
              <a:p>
                <a:r>
                  <a:rPr lang="zh-CN" altLang="en-US">
                    <a:noFill/>
                  </a:rPr>
                  <a:t> </a:t>
                </a:r>
              </a:p>
            </p:txBody>
          </p:sp>
        </mc:Fallback>
      </mc:AlternateContent>
      <p:cxnSp>
        <p:nvCxnSpPr>
          <p:cNvPr id="180" name="直接连接符 179"/>
          <p:cNvCxnSpPr/>
          <p:nvPr/>
        </p:nvCxnSpPr>
        <p:spPr>
          <a:xfrm>
            <a:off x="9153152" y="983332"/>
            <a:ext cx="0" cy="124651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1" name="TextBox 180"/>
              <p:cNvSpPr txBox="1"/>
              <p:nvPr/>
            </p:nvSpPr>
            <p:spPr>
              <a:xfrm>
                <a:off x="8857910" y="2060385"/>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81" name="TextBox 180"/>
              <p:cNvSpPr txBox="1">
                <a:spLocks noRot="1" noChangeAspect="1" noMove="1" noResize="1" noEditPoints="1" noAdjustHandles="1" noChangeArrowheads="1" noChangeShapeType="1" noTextEdit="1"/>
              </p:cNvSpPr>
              <p:nvPr/>
            </p:nvSpPr>
            <p:spPr>
              <a:xfrm>
                <a:off x="8857910" y="2060385"/>
                <a:ext cx="660565" cy="523220"/>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TextBox 184"/>
              <p:cNvSpPr txBox="1"/>
              <p:nvPr/>
            </p:nvSpPr>
            <p:spPr>
              <a:xfrm>
                <a:off x="8428473" y="688232"/>
                <a:ext cx="5198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oMath>
                  </m:oMathPara>
                </a14:m>
                <a:endParaRPr lang="zh-CN" altLang="en-US" dirty="0"/>
              </a:p>
            </p:txBody>
          </p:sp>
        </mc:Choice>
        <mc:Fallback xmlns="">
          <p:sp>
            <p:nvSpPr>
              <p:cNvPr id="185" name="TextBox 184"/>
              <p:cNvSpPr txBox="1">
                <a:spLocks noRot="1" noChangeAspect="1" noMove="1" noResize="1" noEditPoints="1" noAdjustHandles="1" noChangeArrowheads="1" noChangeShapeType="1" noTextEdit="1"/>
              </p:cNvSpPr>
              <p:nvPr/>
            </p:nvSpPr>
            <p:spPr>
              <a:xfrm>
                <a:off x="8428473" y="688232"/>
                <a:ext cx="519886" cy="523220"/>
              </a:xfrm>
              <a:prstGeom prst="rect">
                <a:avLst/>
              </a:prstGeom>
              <a:blipFill>
                <a:blip r:embed="rId23"/>
                <a:stretch>
                  <a:fillRect/>
                </a:stretch>
              </a:blipFill>
            </p:spPr>
            <p:txBody>
              <a:bodyPr/>
              <a:lstStyle/>
              <a:p>
                <a:r>
                  <a:rPr lang="zh-CN" altLang="en-US">
                    <a:noFill/>
                  </a:rPr>
                  <a:t> </a:t>
                </a:r>
              </a:p>
            </p:txBody>
          </p:sp>
        </mc:Fallback>
      </mc:AlternateContent>
      <p:grpSp>
        <p:nvGrpSpPr>
          <p:cNvPr id="192" name="组合 191"/>
          <p:cNvGrpSpPr/>
          <p:nvPr/>
        </p:nvGrpSpPr>
        <p:grpSpPr>
          <a:xfrm>
            <a:off x="7183619" y="1375706"/>
            <a:ext cx="2983989" cy="868110"/>
            <a:chOff x="5741102" y="4089021"/>
            <a:chExt cx="2983989" cy="868110"/>
          </a:xfrm>
        </p:grpSpPr>
        <p:cxnSp>
          <p:nvCxnSpPr>
            <p:cNvPr id="187" name="直接连接符 186"/>
            <p:cNvCxnSpPr/>
            <p:nvPr/>
          </p:nvCxnSpPr>
          <p:spPr>
            <a:xfrm>
              <a:off x="5741102" y="4949579"/>
              <a:ext cx="102308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6755907" y="4089021"/>
              <a:ext cx="954729" cy="86811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a:off x="7702010" y="4097647"/>
              <a:ext cx="102308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1" name="TextBox 190"/>
              <p:cNvSpPr txBox="1"/>
              <p:nvPr/>
            </p:nvSpPr>
            <p:spPr>
              <a:xfrm>
                <a:off x="9933378" y="2091211"/>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191" name="TextBox 190"/>
              <p:cNvSpPr txBox="1">
                <a:spLocks noRot="1" noChangeAspect="1" noMove="1" noResize="1" noEditPoints="1" noAdjustHandles="1" noChangeArrowheads="1" noChangeShapeType="1" noTextEdit="1"/>
              </p:cNvSpPr>
              <p:nvPr/>
            </p:nvSpPr>
            <p:spPr>
              <a:xfrm>
                <a:off x="9933378" y="2091211"/>
                <a:ext cx="485710" cy="523220"/>
              </a:xfrm>
              <a:prstGeom prst="rect">
                <a:avLst/>
              </a:prstGeom>
              <a:blipFill>
                <a:blip r:embed="rId24"/>
                <a:stretch>
                  <a:fillRect/>
                </a:stretch>
              </a:blipFill>
            </p:spPr>
            <p:txBody>
              <a:bodyPr/>
              <a:lstStyle/>
              <a:p>
                <a:r>
                  <a:rPr lang="zh-CN" altLang="en-US">
                    <a:noFill/>
                  </a:rPr>
                  <a:t> </a:t>
                </a:r>
              </a:p>
            </p:txBody>
          </p:sp>
        </mc:Fallback>
      </mc:AlternateContent>
      <p:cxnSp>
        <p:nvCxnSpPr>
          <p:cNvPr id="193" name="直接箭头连接符 192"/>
          <p:cNvCxnSpPr/>
          <p:nvPr/>
        </p:nvCxnSpPr>
        <p:spPr>
          <a:xfrm>
            <a:off x="6781978" y="4872684"/>
            <a:ext cx="34099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flipV="1">
            <a:off x="8516346" y="3395476"/>
            <a:ext cx="0" cy="14772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8219708" y="3395476"/>
            <a:ext cx="0" cy="147720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TextBox 195"/>
              <p:cNvSpPr txBox="1"/>
              <p:nvPr/>
            </p:nvSpPr>
            <p:spPr>
              <a:xfrm>
                <a:off x="7692251" y="4696805"/>
                <a:ext cx="922176"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96" name="TextBox 195"/>
              <p:cNvSpPr txBox="1">
                <a:spLocks noRot="1" noChangeAspect="1" noMove="1" noResize="1" noEditPoints="1" noAdjustHandles="1" noChangeArrowheads="1" noChangeShapeType="1" noTextEdit="1"/>
              </p:cNvSpPr>
              <p:nvPr/>
            </p:nvSpPr>
            <p:spPr>
              <a:xfrm>
                <a:off x="7692251" y="4696805"/>
                <a:ext cx="922176" cy="556434"/>
              </a:xfrm>
              <a:prstGeom prst="rect">
                <a:avLst/>
              </a:prstGeom>
              <a:blipFill>
                <a:blip r:embed="rId25"/>
                <a:stretch>
                  <a:fillRect/>
                </a:stretch>
              </a:blipFill>
            </p:spPr>
            <p:txBody>
              <a:bodyPr/>
              <a:lstStyle/>
              <a:p>
                <a:r>
                  <a:rPr lang="zh-CN" altLang="en-US">
                    <a:noFill/>
                  </a:rPr>
                  <a:t> </a:t>
                </a:r>
              </a:p>
            </p:txBody>
          </p:sp>
        </mc:Fallback>
      </mc:AlternateContent>
      <p:cxnSp>
        <p:nvCxnSpPr>
          <p:cNvPr id="197" name="直接连接符 196"/>
          <p:cNvCxnSpPr/>
          <p:nvPr/>
        </p:nvCxnSpPr>
        <p:spPr>
          <a:xfrm>
            <a:off x="9157185" y="3545426"/>
            <a:ext cx="0" cy="129970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8" name="TextBox 197"/>
              <p:cNvSpPr txBox="1"/>
              <p:nvPr/>
            </p:nvSpPr>
            <p:spPr>
              <a:xfrm>
                <a:off x="8861943" y="4696805"/>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98" name="TextBox 197"/>
              <p:cNvSpPr txBox="1">
                <a:spLocks noRot="1" noChangeAspect="1" noMove="1" noResize="1" noEditPoints="1" noAdjustHandles="1" noChangeArrowheads="1" noChangeShapeType="1" noTextEdit="1"/>
              </p:cNvSpPr>
              <p:nvPr/>
            </p:nvSpPr>
            <p:spPr>
              <a:xfrm>
                <a:off x="8861943" y="4696805"/>
                <a:ext cx="660565" cy="523220"/>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9" name="TextBox 198"/>
              <p:cNvSpPr txBox="1"/>
              <p:nvPr/>
            </p:nvSpPr>
            <p:spPr>
              <a:xfrm>
                <a:off x="8437668" y="3096509"/>
                <a:ext cx="5379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𝑈</m:t>
                      </m:r>
                    </m:oMath>
                  </m:oMathPara>
                </a14:m>
                <a:endParaRPr lang="zh-CN" altLang="en-US" dirty="0"/>
              </a:p>
            </p:txBody>
          </p:sp>
        </mc:Choice>
        <mc:Fallback xmlns="">
          <p:sp>
            <p:nvSpPr>
              <p:cNvPr id="199" name="TextBox 198"/>
              <p:cNvSpPr txBox="1">
                <a:spLocks noRot="1" noChangeAspect="1" noMove="1" noResize="1" noEditPoints="1" noAdjustHandles="1" noChangeArrowheads="1" noChangeShapeType="1" noTextEdit="1"/>
              </p:cNvSpPr>
              <p:nvPr/>
            </p:nvSpPr>
            <p:spPr>
              <a:xfrm>
                <a:off x="8437668" y="3096509"/>
                <a:ext cx="537904" cy="523220"/>
              </a:xfrm>
              <a:prstGeom prst="rect">
                <a:avLst/>
              </a:prstGeom>
              <a:blipFill>
                <a:blip r:embed="rId27"/>
                <a:stretch>
                  <a:fillRect/>
                </a:stretch>
              </a:blipFill>
            </p:spPr>
            <p:txBody>
              <a:bodyPr/>
              <a:lstStyle/>
              <a:p>
                <a:r>
                  <a:rPr lang="zh-CN" altLang="en-US">
                    <a:noFill/>
                  </a:rPr>
                  <a:t> </a:t>
                </a:r>
              </a:p>
            </p:txBody>
          </p:sp>
        </mc:Fallback>
      </mc:AlternateContent>
      <p:grpSp>
        <p:nvGrpSpPr>
          <p:cNvPr id="200" name="组合 199"/>
          <p:cNvGrpSpPr/>
          <p:nvPr/>
        </p:nvGrpSpPr>
        <p:grpSpPr>
          <a:xfrm flipV="1">
            <a:off x="7183514" y="3584264"/>
            <a:ext cx="2996753" cy="868110"/>
            <a:chOff x="5736964" y="4089021"/>
            <a:chExt cx="2996753" cy="868110"/>
          </a:xfrm>
        </p:grpSpPr>
        <p:cxnSp>
          <p:nvCxnSpPr>
            <p:cNvPr id="201" name="直接连接符 200"/>
            <p:cNvCxnSpPr/>
            <p:nvPr/>
          </p:nvCxnSpPr>
          <p:spPr>
            <a:xfrm>
              <a:off x="5736964" y="4949579"/>
              <a:ext cx="102308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flipH="1">
              <a:off x="6755907" y="4089021"/>
              <a:ext cx="966366" cy="86811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7710636" y="4089021"/>
              <a:ext cx="102308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04" name="TextBox 203"/>
              <p:cNvSpPr txBox="1"/>
              <p:nvPr/>
            </p:nvSpPr>
            <p:spPr>
              <a:xfrm>
                <a:off x="9949073" y="4741650"/>
                <a:ext cx="48571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oMath>
                  </m:oMathPara>
                </a14:m>
                <a:endParaRPr lang="zh-CN" altLang="en-US" dirty="0"/>
              </a:p>
            </p:txBody>
          </p:sp>
        </mc:Choice>
        <mc:Fallback xmlns="">
          <p:sp>
            <p:nvSpPr>
              <p:cNvPr id="204" name="TextBox 203"/>
              <p:cNvSpPr txBox="1">
                <a:spLocks noRot="1" noChangeAspect="1" noMove="1" noResize="1" noEditPoints="1" noAdjustHandles="1" noChangeArrowheads="1" noChangeShapeType="1" noTextEdit="1"/>
              </p:cNvSpPr>
              <p:nvPr/>
            </p:nvSpPr>
            <p:spPr>
              <a:xfrm>
                <a:off x="9949073" y="4741650"/>
                <a:ext cx="485710" cy="523220"/>
              </a:xfrm>
              <a:prstGeom prst="rect">
                <a:avLst/>
              </a:prstGeom>
              <a:blipFill>
                <a:blip r:embed="rId28"/>
                <a:stretch>
                  <a:fillRect/>
                </a:stretch>
              </a:blipFill>
            </p:spPr>
            <p:txBody>
              <a:bodyPr/>
              <a:lstStyle/>
              <a:p>
                <a:r>
                  <a:rPr lang="zh-CN" altLang="en-US">
                    <a:noFill/>
                  </a:rPr>
                  <a:t> </a:t>
                </a:r>
              </a:p>
            </p:txBody>
          </p:sp>
        </mc:Fallback>
      </mc:AlternateContent>
      <p:grpSp>
        <p:nvGrpSpPr>
          <p:cNvPr id="207" name="组合 206"/>
          <p:cNvGrpSpPr/>
          <p:nvPr/>
        </p:nvGrpSpPr>
        <p:grpSpPr>
          <a:xfrm>
            <a:off x="7183514" y="3591662"/>
            <a:ext cx="2983989" cy="868110"/>
            <a:chOff x="5741102" y="4089021"/>
            <a:chExt cx="2983989" cy="868110"/>
          </a:xfrm>
        </p:grpSpPr>
        <p:cxnSp>
          <p:nvCxnSpPr>
            <p:cNvPr id="208" name="直接连接符 207"/>
            <p:cNvCxnSpPr/>
            <p:nvPr/>
          </p:nvCxnSpPr>
          <p:spPr>
            <a:xfrm>
              <a:off x="5741102" y="4949579"/>
              <a:ext cx="102308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flipH="1">
              <a:off x="6755907" y="4089021"/>
              <a:ext cx="954729" cy="868110"/>
            </a:xfrm>
            <a:prstGeom prst="line">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7702010" y="4089371"/>
              <a:ext cx="102308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3" name="TextBox 212"/>
              <p:cNvSpPr txBox="1"/>
              <p:nvPr/>
            </p:nvSpPr>
            <p:spPr>
              <a:xfrm>
                <a:off x="6842360" y="3249702"/>
                <a:ext cx="4698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oMath>
                  </m:oMathPara>
                </a14:m>
                <a:endParaRPr lang="zh-CN" altLang="en-US" dirty="0"/>
              </a:p>
            </p:txBody>
          </p:sp>
        </mc:Choice>
        <mc:Fallback xmlns="">
          <p:sp>
            <p:nvSpPr>
              <p:cNvPr id="213" name="TextBox 212"/>
              <p:cNvSpPr txBox="1">
                <a:spLocks noRot="1" noChangeAspect="1" noMove="1" noResize="1" noEditPoints="1" noAdjustHandles="1" noChangeArrowheads="1" noChangeShapeType="1" noTextEdit="1"/>
              </p:cNvSpPr>
              <p:nvPr/>
            </p:nvSpPr>
            <p:spPr>
              <a:xfrm>
                <a:off x="6842360" y="3249702"/>
                <a:ext cx="469872" cy="523220"/>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4" name="TextBox 213"/>
              <p:cNvSpPr txBox="1"/>
              <p:nvPr/>
            </p:nvSpPr>
            <p:spPr>
              <a:xfrm>
                <a:off x="6827169" y="4132740"/>
                <a:ext cx="4889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h</m:t>
                      </m:r>
                    </m:oMath>
                  </m:oMathPara>
                </a14:m>
                <a:endParaRPr lang="zh-CN" altLang="en-US" dirty="0"/>
              </a:p>
            </p:txBody>
          </p:sp>
        </mc:Choice>
        <mc:Fallback xmlns="">
          <p:sp>
            <p:nvSpPr>
              <p:cNvPr id="214" name="TextBox 213"/>
              <p:cNvSpPr txBox="1">
                <a:spLocks noRot="1" noChangeAspect="1" noMove="1" noResize="1" noEditPoints="1" noAdjustHandles="1" noChangeArrowheads="1" noChangeShapeType="1" noTextEdit="1"/>
              </p:cNvSpPr>
              <p:nvPr/>
            </p:nvSpPr>
            <p:spPr>
              <a:xfrm>
                <a:off x="6827169" y="4132740"/>
                <a:ext cx="488980" cy="523220"/>
              </a:xfrm>
              <a:prstGeom prst="rect">
                <a:avLst/>
              </a:prstGeom>
              <a:blipFill>
                <a:blip r:embed="rId30"/>
                <a:stretch>
                  <a:fillRect/>
                </a:stretch>
              </a:blipFill>
            </p:spPr>
            <p:txBody>
              <a:bodyPr/>
              <a:lstStyle/>
              <a:p>
                <a:r>
                  <a:rPr lang="zh-CN" altLang="en-US">
                    <a:noFill/>
                  </a:rPr>
                  <a:t> </a:t>
                </a:r>
              </a:p>
            </p:txBody>
          </p:sp>
        </mc:Fallback>
      </mc:AlternateContent>
      <p:cxnSp>
        <p:nvCxnSpPr>
          <p:cNvPr id="215" name="直接箭头连接符 214"/>
          <p:cNvCxnSpPr/>
          <p:nvPr/>
        </p:nvCxnSpPr>
        <p:spPr>
          <a:xfrm>
            <a:off x="7433189" y="3611104"/>
            <a:ext cx="0" cy="841271"/>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6" name="TextBox 215"/>
              <p:cNvSpPr txBox="1"/>
              <p:nvPr/>
            </p:nvSpPr>
            <p:spPr>
              <a:xfrm>
                <a:off x="6748190" y="3722205"/>
                <a:ext cx="8137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oMath>
                  </m:oMathPara>
                </a14:m>
                <a:endParaRPr lang="zh-CN" altLang="en-US" dirty="0"/>
              </a:p>
            </p:txBody>
          </p:sp>
        </mc:Choice>
        <mc:Fallback xmlns="">
          <p:sp>
            <p:nvSpPr>
              <p:cNvPr id="216" name="TextBox 215"/>
              <p:cNvSpPr txBox="1">
                <a:spLocks noRot="1" noChangeAspect="1" noMove="1" noResize="1" noEditPoints="1" noAdjustHandles="1" noChangeArrowheads="1" noChangeShapeType="1" noTextEdit="1"/>
              </p:cNvSpPr>
              <p:nvPr/>
            </p:nvSpPr>
            <p:spPr>
              <a:xfrm>
                <a:off x="6748190" y="3722205"/>
                <a:ext cx="813748" cy="523220"/>
              </a:xfrm>
              <a:prstGeom prst="rect">
                <a:avLst/>
              </a:prstGeom>
              <a:blipFill>
                <a:blip r:embed="rId31"/>
                <a:stretch>
                  <a:fillRect/>
                </a:stretch>
              </a:blipFill>
            </p:spPr>
            <p:txBody>
              <a:bodyPr/>
              <a:lstStyle/>
              <a:p>
                <a:r>
                  <a:rPr lang="zh-CN" altLang="en-US">
                    <a:noFill/>
                  </a:rPr>
                  <a:t> </a:t>
                </a:r>
              </a:p>
            </p:txBody>
          </p:sp>
        </mc:Fallback>
      </mc:AlternateContent>
      <p:sp>
        <p:nvSpPr>
          <p:cNvPr id="222" name="TextBox 221"/>
          <p:cNvSpPr txBox="1"/>
          <p:nvPr/>
        </p:nvSpPr>
        <p:spPr>
          <a:xfrm>
            <a:off x="7467679" y="745126"/>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223" name="TextBox 222"/>
          <p:cNvSpPr txBox="1"/>
          <p:nvPr/>
        </p:nvSpPr>
        <p:spPr>
          <a:xfrm>
            <a:off x="9366074" y="79403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24" name="TextBox 223"/>
              <p:cNvSpPr txBox="1"/>
              <p:nvPr/>
            </p:nvSpPr>
            <p:spPr>
              <a:xfrm>
                <a:off x="10038689" y="4157607"/>
                <a:ext cx="4698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oMath>
                  </m:oMathPara>
                </a14:m>
                <a:endParaRPr lang="zh-CN" altLang="en-US" dirty="0"/>
              </a:p>
            </p:txBody>
          </p:sp>
        </mc:Choice>
        <mc:Fallback xmlns="">
          <p:sp>
            <p:nvSpPr>
              <p:cNvPr id="224" name="TextBox 223"/>
              <p:cNvSpPr txBox="1">
                <a:spLocks noRot="1" noChangeAspect="1" noMove="1" noResize="1" noEditPoints="1" noAdjustHandles="1" noChangeArrowheads="1" noChangeShapeType="1" noTextEdit="1"/>
              </p:cNvSpPr>
              <p:nvPr/>
            </p:nvSpPr>
            <p:spPr>
              <a:xfrm>
                <a:off x="10038689" y="4157607"/>
                <a:ext cx="469872" cy="523220"/>
              </a:xfrm>
              <a:prstGeom prst="rect">
                <a:avLst/>
              </a:prstGeom>
              <a:blipFill>
                <a:blip r:embed="rId3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 name="TextBox 224"/>
              <p:cNvSpPr txBox="1"/>
              <p:nvPr/>
            </p:nvSpPr>
            <p:spPr>
              <a:xfrm>
                <a:off x="10016421" y="3300246"/>
                <a:ext cx="4889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h</m:t>
                      </m:r>
                    </m:oMath>
                  </m:oMathPara>
                </a14:m>
                <a:endParaRPr lang="zh-CN" altLang="en-US" dirty="0"/>
              </a:p>
            </p:txBody>
          </p:sp>
        </mc:Choice>
        <mc:Fallback xmlns="">
          <p:sp>
            <p:nvSpPr>
              <p:cNvPr id="225" name="TextBox 224"/>
              <p:cNvSpPr txBox="1">
                <a:spLocks noRot="1" noChangeAspect="1" noMove="1" noResize="1" noEditPoints="1" noAdjustHandles="1" noChangeArrowheads="1" noChangeShapeType="1" noTextEdit="1"/>
              </p:cNvSpPr>
              <p:nvPr/>
            </p:nvSpPr>
            <p:spPr>
              <a:xfrm>
                <a:off x="10016421" y="3300246"/>
                <a:ext cx="488980" cy="523220"/>
              </a:xfrm>
              <a:prstGeom prst="rect">
                <a:avLst/>
              </a:prstGeom>
              <a:blipFill>
                <a:blip r:embed="rId3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6" name="TextBox 225"/>
              <p:cNvSpPr txBox="1"/>
              <p:nvPr/>
            </p:nvSpPr>
            <p:spPr>
              <a:xfrm>
                <a:off x="7415938" y="4357489"/>
                <a:ext cx="651781" cy="5317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𝐽</m:t>
                          </m:r>
                        </m:e>
                        <m:sub>
                          <m:sSub>
                            <m:sSubPr>
                              <m:ctrlPr>
                                <a:rPr lang="en-US" altLang="zh-CN" sz="2400" i="1">
                                  <a:latin typeface="Cambria Math" panose="02040503050406030204" pitchFamily="18" charset="0"/>
                                </a:rPr>
                              </m:ctrlPr>
                            </m:sSubPr>
                            <m:e>
                              <m:r>
                                <a:rPr lang="en-US" altLang="zh-CN" sz="2400" i="1">
                                  <a:latin typeface="Cambria Math"/>
                                </a:rPr>
                                <m:t>𝑝</m:t>
                              </m:r>
                            </m:e>
                            <m:sub>
                              <m:r>
                                <a:rPr lang="en-US" altLang="zh-CN" sz="2400" i="1">
                                  <a:latin typeface="Cambria Math"/>
                                </a:rPr>
                                <m:t>𝑝</m:t>
                              </m:r>
                            </m:sub>
                          </m:sSub>
                        </m:sub>
                      </m:sSub>
                    </m:oMath>
                  </m:oMathPara>
                </a14:m>
                <a:endParaRPr lang="zh-CN" altLang="en-US" sz="2400" dirty="0"/>
              </a:p>
            </p:txBody>
          </p:sp>
        </mc:Choice>
        <mc:Fallback xmlns="">
          <p:sp>
            <p:nvSpPr>
              <p:cNvPr id="226" name="TextBox 225"/>
              <p:cNvSpPr txBox="1">
                <a:spLocks noRot="1" noChangeAspect="1" noMove="1" noResize="1" noEditPoints="1" noAdjustHandles="1" noChangeArrowheads="1" noChangeShapeType="1" noTextEdit="1"/>
              </p:cNvSpPr>
              <p:nvPr/>
            </p:nvSpPr>
            <p:spPr>
              <a:xfrm>
                <a:off x="7415938" y="4357489"/>
                <a:ext cx="651781" cy="531749"/>
              </a:xfrm>
              <a:prstGeom prst="rect">
                <a:avLst/>
              </a:prstGeom>
              <a:blipFill>
                <a:blip r:embed="rId34"/>
                <a:stretch>
                  <a:fillRect b="-2299"/>
                </a:stretch>
              </a:blipFill>
            </p:spPr>
            <p:txBody>
              <a:bodyPr/>
              <a:lstStyle/>
              <a:p>
                <a:r>
                  <a:rPr lang="zh-CN" altLang="en-US">
                    <a:noFill/>
                  </a:rPr>
                  <a:t> </a:t>
                </a:r>
              </a:p>
            </p:txBody>
          </p:sp>
        </mc:Fallback>
      </mc:AlternateContent>
      <p:grpSp>
        <p:nvGrpSpPr>
          <p:cNvPr id="231" name="组合 230"/>
          <p:cNvGrpSpPr/>
          <p:nvPr/>
        </p:nvGrpSpPr>
        <p:grpSpPr>
          <a:xfrm>
            <a:off x="7857249" y="4364177"/>
            <a:ext cx="394660" cy="523220"/>
            <a:chOff x="3393886" y="6285501"/>
            <a:chExt cx="394660" cy="523220"/>
          </a:xfrm>
        </p:grpSpPr>
        <p:sp>
          <p:nvSpPr>
            <p:cNvPr id="229" name="TextBox 228"/>
            <p:cNvSpPr txBox="1"/>
            <p:nvPr/>
          </p:nvSpPr>
          <p:spPr>
            <a:xfrm>
              <a:off x="3393886" y="6285501"/>
              <a:ext cx="394660" cy="523220"/>
            </a:xfrm>
            <a:prstGeom prst="rect">
              <a:avLst/>
            </a:prstGeom>
            <a:noFill/>
          </p:spPr>
          <p:txBody>
            <a:bodyPr wrap="none" rtlCol="0">
              <a:spAutoFit/>
            </a:bodyPr>
            <a:lstStyle/>
            <a:p>
              <a:r>
                <a:rPr lang="en-US" altLang="zh-CN" dirty="0"/>
                <a:t>+</a:t>
              </a:r>
              <a:endParaRPr lang="zh-CN" altLang="en-US" dirty="0"/>
            </a:p>
          </p:txBody>
        </p:sp>
        <p:sp>
          <p:nvSpPr>
            <p:cNvPr id="230" name="椭圆 229"/>
            <p:cNvSpPr/>
            <p:nvPr/>
          </p:nvSpPr>
          <p:spPr>
            <a:xfrm>
              <a:off x="3459192" y="6427936"/>
              <a:ext cx="230784" cy="230784"/>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34" name="直接箭头连接符 233"/>
          <p:cNvCxnSpPr>
            <a:stCxn id="230" idx="6"/>
          </p:cNvCxnSpPr>
          <p:nvPr/>
        </p:nvCxnSpPr>
        <p:spPr>
          <a:xfrm flipV="1">
            <a:off x="8153339" y="4419218"/>
            <a:ext cx="273578" cy="202787"/>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5" name="TextBox 234"/>
              <p:cNvSpPr txBox="1"/>
              <p:nvPr/>
            </p:nvSpPr>
            <p:spPr>
              <a:xfrm>
                <a:off x="9324871" y="4383549"/>
                <a:ext cx="666401" cy="4953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𝐽</m:t>
                          </m:r>
                        </m:e>
                        <m:sub>
                          <m:sSub>
                            <m:sSubPr>
                              <m:ctrlPr>
                                <a:rPr lang="en-US" altLang="zh-CN" sz="2400" i="1">
                                  <a:latin typeface="Cambria Math" panose="02040503050406030204" pitchFamily="18" charset="0"/>
                                </a:rPr>
                              </m:ctrlPr>
                            </m:sSubPr>
                            <m:e>
                              <m:r>
                                <a:rPr lang="en-US" altLang="zh-CN" sz="2400" i="1">
                                  <a:latin typeface="Cambria Math"/>
                                </a:rPr>
                                <m:t>𝑛</m:t>
                              </m:r>
                            </m:e>
                            <m:sub>
                              <m:r>
                                <a:rPr lang="en-US" altLang="zh-CN" sz="2400" i="1">
                                  <a:latin typeface="Cambria Math"/>
                                </a:rPr>
                                <m:t>𝑛</m:t>
                              </m:r>
                            </m:sub>
                          </m:sSub>
                        </m:sub>
                      </m:sSub>
                    </m:oMath>
                  </m:oMathPara>
                </a14:m>
                <a:endParaRPr lang="zh-CN" altLang="en-US" sz="2400" dirty="0"/>
              </a:p>
            </p:txBody>
          </p:sp>
        </mc:Choice>
        <mc:Fallback xmlns="">
          <p:sp>
            <p:nvSpPr>
              <p:cNvPr id="235" name="TextBox 234"/>
              <p:cNvSpPr txBox="1">
                <a:spLocks noRot="1" noChangeAspect="1" noMove="1" noResize="1" noEditPoints="1" noAdjustHandles="1" noChangeArrowheads="1" noChangeShapeType="1" noTextEdit="1"/>
              </p:cNvSpPr>
              <p:nvPr/>
            </p:nvSpPr>
            <p:spPr>
              <a:xfrm>
                <a:off x="9324871" y="4383549"/>
                <a:ext cx="666401" cy="495328"/>
              </a:xfrm>
              <a:prstGeom prst="rect">
                <a:avLst/>
              </a:prstGeom>
              <a:blipFill>
                <a:blip r:embed="rId35"/>
                <a:stretch>
                  <a:fillRect b="-7407"/>
                </a:stretch>
              </a:blipFill>
            </p:spPr>
            <p:txBody>
              <a:bodyPr/>
              <a:lstStyle/>
              <a:p>
                <a:r>
                  <a:rPr lang="zh-CN" altLang="en-US">
                    <a:noFill/>
                  </a:rPr>
                  <a:t> </a:t>
                </a:r>
              </a:p>
            </p:txBody>
          </p:sp>
        </mc:Fallback>
      </mc:AlternateContent>
      <p:grpSp>
        <p:nvGrpSpPr>
          <p:cNvPr id="236" name="组合 235"/>
          <p:cNvGrpSpPr/>
          <p:nvPr/>
        </p:nvGrpSpPr>
        <p:grpSpPr>
          <a:xfrm>
            <a:off x="9161424" y="4247667"/>
            <a:ext cx="338554" cy="646331"/>
            <a:chOff x="3411138" y="6164737"/>
            <a:chExt cx="338554" cy="646331"/>
          </a:xfrm>
        </p:grpSpPr>
        <p:sp>
          <p:nvSpPr>
            <p:cNvPr id="237" name="TextBox 236"/>
            <p:cNvSpPr txBox="1"/>
            <p:nvPr/>
          </p:nvSpPr>
          <p:spPr>
            <a:xfrm>
              <a:off x="3411138" y="6164737"/>
              <a:ext cx="338554" cy="646331"/>
            </a:xfrm>
            <a:prstGeom prst="rect">
              <a:avLst/>
            </a:prstGeom>
            <a:noFill/>
          </p:spPr>
          <p:txBody>
            <a:bodyPr wrap="none" rtlCol="0">
              <a:spAutoFit/>
            </a:bodyPr>
            <a:lstStyle/>
            <a:p>
              <a:r>
                <a:rPr lang="en-US" altLang="zh-CN" sz="3600" dirty="0"/>
                <a:t>-</a:t>
              </a:r>
              <a:endParaRPr lang="zh-CN" altLang="en-US" sz="3600" dirty="0"/>
            </a:p>
          </p:txBody>
        </p:sp>
        <p:sp>
          <p:nvSpPr>
            <p:cNvPr id="238" name="椭圆 237"/>
            <p:cNvSpPr/>
            <p:nvPr/>
          </p:nvSpPr>
          <p:spPr>
            <a:xfrm>
              <a:off x="3459192" y="6427936"/>
              <a:ext cx="230784" cy="230784"/>
            </a:xfrm>
            <a:prstGeom prst="ellips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44" name="直接箭头连接符 243"/>
          <p:cNvCxnSpPr>
            <a:stCxn id="238" idx="2"/>
          </p:cNvCxnSpPr>
          <p:nvPr/>
        </p:nvCxnSpPr>
        <p:spPr>
          <a:xfrm flipH="1" flipV="1">
            <a:off x="8882206" y="4394351"/>
            <a:ext cx="327273" cy="231907"/>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6" name="TextBox 245"/>
              <p:cNvSpPr txBox="1"/>
              <p:nvPr/>
            </p:nvSpPr>
            <p:spPr>
              <a:xfrm>
                <a:off x="7421285" y="3087884"/>
                <a:ext cx="663194" cy="5317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𝐽</m:t>
                          </m:r>
                        </m:e>
                        <m:sub>
                          <m:sSub>
                            <m:sSubPr>
                              <m:ctrlPr>
                                <a:rPr lang="en-US" altLang="zh-CN" sz="2400" i="1">
                                  <a:latin typeface="Cambria Math" panose="02040503050406030204" pitchFamily="18" charset="0"/>
                                </a:rPr>
                              </m:ctrlPr>
                            </m:sSubPr>
                            <m:e>
                              <m:r>
                                <a:rPr lang="en-US" altLang="zh-CN" sz="2400" i="1">
                                  <a:latin typeface="Cambria Math"/>
                                </a:rPr>
                                <m:t>𝑛</m:t>
                              </m:r>
                            </m:e>
                            <m:sub>
                              <m:r>
                                <a:rPr lang="en-US" altLang="zh-CN" sz="2400" i="1">
                                  <a:latin typeface="Cambria Math"/>
                                </a:rPr>
                                <m:t>𝑝</m:t>
                              </m:r>
                            </m:sub>
                          </m:sSub>
                        </m:sub>
                      </m:sSub>
                    </m:oMath>
                  </m:oMathPara>
                </a14:m>
                <a:endParaRPr lang="zh-CN" altLang="en-US" sz="2400" dirty="0"/>
              </a:p>
            </p:txBody>
          </p:sp>
        </mc:Choice>
        <mc:Fallback xmlns="">
          <p:sp>
            <p:nvSpPr>
              <p:cNvPr id="246" name="TextBox 245"/>
              <p:cNvSpPr txBox="1">
                <a:spLocks noRot="1" noChangeAspect="1" noMove="1" noResize="1" noEditPoints="1" noAdjustHandles="1" noChangeArrowheads="1" noChangeShapeType="1" noTextEdit="1"/>
              </p:cNvSpPr>
              <p:nvPr/>
            </p:nvSpPr>
            <p:spPr>
              <a:xfrm>
                <a:off x="7421285" y="3087884"/>
                <a:ext cx="663194" cy="531749"/>
              </a:xfrm>
              <a:prstGeom prst="rect">
                <a:avLst/>
              </a:prstGeom>
              <a:blipFill>
                <a:blip r:embed="rId36"/>
                <a:stretch>
                  <a:fillRect b="-2299"/>
                </a:stretch>
              </a:blipFill>
            </p:spPr>
            <p:txBody>
              <a:bodyPr/>
              <a:lstStyle/>
              <a:p>
                <a:r>
                  <a:rPr lang="zh-CN" altLang="en-US">
                    <a:noFill/>
                  </a:rPr>
                  <a:t> </a:t>
                </a:r>
              </a:p>
            </p:txBody>
          </p:sp>
        </mc:Fallback>
      </mc:AlternateContent>
      <p:grpSp>
        <p:nvGrpSpPr>
          <p:cNvPr id="247" name="组合 246"/>
          <p:cNvGrpSpPr/>
          <p:nvPr/>
        </p:nvGrpSpPr>
        <p:grpSpPr>
          <a:xfrm>
            <a:off x="7914353" y="3051443"/>
            <a:ext cx="338554" cy="646331"/>
            <a:chOff x="3419764" y="6164737"/>
            <a:chExt cx="338554" cy="646331"/>
          </a:xfrm>
        </p:grpSpPr>
        <p:sp>
          <p:nvSpPr>
            <p:cNvPr id="248" name="TextBox 247"/>
            <p:cNvSpPr txBox="1"/>
            <p:nvPr/>
          </p:nvSpPr>
          <p:spPr>
            <a:xfrm>
              <a:off x="3419764" y="6164737"/>
              <a:ext cx="338554" cy="646331"/>
            </a:xfrm>
            <a:prstGeom prst="rect">
              <a:avLst/>
            </a:prstGeom>
            <a:noFill/>
            <a:ln>
              <a:noFill/>
            </a:ln>
          </p:spPr>
          <p:txBody>
            <a:bodyPr wrap="none" rtlCol="0">
              <a:spAutoFit/>
            </a:bodyPr>
            <a:lstStyle/>
            <a:p>
              <a:r>
                <a:rPr lang="en-US" altLang="zh-CN" sz="3600" dirty="0"/>
                <a:t>-</a:t>
              </a:r>
              <a:endParaRPr lang="zh-CN" altLang="en-US" sz="3600" dirty="0"/>
            </a:p>
          </p:txBody>
        </p:sp>
        <p:sp>
          <p:nvSpPr>
            <p:cNvPr id="249" name="椭圆 248"/>
            <p:cNvSpPr/>
            <p:nvPr/>
          </p:nvSpPr>
          <p:spPr>
            <a:xfrm>
              <a:off x="3459192" y="6427936"/>
              <a:ext cx="230784" cy="230784"/>
            </a:xfrm>
            <a:prstGeom prst="ellipse">
              <a:avLst/>
            </a:prstGeom>
            <a:ln w="28575">
              <a:solidFill>
                <a:srgbClr val="008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50" name="直接箭头连接符 249"/>
          <p:cNvCxnSpPr>
            <a:stCxn id="249" idx="6"/>
          </p:cNvCxnSpPr>
          <p:nvPr/>
        </p:nvCxnSpPr>
        <p:spPr>
          <a:xfrm>
            <a:off x="8184565" y="3430033"/>
            <a:ext cx="268204" cy="250078"/>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2" name="TextBox 251"/>
              <p:cNvSpPr txBox="1"/>
              <p:nvPr/>
            </p:nvSpPr>
            <p:spPr>
              <a:xfrm>
                <a:off x="9352950" y="3104174"/>
                <a:ext cx="654988" cy="4953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𝐽</m:t>
                          </m:r>
                        </m:e>
                        <m:sub>
                          <m:sSub>
                            <m:sSubPr>
                              <m:ctrlPr>
                                <a:rPr lang="en-US" altLang="zh-CN" sz="2400" i="1">
                                  <a:latin typeface="Cambria Math" panose="02040503050406030204" pitchFamily="18" charset="0"/>
                                </a:rPr>
                              </m:ctrlPr>
                            </m:sSubPr>
                            <m:e>
                              <m:r>
                                <a:rPr lang="en-US" altLang="zh-CN" sz="2400" i="1">
                                  <a:latin typeface="Cambria Math"/>
                                </a:rPr>
                                <m:t>𝑝</m:t>
                              </m:r>
                            </m:e>
                            <m:sub>
                              <m:r>
                                <a:rPr lang="en-US" altLang="zh-CN" sz="2400" i="1">
                                  <a:latin typeface="Cambria Math"/>
                                </a:rPr>
                                <m:t>𝑛</m:t>
                              </m:r>
                            </m:sub>
                          </m:sSub>
                        </m:sub>
                      </m:sSub>
                    </m:oMath>
                  </m:oMathPara>
                </a14:m>
                <a:endParaRPr lang="zh-CN" altLang="en-US" sz="2400" dirty="0"/>
              </a:p>
            </p:txBody>
          </p:sp>
        </mc:Choice>
        <mc:Fallback xmlns="">
          <p:sp>
            <p:nvSpPr>
              <p:cNvPr id="252" name="TextBox 251"/>
              <p:cNvSpPr txBox="1">
                <a:spLocks noRot="1" noChangeAspect="1" noMove="1" noResize="1" noEditPoints="1" noAdjustHandles="1" noChangeArrowheads="1" noChangeShapeType="1" noTextEdit="1"/>
              </p:cNvSpPr>
              <p:nvPr/>
            </p:nvSpPr>
            <p:spPr>
              <a:xfrm>
                <a:off x="9352950" y="3104174"/>
                <a:ext cx="654988" cy="495328"/>
              </a:xfrm>
              <a:prstGeom prst="rect">
                <a:avLst/>
              </a:prstGeom>
              <a:blipFill>
                <a:blip r:embed="rId37"/>
                <a:stretch>
                  <a:fillRect b="-7407"/>
                </a:stretch>
              </a:blipFill>
            </p:spPr>
            <p:txBody>
              <a:bodyPr/>
              <a:lstStyle/>
              <a:p>
                <a:r>
                  <a:rPr lang="zh-CN" altLang="en-US">
                    <a:noFill/>
                  </a:rPr>
                  <a:t> </a:t>
                </a:r>
              </a:p>
            </p:txBody>
          </p:sp>
        </mc:Fallback>
      </mc:AlternateContent>
      <p:grpSp>
        <p:nvGrpSpPr>
          <p:cNvPr id="253" name="组合 252"/>
          <p:cNvGrpSpPr/>
          <p:nvPr/>
        </p:nvGrpSpPr>
        <p:grpSpPr>
          <a:xfrm>
            <a:off x="9105318" y="3164481"/>
            <a:ext cx="394660" cy="523220"/>
            <a:chOff x="3393886" y="6285501"/>
            <a:chExt cx="394660" cy="523220"/>
          </a:xfrm>
        </p:grpSpPr>
        <p:sp>
          <p:nvSpPr>
            <p:cNvPr id="254" name="TextBox 253"/>
            <p:cNvSpPr txBox="1"/>
            <p:nvPr/>
          </p:nvSpPr>
          <p:spPr>
            <a:xfrm>
              <a:off x="3393886" y="6285501"/>
              <a:ext cx="394660" cy="523220"/>
            </a:xfrm>
            <a:prstGeom prst="rect">
              <a:avLst/>
            </a:prstGeom>
            <a:noFill/>
            <a:ln>
              <a:noFill/>
            </a:ln>
          </p:spPr>
          <p:txBody>
            <a:bodyPr wrap="none" rtlCol="0">
              <a:spAutoFit/>
            </a:bodyPr>
            <a:lstStyle/>
            <a:p>
              <a:r>
                <a:rPr lang="en-US" altLang="zh-CN" dirty="0"/>
                <a:t>+</a:t>
              </a:r>
              <a:endParaRPr lang="zh-CN" altLang="en-US" dirty="0"/>
            </a:p>
          </p:txBody>
        </p:sp>
        <p:sp>
          <p:nvSpPr>
            <p:cNvPr id="255" name="椭圆 254"/>
            <p:cNvSpPr/>
            <p:nvPr/>
          </p:nvSpPr>
          <p:spPr>
            <a:xfrm>
              <a:off x="3459192" y="6427936"/>
              <a:ext cx="230784" cy="230784"/>
            </a:xfrm>
            <a:prstGeom prst="ellipse">
              <a:avLst/>
            </a:prstGeom>
            <a:ln w="28575">
              <a:solidFill>
                <a:srgbClr val="008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58" name="直接箭头连接符 257"/>
          <p:cNvCxnSpPr/>
          <p:nvPr/>
        </p:nvCxnSpPr>
        <p:spPr>
          <a:xfrm flipH="1">
            <a:off x="8882206" y="3468697"/>
            <a:ext cx="285003" cy="208294"/>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0" name="TextBox 259"/>
              <p:cNvSpPr txBox="1"/>
              <p:nvPr/>
            </p:nvSpPr>
            <p:spPr>
              <a:xfrm>
                <a:off x="3547273" y="4106758"/>
                <a:ext cx="1776191" cy="4610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a:rPr>
                        <m:t>=</m:t>
                      </m:r>
                      <m:sSubSup>
                        <m:sSubSupPr>
                          <m:ctrlPr>
                            <a:rPr lang="en-US" altLang="zh-CN" sz="2000" b="1" i="1">
                              <a:latin typeface="Cambria Math" panose="02040503050406030204" pitchFamily="18" charset="0"/>
                            </a:rPr>
                          </m:ctrlPr>
                        </m:sSubSupPr>
                        <m:e>
                          <m:r>
                            <a:rPr lang="en-US" altLang="zh-CN" sz="2000" b="1" i="1">
                              <a:latin typeface="Cambria Math"/>
                            </a:rPr>
                            <m:t>𝑾</m:t>
                          </m:r>
                        </m:e>
                        <m:sub>
                          <m:r>
                            <a:rPr lang="en-US" altLang="zh-CN" sz="2000" b="1" i="1" smtClean="0">
                              <a:latin typeface="Cambria Math" panose="02040503050406030204" pitchFamily="18" charset="0"/>
                            </a:rPr>
                            <m:t>𝒔</m:t>
                          </m:r>
                          <m:r>
                            <a:rPr lang="en-US" altLang="zh-CN" sz="2000" b="1" i="1">
                              <a:latin typeface="Cambria Math"/>
                            </a:rPr>
                            <m:t>𝒑</m:t>
                          </m:r>
                        </m:sub>
                        <m:sup/>
                      </m:sSubSup>
                      <m:r>
                        <a:rPr lang="en-US" altLang="zh-CN" sz="2000" b="1" i="1">
                          <a:latin typeface="Cambria Math"/>
                        </a:rPr>
                        <m:t>−</m:t>
                      </m:r>
                      <m:sSubSup>
                        <m:sSubSupPr>
                          <m:ctrlPr>
                            <a:rPr lang="en-US" altLang="zh-CN" sz="2000" b="1" i="1">
                              <a:latin typeface="Cambria Math" panose="02040503050406030204" pitchFamily="18" charset="0"/>
                            </a:rPr>
                          </m:ctrlPr>
                        </m:sSubSupPr>
                        <m:e>
                          <m:r>
                            <a:rPr lang="en-US" altLang="zh-CN" sz="2000" b="1" i="1">
                              <a:latin typeface="Cambria Math"/>
                            </a:rPr>
                            <m:t>𝑾</m:t>
                          </m:r>
                        </m:e>
                        <m:sub>
                          <m:r>
                            <a:rPr lang="en-US" altLang="zh-CN" sz="2000" b="1" i="1" smtClean="0">
                              <a:latin typeface="Cambria Math" panose="02040503050406030204" pitchFamily="18" charset="0"/>
                            </a:rPr>
                            <m:t>𝒔</m:t>
                          </m:r>
                          <m:r>
                            <a:rPr lang="en-US" altLang="zh-CN" sz="2000" b="1" i="1">
                              <a:latin typeface="Cambria Math"/>
                            </a:rPr>
                            <m:t>𝒏</m:t>
                          </m:r>
                        </m:sub>
                        <m:sup/>
                      </m:sSubSup>
                    </m:oMath>
                  </m:oMathPara>
                </a14:m>
                <a:endParaRPr lang="zh-CN" altLang="en-US" sz="2000" b="1" dirty="0"/>
              </a:p>
            </p:txBody>
          </p:sp>
        </mc:Choice>
        <mc:Fallback xmlns="">
          <p:sp>
            <p:nvSpPr>
              <p:cNvPr id="260" name="TextBox 259"/>
              <p:cNvSpPr txBox="1">
                <a:spLocks noRot="1" noChangeAspect="1" noMove="1" noResize="1" noEditPoints="1" noAdjustHandles="1" noChangeArrowheads="1" noChangeShapeType="1" noTextEdit="1"/>
              </p:cNvSpPr>
              <p:nvPr/>
            </p:nvSpPr>
            <p:spPr>
              <a:xfrm>
                <a:off x="3547273" y="4106758"/>
                <a:ext cx="1776191" cy="461088"/>
              </a:xfrm>
              <a:prstGeom prst="rect">
                <a:avLst/>
              </a:prstGeom>
              <a:blipFill>
                <a:blip r:embed="rId38"/>
                <a:stretch>
                  <a:fillRect b="-6667"/>
                </a:stretch>
              </a:blipFill>
            </p:spPr>
            <p:txBody>
              <a:bodyPr/>
              <a:lstStyle/>
              <a:p>
                <a:r>
                  <a:rPr lang="zh-CN" altLang="en-US">
                    <a:noFill/>
                  </a:rPr>
                  <a:t> </a:t>
                </a:r>
              </a:p>
            </p:txBody>
          </p:sp>
        </mc:Fallback>
      </mc:AlternateContent>
      <p:grpSp>
        <p:nvGrpSpPr>
          <p:cNvPr id="119" name="组合 118"/>
          <p:cNvGrpSpPr/>
          <p:nvPr/>
        </p:nvGrpSpPr>
        <p:grpSpPr>
          <a:xfrm>
            <a:off x="10029093" y="6448526"/>
            <a:ext cx="552450" cy="314325"/>
            <a:chOff x="5172075" y="6438900"/>
            <a:chExt cx="552450" cy="314325"/>
          </a:xfrm>
        </p:grpSpPr>
        <p:sp>
          <p:nvSpPr>
            <p:cNvPr id="122" name="棱台 12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右箭头 122"/>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TextBox 124"/>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0818598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4" presetClass="path" presetSubtype="0" fill="hold" nodeType="clickEffect">
                                  <p:stCondLst>
                                    <p:cond delay="0"/>
                                  </p:stCondLst>
                                  <p:childTnLst>
                                    <p:animMotion origin="layout" path="M 1.45833E-6 -1.85185E-6 L 1.45833E-6 -0.06458 " pathEditMode="relative" rAng="0" ptsTypes="AA">
                                      <p:cBhvr>
                                        <p:cTn id="34" dur="2000" fill="hold"/>
                                        <p:tgtEl>
                                          <p:spTgt spid="69"/>
                                        </p:tgtEl>
                                        <p:attrNameLst>
                                          <p:attrName>ppt_x</p:attrName>
                                          <p:attrName>ppt_y</p:attrName>
                                        </p:attrNameLst>
                                      </p:cBhvr>
                                      <p:rCtr x="0" y="-3241"/>
                                    </p:animMotion>
                                  </p:childTnLst>
                                </p:cTn>
                              </p:par>
                              <p:par>
                                <p:cTn id="35" presetID="42" presetClass="path" presetSubtype="0" fill="hold" nodeType="withEffect">
                                  <p:stCondLst>
                                    <p:cond delay="0"/>
                                  </p:stCondLst>
                                  <p:childTnLst>
                                    <p:animMotion origin="layout" path="M 4.16667E-7 -1.85185E-6 L 4.16667E-7 0.06621 " pathEditMode="relative" rAng="0" ptsTypes="AA">
                                      <p:cBhvr>
                                        <p:cTn id="36" dur="2000" fill="hold"/>
                                        <p:tgtEl>
                                          <p:spTgt spid="68"/>
                                        </p:tgtEl>
                                        <p:attrNameLst>
                                          <p:attrName>ppt_x</p:attrName>
                                          <p:attrName>ppt_y</p:attrName>
                                        </p:attrNameLst>
                                      </p:cBhvr>
                                      <p:rCtr x="0" y="3310"/>
                                    </p:animMotion>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06"/>
                                        </p:tgtEl>
                                        <p:attrNameLst>
                                          <p:attrName>style.visibility</p:attrName>
                                        </p:attrNameLst>
                                      </p:cBhvr>
                                      <p:to>
                                        <p:strVal val="visible"/>
                                      </p:to>
                                    </p:set>
                                    <p:animEffect transition="in" filter="wipe(up)">
                                      <p:cBhvr>
                                        <p:cTn id="51" dur="500"/>
                                        <p:tgtEl>
                                          <p:spTgt spid="10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5"/>
                                        </p:tgtEl>
                                        <p:attrNameLst>
                                          <p:attrName>style.visibility</p:attrName>
                                        </p:attrNameLst>
                                      </p:cBhvr>
                                      <p:to>
                                        <p:strVal val="visible"/>
                                      </p:to>
                                    </p:set>
                                    <p:animEffect transition="in" filter="wipe(left)">
                                      <p:cBhvr>
                                        <p:cTn id="56" dur="500"/>
                                        <p:tgtEl>
                                          <p:spTgt spid="1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18"/>
                                        </p:tgtEl>
                                        <p:attrNameLst>
                                          <p:attrName>style.visibility</p:attrName>
                                        </p:attrNameLst>
                                      </p:cBhvr>
                                      <p:to>
                                        <p:strVal val="visible"/>
                                      </p:to>
                                    </p:set>
                                    <p:animEffect transition="in" filter="wipe(up)">
                                      <p:cBhvr>
                                        <p:cTn id="61" dur="500"/>
                                        <p:tgtEl>
                                          <p:spTgt spid="11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200"/>
                                  </p:iterate>
                                  <p:childTnLst>
                                    <p:set>
                                      <p:cBhvr>
                                        <p:cTn id="65" dur="1" fill="hold">
                                          <p:stCondLst>
                                            <p:cond delay="0"/>
                                          </p:stCondLst>
                                        </p:cTn>
                                        <p:tgtEl>
                                          <p:spTgt spid="1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type="lt">
                                    <p:tmAbs val="200"/>
                                  </p:iterate>
                                  <p:childTnLst>
                                    <p:set>
                                      <p:cBhvr>
                                        <p:cTn id="69" dur="1" fill="hold">
                                          <p:stCondLst>
                                            <p:cond delay="0"/>
                                          </p:stCondLst>
                                        </p:cTn>
                                        <p:tgtEl>
                                          <p:spTgt spid="12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type="lt">
                                    <p:tmAbs val="200"/>
                                  </p:iterate>
                                  <p:childTnLst>
                                    <p:set>
                                      <p:cBhvr>
                                        <p:cTn id="73" dur="1" fill="hold">
                                          <p:stCondLst>
                                            <p:cond delay="0"/>
                                          </p:stCondLst>
                                        </p:cTn>
                                        <p:tgtEl>
                                          <p:spTgt spid="26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wipe(up)">
                                      <p:cBhvr>
                                        <p:cTn id="78" dur="500"/>
                                        <p:tgtEl>
                                          <p:spTgt spid="13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35"/>
                                        </p:tgtEl>
                                        <p:attrNameLst>
                                          <p:attrName>style.visibility</p:attrName>
                                        </p:attrNameLst>
                                      </p:cBhvr>
                                      <p:to>
                                        <p:strVal val="visible"/>
                                      </p:to>
                                    </p:set>
                                    <p:animEffect transition="in" filter="wipe(up)">
                                      <p:cBhvr>
                                        <p:cTn id="83" dur="500"/>
                                        <p:tgtEl>
                                          <p:spTgt spid="1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36"/>
                                        </p:tgtEl>
                                        <p:attrNameLst>
                                          <p:attrName>style.visibility</p:attrName>
                                        </p:attrNameLst>
                                      </p:cBhvr>
                                      <p:to>
                                        <p:strVal val="visible"/>
                                      </p:to>
                                    </p:set>
                                    <p:animEffect transition="in" filter="wipe(up)">
                                      <p:cBhvr>
                                        <p:cTn id="88" dur="500"/>
                                        <p:tgtEl>
                                          <p:spTgt spid="13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38"/>
                                        </p:tgtEl>
                                        <p:attrNameLst>
                                          <p:attrName>style.visibility</p:attrName>
                                        </p:attrNameLst>
                                      </p:cBhvr>
                                      <p:to>
                                        <p:strVal val="visible"/>
                                      </p:to>
                                    </p:set>
                                    <p:animEffect transition="in" filter="wipe(left)">
                                      <p:cBhvr>
                                        <p:cTn id="93" dur="500"/>
                                        <p:tgtEl>
                                          <p:spTgt spid="138"/>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14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39"/>
                                        </p:tgtEl>
                                        <p:attrNameLst>
                                          <p:attrName>style.visibility</p:attrName>
                                        </p:attrNameLst>
                                      </p:cBhvr>
                                      <p:to>
                                        <p:strVal val="visible"/>
                                      </p:to>
                                    </p:set>
                                    <p:animEffect transition="in" filter="wipe(left)">
                                      <p:cBhvr>
                                        <p:cTn id="101" dur="500"/>
                                        <p:tgtEl>
                                          <p:spTgt spid="139"/>
                                        </p:tgtEl>
                                      </p:cBhvr>
                                    </p:animEffect>
                                  </p:child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0"/>
                                          </p:stCondLst>
                                        </p:cTn>
                                        <p:tgtEl>
                                          <p:spTgt spid="14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4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44"/>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0" nodeType="afterEffect">
                                  <p:stCondLst>
                                    <p:cond delay="0"/>
                                  </p:stCondLst>
                                  <p:childTnLst>
                                    <p:set>
                                      <p:cBhvr>
                                        <p:cTn id="113" dur="1" fill="hold">
                                          <p:stCondLst>
                                            <p:cond delay="0"/>
                                          </p:stCondLst>
                                        </p:cTn>
                                        <p:tgtEl>
                                          <p:spTgt spid="145"/>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4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165"/>
                                        </p:tgtEl>
                                        <p:attrNameLst>
                                          <p:attrName>style.visibility</p:attrName>
                                        </p:attrNameLst>
                                      </p:cBhvr>
                                      <p:to>
                                        <p:strVal val="visible"/>
                                      </p:to>
                                    </p:set>
                                    <p:animEffect transition="in" filter="wipe(left)">
                                      <p:cBhvr>
                                        <p:cTn id="120" dur="2000"/>
                                        <p:tgtEl>
                                          <p:spTgt spid="165"/>
                                        </p:tgtEl>
                                      </p:cBhvr>
                                    </p:animEffect>
                                  </p:childTnLst>
                                </p:cTn>
                              </p:par>
                            </p:childTnLst>
                          </p:cTn>
                        </p:par>
                        <p:par>
                          <p:cTn id="121" fill="hold">
                            <p:stCondLst>
                              <p:cond delay="2000"/>
                            </p:stCondLst>
                            <p:childTnLst>
                              <p:par>
                                <p:cTn id="122" presetID="1" presetClass="entr" presetSubtype="0" fill="hold" grpId="0" nodeType="afterEffect">
                                  <p:stCondLst>
                                    <p:cond delay="0"/>
                                  </p:stCondLst>
                                  <p:childTnLst>
                                    <p:set>
                                      <p:cBhvr>
                                        <p:cTn id="123" dur="1" fill="hold">
                                          <p:stCondLst>
                                            <p:cond delay="0"/>
                                          </p:stCondLst>
                                        </p:cTn>
                                        <p:tgtEl>
                                          <p:spTgt spid="16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6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166"/>
                                        </p:tgtEl>
                                        <p:attrNameLst>
                                          <p:attrName>style.visibility</p:attrName>
                                        </p:attrNameLst>
                                      </p:cBhvr>
                                      <p:to>
                                        <p:strVal val="visible"/>
                                      </p:to>
                                    </p:set>
                                    <p:animEffect transition="in" filter="wipe(left)">
                                      <p:cBhvr>
                                        <p:cTn id="130" dur="2000"/>
                                        <p:tgtEl>
                                          <p:spTgt spid="166"/>
                                        </p:tgtEl>
                                      </p:cBhvr>
                                    </p:animEffect>
                                  </p:childTnLst>
                                </p:cTn>
                              </p:par>
                            </p:childTnLst>
                          </p:cTn>
                        </p:par>
                        <p:par>
                          <p:cTn id="131" fill="hold">
                            <p:stCondLst>
                              <p:cond delay="2000"/>
                            </p:stCondLst>
                            <p:childTnLst>
                              <p:par>
                                <p:cTn id="132" presetID="1" presetClass="entr" presetSubtype="0" fill="hold" grpId="0" nodeType="afterEffect">
                                  <p:stCondLst>
                                    <p:cond delay="0"/>
                                  </p:stCondLst>
                                  <p:childTnLst>
                                    <p:set>
                                      <p:cBhvr>
                                        <p:cTn id="133" dur="1" fill="hold">
                                          <p:stCondLst>
                                            <p:cond delay="0"/>
                                          </p:stCondLst>
                                        </p:cTn>
                                        <p:tgtEl>
                                          <p:spTgt spid="163"/>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6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167"/>
                                        </p:tgtEl>
                                        <p:attrNameLst>
                                          <p:attrName>style.visibility</p:attrName>
                                        </p:attrNameLst>
                                      </p:cBhvr>
                                      <p:to>
                                        <p:strVal val="visible"/>
                                      </p:to>
                                    </p:set>
                                    <p:animEffect transition="in" filter="wipe(up)">
                                      <p:cBhvr>
                                        <p:cTn id="140" dur="500"/>
                                        <p:tgtEl>
                                          <p:spTgt spid="167"/>
                                        </p:tgtEl>
                                      </p:cBhvr>
                                    </p:animEffect>
                                  </p:child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0"/>
                                          </p:stCondLst>
                                        </p:cTn>
                                        <p:tgtEl>
                                          <p:spTgt spid="16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170"/>
                                        </p:tgtEl>
                                        <p:attrNameLst>
                                          <p:attrName>style.visibility</p:attrName>
                                        </p:attrNameLst>
                                      </p:cBhvr>
                                      <p:to>
                                        <p:strVal val="visible"/>
                                      </p:to>
                                    </p:set>
                                    <p:animEffect transition="in" filter="wipe(up)">
                                      <p:cBhvr>
                                        <p:cTn id="148" dur="500"/>
                                        <p:tgtEl>
                                          <p:spTgt spid="170"/>
                                        </p:tgtEl>
                                      </p:cBhvr>
                                    </p:animEffec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17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176"/>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77"/>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78"/>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79"/>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80"/>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8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85"/>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grpId="0" nodeType="afterEffect">
                                  <p:stCondLst>
                                    <p:cond delay="0"/>
                                  </p:stCondLst>
                                  <p:childTnLst>
                                    <p:set>
                                      <p:cBhvr>
                                        <p:cTn id="170" dur="1" fill="hold">
                                          <p:stCondLst>
                                            <p:cond delay="0"/>
                                          </p:stCondLst>
                                        </p:cTn>
                                        <p:tgtEl>
                                          <p:spTgt spid="19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2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2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192"/>
                                        </p:tgtEl>
                                        <p:attrNameLst>
                                          <p:attrName>style.visibility</p:attrName>
                                        </p:attrNameLst>
                                      </p:cBhvr>
                                      <p:to>
                                        <p:strVal val="visible"/>
                                      </p:to>
                                    </p:set>
                                    <p:animEffect transition="in" filter="wipe(left)">
                                      <p:cBhvr>
                                        <p:cTn id="179" dur="2000"/>
                                        <p:tgtEl>
                                          <p:spTgt spid="192"/>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0"/>
                                          </p:stCondLst>
                                        </p:cTn>
                                        <p:tgtEl>
                                          <p:spTgt spid="193"/>
                                        </p:tgtEl>
                                        <p:attrNameLst>
                                          <p:attrName>style.visibility</p:attrName>
                                        </p:attrNameLst>
                                      </p:cBhvr>
                                      <p:to>
                                        <p:strVal val="visible"/>
                                      </p:to>
                                    </p:set>
                                  </p:childTnLst>
                                </p:cTn>
                              </p:par>
                              <p:par>
                                <p:cTn id="184" presetID="1" presetClass="entr" presetSubtype="0" fill="hold" nodeType="withEffect">
                                  <p:stCondLst>
                                    <p:cond delay="0"/>
                                  </p:stCondLst>
                                  <p:childTnLst>
                                    <p:set>
                                      <p:cBhvr>
                                        <p:cTn id="185" dur="1" fill="hold">
                                          <p:stCondLst>
                                            <p:cond delay="0"/>
                                          </p:stCondLst>
                                        </p:cTn>
                                        <p:tgtEl>
                                          <p:spTgt spid="194"/>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195"/>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96"/>
                                        </p:tgtEl>
                                        <p:attrNameLst>
                                          <p:attrName>style.visibility</p:attrName>
                                        </p:attrNameLst>
                                      </p:cBhvr>
                                      <p:to>
                                        <p:strVal val="visible"/>
                                      </p:to>
                                    </p:set>
                                  </p:childTnLst>
                                </p:cTn>
                              </p:par>
                              <p:par>
                                <p:cTn id="190" presetID="1" presetClass="entr" presetSubtype="0" fill="hold" nodeType="withEffect">
                                  <p:stCondLst>
                                    <p:cond delay="0"/>
                                  </p:stCondLst>
                                  <p:childTnLst>
                                    <p:set>
                                      <p:cBhvr>
                                        <p:cTn id="191" dur="1" fill="hold">
                                          <p:stCondLst>
                                            <p:cond delay="0"/>
                                          </p:stCondLst>
                                        </p:cTn>
                                        <p:tgtEl>
                                          <p:spTgt spid="197"/>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98"/>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99"/>
                                        </p:tgtEl>
                                        <p:attrNameLst>
                                          <p:attrName>style.visibility</p:attrName>
                                        </p:attrNameLst>
                                      </p:cBhvr>
                                      <p:to>
                                        <p:strVal val="visible"/>
                                      </p:to>
                                    </p:set>
                                  </p:childTnLst>
                                </p:cTn>
                              </p:par>
                            </p:childTnLst>
                          </p:cTn>
                        </p:par>
                        <p:par>
                          <p:cTn id="196" fill="hold">
                            <p:stCondLst>
                              <p:cond delay="0"/>
                            </p:stCondLst>
                            <p:childTnLst>
                              <p:par>
                                <p:cTn id="197" presetID="1" presetClass="entr" presetSubtype="0" fill="hold" grpId="0" nodeType="afterEffect">
                                  <p:stCondLst>
                                    <p:cond delay="0"/>
                                  </p:stCondLst>
                                  <p:childTnLst>
                                    <p:set>
                                      <p:cBhvr>
                                        <p:cTn id="198" dur="1" fill="hold">
                                          <p:stCondLst>
                                            <p:cond delay="0"/>
                                          </p:stCondLst>
                                        </p:cTn>
                                        <p:tgtEl>
                                          <p:spTgt spid="20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200"/>
                                        </p:tgtEl>
                                        <p:attrNameLst>
                                          <p:attrName>style.visibility</p:attrName>
                                        </p:attrNameLst>
                                      </p:cBhvr>
                                      <p:to>
                                        <p:strVal val="visible"/>
                                      </p:to>
                                    </p:set>
                                    <p:animEffect transition="in" filter="wipe(left)">
                                      <p:cBhvr>
                                        <p:cTn id="203" dur="2000"/>
                                        <p:tgtEl>
                                          <p:spTgt spid="200"/>
                                        </p:tgtEl>
                                      </p:cBhvr>
                                    </p:animEffect>
                                  </p:childTnLst>
                                </p:cTn>
                              </p:par>
                            </p:childTnLst>
                          </p:cTn>
                        </p:par>
                      </p:childTnLst>
                    </p:cTn>
                  </p:par>
                  <p:par>
                    <p:cTn id="204" fill="hold">
                      <p:stCondLst>
                        <p:cond delay="indefinite"/>
                      </p:stCondLst>
                      <p:childTnLst>
                        <p:par>
                          <p:cTn id="205" fill="hold">
                            <p:stCondLst>
                              <p:cond delay="0"/>
                            </p:stCondLst>
                            <p:childTnLst>
                              <p:par>
                                <p:cTn id="206" presetID="1" presetClass="entr" presetSubtype="0" fill="hold" grpId="0" nodeType="clickEffect">
                                  <p:stCondLst>
                                    <p:cond delay="0"/>
                                  </p:stCondLst>
                                  <p:childTnLst>
                                    <p:set>
                                      <p:cBhvr>
                                        <p:cTn id="207" dur="1" fill="hold">
                                          <p:stCondLst>
                                            <p:cond delay="0"/>
                                          </p:stCondLst>
                                        </p:cTn>
                                        <p:tgtEl>
                                          <p:spTgt spid="213"/>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224"/>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nodeType="clickEffect">
                                  <p:stCondLst>
                                    <p:cond delay="0"/>
                                  </p:stCondLst>
                                  <p:childTnLst>
                                    <p:set>
                                      <p:cBhvr>
                                        <p:cTn id="213" dur="1" fill="hold">
                                          <p:stCondLst>
                                            <p:cond delay="0"/>
                                          </p:stCondLst>
                                        </p:cTn>
                                        <p:tgtEl>
                                          <p:spTgt spid="207"/>
                                        </p:tgtEl>
                                        <p:attrNameLst>
                                          <p:attrName>style.visibility</p:attrName>
                                        </p:attrNameLst>
                                      </p:cBhvr>
                                      <p:to>
                                        <p:strVal val="visible"/>
                                      </p:to>
                                    </p:set>
                                    <p:animEffect transition="in" filter="wipe(left)">
                                      <p:cBhvr>
                                        <p:cTn id="214" dur="2000"/>
                                        <p:tgtEl>
                                          <p:spTgt spid="207"/>
                                        </p:tgtEl>
                                      </p:cBhvr>
                                    </p:animEffec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214"/>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225"/>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nodeType="clickEffect">
                                  <p:stCondLst>
                                    <p:cond delay="0"/>
                                  </p:stCondLst>
                                  <p:childTnLst>
                                    <p:set>
                                      <p:cBhvr>
                                        <p:cTn id="224" dur="1" fill="hold">
                                          <p:stCondLst>
                                            <p:cond delay="0"/>
                                          </p:stCondLst>
                                        </p:cTn>
                                        <p:tgtEl>
                                          <p:spTgt spid="215"/>
                                        </p:tgtEl>
                                        <p:attrNameLst>
                                          <p:attrName>style.visibility</p:attrName>
                                        </p:attrNameLst>
                                      </p:cBhvr>
                                      <p:to>
                                        <p:strVal val="visible"/>
                                      </p:to>
                                    </p:set>
                                    <p:animEffect transition="in" filter="wipe(up)">
                                      <p:cBhvr>
                                        <p:cTn id="225" dur="500"/>
                                        <p:tgtEl>
                                          <p:spTgt spid="215"/>
                                        </p:tgtEl>
                                      </p:cBhvr>
                                    </p:animEffect>
                                  </p:childTnLst>
                                </p:cTn>
                              </p:par>
                            </p:childTnLst>
                          </p:cTn>
                        </p:par>
                        <p:par>
                          <p:cTn id="226" fill="hold">
                            <p:stCondLst>
                              <p:cond delay="500"/>
                            </p:stCondLst>
                            <p:childTnLst>
                              <p:par>
                                <p:cTn id="227" presetID="1" presetClass="entr" presetSubtype="0" fill="hold" grpId="0" nodeType="afterEffect">
                                  <p:stCondLst>
                                    <p:cond delay="0"/>
                                  </p:stCondLst>
                                  <p:iterate type="lt">
                                    <p:tmAbs val="200"/>
                                  </p:iterate>
                                  <p:childTnLst>
                                    <p:set>
                                      <p:cBhvr>
                                        <p:cTn id="228" dur="1" fill="hold">
                                          <p:stCondLst>
                                            <p:cond delay="0"/>
                                          </p:stCondLst>
                                        </p:cTn>
                                        <p:tgtEl>
                                          <p:spTgt spid="216"/>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226"/>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231"/>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nodeType="clickEffect">
                                  <p:stCondLst>
                                    <p:cond delay="0"/>
                                  </p:stCondLst>
                                  <p:childTnLst>
                                    <p:set>
                                      <p:cBhvr>
                                        <p:cTn id="240" dur="1" fill="hold">
                                          <p:stCondLst>
                                            <p:cond delay="0"/>
                                          </p:stCondLst>
                                        </p:cTn>
                                        <p:tgtEl>
                                          <p:spTgt spid="234"/>
                                        </p:tgtEl>
                                        <p:attrNameLst>
                                          <p:attrName>style.visibility</p:attrName>
                                        </p:attrNameLst>
                                      </p:cBhvr>
                                      <p:to>
                                        <p:strVal val="visible"/>
                                      </p:to>
                                    </p:set>
                                    <p:animEffect transition="in" filter="wipe(down)">
                                      <p:cBhvr>
                                        <p:cTn id="241" dur="500"/>
                                        <p:tgtEl>
                                          <p:spTgt spid="234"/>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35"/>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nodeType="clickEffect">
                                  <p:stCondLst>
                                    <p:cond delay="0"/>
                                  </p:stCondLst>
                                  <p:childTnLst>
                                    <p:set>
                                      <p:cBhvr>
                                        <p:cTn id="249" dur="1" fill="hold">
                                          <p:stCondLst>
                                            <p:cond delay="0"/>
                                          </p:stCondLst>
                                        </p:cTn>
                                        <p:tgtEl>
                                          <p:spTgt spid="23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22" presetClass="entr" presetSubtype="4" fill="hold" nodeType="clickEffect">
                                  <p:stCondLst>
                                    <p:cond delay="0"/>
                                  </p:stCondLst>
                                  <p:childTnLst>
                                    <p:set>
                                      <p:cBhvr>
                                        <p:cTn id="253" dur="1" fill="hold">
                                          <p:stCondLst>
                                            <p:cond delay="0"/>
                                          </p:stCondLst>
                                        </p:cTn>
                                        <p:tgtEl>
                                          <p:spTgt spid="244"/>
                                        </p:tgtEl>
                                        <p:attrNameLst>
                                          <p:attrName>style.visibility</p:attrName>
                                        </p:attrNameLst>
                                      </p:cBhvr>
                                      <p:to>
                                        <p:strVal val="visible"/>
                                      </p:to>
                                    </p:set>
                                    <p:animEffect transition="in" filter="wipe(down)">
                                      <p:cBhvr>
                                        <p:cTn id="254" dur="500"/>
                                        <p:tgtEl>
                                          <p:spTgt spid="244"/>
                                        </p:tgtEl>
                                      </p:cBhvr>
                                    </p:animEffec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24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childTnLst>
                                    <p:set>
                                      <p:cBhvr>
                                        <p:cTn id="262" dur="1" fill="hold">
                                          <p:stCondLst>
                                            <p:cond delay="0"/>
                                          </p:stCondLst>
                                        </p:cTn>
                                        <p:tgtEl>
                                          <p:spTgt spid="247"/>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22" presetClass="entr" presetSubtype="1" fill="hold" nodeType="clickEffect">
                                  <p:stCondLst>
                                    <p:cond delay="0"/>
                                  </p:stCondLst>
                                  <p:childTnLst>
                                    <p:set>
                                      <p:cBhvr>
                                        <p:cTn id="266" dur="1" fill="hold">
                                          <p:stCondLst>
                                            <p:cond delay="0"/>
                                          </p:stCondLst>
                                        </p:cTn>
                                        <p:tgtEl>
                                          <p:spTgt spid="250"/>
                                        </p:tgtEl>
                                        <p:attrNameLst>
                                          <p:attrName>style.visibility</p:attrName>
                                        </p:attrNameLst>
                                      </p:cBhvr>
                                      <p:to>
                                        <p:strVal val="visible"/>
                                      </p:to>
                                    </p:set>
                                    <p:animEffect transition="in" filter="wipe(up)">
                                      <p:cBhvr>
                                        <p:cTn id="267" dur="500"/>
                                        <p:tgtEl>
                                          <p:spTgt spid="250"/>
                                        </p:tgtEl>
                                      </p:cBhvr>
                                    </p:animEffec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252"/>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nodeType="clickEffect">
                                  <p:stCondLst>
                                    <p:cond delay="0"/>
                                  </p:stCondLst>
                                  <p:childTnLst>
                                    <p:set>
                                      <p:cBhvr>
                                        <p:cTn id="275" dur="1" fill="hold">
                                          <p:stCondLst>
                                            <p:cond delay="0"/>
                                          </p:stCondLst>
                                        </p:cTn>
                                        <p:tgtEl>
                                          <p:spTgt spid="253"/>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22" presetClass="entr" presetSubtype="1" fill="hold" nodeType="clickEffect">
                                  <p:stCondLst>
                                    <p:cond delay="0"/>
                                  </p:stCondLst>
                                  <p:childTnLst>
                                    <p:set>
                                      <p:cBhvr>
                                        <p:cTn id="279" dur="1" fill="hold">
                                          <p:stCondLst>
                                            <p:cond delay="0"/>
                                          </p:stCondLst>
                                        </p:cTn>
                                        <p:tgtEl>
                                          <p:spTgt spid="258"/>
                                        </p:tgtEl>
                                        <p:attrNameLst>
                                          <p:attrName>style.visibility</p:attrName>
                                        </p:attrNameLst>
                                      </p:cBhvr>
                                      <p:to>
                                        <p:strVal val="visible"/>
                                      </p:to>
                                    </p:set>
                                    <p:animEffect transition="in" filter="wipe(up)">
                                      <p:cBhvr>
                                        <p:cTn id="280" dur="500"/>
                                        <p:tgtEl>
                                          <p:spTgt spid="258"/>
                                        </p:tgtEl>
                                      </p:cBhvr>
                                    </p:animEffect>
                                  </p:childTnLst>
                                </p:cTn>
                              </p:par>
                            </p:childTnLst>
                          </p:cTn>
                        </p:par>
                        <p:par>
                          <p:cTn id="281" fill="hold">
                            <p:stCondLst>
                              <p:cond delay="500"/>
                            </p:stCondLst>
                            <p:childTnLst>
                              <p:par>
                                <p:cTn id="282" presetID="22" presetClass="entr" presetSubtype="4" fill="hold" nodeType="afterEffect">
                                  <p:stCondLst>
                                    <p:cond delay="0"/>
                                  </p:stCondLst>
                                  <p:childTnLst>
                                    <p:set>
                                      <p:cBhvr>
                                        <p:cTn id="283" dur="1" fill="hold">
                                          <p:stCondLst>
                                            <p:cond delay="0"/>
                                          </p:stCondLst>
                                        </p:cTn>
                                        <p:tgtEl>
                                          <p:spTgt spid="119"/>
                                        </p:tgtEl>
                                        <p:attrNameLst>
                                          <p:attrName>style.visibility</p:attrName>
                                        </p:attrNameLst>
                                      </p:cBhvr>
                                      <p:to>
                                        <p:strVal val="visible"/>
                                      </p:to>
                                    </p:set>
                                    <p:animEffect transition="in" filter="wipe(down)">
                                      <p:cBhvr>
                                        <p:cTn id="284"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120" grpId="0"/>
      <p:bldP spid="121" grpId="0"/>
      <p:bldP spid="127" grpId="0"/>
      <p:bldP spid="128" grpId="0"/>
      <p:bldP spid="129" grpId="0"/>
      <p:bldP spid="130" grpId="0"/>
      <p:bldP spid="131" grpId="0"/>
      <p:bldP spid="132" grpId="0"/>
      <p:bldP spid="141" grpId="0"/>
      <p:bldP spid="142" grpId="0"/>
      <p:bldP spid="145" grpId="0"/>
      <p:bldP spid="147" grpId="0"/>
      <p:bldP spid="161" grpId="0"/>
      <p:bldP spid="162" grpId="0"/>
      <p:bldP spid="163" grpId="0"/>
      <p:bldP spid="164" grpId="0"/>
      <p:bldP spid="169" grpId="0"/>
      <p:bldP spid="171" grpId="0"/>
      <p:bldP spid="179" grpId="0"/>
      <p:bldP spid="181" grpId="0"/>
      <p:bldP spid="185" grpId="0"/>
      <p:bldP spid="191" grpId="0"/>
      <p:bldP spid="196" grpId="0"/>
      <p:bldP spid="198" grpId="0"/>
      <p:bldP spid="199" grpId="0"/>
      <p:bldP spid="204" grpId="0"/>
      <p:bldP spid="213" grpId="0"/>
      <p:bldP spid="214" grpId="0"/>
      <p:bldP spid="216" grpId="0"/>
      <p:bldP spid="222" grpId="0"/>
      <p:bldP spid="223" grpId="0"/>
      <p:bldP spid="224" grpId="0"/>
      <p:bldP spid="225" grpId="0"/>
      <p:bldP spid="226" grpId="0"/>
      <p:bldP spid="235" grpId="0"/>
      <p:bldP spid="246" grpId="0"/>
      <p:bldP spid="252" grpId="0"/>
      <p:bldP spid="2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85" y="161455"/>
            <a:ext cx="4360719"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7.4 </a:t>
            </a:r>
            <a:r>
              <a:rPr lang="zh-CN" altLang="en-US" sz="3200" b="1" dirty="0">
                <a:solidFill>
                  <a:schemeClr val="tx2"/>
                </a:solidFill>
                <a:latin typeface="Times New Roman" pitchFamily="18" charset="0"/>
                <a:cs typeface="Times New Roman" pitchFamily="18" charset="0"/>
              </a:rPr>
              <a:t>半导体</a:t>
            </a:r>
            <a:r>
              <a:rPr lang="en-US" altLang="zh-CN" sz="3200" b="1" dirty="0" err="1">
                <a:solidFill>
                  <a:schemeClr val="tx2"/>
                </a:solidFill>
                <a:latin typeface="Times New Roman" pitchFamily="18" charset="0"/>
                <a:cs typeface="Times New Roman" pitchFamily="18" charset="0"/>
              </a:rPr>
              <a:t>pn</a:t>
            </a:r>
            <a:r>
              <a:rPr lang="zh-CN" altLang="en-US" sz="3200" b="1" dirty="0" smtClean="0">
                <a:solidFill>
                  <a:schemeClr val="tx2"/>
                </a:solidFill>
                <a:latin typeface="Times New Roman" pitchFamily="18" charset="0"/>
                <a:cs typeface="Times New Roman" pitchFamily="18" charset="0"/>
              </a:rPr>
              <a:t>结</a:t>
            </a:r>
            <a:r>
              <a:rPr lang="en-US" altLang="zh-CN" sz="3200" b="1" dirty="0" smtClean="0">
                <a:solidFill>
                  <a:schemeClr val="tx2"/>
                </a:solidFill>
                <a:latin typeface="Times New Roman" pitchFamily="18" charset="0"/>
                <a:cs typeface="Times New Roman" pitchFamily="18" charset="0"/>
              </a:rPr>
              <a:t>-</a:t>
            </a:r>
            <a:r>
              <a:rPr lang="zh-CN" altLang="en-US" sz="3200" b="1" dirty="0" smtClean="0">
                <a:solidFill>
                  <a:schemeClr val="tx2"/>
                </a:solidFill>
                <a:latin typeface="Times New Roman" pitchFamily="18" charset="0"/>
                <a:cs typeface="Times New Roman" pitchFamily="18" charset="0"/>
              </a:rPr>
              <a:t>热平衡</a:t>
            </a:r>
            <a:endParaRPr lang="zh-CN" altLang="en-US" sz="3200" b="1" dirty="0">
              <a:solidFill>
                <a:schemeClr val="tx2"/>
              </a:solidFill>
              <a:latin typeface="Times New Roman" pitchFamily="18" charset="0"/>
              <a:cs typeface="Times New Roman" pitchFamily="18" charset="0"/>
            </a:endParaRPr>
          </a:p>
        </p:txBody>
      </p:sp>
      <p:sp>
        <p:nvSpPr>
          <p:cNvPr id="5" name="矩形 4"/>
          <p:cNvSpPr/>
          <p:nvPr/>
        </p:nvSpPr>
        <p:spPr>
          <a:xfrm>
            <a:off x="4306743" y="801716"/>
            <a:ext cx="2464825" cy="744279"/>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 name="直接连接符 5"/>
          <p:cNvCxnSpPr/>
          <p:nvPr/>
        </p:nvCxnSpPr>
        <p:spPr>
          <a:xfrm>
            <a:off x="5495419" y="801716"/>
            <a:ext cx="0" cy="7442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03019" y="100241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8" name="TextBox 7"/>
          <p:cNvSpPr txBox="1"/>
          <p:nvPr/>
        </p:nvSpPr>
        <p:spPr>
          <a:xfrm>
            <a:off x="6417832" y="108635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15" name="直接箭头连接符 14"/>
          <p:cNvCxnSpPr/>
          <p:nvPr/>
        </p:nvCxnSpPr>
        <p:spPr>
          <a:xfrm flipH="1">
            <a:off x="5169258" y="1647677"/>
            <a:ext cx="53127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5184123" y="1507239"/>
                <a:ext cx="6553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5184123" y="1507239"/>
                <a:ext cx="655372" cy="523220"/>
              </a:xfrm>
              <a:prstGeom prst="rect">
                <a:avLst/>
              </a:prstGeom>
              <a:blipFill>
                <a:blip r:embed="rId2"/>
                <a:stretch>
                  <a:fillRect/>
                </a:stretch>
              </a:blipFill>
            </p:spPr>
            <p:txBody>
              <a:bodyPr/>
              <a:lstStyle/>
              <a:p>
                <a:r>
                  <a:rPr lang="zh-CN" altLang="en-US">
                    <a:noFill/>
                  </a:rPr>
                  <a:t> </a:t>
                </a:r>
              </a:p>
            </p:txBody>
          </p:sp>
        </mc:Fallback>
      </mc:AlternateContent>
      <p:sp>
        <p:nvSpPr>
          <p:cNvPr id="25" name="TextBox 24"/>
          <p:cNvSpPr txBox="1"/>
          <p:nvPr/>
        </p:nvSpPr>
        <p:spPr>
          <a:xfrm>
            <a:off x="5461529" y="809609"/>
            <a:ext cx="669159" cy="954107"/>
          </a:xfrm>
          <a:prstGeom prst="rect">
            <a:avLst/>
          </a:prstGeom>
          <a:noFill/>
        </p:spPr>
        <p:txBody>
          <a:bodyPr wrap="square" rtlCol="0">
            <a:spAutoFit/>
          </a:bodyPr>
          <a:lstStyle/>
          <a:p>
            <a:pPr>
              <a:lnSpc>
                <a:spcPct val="70000"/>
              </a:lnSpc>
            </a:pPr>
            <a:r>
              <a:rPr lang="en-US" altLang="zh-CN" sz="1600" dirty="0"/>
              <a:t>+ + + + + +</a:t>
            </a:r>
          </a:p>
          <a:p>
            <a:pPr>
              <a:lnSpc>
                <a:spcPct val="70000"/>
              </a:lnSpc>
            </a:pPr>
            <a:r>
              <a:rPr lang="en-US" altLang="zh-CN" sz="1600" dirty="0"/>
              <a:t>+ + +</a:t>
            </a:r>
          </a:p>
          <a:p>
            <a:pPr>
              <a:lnSpc>
                <a:spcPct val="70000"/>
              </a:lnSpc>
            </a:pPr>
            <a:r>
              <a:rPr lang="en-US" altLang="zh-CN" sz="1600" dirty="0"/>
              <a:t>+ + +</a:t>
            </a:r>
          </a:p>
          <a:p>
            <a:pPr>
              <a:lnSpc>
                <a:spcPct val="70000"/>
              </a:lnSpc>
            </a:pPr>
            <a:r>
              <a:rPr lang="en-US" altLang="zh-CN" sz="1600" dirty="0"/>
              <a:t> </a:t>
            </a:r>
          </a:p>
        </p:txBody>
      </p:sp>
      <p:sp>
        <p:nvSpPr>
          <p:cNvPr id="26" name="TextBox 25"/>
          <p:cNvSpPr txBox="1"/>
          <p:nvPr/>
        </p:nvSpPr>
        <p:spPr>
          <a:xfrm>
            <a:off x="5164940" y="858022"/>
            <a:ext cx="579413" cy="757130"/>
          </a:xfrm>
          <a:prstGeom prst="rect">
            <a:avLst/>
          </a:prstGeom>
          <a:noFill/>
        </p:spPr>
        <p:txBody>
          <a:bodyPr wrap="square" rtlCol="0">
            <a:spAutoFit/>
          </a:bodyPr>
          <a:lstStyle/>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p:txBody>
      </p:sp>
      <p:cxnSp>
        <p:nvCxnSpPr>
          <p:cNvPr id="27" name="直接连接符 26"/>
          <p:cNvCxnSpPr/>
          <p:nvPr/>
        </p:nvCxnSpPr>
        <p:spPr>
          <a:xfrm>
            <a:off x="5223524" y="801716"/>
            <a:ext cx="0" cy="744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922872" y="270450"/>
                <a:ext cx="654475"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4922872" y="270450"/>
                <a:ext cx="654475" cy="556434"/>
              </a:xfrm>
              <a:prstGeom prst="rect">
                <a:avLst/>
              </a:prstGeom>
              <a:blipFill>
                <a:blip r:embed="rId3"/>
                <a:stretch>
                  <a:fillRect/>
                </a:stretch>
              </a:blipFill>
            </p:spPr>
            <p:txBody>
              <a:bodyPr/>
              <a:lstStyle/>
              <a:p>
                <a:r>
                  <a:rPr lang="zh-CN" altLang="en-US">
                    <a:noFill/>
                  </a:rPr>
                  <a:t> </a:t>
                </a:r>
              </a:p>
            </p:txBody>
          </p:sp>
        </mc:Fallback>
      </mc:AlternateContent>
      <p:cxnSp>
        <p:nvCxnSpPr>
          <p:cNvPr id="29" name="直接连接符 28"/>
          <p:cNvCxnSpPr/>
          <p:nvPr/>
        </p:nvCxnSpPr>
        <p:spPr>
          <a:xfrm>
            <a:off x="6096379" y="801716"/>
            <a:ext cx="0" cy="744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5734962" y="251884"/>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734962" y="251884"/>
                <a:ext cx="660565"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7628671" y="894369"/>
                <a:ext cx="2722477" cy="6312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r>
                            <m:rPr>
                              <m:sty m:val="p"/>
                            </m:rPr>
                            <a:rPr lang="en-US" altLang="zh-CN" i="1">
                              <a:latin typeface="Cambria Math" panose="02040503050406030204" pitchFamily="18" charset="0"/>
                            </a:rPr>
                            <m:t>n</m:t>
                          </m:r>
                        </m:sub>
                        <m:sup/>
                      </m:sSubSup>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r>
                            <m:rPr>
                              <m:sty m:val="p"/>
                            </m:rPr>
                            <a:rPr lang="en-US" altLang="zh-CN" i="1">
                              <a:latin typeface="Cambria Math" panose="02040503050406030204" pitchFamily="18" charset="0"/>
                            </a:rPr>
                            <m:t>p</m:t>
                          </m:r>
                        </m:sub>
                        <m:sup/>
                      </m:sSubSup>
                    </m:oMath>
                  </m:oMathPara>
                </a14:m>
                <a:endParaRPr lang="zh-CN" alt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7628671" y="894369"/>
                <a:ext cx="2722477" cy="63126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1444823" y="2115571"/>
                <a:ext cx="4050596" cy="11072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m:rPr>
                          <m:sty m:val="p"/>
                        </m:rPr>
                        <a:rPr lang="en-US" altLang="zh-CN">
                          <a:latin typeface="Cambria Math"/>
                        </a:rPr>
                        <m:t>exp</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r>
                                <m:rPr>
                                  <m:sty m:val="p"/>
                                </m:rPr>
                                <a:rPr lang="en-US" altLang="zh-CN" i="1">
                                  <a:latin typeface="Cambria Math" panose="02040503050406030204" pitchFamily="18" charset="0"/>
                                </a:rPr>
                                <m:t>n</m:t>
                              </m:r>
                            </m:sub>
                            <m:sup/>
                          </m:sSubSup>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m:t>
                      </m:r>
                    </m:oMath>
                  </m:oMathPara>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1444823" y="2115571"/>
                <a:ext cx="4050596" cy="110729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6308503" y="1950087"/>
                <a:ext cx="4042645" cy="11072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m:rPr>
                          <m:sty m:val="p"/>
                        </m:rPr>
                        <a:rPr lang="en-US" altLang="zh-CN">
                          <a:latin typeface="Cambria Math"/>
                        </a:rPr>
                        <m:t>exp</m:t>
                      </m:r>
                      <m:r>
                        <a:rPr lang="en-US" altLang="zh-CN" i="1">
                          <a:latin typeface="Cambria Math"/>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a:rPr>
                                <m:t>𝐸</m:t>
                              </m:r>
                            </m:e>
                            <m:sub>
                              <m:r>
                                <a:rPr lang="en-US" altLang="zh-CN" i="1">
                                  <a:latin typeface="Cambria Math"/>
                                </a:rPr>
                                <m:t>𝑓</m:t>
                              </m:r>
                              <m:r>
                                <m:rPr>
                                  <m:sty m:val="p"/>
                                </m:rPr>
                                <a:rPr lang="en-US" altLang="zh-CN" i="1">
                                  <a:latin typeface="Cambria Math" panose="02040503050406030204" pitchFamily="18" charset="0"/>
                                </a:rPr>
                                <m:t>p</m:t>
                              </m:r>
                            </m:sub>
                            <m:sup/>
                          </m:sSub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m:t>
                      </m:r>
                    </m:oMath>
                  </m:oMathPara>
                </a14:m>
                <a:endParaRPr lang="zh-CN" alt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6308503" y="1950087"/>
                <a:ext cx="4042645" cy="110729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454558" y="3222862"/>
                <a:ext cx="4245970" cy="1123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𝑒𝑉</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𝑔</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r>
                        <m:rPr>
                          <m:sty m:val="p"/>
                        </m:rPr>
                        <a:rPr lang="en-US" altLang="zh-CN">
                          <a:latin typeface="Cambria Math"/>
                        </a:rPr>
                        <m:t>ln</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sSubSup>
                            <m:sSubSupPr>
                              <m:ctrlPr>
                                <a:rPr lang="en-US" altLang="zh-CN" i="1">
                                  <a:latin typeface="Cambria Math" panose="02040503050406030204" pitchFamily="18" charset="0"/>
                                </a:rPr>
                              </m:ctrlPr>
                            </m:sSubSupPr>
                            <m:e>
                              <m:r>
                                <a:rPr lang="en-US" altLang="zh-CN" i="1">
                                  <a:latin typeface="Cambria Math"/>
                                </a:rPr>
                                <m:t>𝑁</m:t>
                              </m:r>
                            </m:e>
                            <m:sub>
                              <m:r>
                                <a:rPr lang="en-US" altLang="zh-CN" i="1">
                                  <a:latin typeface="Cambria Math"/>
                                </a:rPr>
                                <m:t>𝐶</m:t>
                              </m:r>
                            </m:sub>
                            <m:sup/>
                          </m:sSubSup>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den>
                      </m:f>
                      <m:r>
                        <a:rPr lang="en-US" altLang="zh-CN" i="1">
                          <a:latin typeface="Cambria Math"/>
                        </a:rPr>
                        <m:t>)</m:t>
                      </m:r>
                    </m:oMath>
                  </m:oMathPara>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1454558" y="3222862"/>
                <a:ext cx="4245970" cy="112325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6268640" y="3302184"/>
                <a:ext cx="3760453" cy="9849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𝑛</m:t>
                          </m:r>
                        </m:e>
                        <m:sub>
                          <m:r>
                            <a:rPr lang="en-US" altLang="zh-CN" i="1">
                              <a:latin typeface="Cambria Math"/>
                            </a:rPr>
                            <m:t>𝑖</m:t>
                          </m:r>
                        </m:sub>
                        <m:sup>
                          <m:r>
                            <a:rPr lang="en-US" altLang="zh-CN" i="1">
                              <a:latin typeface="Cambria Math"/>
                            </a:rPr>
                            <m:t>2</m:t>
                          </m:r>
                        </m:sup>
                      </m:sSub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𝑉</m:t>
                          </m:r>
                        </m:sub>
                      </m:sSub>
                      <m:r>
                        <m:rPr>
                          <m:sty m:val="p"/>
                        </m:rPr>
                        <a:rPr lang="en-US" altLang="zh-CN">
                          <a:latin typeface="Cambria Math"/>
                        </a:rPr>
                        <m:t>exp</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𝑔</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m:t>
                      </m:r>
                    </m:oMath>
                  </m:oMathPara>
                </a14:m>
                <a:endParaRPr lang="zh-CN"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268640" y="3302184"/>
                <a:ext cx="3760453" cy="98495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592088" y="4620713"/>
                <a:ext cx="3330784" cy="1119474"/>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𝑒𝑉</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r>
                        <m:rPr>
                          <m:sty m:val="p"/>
                        </m:rPr>
                        <a:rPr lang="en-US" altLang="zh-CN">
                          <a:latin typeface="Cambria Math"/>
                        </a:rPr>
                        <m:t>ln</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sSubSup>
                            <m:sSubSupPr>
                              <m:ctrlPr>
                                <a:rPr lang="en-US" altLang="zh-CN" i="1">
                                  <a:latin typeface="Cambria Math" panose="02040503050406030204" pitchFamily="18" charset="0"/>
                                </a:rPr>
                              </m:ctrlPr>
                            </m:sSubSupPr>
                            <m:e>
                              <m:r>
                                <a:rPr lang="en-US" altLang="zh-CN" i="1">
                                  <a:latin typeface="Cambria Math"/>
                                </a:rPr>
                                <m:t>𝑝</m:t>
                              </m:r>
                            </m:e>
                            <m:sub>
                              <m:r>
                                <a:rPr lang="en-US" altLang="zh-CN" i="1">
                                  <a:latin typeface="Cambria Math"/>
                                </a:rPr>
                                <m:t>𝑝</m:t>
                              </m:r>
                            </m:sub>
                            <m:sup/>
                          </m:sSubSup>
                        </m:num>
                        <m:den>
                          <m:sSubSup>
                            <m:sSubSupPr>
                              <m:ctrlPr>
                                <a:rPr lang="en-US" altLang="zh-CN" i="1">
                                  <a:latin typeface="Cambria Math" panose="02040503050406030204" pitchFamily="18" charset="0"/>
                                </a:rPr>
                              </m:ctrlPr>
                            </m:sSubSupPr>
                            <m:e>
                              <m:r>
                                <a:rPr lang="en-US" altLang="zh-CN" i="1">
                                  <a:latin typeface="Cambria Math"/>
                                </a:rPr>
                                <m:t>𝑛</m:t>
                              </m:r>
                            </m:e>
                            <m:sub>
                              <m:r>
                                <a:rPr lang="en-US" altLang="zh-CN" i="1">
                                  <a:latin typeface="Cambria Math"/>
                                </a:rPr>
                                <m:t>𝑖</m:t>
                              </m:r>
                            </m:sub>
                            <m:sup>
                              <m:r>
                                <a:rPr lang="en-US" altLang="zh-CN" i="1">
                                  <a:latin typeface="Cambria Math"/>
                                </a:rPr>
                                <m:t>2</m:t>
                              </m:r>
                            </m:sup>
                          </m:sSubSup>
                        </m:den>
                      </m:f>
                      <m:r>
                        <a:rPr lang="en-US" altLang="zh-CN" i="1">
                          <a:latin typeface="Cambria Math"/>
                        </a:rPr>
                        <m:t>)</m:t>
                      </m:r>
                    </m:oMath>
                  </m:oMathPara>
                </a14:m>
                <a:endParaRPr lang="zh-CN" alt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592088" y="4620713"/>
                <a:ext cx="3330784" cy="111947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5832017" y="4599917"/>
                <a:ext cx="3781996" cy="1019062"/>
              </a:xfrm>
              <a:prstGeom prst="rect">
                <a:avLst/>
              </a:prstGeom>
              <a:solidFill>
                <a:schemeClr val="accent1">
                  <a:lumMod val="9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𝑛</m:t>
                              </m:r>
                            </m:sub>
                          </m:sSub>
                        </m:num>
                        <m:den>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𝑝</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𝑝</m:t>
                              </m:r>
                            </m:sub>
                          </m:sSub>
                        </m:num>
                        <m:den>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𝑛</m:t>
                              </m:r>
                            </m:sub>
                          </m:sSub>
                        </m:den>
                      </m:f>
                      <m:r>
                        <a:rPr lang="en-US" altLang="zh-CN" i="1">
                          <a:latin typeface="Cambria Math"/>
                        </a:rPr>
                        <m:t>=</m:t>
                      </m:r>
                      <m:r>
                        <m:rPr>
                          <m:sty m:val="p"/>
                        </m:rPr>
                        <a:rPr lang="en-US" altLang="zh-CN">
                          <a:latin typeface="Cambria Math"/>
                        </a:rPr>
                        <m:t>exp</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0</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r>
                        <a:rPr lang="en-US" altLang="zh-CN" i="1">
                          <a:latin typeface="Cambria Math"/>
                        </a:rPr>
                        <m:t>)</m:t>
                      </m:r>
                    </m:oMath>
                  </m:oMathPara>
                </a14:m>
                <a:endParaRPr lang="zh-CN"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5832017" y="4599917"/>
                <a:ext cx="3781996" cy="1019062"/>
              </a:xfrm>
              <a:prstGeom prst="rect">
                <a:avLst/>
              </a:prstGeom>
              <a:blipFill>
                <a:blip r:embed="rId11"/>
                <a:stretch>
                  <a:fillRect/>
                </a:stretch>
              </a:blipFill>
            </p:spPr>
            <p:txBody>
              <a:bodyPr/>
              <a:lstStyle/>
              <a:p>
                <a:r>
                  <a:rPr lang="zh-CN" altLang="en-US">
                    <a:noFill/>
                  </a:rPr>
                  <a:t> </a:t>
                </a:r>
              </a:p>
            </p:txBody>
          </p:sp>
        </mc:Fallback>
      </mc:AlternateContent>
      <p:grpSp>
        <p:nvGrpSpPr>
          <p:cNvPr id="24" name="组合 23"/>
          <p:cNvGrpSpPr/>
          <p:nvPr/>
        </p:nvGrpSpPr>
        <p:grpSpPr>
          <a:xfrm>
            <a:off x="10029093" y="6448526"/>
            <a:ext cx="552450" cy="314325"/>
            <a:chOff x="5172075" y="6438900"/>
            <a:chExt cx="552450" cy="314325"/>
          </a:xfrm>
        </p:grpSpPr>
        <p:sp>
          <p:nvSpPr>
            <p:cNvPr id="31" name="棱台 30"/>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3" name="左箭头 2"/>
          <p:cNvSpPr/>
          <p:nvPr/>
        </p:nvSpPr>
        <p:spPr>
          <a:xfrm>
            <a:off x="5643102" y="3701143"/>
            <a:ext cx="607975" cy="243840"/>
          </a:xfrm>
          <a:prstGeom prst="leftArrow">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右箭头 8"/>
          <p:cNvSpPr/>
          <p:nvPr/>
        </p:nvSpPr>
        <p:spPr>
          <a:xfrm>
            <a:off x="4922872" y="5059680"/>
            <a:ext cx="812090" cy="235131"/>
          </a:xfrm>
          <a:prstGeom prst="rightArrow">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右箭头 9"/>
          <p:cNvSpPr/>
          <p:nvPr/>
        </p:nvSpPr>
        <p:spPr>
          <a:xfrm rot="20402189">
            <a:off x="5432376" y="1866522"/>
            <a:ext cx="2378218" cy="231094"/>
          </a:xfrm>
          <a:prstGeom prst="rightArrow">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上箭头 10"/>
          <p:cNvSpPr/>
          <p:nvPr/>
        </p:nvSpPr>
        <p:spPr>
          <a:xfrm>
            <a:off x="8508274" y="1507239"/>
            <a:ext cx="165463" cy="523220"/>
          </a:xfrm>
          <a:prstGeom prst="upArrow">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3208422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10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10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righ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left)">
                                      <p:cBhvr>
                                        <p:cTn id="50" dur="1000"/>
                                        <p:tgtEl>
                                          <p:spTgt spid="43"/>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0" grpId="0"/>
      <p:bldP spid="41" grpId="0"/>
      <p:bldP spid="42" grpId="0" animBg="1"/>
      <p:bldP spid="43" grpId="0" animBg="1"/>
      <p:bldP spid="3"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986" y="170122"/>
            <a:ext cx="4788980"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7.4 </a:t>
            </a:r>
            <a:r>
              <a:rPr lang="zh-CN" altLang="en-US" sz="3200" b="1" dirty="0">
                <a:solidFill>
                  <a:schemeClr val="tx2"/>
                </a:solidFill>
                <a:latin typeface="Times New Roman" pitchFamily="18" charset="0"/>
                <a:cs typeface="Times New Roman" pitchFamily="18" charset="0"/>
              </a:rPr>
              <a:t>半导体</a:t>
            </a:r>
            <a:r>
              <a:rPr lang="en-US" altLang="zh-CN" sz="3200" b="1" dirty="0" err="1">
                <a:solidFill>
                  <a:schemeClr val="tx2"/>
                </a:solidFill>
                <a:latin typeface="Times New Roman" pitchFamily="18" charset="0"/>
                <a:cs typeface="Times New Roman" pitchFamily="18" charset="0"/>
              </a:rPr>
              <a:t>pn</a:t>
            </a:r>
            <a:r>
              <a:rPr lang="zh-CN" altLang="en-US" sz="3200" b="1" dirty="0" smtClean="0">
                <a:solidFill>
                  <a:schemeClr val="tx2"/>
                </a:solidFill>
                <a:latin typeface="Times New Roman" pitchFamily="18" charset="0"/>
                <a:cs typeface="Times New Roman" pitchFamily="18" charset="0"/>
              </a:rPr>
              <a:t>结</a:t>
            </a:r>
            <a:r>
              <a:rPr lang="en-US" altLang="zh-CN" sz="3200" b="1" dirty="0" smtClean="0">
                <a:solidFill>
                  <a:schemeClr val="tx2"/>
                </a:solidFill>
                <a:latin typeface="Times New Roman" pitchFamily="18" charset="0"/>
                <a:cs typeface="Times New Roman" pitchFamily="18" charset="0"/>
              </a:rPr>
              <a:t>-</a:t>
            </a:r>
            <a:r>
              <a:rPr lang="zh-CN" altLang="en-US" sz="3200" b="1" dirty="0" smtClean="0">
                <a:solidFill>
                  <a:schemeClr val="tx2"/>
                </a:solidFill>
                <a:latin typeface="Times New Roman" pitchFamily="18" charset="0"/>
                <a:cs typeface="Times New Roman" pitchFamily="18" charset="0"/>
              </a:rPr>
              <a:t>热平衡</a:t>
            </a:r>
            <a:endParaRPr lang="zh-CN" altLang="en-US" sz="3200" b="1" dirty="0">
              <a:solidFill>
                <a:schemeClr val="tx2"/>
              </a:solidFill>
              <a:latin typeface="Times New Roman" pitchFamily="18" charset="0"/>
              <a:cs typeface="Times New Roman" pitchFamily="18" charset="0"/>
            </a:endParaRPr>
          </a:p>
        </p:txBody>
      </p:sp>
      <p:sp>
        <p:nvSpPr>
          <p:cNvPr id="3" name="矩形 2"/>
          <p:cNvSpPr/>
          <p:nvPr/>
        </p:nvSpPr>
        <p:spPr>
          <a:xfrm>
            <a:off x="6643682" y="579076"/>
            <a:ext cx="2464825" cy="744279"/>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4" name="直接连接符 3"/>
          <p:cNvCxnSpPr/>
          <p:nvPr/>
        </p:nvCxnSpPr>
        <p:spPr>
          <a:xfrm>
            <a:off x="7832358" y="579076"/>
            <a:ext cx="0" cy="7442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639958" y="779772"/>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6" name="TextBox 5"/>
          <p:cNvSpPr txBox="1"/>
          <p:nvPr/>
        </p:nvSpPr>
        <p:spPr>
          <a:xfrm>
            <a:off x="8754771" y="86371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7" name="直接箭头连接符 6"/>
          <p:cNvCxnSpPr/>
          <p:nvPr/>
        </p:nvCxnSpPr>
        <p:spPr>
          <a:xfrm flipH="1">
            <a:off x="7506197" y="1425037"/>
            <a:ext cx="53127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521062" y="1284599"/>
                <a:ext cx="6553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7521062" y="1284599"/>
                <a:ext cx="655372" cy="523220"/>
              </a:xfrm>
              <a:prstGeom prst="rect">
                <a:avLst/>
              </a:prstGeom>
              <a:blipFill>
                <a:blip r:embed="rId3"/>
                <a:stretch>
                  <a:fillRect/>
                </a:stretch>
              </a:blipFill>
            </p:spPr>
            <p:txBody>
              <a:bodyPr/>
              <a:lstStyle/>
              <a:p>
                <a:r>
                  <a:rPr lang="zh-CN" altLang="en-US">
                    <a:noFill/>
                  </a:rPr>
                  <a:t> </a:t>
                </a:r>
              </a:p>
            </p:txBody>
          </p:sp>
        </mc:Fallback>
      </mc:AlternateContent>
      <p:sp>
        <p:nvSpPr>
          <p:cNvPr id="9" name="TextBox 8"/>
          <p:cNvSpPr txBox="1"/>
          <p:nvPr/>
        </p:nvSpPr>
        <p:spPr>
          <a:xfrm>
            <a:off x="7798468" y="586969"/>
            <a:ext cx="669159" cy="954107"/>
          </a:xfrm>
          <a:prstGeom prst="rect">
            <a:avLst/>
          </a:prstGeom>
          <a:noFill/>
        </p:spPr>
        <p:txBody>
          <a:bodyPr wrap="square" rtlCol="0">
            <a:spAutoFit/>
          </a:bodyPr>
          <a:lstStyle/>
          <a:p>
            <a:pPr>
              <a:lnSpc>
                <a:spcPct val="70000"/>
              </a:lnSpc>
            </a:pPr>
            <a:r>
              <a:rPr lang="en-US" altLang="zh-CN" sz="1600" dirty="0"/>
              <a:t>+ + + + + +</a:t>
            </a:r>
          </a:p>
          <a:p>
            <a:pPr>
              <a:lnSpc>
                <a:spcPct val="70000"/>
              </a:lnSpc>
            </a:pPr>
            <a:r>
              <a:rPr lang="en-US" altLang="zh-CN" sz="1600" dirty="0"/>
              <a:t>+ + +</a:t>
            </a:r>
          </a:p>
          <a:p>
            <a:pPr>
              <a:lnSpc>
                <a:spcPct val="70000"/>
              </a:lnSpc>
            </a:pPr>
            <a:r>
              <a:rPr lang="en-US" altLang="zh-CN" sz="1600" dirty="0"/>
              <a:t>+ + +</a:t>
            </a:r>
          </a:p>
          <a:p>
            <a:pPr>
              <a:lnSpc>
                <a:spcPct val="70000"/>
              </a:lnSpc>
            </a:pPr>
            <a:r>
              <a:rPr lang="en-US" altLang="zh-CN" sz="1600" dirty="0"/>
              <a:t> </a:t>
            </a:r>
          </a:p>
        </p:txBody>
      </p:sp>
      <p:sp>
        <p:nvSpPr>
          <p:cNvPr id="10" name="TextBox 9"/>
          <p:cNvSpPr txBox="1"/>
          <p:nvPr/>
        </p:nvSpPr>
        <p:spPr>
          <a:xfrm>
            <a:off x="7501879" y="635382"/>
            <a:ext cx="579413" cy="757130"/>
          </a:xfrm>
          <a:prstGeom prst="rect">
            <a:avLst/>
          </a:prstGeom>
          <a:noFill/>
        </p:spPr>
        <p:txBody>
          <a:bodyPr wrap="square" rtlCol="0">
            <a:spAutoFit/>
          </a:bodyPr>
          <a:lstStyle/>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p:txBody>
      </p:sp>
      <p:cxnSp>
        <p:nvCxnSpPr>
          <p:cNvPr id="11" name="直接连接符 10"/>
          <p:cNvCxnSpPr/>
          <p:nvPr/>
        </p:nvCxnSpPr>
        <p:spPr>
          <a:xfrm>
            <a:off x="7560463" y="579076"/>
            <a:ext cx="0" cy="744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257037" y="25943"/>
                <a:ext cx="654475"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257037" y="25943"/>
                <a:ext cx="654475" cy="556434"/>
              </a:xfrm>
              <a:prstGeom prst="rect">
                <a:avLst/>
              </a:prstGeom>
              <a:blipFill>
                <a:blip r:embed="rId4"/>
                <a:stretch>
                  <a:fillRect/>
                </a:stretch>
              </a:blipFill>
            </p:spPr>
            <p:txBody>
              <a:bodyPr/>
              <a:lstStyle/>
              <a:p>
                <a:r>
                  <a:rPr lang="zh-CN" altLang="en-US">
                    <a:noFill/>
                  </a:rPr>
                  <a:t> </a:t>
                </a:r>
              </a:p>
            </p:txBody>
          </p:sp>
        </mc:Fallback>
      </mc:AlternateContent>
      <p:cxnSp>
        <p:nvCxnSpPr>
          <p:cNvPr id="13" name="直接连接符 12"/>
          <p:cNvCxnSpPr/>
          <p:nvPr/>
        </p:nvCxnSpPr>
        <p:spPr>
          <a:xfrm>
            <a:off x="8433318" y="579076"/>
            <a:ext cx="0" cy="744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8022201" y="25943"/>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8022201" y="25943"/>
                <a:ext cx="660565"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380482" y="909992"/>
                <a:ext cx="2407647"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m:rPr>
                              <m:sty m:val="p"/>
                            </m:rPr>
                            <a:rPr lang="en-US" altLang="zh-CN" i="1">
                              <a:latin typeface="Cambria Math"/>
                            </a:rPr>
                            <m:t>d</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380482" y="909992"/>
                <a:ext cx="2407647" cy="1030090"/>
              </a:xfrm>
              <a:prstGeom prst="rect">
                <a:avLst/>
              </a:prstGeom>
              <a:blipFill>
                <a:blip r:embed="rId6"/>
                <a:stretch>
                  <a:fillRect/>
                </a:stretch>
              </a:blipFill>
            </p:spPr>
            <p:txBody>
              <a:bodyPr/>
              <a:lstStyle/>
              <a:p>
                <a:r>
                  <a:rPr lang="zh-CN" altLang="en-US">
                    <a:noFill/>
                  </a:rPr>
                  <a:t> </a:t>
                </a:r>
              </a:p>
            </p:txBody>
          </p:sp>
        </mc:Fallback>
      </mc:AlternateContent>
      <p:sp>
        <p:nvSpPr>
          <p:cNvPr id="16" name="TextBox 15"/>
          <p:cNvSpPr txBox="1"/>
          <p:nvPr/>
        </p:nvSpPr>
        <p:spPr>
          <a:xfrm>
            <a:off x="1644294" y="1233283"/>
            <a:ext cx="1980029" cy="523220"/>
          </a:xfrm>
          <a:prstGeom prst="rect">
            <a:avLst/>
          </a:prstGeom>
          <a:noFill/>
        </p:spPr>
        <p:txBody>
          <a:bodyPr wrap="none" rtlCol="0">
            <a:spAutoFit/>
          </a:bodyPr>
          <a:lstStyle/>
          <a:p>
            <a:r>
              <a:rPr lang="zh-CN" altLang="en-US" b="1" dirty="0">
                <a:solidFill>
                  <a:srgbClr val="7030A0"/>
                </a:solidFill>
                <a:latin typeface="华文行楷" pitchFamily="2" charset="-122"/>
                <a:ea typeface="华文行楷" pitchFamily="2" charset="-122"/>
              </a:rPr>
              <a:t>泊松方程：</a:t>
            </a:r>
          </a:p>
        </p:txBody>
      </p:sp>
      <mc:AlternateContent xmlns:mc="http://schemas.openxmlformats.org/markup-compatibility/2006" xmlns:a14="http://schemas.microsoft.com/office/drawing/2010/main">
        <mc:Choice Requires="a14">
          <p:sp>
            <p:nvSpPr>
              <p:cNvPr id="17" name="TextBox 16"/>
              <p:cNvSpPr txBox="1"/>
              <p:nvPr/>
            </p:nvSpPr>
            <p:spPr>
              <a:xfrm>
                <a:off x="2316158" y="2623402"/>
                <a:ext cx="1962204" cy="490199"/>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𝑝</m:t>
                          </m:r>
                        </m:sub>
                      </m:sSub>
                      <m:r>
                        <a:rPr lang="en-US" altLang="zh-CN" sz="2400" i="1">
                          <a:latin typeface="Cambria Math"/>
                          <a:ea typeface="Cambria Math"/>
                        </a:rPr>
                        <m:t>≤</m:t>
                      </m:r>
                      <m:r>
                        <a:rPr lang="en-US" altLang="zh-CN" sz="2400" i="1">
                          <a:latin typeface="Cambria Math"/>
                        </a:rPr>
                        <m:t>𝑥</m:t>
                      </m:r>
                      <m:r>
                        <a:rPr lang="en-US" altLang="zh-CN" sz="2400" i="1">
                          <a:latin typeface="Cambria Math"/>
                        </a:rPr>
                        <m:t>&lt;0</m:t>
                      </m:r>
                    </m:oMath>
                  </m:oMathPara>
                </a14:m>
                <a:endParaRPr lang="zh-CN" alt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16158" y="2623402"/>
                <a:ext cx="1962204" cy="490199"/>
              </a:xfrm>
              <a:prstGeom prst="rect">
                <a:avLst/>
              </a:prstGeom>
              <a:blipFill>
                <a:blip r:embed="rId7"/>
                <a:stretch>
                  <a:fillRect b="-61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371264" y="2386574"/>
                <a:ext cx="1751440" cy="8962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a:rPr>
                                <m:t>𝑑</m:t>
                              </m:r>
                            </m:e>
                            <m:sup>
                              <m:r>
                                <a:rPr lang="en-US" altLang="zh-CN" sz="2400" i="1">
                                  <a:latin typeface="Cambria Math"/>
                                </a:rPr>
                                <m:t>2</m:t>
                              </m:r>
                            </m:sup>
                          </m:sSup>
                          <m:r>
                            <a:rPr lang="en-US" altLang="zh-CN" sz="2400" i="1">
                              <a:latin typeface="Cambria Math"/>
                            </a:rPr>
                            <m:t>𝑉</m:t>
                          </m:r>
                        </m:num>
                        <m:den>
                          <m:r>
                            <m:rPr>
                              <m:sty m:val="p"/>
                            </m:rPr>
                            <a:rPr lang="en-US" altLang="zh-CN" sz="2400" i="1">
                              <a:latin typeface="Cambria Math"/>
                            </a:rPr>
                            <m:t>d</m:t>
                          </m:r>
                          <m:sSup>
                            <m:sSupPr>
                              <m:ctrlPr>
                                <a:rPr lang="en-US" altLang="zh-CN" sz="2400" i="1">
                                  <a:latin typeface="Cambria Math" panose="02040503050406030204" pitchFamily="18" charset="0"/>
                                </a:rPr>
                              </m:ctrlPr>
                            </m:sSupPr>
                            <m:e>
                              <m:r>
                                <a:rPr lang="en-US" altLang="zh-CN" sz="2400" i="1">
                                  <a:latin typeface="Cambria Math"/>
                                </a:rPr>
                                <m:t>𝑥</m:t>
                              </m:r>
                            </m:e>
                            <m:sup>
                              <m:r>
                                <a:rPr lang="en-US" altLang="zh-CN" sz="2400" i="1">
                                  <a:latin typeface="Cambria Math"/>
                                </a:rPr>
                                <m:t>2</m:t>
                              </m:r>
                            </m:sup>
                          </m:sSup>
                        </m:den>
                      </m:f>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𝑒</m:t>
                          </m:r>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𝑎</m:t>
                              </m:r>
                            </m:sub>
                          </m:sSub>
                        </m:num>
                        <m:den>
                          <m:sSub>
                            <m:sSubPr>
                              <m:ctrlPr>
                                <a:rPr lang="en-US" altLang="zh-CN" sz="2400" i="1">
                                  <a:latin typeface="Cambria Math" panose="02040503050406030204" pitchFamily="18" charset="0"/>
                                </a:rPr>
                              </m:ctrlPr>
                            </m:sSubPr>
                            <m:e>
                              <m:r>
                                <a:rPr lang="zh-CN" altLang="en-US" sz="2400" i="1">
                                  <a:latin typeface="Cambria Math"/>
                                </a:rPr>
                                <m:t>𝜀</m:t>
                              </m:r>
                            </m:e>
                            <m:sub>
                              <m:r>
                                <a:rPr lang="en-US" altLang="zh-CN" sz="2400" i="1">
                                  <a:latin typeface="Cambria Math"/>
                                </a:rPr>
                                <m:t>0</m:t>
                              </m:r>
                            </m:sub>
                          </m:sSub>
                          <m:sSub>
                            <m:sSubPr>
                              <m:ctrlPr>
                                <a:rPr lang="en-US" altLang="zh-CN" sz="2400" i="1">
                                  <a:latin typeface="Cambria Math" panose="02040503050406030204" pitchFamily="18" charset="0"/>
                                </a:rPr>
                              </m:ctrlPr>
                            </m:sSubPr>
                            <m:e>
                              <m:r>
                                <a:rPr lang="zh-CN" altLang="en-US" sz="2400" i="1">
                                  <a:latin typeface="Cambria Math"/>
                                </a:rPr>
                                <m:t>𝜀</m:t>
                              </m:r>
                            </m:e>
                            <m:sub>
                              <m:r>
                                <a:rPr lang="en-US" altLang="zh-CN" sz="2400" i="1">
                                  <a:latin typeface="Cambria Math"/>
                                </a:rPr>
                                <m:t>𝑟</m:t>
                              </m:r>
                            </m:sub>
                          </m:sSub>
                        </m:den>
                      </m:f>
                    </m:oMath>
                  </m:oMathPara>
                </a14:m>
                <a:endParaRPr lang="zh-CN" alt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4371264" y="2386574"/>
                <a:ext cx="1751440" cy="89620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316159" y="3651449"/>
                <a:ext cx="1738874" cy="461665"/>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ea typeface="Cambria Math"/>
                        </a:rPr>
                        <m:t>0≤</m:t>
                      </m:r>
                      <m:r>
                        <a:rPr lang="en-US" altLang="zh-CN" sz="2400" i="1">
                          <a:latin typeface="Cambria Math"/>
                        </a:rPr>
                        <m:t>𝑥</m:t>
                      </m:r>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𝑛</m:t>
                          </m:r>
                        </m:sub>
                      </m:sSub>
                    </m:oMath>
                  </m:oMathPara>
                </a14:m>
                <a:endParaRPr lang="zh-CN" alt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2316159" y="3651449"/>
                <a:ext cx="1738874" cy="461665"/>
              </a:xfrm>
              <a:prstGeom prst="rect">
                <a:avLst/>
              </a:prstGeom>
              <a:blipFill>
                <a:blip r:embed="rId9"/>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371265" y="3398014"/>
                <a:ext cx="2031967" cy="8962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a:rPr>
                                <m:t>𝑑</m:t>
                              </m:r>
                            </m:e>
                            <m:sup>
                              <m:r>
                                <a:rPr lang="en-US" altLang="zh-CN" sz="2400" i="1">
                                  <a:latin typeface="Cambria Math"/>
                                </a:rPr>
                                <m:t>2</m:t>
                              </m:r>
                            </m:sup>
                          </m:sSup>
                          <m:r>
                            <a:rPr lang="en-US" altLang="zh-CN" sz="2400" i="1">
                              <a:latin typeface="Cambria Math"/>
                            </a:rPr>
                            <m:t>𝑉</m:t>
                          </m:r>
                        </m:num>
                        <m:den>
                          <m:r>
                            <m:rPr>
                              <m:sty m:val="p"/>
                            </m:rPr>
                            <a:rPr lang="en-US" altLang="zh-CN" sz="2400" i="1">
                              <a:latin typeface="Cambria Math"/>
                            </a:rPr>
                            <m:t>d</m:t>
                          </m:r>
                          <m:sSup>
                            <m:sSupPr>
                              <m:ctrlPr>
                                <a:rPr lang="en-US" altLang="zh-CN" sz="2400" i="1">
                                  <a:latin typeface="Cambria Math" panose="02040503050406030204" pitchFamily="18" charset="0"/>
                                </a:rPr>
                              </m:ctrlPr>
                            </m:sSupPr>
                            <m:e>
                              <m:r>
                                <a:rPr lang="en-US" altLang="zh-CN" sz="2400" i="1">
                                  <a:latin typeface="Cambria Math"/>
                                </a:rPr>
                                <m:t>𝑥</m:t>
                              </m:r>
                            </m:e>
                            <m:sup>
                              <m:r>
                                <a:rPr lang="en-US" altLang="zh-CN" sz="2400" i="1">
                                  <a:latin typeface="Cambria Math"/>
                                </a:rPr>
                                <m:t>2</m:t>
                              </m:r>
                            </m:sup>
                          </m:sSup>
                        </m:den>
                      </m:f>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𝑒</m:t>
                          </m:r>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𝑑</m:t>
                              </m:r>
                            </m:sub>
                          </m:sSub>
                        </m:num>
                        <m:den>
                          <m:sSub>
                            <m:sSubPr>
                              <m:ctrlPr>
                                <a:rPr lang="en-US" altLang="zh-CN" sz="2400" i="1">
                                  <a:latin typeface="Cambria Math" panose="02040503050406030204" pitchFamily="18" charset="0"/>
                                </a:rPr>
                              </m:ctrlPr>
                            </m:sSubPr>
                            <m:e>
                              <m:r>
                                <a:rPr lang="zh-CN" altLang="en-US" sz="2400" i="1">
                                  <a:latin typeface="Cambria Math"/>
                                </a:rPr>
                                <m:t>𝜀</m:t>
                              </m:r>
                            </m:e>
                            <m:sub>
                              <m:r>
                                <a:rPr lang="en-US" altLang="zh-CN" sz="2400" i="1">
                                  <a:latin typeface="Cambria Math"/>
                                </a:rPr>
                                <m:t>0</m:t>
                              </m:r>
                            </m:sub>
                          </m:sSub>
                          <m:sSub>
                            <m:sSubPr>
                              <m:ctrlPr>
                                <a:rPr lang="en-US" altLang="zh-CN" sz="2400" i="1">
                                  <a:latin typeface="Cambria Math" panose="02040503050406030204" pitchFamily="18" charset="0"/>
                                </a:rPr>
                              </m:ctrlPr>
                            </m:sSubPr>
                            <m:e>
                              <m:r>
                                <a:rPr lang="zh-CN" altLang="en-US" sz="2400" i="1">
                                  <a:latin typeface="Cambria Math"/>
                                </a:rPr>
                                <m:t>𝜀</m:t>
                              </m:r>
                            </m:e>
                            <m:sub>
                              <m:r>
                                <a:rPr lang="en-US" altLang="zh-CN" sz="2400" i="1">
                                  <a:latin typeface="Cambria Math"/>
                                </a:rPr>
                                <m:t>𝑟</m:t>
                              </m:r>
                            </m:sub>
                          </m:sSub>
                        </m:den>
                      </m:f>
                    </m:oMath>
                  </m:oMathPara>
                </a14:m>
                <a:endParaRPr lang="zh-CN" alt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371265" y="3398014"/>
                <a:ext cx="2031967" cy="896207"/>
              </a:xfrm>
              <a:prstGeom prst="rect">
                <a:avLst/>
              </a:prstGeom>
              <a:blipFill>
                <a:blip r:embed="rId10"/>
                <a:stretch>
                  <a:fillRect/>
                </a:stretch>
              </a:blipFill>
            </p:spPr>
            <p:txBody>
              <a:bodyPr/>
              <a:lstStyle/>
              <a:p>
                <a:r>
                  <a:rPr lang="zh-CN" altLang="en-US">
                    <a:noFill/>
                  </a:rPr>
                  <a:t> </a:t>
                </a:r>
              </a:p>
            </p:txBody>
          </p:sp>
        </mc:Fallback>
      </mc:AlternateContent>
      <p:sp>
        <p:nvSpPr>
          <p:cNvPr id="21" name="TextBox 20"/>
          <p:cNvSpPr txBox="1"/>
          <p:nvPr/>
        </p:nvSpPr>
        <p:spPr>
          <a:xfrm>
            <a:off x="6785534" y="2016695"/>
            <a:ext cx="1980029" cy="523220"/>
          </a:xfrm>
          <a:prstGeom prst="rect">
            <a:avLst/>
          </a:prstGeom>
          <a:noFill/>
        </p:spPr>
        <p:txBody>
          <a:bodyPr wrap="none" rtlCol="0">
            <a:spAutoFit/>
          </a:bodyPr>
          <a:lstStyle/>
          <a:p>
            <a:r>
              <a:rPr lang="zh-CN" altLang="en-US" b="1" dirty="0">
                <a:solidFill>
                  <a:srgbClr val="008000"/>
                </a:solidFill>
                <a:latin typeface="华文行楷" pitchFamily="2" charset="-122"/>
                <a:ea typeface="华文行楷" pitchFamily="2" charset="-122"/>
              </a:rPr>
              <a:t>边界条件：</a:t>
            </a:r>
          </a:p>
        </p:txBody>
      </p:sp>
      <mc:AlternateContent xmlns:mc="http://schemas.openxmlformats.org/markup-compatibility/2006" xmlns:a14="http://schemas.microsoft.com/office/drawing/2010/main">
        <mc:Choice Requires="a14">
          <p:sp>
            <p:nvSpPr>
              <p:cNvPr id="22" name="TextBox 21"/>
              <p:cNvSpPr txBox="1"/>
              <p:nvPr/>
            </p:nvSpPr>
            <p:spPr>
              <a:xfrm>
                <a:off x="6643682" y="2737794"/>
                <a:ext cx="1864613" cy="516616"/>
              </a:xfrm>
              <a:prstGeom prst="rect">
                <a:avLst/>
              </a:prstGeom>
              <a:solidFill>
                <a:srgbClr val="92D05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ea typeface="Cambria Math"/>
                        </a:rPr>
                        <m:t>𝑉</m:t>
                      </m:r>
                      <m:d>
                        <m:dPr>
                          <m:ctrlPr>
                            <a:rPr lang="en-US" altLang="zh-CN" sz="2400" i="1">
                              <a:latin typeface="Cambria Math" panose="02040503050406030204" pitchFamily="18" charset="0"/>
                              <a:ea typeface="Cambria Math"/>
                            </a:rPr>
                          </m:ctrlPr>
                        </m:dPr>
                        <m:e>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𝑝</m:t>
                              </m:r>
                            </m:sub>
                          </m:sSub>
                        </m:e>
                      </m:d>
                      <m:r>
                        <a:rPr lang="en-US" altLang="zh-CN" sz="2400" i="1">
                          <a:latin typeface="Cambria Math"/>
                          <a:ea typeface="Cambria Math"/>
                        </a:rPr>
                        <m:t>=</m:t>
                      </m:r>
                      <m:r>
                        <a:rPr lang="en-US" altLang="zh-CN" sz="2400" i="1">
                          <a:latin typeface="Cambria Math"/>
                        </a:rPr>
                        <m:t>0</m:t>
                      </m:r>
                    </m:oMath>
                  </m:oMathPara>
                </a14:m>
                <a:endParaRPr lang="zh-CN" alt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643682" y="2737794"/>
                <a:ext cx="1864613" cy="51661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643683" y="3475644"/>
                <a:ext cx="1744452" cy="461665"/>
              </a:xfrm>
              <a:prstGeom prst="rect">
                <a:avLst/>
              </a:prstGeom>
              <a:solidFill>
                <a:srgbClr val="92D05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ea typeface="Cambria Math"/>
                        </a:rPr>
                        <m:t>𝑉</m:t>
                      </m:r>
                      <m:d>
                        <m:dPr>
                          <m:ctrlPr>
                            <a:rPr lang="en-US" altLang="zh-CN" sz="2400" i="1">
                              <a:latin typeface="Cambria Math" panose="02040503050406030204" pitchFamily="18" charset="0"/>
                              <a:ea typeface="Cambria Math"/>
                            </a:rPr>
                          </m:ctrlPr>
                        </m:dPr>
                        <m:e>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𝑛</m:t>
                              </m:r>
                            </m:sub>
                          </m:sSub>
                        </m:e>
                      </m:d>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𝑉</m:t>
                          </m:r>
                        </m:e>
                        <m:sub>
                          <m:r>
                            <a:rPr lang="en-US" altLang="zh-CN" sz="2400" i="1">
                              <a:latin typeface="Cambria Math"/>
                              <a:ea typeface="Cambria Math"/>
                            </a:rPr>
                            <m:t>0</m:t>
                          </m:r>
                        </m:sub>
                      </m:sSub>
                    </m:oMath>
                  </m:oMathPara>
                </a14:m>
                <a:endParaRPr lang="zh-CN" alt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643683" y="3475644"/>
                <a:ext cx="1744452" cy="461665"/>
              </a:xfrm>
              <a:prstGeom prst="rect">
                <a:avLst/>
              </a:prstGeom>
              <a:blipFill>
                <a:blip r:embed="rId12"/>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592857" y="2415321"/>
                <a:ext cx="2116670" cy="7936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𝑑𝑉</m:t>
                          </m:r>
                        </m:num>
                        <m:den>
                          <m:r>
                            <m:rPr>
                              <m:sty m:val="p"/>
                            </m:rPr>
                            <a:rPr lang="en-US" altLang="zh-CN" sz="2400" i="1">
                              <a:latin typeface="Cambria Math"/>
                            </a:rPr>
                            <m:t>d</m:t>
                          </m:r>
                          <m:r>
                            <a:rPr lang="en-US" altLang="zh-CN" sz="2400" i="1">
                              <a:latin typeface="Cambria Math"/>
                            </a:rPr>
                            <m:t>𝑥</m:t>
                          </m:r>
                        </m:den>
                      </m:f>
                      <m:sSub>
                        <m:sSubPr>
                          <m:ctrlPr>
                            <a:rPr lang="en-US" altLang="zh-CN" sz="2400" i="1">
                              <a:latin typeface="Cambria Math" panose="02040503050406030204" pitchFamily="18" charset="0"/>
                            </a:rPr>
                          </m:ctrlPr>
                        </m:sSubPr>
                        <m:e>
                          <m:r>
                            <a:rPr lang="en-US" altLang="zh-CN" sz="2400" i="1">
                              <a:latin typeface="Cambria Math"/>
                            </a:rPr>
                            <m:t>|</m:t>
                          </m:r>
                        </m:e>
                        <m:sub>
                          <m:r>
                            <a:rPr lang="en-US" altLang="zh-CN" sz="2400" i="1">
                              <a:latin typeface="Cambria Math"/>
                            </a:rPr>
                            <m:t>𝑥</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m:t>
                              </m:r>
                              <m:r>
                                <a:rPr lang="en-US" altLang="zh-CN" sz="2400" i="1">
                                  <a:latin typeface="Cambria Math"/>
                                </a:rPr>
                                <m:t>𝑥</m:t>
                              </m:r>
                            </m:e>
                            <m:sub>
                              <m:r>
                                <a:rPr lang="en-US" altLang="zh-CN" sz="2400" i="1">
                                  <a:latin typeface="Cambria Math"/>
                                </a:rPr>
                                <m:t>𝑝</m:t>
                              </m:r>
                            </m:sub>
                          </m:sSub>
                        </m:sub>
                      </m:sSub>
                      <m:r>
                        <a:rPr lang="en-US" altLang="zh-CN" sz="2400" i="1">
                          <a:latin typeface="Cambria Math"/>
                        </a:rPr>
                        <m:t>=0</m:t>
                      </m:r>
                    </m:oMath>
                  </m:oMathPara>
                </a14:m>
                <a:endParaRPr lang="zh-CN" alt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8592857" y="2415321"/>
                <a:ext cx="2116670" cy="79361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584741" y="3325698"/>
                <a:ext cx="1956369" cy="7936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a:rPr>
                            <m:t>𝑑𝑉</m:t>
                          </m:r>
                        </m:num>
                        <m:den>
                          <m:r>
                            <m:rPr>
                              <m:sty m:val="p"/>
                            </m:rPr>
                            <a:rPr lang="en-US" altLang="zh-CN" sz="2400" i="1">
                              <a:latin typeface="Cambria Math"/>
                            </a:rPr>
                            <m:t>d</m:t>
                          </m:r>
                          <m:r>
                            <a:rPr lang="en-US" altLang="zh-CN" sz="2400" i="1">
                              <a:latin typeface="Cambria Math"/>
                            </a:rPr>
                            <m:t>𝑥</m:t>
                          </m:r>
                        </m:den>
                      </m:f>
                      <m:sSub>
                        <m:sSubPr>
                          <m:ctrlPr>
                            <a:rPr lang="en-US" altLang="zh-CN" sz="2400" i="1">
                              <a:latin typeface="Cambria Math" panose="02040503050406030204" pitchFamily="18" charset="0"/>
                            </a:rPr>
                          </m:ctrlPr>
                        </m:sSubPr>
                        <m:e>
                          <m:r>
                            <a:rPr lang="en-US" altLang="zh-CN" sz="2400" i="1">
                              <a:latin typeface="Cambria Math"/>
                            </a:rPr>
                            <m:t>|</m:t>
                          </m:r>
                        </m:e>
                        <m:sub>
                          <m:r>
                            <a:rPr lang="en-US" altLang="zh-CN" sz="2400" i="1">
                              <a:latin typeface="Cambria Math"/>
                            </a:rPr>
                            <m:t>𝑥</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𝑥</m:t>
                              </m:r>
                            </m:e>
                            <m:sub>
                              <m:r>
                                <a:rPr lang="en-US" altLang="zh-CN" sz="2400" i="1">
                                  <a:latin typeface="Cambria Math"/>
                                </a:rPr>
                                <m:t>𝑛</m:t>
                              </m:r>
                            </m:sub>
                          </m:sSub>
                        </m:sub>
                      </m:sSub>
                      <m:r>
                        <a:rPr lang="en-US" altLang="zh-CN" sz="2400" i="1">
                          <a:latin typeface="Cambria Math"/>
                        </a:rPr>
                        <m:t>=0</m:t>
                      </m:r>
                    </m:oMath>
                  </m:oMathPara>
                </a14:m>
                <a:endParaRPr lang="zh-CN" alt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584741" y="3325698"/>
                <a:ext cx="1956369" cy="793615"/>
              </a:xfrm>
              <a:prstGeom prst="rect">
                <a:avLst/>
              </a:prstGeom>
              <a:blipFill>
                <a:blip r:embed="rId14"/>
                <a:stretch>
                  <a:fillRect/>
                </a:stretch>
              </a:blipFill>
            </p:spPr>
            <p:txBody>
              <a:bodyPr/>
              <a:lstStyle/>
              <a:p>
                <a:r>
                  <a:rPr lang="zh-CN" altLang="en-US">
                    <a:noFill/>
                  </a:rPr>
                  <a:t> </a:t>
                </a:r>
              </a:p>
            </p:txBody>
          </p:sp>
        </mc:Fallback>
      </mc:AlternateContent>
      <p:sp>
        <p:nvSpPr>
          <p:cNvPr id="26" name="TextBox 25"/>
          <p:cNvSpPr txBox="1"/>
          <p:nvPr/>
        </p:nvSpPr>
        <p:spPr>
          <a:xfrm>
            <a:off x="605792" y="4309141"/>
            <a:ext cx="902811" cy="523220"/>
          </a:xfrm>
          <a:prstGeom prst="rect">
            <a:avLst/>
          </a:prstGeom>
          <a:noFill/>
        </p:spPr>
        <p:txBody>
          <a:bodyPr wrap="none" rtlCol="0">
            <a:spAutoFit/>
          </a:bodyPr>
          <a:lstStyle/>
          <a:p>
            <a:r>
              <a:rPr lang="zh-CN" altLang="en-US" b="1" dirty="0">
                <a:solidFill>
                  <a:schemeClr val="tx2"/>
                </a:solidFill>
              </a:rPr>
              <a:t>解：</a:t>
            </a:r>
          </a:p>
        </p:txBody>
      </p:sp>
      <mc:AlternateContent xmlns:mc="http://schemas.openxmlformats.org/markup-compatibility/2006" xmlns:a14="http://schemas.microsoft.com/office/drawing/2010/main">
        <mc:Choice Requires="a14">
          <p:sp>
            <p:nvSpPr>
              <p:cNvPr id="29" name="TextBox 28"/>
              <p:cNvSpPr txBox="1"/>
              <p:nvPr/>
            </p:nvSpPr>
            <p:spPr>
              <a:xfrm>
                <a:off x="718836" y="4475751"/>
                <a:ext cx="6938631" cy="2034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ea typeface="Cambria Math"/>
                        </a:rPr>
                        <m:t>𝑉</m:t>
                      </m:r>
                      <m:d>
                        <m:dPr>
                          <m:ctrlPr>
                            <a:rPr lang="en-US" altLang="zh-CN" i="1">
                              <a:latin typeface="Cambria Math" panose="02040503050406030204" pitchFamily="18" charset="0"/>
                              <a:ea typeface="Cambria Math"/>
                            </a:rPr>
                          </m:ctrlPr>
                        </m:dPr>
                        <m:e>
                          <m:r>
                            <a:rPr lang="en-US" altLang="zh-CN" i="1">
                              <a:latin typeface="Cambria Math"/>
                              <a:ea typeface="Cambria Math"/>
                            </a:rPr>
                            <m:t>𝑥</m:t>
                          </m:r>
                        </m:e>
                      </m:d>
                      <m:r>
                        <a:rPr lang="en-US" altLang="zh-CN" i="1">
                          <a:latin typeface="Cambria Math"/>
                          <a:ea typeface="Cambria Math"/>
                        </a:rPr>
                        <m:t>=</m:t>
                      </m:r>
                      <m:d>
                        <m:dPr>
                          <m:begChr m:val="{"/>
                          <m:endChr m:val=""/>
                          <m:ctrlPr>
                            <a:rPr lang="en-US" altLang="zh-CN" i="1">
                              <a:latin typeface="Cambria Math" panose="02040503050406030204" pitchFamily="18" charset="0"/>
                              <a:ea typeface="Cambria Math"/>
                            </a:rPr>
                          </m:ctrlPr>
                        </m:dPr>
                        <m:e>
                          <m:eqArr>
                            <m:eqArrPr>
                              <m:ctrlPr>
                                <a:rPr lang="en-US" altLang="zh-CN" i="1">
                                  <a:latin typeface="Cambria Math" panose="02040503050406030204" pitchFamily="18" charset="0"/>
                                  <a:ea typeface="Cambria Math"/>
                                </a:rPr>
                              </m:ctrlPr>
                            </m:eqArrPr>
                            <m:e>
                              <m:f>
                                <m:fPr>
                                  <m:ctrlPr>
                                    <a:rPr lang="en-US" altLang="zh-CN" i="1">
                                      <a:latin typeface="Cambria Math" panose="02040503050406030204" pitchFamily="18" charset="0"/>
                                      <a:ea typeface="Cambria Math"/>
                                    </a:rPr>
                                  </m:ctrlPr>
                                </m:fPr>
                                <m:num>
                                  <m:r>
                                    <a:rPr lang="en-US" altLang="zh-CN" i="1">
                                      <a:latin typeface="Cambria Math"/>
                                      <a:ea typeface="Cambria Math"/>
                                    </a:rPr>
                                    <m:t>𝑒</m:t>
                                  </m:r>
                                  <m:sSub>
                                    <m:sSubPr>
                                      <m:ctrlPr>
                                        <a:rPr lang="en-US" altLang="zh-CN" i="1">
                                          <a:latin typeface="Cambria Math" panose="02040503050406030204" pitchFamily="18" charset="0"/>
                                          <a:ea typeface="Cambria Math"/>
                                        </a:rPr>
                                      </m:ctrlPr>
                                    </m:sSubPr>
                                    <m:e>
                                      <m:r>
                                        <a:rPr lang="en-US" altLang="zh-CN" i="1">
                                          <a:latin typeface="Cambria Math"/>
                                          <a:ea typeface="Cambria Math"/>
                                        </a:rPr>
                                        <m:t>𝑁</m:t>
                                      </m:r>
                                    </m:e>
                                    <m:sub>
                                      <m:r>
                                        <a:rPr lang="en-US" altLang="zh-CN" i="1">
                                          <a:latin typeface="Cambria Math"/>
                                          <a:ea typeface="Cambria Math"/>
                                        </a:rPr>
                                        <m:t>𝑎</m:t>
                                      </m:r>
                                    </m:sub>
                                  </m:sSub>
                                </m:num>
                                <m:den>
                                  <m:r>
                                    <a:rPr lang="en-US" altLang="zh-CN" i="1">
                                      <a:latin typeface="Cambria Math"/>
                                      <a:ea typeface="Cambria Math"/>
                                    </a:rPr>
                                    <m:t>2</m:t>
                                  </m:r>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0</m:t>
                                      </m:r>
                                    </m:sub>
                                  </m:sSub>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𝑟</m:t>
                                      </m:r>
                                    </m:sub>
                                  </m:sSub>
                                </m:den>
                              </m:f>
                              <m:sSup>
                                <m:sSupPr>
                                  <m:ctrlPr>
                                    <a:rPr lang="en-US" altLang="zh-CN" i="1">
                                      <a:latin typeface="Cambria Math" panose="02040503050406030204" pitchFamily="18" charset="0"/>
                                      <a:ea typeface="Cambria Math"/>
                                    </a:rPr>
                                  </m:ctrlPr>
                                </m:sSupPr>
                                <m:e>
                                  <m:r>
                                    <a:rPr lang="en-US" altLang="zh-CN" i="1">
                                      <a:latin typeface="Cambria Math"/>
                                      <a:ea typeface="Cambria Math"/>
                                    </a:rPr>
                                    <m:t>(</m:t>
                                  </m:r>
                                  <m:sSubSup>
                                    <m:sSubSupPr>
                                      <m:ctrlPr>
                                        <a:rPr lang="en-US" altLang="zh-CN" i="1">
                                          <a:latin typeface="Cambria Math" panose="02040503050406030204" pitchFamily="18" charset="0"/>
                                          <a:ea typeface="Cambria Math"/>
                                        </a:rPr>
                                      </m:ctrlPr>
                                    </m:sSubSupPr>
                                    <m:e>
                                      <m:r>
                                        <a:rPr lang="en-US" altLang="zh-CN" i="1">
                                          <a:latin typeface="Cambria Math"/>
                                          <a:ea typeface="Cambria Math"/>
                                        </a:rPr>
                                        <m:t>𝑥</m:t>
                                      </m:r>
                                    </m:e>
                                    <m:sub>
                                      <m:r>
                                        <a:rPr lang="en-US" altLang="zh-CN" i="1">
                                          <a:latin typeface="Cambria Math"/>
                                        </a:rPr>
                                        <m:t>𝑝</m:t>
                                      </m:r>
                                    </m:sub>
                                    <m:sup/>
                                  </m:sSubSup>
                                  <m:r>
                                    <a:rPr lang="en-US" altLang="zh-CN" i="1">
                                      <a:latin typeface="Cambria Math"/>
                                    </a:rPr>
                                    <m:t>+</m:t>
                                  </m:r>
                                  <m:r>
                                    <a:rPr lang="en-US" altLang="zh-CN" i="1">
                                      <a:latin typeface="Cambria Math"/>
                                    </a:rPr>
                                    <m:t>𝑥</m:t>
                                  </m:r>
                                  <m:r>
                                    <a:rPr lang="en-US" altLang="zh-CN" i="1">
                                      <a:latin typeface="Cambria Math"/>
                                      <a:ea typeface="Cambria Math"/>
                                    </a:rPr>
                                    <m:t>)</m:t>
                                  </m:r>
                                </m:e>
                                <m:sup>
                                  <m:r>
                                    <a:rPr lang="en-US" altLang="zh-CN" i="1">
                                      <a:latin typeface="Cambria Math"/>
                                      <a:ea typeface="Cambria Math"/>
                                    </a:rPr>
                                    <m:t>2</m:t>
                                  </m:r>
                                </m:sup>
                              </m:sSup>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𝑥</m:t>
                                  </m:r>
                                </m:e>
                                <m:sub>
                                  <m:r>
                                    <a:rPr lang="en-US" altLang="zh-CN" i="1">
                                      <a:latin typeface="Cambria Math"/>
                                      <a:ea typeface="Cambria Math"/>
                                    </a:rPr>
                                    <m:t>𝑝</m:t>
                                  </m:r>
                                </m:sub>
                              </m:sSub>
                              <m:r>
                                <a:rPr lang="en-US" altLang="zh-CN" i="1">
                                  <a:latin typeface="Cambria Math"/>
                                  <a:ea typeface="Cambria Math"/>
                                </a:rPr>
                                <m:t>≤</m:t>
                              </m:r>
                              <m:r>
                                <a:rPr lang="en-US" altLang="zh-CN" i="1">
                                  <a:latin typeface="Cambria Math"/>
                                </a:rPr>
                                <m:t>𝑥</m:t>
                              </m:r>
                              <m:r>
                                <a:rPr lang="en-US" altLang="zh-CN" i="1">
                                  <a:latin typeface="Cambria Math"/>
                                </a:rPr>
                                <m:t>&lt;0</m:t>
                              </m:r>
                              <m:r>
                                <m:rPr>
                                  <m:nor/>
                                </m:rPr>
                                <a:rPr lang="zh-CN" altLang="en-US" dirty="0"/>
                                <m:t> </m:t>
                              </m:r>
                            </m:e>
                            <m:e>
                              <m:sSub>
                                <m:sSubPr>
                                  <m:ctrlPr>
                                    <a:rPr lang="en-US" altLang="zh-CN" i="1">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0</m:t>
                                  </m:r>
                                </m:sub>
                              </m:sSub>
                              <m:r>
                                <a:rPr lang="en-US" altLang="zh-CN" i="1">
                                  <a:latin typeface="Cambria Math"/>
                                  <a:ea typeface="Cambria Math"/>
                                </a:rPr>
                                <m:t>−</m:t>
                              </m:r>
                              <m:f>
                                <m:fPr>
                                  <m:ctrlPr>
                                    <a:rPr lang="en-US" altLang="zh-CN" i="1">
                                      <a:latin typeface="Cambria Math" panose="02040503050406030204" pitchFamily="18" charset="0"/>
                                      <a:ea typeface="Cambria Math"/>
                                    </a:rPr>
                                  </m:ctrlPr>
                                </m:fPr>
                                <m:num>
                                  <m:r>
                                    <a:rPr lang="en-US" altLang="zh-CN" i="1">
                                      <a:latin typeface="Cambria Math"/>
                                      <a:ea typeface="Cambria Math"/>
                                    </a:rPr>
                                    <m:t>𝑒</m:t>
                                  </m:r>
                                  <m:sSub>
                                    <m:sSubPr>
                                      <m:ctrlPr>
                                        <a:rPr lang="en-US" altLang="zh-CN" i="1">
                                          <a:latin typeface="Cambria Math" panose="02040503050406030204" pitchFamily="18" charset="0"/>
                                          <a:ea typeface="Cambria Math"/>
                                        </a:rPr>
                                      </m:ctrlPr>
                                    </m:sSubPr>
                                    <m:e>
                                      <m:r>
                                        <a:rPr lang="en-US" altLang="zh-CN" i="1">
                                          <a:latin typeface="Cambria Math"/>
                                          <a:ea typeface="Cambria Math"/>
                                        </a:rPr>
                                        <m:t>𝑁</m:t>
                                      </m:r>
                                    </m:e>
                                    <m:sub>
                                      <m:r>
                                        <a:rPr lang="en-US" altLang="zh-CN" i="1">
                                          <a:latin typeface="Cambria Math"/>
                                          <a:ea typeface="Cambria Math"/>
                                        </a:rPr>
                                        <m:t>𝑑</m:t>
                                      </m:r>
                                    </m:sub>
                                  </m:sSub>
                                </m:num>
                                <m:den>
                                  <m:r>
                                    <a:rPr lang="en-US" altLang="zh-CN" i="1">
                                      <a:latin typeface="Cambria Math"/>
                                      <a:ea typeface="Cambria Math"/>
                                    </a:rPr>
                                    <m:t>2</m:t>
                                  </m:r>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0</m:t>
                                      </m:r>
                                    </m:sub>
                                  </m:sSub>
                                  <m:sSub>
                                    <m:sSubPr>
                                      <m:ctrlPr>
                                        <a:rPr lang="en-US" altLang="zh-CN" i="1">
                                          <a:latin typeface="Cambria Math" panose="02040503050406030204" pitchFamily="18" charset="0"/>
                                          <a:ea typeface="Cambria Math"/>
                                        </a:rPr>
                                      </m:ctrlPr>
                                    </m:sSubPr>
                                    <m:e>
                                      <m:r>
                                        <a:rPr lang="zh-CN" altLang="en-US" i="1">
                                          <a:latin typeface="Cambria Math"/>
                                          <a:ea typeface="Cambria Math"/>
                                        </a:rPr>
                                        <m:t>𝜀</m:t>
                                      </m:r>
                                    </m:e>
                                    <m:sub>
                                      <m:r>
                                        <a:rPr lang="en-US" altLang="zh-CN" i="1">
                                          <a:latin typeface="Cambria Math"/>
                                          <a:ea typeface="Cambria Math"/>
                                        </a:rPr>
                                        <m:t>𝑟</m:t>
                                      </m:r>
                                    </m:sub>
                                  </m:sSub>
                                </m:den>
                              </m:f>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sSubSup>
                                        <m:sSubSupPr>
                                          <m:ctrlPr>
                                            <a:rPr lang="en-US" altLang="zh-CN" i="1">
                                              <a:latin typeface="Cambria Math" panose="02040503050406030204" pitchFamily="18" charset="0"/>
                                              <a:ea typeface="Cambria Math"/>
                                            </a:rPr>
                                          </m:ctrlPr>
                                        </m:sSubSupPr>
                                        <m:e>
                                          <m:r>
                                            <a:rPr lang="en-US" altLang="zh-CN" i="1">
                                              <a:latin typeface="Cambria Math"/>
                                              <a:ea typeface="Cambria Math"/>
                                            </a:rPr>
                                            <m:t>𝑥</m:t>
                                          </m:r>
                                        </m:e>
                                        <m:sub>
                                          <m:r>
                                            <a:rPr lang="en-US" altLang="zh-CN" i="1">
                                              <a:latin typeface="Cambria Math"/>
                                              <a:ea typeface="Cambria Math"/>
                                            </a:rPr>
                                            <m:t>𝑛</m:t>
                                          </m:r>
                                        </m:sub>
                                        <m:sup/>
                                      </m:sSubSup>
                                      <m:r>
                                        <a:rPr lang="en-US" altLang="zh-CN" i="1">
                                          <a:latin typeface="Cambria Math"/>
                                        </a:rPr>
                                        <m:t>−</m:t>
                                      </m:r>
                                      <m:r>
                                        <a:rPr lang="en-US" altLang="zh-CN" i="1">
                                          <a:latin typeface="Cambria Math"/>
                                        </a:rPr>
                                        <m:t>𝑥</m:t>
                                      </m:r>
                                    </m:e>
                                  </m:d>
                                </m:e>
                                <m:sup>
                                  <m:r>
                                    <a:rPr lang="en-US" altLang="zh-CN" i="1">
                                      <a:latin typeface="Cambria Math"/>
                                      <a:ea typeface="Cambria Math"/>
                                    </a:rPr>
                                    <m:t>2</m:t>
                                  </m:r>
                                </m:sup>
                              </m:sSup>
                              <m:r>
                                <a:rPr lang="en-US" altLang="zh-CN" i="1">
                                  <a:latin typeface="Cambria Math"/>
                                  <a:ea typeface="Cambria Math"/>
                                </a:rPr>
                                <m:t>,0≤</m:t>
                              </m:r>
                              <m:r>
                                <a:rPr lang="en-US" altLang="zh-CN" i="1">
                                  <a:latin typeface="Cambria Math"/>
                                </a:rPr>
                                <m:t>𝑥</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𝑥</m:t>
                                  </m:r>
                                </m:e>
                                <m:sub>
                                  <m:r>
                                    <a:rPr lang="en-US" altLang="zh-CN" i="1">
                                      <a:latin typeface="Cambria Math"/>
                                      <a:ea typeface="Cambria Math"/>
                                    </a:rPr>
                                    <m:t>𝑛</m:t>
                                  </m:r>
                                </m:sub>
                              </m:sSub>
                              <m:r>
                                <m:rPr>
                                  <m:nor/>
                                </m:rPr>
                                <a:rPr lang="zh-CN" altLang="en-US" dirty="0"/>
                                <m:t> </m:t>
                              </m:r>
                            </m:e>
                          </m:eqArr>
                        </m:e>
                      </m:d>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718836" y="4475751"/>
                <a:ext cx="6938631" cy="2034788"/>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5500325" y="4486417"/>
                <a:ext cx="3516796" cy="846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en>
                      </m:f>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𝑝</m:t>
                          </m:r>
                        </m:sub>
                        <m:sup>
                          <m:r>
                            <a:rPr lang="en-US" altLang="zh-CN" sz="2400" i="1">
                              <a:latin typeface="Cambria Math"/>
                              <a:ea typeface="Cambria Math"/>
                            </a:rPr>
                            <m:t>2</m:t>
                          </m:r>
                        </m:sup>
                      </m:sSubSup>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𝑉</m:t>
                          </m:r>
                        </m:e>
                        <m:sub>
                          <m:r>
                            <a:rPr lang="en-US" altLang="zh-CN" sz="2400" i="1">
                              <a:latin typeface="Cambria Math"/>
                              <a:ea typeface="Cambria Math"/>
                            </a:rPr>
                            <m:t>0</m:t>
                          </m:r>
                        </m:sub>
                      </m:sSub>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en>
                      </m:f>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𝑛</m:t>
                          </m:r>
                        </m:sub>
                        <m:sup>
                          <m:r>
                            <a:rPr lang="en-US" altLang="zh-CN" sz="2400" i="1">
                              <a:latin typeface="Cambria Math"/>
                              <a:ea typeface="Cambria Math"/>
                            </a:rPr>
                            <m:t>2</m:t>
                          </m:r>
                        </m:sup>
                      </m:sSubSup>
                    </m:oMath>
                  </m:oMathPara>
                </a14:m>
                <a:endParaRPr lang="zh-CN"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5500325" y="4486417"/>
                <a:ext cx="3516796" cy="846514"/>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5500325" y="5553753"/>
                <a:ext cx="2927660" cy="846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en>
                      </m:f>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𝑝</m:t>
                          </m:r>
                        </m:sub>
                      </m:sSub>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en>
                      </m:f>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𝑛</m:t>
                          </m:r>
                        </m:sub>
                        <m:sup/>
                      </m:sSubSup>
                    </m:oMath>
                  </m:oMathPara>
                </a14:m>
                <a:endParaRPr lang="zh-CN" altLang="en-US" sz="2400" dirty="0"/>
              </a:p>
            </p:txBody>
          </p:sp>
        </mc:Choice>
        <mc:Fallback xmlns="">
          <p:sp>
            <p:nvSpPr>
              <p:cNvPr id="31" name="矩形 30"/>
              <p:cNvSpPr>
                <a:spLocks noRot="1" noChangeAspect="1" noMove="1" noResize="1" noEditPoints="1" noAdjustHandles="1" noChangeArrowheads="1" noChangeShapeType="1" noTextEdit="1"/>
              </p:cNvSpPr>
              <p:nvPr/>
            </p:nvSpPr>
            <p:spPr>
              <a:xfrm>
                <a:off x="5500325" y="5553753"/>
                <a:ext cx="2927660" cy="846514"/>
              </a:xfrm>
              <a:prstGeom prst="rect">
                <a:avLst/>
              </a:prstGeom>
              <a:blipFill>
                <a:blip r:embed="rId17"/>
                <a:stretch>
                  <a:fillRect/>
                </a:stretch>
              </a:blipFill>
            </p:spPr>
            <p:txBody>
              <a:bodyPr/>
              <a:lstStyle/>
              <a:p>
                <a:r>
                  <a:rPr lang="zh-CN" altLang="en-US">
                    <a:noFill/>
                  </a:rPr>
                  <a:t> </a:t>
                </a:r>
              </a:p>
            </p:txBody>
          </p:sp>
        </mc:Fallback>
      </mc:AlternateContent>
      <p:cxnSp>
        <p:nvCxnSpPr>
          <p:cNvPr id="33" name="直接连接符 32"/>
          <p:cNvCxnSpPr/>
          <p:nvPr/>
        </p:nvCxnSpPr>
        <p:spPr>
          <a:xfrm>
            <a:off x="5618624" y="6114825"/>
            <a:ext cx="831273" cy="2018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064220" y="6114825"/>
            <a:ext cx="831273" cy="2018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725502" y="5566064"/>
            <a:ext cx="224105" cy="4109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146671" y="5540995"/>
            <a:ext cx="224105" cy="4109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0029093" y="6448526"/>
            <a:ext cx="552450" cy="314325"/>
            <a:chOff x="5172075" y="6438900"/>
            <a:chExt cx="552450" cy="314325"/>
          </a:xfrm>
        </p:grpSpPr>
        <p:sp>
          <p:nvSpPr>
            <p:cNvPr id="37" name="棱台 3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Tree>
    <p:extLst>
      <p:ext uri="{BB962C8B-B14F-4D97-AF65-F5344CB8AC3E}">
        <p14:creationId xmlns:p14="http://schemas.microsoft.com/office/powerpoint/2010/main" val="322931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200"/>
                                  </p:iterate>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200"/>
                                  </p:iterate>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200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6" presetClass="emph" presetSubtype="0" fill="hold" grpId="1" nodeType="clickEffect">
                                  <p:stCondLst>
                                    <p:cond delay="0"/>
                                  </p:stCondLst>
                                  <p:childTnLst>
                                    <p:animScale>
                                      <p:cBhvr>
                                        <p:cTn id="59" dur="2000" fill="hold"/>
                                        <p:tgtEl>
                                          <p:spTgt spid="29"/>
                                        </p:tgtEl>
                                      </p:cBhvr>
                                      <p:by x="80000" y="80000"/>
                                    </p:animScale>
                                  </p:childTnLst>
                                </p:cTn>
                              </p:par>
                            </p:childTnLst>
                          </p:cTn>
                        </p:par>
                        <p:par>
                          <p:cTn id="60" fill="hold">
                            <p:stCondLst>
                              <p:cond delay="2000"/>
                            </p:stCondLst>
                            <p:childTnLst>
                              <p:par>
                                <p:cTn id="61" presetID="35" presetClass="path" presetSubtype="0" accel="50000" decel="50000" fill="hold" grpId="2" nodeType="afterEffect">
                                  <p:stCondLst>
                                    <p:cond delay="0"/>
                                  </p:stCondLst>
                                  <p:childTnLst>
                                    <p:animMotion origin="layout" path="M 4.16667E-7 4.07407E-6 L -0.1125 4.07407E-6 " pathEditMode="relative" rAng="0" ptsTypes="AA">
                                      <p:cBhvr>
                                        <p:cTn id="62" dur="2000" fill="hold"/>
                                        <p:tgtEl>
                                          <p:spTgt spid="29"/>
                                        </p:tgtEl>
                                        <p:attrNameLst>
                                          <p:attrName>ppt_x</p:attrName>
                                          <p:attrName>ppt_y</p:attrName>
                                        </p:attrNameLst>
                                      </p:cBhvr>
                                      <p:rCtr x="-5625" y="0"/>
                                    </p:animMotion>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wipe(left)">
                                      <p:cBhvr>
                                        <p:cTn id="67" dur="10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10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childTnLst>
                          </p:cTn>
                        </p:par>
                        <p:par>
                          <p:cTn id="82" fill="hold">
                            <p:stCondLst>
                              <p:cond delay="1000"/>
                            </p:stCondLst>
                            <p:childTnLst>
                              <p:par>
                                <p:cTn id="83" presetID="22" presetClass="entr" presetSubtype="8" fill="hold" nodeType="after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par>
                          <p:cTn id="86" fill="hold">
                            <p:stCondLst>
                              <p:cond delay="1500"/>
                            </p:stCondLst>
                            <p:childTnLst>
                              <p:par>
                                <p:cTn id="87" presetID="22" presetClass="entr" presetSubtype="8" fill="hold"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down)">
                                      <p:cBhvr>
                                        <p:cTn id="9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19" grpId="0" animBg="1"/>
      <p:bldP spid="20" grpId="0"/>
      <p:bldP spid="21" grpId="0"/>
      <p:bldP spid="22" grpId="0" animBg="1"/>
      <p:bldP spid="23" grpId="0" animBg="1"/>
      <p:bldP spid="24" grpId="0"/>
      <p:bldP spid="25" grpId="0"/>
      <p:bldP spid="26" grpId="0"/>
      <p:bldP spid="29" grpId="0"/>
      <p:bldP spid="29" grpId="1"/>
      <p:bldP spid="29" grpId="2"/>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939555" y="643582"/>
            <a:ext cx="2464825" cy="744279"/>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连接符 6"/>
          <p:cNvCxnSpPr/>
          <p:nvPr/>
        </p:nvCxnSpPr>
        <p:spPr>
          <a:xfrm>
            <a:off x="10128231" y="643582"/>
            <a:ext cx="0" cy="7442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35831" y="844278"/>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p</a:t>
            </a:r>
            <a:endParaRPr lang="zh-CN" altLang="en-US" dirty="0">
              <a:latin typeface="Times New Roman" pitchFamily="18" charset="0"/>
              <a:cs typeface="Times New Roman" pitchFamily="18" charset="0"/>
            </a:endParaRPr>
          </a:p>
        </p:txBody>
      </p:sp>
      <p:sp>
        <p:nvSpPr>
          <p:cNvPr id="9" name="TextBox 8"/>
          <p:cNvSpPr txBox="1"/>
          <p:nvPr/>
        </p:nvSpPr>
        <p:spPr>
          <a:xfrm>
            <a:off x="11050644" y="928223"/>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cxnSp>
        <p:nvCxnSpPr>
          <p:cNvPr id="10" name="直接箭头连接符 9"/>
          <p:cNvCxnSpPr/>
          <p:nvPr/>
        </p:nvCxnSpPr>
        <p:spPr>
          <a:xfrm flipH="1">
            <a:off x="9802070" y="1489543"/>
            <a:ext cx="53127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9844282" y="1443909"/>
                <a:ext cx="6553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844282" y="1443909"/>
                <a:ext cx="655372" cy="523220"/>
              </a:xfrm>
              <a:prstGeom prst="rect">
                <a:avLst/>
              </a:prstGeom>
              <a:blipFill>
                <a:blip r:embed="rId2"/>
                <a:stretch>
                  <a:fillRect/>
                </a:stretch>
              </a:blipFill>
            </p:spPr>
            <p:txBody>
              <a:bodyPr/>
              <a:lstStyle/>
              <a:p>
                <a:r>
                  <a:rPr lang="zh-CN" altLang="en-US">
                    <a:noFill/>
                  </a:rPr>
                  <a:t> </a:t>
                </a:r>
              </a:p>
            </p:txBody>
          </p:sp>
        </mc:Fallback>
      </mc:AlternateContent>
      <p:sp>
        <p:nvSpPr>
          <p:cNvPr id="12" name="TextBox 11"/>
          <p:cNvSpPr txBox="1"/>
          <p:nvPr/>
        </p:nvSpPr>
        <p:spPr>
          <a:xfrm>
            <a:off x="10094341" y="651475"/>
            <a:ext cx="669159" cy="954107"/>
          </a:xfrm>
          <a:prstGeom prst="rect">
            <a:avLst/>
          </a:prstGeom>
          <a:noFill/>
        </p:spPr>
        <p:txBody>
          <a:bodyPr wrap="square" rtlCol="0">
            <a:spAutoFit/>
          </a:bodyPr>
          <a:lstStyle/>
          <a:p>
            <a:pPr>
              <a:lnSpc>
                <a:spcPct val="70000"/>
              </a:lnSpc>
            </a:pPr>
            <a:r>
              <a:rPr lang="en-US" altLang="zh-CN" sz="1600" dirty="0"/>
              <a:t>+ + + + + +</a:t>
            </a:r>
          </a:p>
          <a:p>
            <a:pPr>
              <a:lnSpc>
                <a:spcPct val="70000"/>
              </a:lnSpc>
            </a:pPr>
            <a:r>
              <a:rPr lang="en-US" altLang="zh-CN" sz="1600" dirty="0"/>
              <a:t>+ + +</a:t>
            </a:r>
          </a:p>
          <a:p>
            <a:pPr>
              <a:lnSpc>
                <a:spcPct val="70000"/>
              </a:lnSpc>
            </a:pPr>
            <a:r>
              <a:rPr lang="en-US" altLang="zh-CN" sz="1600" dirty="0"/>
              <a:t>+ + +</a:t>
            </a:r>
          </a:p>
          <a:p>
            <a:pPr>
              <a:lnSpc>
                <a:spcPct val="70000"/>
              </a:lnSpc>
            </a:pPr>
            <a:r>
              <a:rPr lang="en-US" altLang="zh-CN" sz="1600" dirty="0"/>
              <a:t> </a:t>
            </a:r>
          </a:p>
        </p:txBody>
      </p:sp>
      <p:sp>
        <p:nvSpPr>
          <p:cNvPr id="13" name="TextBox 12"/>
          <p:cNvSpPr txBox="1"/>
          <p:nvPr/>
        </p:nvSpPr>
        <p:spPr>
          <a:xfrm>
            <a:off x="9797752" y="699888"/>
            <a:ext cx="579413" cy="757130"/>
          </a:xfrm>
          <a:prstGeom prst="rect">
            <a:avLst/>
          </a:prstGeom>
          <a:noFill/>
        </p:spPr>
        <p:txBody>
          <a:bodyPr wrap="square" rtlCol="0">
            <a:spAutoFit/>
          </a:bodyPr>
          <a:lstStyle/>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a:p>
            <a:pPr>
              <a:lnSpc>
                <a:spcPct val="30000"/>
              </a:lnSpc>
            </a:pPr>
            <a:r>
              <a:rPr lang="en-US" altLang="zh-CN" sz="2400" dirty="0"/>
              <a:t>--</a:t>
            </a:r>
          </a:p>
        </p:txBody>
      </p:sp>
      <p:cxnSp>
        <p:nvCxnSpPr>
          <p:cNvPr id="14" name="直接连接符 13"/>
          <p:cNvCxnSpPr/>
          <p:nvPr/>
        </p:nvCxnSpPr>
        <p:spPr>
          <a:xfrm>
            <a:off x="9856336" y="643582"/>
            <a:ext cx="0" cy="744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29191" y="643582"/>
            <a:ext cx="0" cy="74427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4978" y="170122"/>
            <a:ext cx="5557182" cy="584775"/>
          </a:xfrm>
          <a:prstGeom prst="rect">
            <a:avLst/>
          </a:prstGeom>
          <a:noFill/>
        </p:spPr>
        <p:txBody>
          <a:bodyPr wrap="square" rtlCol="0">
            <a:spAutoFit/>
          </a:bodyPr>
          <a:lstStyle/>
          <a:p>
            <a:r>
              <a:rPr lang="en-US" altLang="zh-CN" sz="3200" b="1" dirty="0">
                <a:solidFill>
                  <a:schemeClr val="tx2"/>
                </a:solidFill>
                <a:latin typeface="Times New Roman" pitchFamily="18" charset="0"/>
                <a:cs typeface="Times New Roman" pitchFamily="18" charset="0"/>
              </a:rPr>
              <a:t>7.4 </a:t>
            </a:r>
            <a:r>
              <a:rPr lang="zh-CN" altLang="en-US" sz="3200" b="1" dirty="0">
                <a:solidFill>
                  <a:schemeClr val="tx2"/>
                </a:solidFill>
                <a:latin typeface="Times New Roman" pitchFamily="18" charset="0"/>
                <a:cs typeface="Times New Roman" pitchFamily="18" charset="0"/>
              </a:rPr>
              <a:t>半导体</a:t>
            </a:r>
            <a:r>
              <a:rPr lang="en-US" altLang="zh-CN" sz="3200" b="1" dirty="0" err="1">
                <a:solidFill>
                  <a:schemeClr val="tx2"/>
                </a:solidFill>
                <a:latin typeface="Times New Roman" pitchFamily="18" charset="0"/>
                <a:cs typeface="Times New Roman" pitchFamily="18" charset="0"/>
              </a:rPr>
              <a:t>pn</a:t>
            </a:r>
            <a:r>
              <a:rPr lang="zh-CN" altLang="en-US" sz="3200" b="1" dirty="0" smtClean="0">
                <a:solidFill>
                  <a:schemeClr val="tx2"/>
                </a:solidFill>
                <a:latin typeface="Times New Roman" pitchFamily="18" charset="0"/>
                <a:cs typeface="Times New Roman" pitchFamily="18" charset="0"/>
              </a:rPr>
              <a:t>结</a:t>
            </a:r>
            <a:r>
              <a:rPr lang="en-US" altLang="zh-CN" sz="3200" b="1" dirty="0" smtClean="0">
                <a:solidFill>
                  <a:schemeClr val="tx2"/>
                </a:solidFill>
                <a:latin typeface="Times New Roman" pitchFamily="18" charset="0"/>
                <a:cs typeface="Times New Roman" pitchFamily="18" charset="0"/>
              </a:rPr>
              <a:t>-</a:t>
            </a:r>
            <a:r>
              <a:rPr lang="zh-CN" altLang="en-US" sz="3200" b="1" dirty="0" smtClean="0">
                <a:solidFill>
                  <a:schemeClr val="tx2"/>
                </a:solidFill>
                <a:latin typeface="Times New Roman" pitchFamily="18" charset="0"/>
                <a:cs typeface="Times New Roman" pitchFamily="18" charset="0"/>
              </a:rPr>
              <a:t>热平衡</a:t>
            </a:r>
            <a:endParaRPr lang="zh-CN" altLang="en-US" sz="3200" b="1" dirty="0">
              <a:solidFill>
                <a:schemeClr val="tx2"/>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7" name="TextBox 16"/>
              <p:cNvSpPr txBox="1"/>
              <p:nvPr/>
            </p:nvSpPr>
            <p:spPr>
              <a:xfrm>
                <a:off x="9555684" y="112316"/>
                <a:ext cx="654475" cy="556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𝑝</m:t>
                          </m:r>
                        </m:sub>
                      </m:sSub>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9555684" y="112316"/>
                <a:ext cx="654475" cy="55643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0367774" y="93750"/>
                <a:ext cx="6605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0367774" y="93750"/>
                <a:ext cx="660565"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87508" y="1684775"/>
                <a:ext cx="2111154" cy="5303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𝑝</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𝑛</m:t>
                          </m:r>
                        </m:sub>
                        <m:sup/>
                      </m:sSubSup>
                    </m:oMath>
                  </m:oMathPara>
                </a14:m>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487508" y="1684775"/>
                <a:ext cx="2111154" cy="5303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42778" y="2399728"/>
                <a:ext cx="2055884" cy="5303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0</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𝑝</m:t>
                          </m:r>
                        </m:sub>
                      </m:sSub>
                      <m:r>
                        <a:rPr lang="en-US" altLang="zh-CN" sz="2400" i="1">
                          <a:latin typeface="Cambria Math"/>
                          <a:ea typeface="Cambria Math"/>
                        </a:rPr>
                        <m:t>+</m:t>
                      </m:r>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𝑛</m:t>
                          </m:r>
                        </m:sub>
                        <m:sup/>
                      </m:sSubSup>
                    </m:oMath>
                  </m:oMathPara>
                </a14:m>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542778" y="2399728"/>
                <a:ext cx="2055884" cy="53033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179750" y="1365550"/>
                <a:ext cx="2431756"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𝑝</m:t>
                          </m:r>
                        </m:sub>
                      </m:sSub>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den>
                      </m:f>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0</m:t>
                          </m:r>
                        </m:sub>
                      </m:sSub>
                    </m:oMath>
                  </m:oMathPara>
                </a14:m>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3179750" y="1365550"/>
                <a:ext cx="2431756" cy="84619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3113771" y="2348397"/>
                <a:ext cx="2497735"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𝑛</m:t>
                          </m:r>
                        </m:sub>
                      </m:sSub>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num>
                        <m:den>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den>
                      </m:f>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0</m:t>
                          </m:r>
                        </m:sub>
                      </m:sSub>
                    </m:oMath>
                  </m:oMathPara>
                </a14:m>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3113771" y="2348397"/>
                <a:ext cx="2497735" cy="84619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5746617" y="1924692"/>
                <a:ext cx="3516796" cy="846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en>
                      </m:f>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𝑝</m:t>
                          </m:r>
                        </m:sub>
                        <m:sup>
                          <m:r>
                            <a:rPr lang="en-US" altLang="zh-CN" sz="2400" i="1">
                              <a:latin typeface="Cambria Math"/>
                              <a:ea typeface="Cambria Math"/>
                            </a:rPr>
                            <m:t>2</m:t>
                          </m:r>
                        </m:sup>
                      </m:sSubSup>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𝑉</m:t>
                          </m:r>
                        </m:e>
                        <m:sub>
                          <m:r>
                            <a:rPr lang="en-US" altLang="zh-CN" sz="2400" i="1">
                              <a:latin typeface="Cambria Math"/>
                              <a:ea typeface="Cambria Math"/>
                            </a:rPr>
                            <m:t>0</m:t>
                          </m:r>
                        </m:sub>
                      </m:sSub>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en>
                      </m:f>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𝑛</m:t>
                          </m:r>
                        </m:sub>
                        <m:sup>
                          <m:r>
                            <a:rPr lang="en-US" altLang="zh-CN" sz="2400" i="1">
                              <a:latin typeface="Cambria Math"/>
                              <a:ea typeface="Cambria Math"/>
                            </a:rPr>
                            <m:t>2</m:t>
                          </m:r>
                        </m:sup>
                      </m:sSubSup>
                    </m:oMath>
                  </m:oMathPara>
                </a14:m>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5746617" y="1924692"/>
                <a:ext cx="3516796" cy="84651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542778" y="3877482"/>
                <a:ext cx="3403239" cy="846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𝑉</m:t>
                          </m:r>
                        </m:e>
                        <m:sub>
                          <m:r>
                            <a:rPr lang="en-US" altLang="zh-CN" sz="2400" i="1">
                              <a:latin typeface="Cambria Math"/>
                              <a:ea typeface="Cambria Math"/>
                            </a:rPr>
                            <m:t>0</m:t>
                          </m:r>
                        </m:sub>
                      </m:sSub>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d>
                            <m:dPr>
                              <m:ctrlPr>
                                <a:rPr lang="en-US" altLang="zh-CN" sz="2400" i="1">
                                  <a:latin typeface="Cambria Math" panose="02040503050406030204" pitchFamily="18" charset="0"/>
                                  <a:ea typeface="Cambria Math"/>
                                </a:rPr>
                              </m:ctrlPr>
                            </m:dPr>
                            <m:e>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e>
                          </m:d>
                        </m:den>
                      </m:f>
                      <m:sSubSup>
                        <m:sSubSupPr>
                          <m:ctrlPr>
                            <a:rPr lang="en-US" altLang="zh-CN" sz="2400" i="1">
                              <a:latin typeface="Cambria Math" panose="02040503050406030204" pitchFamily="18" charset="0"/>
                              <a:ea typeface="Cambria Math"/>
                            </a:rPr>
                          </m:ctrlPr>
                        </m:sSubSupPr>
                        <m:e>
                          <m:r>
                            <a:rPr lang="en-US" altLang="zh-CN" sz="2400" i="1">
                              <a:latin typeface="Cambria Math"/>
                              <a:ea typeface="Cambria Math"/>
                            </a:rPr>
                            <m:t>𝑥</m:t>
                          </m:r>
                        </m:e>
                        <m:sub>
                          <m:r>
                            <a:rPr lang="en-US" altLang="zh-CN" sz="2400" i="1">
                              <a:latin typeface="Cambria Math"/>
                              <a:ea typeface="Cambria Math"/>
                            </a:rPr>
                            <m:t>0</m:t>
                          </m:r>
                        </m:sub>
                        <m:sup>
                          <m:r>
                            <a:rPr lang="en-US" altLang="zh-CN" sz="2400" i="1">
                              <a:latin typeface="Cambria Math"/>
                              <a:ea typeface="Cambria Math"/>
                            </a:rPr>
                            <m:t>2</m:t>
                          </m:r>
                        </m:sup>
                      </m:sSubSup>
                    </m:oMath>
                  </m:oMathPara>
                </a14:m>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542778" y="3877482"/>
                <a:ext cx="3403239" cy="84651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4214598" y="3653918"/>
                <a:ext cx="3619772" cy="1183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𝑥</m:t>
                          </m:r>
                        </m:e>
                        <m:sub>
                          <m:r>
                            <a:rPr lang="en-US" altLang="zh-CN" sz="2400" i="1">
                              <a:latin typeface="Cambria Math"/>
                              <a:ea typeface="Cambria Math"/>
                            </a:rPr>
                            <m:t>0</m:t>
                          </m:r>
                        </m:sub>
                      </m:sSub>
                      <m:r>
                        <a:rPr lang="en-US" altLang="zh-CN" sz="2400" i="1">
                          <a:latin typeface="Cambria Math"/>
                          <a:ea typeface="Cambria Math"/>
                        </a:rPr>
                        <m:t>=</m:t>
                      </m:r>
                      <m:rad>
                        <m:radPr>
                          <m:degHide m:val="on"/>
                          <m:ctrlPr>
                            <a:rPr lang="en-US" altLang="zh-CN" sz="2400" i="1">
                              <a:latin typeface="Cambria Math" panose="02040503050406030204" pitchFamily="18" charset="0"/>
                              <a:ea typeface="Cambria Math"/>
                            </a:rPr>
                          </m:ctrlPr>
                        </m:radPr>
                        <m:deg/>
                        <m:e>
                          <m:f>
                            <m:fPr>
                              <m:ctrlPr>
                                <a:rPr lang="en-US" altLang="zh-CN" sz="2400" i="1">
                                  <a:latin typeface="Cambria Math" panose="02040503050406030204" pitchFamily="18" charset="0"/>
                                  <a:ea typeface="Cambria Math"/>
                                </a:rPr>
                              </m:ctrlPr>
                            </m:fPr>
                            <m:num>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num>
                            <m:den>
                              <m:r>
                                <a:rPr lang="en-US" altLang="zh-CN" sz="2400" i="1">
                                  <a:latin typeface="Cambria Math"/>
                                  <a:ea typeface="Cambria Math"/>
                                </a:rPr>
                                <m:t>𝑒</m:t>
                              </m:r>
                            </m:den>
                          </m:f>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den>
                          </m:f>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𝑉</m:t>
                              </m:r>
                            </m:e>
                            <m:sub>
                              <m:r>
                                <a:rPr lang="en-US" altLang="zh-CN" sz="2400" i="1">
                                  <a:latin typeface="Cambria Math"/>
                                  <a:ea typeface="Cambria Math"/>
                                </a:rPr>
                                <m:t>0</m:t>
                              </m:r>
                            </m:sub>
                          </m:sSub>
                        </m:e>
                      </m:rad>
                    </m:oMath>
                  </m:oMathPara>
                </a14:m>
                <a:endParaRPr lang="zh-CN" altLang="en-US" sz="2400" dirty="0">
                  <a:latin typeface="Ebrima" pitchFamily="2" charset="0"/>
                  <a:ea typeface="Arial Unicode MS" pitchFamily="34" charset="-122"/>
                  <a:cs typeface="Ebrima" pitchFamily="2"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214598" y="3653918"/>
                <a:ext cx="3619772" cy="118352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8220835" y="3554098"/>
                <a:ext cx="3162469" cy="1183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ea typeface="Cambria Math"/>
                        </a:rPr>
                        <m:t>𝑐</m:t>
                      </m:r>
                      <m:r>
                        <a:rPr lang="en-US" altLang="zh-CN" sz="2400" i="1">
                          <a:latin typeface="Cambria Math"/>
                          <a:ea typeface="Cambria Math"/>
                        </a:rPr>
                        <m:t>=</m:t>
                      </m:r>
                      <m:rad>
                        <m:radPr>
                          <m:degHide m:val="on"/>
                          <m:ctrlPr>
                            <a:rPr lang="en-US" altLang="zh-CN" sz="2400" i="1">
                              <a:latin typeface="Cambria Math" panose="02040503050406030204" pitchFamily="18" charset="0"/>
                              <a:ea typeface="Cambria Math"/>
                            </a:rPr>
                          </m:ctrlPr>
                        </m:radPr>
                        <m:deg/>
                        <m:e>
                          <m:f>
                            <m:fPr>
                              <m:ctrlPr>
                                <a:rPr lang="en-US" altLang="zh-CN" sz="2400" i="1">
                                  <a:latin typeface="Cambria Math" panose="02040503050406030204" pitchFamily="18" charset="0"/>
                                  <a:ea typeface="Cambria Math"/>
                                </a:rPr>
                              </m:ctrlPr>
                            </m:fPr>
                            <m:num>
                              <m:r>
                                <a:rPr lang="en-US" altLang="zh-CN" sz="2400" i="1">
                                  <a:latin typeface="Cambria Math"/>
                                  <a:ea typeface="Cambria Math"/>
                                </a:rPr>
                                <m:t>𝑒</m:t>
                              </m:r>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0</m:t>
                                  </m:r>
                                </m:sub>
                              </m:sSub>
                              <m:sSub>
                                <m:sSubPr>
                                  <m:ctrlPr>
                                    <a:rPr lang="en-US" altLang="zh-CN" sz="2400" i="1">
                                      <a:latin typeface="Cambria Math" panose="02040503050406030204" pitchFamily="18" charset="0"/>
                                      <a:ea typeface="Cambria Math"/>
                                    </a:rPr>
                                  </m:ctrlPr>
                                </m:sSubPr>
                                <m:e>
                                  <m:r>
                                    <a:rPr lang="zh-CN" altLang="en-US" sz="2400" i="1">
                                      <a:latin typeface="Cambria Math"/>
                                      <a:ea typeface="Cambria Math"/>
                                    </a:rPr>
                                    <m:t>𝜀</m:t>
                                  </m:r>
                                </m:e>
                                <m:sub>
                                  <m:r>
                                    <a:rPr lang="en-US" altLang="zh-CN" sz="2400" i="1">
                                      <a:latin typeface="Cambria Math"/>
                                      <a:ea typeface="Cambria Math"/>
                                    </a:rPr>
                                    <m:t>𝑟</m:t>
                                  </m:r>
                                </m:sub>
                              </m:sSub>
                            </m:num>
                            <m:den>
                              <m:r>
                                <a:rPr lang="en-US" altLang="zh-CN" sz="2400" i="1">
                                  <a:latin typeface="Cambria Math"/>
                                  <a:ea typeface="Cambria Math"/>
                                </a:rPr>
                                <m:t>2</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𝑉</m:t>
                                  </m:r>
                                </m:e>
                                <m:sub>
                                  <m:r>
                                    <a:rPr lang="en-US" altLang="zh-CN" sz="2400" i="1">
                                      <a:latin typeface="Cambria Math"/>
                                      <a:ea typeface="Cambria Math"/>
                                    </a:rPr>
                                    <m:t>0</m:t>
                                  </m:r>
                                </m:sub>
                              </m:sSub>
                            </m:den>
                          </m:f>
                          <m:r>
                            <a:rPr lang="en-US" altLang="zh-CN" sz="2400" i="1">
                              <a:latin typeface="Cambria Math"/>
                              <a:ea typeface="Cambria Math"/>
                            </a:rPr>
                            <m:t>(</m:t>
                          </m:r>
                          <m:f>
                            <m:fPr>
                              <m:ctrlPr>
                                <a:rPr lang="en-US" altLang="zh-CN" sz="2400" i="1">
                                  <a:latin typeface="Cambria Math" panose="02040503050406030204" pitchFamily="18" charset="0"/>
                                  <a:ea typeface="Cambria Math"/>
                                </a:rPr>
                              </m:ctrlPr>
                            </m:fPr>
                            <m:num>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num>
                            <m:den>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𝑎</m:t>
                                  </m:r>
                                </m:sub>
                              </m:sSub>
                              <m:r>
                                <a:rPr lang="en-US" altLang="zh-CN" sz="2400" i="1">
                                  <a:latin typeface="Cambria Math"/>
                                  <a:ea typeface="Cambria Math"/>
                                </a:rPr>
                                <m:t>+</m:t>
                              </m:r>
                              <m:sSub>
                                <m:sSubPr>
                                  <m:ctrlPr>
                                    <a:rPr lang="en-US" altLang="zh-CN" sz="2400" i="1">
                                      <a:latin typeface="Cambria Math" panose="02040503050406030204" pitchFamily="18" charset="0"/>
                                      <a:ea typeface="Cambria Math"/>
                                    </a:rPr>
                                  </m:ctrlPr>
                                </m:sSubPr>
                                <m:e>
                                  <m:r>
                                    <a:rPr lang="en-US" altLang="zh-CN" sz="2400" i="1">
                                      <a:latin typeface="Cambria Math"/>
                                      <a:ea typeface="Cambria Math"/>
                                    </a:rPr>
                                    <m:t>𝑁</m:t>
                                  </m:r>
                                </m:e>
                                <m:sub>
                                  <m:r>
                                    <a:rPr lang="en-US" altLang="zh-CN" sz="2400" i="1">
                                      <a:latin typeface="Cambria Math"/>
                                      <a:ea typeface="Cambria Math"/>
                                    </a:rPr>
                                    <m:t>𝑑</m:t>
                                  </m:r>
                                </m:sub>
                              </m:sSub>
                            </m:den>
                          </m:f>
                          <m:r>
                            <a:rPr lang="en-US" altLang="zh-CN" sz="2400" i="1">
                              <a:latin typeface="Cambria Math"/>
                              <a:ea typeface="Cambria Math"/>
                            </a:rPr>
                            <m:t>)</m:t>
                          </m:r>
                        </m:e>
                      </m:rad>
                    </m:oMath>
                  </m:oMathPara>
                </a14:m>
                <a:endParaRPr lang="zh-CN"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8220835" y="3554098"/>
                <a:ext cx="3162469" cy="1183529"/>
              </a:xfrm>
              <a:prstGeom prst="rect">
                <a:avLst/>
              </a:prstGeom>
              <a:blipFill>
                <a:blip r:embed="rId12"/>
                <a:stretch>
                  <a:fillRect/>
                </a:stretch>
              </a:blipFill>
            </p:spPr>
            <p:txBody>
              <a:bodyPr/>
              <a:lstStyle/>
              <a:p>
                <a:r>
                  <a:rPr lang="zh-CN" altLang="en-US">
                    <a:noFill/>
                  </a:rPr>
                  <a:t> </a:t>
                </a:r>
              </a:p>
            </p:txBody>
          </p:sp>
        </mc:Fallback>
      </mc:AlternateContent>
      <p:grpSp>
        <p:nvGrpSpPr>
          <p:cNvPr id="27" name="组合 26"/>
          <p:cNvGrpSpPr/>
          <p:nvPr/>
        </p:nvGrpSpPr>
        <p:grpSpPr>
          <a:xfrm>
            <a:off x="10029093" y="6448526"/>
            <a:ext cx="552450" cy="314325"/>
            <a:chOff x="5172075" y="6438900"/>
            <a:chExt cx="552450" cy="314325"/>
          </a:xfrm>
        </p:grpSpPr>
        <p:sp>
          <p:nvSpPr>
            <p:cNvPr id="28" name="棱台 27"/>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p:cNvSpPr txBox="1"/>
          <p:nvPr/>
        </p:nvSpPr>
        <p:spPr>
          <a:xfrm>
            <a:off x="7714134" y="6451830"/>
            <a:ext cx="1899879" cy="307777"/>
          </a:xfrm>
          <a:prstGeom prst="rect">
            <a:avLst/>
          </a:prstGeom>
          <a:noFill/>
        </p:spPr>
        <p:txBody>
          <a:bodyPr wrap="none" rtlCol="0">
            <a:spAutoFit/>
          </a:bodyPr>
          <a:lstStyle/>
          <a:p>
            <a:r>
              <a:rPr lang="zh-CN" altLang="en-US" sz="1400" dirty="0"/>
              <a:t>大连理工大学  张贺秋</a:t>
            </a:r>
          </a:p>
        </p:txBody>
      </p:sp>
      <p:sp>
        <p:nvSpPr>
          <p:cNvPr id="2" name="任意多边形 1"/>
          <p:cNvSpPr/>
          <p:nvPr/>
        </p:nvSpPr>
        <p:spPr>
          <a:xfrm>
            <a:off x="2424793" y="2048627"/>
            <a:ext cx="209016" cy="478971"/>
          </a:xfrm>
          <a:custGeom>
            <a:avLst/>
            <a:gdLst>
              <a:gd name="connsiteX0" fmla="*/ 95805 w 209016"/>
              <a:gd name="connsiteY0" fmla="*/ 0 h 478971"/>
              <a:gd name="connsiteX1" fmla="*/ 139347 w 209016"/>
              <a:gd name="connsiteY1" fmla="*/ 130628 h 478971"/>
              <a:gd name="connsiteX2" fmla="*/ 174182 w 209016"/>
              <a:gd name="connsiteY2" fmla="*/ 226423 h 478971"/>
              <a:gd name="connsiteX3" fmla="*/ 182890 w 209016"/>
              <a:gd name="connsiteY3" fmla="*/ 261257 h 478971"/>
              <a:gd name="connsiteX4" fmla="*/ 200307 w 209016"/>
              <a:gd name="connsiteY4" fmla="*/ 287383 h 478971"/>
              <a:gd name="connsiteX5" fmla="*/ 209016 w 209016"/>
              <a:gd name="connsiteY5" fmla="*/ 313508 h 478971"/>
              <a:gd name="connsiteX6" fmla="*/ 148056 w 209016"/>
              <a:gd name="connsiteY6" fmla="*/ 365760 h 478971"/>
              <a:gd name="connsiteX7" fmla="*/ 95805 w 209016"/>
              <a:gd name="connsiteY7" fmla="*/ 383177 h 478971"/>
              <a:gd name="connsiteX8" fmla="*/ 34845 w 209016"/>
              <a:gd name="connsiteY8" fmla="*/ 418011 h 478971"/>
              <a:gd name="connsiteX9" fmla="*/ 10 w 209016"/>
              <a:gd name="connsiteY9"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016" h="478971">
                <a:moveTo>
                  <a:pt x="95805" y="0"/>
                </a:moveTo>
                <a:cubicBezTo>
                  <a:pt x="110319" y="43543"/>
                  <a:pt x="126737" y="86496"/>
                  <a:pt x="139347" y="130628"/>
                </a:cubicBezTo>
                <a:cubicBezTo>
                  <a:pt x="160332" y="204071"/>
                  <a:pt x="147314" y="172686"/>
                  <a:pt x="174182" y="226423"/>
                </a:cubicBezTo>
                <a:cubicBezTo>
                  <a:pt x="177085" y="238034"/>
                  <a:pt x="178175" y="250256"/>
                  <a:pt x="182890" y="261257"/>
                </a:cubicBezTo>
                <a:cubicBezTo>
                  <a:pt x="187013" y="270877"/>
                  <a:pt x="195626" y="278022"/>
                  <a:pt x="200307" y="287383"/>
                </a:cubicBezTo>
                <a:cubicBezTo>
                  <a:pt x="204412" y="295593"/>
                  <a:pt x="206113" y="304800"/>
                  <a:pt x="209016" y="313508"/>
                </a:cubicBezTo>
                <a:cubicBezTo>
                  <a:pt x="191749" y="330775"/>
                  <a:pt x="171931" y="355149"/>
                  <a:pt x="148056" y="365760"/>
                </a:cubicBezTo>
                <a:cubicBezTo>
                  <a:pt x="131279" y="373216"/>
                  <a:pt x="112851" y="376359"/>
                  <a:pt x="95805" y="383177"/>
                </a:cubicBezTo>
                <a:cubicBezTo>
                  <a:pt x="68180" y="394227"/>
                  <a:pt x="58412" y="402299"/>
                  <a:pt x="34845" y="418011"/>
                </a:cubicBezTo>
                <a:cubicBezTo>
                  <a:pt x="-1600" y="472678"/>
                  <a:pt x="10" y="449330"/>
                  <a:pt x="10" y="478971"/>
                </a:cubicBezTo>
              </a:path>
            </a:pathLst>
          </a:cu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891153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1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10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1000"/>
                                        <p:tgtEl>
                                          <p:spTgt spid="26"/>
                                        </p:tgtEl>
                                      </p:cBhvr>
                                    </p:animEffect>
                                  </p:childTnLst>
                                </p:cTn>
                              </p:par>
                            </p:childTnLst>
                          </p:cTn>
                        </p:par>
                        <p:par>
                          <p:cTn id="43" fill="hold">
                            <p:stCondLst>
                              <p:cond delay="1000"/>
                            </p:stCondLst>
                            <p:childTnLst>
                              <p:par>
                                <p:cTn id="44" presetID="22" presetClass="entr" presetSubtype="4"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4347" y="2818729"/>
            <a:ext cx="4263656" cy="584775"/>
          </a:xfrm>
          <a:prstGeom prst="rect">
            <a:avLst/>
          </a:prstGeom>
          <a:noFill/>
        </p:spPr>
        <p:txBody>
          <a:bodyPr wrap="square" rtlCol="0">
            <a:spAutoFit/>
          </a:bodyPr>
          <a:lstStyle/>
          <a:p>
            <a:r>
              <a:rPr lang="en-US" altLang="zh-CN" sz="3200" b="1" dirty="0">
                <a:solidFill>
                  <a:schemeClr val="tx2"/>
                </a:solidFill>
              </a:rPr>
              <a:t>7.5 </a:t>
            </a:r>
            <a:r>
              <a:rPr lang="en-US" altLang="zh-CN" sz="3200" b="1" dirty="0" err="1">
                <a:solidFill>
                  <a:schemeClr val="tx2"/>
                </a:solidFill>
              </a:rPr>
              <a:t>pn</a:t>
            </a:r>
            <a:r>
              <a:rPr lang="zh-CN" altLang="en-US" sz="3200" b="1" dirty="0">
                <a:solidFill>
                  <a:schemeClr val="tx2"/>
                </a:solidFill>
              </a:rPr>
              <a:t>结的整流现象</a:t>
            </a:r>
          </a:p>
        </p:txBody>
      </p:sp>
    </p:spTree>
    <p:extLst>
      <p:ext uri="{BB962C8B-B14F-4D97-AF65-F5344CB8AC3E}">
        <p14:creationId xmlns:p14="http://schemas.microsoft.com/office/powerpoint/2010/main" val="4203319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25357</TotalTime>
  <Pages>0</Pages>
  <Words>3006</Words>
  <Characters>0</Characters>
  <Application>Microsoft Office PowerPoint</Application>
  <DocSecurity>0</DocSecurity>
  <PresentationFormat>宽屏</PresentationFormat>
  <Lines>0</Lines>
  <Paragraphs>293</Paragraphs>
  <Slides>14</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 Unicode MS</vt:lpstr>
      <vt:lpstr>华文仿宋</vt:lpstr>
      <vt:lpstr>华文行楷</vt:lpstr>
      <vt:lpstr>宋体</vt:lpstr>
      <vt:lpstr>Arial</vt:lpstr>
      <vt:lpstr>Cambria Math</vt:lpstr>
      <vt:lpstr>Ebrima</vt:lpstr>
      <vt:lpstr>Times New Roman</vt:lpstr>
      <vt:lpstr>Wingdings</vt:lpstr>
      <vt:lpstr>Wingdings 2</vt:lpstr>
      <vt:lpstr>吉祥如意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1246</cp:revision>
  <dcterms:created xsi:type="dcterms:W3CDTF">2013-04-19T13:13:42Z</dcterms:created>
  <dcterms:modified xsi:type="dcterms:W3CDTF">2020-05-13T01:22:08Z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