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0"/>
  </p:notesMasterIdLst>
  <p:sldIdLst>
    <p:sldId id="405" r:id="rId2"/>
    <p:sldId id="371" r:id="rId3"/>
    <p:sldId id="372" r:id="rId4"/>
    <p:sldId id="373" r:id="rId5"/>
    <p:sldId id="374" r:id="rId6"/>
    <p:sldId id="375" r:id="rId7"/>
    <p:sldId id="376" r:id="rId8"/>
    <p:sldId id="406" r:id="rId9"/>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7"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00CC"/>
    <a:srgbClr val="005C2A"/>
    <a:srgbClr val="FFCCFF"/>
    <a:srgbClr val="99FF99"/>
    <a:srgbClr val="FF99FF"/>
    <a:srgbClr val="66FFFF"/>
    <a:srgbClr val="FFFF66"/>
    <a:srgbClr val="0080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72440" autoAdjust="0"/>
  </p:normalViewPr>
  <p:slideViewPr>
    <p:cSldViewPr snapToGrid="0" snapToObjects="1">
      <p:cViewPr varScale="1">
        <p:scale>
          <a:sx n="88" d="100"/>
          <a:sy n="88" d="100"/>
        </p:scale>
        <p:origin x="1133" y="72"/>
      </p:cViewPr>
      <p:guideLst>
        <p:guide orient="horz" pos="2167"/>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学习了金属和半导体接触在热平衡时的电势、空间电荷、电子能带在空间的分布情况。可以看出在肖特基接触中，在金属和半导体接触的半导体表面形成了高阻的多子耗尽区，阻挡层。下面来分析这样的半导体接触的整流现象。</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360587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在分析金属和半导体接触的整流现象中，采用热电子发射理论</a:t>
            </a:r>
            <a:r>
              <a:rPr lang="en-US" altLang="zh-CN" dirty="0" smtClean="0"/>
              <a:t>》</a:t>
            </a:r>
            <a:r>
              <a:rPr lang="zh-CN" altLang="en-US" dirty="0" smtClean="0"/>
              <a:t>。由热电子的发射理论，热电子发射的电流正比电子需要越过的势垒除以</a:t>
            </a:r>
            <a:r>
              <a:rPr lang="en-US" altLang="zh-CN" dirty="0" smtClean="0"/>
              <a:t>K0T</a:t>
            </a:r>
            <a:r>
              <a:rPr lang="zh-CN" altLang="en-US" dirty="0" smtClean="0"/>
              <a:t>的负</a:t>
            </a:r>
            <a:r>
              <a:rPr lang="en-US" altLang="zh-CN" dirty="0" smtClean="0"/>
              <a:t>e</a:t>
            </a:r>
            <a:r>
              <a:rPr lang="zh-CN" altLang="en-US" dirty="0" smtClean="0"/>
              <a:t>指数。由金属进入半导体的电流，也就是由半导体热发射到金属中的电子</a:t>
            </a:r>
            <a:r>
              <a:rPr lang="en-US" altLang="zh-CN" dirty="0" smtClean="0"/>
              <a:t>》</a:t>
            </a:r>
            <a:r>
              <a:rPr lang="zh-CN" altLang="en-US" dirty="0" smtClean="0"/>
              <a:t>，需要越过的势垒为半导体功函数减去电子亲和势加上接触电势差，也等于半导体的导带底</a:t>
            </a:r>
            <a:r>
              <a:rPr lang="en-US" altLang="zh-CN" dirty="0" err="1" smtClean="0"/>
              <a:t>Ec</a:t>
            </a:r>
            <a:r>
              <a:rPr lang="zh-CN" altLang="en-US" dirty="0" smtClean="0"/>
              <a:t>减去费米能级</a:t>
            </a:r>
            <a:r>
              <a:rPr lang="en-US" altLang="zh-CN" dirty="0" err="1" smtClean="0"/>
              <a:t>Efn</a:t>
            </a:r>
            <a:r>
              <a:rPr lang="zh-CN" altLang="en-US" dirty="0" smtClean="0"/>
              <a:t>加上</a:t>
            </a:r>
            <a:r>
              <a:rPr lang="en-US" altLang="zh-CN" dirty="0" smtClean="0"/>
              <a:t>EV0</a:t>
            </a:r>
            <a:r>
              <a:rPr lang="zh-CN" altLang="en-US" dirty="0" smtClean="0"/>
              <a:t>，因此有金属进入到半导体的电流</a:t>
            </a:r>
            <a:r>
              <a:rPr lang="en-US" altLang="zh-CN" dirty="0" smtClean="0"/>
              <a:t>JMS</a:t>
            </a:r>
            <a:r>
              <a:rPr lang="zh-CN" altLang="en-US" dirty="0" smtClean="0"/>
              <a:t>公式为</a:t>
            </a:r>
            <a:r>
              <a:rPr lang="en-US" altLang="zh-CN" dirty="0" smtClean="0"/>
              <a:t>》</a:t>
            </a:r>
            <a:r>
              <a:rPr lang="zh-CN" altLang="en-US" dirty="0" smtClean="0"/>
              <a:t>。而有半导体进入金属的电流，也就是由金属热发射到半导体的电子引起的电流</a:t>
            </a:r>
            <a:r>
              <a:rPr lang="en-US" altLang="zh-CN" dirty="0" smtClean="0"/>
              <a:t>》</a:t>
            </a:r>
            <a:r>
              <a:rPr lang="zh-CN" altLang="en-US" dirty="0" smtClean="0"/>
              <a:t>，正比于负</a:t>
            </a:r>
            <a:r>
              <a:rPr lang="en-US" altLang="zh-CN" dirty="0" err="1" smtClean="0"/>
              <a:t>Wms</a:t>
            </a:r>
            <a:r>
              <a:rPr lang="zh-CN" altLang="en-US" dirty="0" smtClean="0"/>
              <a:t>除以</a:t>
            </a:r>
            <a:r>
              <a:rPr lang="en-US" altLang="zh-CN" dirty="0" smtClean="0"/>
              <a:t>K0T</a:t>
            </a:r>
            <a:r>
              <a:rPr lang="zh-CN" altLang="en-US" dirty="0" smtClean="0"/>
              <a:t>的</a:t>
            </a:r>
            <a:r>
              <a:rPr lang="en-US" altLang="zh-CN" dirty="0" smtClean="0"/>
              <a:t>e</a:t>
            </a:r>
            <a:r>
              <a:rPr lang="zh-CN" altLang="en-US" dirty="0" smtClean="0"/>
              <a:t>指数。公式中的</a:t>
            </a:r>
            <a:r>
              <a:rPr lang="en-US" altLang="zh-CN" dirty="0" smtClean="0"/>
              <a:t>C》</a:t>
            </a:r>
            <a:r>
              <a:rPr lang="zh-CN" altLang="en-US" dirty="0" smtClean="0"/>
              <a:t>为比例常数。</a:t>
            </a:r>
            <a:r>
              <a:rPr lang="en-US" altLang="zh-CN" dirty="0" smtClean="0"/>
              <a:t>C</a:t>
            </a:r>
            <a:r>
              <a:rPr lang="zh-CN" altLang="en-US" dirty="0" smtClean="0"/>
              <a:t>是电子有效质量和温度的函数。在热平衡</a:t>
            </a:r>
            <a:r>
              <a:rPr lang="en-US" altLang="zh-CN" dirty="0" smtClean="0"/>
              <a:t>》</a:t>
            </a:r>
            <a:r>
              <a:rPr lang="zh-CN" altLang="en-US" dirty="0" smtClean="0"/>
              <a:t>，从金属热发射到半导体的电子越过的势垒和从半导体发射到金属的电子越过的势垒相等，因此从金属到半导体的电流与从半导体发射到金属的电流相等。要注意，在讨论金属半导体接触电流时，只分析了多少载流子的电流，而少数载流子的电流可以忽略。金属和半导体接触的电流以多子电流为主。这样的半导体器件称为单极器件。注意这里的单极器件是指器件工作是起主要作用的是一种载流子。如果器件在工作中两种载流子都发挥作用，则称为双极器件。这样的单极和双极不是指器件有多少个电极，而是指参与导电的载流子是一种为主还是两种都需要考虑。金属和半导体接触器件属于单极器件，导电时以半导体中的多子为主。</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3093774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现在来分析在金属和半导体之间施加正电压，能带图的变化情况。金属和</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型非简并半导体接触，并且金属的功函数大于半导体的功函数。热平衡时，金属和半导体具有统一的费米能级，金属和半导体接触面</a:t>
            </a:r>
            <a:r>
              <a:rPr lang="zh-CN" altLang="en-US" sz="1200" kern="1200" dirty="0" smtClean="0">
                <a:solidFill>
                  <a:schemeClr val="tx1"/>
                </a:solidFill>
                <a:effectLst/>
                <a:latin typeface="Arial" pitchFamily="34" charset="0"/>
                <a:ea typeface="宋体" pitchFamily="2" charset="-122"/>
                <a:cs typeface="+mn-cs"/>
              </a:rPr>
              <a:t>处</a:t>
            </a:r>
            <a:r>
              <a:rPr lang="zh-CN" altLang="zh-CN" sz="1200" kern="1200" dirty="0" smtClean="0">
                <a:solidFill>
                  <a:schemeClr val="tx1"/>
                </a:solidFill>
                <a:effectLst/>
                <a:latin typeface="Arial" pitchFamily="34" charset="0"/>
                <a:ea typeface="宋体" pitchFamily="2" charset="-122"/>
                <a:cs typeface="+mn-cs"/>
              </a:rPr>
              <a:t>从金属到半导体的势垒高度保持不变。在半导体的表面形成正的空间电荷区》空间电荷区的电场从半导体指向金属》，形成了内建电场》，当在金属和半导体之间施加正向</a:t>
            </a:r>
            <a:r>
              <a:rPr lang="zh-CN" altLang="en-US" sz="1200" kern="1200" dirty="0" smtClean="0">
                <a:solidFill>
                  <a:schemeClr val="tx1"/>
                </a:solidFill>
                <a:effectLst/>
                <a:latin typeface="Arial" pitchFamily="34" charset="0"/>
                <a:ea typeface="宋体" pitchFamily="2" charset="-122"/>
                <a:cs typeface="+mn-cs"/>
              </a:rPr>
              <a:t>电</a:t>
            </a:r>
            <a:r>
              <a:rPr lang="zh-CN" altLang="zh-CN" sz="1200" kern="1200" dirty="0" smtClean="0">
                <a:solidFill>
                  <a:schemeClr val="tx1"/>
                </a:solidFill>
                <a:effectLst/>
                <a:latin typeface="Arial" pitchFamily="34" charset="0"/>
                <a:ea typeface="宋体" pitchFamily="2" charset="-122"/>
                <a:cs typeface="+mn-cs"/>
              </a:rPr>
              <a:t>压</a:t>
            </a:r>
            <a:r>
              <a:rPr lang="en-US" altLang="zh-CN" sz="1200" kern="1200" dirty="0" smtClean="0">
                <a:solidFill>
                  <a:schemeClr val="tx1"/>
                </a:solidFill>
                <a:effectLst/>
                <a:latin typeface="Arial" pitchFamily="34" charset="0"/>
                <a:ea typeface="宋体" pitchFamily="2" charset="-122"/>
                <a:cs typeface="+mn-cs"/>
              </a:rPr>
              <a:t>V</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则外加电场方向与内建电场方向相反》。在此考虑理想的金属和半导体接触。即：</a:t>
            </a:r>
            <a:r>
              <a:rPr lang="en-US" altLang="zh-CN" sz="1200" kern="1200" dirty="0" smtClean="0">
                <a:solidFill>
                  <a:schemeClr val="tx1"/>
                </a:solidFill>
                <a:effectLst/>
                <a:latin typeface="Arial" pitchFamily="34" charset="0"/>
                <a:ea typeface="宋体" pitchFamily="2" charset="-122"/>
                <a:cs typeface="+mn-cs"/>
              </a:rPr>
              <a:t>1</a:t>
            </a:r>
            <a:r>
              <a:rPr lang="zh-CN" altLang="zh-CN" sz="1200" kern="1200" dirty="0" smtClean="0">
                <a:solidFill>
                  <a:schemeClr val="tx1"/>
                </a:solidFill>
                <a:effectLst/>
                <a:latin typeface="Arial" pitchFamily="34" charset="0"/>
                <a:ea typeface="宋体" pitchFamily="2" charset="-122"/>
                <a:cs typeface="+mn-cs"/>
              </a:rPr>
              <a:t>、</a:t>
            </a:r>
            <a:r>
              <a:rPr lang="zh-CN" altLang="zh-CN" sz="1200" b="1" kern="1200" dirty="0" smtClean="0">
                <a:solidFill>
                  <a:schemeClr val="tx1"/>
                </a:solidFill>
                <a:effectLst/>
                <a:latin typeface="Arial" pitchFamily="34" charset="0"/>
                <a:ea typeface="宋体" pitchFamily="2" charset="-122"/>
                <a:cs typeface="+mn-cs"/>
              </a:rPr>
              <a:t>金属和半导体界面无缺陷，无载流子的产生和复合发生。</a:t>
            </a:r>
            <a:r>
              <a:rPr lang="en-US" altLang="zh-CN" sz="1200" b="1" kern="1200" dirty="0" smtClean="0">
                <a:solidFill>
                  <a:schemeClr val="tx1"/>
                </a:solidFill>
                <a:effectLst/>
                <a:latin typeface="Arial" pitchFamily="34" charset="0"/>
                <a:ea typeface="宋体" pitchFamily="2" charset="-122"/>
                <a:cs typeface="+mn-cs"/>
              </a:rPr>
              <a:t>2</a:t>
            </a:r>
            <a:r>
              <a:rPr lang="zh-CN" altLang="zh-CN" sz="1200" b="1" kern="1200" dirty="0" smtClean="0">
                <a:solidFill>
                  <a:schemeClr val="tx1"/>
                </a:solidFill>
                <a:effectLst/>
                <a:latin typeface="Arial" pitchFamily="34" charset="0"/>
                <a:ea typeface="宋体" pitchFamily="2" charset="-122"/>
                <a:cs typeface="+mn-cs"/>
              </a:rPr>
              <a:t>、电压全部降落在半导体的耗尽区。</a:t>
            </a:r>
            <a:r>
              <a:rPr lang="en-US" altLang="zh-CN" sz="1200" b="1" kern="1200" dirty="0" smtClean="0">
                <a:solidFill>
                  <a:schemeClr val="tx1"/>
                </a:solidFill>
                <a:effectLst/>
                <a:latin typeface="Arial" pitchFamily="34" charset="0"/>
                <a:ea typeface="宋体" pitchFamily="2" charset="-122"/>
                <a:cs typeface="+mn-cs"/>
              </a:rPr>
              <a:t>3</a:t>
            </a:r>
            <a:r>
              <a:rPr lang="zh-CN" altLang="zh-CN" sz="1200" b="1" kern="1200" dirty="0" smtClean="0">
                <a:solidFill>
                  <a:schemeClr val="tx1"/>
                </a:solidFill>
                <a:effectLst/>
                <a:latin typeface="Arial" pitchFamily="34" charset="0"/>
                <a:ea typeface="宋体" pitchFamily="2" charset="-122"/>
                <a:cs typeface="+mn-cs"/>
              </a:rPr>
              <a:t>、耗尽区中无载流子的产生和复合。</a:t>
            </a:r>
            <a:r>
              <a:rPr lang="en-US" altLang="zh-CN" sz="1200" b="1" kern="1200" dirty="0" smtClean="0">
                <a:solidFill>
                  <a:schemeClr val="tx1"/>
                </a:solidFill>
                <a:effectLst/>
                <a:latin typeface="Arial" pitchFamily="34" charset="0"/>
                <a:ea typeface="宋体" pitchFamily="2" charset="-122"/>
                <a:cs typeface="+mn-cs"/>
              </a:rPr>
              <a:t>4</a:t>
            </a:r>
            <a:r>
              <a:rPr lang="zh-CN" altLang="zh-CN" sz="1200" b="1" kern="1200" dirty="0" smtClean="0">
                <a:solidFill>
                  <a:schemeClr val="tx1"/>
                </a:solidFill>
                <a:effectLst/>
                <a:latin typeface="Arial" pitchFamily="34" charset="0"/>
                <a:ea typeface="宋体" pitchFamily="2" charset="-122"/>
                <a:cs typeface="+mn-cs"/>
              </a:rPr>
              <a:t>、半导体足够宽，在准中性区无电压降。在理想情况下，半导体阻挡层上的电场减小，外加电压都降在阻挡层上，半导体的表面势垒高度减小</a:t>
            </a:r>
            <a:r>
              <a:rPr lang="en-US" altLang="zh-CN" sz="1200" b="1" kern="1200" dirty="0" smtClean="0">
                <a:solidFill>
                  <a:schemeClr val="tx1"/>
                </a:solidFill>
                <a:effectLst/>
                <a:latin typeface="Arial" pitchFamily="34" charset="0"/>
                <a:ea typeface="宋体" pitchFamily="2" charset="-122"/>
                <a:cs typeface="+mn-cs"/>
              </a:rPr>
              <a:t>eV</a:t>
            </a:r>
            <a:r>
              <a:rPr lang="zh-CN" altLang="en-US" sz="1200" b="1" kern="1200" dirty="0" smtClean="0">
                <a:solidFill>
                  <a:schemeClr val="tx1"/>
                </a:solidFill>
                <a:effectLst/>
                <a:latin typeface="Arial" pitchFamily="34" charset="0"/>
                <a:ea typeface="宋体" pitchFamily="2" charset="-122"/>
                <a:cs typeface="+mn-cs"/>
              </a:rPr>
              <a:t>的高度，则半导体上的势垒高度</a:t>
            </a:r>
            <a:r>
              <a:rPr lang="zh-CN" altLang="zh-CN" sz="1200" b="1" kern="1200" dirty="0" smtClean="0">
                <a:solidFill>
                  <a:schemeClr val="tx1"/>
                </a:solidFill>
                <a:effectLst/>
                <a:latin typeface="Arial" pitchFamily="34" charset="0"/>
                <a:ea typeface="宋体" pitchFamily="2" charset="-122"/>
                <a:cs typeface="+mn-cs"/>
              </a:rPr>
              <a:t>为</a:t>
            </a:r>
            <a:r>
              <a:rPr lang="en-US" altLang="zh-CN" sz="1200" b="1" kern="1200" dirty="0" smtClean="0">
                <a:solidFill>
                  <a:schemeClr val="tx1"/>
                </a:solidFill>
                <a:effectLst/>
                <a:latin typeface="Arial" pitchFamily="34" charset="0"/>
                <a:ea typeface="宋体" pitchFamily="2" charset="-122"/>
                <a:cs typeface="+mn-cs"/>
              </a:rPr>
              <a:t>e</a:t>
            </a:r>
            <a:r>
              <a:rPr lang="zh-CN" altLang="zh-CN" sz="1200" b="1" kern="1200" dirty="0" smtClean="0">
                <a:solidFill>
                  <a:schemeClr val="tx1"/>
                </a:solidFill>
                <a:effectLst/>
                <a:latin typeface="Arial" pitchFamily="34" charset="0"/>
                <a:ea typeface="宋体" pitchFamily="2" charset="-122"/>
                <a:cs typeface="+mn-cs"/>
              </a:rPr>
              <a:t>（</a:t>
            </a:r>
            <a:r>
              <a:rPr lang="en-US" altLang="zh-CN" sz="1200" b="1" kern="1200" dirty="0" smtClean="0">
                <a:solidFill>
                  <a:schemeClr val="tx1"/>
                </a:solidFill>
                <a:effectLst/>
                <a:latin typeface="Arial" pitchFamily="34" charset="0"/>
                <a:ea typeface="宋体" pitchFamily="2" charset="-122"/>
                <a:cs typeface="+mn-cs"/>
              </a:rPr>
              <a:t>V0-V</a:t>
            </a:r>
            <a:r>
              <a:rPr lang="zh-CN" altLang="zh-CN" sz="1200" b="1" kern="1200" dirty="0" smtClean="0">
                <a:solidFill>
                  <a:schemeClr val="tx1"/>
                </a:solidFill>
                <a:effectLst/>
                <a:latin typeface="Arial" pitchFamily="34" charset="0"/>
                <a:ea typeface="宋体" pitchFamily="2" charset="-122"/>
                <a:cs typeface="+mn-cs"/>
              </a:rPr>
              <a:t>）》。同时表面空间电荷区也减小》。耗尽区宽度用</a:t>
            </a:r>
            <a:r>
              <a:rPr lang="en-US" altLang="zh-CN" sz="1200" b="1" kern="1200" dirty="0" smtClean="0">
                <a:solidFill>
                  <a:schemeClr val="tx1"/>
                </a:solidFill>
                <a:effectLst/>
                <a:latin typeface="Arial" pitchFamily="34" charset="0"/>
                <a:ea typeface="宋体" pitchFamily="2" charset="-122"/>
                <a:cs typeface="+mn-cs"/>
              </a:rPr>
              <a:t>x1</a:t>
            </a:r>
            <a:r>
              <a:rPr lang="zh-CN" altLang="zh-CN" sz="1200" b="1" kern="1200" dirty="0" smtClean="0">
                <a:solidFill>
                  <a:schemeClr val="tx1"/>
                </a:solidFill>
                <a:effectLst/>
                <a:latin typeface="Arial" pitchFamily="34" charset="0"/>
                <a:ea typeface="宋体" pitchFamily="2" charset="-122"/>
                <a:cs typeface="+mn-cs"/>
              </a:rPr>
              <a:t>表示》》。由于在金属和半导体之间施加了正电压，</a:t>
            </a:r>
            <a:r>
              <a:rPr lang="zh-CN" altLang="en-US" sz="1200" b="1" kern="1200" dirty="0" smtClean="0">
                <a:solidFill>
                  <a:schemeClr val="tx1"/>
                </a:solidFill>
                <a:effectLst/>
                <a:latin typeface="Arial" pitchFamily="34" charset="0"/>
                <a:ea typeface="宋体" pitchFamily="2" charset="-122"/>
                <a:cs typeface="+mn-cs"/>
              </a:rPr>
              <a:t>金属</a:t>
            </a:r>
            <a:r>
              <a:rPr lang="zh-CN" altLang="zh-CN" sz="1200" b="1" kern="1200" dirty="0" smtClean="0">
                <a:solidFill>
                  <a:schemeClr val="tx1"/>
                </a:solidFill>
                <a:effectLst/>
                <a:latin typeface="Arial" pitchFamily="34" charset="0"/>
                <a:ea typeface="宋体" pitchFamily="2" charset="-122"/>
                <a:cs typeface="+mn-cs"/>
              </a:rPr>
              <a:t>中电子的</a:t>
            </a:r>
            <a:r>
              <a:rPr lang="zh-CN" altLang="en-US" sz="1200" b="1" kern="1200" dirty="0" smtClean="0">
                <a:solidFill>
                  <a:schemeClr val="tx1"/>
                </a:solidFill>
                <a:effectLst/>
                <a:latin typeface="Arial" pitchFamily="34" charset="0"/>
                <a:ea typeface="宋体" pitchFamily="2" charset="-122"/>
                <a:cs typeface="+mn-cs"/>
              </a:rPr>
              <a:t>能量</a:t>
            </a:r>
            <a:r>
              <a:rPr lang="zh-CN" altLang="zh-CN" sz="1200" b="1" kern="1200" dirty="0" smtClean="0">
                <a:solidFill>
                  <a:schemeClr val="tx1"/>
                </a:solidFill>
                <a:effectLst/>
                <a:latin typeface="Arial" pitchFamily="34" charset="0"/>
                <a:ea typeface="宋体" pitchFamily="2" charset="-122"/>
                <a:cs typeface="+mn-cs"/>
              </a:rPr>
              <a:t>降低》</a:t>
            </a:r>
            <a:r>
              <a:rPr lang="en-US" altLang="zh-CN" sz="1200" b="1" kern="1200" dirty="0" smtClean="0">
                <a:solidFill>
                  <a:schemeClr val="tx1"/>
                </a:solidFill>
                <a:effectLst/>
                <a:latin typeface="Arial" pitchFamily="34" charset="0"/>
                <a:ea typeface="宋体" pitchFamily="2" charset="-122"/>
                <a:cs typeface="+mn-cs"/>
              </a:rPr>
              <a:t>eV</a:t>
            </a:r>
            <a:r>
              <a:rPr lang="zh-CN" altLang="zh-CN" sz="1200" b="1" kern="1200" dirty="0" smtClean="0">
                <a:solidFill>
                  <a:schemeClr val="tx1"/>
                </a:solidFill>
                <a:effectLst/>
                <a:latin typeface="Arial" pitchFamily="34" charset="0"/>
                <a:ea typeface="宋体" pitchFamily="2" charset="-122"/>
                <a:cs typeface="+mn-cs"/>
              </a:rPr>
              <a:t>，</a:t>
            </a:r>
            <a:r>
              <a:rPr lang="zh-CN" altLang="en-US" sz="1200" b="1" kern="1200" dirty="0" smtClean="0">
                <a:solidFill>
                  <a:schemeClr val="tx1"/>
                </a:solidFill>
                <a:effectLst/>
                <a:latin typeface="Arial" pitchFamily="34" charset="0"/>
                <a:ea typeface="宋体" pitchFamily="2" charset="-122"/>
                <a:cs typeface="+mn-cs"/>
              </a:rPr>
              <a:t>这样</a:t>
            </a:r>
            <a:r>
              <a:rPr lang="zh-CN" altLang="zh-CN" sz="1200" b="1" kern="1200" dirty="0" smtClean="0">
                <a:solidFill>
                  <a:schemeClr val="tx1"/>
                </a:solidFill>
                <a:effectLst/>
                <a:latin typeface="Arial" pitchFamily="34" charset="0"/>
                <a:ea typeface="宋体" pitchFamily="2" charset="-122"/>
                <a:cs typeface="+mn-cs"/>
              </a:rPr>
              <a:t>金属的费米能级相对于半导体准中性区的费米能级降低》</a:t>
            </a:r>
            <a:r>
              <a:rPr lang="en-US" altLang="zh-CN" sz="1200" b="1" kern="1200" dirty="0" smtClean="0">
                <a:solidFill>
                  <a:schemeClr val="tx1"/>
                </a:solidFill>
                <a:effectLst/>
                <a:latin typeface="Arial" pitchFamily="34" charset="0"/>
                <a:ea typeface="宋体" pitchFamily="2" charset="-122"/>
                <a:cs typeface="+mn-cs"/>
              </a:rPr>
              <a:t>eV</a:t>
            </a:r>
            <a:r>
              <a:rPr lang="zh-CN" altLang="zh-CN" sz="1200" b="1" kern="1200" dirty="0" smtClean="0">
                <a:solidFill>
                  <a:schemeClr val="tx1"/>
                </a:solidFill>
                <a:effectLst/>
                <a:latin typeface="Arial" pitchFamily="34" charset="0"/>
                <a:ea typeface="宋体" pitchFamily="2" charset="-122"/>
                <a:cs typeface="+mn-cs"/>
              </a:rPr>
              <a:t>。</a:t>
            </a:r>
            <a:r>
              <a:rPr lang="zh-CN" altLang="en-US" sz="1200" b="1" kern="1200" dirty="0" smtClean="0">
                <a:solidFill>
                  <a:schemeClr val="tx1"/>
                </a:solidFill>
                <a:effectLst/>
                <a:latin typeface="Arial" pitchFamily="34" charset="0"/>
                <a:ea typeface="宋体" pitchFamily="2" charset="-122"/>
                <a:cs typeface="+mn-cs"/>
              </a:rPr>
              <a:t>金属和半导体接触</a:t>
            </a:r>
            <a:r>
              <a:rPr lang="zh-CN" altLang="zh-CN" sz="1200" b="1" kern="1200" dirty="0" smtClean="0">
                <a:solidFill>
                  <a:schemeClr val="tx1"/>
                </a:solidFill>
                <a:effectLst/>
                <a:latin typeface="Arial" pitchFamily="34" charset="0"/>
                <a:ea typeface="宋体" pitchFamily="2" charset="-122"/>
                <a:cs typeface="+mn-cs"/>
              </a:rPr>
              <a:t>系统的费米能级从半导体</a:t>
            </a:r>
            <a:r>
              <a:rPr lang="zh-CN" altLang="en-US" sz="1200" b="1" kern="1200" dirty="0" smtClean="0">
                <a:solidFill>
                  <a:schemeClr val="tx1"/>
                </a:solidFill>
                <a:effectLst/>
                <a:latin typeface="Arial" pitchFamily="34" charset="0"/>
                <a:ea typeface="宋体" pitchFamily="2" charset="-122"/>
                <a:cs typeface="+mn-cs"/>
              </a:rPr>
              <a:t>准中性区的</a:t>
            </a:r>
            <a:r>
              <a:rPr lang="zh-CN" altLang="zh-CN" sz="1200" b="1" kern="1200" dirty="0" smtClean="0">
                <a:solidFill>
                  <a:schemeClr val="tx1"/>
                </a:solidFill>
                <a:effectLst/>
                <a:latin typeface="Arial" pitchFamily="34" charset="0"/>
                <a:ea typeface="宋体" pitchFamily="2" charset="-122"/>
                <a:cs typeface="+mn-cs"/>
              </a:rPr>
              <a:t>费米能级逐渐过渡到金属的费米能级，费米能级连续变化》。在空间电荷区，费米能级随位置发生变化。此时的能带图》，即为施加了正电压的能带图。</a:t>
            </a:r>
            <a:endParaRPr lang="zh-CN" altLang="zh-CN" sz="1200" kern="1200" dirty="0" smtClean="0">
              <a:solidFill>
                <a:schemeClr val="tx1"/>
              </a:solidFill>
              <a:effectLst/>
              <a:latin typeface="Arial" pitchFamily="34" charset="0"/>
              <a:ea typeface="宋体" pitchFamily="2" charset="-122"/>
              <a:cs typeface="+mn-cs"/>
            </a:endParaRPr>
          </a:p>
          <a:p>
            <a:r>
              <a:rPr lang="en-US" altLang="zh-CN" sz="1200" b="1" kern="1200" dirty="0" smtClean="0">
                <a:solidFill>
                  <a:schemeClr val="tx1"/>
                </a:solidFill>
                <a:effectLst/>
                <a:latin typeface="Arial" pitchFamily="34" charset="0"/>
                <a:ea typeface="宋体" pitchFamily="2" charset="-122"/>
                <a:cs typeface="+mn-cs"/>
              </a:rPr>
              <a:t> </a:t>
            </a:r>
            <a:endParaRPr lang="zh-CN" altLang="zh-CN" sz="1200" kern="1200" dirty="0" smtClean="0">
              <a:solidFill>
                <a:schemeClr val="tx1"/>
              </a:solidFill>
              <a:effectLst/>
              <a:latin typeface="Arial" pitchFamily="34" charset="0"/>
              <a:ea typeface="宋体" pitchFamily="2" charset="-122"/>
              <a:cs typeface="+mn-cs"/>
            </a:endParaRPr>
          </a:p>
          <a:p>
            <a:r>
              <a:rPr lang="zh-CN" altLang="zh-CN" sz="1200" b="1" kern="1200" dirty="0" smtClean="0">
                <a:solidFill>
                  <a:schemeClr val="tx1"/>
                </a:solidFill>
                <a:effectLst/>
                <a:latin typeface="Arial" pitchFamily="34" charset="0"/>
                <a:ea typeface="宋体" pitchFamily="2" charset="-122"/>
                <a:cs typeface="+mn-cs"/>
              </a:rPr>
              <a:t>下面直接来画在金属和半导体之间施加了正</a:t>
            </a:r>
            <a:r>
              <a:rPr lang="zh-CN" altLang="en-US" sz="1200" b="1" kern="1200" dirty="0" smtClean="0">
                <a:solidFill>
                  <a:schemeClr val="tx1"/>
                </a:solidFill>
                <a:effectLst/>
                <a:latin typeface="Arial" pitchFamily="34" charset="0"/>
                <a:ea typeface="宋体" pitchFamily="2" charset="-122"/>
                <a:cs typeface="+mn-cs"/>
              </a:rPr>
              <a:t>电</a:t>
            </a:r>
            <a:r>
              <a:rPr lang="zh-CN" altLang="zh-CN" sz="1200" b="1" kern="1200" dirty="0" smtClean="0">
                <a:solidFill>
                  <a:schemeClr val="tx1"/>
                </a:solidFill>
                <a:effectLst/>
                <a:latin typeface="Arial" pitchFamily="34" charset="0"/>
                <a:ea typeface="宋体" pitchFamily="2" charset="-122"/>
                <a:cs typeface="+mn-cs"/>
              </a:rPr>
              <a:t>压的能带图。在此以半导体的准中性区的能带简图作为标准》。半导体的准中性区没有电压降，准中性区的能带图与未接触前保持一致。画出一</a:t>
            </a:r>
            <a:r>
              <a:rPr lang="zh-CN" altLang="en-US" sz="1200" b="1" kern="1200" dirty="0" smtClean="0">
                <a:solidFill>
                  <a:schemeClr val="tx1"/>
                </a:solidFill>
                <a:effectLst/>
                <a:latin typeface="Arial" pitchFamily="34" charset="0"/>
                <a:ea typeface="宋体" pitchFamily="2" charset="-122"/>
                <a:cs typeface="+mn-cs"/>
              </a:rPr>
              <a:t>条</a:t>
            </a:r>
            <a:r>
              <a:rPr lang="zh-CN" altLang="zh-CN" sz="1200" b="1" kern="1200" dirty="0" smtClean="0">
                <a:solidFill>
                  <a:schemeClr val="tx1"/>
                </a:solidFill>
                <a:effectLst/>
                <a:latin typeface="Arial" pitchFamily="34" charset="0"/>
                <a:ea typeface="宋体" pitchFamily="2" charset="-122"/>
                <a:cs typeface="+mn-cs"/>
              </a:rPr>
              <a:t>虚线》作为准中性区与电荷区分界线，用一条蓝线</a:t>
            </a:r>
            <a:r>
              <a:rPr lang="zh-CN" altLang="en-US" sz="1200" b="1" kern="1200" dirty="0" smtClean="0">
                <a:solidFill>
                  <a:schemeClr val="tx1"/>
                </a:solidFill>
                <a:effectLst/>
                <a:latin typeface="Arial" pitchFamily="34" charset="0"/>
                <a:ea typeface="宋体" pitchFamily="2" charset="-122"/>
                <a:cs typeface="+mn-cs"/>
              </a:rPr>
              <a:t>代表</a:t>
            </a:r>
            <a:r>
              <a:rPr lang="zh-CN" altLang="zh-CN" sz="1200" b="1" kern="1200" dirty="0" smtClean="0">
                <a:solidFill>
                  <a:schemeClr val="tx1"/>
                </a:solidFill>
                <a:effectLst/>
                <a:latin typeface="Arial" pitchFamily="34" charset="0"/>
                <a:ea typeface="宋体" pitchFamily="2" charset="-122"/>
                <a:cs typeface="+mn-cs"/>
              </a:rPr>
              <a:t>金属和半导体接触</a:t>
            </a:r>
            <a:r>
              <a:rPr lang="zh-CN" altLang="en-US" sz="1200" b="1" kern="1200" dirty="0" smtClean="0">
                <a:solidFill>
                  <a:schemeClr val="tx1"/>
                </a:solidFill>
                <a:effectLst/>
                <a:latin typeface="Arial" pitchFamily="34" charset="0"/>
                <a:ea typeface="宋体" pitchFamily="2" charset="-122"/>
                <a:cs typeface="+mn-cs"/>
              </a:rPr>
              <a:t>界面</a:t>
            </a:r>
            <a:r>
              <a:rPr lang="zh-CN" altLang="zh-CN" sz="1200" b="1" kern="1200" dirty="0" smtClean="0">
                <a:solidFill>
                  <a:schemeClr val="tx1"/>
                </a:solidFill>
                <a:effectLst/>
                <a:latin typeface="Arial" pitchFamily="34" charset="0"/>
                <a:ea typeface="宋体" pitchFamily="2" charset="-122"/>
                <a:cs typeface="+mn-cs"/>
              </a:rPr>
              <a:t>。这</a:t>
            </a:r>
            <a:r>
              <a:rPr lang="zh-CN" altLang="en-US" sz="1200" b="1" kern="1200" dirty="0" smtClean="0">
                <a:solidFill>
                  <a:schemeClr val="tx1"/>
                </a:solidFill>
                <a:effectLst/>
                <a:latin typeface="Arial" pitchFamily="34" charset="0"/>
                <a:ea typeface="宋体" pitchFamily="2" charset="-122"/>
                <a:cs typeface="+mn-cs"/>
              </a:rPr>
              <a:t>时</a:t>
            </a:r>
            <a:r>
              <a:rPr lang="zh-CN" altLang="zh-CN" sz="1200" b="1" kern="1200" dirty="0" smtClean="0">
                <a:solidFill>
                  <a:schemeClr val="tx1"/>
                </a:solidFill>
                <a:effectLst/>
                <a:latin typeface="Arial" pitchFamily="34" charset="0"/>
                <a:ea typeface="宋体" pitchFamily="2" charset="-122"/>
                <a:cs typeface="+mn-cs"/>
              </a:rPr>
              <a:t>要注意的是，如果将热平衡</a:t>
            </a:r>
            <a:r>
              <a:rPr lang="zh-CN" altLang="en-US" sz="1200" b="1" kern="1200" dirty="0" smtClean="0">
                <a:solidFill>
                  <a:schemeClr val="tx1"/>
                </a:solidFill>
                <a:effectLst/>
                <a:latin typeface="Arial" pitchFamily="34" charset="0"/>
                <a:ea typeface="宋体" pitchFamily="2" charset="-122"/>
                <a:cs typeface="+mn-cs"/>
              </a:rPr>
              <a:t>时</a:t>
            </a:r>
            <a:r>
              <a:rPr lang="zh-CN" altLang="zh-CN" sz="1200" b="1" kern="1200" dirty="0" smtClean="0">
                <a:solidFill>
                  <a:schemeClr val="tx1"/>
                </a:solidFill>
                <a:effectLst/>
                <a:latin typeface="Arial" pitchFamily="34" charset="0"/>
                <a:ea typeface="宋体" pitchFamily="2" charset="-122"/>
                <a:cs typeface="+mn-cs"/>
              </a:rPr>
              <a:t>和加正电压</a:t>
            </a:r>
            <a:r>
              <a:rPr lang="zh-CN" altLang="en-US" sz="1200" b="1" kern="1200" dirty="0" smtClean="0">
                <a:solidFill>
                  <a:schemeClr val="tx1"/>
                </a:solidFill>
                <a:effectLst/>
                <a:latin typeface="Arial" pitchFamily="34" charset="0"/>
                <a:ea typeface="宋体" pitchFamily="2" charset="-122"/>
                <a:cs typeface="+mn-cs"/>
              </a:rPr>
              <a:t>时</a:t>
            </a:r>
            <a:r>
              <a:rPr lang="zh-CN" altLang="zh-CN" sz="1200" b="1" kern="1200" dirty="0" smtClean="0">
                <a:solidFill>
                  <a:schemeClr val="tx1"/>
                </a:solidFill>
                <a:effectLst/>
                <a:latin typeface="Arial" pitchFamily="34" charset="0"/>
                <a:ea typeface="宋体" pitchFamily="2" charset="-122"/>
                <a:cs typeface="+mn-cs"/>
              </a:rPr>
              <a:t>的能带简图画在一起，一定注意保持能带中保持不变和需要变化的部分。如现在要画的</a:t>
            </a:r>
            <a:r>
              <a:rPr lang="zh-CN" altLang="en-US" sz="1200" b="1" kern="1200" dirty="0" smtClean="0">
                <a:solidFill>
                  <a:schemeClr val="tx1"/>
                </a:solidFill>
                <a:effectLst/>
                <a:latin typeface="Arial" pitchFamily="34" charset="0"/>
                <a:ea typeface="宋体" pitchFamily="2" charset="-122"/>
                <a:cs typeface="+mn-cs"/>
              </a:rPr>
              <a:t>在金属和半导体之间施加正电压的</a:t>
            </a:r>
            <a:r>
              <a:rPr lang="zh-CN" altLang="zh-CN" sz="1200" b="1" kern="1200" dirty="0" smtClean="0">
                <a:solidFill>
                  <a:schemeClr val="tx1"/>
                </a:solidFill>
                <a:effectLst/>
                <a:latin typeface="Arial" pitchFamily="34" charset="0"/>
                <a:ea typeface="宋体" pitchFamily="2" charset="-122"/>
                <a:cs typeface="+mn-cs"/>
              </a:rPr>
              <a:t>能带简图，半导体准中性区的能带相对位置保持不变，电压降完全降落在半导体阻挡层</a:t>
            </a:r>
            <a:r>
              <a:rPr lang="zh-CN" altLang="en-US" sz="1200" b="1" kern="1200" dirty="0" smtClean="0">
                <a:solidFill>
                  <a:schemeClr val="tx1"/>
                </a:solidFill>
                <a:effectLst/>
                <a:latin typeface="Arial" pitchFamily="34" charset="0"/>
                <a:ea typeface="宋体" pitchFamily="2" charset="-122"/>
                <a:cs typeface="+mn-cs"/>
              </a:rPr>
              <a:t>上</a:t>
            </a:r>
            <a:r>
              <a:rPr lang="zh-CN" altLang="zh-CN" sz="1200" b="1" kern="1200" dirty="0" smtClean="0">
                <a:solidFill>
                  <a:schemeClr val="tx1"/>
                </a:solidFill>
                <a:effectLst/>
                <a:latin typeface="Arial" pitchFamily="34" charset="0"/>
                <a:ea typeface="宋体" pitchFamily="2" charset="-122"/>
                <a:cs typeface="+mn-cs"/>
              </a:rPr>
              <a:t>，则耗尽区宽度减小。金属和半导体之间施加正电压，金属上电子的电势能相对于半导体准中性区的</a:t>
            </a:r>
            <a:r>
              <a:rPr lang="zh-CN" altLang="en-US" sz="1200" b="1" kern="1200" dirty="0" smtClean="0">
                <a:solidFill>
                  <a:schemeClr val="tx1"/>
                </a:solidFill>
                <a:effectLst/>
                <a:latin typeface="Arial" pitchFamily="34" charset="0"/>
                <a:ea typeface="宋体" pitchFamily="2" charset="-122"/>
                <a:cs typeface="+mn-cs"/>
              </a:rPr>
              <a:t>能量降低了</a:t>
            </a:r>
            <a:r>
              <a:rPr lang="en-US" altLang="zh-CN" sz="1200" b="1" kern="1200" dirty="0" smtClean="0">
                <a:solidFill>
                  <a:schemeClr val="tx1"/>
                </a:solidFill>
                <a:effectLst/>
                <a:latin typeface="Arial" pitchFamily="34" charset="0"/>
                <a:ea typeface="宋体" pitchFamily="2" charset="-122"/>
                <a:cs typeface="+mn-cs"/>
              </a:rPr>
              <a:t>eV,</a:t>
            </a:r>
            <a:r>
              <a:rPr lang="zh-CN" altLang="zh-CN" sz="1200" b="1" kern="1200" dirty="0" smtClean="0">
                <a:solidFill>
                  <a:schemeClr val="tx1"/>
                </a:solidFill>
                <a:effectLst/>
                <a:latin typeface="Arial" pitchFamily="34" charset="0"/>
                <a:ea typeface="宋体" pitchFamily="2" charset="-122"/>
                <a:cs typeface="+mn-cs"/>
              </a:rPr>
              <a:t>也就是在能带图中金属的费米能级降低了</a:t>
            </a:r>
            <a:r>
              <a:rPr lang="en-US" altLang="zh-CN" sz="1200" b="1" kern="1200" dirty="0" smtClean="0">
                <a:solidFill>
                  <a:schemeClr val="tx1"/>
                </a:solidFill>
                <a:effectLst/>
                <a:latin typeface="Arial" pitchFamily="34" charset="0"/>
                <a:ea typeface="宋体" pitchFamily="2" charset="-122"/>
                <a:cs typeface="+mn-cs"/>
              </a:rPr>
              <a:t>eV》》》</a:t>
            </a:r>
            <a:r>
              <a:rPr lang="zh-CN" altLang="zh-CN" sz="1200" b="1" kern="1200" dirty="0" smtClean="0">
                <a:solidFill>
                  <a:schemeClr val="tx1"/>
                </a:solidFill>
                <a:effectLst/>
                <a:latin typeface="Arial" pitchFamily="34" charset="0"/>
                <a:ea typeface="宋体" pitchFamily="2" charset="-122"/>
                <a:cs typeface="+mn-cs"/>
              </a:rPr>
              <a:t>。在界面上金属的费米能级与半导体导带底之间的能级差保持不变，则可以确定界面处半导体导带底的位置，导带底连续变化，则画出</a:t>
            </a:r>
            <a:r>
              <a:rPr lang="zh-CN" altLang="en-US" sz="1200" b="1" kern="1200" dirty="0" smtClean="0">
                <a:solidFill>
                  <a:schemeClr val="tx1"/>
                </a:solidFill>
                <a:effectLst/>
                <a:latin typeface="Arial" pitchFamily="34" charset="0"/>
                <a:ea typeface="宋体" pitchFamily="2" charset="-122"/>
                <a:cs typeface="+mn-cs"/>
              </a:rPr>
              <a:t>耗尽区范围</a:t>
            </a:r>
            <a:r>
              <a:rPr lang="zh-CN" altLang="zh-CN" sz="1200" b="1" kern="1200" dirty="0" smtClean="0">
                <a:solidFill>
                  <a:schemeClr val="tx1"/>
                </a:solidFill>
                <a:effectLst/>
                <a:latin typeface="Arial" pitchFamily="34" charset="0"/>
                <a:ea typeface="宋体" pitchFamily="2" charset="-122"/>
                <a:cs typeface="+mn-cs"/>
              </a:rPr>
              <a:t>导带底</a:t>
            </a:r>
            <a:r>
              <a:rPr lang="zh-CN" altLang="en-US" sz="1200" b="1" kern="1200" dirty="0" smtClean="0">
                <a:solidFill>
                  <a:schemeClr val="tx1"/>
                </a:solidFill>
                <a:effectLst/>
                <a:latin typeface="Arial" pitchFamily="34" charset="0"/>
                <a:ea typeface="宋体" pitchFamily="2" charset="-122"/>
                <a:cs typeface="+mn-cs"/>
              </a:rPr>
              <a:t>能级</a:t>
            </a:r>
            <a:r>
              <a:rPr lang="zh-CN" altLang="zh-CN" sz="1200" b="1" kern="1200" dirty="0" smtClean="0">
                <a:solidFill>
                  <a:schemeClr val="tx1"/>
                </a:solidFill>
                <a:effectLst/>
                <a:latin typeface="Arial" pitchFamily="34" charset="0"/>
                <a:ea typeface="宋体" pitchFamily="2" charset="-122"/>
                <a:cs typeface="+mn-cs"/>
              </a:rPr>
              <a:t>》，价带顶和导带底变化相同》。又费米能级连续变化，</a:t>
            </a:r>
            <a:r>
              <a:rPr lang="zh-CN" altLang="en-US" sz="1200" b="1" kern="1200" dirty="0" smtClean="0">
                <a:solidFill>
                  <a:schemeClr val="tx1"/>
                </a:solidFill>
                <a:effectLst/>
                <a:latin typeface="Arial" pitchFamily="34" charset="0"/>
                <a:ea typeface="宋体" pitchFamily="2" charset="-122"/>
                <a:cs typeface="+mn-cs"/>
              </a:rPr>
              <a:t>就可以</a:t>
            </a:r>
            <a:r>
              <a:rPr lang="zh-CN" altLang="zh-CN" sz="1200" b="1" kern="1200" dirty="0" smtClean="0">
                <a:solidFill>
                  <a:schemeClr val="tx1"/>
                </a:solidFill>
                <a:effectLst/>
                <a:latin typeface="Arial" pitchFamily="34" charset="0"/>
                <a:ea typeface="宋体" pitchFamily="2" charset="-122"/>
                <a:cs typeface="+mn-cs"/>
              </a:rPr>
              <a:t>画出空间电荷区的费米能级》。至此，画出了金属和</a:t>
            </a:r>
            <a:r>
              <a:rPr lang="en-US" altLang="zh-CN" sz="1200" b="1" kern="1200" dirty="0" smtClean="0">
                <a:solidFill>
                  <a:schemeClr val="tx1"/>
                </a:solidFill>
                <a:effectLst/>
                <a:latin typeface="Arial" pitchFamily="34" charset="0"/>
                <a:ea typeface="宋体" pitchFamily="2" charset="-122"/>
                <a:cs typeface="+mn-cs"/>
              </a:rPr>
              <a:t>n</a:t>
            </a:r>
            <a:r>
              <a:rPr lang="zh-CN" altLang="zh-CN" sz="1200" b="1" kern="1200" dirty="0" smtClean="0">
                <a:solidFill>
                  <a:schemeClr val="tx1"/>
                </a:solidFill>
                <a:effectLst/>
                <a:latin typeface="Arial" pitchFamily="34" charset="0"/>
                <a:ea typeface="宋体" pitchFamily="2" charset="-122"/>
                <a:cs typeface="+mn-cs"/>
              </a:rPr>
              <a:t>型非简并半导体在</a:t>
            </a:r>
            <a:r>
              <a:rPr lang="zh-CN" altLang="en-US" sz="1200" b="1" kern="1200" dirty="0" smtClean="0">
                <a:solidFill>
                  <a:schemeClr val="tx1"/>
                </a:solidFill>
                <a:effectLst/>
                <a:latin typeface="Arial" pitchFamily="34" charset="0"/>
                <a:ea typeface="宋体" pitchFamily="2" charset="-122"/>
                <a:cs typeface="+mn-cs"/>
              </a:rPr>
              <a:t>金属和半导体之间</a:t>
            </a:r>
            <a:r>
              <a:rPr lang="zh-CN" altLang="zh-CN" sz="1200" b="1" kern="1200" dirty="0" smtClean="0">
                <a:solidFill>
                  <a:schemeClr val="tx1"/>
                </a:solidFill>
                <a:effectLst/>
                <a:latin typeface="Arial" pitchFamily="34" charset="0"/>
                <a:ea typeface="宋体" pitchFamily="2" charset="-122"/>
                <a:cs typeface="+mn-cs"/>
              </a:rPr>
              <a:t>施加正电压时能带图。能带图中半导体上的势垒高度为</a:t>
            </a:r>
            <a:r>
              <a:rPr lang="en-US" altLang="zh-CN" sz="1200" b="1" kern="1200" dirty="0" smtClean="0">
                <a:solidFill>
                  <a:schemeClr val="tx1"/>
                </a:solidFill>
                <a:effectLst/>
                <a:latin typeface="Arial" pitchFamily="34" charset="0"/>
                <a:ea typeface="宋体" pitchFamily="2" charset="-122"/>
                <a:cs typeface="+mn-cs"/>
              </a:rPr>
              <a:t>e</a:t>
            </a:r>
            <a:r>
              <a:rPr lang="zh-CN" altLang="zh-CN" sz="1200" b="1" kern="1200" dirty="0" smtClean="0">
                <a:solidFill>
                  <a:schemeClr val="tx1"/>
                </a:solidFill>
                <a:effectLst/>
                <a:latin typeface="Arial" pitchFamily="34" charset="0"/>
                <a:ea typeface="宋体" pitchFamily="2" charset="-122"/>
                <a:cs typeface="+mn-cs"/>
              </a:rPr>
              <a:t>（</a:t>
            </a:r>
            <a:r>
              <a:rPr lang="en-US" altLang="zh-CN" sz="1200" b="1" kern="1200" dirty="0" smtClean="0">
                <a:solidFill>
                  <a:schemeClr val="tx1"/>
                </a:solidFill>
                <a:effectLst/>
                <a:latin typeface="Arial" pitchFamily="34" charset="0"/>
                <a:ea typeface="宋体" pitchFamily="2" charset="-122"/>
                <a:cs typeface="+mn-cs"/>
              </a:rPr>
              <a:t>V0-V</a:t>
            </a:r>
            <a:r>
              <a:rPr lang="zh-CN" altLang="zh-CN" sz="1200" b="1" kern="1200" dirty="0" smtClean="0">
                <a:solidFill>
                  <a:schemeClr val="tx1"/>
                </a:solidFill>
                <a:effectLst/>
                <a:latin typeface="Arial" pitchFamily="34" charset="0"/>
                <a:ea typeface="宋体" pitchFamily="2" charset="-122"/>
                <a:cs typeface="+mn-cs"/>
              </a:rPr>
              <a:t>）》。</a:t>
            </a:r>
            <a:r>
              <a:rPr lang="en-US" altLang="zh-CN" sz="1200" b="1" kern="1200" dirty="0" err="1" smtClean="0">
                <a:solidFill>
                  <a:schemeClr val="tx1"/>
                </a:solidFill>
                <a:effectLst/>
                <a:latin typeface="Arial" pitchFamily="34" charset="0"/>
                <a:ea typeface="宋体" pitchFamily="2" charset="-122"/>
                <a:cs typeface="+mn-cs"/>
              </a:rPr>
              <a:t>Efm</a:t>
            </a:r>
            <a:r>
              <a:rPr lang="zh-CN" altLang="zh-CN" sz="1200" b="1" kern="1200" dirty="0" smtClean="0">
                <a:solidFill>
                  <a:schemeClr val="tx1"/>
                </a:solidFill>
                <a:effectLst/>
                <a:latin typeface="Arial" pitchFamily="34" charset="0"/>
                <a:ea typeface="宋体" pitchFamily="2" charset="-122"/>
                <a:cs typeface="+mn-cs"/>
              </a:rPr>
              <a:t>到真空能级的距离为金属功函数》。半导体一侧，真空能级距离导带底</a:t>
            </a:r>
            <a:r>
              <a:rPr lang="zh-CN" altLang="en-US" sz="1200" b="1" kern="1200" dirty="0" smtClean="0">
                <a:solidFill>
                  <a:schemeClr val="tx1"/>
                </a:solidFill>
                <a:effectLst/>
                <a:latin typeface="Arial" pitchFamily="34" charset="0"/>
                <a:ea typeface="宋体" pitchFamily="2" charset="-122"/>
                <a:cs typeface="+mn-cs"/>
              </a:rPr>
              <a:t>能量差</a:t>
            </a:r>
            <a:r>
              <a:rPr lang="zh-CN" altLang="zh-CN" sz="1200" b="1" kern="1200" dirty="0" smtClean="0">
                <a:solidFill>
                  <a:schemeClr val="tx1"/>
                </a:solidFill>
                <a:effectLst/>
                <a:latin typeface="Arial" pitchFamily="34" charset="0"/>
                <a:ea typeface="宋体" pitchFamily="2" charset="-122"/>
                <a:cs typeface="+mn-cs"/>
              </a:rPr>
              <a:t>为电子亲和势。</a:t>
            </a:r>
            <a:endParaRPr lang="en-US" altLang="zh-CN" sz="1200" b="1" kern="1200" dirty="0" smtClean="0">
              <a:solidFill>
                <a:schemeClr val="tx1"/>
              </a:solidFill>
              <a:effectLst/>
              <a:latin typeface="Arial" pitchFamily="34" charset="0"/>
              <a:ea typeface="宋体" pitchFamily="2" charset="-122"/>
              <a:cs typeface="+mn-cs"/>
            </a:endParaRPr>
          </a:p>
          <a:p>
            <a:endParaRPr lang="en-US" altLang="zh-CN" sz="1200" b="1" kern="1200" dirty="0" smtClean="0">
              <a:solidFill>
                <a:schemeClr val="tx1"/>
              </a:solidFill>
              <a:effectLst/>
              <a:latin typeface="Arial" pitchFamily="34" charset="0"/>
              <a:ea typeface="宋体" pitchFamily="2" charset="-122"/>
              <a:cs typeface="+mn-cs"/>
            </a:endParaRPr>
          </a:p>
          <a:p>
            <a:endParaRPr lang="zh-CN" altLang="zh-CN" sz="1200" kern="1200" dirty="0">
              <a:solidFill>
                <a:schemeClr val="tx1"/>
              </a:solidFill>
              <a:effectLst/>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105697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依据热电子发生理论，金属到半导体的电流，电子从半导体发射到金属的电流与负的半导体电子功函数减去半导体的电子亲和势加上金属和半导体之间施加正电压时半导体上的势垒高度</a:t>
            </a:r>
            <a:r>
              <a:rPr lang="en-US" altLang="zh-CN" dirty="0" smtClean="0"/>
              <a:t>e</a:t>
            </a:r>
            <a:r>
              <a:rPr lang="zh-CN" altLang="en-US" dirty="0" smtClean="0"/>
              <a:t>（</a:t>
            </a:r>
            <a:r>
              <a:rPr lang="en-US" altLang="zh-CN" dirty="0" smtClean="0"/>
              <a:t>V0-V</a:t>
            </a:r>
            <a:r>
              <a:rPr lang="zh-CN" altLang="en-US" dirty="0" smtClean="0"/>
              <a:t>）除以</a:t>
            </a:r>
            <a:r>
              <a:rPr lang="en-US" altLang="zh-CN" dirty="0" smtClean="0"/>
              <a:t>K0T</a:t>
            </a:r>
            <a:r>
              <a:rPr lang="zh-CN" altLang="en-US" dirty="0" smtClean="0"/>
              <a:t>的</a:t>
            </a:r>
            <a:r>
              <a:rPr lang="en-US" altLang="zh-CN" dirty="0" smtClean="0"/>
              <a:t>e</a:t>
            </a:r>
            <a:r>
              <a:rPr lang="zh-CN" altLang="en-US" dirty="0" smtClean="0"/>
              <a:t>指数成正比。此时由金属到半导体的热电子发射电流由于施加的正电压降低了势垒高度，使电流增加。而半导体到金属的电流</a:t>
            </a:r>
            <a:r>
              <a:rPr lang="en-US" altLang="zh-CN" dirty="0" smtClean="0"/>
              <a:t>》</a:t>
            </a:r>
            <a:r>
              <a:rPr lang="zh-CN" altLang="en-US" dirty="0" smtClean="0"/>
              <a:t>，电子从金属发射到半导体的热电子发射的势垒高度没有变，仍然是</a:t>
            </a:r>
            <a:r>
              <a:rPr lang="en-US" altLang="zh-CN" dirty="0" smtClean="0"/>
              <a:t>WMS</a:t>
            </a:r>
            <a:r>
              <a:rPr lang="zh-CN" altLang="en-US" dirty="0" smtClean="0"/>
              <a:t>，因此热电子发射电流与热平衡时比没有变化。则总电流</a:t>
            </a:r>
            <a:r>
              <a:rPr lang="en-US" altLang="zh-CN" dirty="0" smtClean="0"/>
              <a:t>J</a:t>
            </a:r>
            <a:r>
              <a:rPr lang="zh-CN" altLang="en-US" dirty="0" smtClean="0"/>
              <a:t>等于金属到半导体电流减去半导体到金属的电流</a:t>
            </a:r>
            <a:r>
              <a:rPr lang="en-US" altLang="zh-CN" dirty="0" smtClean="0"/>
              <a:t>》</a:t>
            </a:r>
            <a:r>
              <a:rPr lang="zh-CN" altLang="en-US" dirty="0" smtClean="0"/>
              <a:t>。则可以得出金属和</a:t>
            </a:r>
            <a:r>
              <a:rPr lang="en-US" altLang="zh-CN" dirty="0" smtClean="0"/>
              <a:t>n</a:t>
            </a:r>
            <a:r>
              <a:rPr lang="zh-CN" altLang="en-US" dirty="0" smtClean="0"/>
              <a:t>型非简并半导体之间施加正电压时的电流与正电压</a:t>
            </a:r>
            <a:r>
              <a:rPr lang="en-US" altLang="zh-CN" dirty="0" smtClean="0"/>
              <a:t>e</a:t>
            </a:r>
            <a:r>
              <a:rPr lang="zh-CN" altLang="en-US" dirty="0" smtClean="0"/>
              <a:t>指数项减去</a:t>
            </a:r>
            <a:r>
              <a:rPr lang="en-US" altLang="zh-CN" dirty="0" smtClean="0"/>
              <a:t>1</a:t>
            </a:r>
            <a:r>
              <a:rPr lang="zh-CN" altLang="en-US" dirty="0" smtClean="0"/>
              <a:t>成正比，也就是随着正电压增加，电流指数增加</a:t>
            </a:r>
            <a:r>
              <a:rPr lang="en-US" altLang="zh-CN" dirty="0" smtClean="0"/>
              <a:t>》</a:t>
            </a:r>
            <a:r>
              <a:rPr lang="zh-CN" altLang="en-US" dirty="0" smtClean="0"/>
              <a:t>。在此将比例系数用</a:t>
            </a:r>
            <a:r>
              <a:rPr lang="en-US" altLang="zh-CN" dirty="0" err="1" smtClean="0"/>
              <a:t>Js</a:t>
            </a:r>
            <a:r>
              <a:rPr lang="zh-CN" altLang="en-US" dirty="0" smtClean="0"/>
              <a:t>表示，称为饱和电流密度。</a:t>
            </a:r>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1417686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现在来分析在金属和半导体之间施加</a:t>
            </a:r>
            <a:r>
              <a:rPr lang="zh-CN" altLang="en-US" sz="1200" kern="1200" dirty="0" smtClean="0">
                <a:solidFill>
                  <a:schemeClr val="tx1"/>
                </a:solidFill>
                <a:effectLst/>
                <a:latin typeface="Arial" pitchFamily="34" charset="0"/>
                <a:ea typeface="宋体" pitchFamily="2" charset="-122"/>
                <a:cs typeface="+mn-cs"/>
              </a:rPr>
              <a:t>负</a:t>
            </a:r>
            <a:r>
              <a:rPr lang="zh-CN" altLang="zh-CN" sz="1200" kern="1200" dirty="0" smtClean="0">
                <a:solidFill>
                  <a:schemeClr val="tx1"/>
                </a:solidFill>
                <a:effectLst/>
                <a:latin typeface="Arial" pitchFamily="34" charset="0"/>
                <a:ea typeface="宋体" pitchFamily="2" charset="-122"/>
                <a:cs typeface="+mn-cs"/>
              </a:rPr>
              <a:t>电压，能带图的变化情况。金属和</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型非简并半导体接触，并且金属的功函数大于半导体的功函数。热平衡时，在半导体的表面形成正的空间电荷区》空间电荷区的电场从半导体指向金属》，形成了内建电场》，</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当在金属和半导体之间施加</a:t>
            </a:r>
            <a:r>
              <a:rPr lang="zh-CN" altLang="en-US" sz="1200" kern="1200" dirty="0" smtClean="0">
                <a:solidFill>
                  <a:schemeClr val="tx1"/>
                </a:solidFill>
                <a:effectLst/>
                <a:latin typeface="Arial" pitchFamily="34" charset="0"/>
                <a:ea typeface="宋体" pitchFamily="2" charset="-122"/>
                <a:cs typeface="+mn-cs"/>
              </a:rPr>
              <a:t>负电</a:t>
            </a:r>
            <a:r>
              <a:rPr lang="zh-CN" altLang="zh-CN" sz="1200" kern="1200" dirty="0" smtClean="0">
                <a:solidFill>
                  <a:schemeClr val="tx1"/>
                </a:solidFill>
                <a:effectLst/>
                <a:latin typeface="Arial" pitchFamily="34" charset="0"/>
                <a:ea typeface="宋体" pitchFamily="2" charset="-122"/>
                <a:cs typeface="+mn-cs"/>
              </a:rPr>
              <a:t>压</a:t>
            </a:r>
            <a:r>
              <a:rPr lang="en-US" altLang="zh-CN" sz="1200" kern="1200" dirty="0" smtClean="0">
                <a:solidFill>
                  <a:schemeClr val="tx1"/>
                </a:solidFill>
                <a:effectLst/>
                <a:latin typeface="Arial" pitchFamily="34" charset="0"/>
                <a:ea typeface="宋体" pitchFamily="2" charset="-122"/>
                <a:cs typeface="+mn-cs"/>
              </a:rPr>
              <a:t>-V</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则外加电场方向与内建电场方向</a:t>
            </a:r>
            <a:r>
              <a:rPr lang="zh-CN" altLang="en-US" sz="1200" kern="1200" dirty="0" smtClean="0">
                <a:solidFill>
                  <a:schemeClr val="tx1"/>
                </a:solidFill>
                <a:effectLst/>
                <a:latin typeface="Arial" pitchFamily="34" charset="0"/>
                <a:ea typeface="宋体" pitchFamily="2" charset="-122"/>
                <a:cs typeface="+mn-cs"/>
              </a:rPr>
              <a:t>相同</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同样</a:t>
            </a:r>
            <a:r>
              <a:rPr lang="zh-CN" altLang="zh-CN" sz="1200" kern="1200" dirty="0" smtClean="0">
                <a:solidFill>
                  <a:schemeClr val="tx1"/>
                </a:solidFill>
                <a:effectLst/>
                <a:latin typeface="Arial" pitchFamily="34" charset="0"/>
                <a:ea typeface="宋体" pitchFamily="2" charset="-122"/>
                <a:cs typeface="+mn-cs"/>
              </a:rPr>
              <a:t>考虑理想的金属和半导体接触。</a:t>
            </a:r>
            <a:r>
              <a:rPr lang="zh-CN" altLang="zh-CN" sz="1200" b="1" kern="1200" dirty="0" smtClean="0">
                <a:solidFill>
                  <a:schemeClr val="tx1"/>
                </a:solidFill>
                <a:effectLst/>
                <a:latin typeface="Arial" pitchFamily="34" charset="0"/>
                <a:ea typeface="宋体" pitchFamily="2" charset="-122"/>
                <a:cs typeface="+mn-cs"/>
              </a:rPr>
              <a:t>在理想情况下，半导体阻挡层上的电场</a:t>
            </a:r>
            <a:r>
              <a:rPr lang="zh-CN" altLang="en-US" sz="1200" b="1" kern="1200" dirty="0" smtClean="0">
                <a:solidFill>
                  <a:schemeClr val="tx1"/>
                </a:solidFill>
                <a:effectLst/>
                <a:latin typeface="Arial" pitchFamily="34" charset="0"/>
                <a:ea typeface="宋体" pitchFamily="2" charset="-122"/>
                <a:cs typeface="+mn-cs"/>
              </a:rPr>
              <a:t>增加</a:t>
            </a:r>
            <a:r>
              <a:rPr lang="zh-CN" altLang="zh-CN" sz="1200" b="1" kern="1200" dirty="0" smtClean="0">
                <a:solidFill>
                  <a:schemeClr val="tx1"/>
                </a:solidFill>
                <a:effectLst/>
                <a:latin typeface="Arial" pitchFamily="34" charset="0"/>
                <a:ea typeface="宋体" pitchFamily="2" charset="-122"/>
                <a:cs typeface="+mn-cs"/>
              </a:rPr>
              <a:t>，外加电压都降在</a:t>
            </a:r>
            <a:r>
              <a:rPr lang="zh-CN" altLang="en-US" sz="1200" b="1" kern="1200" dirty="0" smtClean="0">
                <a:solidFill>
                  <a:schemeClr val="tx1"/>
                </a:solidFill>
                <a:effectLst/>
                <a:latin typeface="Arial" pitchFamily="34" charset="0"/>
                <a:ea typeface="宋体" pitchFamily="2" charset="-122"/>
                <a:cs typeface="+mn-cs"/>
              </a:rPr>
              <a:t>半导体耗尽区</a:t>
            </a:r>
            <a:r>
              <a:rPr lang="zh-CN" altLang="zh-CN" sz="1200" b="1" kern="1200" dirty="0" smtClean="0">
                <a:solidFill>
                  <a:schemeClr val="tx1"/>
                </a:solidFill>
                <a:effectLst/>
                <a:latin typeface="Arial" pitchFamily="34" charset="0"/>
                <a:ea typeface="宋体" pitchFamily="2" charset="-122"/>
                <a:cs typeface="+mn-cs"/>
              </a:rPr>
              <a:t>，半导体的表面势垒高度</a:t>
            </a:r>
            <a:r>
              <a:rPr lang="zh-CN" altLang="en-US" sz="1200" b="1" kern="1200" dirty="0" smtClean="0">
                <a:solidFill>
                  <a:schemeClr val="tx1"/>
                </a:solidFill>
                <a:effectLst/>
                <a:latin typeface="Arial" pitchFamily="34" charset="0"/>
                <a:ea typeface="宋体" pitchFamily="2" charset="-122"/>
                <a:cs typeface="+mn-cs"/>
              </a:rPr>
              <a:t>增加了</a:t>
            </a:r>
            <a:r>
              <a:rPr lang="en-US" altLang="zh-CN" sz="1200" b="1" kern="1200" dirty="0" smtClean="0">
                <a:solidFill>
                  <a:schemeClr val="tx1"/>
                </a:solidFill>
                <a:effectLst/>
                <a:latin typeface="Arial" pitchFamily="34" charset="0"/>
                <a:ea typeface="宋体" pitchFamily="2" charset="-122"/>
                <a:cs typeface="+mn-cs"/>
              </a:rPr>
              <a:t>eV</a:t>
            </a:r>
            <a:r>
              <a:rPr lang="zh-CN" altLang="en-US" sz="1200" b="1" kern="1200" dirty="0" smtClean="0">
                <a:solidFill>
                  <a:schemeClr val="tx1"/>
                </a:solidFill>
                <a:effectLst/>
                <a:latin typeface="Arial" pitchFamily="34" charset="0"/>
                <a:ea typeface="宋体" pitchFamily="2" charset="-122"/>
                <a:cs typeface="+mn-cs"/>
              </a:rPr>
              <a:t>，则半导体表面势垒高度</a:t>
            </a:r>
            <a:r>
              <a:rPr lang="zh-CN" altLang="zh-CN" sz="1200" b="1" kern="1200" dirty="0" smtClean="0">
                <a:solidFill>
                  <a:schemeClr val="tx1"/>
                </a:solidFill>
                <a:effectLst/>
                <a:latin typeface="Arial" pitchFamily="34" charset="0"/>
                <a:ea typeface="宋体" pitchFamily="2" charset="-122"/>
                <a:cs typeface="+mn-cs"/>
              </a:rPr>
              <a:t>》为</a:t>
            </a:r>
            <a:r>
              <a:rPr lang="en-US" altLang="zh-CN" sz="1200" b="1" kern="1200" dirty="0" smtClean="0">
                <a:solidFill>
                  <a:schemeClr val="tx1"/>
                </a:solidFill>
                <a:effectLst/>
                <a:latin typeface="Arial" pitchFamily="34" charset="0"/>
                <a:ea typeface="宋体" pitchFamily="2" charset="-122"/>
                <a:cs typeface="+mn-cs"/>
              </a:rPr>
              <a:t>e</a:t>
            </a:r>
            <a:r>
              <a:rPr lang="zh-CN" altLang="zh-CN" sz="1200" b="1" kern="1200" dirty="0" smtClean="0">
                <a:solidFill>
                  <a:schemeClr val="tx1"/>
                </a:solidFill>
                <a:effectLst/>
                <a:latin typeface="Arial" pitchFamily="34" charset="0"/>
                <a:ea typeface="宋体" pitchFamily="2" charset="-122"/>
                <a:cs typeface="+mn-cs"/>
              </a:rPr>
              <a:t>（</a:t>
            </a:r>
            <a:r>
              <a:rPr lang="en-US" altLang="zh-CN" sz="1200" b="1" kern="1200" dirty="0" smtClean="0">
                <a:solidFill>
                  <a:schemeClr val="tx1"/>
                </a:solidFill>
                <a:effectLst/>
                <a:latin typeface="Arial" pitchFamily="34" charset="0"/>
                <a:ea typeface="宋体" pitchFamily="2" charset="-122"/>
                <a:cs typeface="+mn-cs"/>
              </a:rPr>
              <a:t>V0+V</a:t>
            </a:r>
            <a:r>
              <a:rPr lang="zh-CN" altLang="zh-CN" sz="1200" b="1" kern="1200" dirty="0" smtClean="0">
                <a:solidFill>
                  <a:schemeClr val="tx1"/>
                </a:solidFill>
                <a:effectLst/>
                <a:latin typeface="Arial" pitchFamily="34" charset="0"/>
                <a:ea typeface="宋体" pitchFamily="2" charset="-122"/>
                <a:cs typeface="+mn-cs"/>
              </a:rPr>
              <a:t>）》。同时表面空间电荷区也</a:t>
            </a:r>
            <a:r>
              <a:rPr lang="zh-CN" altLang="en-US" sz="1200" b="1" kern="1200" dirty="0" smtClean="0">
                <a:solidFill>
                  <a:schemeClr val="tx1"/>
                </a:solidFill>
                <a:effectLst/>
                <a:latin typeface="Arial" pitchFamily="34" charset="0"/>
                <a:ea typeface="宋体" pitchFamily="2" charset="-122"/>
                <a:cs typeface="+mn-cs"/>
              </a:rPr>
              <a:t>增加</a:t>
            </a:r>
            <a:r>
              <a:rPr lang="zh-CN" altLang="zh-CN" sz="1200" b="1" kern="1200" dirty="0" smtClean="0">
                <a:solidFill>
                  <a:schemeClr val="tx1"/>
                </a:solidFill>
                <a:effectLst/>
                <a:latin typeface="Arial" pitchFamily="34" charset="0"/>
                <a:ea typeface="宋体" pitchFamily="2" charset="-122"/>
                <a:cs typeface="+mn-cs"/>
              </a:rPr>
              <a:t>》。耗尽区宽度</a:t>
            </a:r>
            <a:r>
              <a:rPr lang="zh-CN" altLang="en-US" sz="1200" b="1" kern="1200" dirty="0" smtClean="0">
                <a:solidFill>
                  <a:schemeClr val="tx1"/>
                </a:solidFill>
                <a:effectLst/>
                <a:latin typeface="Arial" pitchFamily="34" charset="0"/>
                <a:ea typeface="宋体" pitchFamily="2" charset="-122"/>
                <a:cs typeface="+mn-cs"/>
              </a:rPr>
              <a:t>仍</a:t>
            </a:r>
            <a:r>
              <a:rPr lang="zh-CN" altLang="zh-CN" sz="1200" b="1" kern="1200" dirty="0" smtClean="0">
                <a:solidFill>
                  <a:schemeClr val="tx1"/>
                </a:solidFill>
                <a:effectLst/>
                <a:latin typeface="Arial" pitchFamily="34" charset="0"/>
                <a:ea typeface="宋体" pitchFamily="2" charset="-122"/>
                <a:cs typeface="+mn-cs"/>
              </a:rPr>
              <a:t>用</a:t>
            </a:r>
            <a:r>
              <a:rPr lang="en-US" altLang="zh-CN" sz="1200" b="1" kern="1200" dirty="0" smtClean="0">
                <a:solidFill>
                  <a:schemeClr val="tx1"/>
                </a:solidFill>
                <a:effectLst/>
                <a:latin typeface="Arial" pitchFamily="34" charset="0"/>
                <a:ea typeface="宋体" pitchFamily="2" charset="-122"/>
                <a:cs typeface="+mn-cs"/>
              </a:rPr>
              <a:t>x1</a:t>
            </a:r>
            <a:r>
              <a:rPr lang="zh-CN" altLang="zh-CN" sz="1200" b="1" kern="1200" dirty="0" smtClean="0">
                <a:solidFill>
                  <a:schemeClr val="tx1"/>
                </a:solidFill>
                <a:effectLst/>
                <a:latin typeface="Arial" pitchFamily="34" charset="0"/>
                <a:ea typeface="宋体" pitchFamily="2" charset="-122"/>
                <a:cs typeface="+mn-cs"/>
              </a:rPr>
              <a:t>表示》》。</a:t>
            </a:r>
            <a:r>
              <a:rPr lang="zh-CN" altLang="en-US" sz="1200" b="1" kern="1200" dirty="0" smtClean="0">
                <a:solidFill>
                  <a:schemeClr val="tx1"/>
                </a:solidFill>
                <a:effectLst/>
                <a:latin typeface="Arial" pitchFamily="34" charset="0"/>
                <a:ea typeface="宋体" pitchFamily="2" charset="-122"/>
                <a:cs typeface="+mn-cs"/>
              </a:rPr>
              <a:t>由于</a:t>
            </a:r>
            <a:r>
              <a:rPr lang="zh-CN" altLang="zh-CN" sz="1200" b="1" kern="1200" dirty="0" smtClean="0">
                <a:solidFill>
                  <a:schemeClr val="tx1"/>
                </a:solidFill>
                <a:effectLst/>
                <a:latin typeface="Arial" pitchFamily="34" charset="0"/>
                <a:ea typeface="宋体" pitchFamily="2" charset="-122"/>
                <a:cs typeface="+mn-cs"/>
              </a:rPr>
              <a:t>在金属和半导体之间施加了</a:t>
            </a:r>
            <a:r>
              <a:rPr lang="zh-CN" altLang="en-US" sz="1200" b="1" kern="1200" dirty="0" smtClean="0">
                <a:solidFill>
                  <a:schemeClr val="tx1"/>
                </a:solidFill>
                <a:effectLst/>
                <a:latin typeface="Arial" pitchFamily="34" charset="0"/>
                <a:ea typeface="宋体" pitchFamily="2" charset="-122"/>
                <a:cs typeface="+mn-cs"/>
              </a:rPr>
              <a:t>负</a:t>
            </a:r>
            <a:r>
              <a:rPr lang="zh-CN" altLang="zh-CN" sz="1200" b="1" kern="1200" dirty="0" smtClean="0">
                <a:solidFill>
                  <a:schemeClr val="tx1"/>
                </a:solidFill>
                <a:effectLst/>
                <a:latin typeface="Arial" pitchFamily="34" charset="0"/>
                <a:ea typeface="宋体" pitchFamily="2" charset="-122"/>
                <a:cs typeface="+mn-cs"/>
              </a:rPr>
              <a:t>电压，</a:t>
            </a:r>
            <a:r>
              <a:rPr lang="zh-CN" altLang="en-US" sz="1200" b="1" kern="1200" dirty="0" smtClean="0">
                <a:solidFill>
                  <a:schemeClr val="tx1"/>
                </a:solidFill>
                <a:effectLst/>
                <a:latin typeface="Arial" pitchFamily="34" charset="0"/>
                <a:ea typeface="宋体" pitchFamily="2" charset="-122"/>
                <a:cs typeface="+mn-cs"/>
              </a:rPr>
              <a:t>金属</a:t>
            </a:r>
            <a:r>
              <a:rPr lang="zh-CN" altLang="zh-CN" sz="1200" b="1" kern="1200" dirty="0" smtClean="0">
                <a:solidFill>
                  <a:schemeClr val="tx1"/>
                </a:solidFill>
                <a:effectLst/>
                <a:latin typeface="Arial" pitchFamily="34" charset="0"/>
                <a:ea typeface="宋体" pitchFamily="2" charset="-122"/>
                <a:cs typeface="+mn-cs"/>
              </a:rPr>
              <a:t>中电子</a:t>
            </a:r>
            <a:r>
              <a:rPr lang="zh-CN" altLang="en-US" sz="1200" b="1" kern="1200" dirty="0" smtClean="0">
                <a:solidFill>
                  <a:schemeClr val="tx1"/>
                </a:solidFill>
                <a:effectLst/>
                <a:latin typeface="Arial" pitchFamily="34" charset="0"/>
                <a:ea typeface="宋体" pitchFamily="2" charset="-122"/>
                <a:cs typeface="+mn-cs"/>
              </a:rPr>
              <a:t>能量增加了</a:t>
            </a:r>
            <a:r>
              <a:rPr lang="zh-CN" altLang="zh-CN" sz="1200" b="1" kern="1200" dirty="0" smtClean="0">
                <a:solidFill>
                  <a:schemeClr val="tx1"/>
                </a:solidFill>
                <a:effectLst/>
                <a:latin typeface="Arial" pitchFamily="34" charset="0"/>
                <a:ea typeface="宋体" pitchFamily="2" charset="-122"/>
                <a:cs typeface="+mn-cs"/>
              </a:rPr>
              <a:t>》</a:t>
            </a:r>
            <a:r>
              <a:rPr lang="en-US" altLang="zh-CN" sz="1200" b="1" kern="1200" dirty="0" smtClean="0">
                <a:solidFill>
                  <a:schemeClr val="tx1"/>
                </a:solidFill>
                <a:effectLst/>
                <a:latin typeface="Arial" pitchFamily="34" charset="0"/>
                <a:ea typeface="宋体" pitchFamily="2" charset="-122"/>
                <a:cs typeface="+mn-cs"/>
              </a:rPr>
              <a:t>eV</a:t>
            </a:r>
            <a:r>
              <a:rPr lang="zh-CN" altLang="zh-CN" sz="1200" b="1" kern="1200" dirty="0" smtClean="0">
                <a:solidFill>
                  <a:schemeClr val="tx1"/>
                </a:solidFill>
                <a:effectLst/>
                <a:latin typeface="Arial" pitchFamily="34" charset="0"/>
                <a:ea typeface="宋体" pitchFamily="2" charset="-122"/>
                <a:cs typeface="+mn-cs"/>
              </a:rPr>
              <a:t>，金属的费米能级相对于半导体准中性区的费米能级</a:t>
            </a:r>
            <a:r>
              <a:rPr lang="zh-CN" altLang="en-US" sz="1200" b="1" kern="1200" dirty="0" smtClean="0">
                <a:solidFill>
                  <a:schemeClr val="tx1"/>
                </a:solidFill>
                <a:effectLst/>
                <a:latin typeface="Arial" pitchFamily="34" charset="0"/>
                <a:ea typeface="宋体" pitchFamily="2" charset="-122"/>
                <a:cs typeface="+mn-cs"/>
              </a:rPr>
              <a:t>增加了</a:t>
            </a:r>
            <a:r>
              <a:rPr lang="zh-CN" altLang="zh-CN" sz="1200" b="1" kern="1200" dirty="0" smtClean="0">
                <a:solidFill>
                  <a:schemeClr val="tx1"/>
                </a:solidFill>
                <a:effectLst/>
                <a:latin typeface="Arial" pitchFamily="34" charset="0"/>
                <a:ea typeface="宋体" pitchFamily="2" charset="-122"/>
                <a:cs typeface="+mn-cs"/>
              </a:rPr>
              <a:t>》</a:t>
            </a:r>
            <a:r>
              <a:rPr lang="en-US" altLang="zh-CN" sz="1200" b="1" kern="1200" dirty="0" smtClean="0">
                <a:solidFill>
                  <a:schemeClr val="tx1"/>
                </a:solidFill>
                <a:effectLst/>
                <a:latin typeface="Arial" pitchFamily="34" charset="0"/>
                <a:ea typeface="宋体" pitchFamily="2" charset="-122"/>
                <a:cs typeface="+mn-cs"/>
              </a:rPr>
              <a:t>eV</a:t>
            </a:r>
            <a:r>
              <a:rPr lang="zh-CN" altLang="zh-CN" sz="1200" b="1" kern="1200" dirty="0" smtClean="0">
                <a:solidFill>
                  <a:schemeClr val="tx1"/>
                </a:solidFill>
                <a:effectLst/>
                <a:latin typeface="Arial" pitchFamily="34" charset="0"/>
                <a:ea typeface="宋体" pitchFamily="2" charset="-122"/>
                <a:cs typeface="+mn-cs"/>
              </a:rPr>
              <a:t>。</a:t>
            </a:r>
            <a:r>
              <a:rPr lang="zh-CN" altLang="en-US" sz="1200" b="1" kern="1200" dirty="0" smtClean="0">
                <a:solidFill>
                  <a:schemeClr val="tx1"/>
                </a:solidFill>
                <a:effectLst/>
                <a:latin typeface="Arial" pitchFamily="34" charset="0"/>
                <a:ea typeface="宋体" pitchFamily="2" charset="-122"/>
                <a:cs typeface="+mn-cs"/>
              </a:rPr>
              <a:t>金属和半导体接触</a:t>
            </a:r>
            <a:r>
              <a:rPr lang="zh-CN" altLang="zh-CN" sz="1200" b="1" kern="1200" dirty="0" smtClean="0">
                <a:solidFill>
                  <a:schemeClr val="tx1"/>
                </a:solidFill>
                <a:effectLst/>
                <a:latin typeface="Arial" pitchFamily="34" charset="0"/>
                <a:ea typeface="宋体" pitchFamily="2" charset="-122"/>
                <a:cs typeface="+mn-cs"/>
              </a:rPr>
              <a:t>系统的费米能级从半导体</a:t>
            </a:r>
            <a:r>
              <a:rPr lang="zh-CN" altLang="en-US" sz="1200" b="1" kern="1200" dirty="0" smtClean="0">
                <a:solidFill>
                  <a:schemeClr val="tx1"/>
                </a:solidFill>
                <a:effectLst/>
                <a:latin typeface="Arial" pitchFamily="34" charset="0"/>
                <a:ea typeface="宋体" pitchFamily="2" charset="-122"/>
                <a:cs typeface="+mn-cs"/>
              </a:rPr>
              <a:t>准中性区的</a:t>
            </a:r>
            <a:r>
              <a:rPr lang="zh-CN" altLang="zh-CN" sz="1200" b="1" kern="1200" dirty="0" smtClean="0">
                <a:solidFill>
                  <a:schemeClr val="tx1"/>
                </a:solidFill>
                <a:effectLst/>
                <a:latin typeface="Arial" pitchFamily="34" charset="0"/>
                <a:ea typeface="宋体" pitchFamily="2" charset="-122"/>
                <a:cs typeface="+mn-cs"/>
              </a:rPr>
              <a:t>费米能级</a:t>
            </a:r>
            <a:r>
              <a:rPr lang="zh-CN" altLang="en-US" sz="1200" b="1" kern="1200" dirty="0" smtClean="0">
                <a:solidFill>
                  <a:schemeClr val="tx1"/>
                </a:solidFill>
                <a:effectLst/>
                <a:latin typeface="Arial" pitchFamily="34" charset="0"/>
                <a:ea typeface="宋体" pitchFamily="2" charset="-122"/>
                <a:cs typeface="+mn-cs"/>
              </a:rPr>
              <a:t>过渡</a:t>
            </a:r>
            <a:r>
              <a:rPr lang="zh-CN" altLang="zh-CN" sz="1200" b="1" kern="1200" dirty="0" smtClean="0">
                <a:solidFill>
                  <a:schemeClr val="tx1"/>
                </a:solidFill>
                <a:effectLst/>
                <a:latin typeface="Arial" pitchFamily="34" charset="0"/>
                <a:ea typeface="宋体" pitchFamily="2" charset="-122"/>
                <a:cs typeface="+mn-cs"/>
              </a:rPr>
              <a:t>到金属的费米能级，费米能级</a:t>
            </a:r>
            <a:r>
              <a:rPr lang="zh-CN" altLang="en-US" sz="1200" b="1" kern="1200" dirty="0" smtClean="0">
                <a:solidFill>
                  <a:schemeClr val="tx1"/>
                </a:solidFill>
                <a:effectLst/>
                <a:latin typeface="Arial" pitchFamily="34" charset="0"/>
                <a:ea typeface="宋体" pitchFamily="2" charset="-122"/>
                <a:cs typeface="+mn-cs"/>
              </a:rPr>
              <a:t>是</a:t>
            </a:r>
            <a:r>
              <a:rPr lang="zh-CN" altLang="zh-CN" sz="1200" b="1" kern="1200" dirty="0" smtClean="0">
                <a:solidFill>
                  <a:schemeClr val="tx1"/>
                </a:solidFill>
                <a:effectLst/>
                <a:latin typeface="Arial" pitchFamily="34" charset="0"/>
                <a:ea typeface="宋体" pitchFamily="2" charset="-122"/>
                <a:cs typeface="+mn-cs"/>
              </a:rPr>
              <a:t>连续变化</a:t>
            </a:r>
            <a:r>
              <a:rPr lang="zh-CN" altLang="en-US" sz="1200" b="1" kern="1200" dirty="0" smtClean="0">
                <a:solidFill>
                  <a:schemeClr val="tx1"/>
                </a:solidFill>
                <a:effectLst/>
                <a:latin typeface="Arial" pitchFamily="34" charset="0"/>
                <a:ea typeface="宋体" pitchFamily="2" charset="-122"/>
                <a:cs typeface="+mn-cs"/>
              </a:rPr>
              <a:t>的</a:t>
            </a:r>
            <a:r>
              <a:rPr lang="zh-CN" altLang="zh-CN" sz="1200" b="1" kern="1200" dirty="0" smtClean="0">
                <a:solidFill>
                  <a:schemeClr val="tx1"/>
                </a:solidFill>
                <a:effectLst/>
                <a:latin typeface="Arial" pitchFamily="34" charset="0"/>
                <a:ea typeface="宋体" pitchFamily="2" charset="-122"/>
                <a:cs typeface="+mn-cs"/>
              </a:rPr>
              <a:t>》。在空间电荷区，费米能级随位置发生变化。此时的</a:t>
            </a:r>
            <a:r>
              <a:rPr lang="zh-CN" altLang="en-US" sz="1200" b="1" kern="1200" dirty="0" smtClean="0">
                <a:solidFill>
                  <a:schemeClr val="tx1"/>
                </a:solidFill>
                <a:effectLst/>
                <a:latin typeface="Arial" pitchFamily="34" charset="0"/>
                <a:ea typeface="宋体" pitchFamily="2" charset="-122"/>
                <a:cs typeface="+mn-cs"/>
              </a:rPr>
              <a:t>能带图</a:t>
            </a:r>
            <a:r>
              <a:rPr lang="zh-CN" altLang="zh-CN" sz="1200" b="1" kern="1200" dirty="0" smtClean="0">
                <a:solidFill>
                  <a:schemeClr val="tx1"/>
                </a:solidFill>
                <a:effectLst/>
                <a:latin typeface="Arial" pitchFamily="34" charset="0"/>
                <a:ea typeface="宋体" pitchFamily="2" charset="-122"/>
                <a:cs typeface="+mn-cs"/>
              </a:rPr>
              <a:t>》，即为施加了</a:t>
            </a:r>
            <a:r>
              <a:rPr lang="zh-CN" altLang="en-US" sz="1200" b="1" kern="1200" dirty="0" smtClean="0">
                <a:solidFill>
                  <a:schemeClr val="tx1"/>
                </a:solidFill>
                <a:effectLst/>
                <a:latin typeface="Arial" pitchFamily="34" charset="0"/>
                <a:ea typeface="宋体" pitchFamily="2" charset="-122"/>
                <a:cs typeface="+mn-cs"/>
              </a:rPr>
              <a:t>负</a:t>
            </a:r>
            <a:r>
              <a:rPr lang="en-US" altLang="zh-CN" sz="1200" b="1" kern="1200" dirty="0" smtClean="0">
                <a:solidFill>
                  <a:schemeClr val="tx1"/>
                </a:solidFill>
                <a:effectLst/>
                <a:latin typeface="Arial" pitchFamily="34" charset="0"/>
                <a:ea typeface="宋体" pitchFamily="2" charset="-122"/>
                <a:cs typeface="+mn-cs"/>
              </a:rPr>
              <a:t>V</a:t>
            </a:r>
            <a:r>
              <a:rPr lang="zh-CN" altLang="zh-CN" sz="1200" b="1" kern="1200" dirty="0" smtClean="0">
                <a:solidFill>
                  <a:schemeClr val="tx1"/>
                </a:solidFill>
                <a:effectLst/>
                <a:latin typeface="Arial" pitchFamily="34" charset="0"/>
                <a:ea typeface="宋体" pitchFamily="2" charset="-122"/>
                <a:cs typeface="+mn-cs"/>
              </a:rPr>
              <a:t>电压的能带图。</a:t>
            </a:r>
            <a:endParaRPr lang="zh-CN" altLang="zh-CN" sz="1200" kern="1200" dirty="0" smtClean="0">
              <a:solidFill>
                <a:schemeClr val="tx1"/>
              </a:solidFill>
              <a:effectLst/>
              <a:latin typeface="Arial" pitchFamily="34" charset="0"/>
              <a:ea typeface="宋体" pitchFamily="2" charset="-122"/>
              <a:cs typeface="+mn-cs"/>
            </a:endParaRPr>
          </a:p>
          <a:p>
            <a:r>
              <a:rPr lang="en-US" altLang="zh-CN" sz="1200" b="1" kern="1200" dirty="0" smtClean="0">
                <a:solidFill>
                  <a:schemeClr val="tx1"/>
                </a:solidFill>
                <a:effectLst/>
                <a:latin typeface="Arial" pitchFamily="34" charset="0"/>
                <a:ea typeface="宋体" pitchFamily="2" charset="-122"/>
                <a:cs typeface="+mn-cs"/>
              </a:rPr>
              <a:t> </a:t>
            </a:r>
            <a:endParaRPr lang="zh-CN" altLang="zh-CN" sz="1200" kern="1200" dirty="0" smtClean="0">
              <a:solidFill>
                <a:schemeClr val="tx1"/>
              </a:solidFill>
              <a:effectLst/>
              <a:latin typeface="Arial" pitchFamily="34" charset="0"/>
              <a:ea typeface="宋体" pitchFamily="2" charset="-122"/>
              <a:cs typeface="+mn-cs"/>
            </a:endParaRPr>
          </a:p>
          <a:p>
            <a:r>
              <a:rPr lang="zh-CN" altLang="zh-CN" sz="1200" b="1" kern="1200" dirty="0" smtClean="0">
                <a:solidFill>
                  <a:schemeClr val="tx1"/>
                </a:solidFill>
                <a:effectLst/>
                <a:latin typeface="Arial" pitchFamily="34" charset="0"/>
                <a:ea typeface="宋体" pitchFamily="2" charset="-122"/>
                <a:cs typeface="+mn-cs"/>
              </a:rPr>
              <a:t>下面来画在金属和半导体之间施加</a:t>
            </a:r>
            <a:r>
              <a:rPr lang="zh-CN" altLang="en-US" sz="1200" b="1" kern="1200" dirty="0" smtClean="0">
                <a:solidFill>
                  <a:schemeClr val="tx1"/>
                </a:solidFill>
                <a:effectLst/>
                <a:latin typeface="Arial" pitchFamily="34" charset="0"/>
                <a:ea typeface="宋体" pitchFamily="2" charset="-122"/>
                <a:cs typeface="+mn-cs"/>
              </a:rPr>
              <a:t>负电压</a:t>
            </a:r>
            <a:r>
              <a:rPr lang="zh-CN" altLang="zh-CN" sz="1200" b="1" kern="1200" dirty="0" smtClean="0">
                <a:solidFill>
                  <a:schemeClr val="tx1"/>
                </a:solidFill>
                <a:effectLst/>
                <a:latin typeface="Arial" pitchFamily="34" charset="0"/>
                <a:ea typeface="宋体" pitchFamily="2" charset="-122"/>
                <a:cs typeface="+mn-cs"/>
              </a:rPr>
              <a:t>的能带图。在此</a:t>
            </a:r>
            <a:r>
              <a:rPr lang="zh-CN" altLang="en-US" sz="1200" b="1" kern="1200" dirty="0" smtClean="0">
                <a:solidFill>
                  <a:schemeClr val="tx1"/>
                </a:solidFill>
                <a:effectLst/>
                <a:latin typeface="Arial" pitchFamily="34" charset="0"/>
                <a:ea typeface="宋体" pitchFamily="2" charset="-122"/>
                <a:cs typeface="+mn-cs"/>
              </a:rPr>
              <a:t>仍然以</a:t>
            </a:r>
            <a:r>
              <a:rPr lang="zh-CN" altLang="zh-CN" sz="1200" b="1" kern="1200" dirty="0" smtClean="0">
                <a:solidFill>
                  <a:schemeClr val="tx1"/>
                </a:solidFill>
                <a:effectLst/>
                <a:latin typeface="Arial" pitchFamily="34" charset="0"/>
                <a:ea typeface="宋体" pitchFamily="2" charset="-122"/>
                <a:cs typeface="+mn-cs"/>
              </a:rPr>
              <a:t>半导体准中性区能带简图作为标准》。虚线》作为准中性区与电荷区分界线，蓝线</a:t>
            </a:r>
            <a:r>
              <a:rPr lang="zh-CN" altLang="en-US" sz="1200" b="1" kern="1200" dirty="0" smtClean="0">
                <a:solidFill>
                  <a:schemeClr val="tx1"/>
                </a:solidFill>
                <a:effectLst/>
                <a:latin typeface="Arial" pitchFamily="34" charset="0"/>
                <a:ea typeface="宋体" pitchFamily="2" charset="-122"/>
                <a:cs typeface="+mn-cs"/>
              </a:rPr>
              <a:t>为</a:t>
            </a:r>
            <a:r>
              <a:rPr lang="zh-CN" altLang="zh-CN" sz="1200" b="1" kern="1200" dirty="0" smtClean="0">
                <a:solidFill>
                  <a:schemeClr val="tx1"/>
                </a:solidFill>
                <a:effectLst/>
                <a:latin typeface="Arial" pitchFamily="34" charset="0"/>
                <a:ea typeface="宋体" pitchFamily="2" charset="-122"/>
                <a:cs typeface="+mn-cs"/>
              </a:rPr>
              <a:t>金属和半导体接触</a:t>
            </a:r>
            <a:r>
              <a:rPr lang="zh-CN" altLang="en-US" sz="1200" b="1" kern="1200" dirty="0" smtClean="0">
                <a:solidFill>
                  <a:schemeClr val="tx1"/>
                </a:solidFill>
                <a:effectLst/>
                <a:latin typeface="Arial" pitchFamily="34" charset="0"/>
                <a:ea typeface="宋体" pitchFamily="2" charset="-122"/>
                <a:cs typeface="+mn-cs"/>
              </a:rPr>
              <a:t>界面</a:t>
            </a:r>
            <a:r>
              <a:rPr lang="zh-CN" altLang="zh-CN" sz="1200" b="1" kern="1200" dirty="0" smtClean="0">
                <a:solidFill>
                  <a:schemeClr val="tx1"/>
                </a:solidFill>
                <a:effectLst/>
                <a:latin typeface="Arial" pitchFamily="34" charset="0"/>
                <a:ea typeface="宋体" pitchFamily="2" charset="-122"/>
                <a:cs typeface="+mn-cs"/>
              </a:rPr>
              <a:t>。</a:t>
            </a:r>
            <a:r>
              <a:rPr lang="zh-CN" altLang="en-US" sz="1200" b="1" kern="1200" dirty="0" smtClean="0">
                <a:solidFill>
                  <a:schemeClr val="tx1"/>
                </a:solidFill>
                <a:effectLst/>
                <a:latin typeface="Arial" pitchFamily="34" charset="0"/>
                <a:ea typeface="宋体" pitchFamily="2" charset="-122"/>
                <a:cs typeface="+mn-cs"/>
              </a:rPr>
              <a:t>在金属和半导体之间施加负电</a:t>
            </a:r>
            <a:r>
              <a:rPr lang="zh-CN" altLang="zh-CN" sz="1200" b="1" kern="1200" dirty="0" smtClean="0">
                <a:solidFill>
                  <a:schemeClr val="tx1"/>
                </a:solidFill>
                <a:effectLst/>
                <a:latin typeface="Arial" pitchFamily="34" charset="0"/>
                <a:ea typeface="宋体" pitchFamily="2" charset="-122"/>
                <a:cs typeface="+mn-cs"/>
              </a:rPr>
              <a:t>压，电压降完全降落在半导体</a:t>
            </a:r>
            <a:r>
              <a:rPr lang="zh-CN" altLang="en-US" sz="1200" b="1" kern="1200" dirty="0" smtClean="0">
                <a:solidFill>
                  <a:schemeClr val="tx1"/>
                </a:solidFill>
                <a:effectLst/>
                <a:latin typeface="Arial" pitchFamily="34" charset="0"/>
                <a:ea typeface="宋体" pitchFamily="2" charset="-122"/>
                <a:cs typeface="+mn-cs"/>
              </a:rPr>
              <a:t>上</a:t>
            </a:r>
            <a:r>
              <a:rPr lang="zh-CN" altLang="zh-CN" sz="1200" b="1" kern="1200" dirty="0" smtClean="0">
                <a:solidFill>
                  <a:schemeClr val="tx1"/>
                </a:solidFill>
                <a:effectLst/>
                <a:latin typeface="Arial" pitchFamily="34" charset="0"/>
                <a:ea typeface="宋体" pitchFamily="2" charset="-122"/>
                <a:cs typeface="+mn-cs"/>
              </a:rPr>
              <a:t>，</a:t>
            </a:r>
            <a:r>
              <a:rPr lang="zh-CN" altLang="en-US" sz="1200" b="1" kern="1200" dirty="0" smtClean="0">
                <a:solidFill>
                  <a:schemeClr val="tx1"/>
                </a:solidFill>
                <a:effectLst/>
                <a:latin typeface="Arial" pitchFamily="34" charset="0"/>
                <a:ea typeface="宋体" pitchFamily="2" charset="-122"/>
                <a:cs typeface="+mn-cs"/>
              </a:rPr>
              <a:t>半导体的</a:t>
            </a:r>
            <a:r>
              <a:rPr lang="zh-CN" altLang="zh-CN" sz="1200" b="1" kern="1200" dirty="0" smtClean="0">
                <a:solidFill>
                  <a:schemeClr val="tx1"/>
                </a:solidFill>
                <a:effectLst/>
                <a:latin typeface="Arial" pitchFamily="34" charset="0"/>
                <a:ea typeface="宋体" pitchFamily="2" charset="-122"/>
                <a:cs typeface="+mn-cs"/>
              </a:rPr>
              <a:t>耗尽区宽度</a:t>
            </a:r>
            <a:r>
              <a:rPr lang="zh-CN" altLang="en-US" sz="1200" b="1" kern="1200" dirty="0" smtClean="0">
                <a:solidFill>
                  <a:schemeClr val="tx1"/>
                </a:solidFill>
                <a:effectLst/>
                <a:latin typeface="Arial" pitchFamily="34" charset="0"/>
                <a:ea typeface="宋体" pitchFamily="2" charset="-122"/>
                <a:cs typeface="+mn-cs"/>
              </a:rPr>
              <a:t>增加</a:t>
            </a:r>
            <a:r>
              <a:rPr lang="zh-CN" altLang="zh-CN" sz="1200" b="1" kern="1200" dirty="0" smtClean="0">
                <a:solidFill>
                  <a:schemeClr val="tx1"/>
                </a:solidFill>
                <a:effectLst/>
                <a:latin typeface="Arial" pitchFamily="34" charset="0"/>
                <a:ea typeface="宋体" pitchFamily="2" charset="-122"/>
                <a:cs typeface="+mn-cs"/>
              </a:rPr>
              <a:t>。金属和半导体之间施加</a:t>
            </a:r>
            <a:r>
              <a:rPr lang="zh-CN" altLang="en-US" sz="1200" b="1" kern="1200" dirty="0" smtClean="0">
                <a:solidFill>
                  <a:schemeClr val="tx1"/>
                </a:solidFill>
                <a:effectLst/>
                <a:latin typeface="Arial" pitchFamily="34" charset="0"/>
                <a:ea typeface="宋体" pitchFamily="2" charset="-122"/>
                <a:cs typeface="+mn-cs"/>
              </a:rPr>
              <a:t>负</a:t>
            </a:r>
            <a:r>
              <a:rPr lang="zh-CN" altLang="zh-CN" sz="1200" b="1" kern="1200" dirty="0" smtClean="0">
                <a:solidFill>
                  <a:schemeClr val="tx1"/>
                </a:solidFill>
                <a:effectLst/>
                <a:latin typeface="Arial" pitchFamily="34" charset="0"/>
                <a:ea typeface="宋体" pitchFamily="2" charset="-122"/>
                <a:cs typeface="+mn-cs"/>
              </a:rPr>
              <a:t>电压，则金属上电子的电势能相对于半导体准中性区</a:t>
            </a:r>
            <a:r>
              <a:rPr lang="zh-CN" altLang="en-US" sz="1200" b="1" kern="1200" dirty="0" smtClean="0">
                <a:solidFill>
                  <a:schemeClr val="tx1"/>
                </a:solidFill>
                <a:effectLst/>
                <a:latin typeface="Arial" pitchFamily="34" charset="0"/>
                <a:ea typeface="宋体" pitchFamily="2" charset="-122"/>
                <a:cs typeface="+mn-cs"/>
              </a:rPr>
              <a:t>增加</a:t>
            </a:r>
            <a:r>
              <a:rPr lang="zh-CN" altLang="zh-CN" sz="1200" b="1" kern="1200" dirty="0" smtClean="0">
                <a:solidFill>
                  <a:schemeClr val="tx1"/>
                </a:solidFill>
                <a:effectLst/>
                <a:latin typeface="Arial" pitchFamily="34" charset="0"/>
                <a:ea typeface="宋体" pitchFamily="2" charset="-122"/>
                <a:cs typeface="+mn-cs"/>
              </a:rPr>
              <a:t>了</a:t>
            </a:r>
            <a:r>
              <a:rPr lang="en-US" altLang="zh-CN" sz="1200" b="1" kern="1200" dirty="0" smtClean="0">
                <a:solidFill>
                  <a:schemeClr val="tx1"/>
                </a:solidFill>
                <a:effectLst/>
                <a:latin typeface="Arial" pitchFamily="34" charset="0"/>
                <a:ea typeface="宋体" pitchFamily="2" charset="-122"/>
                <a:cs typeface="+mn-cs"/>
              </a:rPr>
              <a:t>eV》》》</a:t>
            </a:r>
            <a:r>
              <a:rPr lang="zh-CN" altLang="zh-CN" sz="1200" b="1" kern="1200" dirty="0" smtClean="0">
                <a:solidFill>
                  <a:schemeClr val="tx1"/>
                </a:solidFill>
                <a:effectLst/>
                <a:latin typeface="Arial" pitchFamily="34" charset="0"/>
                <a:ea typeface="宋体" pitchFamily="2" charset="-122"/>
                <a:cs typeface="+mn-cs"/>
              </a:rPr>
              <a:t>。在界面上金属的费米能级与半导体导带底之间的能级差保持不变</a:t>
            </a:r>
            <a:r>
              <a:rPr lang="zh-CN" altLang="en-US" sz="1200" b="1" kern="1200" dirty="0" smtClean="0">
                <a:solidFill>
                  <a:schemeClr val="tx1"/>
                </a:solidFill>
                <a:effectLst/>
                <a:latin typeface="Arial" pitchFamily="34" charset="0"/>
                <a:ea typeface="宋体" pitchFamily="2" charset="-122"/>
                <a:cs typeface="+mn-cs"/>
              </a:rPr>
              <a:t>，也就是金属到半导体的势垒保持不变</a:t>
            </a:r>
            <a:r>
              <a:rPr lang="zh-CN" altLang="zh-CN" sz="1200" b="1" kern="1200" dirty="0" smtClean="0">
                <a:solidFill>
                  <a:schemeClr val="tx1"/>
                </a:solidFill>
                <a:effectLst/>
                <a:latin typeface="Arial" pitchFamily="34" charset="0"/>
                <a:ea typeface="宋体" pitchFamily="2" charset="-122"/>
                <a:cs typeface="+mn-cs"/>
              </a:rPr>
              <a:t>，则可以确定界面处半导体导带底的位置，导带底连续变化，</a:t>
            </a:r>
            <a:r>
              <a:rPr lang="zh-CN" altLang="en-US" sz="1200" b="1" kern="1200" dirty="0" smtClean="0">
                <a:solidFill>
                  <a:schemeClr val="tx1"/>
                </a:solidFill>
                <a:effectLst/>
                <a:latin typeface="Arial" pitchFamily="34" charset="0"/>
                <a:ea typeface="宋体" pitchFamily="2" charset="-122"/>
                <a:cs typeface="+mn-cs"/>
              </a:rPr>
              <a:t>就可以</a:t>
            </a:r>
            <a:r>
              <a:rPr lang="zh-CN" altLang="zh-CN" sz="1200" b="1" kern="1200" dirty="0" smtClean="0">
                <a:solidFill>
                  <a:schemeClr val="tx1"/>
                </a:solidFill>
                <a:effectLst/>
                <a:latin typeface="Arial" pitchFamily="34" charset="0"/>
                <a:ea typeface="宋体" pitchFamily="2" charset="-122"/>
                <a:cs typeface="+mn-cs"/>
              </a:rPr>
              <a:t>画出</a:t>
            </a:r>
            <a:r>
              <a:rPr lang="zh-CN" altLang="en-US" sz="1200" b="1" kern="1200" dirty="0" smtClean="0">
                <a:solidFill>
                  <a:schemeClr val="tx1"/>
                </a:solidFill>
                <a:effectLst/>
                <a:latin typeface="Arial" pitchFamily="34" charset="0"/>
                <a:ea typeface="宋体" pitchFamily="2" charset="-122"/>
                <a:cs typeface="+mn-cs"/>
              </a:rPr>
              <a:t>电荷区范围的</a:t>
            </a:r>
            <a:r>
              <a:rPr lang="zh-CN" altLang="zh-CN" sz="1200" b="1" kern="1200" dirty="0" smtClean="0">
                <a:solidFill>
                  <a:schemeClr val="tx1"/>
                </a:solidFill>
                <a:effectLst/>
                <a:latin typeface="Arial" pitchFamily="34" charset="0"/>
                <a:ea typeface="宋体" pitchFamily="2" charset="-122"/>
                <a:cs typeface="+mn-cs"/>
              </a:rPr>
              <a:t>导带底》，价带顶和导带底</a:t>
            </a:r>
            <a:r>
              <a:rPr lang="zh-CN" altLang="en-US" sz="1200" b="1" kern="1200" dirty="0" smtClean="0">
                <a:solidFill>
                  <a:schemeClr val="tx1"/>
                </a:solidFill>
                <a:effectLst/>
                <a:latin typeface="Arial" pitchFamily="34" charset="0"/>
                <a:ea typeface="宋体" pitchFamily="2" charset="-122"/>
                <a:cs typeface="+mn-cs"/>
              </a:rPr>
              <a:t>的</a:t>
            </a:r>
            <a:r>
              <a:rPr lang="zh-CN" altLang="zh-CN" sz="1200" b="1" kern="1200" dirty="0" smtClean="0">
                <a:solidFill>
                  <a:schemeClr val="tx1"/>
                </a:solidFill>
                <a:effectLst/>
                <a:latin typeface="Arial" pitchFamily="34" charset="0"/>
                <a:ea typeface="宋体" pitchFamily="2" charset="-122"/>
                <a:cs typeface="+mn-cs"/>
              </a:rPr>
              <a:t>变化相同》。又费米能级连续变化，画出空间电荷区的费米能级》。至此，画出了金属和</a:t>
            </a:r>
            <a:r>
              <a:rPr lang="en-US" altLang="zh-CN" sz="1200" b="1" kern="1200" dirty="0" smtClean="0">
                <a:solidFill>
                  <a:schemeClr val="tx1"/>
                </a:solidFill>
                <a:effectLst/>
                <a:latin typeface="Arial" pitchFamily="34" charset="0"/>
                <a:ea typeface="宋体" pitchFamily="2" charset="-122"/>
                <a:cs typeface="+mn-cs"/>
              </a:rPr>
              <a:t>n</a:t>
            </a:r>
            <a:r>
              <a:rPr lang="zh-CN" altLang="zh-CN" sz="1200" b="1" kern="1200" dirty="0" smtClean="0">
                <a:solidFill>
                  <a:schemeClr val="tx1"/>
                </a:solidFill>
                <a:effectLst/>
                <a:latin typeface="Arial" pitchFamily="34" charset="0"/>
                <a:ea typeface="宋体" pitchFamily="2" charset="-122"/>
                <a:cs typeface="+mn-cs"/>
              </a:rPr>
              <a:t>型非简并半导</a:t>
            </a:r>
            <a:r>
              <a:rPr lang="zh-CN" altLang="en-US" sz="1200" b="1" kern="1200" dirty="0" smtClean="0">
                <a:solidFill>
                  <a:schemeClr val="tx1"/>
                </a:solidFill>
                <a:effectLst/>
                <a:latin typeface="Arial" pitchFamily="34" charset="0"/>
                <a:ea typeface="宋体" pitchFamily="2" charset="-122"/>
                <a:cs typeface="+mn-cs"/>
              </a:rPr>
              <a:t>体接触在金属和半导体之间</a:t>
            </a:r>
            <a:r>
              <a:rPr lang="zh-CN" altLang="zh-CN" sz="1200" b="1" kern="1200" dirty="0" smtClean="0">
                <a:solidFill>
                  <a:schemeClr val="tx1"/>
                </a:solidFill>
                <a:effectLst/>
                <a:latin typeface="Arial" pitchFamily="34" charset="0"/>
                <a:ea typeface="宋体" pitchFamily="2" charset="-122"/>
                <a:cs typeface="+mn-cs"/>
              </a:rPr>
              <a:t>施加</a:t>
            </a:r>
            <a:r>
              <a:rPr lang="zh-CN" altLang="en-US" sz="1200" b="1" kern="1200" dirty="0" smtClean="0">
                <a:solidFill>
                  <a:schemeClr val="tx1"/>
                </a:solidFill>
                <a:effectLst/>
                <a:latin typeface="Arial" pitchFamily="34" charset="0"/>
                <a:ea typeface="宋体" pitchFamily="2" charset="-122"/>
                <a:cs typeface="+mn-cs"/>
              </a:rPr>
              <a:t>负</a:t>
            </a:r>
            <a:r>
              <a:rPr lang="zh-CN" altLang="zh-CN" sz="1200" b="1" kern="1200" dirty="0" smtClean="0">
                <a:solidFill>
                  <a:schemeClr val="tx1"/>
                </a:solidFill>
                <a:effectLst/>
                <a:latin typeface="Arial" pitchFamily="34" charset="0"/>
                <a:ea typeface="宋体" pitchFamily="2" charset="-122"/>
                <a:cs typeface="+mn-cs"/>
              </a:rPr>
              <a:t>电压时</a:t>
            </a:r>
            <a:r>
              <a:rPr lang="zh-CN" altLang="en-US" sz="1200" b="1" kern="1200" dirty="0" smtClean="0">
                <a:solidFill>
                  <a:schemeClr val="tx1"/>
                </a:solidFill>
                <a:effectLst/>
                <a:latin typeface="Arial" pitchFamily="34" charset="0"/>
                <a:ea typeface="宋体" pitchFamily="2" charset="-122"/>
                <a:cs typeface="+mn-cs"/>
              </a:rPr>
              <a:t>的</a:t>
            </a:r>
            <a:r>
              <a:rPr lang="zh-CN" altLang="zh-CN" sz="1200" b="1" kern="1200" dirty="0" smtClean="0">
                <a:solidFill>
                  <a:schemeClr val="tx1"/>
                </a:solidFill>
                <a:effectLst/>
                <a:latin typeface="Arial" pitchFamily="34" charset="0"/>
                <a:ea typeface="宋体" pitchFamily="2" charset="-122"/>
                <a:cs typeface="+mn-cs"/>
              </a:rPr>
              <a:t>能带图。能带图中半导体上的势垒高度为</a:t>
            </a:r>
            <a:r>
              <a:rPr lang="en-US" altLang="zh-CN" sz="1200" b="1" kern="1200" dirty="0" smtClean="0">
                <a:solidFill>
                  <a:schemeClr val="tx1"/>
                </a:solidFill>
                <a:effectLst/>
                <a:latin typeface="Arial" pitchFamily="34" charset="0"/>
                <a:ea typeface="宋体" pitchFamily="2" charset="-122"/>
                <a:cs typeface="+mn-cs"/>
              </a:rPr>
              <a:t>e</a:t>
            </a:r>
            <a:r>
              <a:rPr lang="zh-CN" altLang="zh-CN" sz="1200" b="1" kern="1200" dirty="0" smtClean="0">
                <a:solidFill>
                  <a:schemeClr val="tx1"/>
                </a:solidFill>
                <a:effectLst/>
                <a:latin typeface="Arial" pitchFamily="34" charset="0"/>
                <a:ea typeface="宋体" pitchFamily="2" charset="-122"/>
                <a:cs typeface="+mn-cs"/>
              </a:rPr>
              <a:t>（</a:t>
            </a:r>
            <a:r>
              <a:rPr lang="en-US" altLang="zh-CN" sz="1200" b="1" kern="1200" dirty="0" smtClean="0">
                <a:solidFill>
                  <a:schemeClr val="tx1"/>
                </a:solidFill>
                <a:effectLst/>
                <a:latin typeface="Arial" pitchFamily="34" charset="0"/>
                <a:ea typeface="宋体" pitchFamily="2" charset="-122"/>
                <a:cs typeface="+mn-cs"/>
              </a:rPr>
              <a:t>V0+V</a:t>
            </a:r>
            <a:r>
              <a:rPr lang="zh-CN" altLang="zh-CN" sz="1200" b="1" kern="1200" dirty="0" smtClean="0">
                <a:solidFill>
                  <a:schemeClr val="tx1"/>
                </a:solidFill>
                <a:effectLst/>
                <a:latin typeface="Arial" pitchFamily="34" charset="0"/>
                <a:ea typeface="宋体" pitchFamily="2" charset="-122"/>
                <a:cs typeface="+mn-cs"/>
              </a:rPr>
              <a:t>）》。</a:t>
            </a:r>
            <a:r>
              <a:rPr lang="en-US" altLang="zh-CN" sz="1200" b="1" kern="1200" dirty="0" err="1" smtClean="0">
                <a:solidFill>
                  <a:schemeClr val="tx1"/>
                </a:solidFill>
                <a:effectLst/>
                <a:latin typeface="Arial" pitchFamily="34" charset="0"/>
                <a:ea typeface="宋体" pitchFamily="2" charset="-122"/>
                <a:cs typeface="+mn-cs"/>
              </a:rPr>
              <a:t>Efm</a:t>
            </a:r>
            <a:r>
              <a:rPr lang="zh-CN" altLang="zh-CN" sz="1200" b="1" kern="1200" dirty="0" smtClean="0">
                <a:solidFill>
                  <a:schemeClr val="tx1"/>
                </a:solidFill>
                <a:effectLst/>
                <a:latin typeface="Arial" pitchFamily="34" charset="0"/>
                <a:ea typeface="宋体" pitchFamily="2" charset="-122"/>
                <a:cs typeface="+mn-cs"/>
              </a:rPr>
              <a:t>到真空能级的距离为金属功函数》。半导体一侧，真空能级距离导带底为电子亲和势。</a:t>
            </a:r>
            <a:endParaRPr lang="en-US" altLang="zh-CN" sz="1200" b="1" kern="1200" dirty="0" smtClean="0">
              <a:solidFill>
                <a:schemeClr val="tx1"/>
              </a:solidFill>
              <a:effectLst/>
              <a:latin typeface="Arial" pitchFamily="34" charset="0"/>
              <a:ea typeface="宋体" pitchFamily="2" charset="-122"/>
              <a:cs typeface="+mn-cs"/>
            </a:endParaRPr>
          </a:p>
          <a:p>
            <a:endParaRPr lang="en-US" altLang="zh-CN" sz="1200" b="1" kern="1200" dirty="0" smtClean="0">
              <a:solidFill>
                <a:schemeClr val="tx1"/>
              </a:solidFill>
              <a:effectLst/>
              <a:latin typeface="Arial" pitchFamily="34"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785324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在金属和</a:t>
            </a:r>
            <a:r>
              <a:rPr lang="en-US" altLang="zh-CN" dirty="0" smtClean="0"/>
              <a:t>n</a:t>
            </a:r>
            <a:r>
              <a:rPr lang="zh-CN" altLang="en-US" dirty="0" smtClean="0"/>
              <a:t>型非简并半导体之间施加负电压，同样依据热电子发生理论，金属到半导体的电流，即电子从半导体发射到金属的电流与负的半导体电子功函数减去半导体的电子亲和势加上金属和半导体之间施加负电压时半导体上的势垒高度</a:t>
            </a:r>
            <a:r>
              <a:rPr lang="en-US" altLang="zh-CN" dirty="0" smtClean="0"/>
              <a:t>e</a:t>
            </a:r>
            <a:r>
              <a:rPr lang="zh-CN" altLang="en-US" dirty="0" smtClean="0"/>
              <a:t>（</a:t>
            </a:r>
            <a:r>
              <a:rPr lang="en-US" altLang="zh-CN" dirty="0" smtClean="0"/>
              <a:t>V0+V</a:t>
            </a:r>
            <a:r>
              <a:rPr lang="zh-CN" altLang="en-US" dirty="0" smtClean="0"/>
              <a:t>）除以</a:t>
            </a:r>
            <a:r>
              <a:rPr lang="en-US" altLang="zh-CN" dirty="0" smtClean="0"/>
              <a:t>K0T</a:t>
            </a:r>
            <a:r>
              <a:rPr lang="zh-CN" altLang="en-US" dirty="0" smtClean="0"/>
              <a:t>的</a:t>
            </a:r>
            <a:r>
              <a:rPr lang="en-US" altLang="zh-CN" dirty="0" smtClean="0"/>
              <a:t>e</a:t>
            </a:r>
            <a:r>
              <a:rPr lang="zh-CN" altLang="en-US" dirty="0" smtClean="0"/>
              <a:t>指数成正比。此时由于施加的负电压使半导体上的势垒增加了</a:t>
            </a:r>
            <a:r>
              <a:rPr lang="en-US" altLang="zh-CN" dirty="0" smtClean="0"/>
              <a:t>eV</a:t>
            </a:r>
            <a:r>
              <a:rPr lang="zh-CN" altLang="en-US" dirty="0" smtClean="0"/>
              <a:t>，发射电流将减小。而半导体到金属的电流</a:t>
            </a:r>
            <a:r>
              <a:rPr lang="en-US" altLang="zh-CN" dirty="0" smtClean="0"/>
              <a:t>》</a:t>
            </a:r>
            <a:r>
              <a:rPr lang="zh-CN" altLang="en-US" dirty="0" smtClean="0"/>
              <a:t>，电子从金属发射到半导体的热电子发射的势垒高度没有变，仍然是</a:t>
            </a:r>
            <a:r>
              <a:rPr lang="en-US" altLang="zh-CN" dirty="0" smtClean="0"/>
              <a:t>WMS</a:t>
            </a:r>
            <a:r>
              <a:rPr lang="zh-CN" altLang="en-US" dirty="0" smtClean="0"/>
              <a:t>。则总电流</a:t>
            </a:r>
            <a:r>
              <a:rPr lang="en-US" altLang="zh-CN" dirty="0" smtClean="0"/>
              <a:t>J</a:t>
            </a:r>
            <a:r>
              <a:rPr lang="zh-CN" altLang="en-US" dirty="0" smtClean="0"/>
              <a:t>等于金属到半导体电流减去半导体到金属的电流</a:t>
            </a:r>
            <a:r>
              <a:rPr lang="en-US" altLang="zh-CN" dirty="0" smtClean="0"/>
              <a:t>》</a:t>
            </a:r>
            <a:r>
              <a:rPr lang="zh-CN" altLang="en-US" dirty="0" smtClean="0"/>
              <a:t>。则可以得出金属和</a:t>
            </a:r>
            <a:r>
              <a:rPr lang="en-US" altLang="zh-CN" dirty="0" smtClean="0"/>
              <a:t>n</a:t>
            </a:r>
            <a:r>
              <a:rPr lang="zh-CN" altLang="en-US" dirty="0" smtClean="0"/>
              <a:t>型非简并半导体之间施加负电压时的电流与负电压</a:t>
            </a:r>
            <a:r>
              <a:rPr lang="en-US" altLang="zh-CN" dirty="0" smtClean="0"/>
              <a:t>e</a:t>
            </a:r>
            <a:r>
              <a:rPr lang="zh-CN" altLang="en-US" dirty="0" smtClean="0"/>
              <a:t>指数项减去</a:t>
            </a:r>
            <a:r>
              <a:rPr lang="en-US" altLang="zh-CN" dirty="0" smtClean="0"/>
              <a:t>1</a:t>
            </a:r>
            <a:r>
              <a:rPr lang="zh-CN" altLang="en-US" dirty="0" smtClean="0"/>
              <a:t>成正比，也就是随着负电压增加，电流逐渐达到饱和电流</a:t>
            </a:r>
            <a:r>
              <a:rPr lang="en-US" altLang="zh-CN" dirty="0" err="1" smtClean="0"/>
              <a:t>Js</a:t>
            </a:r>
            <a:r>
              <a:rPr lang="en-US" altLang="zh-CN" dirty="0" smtClean="0"/>
              <a:t>》</a:t>
            </a:r>
            <a:r>
              <a:rPr lang="zh-CN" altLang="en-US" dirty="0" smtClean="0"/>
              <a:t>。这样如果统一用</a:t>
            </a:r>
            <a:r>
              <a:rPr lang="en-US" altLang="zh-CN" dirty="0" smtClean="0"/>
              <a:t>V</a:t>
            </a:r>
            <a:r>
              <a:rPr lang="zh-CN" altLang="en-US" dirty="0" smtClean="0"/>
              <a:t>代表施加的实际的正电压和负电压，则金属和半导体之间施加正电压和负电压得出统一的公式。</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可以看出对于金属和</a:t>
            </a:r>
            <a:r>
              <a:rPr lang="en-US" altLang="zh-CN" dirty="0" smtClean="0"/>
              <a:t>n</a:t>
            </a:r>
            <a:r>
              <a:rPr lang="zh-CN" altLang="en-US" dirty="0" smtClean="0"/>
              <a:t>型非简并半导体接触，在金属的功函数大于半导体的功函数时，在金属和半导体之间施加正电压，电流随着电压指数增加。当金属和半导体之间施加负电压，电流随着负电压数值的增加，电流达到饱和。饱和电流的大小为热平衡时金属向半导体发射的电流值。</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2672521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a:t>
            </a:r>
            <a:r>
              <a:rPr lang="zh-CN" altLang="en-US" dirty="0" smtClean="0"/>
              <a:t>金属功函数大于半导体功函数的</a:t>
            </a:r>
            <a:r>
              <a:rPr lang="zh-CN" altLang="en-US" dirty="0" smtClean="0"/>
              <a:t>金属和</a:t>
            </a:r>
            <a:r>
              <a:rPr lang="en-US" altLang="zh-CN" dirty="0" smtClean="0"/>
              <a:t>n</a:t>
            </a:r>
            <a:r>
              <a:rPr lang="zh-CN" altLang="en-US" dirty="0" smtClean="0"/>
              <a:t>型非简并半导体接触，利用热电子发射理论，电流的公式为饱和电流</a:t>
            </a:r>
            <a:r>
              <a:rPr lang="en-US" altLang="zh-CN" dirty="0" err="1" smtClean="0"/>
              <a:t>Js</a:t>
            </a:r>
            <a:r>
              <a:rPr lang="zh-CN" altLang="en-US" dirty="0" smtClean="0"/>
              <a:t>乘以单位电荷乘以在金属和半导体之间施加的电压除以</a:t>
            </a:r>
            <a:r>
              <a:rPr lang="en-US" altLang="zh-CN" dirty="0" smtClean="0"/>
              <a:t>K0T</a:t>
            </a:r>
            <a:r>
              <a:rPr lang="zh-CN" altLang="en-US" dirty="0" smtClean="0"/>
              <a:t>的</a:t>
            </a:r>
            <a:r>
              <a:rPr lang="en-US" altLang="zh-CN" dirty="0" smtClean="0"/>
              <a:t>e</a:t>
            </a:r>
            <a:r>
              <a:rPr lang="zh-CN" altLang="en-US" dirty="0" smtClean="0"/>
              <a:t>指数减去</a:t>
            </a:r>
            <a:r>
              <a:rPr lang="en-US" altLang="zh-CN" dirty="0" smtClean="0"/>
              <a:t>1.</a:t>
            </a:r>
            <a:r>
              <a:rPr lang="zh-CN" altLang="en-US" dirty="0" smtClean="0"/>
              <a:t>在热平衡时，半导体表面的耗尽层宽度与金属和半导体的接触电势差</a:t>
            </a:r>
            <a:r>
              <a:rPr lang="en-US" altLang="zh-CN" dirty="0" smtClean="0"/>
              <a:t>V0</a:t>
            </a:r>
            <a:r>
              <a:rPr lang="zh-CN" altLang="en-US" dirty="0" smtClean="0"/>
              <a:t>除以半导体中多子的密度</a:t>
            </a:r>
            <a:r>
              <a:rPr lang="en-US" altLang="zh-CN" dirty="0" smtClean="0"/>
              <a:t>n0</a:t>
            </a:r>
            <a:r>
              <a:rPr lang="zh-CN" altLang="en-US" dirty="0" smtClean="0"/>
              <a:t>的二分之一次方成正比。随着在金属和半导体之间施加电压，半导体的表面耗尽层随着发生变化，当在金属和半导体之间施加正电压</a:t>
            </a:r>
            <a:r>
              <a:rPr lang="en-US" altLang="zh-CN" dirty="0" smtClean="0"/>
              <a:t>V</a:t>
            </a:r>
            <a:r>
              <a:rPr lang="zh-CN" altLang="en-US" dirty="0" smtClean="0"/>
              <a:t>，并且</a:t>
            </a:r>
            <a:r>
              <a:rPr lang="en-US" altLang="zh-CN" dirty="0" smtClean="0"/>
              <a:t>e</a:t>
            </a:r>
            <a:r>
              <a:rPr lang="zh-CN" altLang="en-US" dirty="0" smtClean="0"/>
              <a:t>（</a:t>
            </a:r>
            <a:r>
              <a:rPr lang="en-US" altLang="zh-CN" dirty="0" smtClean="0"/>
              <a:t>V0-V</a:t>
            </a:r>
            <a:r>
              <a:rPr lang="zh-CN" altLang="en-US" dirty="0" smtClean="0"/>
              <a:t>）的值满足远远大于</a:t>
            </a:r>
            <a:r>
              <a:rPr lang="en-US" altLang="zh-CN" dirty="0" smtClean="0"/>
              <a:t>k0T</a:t>
            </a:r>
            <a:r>
              <a:rPr lang="zh-CN" altLang="en-US" dirty="0" smtClean="0"/>
              <a:t>的条件时，半导体表面仍可以认为是全耗尽近似。而在金属和半导体之间施加负电压时，半导体上的势垒增加，则耗尽近似仍适用。这样类似热平衡时，可以得到施加电压时的耗尽层宽度表达式</a:t>
            </a:r>
            <a:r>
              <a:rPr lang="en-US" altLang="zh-CN" dirty="0" smtClean="0"/>
              <a:t>》</a:t>
            </a:r>
            <a:r>
              <a:rPr lang="zh-CN" altLang="en-US" dirty="0" smtClean="0"/>
              <a:t>。表达式中与热平衡不同的是，用</a:t>
            </a:r>
            <a:r>
              <a:rPr lang="en-US" altLang="zh-CN" dirty="0" smtClean="0"/>
              <a:t>V0-V</a:t>
            </a:r>
            <a:r>
              <a:rPr lang="zh-CN" altLang="en-US" dirty="0" smtClean="0"/>
              <a:t>代替了</a:t>
            </a:r>
            <a:r>
              <a:rPr lang="en-US" altLang="zh-CN" dirty="0" smtClean="0"/>
              <a:t>V0.</a:t>
            </a:r>
            <a:r>
              <a:rPr lang="zh-CN" altLang="en-US" dirty="0" smtClean="0"/>
              <a:t>这也反应了耗尽区宽度随施加电压变化的情况。这样的金属和半导体接触，当在直流偏压的基础上叠加一个小的交流信号，由于耗尽区宽度随电压的变化，半导体耗尽区总电荷也随电压变化，具有了电容特性。电容值为半导体的介电常数除以耗尽区的宽度。可以看出利用电容和电压之间的关系，可以获得半导体中的掺杂密度。</a:t>
            </a:r>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313713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为理想金属和半导体接触在热平衡、施加外电压时金属和半导体的特性。实际情况很难达到理想的情况。但是对理想情况的分析，对理解金属和半导体接触的特性非常有帮助。在半导体器件物理课程中将进一步学习金属和半导体接触中非理想条件对金属</a:t>
            </a:r>
            <a:r>
              <a:rPr lang="en-US" altLang="zh-CN" dirty="0" smtClean="0"/>
              <a:t>-</a:t>
            </a:r>
            <a:r>
              <a:rPr lang="zh-CN" altLang="en-US" dirty="0" smtClean="0"/>
              <a:t>半导体接触特性的影响。对于非理想情况感兴趣的同学可以参考施敏的半导体器件物理和</a:t>
            </a:r>
            <a:r>
              <a:rPr lang="en-US" altLang="zh-CN" dirty="0" smtClean="0"/>
              <a:t>QQ</a:t>
            </a:r>
            <a:r>
              <a:rPr lang="zh-CN" altLang="en-US" dirty="0" smtClean="0"/>
              <a:t>群发给大家的英文参考书半导体物理与器件</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144945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2.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36.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146.png"/><Relationship Id="rId18" Type="http://schemas.openxmlformats.org/officeDocument/2006/relationships/image" Target="../media/image150.png"/><Relationship Id="rId3" Type="http://schemas.openxmlformats.org/officeDocument/2006/relationships/image" Target="../media/image137.png"/><Relationship Id="rId7" Type="http://schemas.openxmlformats.org/officeDocument/2006/relationships/image" Target="../media/image140.png"/><Relationship Id="rId12" Type="http://schemas.openxmlformats.org/officeDocument/2006/relationships/image" Target="../media/image145.png"/><Relationship Id="rId17" Type="http://schemas.openxmlformats.org/officeDocument/2006/relationships/image" Target="../media/image149.png"/><Relationship Id="rId2" Type="http://schemas.openxmlformats.org/officeDocument/2006/relationships/notesSlide" Target="../notesSlides/notesSlide3.xml"/><Relationship Id="rId16" Type="http://schemas.openxmlformats.org/officeDocument/2006/relationships/image" Target="../media/image148.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44.png"/><Relationship Id="rId5" Type="http://schemas.openxmlformats.org/officeDocument/2006/relationships/image" Target="../media/image138.png"/><Relationship Id="rId15" Type="http://schemas.openxmlformats.org/officeDocument/2006/relationships/image" Target="../media/image147.png"/><Relationship Id="rId10" Type="http://schemas.openxmlformats.org/officeDocument/2006/relationships/image" Target="../media/image143.png"/><Relationship Id="rId19" Type="http://schemas.openxmlformats.org/officeDocument/2006/relationships/image" Target="../media/image151.png"/><Relationship Id="rId4" Type="http://schemas.openxmlformats.org/officeDocument/2006/relationships/image" Target="../media/image136.png"/><Relationship Id="rId9" Type="http://schemas.openxmlformats.org/officeDocument/2006/relationships/image" Target="../media/image142.png"/><Relationship Id="rId14" Type="http://schemas.openxmlformats.org/officeDocument/2006/relationships/image" Target="../media/image1450.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16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36.png"/><Relationship Id="rId9" Type="http://schemas.openxmlformats.org/officeDocument/2006/relationships/image" Target="../media/image20.png"/><Relationship Id="rId14" Type="http://schemas.openxmlformats.org/officeDocument/2006/relationships/image" Target="../media/image162.png"/></Relationships>
</file>

<file path=ppt/slides/_rels/slide5.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25.png"/><Relationship Id="rId18" Type="http://schemas.openxmlformats.org/officeDocument/2006/relationships/image" Target="../media/image170.png"/><Relationship Id="rId3" Type="http://schemas.openxmlformats.org/officeDocument/2006/relationships/image" Target="../media/image24.png"/><Relationship Id="rId7" Type="http://schemas.openxmlformats.org/officeDocument/2006/relationships/image" Target="../media/image140.png"/><Relationship Id="rId12" Type="http://schemas.openxmlformats.org/officeDocument/2006/relationships/image" Target="../media/image166.png"/><Relationship Id="rId17" Type="http://schemas.openxmlformats.org/officeDocument/2006/relationships/image" Target="../media/image169.png"/><Relationship Id="rId2" Type="http://schemas.openxmlformats.org/officeDocument/2006/relationships/notesSlide" Target="../notesSlides/notesSlide5.xml"/><Relationship Id="rId16" Type="http://schemas.openxmlformats.org/officeDocument/2006/relationships/image" Target="../media/image168.png"/><Relationship Id="rId1" Type="http://schemas.openxmlformats.org/officeDocument/2006/relationships/slideLayout" Target="../slideLayouts/slideLayout7.xml"/><Relationship Id="rId6" Type="http://schemas.openxmlformats.org/officeDocument/2006/relationships/image" Target="../media/image164.png"/><Relationship Id="rId11" Type="http://schemas.openxmlformats.org/officeDocument/2006/relationships/image" Target="../media/image165.png"/><Relationship Id="rId5" Type="http://schemas.openxmlformats.org/officeDocument/2006/relationships/image" Target="../media/image138.png"/><Relationship Id="rId15" Type="http://schemas.openxmlformats.org/officeDocument/2006/relationships/image" Target="../media/image147.png"/><Relationship Id="rId10" Type="http://schemas.openxmlformats.org/officeDocument/2006/relationships/image" Target="../media/image143.png"/><Relationship Id="rId19" Type="http://schemas.openxmlformats.org/officeDocument/2006/relationships/image" Target="../media/image171.png"/><Relationship Id="rId4" Type="http://schemas.openxmlformats.org/officeDocument/2006/relationships/image" Target="../media/image136.png"/><Relationship Id="rId9" Type="http://schemas.openxmlformats.org/officeDocument/2006/relationships/image" Target="../media/image142.png"/><Relationship Id="rId14" Type="http://schemas.openxmlformats.org/officeDocument/2006/relationships/image" Target="../media/image1670.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162.png"/><Relationship Id="rId3" Type="http://schemas.openxmlformats.org/officeDocument/2006/relationships/image" Target="../media/image26.png"/><Relationship Id="rId7" Type="http://schemas.openxmlformats.org/officeDocument/2006/relationships/image" Target="../media/image29.png"/><Relationship Id="rId12"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160.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136.png"/><Relationship Id="rId9" Type="http://schemas.openxmlformats.org/officeDocument/2006/relationships/image" Target="../media/image31.png"/><Relationship Id="rId14"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5327" y="2682241"/>
            <a:ext cx="10267405" cy="923330"/>
          </a:xfrm>
          <a:prstGeom prst="rect">
            <a:avLst/>
          </a:prstGeom>
          <a:noFill/>
        </p:spPr>
        <p:txBody>
          <a:bodyPr wrap="square" rtlCol="0">
            <a:spAutoFit/>
          </a:bodyPr>
          <a:lstStyle/>
          <a:p>
            <a:r>
              <a:rPr lang="en-US" altLang="zh-CN" sz="5400" b="1" dirty="0">
                <a:solidFill>
                  <a:schemeClr val="tx2"/>
                </a:solidFill>
              </a:rPr>
              <a:t>7.3 </a:t>
            </a:r>
            <a:r>
              <a:rPr lang="zh-CN" altLang="en-US" sz="5400" b="1" dirty="0">
                <a:solidFill>
                  <a:schemeClr val="tx2"/>
                </a:solidFill>
              </a:rPr>
              <a:t>金属</a:t>
            </a:r>
            <a:r>
              <a:rPr lang="en-US" altLang="zh-CN" sz="5400" b="1" dirty="0">
                <a:solidFill>
                  <a:schemeClr val="tx2"/>
                </a:solidFill>
              </a:rPr>
              <a:t>-</a:t>
            </a:r>
            <a:r>
              <a:rPr lang="zh-CN" altLang="en-US" sz="5400" b="1" dirty="0">
                <a:solidFill>
                  <a:schemeClr val="tx2"/>
                </a:solidFill>
              </a:rPr>
              <a:t>半导体接触的整流现象</a:t>
            </a:r>
          </a:p>
        </p:txBody>
      </p:sp>
    </p:spTree>
    <p:extLst>
      <p:ext uri="{BB962C8B-B14F-4D97-AF65-F5344CB8AC3E}">
        <p14:creationId xmlns:p14="http://schemas.microsoft.com/office/powerpoint/2010/main" val="4116847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35" y="180753"/>
            <a:ext cx="6497908" cy="584775"/>
          </a:xfrm>
          <a:prstGeom prst="rect">
            <a:avLst/>
          </a:prstGeom>
          <a:noFill/>
        </p:spPr>
        <p:txBody>
          <a:bodyPr wrap="square" rtlCol="0">
            <a:spAutoFit/>
          </a:bodyPr>
          <a:lstStyle/>
          <a:p>
            <a:r>
              <a:rPr lang="en-US" altLang="zh-CN" sz="3200" b="1" dirty="0">
                <a:solidFill>
                  <a:schemeClr val="tx2"/>
                </a:solidFill>
              </a:rPr>
              <a:t>7.3 </a:t>
            </a:r>
            <a:r>
              <a:rPr lang="zh-CN" altLang="en-US" sz="3200" b="1" dirty="0">
                <a:solidFill>
                  <a:schemeClr val="tx2"/>
                </a:solidFill>
              </a:rPr>
              <a:t>金属</a:t>
            </a:r>
            <a:r>
              <a:rPr lang="en-US" altLang="zh-CN" sz="3200" b="1" dirty="0">
                <a:solidFill>
                  <a:schemeClr val="tx2"/>
                </a:solidFill>
              </a:rPr>
              <a:t>-</a:t>
            </a:r>
            <a:r>
              <a:rPr lang="zh-CN" altLang="en-US" sz="3200" b="1" dirty="0">
                <a:solidFill>
                  <a:schemeClr val="tx2"/>
                </a:solidFill>
              </a:rPr>
              <a:t>半导体接触的整流现象</a:t>
            </a:r>
          </a:p>
        </p:txBody>
      </p:sp>
      <p:sp>
        <p:nvSpPr>
          <p:cNvPr id="29" name="TextBox 28"/>
          <p:cNvSpPr txBox="1"/>
          <p:nvPr/>
        </p:nvSpPr>
        <p:spPr>
          <a:xfrm>
            <a:off x="6690470" y="1368309"/>
            <a:ext cx="3338623" cy="520167"/>
          </a:xfrm>
          <a:prstGeom prst="rect">
            <a:avLst/>
          </a:prstGeom>
          <a:noFill/>
        </p:spPr>
        <p:txBody>
          <a:bodyPr wrap="square" rtlCol="0">
            <a:spAutoFit/>
          </a:bodyPr>
          <a:lstStyle/>
          <a:p>
            <a:r>
              <a:rPr lang="zh-CN" altLang="en-US" b="1" dirty="0">
                <a:solidFill>
                  <a:srgbClr val="7030A0"/>
                </a:solidFill>
                <a:latin typeface="华文行楷" pitchFamily="2" charset="-122"/>
                <a:ea typeface="华文行楷" pitchFamily="2" charset="-122"/>
              </a:rPr>
              <a:t>由热电子发射理论：</a:t>
            </a:r>
          </a:p>
        </p:txBody>
      </p:sp>
      <mc:AlternateContent xmlns:mc="http://schemas.openxmlformats.org/markup-compatibility/2006">
        <mc:Choice xmlns:a14="http://schemas.microsoft.com/office/drawing/2010/main" Requires="a14">
          <p:sp>
            <p:nvSpPr>
              <p:cNvPr id="30" name="TextBox 29"/>
              <p:cNvSpPr txBox="1"/>
              <p:nvPr/>
            </p:nvSpPr>
            <p:spPr>
              <a:xfrm>
                <a:off x="4591623" y="2011566"/>
                <a:ext cx="4177554" cy="846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a:rPr>
                            <m:t>𝐽</m:t>
                          </m:r>
                        </m:e>
                        <m:sub>
                          <m:r>
                            <a:rPr lang="en-US" altLang="zh-CN" sz="2400" i="1">
                              <a:latin typeface="Cambria Math"/>
                            </a:rPr>
                            <m:t>𝑀</m:t>
                          </m:r>
                          <m:r>
                            <a:rPr lang="en-US" altLang="zh-CN" sz="2400" i="1">
                              <a:latin typeface="Cambria Math"/>
                              <a:ea typeface="Cambria Math"/>
                            </a:rPr>
                            <m:t>→</m:t>
                          </m:r>
                          <m:r>
                            <a:rPr lang="en-US" altLang="zh-CN" sz="2400" i="1">
                              <a:latin typeface="Cambria Math"/>
                              <a:ea typeface="Cambria Math"/>
                            </a:rPr>
                            <m:t>𝑠</m:t>
                          </m:r>
                        </m:sub>
                      </m:sSub>
                      <m:r>
                        <a:rPr lang="en-US" altLang="zh-CN" sz="2400" i="1">
                          <a:latin typeface="Cambria Math"/>
                        </a:rPr>
                        <m:t>=</m:t>
                      </m:r>
                      <m:r>
                        <a:rPr lang="en-US" altLang="zh-CN" sz="2400" i="1">
                          <a:latin typeface="Cambria Math"/>
                        </a:rPr>
                        <m:t>𝐶𝑒𝑥𝑝</m:t>
                      </m:r>
                      <m:r>
                        <a:rPr lang="en-US" altLang="zh-CN" sz="2400" i="1">
                          <a:latin typeface="Cambria Math"/>
                        </a:rPr>
                        <m:t>−</m:t>
                      </m:r>
                      <m:f>
                        <m:fPr>
                          <m:ctrlPr>
                            <a:rPr lang="en-US" altLang="zh-CN" sz="2400" i="1">
                              <a:latin typeface="Cambria Math" panose="02040503050406030204" pitchFamily="18" charset="0"/>
                            </a:rPr>
                          </m:ctrlPr>
                        </m:fPr>
                        <m:num>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𝑠𝑛</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sym typeface="Symbol" panose="05050102010706020507" pitchFamily="18" charset="2"/>
                            </a:rPr>
                            <m:t></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𝑒</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0</m:t>
                              </m:r>
                            </m:sub>
                          </m:sSub>
                        </m:num>
                        <m:den>
                          <m:sSub>
                            <m:sSubPr>
                              <m:ctrlPr>
                                <a:rPr lang="en-US" altLang="zh-CN" sz="2400" i="1">
                                  <a:latin typeface="Cambria Math" panose="02040503050406030204" pitchFamily="18" charset="0"/>
                                </a:rPr>
                              </m:ctrlPr>
                            </m:sSubPr>
                            <m:e>
                              <m:r>
                                <a:rPr lang="en-US" altLang="zh-CN" sz="2400" i="1">
                                  <a:latin typeface="Cambria Math"/>
                                </a:rPr>
                                <m:t>𝐾</m:t>
                              </m:r>
                            </m:e>
                            <m:sub>
                              <m:r>
                                <a:rPr lang="en-US" altLang="zh-CN" sz="2400" i="1">
                                  <a:latin typeface="Cambria Math"/>
                                </a:rPr>
                                <m:t>0</m:t>
                              </m:r>
                            </m:sub>
                          </m:sSub>
                          <m:r>
                            <a:rPr lang="en-US" altLang="zh-CN" sz="2400" i="1">
                              <a:latin typeface="Cambria Math"/>
                            </a:rPr>
                            <m:t>𝑇</m:t>
                          </m:r>
                        </m:den>
                      </m:f>
                    </m:oMath>
                  </m:oMathPara>
                </a14:m>
                <a:endParaRPr lang="zh-CN" altLang="en-US" sz="2400" dirty="0"/>
              </a:p>
            </p:txBody>
          </p:sp>
        </mc:Choice>
        <mc:Fallback>
          <p:sp>
            <p:nvSpPr>
              <p:cNvPr id="30" name="TextBox 29"/>
              <p:cNvSpPr txBox="1">
                <a:spLocks noRot="1" noChangeAspect="1" noMove="1" noResize="1" noEditPoints="1" noAdjustHandles="1" noChangeArrowheads="1" noChangeShapeType="1" noTextEdit="1"/>
              </p:cNvSpPr>
              <p:nvPr/>
            </p:nvSpPr>
            <p:spPr>
              <a:xfrm>
                <a:off x="4591623" y="2011566"/>
                <a:ext cx="4177554" cy="846514"/>
              </a:xfrm>
              <a:prstGeom prst="rect">
                <a:avLst/>
              </a:prstGeom>
              <a:blipFill>
                <a:blip r:embed="rId3"/>
                <a:stretch>
                  <a:fillRect/>
                </a:stretch>
              </a:blipFill>
            </p:spPr>
            <p:txBody>
              <a:bodyPr/>
              <a:lstStyle/>
              <a:p>
                <a:r>
                  <a:rPr lang="zh-CN" altLang="en-US">
                    <a:noFill/>
                  </a:rPr>
                  <a:t> </a:t>
                </a:r>
              </a:p>
            </p:txBody>
          </p:sp>
        </mc:Fallback>
      </mc:AlternateContent>
      <p:sp>
        <p:nvSpPr>
          <p:cNvPr id="31" name="Line 10"/>
          <p:cNvSpPr>
            <a:spLocks noChangeShapeType="1"/>
          </p:cNvSpPr>
          <p:nvPr/>
        </p:nvSpPr>
        <p:spPr bwMode="auto">
          <a:xfrm>
            <a:off x="2959250" y="4965261"/>
            <a:ext cx="8289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0"/>
          <p:cNvSpPr>
            <a:spLocks noChangeShapeType="1"/>
          </p:cNvSpPr>
          <p:nvPr/>
        </p:nvSpPr>
        <p:spPr bwMode="auto">
          <a:xfrm>
            <a:off x="2952682" y="3166188"/>
            <a:ext cx="8355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11"/>
          <p:cNvSpPr>
            <a:spLocks noChangeShapeType="1"/>
          </p:cNvSpPr>
          <p:nvPr/>
        </p:nvSpPr>
        <p:spPr bwMode="auto">
          <a:xfrm>
            <a:off x="2247224" y="3608621"/>
            <a:ext cx="154099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Text Box 13"/>
          <p:cNvSpPr txBox="1">
            <a:spLocks noChangeArrowheads="1"/>
          </p:cNvSpPr>
          <p:nvPr/>
        </p:nvSpPr>
        <p:spPr bwMode="auto">
          <a:xfrm>
            <a:off x="3719151" y="2905317"/>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p:sp>
        <p:nvSpPr>
          <p:cNvPr id="37" name="Text Box 15"/>
          <p:cNvSpPr txBox="1">
            <a:spLocks noChangeArrowheads="1"/>
          </p:cNvSpPr>
          <p:nvPr/>
        </p:nvSpPr>
        <p:spPr bwMode="auto">
          <a:xfrm>
            <a:off x="3693525" y="4669647"/>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p:sp>
        <p:nvSpPr>
          <p:cNvPr id="40" name="Line 25"/>
          <p:cNvSpPr>
            <a:spLocks noChangeShapeType="1"/>
          </p:cNvSpPr>
          <p:nvPr/>
        </p:nvSpPr>
        <p:spPr bwMode="auto">
          <a:xfrm>
            <a:off x="1002711" y="3600442"/>
            <a:ext cx="119960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mc:Choice xmlns:a14="http://schemas.microsoft.com/office/drawing/2010/main" Requires="a14">
          <p:sp>
            <p:nvSpPr>
              <p:cNvPr id="43" name="Text Box 29"/>
              <p:cNvSpPr txBox="1">
                <a:spLocks noChangeArrowheads="1"/>
              </p:cNvSpPr>
              <p:nvPr/>
            </p:nvSpPr>
            <p:spPr bwMode="auto">
              <a:xfrm>
                <a:off x="302415" y="3434711"/>
                <a:ext cx="911275"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smtClean="0">
                              <a:solidFill>
                                <a:schemeClr val="tx1"/>
                              </a:solidFill>
                              <a:latin typeface="Cambria Math" panose="02040503050406030204" pitchFamily="18" charset="0"/>
                              <a:ea typeface="华文楷体" pitchFamily="2" charset="-122"/>
                            </a:rPr>
                          </m:ctrlPr>
                        </m:sSubPr>
                        <m:e>
                          <m:r>
                            <a:rPr lang="en-US" altLang="zh-CN" sz="2800" b="1" i="1">
                              <a:solidFill>
                                <a:schemeClr val="tx1"/>
                              </a:solidFill>
                              <a:latin typeface="Cambria Math"/>
                              <a:ea typeface="华文楷体" pitchFamily="2" charset="-122"/>
                            </a:rPr>
                            <m:t>𝑬</m:t>
                          </m:r>
                        </m:e>
                        <m:sub>
                          <m:r>
                            <a:rPr lang="en-US" altLang="zh-CN" sz="2800" b="1" i="1">
                              <a:solidFill>
                                <a:schemeClr val="tx1"/>
                              </a:solidFill>
                              <a:latin typeface="Cambria Math"/>
                              <a:ea typeface="华文楷体" pitchFamily="2" charset="-122"/>
                            </a:rPr>
                            <m:t>𝒇𝑴</m:t>
                          </m:r>
                        </m:sub>
                      </m:sSub>
                    </m:oMath>
                  </m:oMathPara>
                </a14:m>
                <a:endParaRPr lang="en-US" altLang="zh-CN" sz="2800" b="1" dirty="0">
                  <a:solidFill>
                    <a:schemeClr val="tx1"/>
                  </a:solidFill>
                  <a:latin typeface="华文楷体" pitchFamily="2" charset="-122"/>
                  <a:ea typeface="华文楷体" pitchFamily="2" charset="-122"/>
                </a:endParaRPr>
              </a:p>
            </p:txBody>
          </p:sp>
        </mc:Choice>
        <mc:Fallback>
          <p:sp>
            <p:nvSpPr>
              <p:cNvPr id="43" name="Text Box 29"/>
              <p:cNvSpPr txBox="1">
                <a:spLocks noRot="1" noChangeAspect="1" noMove="1" noResize="1" noEditPoints="1" noAdjustHandles="1" noChangeArrowheads="1" noChangeShapeType="1" noTextEdit="1"/>
              </p:cNvSpPr>
              <p:nvPr/>
            </p:nvSpPr>
            <p:spPr bwMode="auto">
              <a:xfrm>
                <a:off x="302415" y="3434711"/>
                <a:ext cx="911275" cy="564065"/>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5" name="弧形 44"/>
          <p:cNvSpPr/>
          <p:nvPr/>
        </p:nvSpPr>
        <p:spPr>
          <a:xfrm>
            <a:off x="2238808" y="2300852"/>
            <a:ext cx="1381968" cy="866075"/>
          </a:xfrm>
          <a:prstGeom prst="arc">
            <a:avLst>
              <a:gd name="adj1" fmla="val 5240221"/>
              <a:gd name="adj2" fmla="val 106772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弧形 45"/>
          <p:cNvSpPr/>
          <p:nvPr/>
        </p:nvSpPr>
        <p:spPr>
          <a:xfrm>
            <a:off x="2238824" y="4127541"/>
            <a:ext cx="1427714" cy="837590"/>
          </a:xfrm>
          <a:prstGeom prst="arc">
            <a:avLst>
              <a:gd name="adj1" fmla="val 5240221"/>
              <a:gd name="adj2" fmla="val 106772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8" name="直接连接符 47"/>
          <p:cNvCxnSpPr/>
          <p:nvPr/>
        </p:nvCxnSpPr>
        <p:spPr>
          <a:xfrm>
            <a:off x="2237037" y="1768936"/>
            <a:ext cx="0" cy="35434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Line 17"/>
          <p:cNvSpPr>
            <a:spLocks noChangeShapeType="1"/>
          </p:cNvSpPr>
          <p:nvPr/>
        </p:nvSpPr>
        <p:spPr bwMode="auto">
          <a:xfrm>
            <a:off x="2259743" y="2763963"/>
            <a:ext cx="1263468"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50" name="直接箭头连接符 49"/>
          <p:cNvCxnSpPr/>
          <p:nvPr/>
        </p:nvCxnSpPr>
        <p:spPr>
          <a:xfrm>
            <a:off x="3357463" y="2783574"/>
            <a:ext cx="0" cy="378838"/>
          </a:xfrm>
          <a:prstGeom prst="straightConnector1">
            <a:avLst/>
          </a:prstGeom>
          <a:ln w="28575">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p:cNvSpPr txBox="1"/>
              <p:nvPr/>
            </p:nvSpPr>
            <p:spPr>
              <a:xfrm>
                <a:off x="2830331" y="2762302"/>
                <a:ext cx="63337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rgbClr val="008000"/>
                          </a:solidFill>
                          <a:latin typeface="Cambria Math"/>
                        </a:rPr>
                        <m:t>𝑒</m:t>
                      </m:r>
                      <m:sSub>
                        <m:sSubPr>
                          <m:ctrlPr>
                            <a:rPr lang="en-US" altLang="zh-CN" sz="2000" i="1">
                              <a:solidFill>
                                <a:srgbClr val="008000"/>
                              </a:solidFill>
                              <a:latin typeface="Cambria Math" panose="02040503050406030204" pitchFamily="18" charset="0"/>
                            </a:rPr>
                          </m:ctrlPr>
                        </m:sSubPr>
                        <m:e>
                          <m:r>
                            <a:rPr lang="en-US" altLang="zh-CN" sz="2000" i="1">
                              <a:solidFill>
                                <a:srgbClr val="008000"/>
                              </a:solidFill>
                              <a:latin typeface="Cambria Math"/>
                            </a:rPr>
                            <m:t>𝑉</m:t>
                          </m:r>
                        </m:e>
                        <m:sub>
                          <m:r>
                            <a:rPr lang="en-US" altLang="zh-CN" sz="2000" i="1">
                              <a:solidFill>
                                <a:srgbClr val="008000"/>
                              </a:solidFill>
                              <a:latin typeface="Cambria Math"/>
                            </a:rPr>
                            <m:t>0</m:t>
                          </m:r>
                        </m:sub>
                      </m:sSub>
                    </m:oMath>
                  </m:oMathPara>
                </a14:m>
                <a:endParaRPr lang="zh-CN" altLang="en-US" sz="2000" dirty="0">
                  <a:solidFill>
                    <a:srgbClr val="008000"/>
                  </a:solidFill>
                </a:endParaRPr>
              </a:p>
            </p:txBody>
          </p:sp>
        </mc:Choice>
        <mc:Fallback>
          <p:sp>
            <p:nvSpPr>
              <p:cNvPr id="51" name="TextBox 50"/>
              <p:cNvSpPr txBox="1">
                <a:spLocks noRot="1" noChangeAspect="1" noMove="1" noResize="1" noEditPoints="1" noAdjustHandles="1" noChangeArrowheads="1" noChangeShapeType="1" noTextEdit="1"/>
              </p:cNvSpPr>
              <p:nvPr/>
            </p:nvSpPr>
            <p:spPr>
              <a:xfrm>
                <a:off x="2830331" y="2762302"/>
                <a:ext cx="633379" cy="400110"/>
              </a:xfrm>
              <a:prstGeom prst="rect">
                <a:avLst/>
              </a:prstGeom>
              <a:blipFill>
                <a:blip r:embed="rId5"/>
                <a:stretch>
                  <a:fillRect b="-3030"/>
                </a:stretch>
              </a:blipFill>
            </p:spPr>
            <p:txBody>
              <a:bodyPr/>
              <a:lstStyle/>
              <a:p>
                <a:r>
                  <a:rPr lang="zh-CN" altLang="en-US">
                    <a:noFill/>
                  </a:rPr>
                  <a:t> </a:t>
                </a:r>
              </a:p>
            </p:txBody>
          </p:sp>
        </mc:Fallback>
      </mc:AlternateContent>
      <p:cxnSp>
        <p:nvCxnSpPr>
          <p:cNvPr id="52" name="直接连接符 51"/>
          <p:cNvCxnSpPr/>
          <p:nvPr/>
        </p:nvCxnSpPr>
        <p:spPr>
          <a:xfrm>
            <a:off x="2966775" y="1888476"/>
            <a:ext cx="0" cy="3423932"/>
          </a:xfrm>
          <a:prstGeom prst="line">
            <a:avLst/>
          </a:prstGeom>
          <a:ln w="28575">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251981" y="5116667"/>
            <a:ext cx="700701" cy="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p:cNvSpPr txBox="1"/>
              <p:nvPr/>
            </p:nvSpPr>
            <p:spPr>
              <a:xfrm>
                <a:off x="2320805" y="4949093"/>
                <a:ext cx="63844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0070C0"/>
                              </a:solidFill>
                              <a:latin typeface="Cambria Math" panose="02040503050406030204" pitchFamily="18" charset="0"/>
                            </a:rPr>
                          </m:ctrlPr>
                        </m:sSubPr>
                        <m:e>
                          <m:r>
                            <a:rPr lang="en-US" altLang="zh-CN" i="1">
                              <a:solidFill>
                                <a:srgbClr val="0070C0"/>
                              </a:solidFill>
                              <a:latin typeface="Cambria Math"/>
                            </a:rPr>
                            <m:t>𝑥</m:t>
                          </m:r>
                        </m:e>
                        <m:sub>
                          <m:r>
                            <a:rPr lang="en-US" altLang="zh-CN" i="1">
                              <a:solidFill>
                                <a:srgbClr val="0070C0"/>
                              </a:solidFill>
                              <a:latin typeface="Cambria Math"/>
                            </a:rPr>
                            <m:t>0</m:t>
                          </m:r>
                        </m:sub>
                      </m:sSub>
                    </m:oMath>
                  </m:oMathPara>
                </a14:m>
                <a:endParaRPr lang="zh-CN" altLang="en-US" dirty="0">
                  <a:solidFill>
                    <a:srgbClr val="0070C0"/>
                  </a:solidFill>
                </a:endParaRPr>
              </a:p>
            </p:txBody>
          </p:sp>
        </mc:Choice>
        <mc:Fallback>
          <p:sp>
            <p:nvSpPr>
              <p:cNvPr id="54" name="TextBox 53"/>
              <p:cNvSpPr txBox="1">
                <a:spLocks noRot="1" noChangeAspect="1" noMove="1" noResize="1" noEditPoints="1" noAdjustHandles="1" noChangeArrowheads="1" noChangeShapeType="1" noTextEdit="1"/>
              </p:cNvSpPr>
              <p:nvPr/>
            </p:nvSpPr>
            <p:spPr>
              <a:xfrm>
                <a:off x="2320805" y="4949093"/>
                <a:ext cx="638445"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7" name="TextBox 56"/>
              <p:cNvSpPr txBox="1"/>
              <p:nvPr/>
            </p:nvSpPr>
            <p:spPr>
              <a:xfrm>
                <a:off x="6375112" y="2763916"/>
                <a:ext cx="3348288" cy="9721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𝐽</m:t>
                          </m:r>
                        </m:e>
                        <m:sub>
                          <m:r>
                            <a:rPr lang="en-US" altLang="zh-CN" i="1">
                              <a:latin typeface="Cambria Math"/>
                            </a:rPr>
                            <m:t>𝑠</m:t>
                          </m:r>
                          <m:r>
                            <a:rPr lang="en-US" altLang="zh-CN" i="1">
                              <a:latin typeface="Cambria Math"/>
                              <a:ea typeface="Cambria Math"/>
                            </a:rPr>
                            <m:t>→</m:t>
                          </m:r>
                          <m:r>
                            <a:rPr lang="en-US" altLang="zh-CN" i="1">
                              <a:latin typeface="Cambria Math"/>
                              <a:ea typeface="Cambria Math"/>
                            </a:rPr>
                            <m:t>𝑀</m:t>
                          </m:r>
                        </m:sub>
                      </m:sSub>
                      <m:r>
                        <a:rPr lang="en-US" altLang="zh-CN" i="1">
                          <a:latin typeface="Cambria Math"/>
                        </a:rPr>
                        <m:t>=</m:t>
                      </m:r>
                      <m:r>
                        <a:rPr lang="en-US" altLang="zh-CN" i="1">
                          <a:latin typeface="Cambria Math"/>
                        </a:rPr>
                        <m:t>𝐶𝑒𝑥𝑝</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sym typeface="Symbol" panose="05050102010706020507" pitchFamily="18" charset="2"/>
                                </a:rPr>
                                <m:t>𝑀𝑆</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p:sp>
            <p:nvSpPr>
              <p:cNvPr id="57" name="TextBox 56"/>
              <p:cNvSpPr txBox="1">
                <a:spLocks noRot="1" noChangeAspect="1" noMove="1" noResize="1" noEditPoints="1" noAdjustHandles="1" noChangeArrowheads="1" noChangeShapeType="1" noTextEdit="1"/>
              </p:cNvSpPr>
              <p:nvPr/>
            </p:nvSpPr>
            <p:spPr>
              <a:xfrm>
                <a:off x="6375112" y="2763916"/>
                <a:ext cx="3348288" cy="97212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6504775" y="3795730"/>
                <a:ext cx="3412793" cy="531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𝐶</m:t>
                      </m:r>
                      <m:r>
                        <a:rPr lang="en-US" altLang="zh-CN" i="1">
                          <a:latin typeface="Cambria Math"/>
                        </a:rPr>
                        <m:t>=4</m:t>
                      </m:r>
                      <m:r>
                        <a:rPr lang="zh-CN" altLang="en-US" i="1">
                          <a:latin typeface="Cambria Math"/>
                        </a:rPr>
                        <m:t>𝜋</m:t>
                      </m:r>
                      <m:r>
                        <a:rPr lang="en-US" altLang="zh-CN" i="1">
                          <a:latin typeface="Cambria Math"/>
                        </a:rPr>
                        <m:t>𝑒</m:t>
                      </m:r>
                      <m:sSup>
                        <m:sSupPr>
                          <m:ctrlPr>
                            <a:rPr lang="en-US" altLang="zh-CN" i="1">
                              <a:latin typeface="Cambria Math" panose="02040503050406030204" pitchFamily="18" charset="0"/>
                            </a:rPr>
                          </m:ctrlPr>
                        </m:sSupPr>
                        <m:e>
                          <m:r>
                            <a:rPr lang="en-US" altLang="zh-CN" i="1">
                              <a:latin typeface="Cambria Math"/>
                            </a:rPr>
                            <m:t>𝑚</m:t>
                          </m:r>
                        </m:e>
                        <m:sup>
                          <m:r>
                            <a:rPr lang="en-US" altLang="zh-CN" i="1">
                              <a:latin typeface="Cambria Math"/>
                            </a:rPr>
                            <m:t>∗</m:t>
                          </m:r>
                        </m:sup>
                      </m:sSup>
                      <m:sSubSup>
                        <m:sSubSupPr>
                          <m:ctrlPr>
                            <a:rPr lang="en-US" altLang="zh-CN" i="1">
                              <a:latin typeface="Cambria Math" panose="02040503050406030204" pitchFamily="18" charset="0"/>
                            </a:rPr>
                          </m:ctrlPr>
                        </m:sSubSupPr>
                        <m:e>
                          <m:r>
                            <a:rPr lang="en-US" altLang="zh-CN" i="1">
                              <a:latin typeface="Cambria Math"/>
                            </a:rPr>
                            <m:t>𝐾</m:t>
                          </m:r>
                        </m:e>
                        <m:sub>
                          <m:r>
                            <a:rPr lang="en-US" altLang="zh-CN" i="1">
                              <a:latin typeface="Cambria Math"/>
                            </a:rPr>
                            <m:t>0</m:t>
                          </m:r>
                        </m:sub>
                        <m:sup>
                          <m:r>
                            <a:rPr lang="en-US" altLang="zh-CN" i="1">
                              <a:latin typeface="Cambria Math"/>
                            </a:rPr>
                            <m:t>2</m:t>
                          </m:r>
                        </m:sup>
                      </m:sSubSup>
                      <m:sSup>
                        <m:sSupPr>
                          <m:ctrlPr>
                            <a:rPr lang="en-US" altLang="zh-CN" i="1">
                              <a:latin typeface="Cambria Math" panose="02040503050406030204" pitchFamily="18" charset="0"/>
                            </a:rPr>
                          </m:ctrlPr>
                        </m:sSupPr>
                        <m:e>
                          <m:r>
                            <a:rPr lang="en-US" altLang="zh-CN" i="1">
                              <a:latin typeface="Cambria Math"/>
                            </a:rPr>
                            <m:t>𝑇</m:t>
                          </m:r>
                        </m:e>
                        <m:sup>
                          <m:r>
                            <a:rPr lang="en-US" altLang="zh-CN" i="1">
                              <a:latin typeface="Cambria Math"/>
                            </a:rPr>
                            <m:t>2</m:t>
                          </m:r>
                        </m:sup>
                      </m:sSup>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rPr>
                            <m:t>h</m:t>
                          </m:r>
                        </m:e>
                        <m:sup>
                          <m:r>
                            <a:rPr lang="en-US" altLang="zh-CN" i="1">
                              <a:latin typeface="Cambria Math"/>
                            </a:rPr>
                            <m:t>3</m:t>
                          </m:r>
                        </m:sup>
                      </m:sSup>
                    </m:oMath>
                  </m:oMathPara>
                </a14:m>
                <a:endParaRPr lang="zh-CN" altLang="en-US" dirty="0"/>
              </a:p>
            </p:txBody>
          </p:sp>
        </mc:Choice>
        <mc:Fallback>
          <p:sp>
            <p:nvSpPr>
              <p:cNvPr id="58" name="TextBox 57"/>
              <p:cNvSpPr txBox="1">
                <a:spLocks noRot="1" noChangeAspect="1" noMove="1" noResize="1" noEditPoints="1" noAdjustHandles="1" noChangeArrowheads="1" noChangeShapeType="1" noTextEdit="1"/>
              </p:cNvSpPr>
              <p:nvPr/>
            </p:nvSpPr>
            <p:spPr>
              <a:xfrm>
                <a:off x="6504775" y="3795730"/>
                <a:ext cx="3412793" cy="53168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TextBox 58"/>
              <p:cNvSpPr txBox="1"/>
              <p:nvPr/>
            </p:nvSpPr>
            <p:spPr>
              <a:xfrm>
                <a:off x="6375112" y="4575105"/>
                <a:ext cx="36016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𝑊</m:t>
                          </m:r>
                        </m:e>
                        <m:sub>
                          <m:r>
                            <a:rPr lang="en-US" altLang="zh-CN" b="0" i="1" smtClean="0">
                              <a:latin typeface="Cambria Math" panose="02040503050406030204" pitchFamily="18" charset="0"/>
                            </a:rPr>
                            <m:t>𝑀𝑆</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𝑠𝑛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sym typeface="Symbol" panose="05050102010706020507" pitchFamily="18" charset="2"/>
                        </a:rPr>
                        <m:t></m:t>
                      </m:r>
                      <m:r>
                        <a:rPr lang="en-US" altLang="zh-CN" i="1">
                          <a:latin typeface="Cambria Math"/>
                        </a:rPr>
                        <m:t>+</m:t>
                      </m:r>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oMath>
                  </m:oMathPara>
                </a14:m>
                <a:endParaRPr lang="zh-CN" altLang="en-US" dirty="0"/>
              </a:p>
            </p:txBody>
          </p:sp>
        </mc:Choice>
        <mc:Fallback>
          <p:sp>
            <p:nvSpPr>
              <p:cNvPr id="59" name="TextBox 58"/>
              <p:cNvSpPr txBox="1">
                <a:spLocks noRot="1" noChangeAspect="1" noMove="1" noResize="1" noEditPoints="1" noAdjustHandles="1" noChangeArrowheads="1" noChangeShapeType="1" noTextEdit="1"/>
              </p:cNvSpPr>
              <p:nvPr/>
            </p:nvSpPr>
            <p:spPr>
              <a:xfrm>
                <a:off x="6375112" y="4575105"/>
                <a:ext cx="3601692"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TextBox 59"/>
              <p:cNvSpPr txBox="1"/>
              <p:nvPr/>
            </p:nvSpPr>
            <p:spPr>
              <a:xfrm>
                <a:off x="5377702" y="5210703"/>
                <a:ext cx="219246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𝑀</m:t>
                          </m:r>
                          <m:r>
                            <a:rPr lang="en-US" altLang="zh-CN" i="1">
                              <a:latin typeface="Cambria Math"/>
                              <a:ea typeface="Cambria Math"/>
                            </a:rPr>
                            <m:t>→</m:t>
                          </m:r>
                          <m:r>
                            <a:rPr lang="en-US" altLang="zh-CN" i="1">
                              <a:latin typeface="Cambria Math"/>
                              <a:ea typeface="Cambria Math"/>
                            </a:rPr>
                            <m:t>𝑠</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𝑠</m:t>
                          </m:r>
                          <m:r>
                            <a:rPr lang="en-US" altLang="zh-CN" i="1">
                              <a:latin typeface="Cambria Math"/>
                              <a:ea typeface="Cambria Math"/>
                            </a:rPr>
                            <m:t>→</m:t>
                          </m:r>
                          <m:r>
                            <a:rPr lang="en-US" altLang="zh-CN" i="1">
                              <a:latin typeface="Cambria Math"/>
                              <a:ea typeface="Cambria Math"/>
                            </a:rPr>
                            <m:t>𝑀</m:t>
                          </m:r>
                        </m:sub>
                      </m:sSub>
                    </m:oMath>
                  </m:oMathPara>
                </a14:m>
                <a:endParaRPr lang="zh-CN" altLang="en-US" dirty="0"/>
              </a:p>
            </p:txBody>
          </p:sp>
        </mc:Choice>
        <mc:Fallback>
          <p:sp>
            <p:nvSpPr>
              <p:cNvPr id="60" name="TextBox 59"/>
              <p:cNvSpPr txBox="1">
                <a:spLocks noRot="1" noChangeAspect="1" noMove="1" noResize="1" noEditPoints="1" noAdjustHandles="1" noChangeArrowheads="1" noChangeShapeType="1" noTextEdit="1"/>
              </p:cNvSpPr>
              <p:nvPr/>
            </p:nvSpPr>
            <p:spPr>
              <a:xfrm>
                <a:off x="5377702" y="5210703"/>
                <a:ext cx="2192460" cy="523220"/>
              </a:xfrm>
              <a:prstGeom prst="rect">
                <a:avLst/>
              </a:prstGeom>
              <a:blipFill>
                <a:blip r:embed="rId10"/>
                <a:stretch>
                  <a:fillRect/>
                </a:stretch>
              </a:blipFill>
            </p:spPr>
            <p:txBody>
              <a:bodyPr/>
              <a:lstStyle/>
              <a:p>
                <a:r>
                  <a:rPr lang="zh-CN" altLang="en-US">
                    <a:noFill/>
                  </a:rPr>
                  <a:t> </a:t>
                </a:r>
              </a:p>
            </p:txBody>
          </p:sp>
        </mc:Fallback>
      </mc:AlternateContent>
      <p:sp>
        <p:nvSpPr>
          <p:cNvPr id="61" name="TextBox 60"/>
          <p:cNvSpPr txBox="1"/>
          <p:nvPr/>
        </p:nvSpPr>
        <p:spPr>
          <a:xfrm>
            <a:off x="4804622" y="4612131"/>
            <a:ext cx="1669311" cy="523220"/>
          </a:xfrm>
          <a:prstGeom prst="rect">
            <a:avLst/>
          </a:prstGeom>
          <a:noFill/>
        </p:spPr>
        <p:txBody>
          <a:bodyPr wrap="square" rtlCol="0">
            <a:spAutoFit/>
          </a:bodyPr>
          <a:lstStyle/>
          <a:p>
            <a:r>
              <a:rPr lang="zh-CN" altLang="en-US" b="1" dirty="0">
                <a:solidFill>
                  <a:srgbClr val="7030A0"/>
                </a:solidFill>
                <a:latin typeface="华文行楷" pitchFamily="2" charset="-122"/>
                <a:ea typeface="华文行楷" pitchFamily="2" charset="-122"/>
              </a:rPr>
              <a:t>热平衡：</a:t>
            </a:r>
          </a:p>
        </p:txBody>
      </p:sp>
      <p:grpSp>
        <p:nvGrpSpPr>
          <p:cNvPr id="62" name="组合 61"/>
          <p:cNvGrpSpPr/>
          <p:nvPr/>
        </p:nvGrpSpPr>
        <p:grpSpPr>
          <a:xfrm>
            <a:off x="10029093" y="6448526"/>
            <a:ext cx="552450" cy="314325"/>
            <a:chOff x="5172075" y="6438900"/>
            <a:chExt cx="552450" cy="314325"/>
          </a:xfrm>
        </p:grpSpPr>
        <p:sp>
          <p:nvSpPr>
            <p:cNvPr id="63" name="棱台 62"/>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TextBox 64"/>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3" name="TextBox 2"/>
          <p:cNvSpPr txBox="1"/>
          <p:nvPr/>
        </p:nvSpPr>
        <p:spPr>
          <a:xfrm>
            <a:off x="2320805" y="6360210"/>
            <a:ext cx="5064079" cy="338554"/>
          </a:xfrm>
          <a:prstGeom prst="rect">
            <a:avLst/>
          </a:prstGeom>
          <a:noFill/>
        </p:spPr>
        <p:txBody>
          <a:bodyPr wrap="none" rtlCol="0">
            <a:spAutoFit/>
          </a:bodyPr>
          <a:lstStyle/>
          <a:p>
            <a:r>
              <a:rPr lang="zh-CN" altLang="en-US" sz="1600" b="1" dirty="0"/>
              <a:t>参考：半导体器件物理，施敏，伍国钰，第三版</a:t>
            </a:r>
            <a:r>
              <a:rPr lang="en-US" altLang="zh-CN" sz="1600" b="1" dirty="0"/>
              <a:t>118</a:t>
            </a:r>
            <a:r>
              <a:rPr lang="zh-CN" altLang="en-US" sz="1600" b="1" dirty="0"/>
              <a:t>页</a:t>
            </a:r>
          </a:p>
        </p:txBody>
      </p:sp>
      <p:sp>
        <p:nvSpPr>
          <p:cNvPr id="66" name="TextBox 65"/>
          <p:cNvSpPr txBox="1"/>
          <p:nvPr/>
        </p:nvSpPr>
        <p:spPr>
          <a:xfrm>
            <a:off x="1971493" y="765528"/>
            <a:ext cx="3975768" cy="523220"/>
          </a:xfrm>
          <a:prstGeom prst="rect">
            <a:avLst/>
          </a:prstGeom>
          <a:noFill/>
        </p:spPr>
        <p:txBody>
          <a:bodyPr wrap="none" rtlCol="0">
            <a:spAutoFit/>
          </a:bodyPr>
          <a:lstStyle/>
          <a:p>
            <a:r>
              <a:rPr lang="zh-CN" altLang="en-US" b="1" dirty="0">
                <a:latin typeface="Times New Roman" pitchFamily="18" charset="0"/>
                <a:cs typeface="Times New Roman" pitchFamily="18" charset="0"/>
              </a:rPr>
              <a:t>金属和</a:t>
            </a:r>
            <a:r>
              <a:rPr lang="en-US" altLang="zh-CN" b="1" dirty="0">
                <a:latin typeface="Times New Roman" pitchFamily="18" charset="0"/>
                <a:cs typeface="Times New Roman" pitchFamily="18" charset="0"/>
              </a:rPr>
              <a:t>n</a:t>
            </a:r>
            <a:r>
              <a:rPr lang="zh-CN" altLang="en-US" b="1" dirty="0">
                <a:latin typeface="Times New Roman" pitchFamily="18" charset="0"/>
                <a:cs typeface="Times New Roman" pitchFamily="18" charset="0"/>
              </a:rPr>
              <a:t>型非简并半导体</a:t>
            </a:r>
          </a:p>
        </p:txBody>
      </p:sp>
      <mc:AlternateContent xmlns:mc="http://schemas.openxmlformats.org/markup-compatibility/2006" xmlns:a14="http://schemas.microsoft.com/office/drawing/2010/main">
        <mc:Choice Requires="a14">
          <p:sp>
            <p:nvSpPr>
              <p:cNvPr id="67" name="TextBox 66"/>
              <p:cNvSpPr txBox="1"/>
              <p:nvPr/>
            </p:nvSpPr>
            <p:spPr>
              <a:xfrm>
                <a:off x="5947262" y="765528"/>
                <a:ext cx="17099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sub>
                      </m:sSub>
                      <m:r>
                        <a:rPr lang="en-US" altLang="zh-CN" i="1">
                          <a:latin typeface="Cambria Math"/>
                        </a:rPr>
                        <m:t>&gt;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oMath>
                  </m:oMathPara>
                </a14:m>
                <a:endParaRPr lang="zh-CN" alt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5947262" y="765528"/>
                <a:ext cx="1709955" cy="52322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文本框 67"/>
              <p:cNvSpPr txBox="1"/>
              <p:nvPr/>
            </p:nvSpPr>
            <p:spPr>
              <a:xfrm>
                <a:off x="1471978" y="3012299"/>
                <a:ext cx="61016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𝑾</m:t>
                          </m:r>
                        </m:e>
                        <m:sub>
                          <m:r>
                            <a:rPr lang="en-US" altLang="zh-CN" sz="2000" b="1" i="1" smtClean="0">
                              <a:latin typeface="Cambria Math" panose="02040503050406030204" pitchFamily="18" charset="0"/>
                            </a:rPr>
                            <m:t>𝑴𝑺</m:t>
                          </m:r>
                        </m:sub>
                      </m:sSub>
                    </m:oMath>
                  </m:oMathPara>
                </a14:m>
                <a:endParaRPr lang="zh-CN" altLang="en-US" sz="2000" b="1" dirty="0"/>
              </a:p>
            </p:txBody>
          </p:sp>
        </mc:Choice>
        <mc:Fallback>
          <p:sp>
            <p:nvSpPr>
              <p:cNvPr id="68" name="文本框 67"/>
              <p:cNvSpPr txBox="1">
                <a:spLocks noRot="1" noChangeAspect="1" noMove="1" noResize="1" noEditPoints="1" noAdjustHandles="1" noChangeArrowheads="1" noChangeShapeType="1" noTextEdit="1"/>
              </p:cNvSpPr>
              <p:nvPr/>
            </p:nvSpPr>
            <p:spPr>
              <a:xfrm>
                <a:off x="1471978" y="3012299"/>
                <a:ext cx="610167" cy="307777"/>
              </a:xfrm>
              <a:prstGeom prst="rect">
                <a:avLst/>
              </a:prstGeom>
              <a:blipFill>
                <a:blip r:embed="rId12"/>
                <a:stretch>
                  <a:fillRect l="-7921" r="-2970" b="-19608"/>
                </a:stretch>
              </a:blipFill>
            </p:spPr>
            <p:txBody>
              <a:bodyPr/>
              <a:lstStyle/>
              <a:p>
                <a:r>
                  <a:rPr lang="zh-CN" altLang="en-US">
                    <a:noFill/>
                  </a:rPr>
                  <a:t> </a:t>
                </a:r>
              </a:p>
            </p:txBody>
          </p:sp>
        </mc:Fallback>
      </mc:AlternateContent>
      <p:sp>
        <p:nvSpPr>
          <p:cNvPr id="69" name="Line 27"/>
          <p:cNvSpPr>
            <a:spLocks noChangeShapeType="1"/>
          </p:cNvSpPr>
          <p:nvPr/>
        </p:nvSpPr>
        <p:spPr bwMode="auto">
          <a:xfrm>
            <a:off x="2035722" y="2763273"/>
            <a:ext cx="0" cy="85009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cxnSp>
        <p:nvCxnSpPr>
          <p:cNvPr id="5" name="直接连接符 4"/>
          <p:cNvCxnSpPr/>
          <p:nvPr/>
        </p:nvCxnSpPr>
        <p:spPr>
          <a:xfrm flipH="1">
            <a:off x="1790866" y="2763273"/>
            <a:ext cx="46111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2" name="Line 25"/>
          <p:cNvSpPr>
            <a:spLocks noChangeShapeType="1"/>
          </p:cNvSpPr>
          <p:nvPr/>
        </p:nvSpPr>
        <p:spPr bwMode="auto">
          <a:xfrm>
            <a:off x="1048341" y="2029407"/>
            <a:ext cx="119960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73" name="Line 27"/>
          <p:cNvSpPr>
            <a:spLocks noChangeShapeType="1"/>
          </p:cNvSpPr>
          <p:nvPr/>
        </p:nvSpPr>
        <p:spPr bwMode="auto">
          <a:xfrm>
            <a:off x="1213690" y="2029407"/>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74" name="Text Box 28"/>
          <p:cNvSpPr txBox="1">
            <a:spLocks noChangeArrowheads="1"/>
          </p:cNvSpPr>
          <p:nvPr/>
        </p:nvSpPr>
        <p:spPr bwMode="auto">
          <a:xfrm>
            <a:off x="566593" y="2187977"/>
            <a:ext cx="785867"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solidFill>
                  <a:schemeClr val="accent4"/>
                </a:solidFill>
                <a:latin typeface="Times New Roman" pitchFamily="18" charset="0"/>
                <a:ea typeface="华文楷体" pitchFamily="2" charset="-122"/>
                <a:cs typeface="Times New Roman" pitchFamily="18" charset="0"/>
              </a:rPr>
              <a:t>W</a:t>
            </a:r>
            <a:r>
              <a:rPr lang="en-US" altLang="zh-CN" sz="2800" b="1" i="1" baseline="-25000" dirty="0">
                <a:solidFill>
                  <a:schemeClr val="accent4"/>
                </a:solidFill>
                <a:latin typeface="Times New Roman" pitchFamily="18" charset="0"/>
                <a:ea typeface="华文楷体" pitchFamily="2" charset="-122"/>
                <a:cs typeface="Times New Roman" pitchFamily="18" charset="0"/>
              </a:rPr>
              <a:t>M</a:t>
            </a:r>
            <a:endParaRPr lang="en-US" altLang="zh-CN" sz="2800" b="1" i="1" dirty="0">
              <a:solidFill>
                <a:schemeClr val="accent4"/>
              </a:solidFill>
              <a:latin typeface="Times New Roman" pitchFamily="18" charset="0"/>
              <a:ea typeface="华文楷体" pitchFamily="2" charset="-122"/>
              <a:cs typeface="Times New Roman" pitchFamily="18" charset="0"/>
            </a:endParaRPr>
          </a:p>
        </p:txBody>
      </p:sp>
      <p:sp>
        <p:nvSpPr>
          <p:cNvPr id="78" name="弧形 77"/>
          <p:cNvSpPr/>
          <p:nvPr/>
        </p:nvSpPr>
        <p:spPr>
          <a:xfrm>
            <a:off x="2237037" y="1563528"/>
            <a:ext cx="1381968" cy="866075"/>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Line 10"/>
          <p:cNvSpPr>
            <a:spLocks noChangeShapeType="1"/>
          </p:cNvSpPr>
          <p:nvPr/>
        </p:nvSpPr>
        <p:spPr bwMode="auto">
          <a:xfrm>
            <a:off x="2942976" y="2429603"/>
            <a:ext cx="828973"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Text Box 13"/>
          <p:cNvSpPr txBox="1">
            <a:spLocks noChangeArrowheads="1"/>
          </p:cNvSpPr>
          <p:nvPr/>
        </p:nvSpPr>
        <p:spPr bwMode="auto">
          <a:xfrm>
            <a:off x="3719151" y="2029407"/>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smtClean="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0</a:t>
            </a:r>
            <a:endParaRPr lang="en-US" altLang="zh-CN" sz="2800" b="1" i="1" dirty="0">
              <a:latin typeface="Times New Roman" pitchFamily="18" charset="0"/>
              <a:ea typeface="华文楷体" pitchFamily="2" charset="-122"/>
              <a:cs typeface="Times New Roman" pitchFamily="18" charset="0"/>
            </a:endParaRPr>
          </a:p>
        </p:txBody>
      </p:sp>
      <p:cxnSp>
        <p:nvCxnSpPr>
          <p:cNvPr id="8" name="直接箭头连接符 7"/>
          <p:cNvCxnSpPr/>
          <p:nvPr/>
        </p:nvCxnSpPr>
        <p:spPr>
          <a:xfrm>
            <a:off x="2739439" y="2418733"/>
            <a:ext cx="0" cy="72968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文本框 8"/>
              <p:cNvSpPr txBox="1"/>
              <p:nvPr/>
            </p:nvSpPr>
            <p:spPr>
              <a:xfrm>
                <a:off x="2442883" y="2293414"/>
                <a:ext cx="29655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sym typeface="Symbol" panose="05050102010706020507" pitchFamily="18" charset="2"/>
                        </a:rPr>
                        <m:t></m:t>
                      </m:r>
                    </m:oMath>
                  </m:oMathPara>
                </a14:m>
                <a:endParaRPr lang="zh-CN" altLang="en-US" b="1" dirty="0"/>
              </a:p>
            </p:txBody>
          </p:sp>
        </mc:Choice>
        <mc:Fallback>
          <p:sp>
            <p:nvSpPr>
              <p:cNvPr id="9" name="文本框 8"/>
              <p:cNvSpPr txBox="1">
                <a:spLocks noRot="1" noChangeAspect="1" noMove="1" noResize="1" noEditPoints="1" noAdjustHandles="1" noChangeArrowheads="1" noChangeShapeType="1" noTextEdit="1"/>
              </p:cNvSpPr>
              <p:nvPr/>
            </p:nvSpPr>
            <p:spPr>
              <a:xfrm>
                <a:off x="2442883" y="2293414"/>
                <a:ext cx="296556" cy="430887"/>
              </a:xfrm>
              <a:prstGeom prst="rect">
                <a:avLst/>
              </a:prstGeom>
              <a:blipFill>
                <a:blip r:embed="rId13"/>
                <a:stretch>
                  <a:fillRect/>
                </a:stretch>
              </a:blipFill>
            </p:spPr>
            <p:txBody>
              <a:bodyPr/>
              <a:lstStyle/>
              <a:p>
                <a:r>
                  <a:rPr lang="zh-CN" altLang="en-US">
                    <a:noFill/>
                  </a:rPr>
                  <a:t> </a:t>
                </a:r>
              </a:p>
            </p:txBody>
          </p:sp>
        </mc:Fallback>
      </mc:AlternateContent>
      <p:cxnSp>
        <p:nvCxnSpPr>
          <p:cNvPr id="81" name="直接箭头连接符 80"/>
          <p:cNvCxnSpPr/>
          <p:nvPr/>
        </p:nvCxnSpPr>
        <p:spPr>
          <a:xfrm>
            <a:off x="3509487" y="2429603"/>
            <a:ext cx="0" cy="1170839"/>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2" name="文本框 81"/>
              <p:cNvSpPr txBox="1"/>
              <p:nvPr/>
            </p:nvSpPr>
            <p:spPr>
              <a:xfrm>
                <a:off x="3506351" y="2570412"/>
                <a:ext cx="54925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𝑾</m:t>
                          </m:r>
                        </m:e>
                        <m:sub>
                          <m:r>
                            <a:rPr lang="en-US" altLang="zh-CN" sz="2000" b="1" i="1" smtClean="0">
                              <a:latin typeface="Cambria Math" panose="02040503050406030204" pitchFamily="18" charset="0"/>
                            </a:rPr>
                            <m:t>𝒔𝒏</m:t>
                          </m:r>
                        </m:sub>
                      </m:sSub>
                    </m:oMath>
                  </m:oMathPara>
                </a14:m>
                <a:endParaRPr lang="zh-CN" altLang="en-US" sz="2000" b="1" dirty="0"/>
              </a:p>
            </p:txBody>
          </p:sp>
        </mc:Choice>
        <mc:Fallback>
          <p:sp>
            <p:nvSpPr>
              <p:cNvPr id="82" name="文本框 81"/>
              <p:cNvSpPr txBox="1">
                <a:spLocks noRot="1" noChangeAspect="1" noMove="1" noResize="1" noEditPoints="1" noAdjustHandles="1" noChangeArrowheads="1" noChangeShapeType="1" noTextEdit="1"/>
              </p:cNvSpPr>
              <p:nvPr/>
            </p:nvSpPr>
            <p:spPr>
              <a:xfrm>
                <a:off x="3506351" y="2570412"/>
                <a:ext cx="549253" cy="307777"/>
              </a:xfrm>
              <a:prstGeom prst="rect">
                <a:avLst/>
              </a:prstGeom>
              <a:blipFill>
                <a:blip r:embed="rId14"/>
                <a:stretch>
                  <a:fillRect l="-8889" r="-1111" b="-16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8567273" y="2029345"/>
                <a:ext cx="3600088" cy="85702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m:t>
                      </m:r>
                      <m:r>
                        <a:rPr lang="en-US" altLang="zh-CN" sz="2400" i="1">
                          <a:latin typeface="Cambria Math"/>
                        </a:rPr>
                        <m:t>𝐶𝑒𝑥𝑝</m:t>
                      </m:r>
                      <m:r>
                        <a:rPr lang="en-US" altLang="zh-CN" sz="2400" i="1">
                          <a:latin typeface="Cambria Math"/>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𝐶</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𝑓𝑛</m:t>
                              </m:r>
                            </m:sub>
                          </m:sSub>
                          <m:r>
                            <a:rPr lang="en-US" altLang="zh-CN" sz="2400" i="1">
                              <a:latin typeface="Cambria Math" panose="02040503050406030204" pitchFamily="18" charset="0"/>
                            </a:rPr>
                            <m:t>+</m:t>
                          </m:r>
                          <m:r>
                            <a:rPr lang="en-US" altLang="zh-CN" sz="2400" i="1">
                              <a:latin typeface="Cambria Math" panose="02040503050406030204" pitchFamily="18" charset="0"/>
                            </a:rPr>
                            <m:t>𝑒</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𝑉</m:t>
                              </m:r>
                            </m:e>
                            <m:sub>
                              <m:r>
                                <a:rPr lang="en-US" altLang="zh-CN" sz="2400" i="1">
                                  <a:latin typeface="Cambria Math" panose="02040503050406030204" pitchFamily="18" charset="0"/>
                                </a:rPr>
                                <m:t>0</m:t>
                              </m:r>
                            </m:sub>
                          </m:sSub>
                        </m:num>
                        <m:den>
                          <m:sSub>
                            <m:sSubPr>
                              <m:ctrlPr>
                                <a:rPr lang="en-US" altLang="zh-CN" sz="2400" i="1">
                                  <a:latin typeface="Cambria Math" panose="02040503050406030204" pitchFamily="18" charset="0"/>
                                </a:rPr>
                              </m:ctrlPr>
                            </m:sSubPr>
                            <m:e>
                              <m:r>
                                <a:rPr lang="en-US" altLang="zh-CN" sz="2400" i="1">
                                  <a:latin typeface="Cambria Math"/>
                                </a:rPr>
                                <m:t>𝐾</m:t>
                              </m:r>
                            </m:e>
                            <m:sub>
                              <m:r>
                                <a:rPr lang="en-US" altLang="zh-CN" sz="2400" i="1">
                                  <a:latin typeface="Cambria Math"/>
                                </a:rPr>
                                <m:t>0</m:t>
                              </m:r>
                            </m:sub>
                          </m:sSub>
                          <m:r>
                            <a:rPr lang="en-US" altLang="zh-CN" sz="2400" i="1">
                              <a:latin typeface="Cambria Math"/>
                            </a:rPr>
                            <m:t>𝑇</m:t>
                          </m:r>
                        </m:den>
                      </m:f>
                    </m:oMath>
                  </m:oMathPara>
                </a14:m>
                <a:endParaRPr lang="zh-CN" altLang="en-US" sz="2400" dirty="0"/>
              </a:p>
            </p:txBody>
          </p:sp>
        </mc:Choice>
        <mc:Fallback>
          <p:sp>
            <p:nvSpPr>
              <p:cNvPr id="12" name="矩形 11"/>
              <p:cNvSpPr>
                <a:spLocks noRot="1" noChangeAspect="1" noMove="1" noResize="1" noEditPoints="1" noAdjustHandles="1" noChangeArrowheads="1" noChangeShapeType="1" noTextEdit="1"/>
              </p:cNvSpPr>
              <p:nvPr/>
            </p:nvSpPr>
            <p:spPr>
              <a:xfrm>
                <a:off x="8567273" y="2029345"/>
                <a:ext cx="3600088" cy="857029"/>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3741030" y="3488982"/>
                <a:ext cx="629147" cy="4653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𝑓𝑛</m:t>
                          </m:r>
                        </m:sub>
                      </m:sSub>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3741030" y="3488982"/>
                <a:ext cx="629147" cy="465384"/>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716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1601"/>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left)">
                                      <p:cBhvr>
                                        <p:cTn id="14" dur="10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left)">
                                      <p:cBhvr>
                                        <p:cTn id="23" dur="10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left)">
                                      <p:cBhvr>
                                        <p:cTn id="28" dur="10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200"/>
                                  </p:iterate>
                                  <p:childTnLst>
                                    <p:set>
                                      <p:cBhvr>
                                        <p:cTn id="32" dur="1" fill="hold">
                                          <p:stCondLst>
                                            <p:cond delay="0"/>
                                          </p:stCondLst>
                                        </p:cTn>
                                        <p:tgtEl>
                                          <p:spTgt spid="61"/>
                                        </p:tgtEl>
                                        <p:attrNameLst>
                                          <p:attrName>style.visibility</p:attrName>
                                        </p:attrNameLst>
                                      </p:cBhvr>
                                      <p:to>
                                        <p:strVal val="visible"/>
                                      </p:to>
                                    </p:set>
                                  </p:childTnLst>
                                </p:cTn>
                              </p:par>
                            </p:childTnLst>
                          </p:cTn>
                        </p:par>
                        <p:par>
                          <p:cTn id="33" fill="hold">
                            <p:stCondLst>
                              <p:cond delay="601"/>
                            </p:stCondLst>
                            <p:childTnLst>
                              <p:par>
                                <p:cTn id="34" presetID="22" presetClass="entr" presetSubtype="8"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left)">
                                      <p:cBhvr>
                                        <p:cTn id="36" dur="1000"/>
                                        <p:tgtEl>
                                          <p:spTgt spid="59"/>
                                        </p:tgtEl>
                                      </p:cBhvr>
                                    </p:animEffect>
                                  </p:childTnLst>
                                </p:cTn>
                              </p:par>
                            </p:childTnLst>
                          </p:cTn>
                        </p:par>
                        <p:par>
                          <p:cTn id="37" fill="hold">
                            <p:stCondLst>
                              <p:cond delay="1601"/>
                            </p:stCondLst>
                            <p:childTnLst>
                              <p:par>
                                <p:cTn id="38" presetID="22" presetClass="entr" presetSubtype="8" fill="hold" grpId="0"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1000"/>
                                        <p:tgtEl>
                                          <p:spTgt spid="60"/>
                                        </p:tgtEl>
                                      </p:cBhvr>
                                    </p:animEffect>
                                  </p:childTnLst>
                                </p:cTn>
                              </p:par>
                            </p:childTnLst>
                          </p:cTn>
                        </p:par>
                        <p:par>
                          <p:cTn id="41" fill="hold">
                            <p:stCondLst>
                              <p:cond delay="2601"/>
                            </p:stCondLst>
                            <p:childTnLst>
                              <p:par>
                                <p:cTn id="42" presetID="22" presetClass="entr" presetSubtype="4" fill="hold"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down)">
                                      <p:cBhvr>
                                        <p:cTn id="4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57" grpId="0"/>
      <p:bldP spid="58" grpId="0"/>
      <p:bldP spid="59" grpId="0"/>
      <p:bldP spid="60" grpId="0"/>
      <p:bldP spid="61" grpId="0"/>
      <p:bldP spid="3"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0" name="TextBox 129"/>
              <p:cNvSpPr txBox="1"/>
              <p:nvPr/>
            </p:nvSpPr>
            <p:spPr>
              <a:xfrm>
                <a:off x="8675303" y="2295374"/>
                <a:ext cx="109530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chemeClr val="accent4"/>
                          </a:solidFill>
                          <a:latin typeface="Cambria Math"/>
                        </a:rPr>
                        <m:t>𝑒</m:t>
                      </m:r>
                      <m:r>
                        <a:rPr lang="en-US" altLang="zh-CN" sz="1600" i="1">
                          <a:solidFill>
                            <a:schemeClr val="accent4"/>
                          </a:solidFill>
                          <a:latin typeface="Cambria Math"/>
                        </a:rPr>
                        <m:t>(</m:t>
                      </m:r>
                      <m:sSub>
                        <m:sSubPr>
                          <m:ctrlPr>
                            <a:rPr lang="en-US" altLang="zh-CN" sz="1600" i="1">
                              <a:solidFill>
                                <a:schemeClr val="accent4"/>
                              </a:solidFill>
                              <a:latin typeface="Cambria Math" panose="02040503050406030204" pitchFamily="18" charset="0"/>
                            </a:rPr>
                          </m:ctrlPr>
                        </m:sSubPr>
                        <m:e>
                          <m:r>
                            <a:rPr lang="en-US" altLang="zh-CN" sz="1600" i="1">
                              <a:solidFill>
                                <a:schemeClr val="accent4"/>
                              </a:solidFill>
                              <a:latin typeface="Cambria Math"/>
                            </a:rPr>
                            <m:t>𝑉</m:t>
                          </m:r>
                        </m:e>
                        <m:sub>
                          <m:r>
                            <a:rPr lang="en-US" altLang="zh-CN" sz="1600" i="1">
                              <a:solidFill>
                                <a:schemeClr val="accent4"/>
                              </a:solidFill>
                              <a:latin typeface="Cambria Math"/>
                            </a:rPr>
                            <m:t>0</m:t>
                          </m:r>
                        </m:sub>
                      </m:sSub>
                      <m:r>
                        <a:rPr lang="en-US" altLang="zh-CN" sz="1600" i="1">
                          <a:solidFill>
                            <a:schemeClr val="accent4"/>
                          </a:solidFill>
                          <a:latin typeface="Cambria Math"/>
                        </a:rPr>
                        <m:t>−</m:t>
                      </m:r>
                      <m:r>
                        <a:rPr lang="en-US" altLang="zh-CN" sz="1600" i="1">
                          <a:solidFill>
                            <a:schemeClr val="accent4"/>
                          </a:solidFill>
                          <a:latin typeface="Cambria Math"/>
                        </a:rPr>
                        <m:t>𝑉</m:t>
                      </m:r>
                      <m:r>
                        <a:rPr lang="en-US" altLang="zh-CN" sz="1600" i="1">
                          <a:solidFill>
                            <a:schemeClr val="accent4"/>
                          </a:solidFill>
                          <a:latin typeface="Cambria Math"/>
                        </a:rPr>
                        <m:t>)</m:t>
                      </m:r>
                    </m:oMath>
                  </m:oMathPara>
                </a14:m>
                <a:endParaRPr lang="zh-CN" altLang="en-US" sz="1600" dirty="0">
                  <a:solidFill>
                    <a:schemeClr val="accent4"/>
                  </a:solidFill>
                </a:endParaRPr>
              </a:p>
            </p:txBody>
          </p:sp>
        </mc:Choice>
        <mc:Fallback xmlns="">
          <p:sp>
            <p:nvSpPr>
              <p:cNvPr id="130" name="TextBox 129"/>
              <p:cNvSpPr txBox="1">
                <a:spLocks noRot="1" noChangeAspect="1" noMove="1" noResize="1" noEditPoints="1" noAdjustHandles="1" noChangeArrowheads="1" noChangeShapeType="1" noTextEdit="1"/>
              </p:cNvSpPr>
              <p:nvPr/>
            </p:nvSpPr>
            <p:spPr>
              <a:xfrm>
                <a:off x="8675303" y="2295374"/>
                <a:ext cx="1095300" cy="338554"/>
              </a:xfrm>
              <a:prstGeom prst="rect">
                <a:avLst/>
              </a:prstGeom>
              <a:blipFill>
                <a:blip r:embed="rId3"/>
                <a:stretch>
                  <a:fillRect b="-12727"/>
                </a:stretch>
              </a:blipFill>
            </p:spPr>
            <p:txBody>
              <a:bodyPr/>
              <a:lstStyle/>
              <a:p>
                <a:r>
                  <a:rPr lang="zh-CN" altLang="en-US">
                    <a:noFill/>
                  </a:rPr>
                  <a:t> </a:t>
                </a:r>
              </a:p>
            </p:txBody>
          </p:sp>
        </mc:Fallback>
      </mc:AlternateContent>
      <p:sp>
        <p:nvSpPr>
          <p:cNvPr id="28" name="TextBox 27"/>
          <p:cNvSpPr txBox="1"/>
          <p:nvPr/>
        </p:nvSpPr>
        <p:spPr>
          <a:xfrm>
            <a:off x="294978" y="170122"/>
            <a:ext cx="6497908" cy="584775"/>
          </a:xfrm>
          <a:prstGeom prst="rect">
            <a:avLst/>
          </a:prstGeom>
          <a:noFill/>
        </p:spPr>
        <p:txBody>
          <a:bodyPr wrap="square" rtlCol="0">
            <a:spAutoFit/>
          </a:bodyPr>
          <a:lstStyle/>
          <a:p>
            <a:r>
              <a:rPr lang="en-US" altLang="zh-CN" sz="3200" b="1" dirty="0">
                <a:solidFill>
                  <a:schemeClr val="tx2"/>
                </a:solidFill>
              </a:rPr>
              <a:t>7.3 </a:t>
            </a:r>
            <a:r>
              <a:rPr lang="zh-CN" altLang="en-US" sz="3200" b="1" dirty="0">
                <a:solidFill>
                  <a:schemeClr val="tx2"/>
                </a:solidFill>
              </a:rPr>
              <a:t>金属</a:t>
            </a:r>
            <a:r>
              <a:rPr lang="en-US" altLang="zh-CN" sz="3200" b="1" dirty="0">
                <a:solidFill>
                  <a:schemeClr val="tx2"/>
                </a:solidFill>
              </a:rPr>
              <a:t>-</a:t>
            </a:r>
            <a:r>
              <a:rPr lang="zh-CN" altLang="en-US" sz="3200" b="1" dirty="0">
                <a:solidFill>
                  <a:schemeClr val="tx2"/>
                </a:solidFill>
              </a:rPr>
              <a:t>半导体接触的整流现象</a:t>
            </a:r>
          </a:p>
        </p:txBody>
      </p:sp>
      <p:sp>
        <p:nvSpPr>
          <p:cNvPr id="29" name="TextBox 28"/>
          <p:cNvSpPr txBox="1"/>
          <p:nvPr/>
        </p:nvSpPr>
        <p:spPr>
          <a:xfrm>
            <a:off x="1971493" y="765528"/>
            <a:ext cx="3975768" cy="523220"/>
          </a:xfrm>
          <a:prstGeom prst="rect">
            <a:avLst/>
          </a:prstGeom>
          <a:noFill/>
        </p:spPr>
        <p:txBody>
          <a:bodyPr wrap="none" rtlCol="0">
            <a:spAutoFit/>
          </a:bodyPr>
          <a:lstStyle/>
          <a:p>
            <a:r>
              <a:rPr lang="zh-CN" altLang="en-US" b="1" dirty="0">
                <a:latin typeface="Times New Roman" pitchFamily="18" charset="0"/>
                <a:cs typeface="Times New Roman" pitchFamily="18" charset="0"/>
              </a:rPr>
              <a:t>金属和</a:t>
            </a:r>
            <a:r>
              <a:rPr lang="en-US" altLang="zh-CN" b="1" dirty="0">
                <a:latin typeface="Times New Roman" pitchFamily="18" charset="0"/>
                <a:cs typeface="Times New Roman" pitchFamily="18" charset="0"/>
              </a:rPr>
              <a:t>n</a:t>
            </a:r>
            <a:r>
              <a:rPr lang="zh-CN" altLang="en-US" b="1" dirty="0">
                <a:latin typeface="Times New Roman" pitchFamily="18" charset="0"/>
                <a:cs typeface="Times New Roman" pitchFamily="18" charset="0"/>
              </a:rPr>
              <a:t>型非简并半导体</a:t>
            </a:r>
          </a:p>
        </p:txBody>
      </p:sp>
      <mc:AlternateContent xmlns:mc="http://schemas.openxmlformats.org/markup-compatibility/2006" xmlns:a14="http://schemas.microsoft.com/office/drawing/2010/main">
        <mc:Choice Requires="a14">
          <p:sp>
            <p:nvSpPr>
              <p:cNvPr id="30" name="TextBox 29"/>
              <p:cNvSpPr txBox="1"/>
              <p:nvPr/>
            </p:nvSpPr>
            <p:spPr>
              <a:xfrm>
                <a:off x="5947262" y="765528"/>
                <a:ext cx="17099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sub>
                      </m:sSub>
                      <m:r>
                        <a:rPr lang="en-US" altLang="zh-CN" i="1">
                          <a:latin typeface="Cambria Math"/>
                        </a:rPr>
                        <m:t>&gt;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oMath>
                  </m:oMathPara>
                </a14:m>
                <a:endParaRPr lang="zh-CN" alt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5947262" y="765528"/>
                <a:ext cx="1709955" cy="523220"/>
              </a:xfrm>
              <a:prstGeom prst="rect">
                <a:avLst/>
              </a:prstGeom>
              <a:blipFill>
                <a:blip r:embed="rId4"/>
                <a:stretch>
                  <a:fillRect/>
                </a:stretch>
              </a:blipFill>
            </p:spPr>
            <p:txBody>
              <a:bodyPr/>
              <a:lstStyle/>
              <a:p>
                <a:r>
                  <a:rPr lang="zh-CN" altLang="en-US">
                    <a:noFill/>
                  </a:rPr>
                  <a:t> </a:t>
                </a:r>
              </a:p>
            </p:txBody>
          </p:sp>
        </mc:Fallback>
      </mc:AlternateContent>
      <p:sp>
        <p:nvSpPr>
          <p:cNvPr id="31" name="TextBox 30"/>
          <p:cNvSpPr txBox="1"/>
          <p:nvPr/>
        </p:nvSpPr>
        <p:spPr>
          <a:xfrm>
            <a:off x="4411638" y="2769451"/>
            <a:ext cx="394660" cy="1815882"/>
          </a:xfrm>
          <a:prstGeom prst="rect">
            <a:avLst/>
          </a:prstGeom>
          <a:noFill/>
        </p:spPr>
        <p:txBody>
          <a:bodyPr wrap="none" rtlCol="0">
            <a:spAutoFit/>
          </a:bodyPr>
          <a:lstStyle/>
          <a:p>
            <a:r>
              <a:rPr lang="en-US" altLang="zh-CN" dirty="0"/>
              <a:t>+</a:t>
            </a:r>
          </a:p>
          <a:p>
            <a:r>
              <a:rPr lang="en-US" altLang="zh-CN" dirty="0"/>
              <a:t>+</a:t>
            </a:r>
          </a:p>
          <a:p>
            <a:r>
              <a:rPr lang="en-US" altLang="zh-CN" dirty="0"/>
              <a:t>+</a:t>
            </a:r>
          </a:p>
          <a:p>
            <a:r>
              <a:rPr lang="en-US" altLang="zh-CN" dirty="0"/>
              <a:t>+</a:t>
            </a:r>
            <a:endParaRPr lang="zh-CN" altLang="en-US" dirty="0"/>
          </a:p>
        </p:txBody>
      </p:sp>
      <p:cxnSp>
        <p:nvCxnSpPr>
          <p:cNvPr id="33" name="直接箭头连接符 32"/>
          <p:cNvCxnSpPr/>
          <p:nvPr/>
        </p:nvCxnSpPr>
        <p:spPr>
          <a:xfrm flipH="1">
            <a:off x="4013211" y="3048900"/>
            <a:ext cx="47316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4016238" y="3488379"/>
            <a:ext cx="47316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4016238" y="3892417"/>
            <a:ext cx="47316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4017637" y="4316572"/>
            <a:ext cx="47316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3766840" y="5663259"/>
            <a:ext cx="110069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4127961" y="5571075"/>
                <a:ext cx="529312" cy="513282"/>
              </a:xfrm>
              <a:prstGeom prst="rect">
                <a:avLst/>
              </a:prstGeom>
              <a:noFill/>
            </p:spPr>
            <p:txBody>
              <a:bodyPr wrap="none" rtlCol="0">
                <a:spAutoFit/>
              </a:bodyPr>
              <a:lstStyle/>
              <a:p>
                <a14:m>
                  <m:oMath xmlns:m="http://schemas.openxmlformats.org/officeDocument/2006/math">
                    <m:r>
                      <a:rPr lang="zh-CN" altLang="en-US" i="1">
                        <a:latin typeface="Cambria Math"/>
                      </a:rPr>
                      <m:t>∈</m:t>
                    </m:r>
                  </m:oMath>
                </a14:m>
                <a:r>
                  <a:rPr lang="en-US" altLang="zh-CN" baseline="-25000" dirty="0"/>
                  <a:t>s</a:t>
                </a:r>
                <a:endParaRPr lang="zh-CN" altLang="en-US" baseline="-25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127961" y="5571075"/>
                <a:ext cx="529312" cy="513282"/>
              </a:xfrm>
              <a:prstGeom prst="rect">
                <a:avLst/>
              </a:prstGeom>
              <a:blipFill>
                <a:blip r:embed="rId5"/>
                <a:stretch>
                  <a:fillRect r="-8046" b="-297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1800222" y="1566869"/>
                <a:ext cx="1187505" cy="523220"/>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a:rPr>
                        <m:t>𝑉</m:t>
                      </m:r>
                      <m:r>
                        <a:rPr lang="en-US" altLang="zh-CN" b="0" i="1" smtClean="0">
                          <a:latin typeface="Cambria Math" panose="02040503050406030204" pitchFamily="18" charset="0"/>
                        </a:rPr>
                        <m:t>&gt;0</m:t>
                      </m:r>
                    </m:oMath>
                  </m:oMathPara>
                </a14:m>
                <a:endParaRPr lang="zh-CN" altLang="en-US" dirty="0"/>
              </a:p>
            </p:txBody>
          </p:sp>
        </mc:Choice>
        <mc:Fallback>
          <p:sp>
            <p:nvSpPr>
              <p:cNvPr id="40" name="TextBox 39"/>
              <p:cNvSpPr txBox="1">
                <a:spLocks noRot="1" noChangeAspect="1" noMove="1" noResize="1" noEditPoints="1" noAdjustHandles="1" noChangeArrowheads="1" noChangeShapeType="1" noTextEdit="1"/>
              </p:cNvSpPr>
              <p:nvPr/>
            </p:nvSpPr>
            <p:spPr>
              <a:xfrm>
                <a:off x="1800222" y="1566869"/>
                <a:ext cx="1187505" cy="523220"/>
              </a:xfrm>
              <a:prstGeom prst="rect">
                <a:avLst/>
              </a:prstGeom>
              <a:blipFill>
                <a:blip r:embed="rId6"/>
                <a:stretch>
                  <a:fillRect/>
                </a:stretch>
              </a:blipFill>
            </p:spPr>
            <p:txBody>
              <a:bodyPr/>
              <a:lstStyle/>
              <a:p>
                <a:r>
                  <a:rPr lang="zh-CN" altLang="en-US">
                    <a:noFill/>
                  </a:rPr>
                  <a:t> </a:t>
                </a:r>
              </a:p>
            </p:txBody>
          </p:sp>
        </mc:Fallback>
      </mc:AlternateContent>
      <p:cxnSp>
        <p:nvCxnSpPr>
          <p:cNvPr id="41" name="直接箭头连接符 40"/>
          <p:cNvCxnSpPr/>
          <p:nvPr/>
        </p:nvCxnSpPr>
        <p:spPr>
          <a:xfrm flipH="1">
            <a:off x="3734365" y="6084357"/>
            <a:ext cx="1100699"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4137021" y="5970178"/>
                <a:ext cx="474809" cy="5132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m:t>
                      </m:r>
                    </m:oMath>
                  </m:oMathPara>
                </a14:m>
                <a:endParaRPr lang="zh-CN" altLang="en-US" baseline="-25000" dirty="0"/>
              </a:p>
            </p:txBody>
          </p:sp>
        </mc:Choice>
        <mc:Fallback xmlns="">
          <p:sp>
            <p:nvSpPr>
              <p:cNvPr id="42" name="TextBox 41"/>
              <p:cNvSpPr txBox="1">
                <a:spLocks noRot="1" noChangeAspect="1" noMove="1" noResize="1" noEditPoints="1" noAdjustHandles="1" noChangeArrowheads="1" noChangeShapeType="1" noTextEdit="1"/>
              </p:cNvSpPr>
              <p:nvPr/>
            </p:nvSpPr>
            <p:spPr>
              <a:xfrm>
                <a:off x="4137021" y="5970178"/>
                <a:ext cx="474809" cy="513282"/>
              </a:xfrm>
              <a:prstGeom prst="rect">
                <a:avLst/>
              </a:prstGeom>
              <a:blipFill>
                <a:blip r:embed="rId7"/>
                <a:stretch>
                  <a:fillRect/>
                </a:stretch>
              </a:blipFill>
            </p:spPr>
            <p:txBody>
              <a:bodyPr/>
              <a:lstStyle/>
              <a:p>
                <a:r>
                  <a:rPr lang="zh-CN" altLang="en-US">
                    <a:noFill/>
                  </a:rPr>
                  <a:t> </a:t>
                </a:r>
              </a:p>
            </p:txBody>
          </p:sp>
        </mc:Fallback>
      </mc:AlternateContent>
      <p:sp>
        <p:nvSpPr>
          <p:cNvPr id="44" name="Line 10"/>
          <p:cNvSpPr>
            <a:spLocks noChangeShapeType="1"/>
          </p:cNvSpPr>
          <p:nvPr/>
        </p:nvSpPr>
        <p:spPr bwMode="auto">
          <a:xfrm>
            <a:off x="4968749" y="4709477"/>
            <a:ext cx="8289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Text Box 16"/>
          <p:cNvSpPr txBox="1">
            <a:spLocks noChangeArrowheads="1"/>
          </p:cNvSpPr>
          <p:nvPr/>
        </p:nvSpPr>
        <p:spPr bwMode="auto">
          <a:xfrm>
            <a:off x="5728650" y="1879964"/>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0</a:t>
            </a:r>
            <a:endParaRPr lang="en-US" altLang="zh-CN" sz="2800" b="1" i="1" dirty="0">
              <a:latin typeface="Times New Roman" pitchFamily="18" charset="0"/>
              <a:ea typeface="华文楷体" pitchFamily="2" charset="-122"/>
              <a:cs typeface="Times New Roman" pitchFamily="18" charset="0"/>
            </a:endParaRPr>
          </a:p>
        </p:txBody>
      </p:sp>
      <p:sp>
        <p:nvSpPr>
          <p:cNvPr id="46" name="Line 10"/>
          <p:cNvSpPr>
            <a:spLocks noChangeShapeType="1"/>
          </p:cNvSpPr>
          <p:nvPr/>
        </p:nvSpPr>
        <p:spPr bwMode="auto">
          <a:xfrm>
            <a:off x="4962181" y="2910404"/>
            <a:ext cx="8355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11"/>
          <p:cNvSpPr>
            <a:spLocks noChangeShapeType="1"/>
          </p:cNvSpPr>
          <p:nvPr/>
        </p:nvSpPr>
        <p:spPr bwMode="auto">
          <a:xfrm>
            <a:off x="4256723" y="3352837"/>
            <a:ext cx="154099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Text Box 13"/>
          <p:cNvSpPr txBox="1">
            <a:spLocks noChangeArrowheads="1"/>
          </p:cNvSpPr>
          <p:nvPr/>
        </p:nvSpPr>
        <p:spPr bwMode="auto">
          <a:xfrm>
            <a:off x="5675262" y="2476537"/>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p:sp>
        <p:nvSpPr>
          <p:cNvPr id="49" name="Text Box 15"/>
          <p:cNvSpPr txBox="1">
            <a:spLocks noChangeArrowheads="1"/>
          </p:cNvSpPr>
          <p:nvPr/>
        </p:nvSpPr>
        <p:spPr bwMode="auto">
          <a:xfrm>
            <a:off x="5703024" y="4413863"/>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p:sp>
        <p:nvSpPr>
          <p:cNvPr id="50" name="Line 17"/>
          <p:cNvSpPr>
            <a:spLocks noChangeShapeType="1"/>
          </p:cNvSpPr>
          <p:nvPr/>
        </p:nvSpPr>
        <p:spPr bwMode="auto">
          <a:xfrm>
            <a:off x="4968749" y="2167966"/>
            <a:ext cx="82897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 name="组合 50"/>
          <p:cNvGrpSpPr/>
          <p:nvPr/>
        </p:nvGrpSpPr>
        <p:grpSpPr>
          <a:xfrm>
            <a:off x="2301281" y="1783667"/>
            <a:ext cx="1946759" cy="1701434"/>
            <a:chOff x="2814864" y="2125183"/>
            <a:chExt cx="2320219" cy="1701434"/>
          </a:xfrm>
        </p:grpSpPr>
        <p:sp>
          <p:nvSpPr>
            <p:cNvPr id="52" name="Line 25"/>
            <p:cNvSpPr>
              <a:spLocks noChangeShapeType="1"/>
            </p:cNvSpPr>
            <p:nvPr/>
          </p:nvSpPr>
          <p:spPr bwMode="auto">
            <a:xfrm>
              <a:off x="3649503" y="3686174"/>
              <a:ext cx="1429738"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27"/>
            <p:cNvSpPr>
              <a:spLocks noChangeShapeType="1"/>
            </p:cNvSpPr>
            <p:nvPr/>
          </p:nvSpPr>
          <p:spPr bwMode="auto">
            <a:xfrm>
              <a:off x="4801276" y="2125183"/>
              <a:ext cx="0" cy="1558925"/>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54" name="Text Box 28"/>
            <p:cNvSpPr txBox="1">
              <a:spLocks noChangeArrowheads="1"/>
            </p:cNvSpPr>
            <p:nvPr/>
          </p:nvSpPr>
          <p:spPr bwMode="auto">
            <a:xfrm>
              <a:off x="4005881" y="2544982"/>
              <a:ext cx="936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solidFill>
                    <a:srgbClr val="FF0000"/>
                  </a:solidFill>
                  <a:latin typeface="Times New Roman" pitchFamily="18" charset="0"/>
                  <a:ea typeface="华文楷体" pitchFamily="2" charset="-122"/>
                  <a:cs typeface="Times New Roman" pitchFamily="18" charset="0"/>
                </a:rPr>
                <a:t>W</a:t>
              </a:r>
              <a:r>
                <a:rPr lang="en-US" altLang="zh-CN" sz="2800" b="1" i="1" baseline="-25000" dirty="0">
                  <a:solidFill>
                    <a:srgbClr val="FF0000"/>
                  </a:solidFill>
                  <a:latin typeface="Times New Roman" pitchFamily="18" charset="0"/>
                  <a:ea typeface="华文楷体" pitchFamily="2" charset="-122"/>
                  <a:cs typeface="Times New Roman" pitchFamily="18" charset="0"/>
                </a:rPr>
                <a:t>M</a:t>
              </a:r>
              <a:endParaRPr lang="en-US" altLang="zh-CN" sz="2800" b="1" i="1" dirty="0">
                <a:solidFill>
                  <a:srgbClr val="FF0000"/>
                </a:solidFill>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55" name="Text Box 29"/>
                <p:cNvSpPr txBox="1">
                  <a:spLocks noChangeArrowheads="1"/>
                </p:cNvSpPr>
                <p:nvPr/>
              </p:nvSpPr>
              <p:spPr bwMode="auto">
                <a:xfrm>
                  <a:off x="2814864" y="3262552"/>
                  <a:ext cx="1086091"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solidFill>
                                  <a:srgbClr val="FF0000"/>
                                </a:solidFill>
                                <a:latin typeface="Cambria Math" panose="02040503050406030204" pitchFamily="18" charset="0"/>
                                <a:ea typeface="华文楷体" pitchFamily="2" charset="-122"/>
                              </a:rPr>
                            </m:ctrlPr>
                          </m:sSubPr>
                          <m:e>
                            <m:r>
                              <a:rPr lang="en-US" altLang="zh-CN" sz="2800" b="1" i="1">
                                <a:solidFill>
                                  <a:srgbClr val="FF0000"/>
                                </a:solidFill>
                                <a:latin typeface="Cambria Math"/>
                                <a:ea typeface="华文楷体" pitchFamily="2" charset="-122"/>
                              </a:rPr>
                              <m:t>𝑬</m:t>
                            </m:r>
                          </m:e>
                          <m:sub>
                            <m:r>
                              <a:rPr lang="en-US" altLang="zh-CN" sz="2800" b="1" i="1">
                                <a:solidFill>
                                  <a:srgbClr val="FF0000"/>
                                </a:solidFill>
                                <a:latin typeface="Cambria Math"/>
                                <a:ea typeface="华文楷体" pitchFamily="2" charset="-122"/>
                              </a:rPr>
                              <m:t>𝒇𝑴</m:t>
                            </m:r>
                          </m:sub>
                        </m:sSub>
                      </m:oMath>
                    </m:oMathPara>
                  </a14:m>
                  <a:endParaRPr lang="en-US" altLang="zh-CN" sz="2800" b="1" dirty="0">
                    <a:solidFill>
                      <a:srgbClr val="FF0000"/>
                    </a:solidFill>
                    <a:latin typeface="华文楷体" pitchFamily="2" charset="-122"/>
                    <a:ea typeface="华文楷体" pitchFamily="2" charset="-122"/>
                  </a:endParaRPr>
                </a:p>
              </p:txBody>
            </p:sp>
          </mc:Choice>
          <mc:Fallback xmlns="">
            <p:sp>
              <p:nvSpPr>
                <p:cNvPr id="55" name="Text Box 29"/>
                <p:cNvSpPr txBox="1">
                  <a:spLocks noRot="1" noChangeAspect="1" noMove="1" noResize="1" noEditPoints="1" noAdjustHandles="1" noChangeArrowheads="1" noChangeShapeType="1" noTextEdit="1"/>
                </p:cNvSpPr>
                <p:nvPr/>
              </p:nvSpPr>
              <p:spPr bwMode="auto">
                <a:xfrm>
                  <a:off x="2814864" y="3262552"/>
                  <a:ext cx="1086091" cy="564065"/>
                </a:xfrm>
                <a:prstGeom prst="rect">
                  <a:avLst/>
                </a:prstGeom>
                <a:blipFill>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6" name="Line 17"/>
            <p:cNvSpPr>
              <a:spLocks noChangeShapeType="1"/>
            </p:cNvSpPr>
            <p:nvPr/>
          </p:nvSpPr>
          <p:spPr bwMode="auto">
            <a:xfrm>
              <a:off x="3649503" y="2134435"/>
              <a:ext cx="1485580" cy="736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sp>
        <p:nvSpPr>
          <p:cNvPr id="57" name="弧形 56"/>
          <p:cNvSpPr/>
          <p:nvPr/>
        </p:nvSpPr>
        <p:spPr>
          <a:xfrm>
            <a:off x="4248307" y="2045068"/>
            <a:ext cx="1381968" cy="866075"/>
          </a:xfrm>
          <a:prstGeom prst="arc">
            <a:avLst>
              <a:gd name="adj1" fmla="val 5240221"/>
              <a:gd name="adj2" fmla="val 1067727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弧形 57"/>
          <p:cNvSpPr/>
          <p:nvPr/>
        </p:nvSpPr>
        <p:spPr>
          <a:xfrm>
            <a:off x="4248323" y="3871757"/>
            <a:ext cx="1427714" cy="837590"/>
          </a:xfrm>
          <a:prstGeom prst="arc">
            <a:avLst>
              <a:gd name="adj1" fmla="val 5240221"/>
              <a:gd name="adj2" fmla="val 1067727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弧形 58"/>
          <p:cNvSpPr/>
          <p:nvPr/>
        </p:nvSpPr>
        <p:spPr>
          <a:xfrm>
            <a:off x="4237308" y="1394089"/>
            <a:ext cx="1382335" cy="776628"/>
          </a:xfrm>
          <a:prstGeom prst="arc">
            <a:avLst>
              <a:gd name="adj1" fmla="val 5240221"/>
              <a:gd name="adj2" fmla="val 10677270"/>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Line 17"/>
          <p:cNvSpPr>
            <a:spLocks noChangeShapeType="1"/>
          </p:cNvSpPr>
          <p:nvPr/>
        </p:nvSpPr>
        <p:spPr bwMode="auto">
          <a:xfrm>
            <a:off x="4261479" y="1796600"/>
            <a:ext cx="1263468"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2" name="直接箭头连接符 61"/>
          <p:cNvCxnSpPr/>
          <p:nvPr/>
        </p:nvCxnSpPr>
        <p:spPr>
          <a:xfrm>
            <a:off x="5192791" y="1789128"/>
            <a:ext cx="0" cy="378838"/>
          </a:xfrm>
          <a:prstGeom prst="straightConnector1">
            <a:avLst/>
          </a:prstGeom>
          <a:ln w="28575">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p:cNvSpPr txBox="1"/>
              <p:nvPr/>
            </p:nvSpPr>
            <p:spPr>
              <a:xfrm>
                <a:off x="5115113" y="1773667"/>
                <a:ext cx="63337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rgbClr val="008000"/>
                          </a:solidFill>
                          <a:latin typeface="Cambria Math"/>
                        </a:rPr>
                        <m:t>𝑒</m:t>
                      </m:r>
                      <m:sSub>
                        <m:sSubPr>
                          <m:ctrlPr>
                            <a:rPr lang="en-US" altLang="zh-CN" sz="2000" i="1">
                              <a:solidFill>
                                <a:srgbClr val="008000"/>
                              </a:solidFill>
                              <a:latin typeface="Cambria Math" panose="02040503050406030204" pitchFamily="18" charset="0"/>
                            </a:rPr>
                          </m:ctrlPr>
                        </m:sSubPr>
                        <m:e>
                          <m:r>
                            <a:rPr lang="en-US" altLang="zh-CN" sz="2000" i="1">
                              <a:solidFill>
                                <a:srgbClr val="008000"/>
                              </a:solidFill>
                              <a:latin typeface="Cambria Math"/>
                            </a:rPr>
                            <m:t>𝑉</m:t>
                          </m:r>
                        </m:e>
                        <m:sub>
                          <m:r>
                            <a:rPr lang="en-US" altLang="zh-CN" sz="2000" i="1">
                              <a:solidFill>
                                <a:srgbClr val="008000"/>
                              </a:solidFill>
                              <a:latin typeface="Cambria Math"/>
                            </a:rPr>
                            <m:t>0</m:t>
                          </m:r>
                        </m:sub>
                      </m:sSub>
                    </m:oMath>
                  </m:oMathPara>
                </a14:m>
                <a:endParaRPr lang="zh-CN" altLang="en-US" sz="2000" dirty="0">
                  <a:solidFill>
                    <a:srgbClr val="008000"/>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5115113" y="1773667"/>
                <a:ext cx="633379" cy="400110"/>
              </a:xfrm>
              <a:prstGeom prst="rect">
                <a:avLst/>
              </a:prstGeom>
              <a:blipFill>
                <a:blip r:embed="rId9"/>
                <a:stretch>
                  <a:fillRect b="-3030"/>
                </a:stretch>
              </a:blipFill>
            </p:spPr>
            <p:txBody>
              <a:bodyPr/>
              <a:lstStyle/>
              <a:p>
                <a:r>
                  <a:rPr lang="zh-CN" altLang="en-US">
                    <a:noFill/>
                  </a:rPr>
                  <a:t> </a:t>
                </a:r>
              </a:p>
            </p:txBody>
          </p:sp>
        </mc:Fallback>
      </mc:AlternateContent>
      <p:cxnSp>
        <p:nvCxnSpPr>
          <p:cNvPr id="64" name="直接连接符 63"/>
          <p:cNvCxnSpPr/>
          <p:nvPr/>
        </p:nvCxnSpPr>
        <p:spPr>
          <a:xfrm>
            <a:off x="4976274" y="1632692"/>
            <a:ext cx="0" cy="3423932"/>
          </a:xfrm>
          <a:prstGeom prst="line">
            <a:avLst/>
          </a:prstGeom>
          <a:ln w="28575">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4261480" y="4860883"/>
            <a:ext cx="700701" cy="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p:cNvSpPr txBox="1"/>
              <p:nvPr/>
            </p:nvSpPr>
            <p:spPr>
              <a:xfrm>
                <a:off x="4330304" y="4693309"/>
                <a:ext cx="63844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0070C0"/>
                              </a:solidFill>
                              <a:latin typeface="Cambria Math" panose="02040503050406030204" pitchFamily="18" charset="0"/>
                            </a:rPr>
                          </m:ctrlPr>
                        </m:sSubPr>
                        <m:e>
                          <m:r>
                            <a:rPr lang="en-US" altLang="zh-CN" i="1">
                              <a:solidFill>
                                <a:srgbClr val="0070C0"/>
                              </a:solidFill>
                              <a:latin typeface="Cambria Math"/>
                            </a:rPr>
                            <m:t>𝑥</m:t>
                          </m:r>
                        </m:e>
                        <m:sub>
                          <m:r>
                            <a:rPr lang="en-US" altLang="zh-CN" i="1">
                              <a:solidFill>
                                <a:srgbClr val="0070C0"/>
                              </a:solidFill>
                              <a:latin typeface="Cambria Math"/>
                            </a:rPr>
                            <m:t>0</m:t>
                          </m:r>
                        </m:sub>
                      </m:sSub>
                    </m:oMath>
                  </m:oMathPara>
                </a14:m>
                <a:endParaRPr lang="zh-CN" altLang="en-US" dirty="0">
                  <a:solidFill>
                    <a:srgbClr val="0070C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4330304" y="4693309"/>
                <a:ext cx="638445" cy="523220"/>
              </a:xfrm>
              <a:prstGeom prst="rect">
                <a:avLst/>
              </a:prstGeom>
              <a:blipFill>
                <a:blip r:embed="rId10"/>
                <a:stretch>
                  <a:fillRect/>
                </a:stretch>
              </a:blipFill>
            </p:spPr>
            <p:txBody>
              <a:bodyPr/>
              <a:lstStyle/>
              <a:p>
                <a:r>
                  <a:rPr lang="zh-CN" altLang="en-US">
                    <a:noFill/>
                  </a:rPr>
                  <a:t> </a:t>
                </a:r>
              </a:p>
            </p:txBody>
          </p:sp>
        </mc:Fallback>
      </mc:AlternateContent>
      <p:sp>
        <p:nvSpPr>
          <p:cNvPr id="67" name="Line 27"/>
          <p:cNvSpPr>
            <a:spLocks noChangeShapeType="1"/>
          </p:cNvSpPr>
          <p:nvPr/>
        </p:nvSpPr>
        <p:spPr bwMode="auto">
          <a:xfrm>
            <a:off x="5196802" y="2161009"/>
            <a:ext cx="0" cy="118158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68" name="Text Box 28"/>
          <p:cNvSpPr txBox="1">
            <a:spLocks noChangeArrowheads="1"/>
          </p:cNvSpPr>
          <p:nvPr/>
        </p:nvSpPr>
        <p:spPr bwMode="auto">
          <a:xfrm>
            <a:off x="5085557" y="2165565"/>
            <a:ext cx="785867"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err="1">
                <a:solidFill>
                  <a:schemeClr val="accent4"/>
                </a:solidFill>
                <a:latin typeface="Times New Roman" pitchFamily="18" charset="0"/>
                <a:ea typeface="华文楷体" pitchFamily="2" charset="-122"/>
                <a:cs typeface="Times New Roman" pitchFamily="18" charset="0"/>
              </a:rPr>
              <a:t>W</a:t>
            </a:r>
            <a:r>
              <a:rPr lang="en-US" altLang="zh-CN" sz="2800" b="1" i="1" baseline="-25000" dirty="0" err="1">
                <a:solidFill>
                  <a:schemeClr val="accent4"/>
                </a:solidFill>
                <a:latin typeface="Times New Roman" pitchFamily="18" charset="0"/>
                <a:ea typeface="华文楷体" pitchFamily="2" charset="-122"/>
                <a:cs typeface="Times New Roman" pitchFamily="18" charset="0"/>
              </a:rPr>
              <a:t>s</a:t>
            </a:r>
            <a:endParaRPr lang="en-US" altLang="zh-CN" sz="2800" b="1" i="1" baseline="-25000" dirty="0">
              <a:solidFill>
                <a:schemeClr val="accent4"/>
              </a:solidFill>
              <a:latin typeface="Times New Roman" pitchFamily="18" charset="0"/>
              <a:ea typeface="华文楷体" pitchFamily="2" charset="-122"/>
              <a:cs typeface="Times New Roman" pitchFamily="18" charset="0"/>
            </a:endParaRPr>
          </a:p>
        </p:txBody>
      </p:sp>
      <p:sp>
        <p:nvSpPr>
          <p:cNvPr id="69" name="弧形 68"/>
          <p:cNvSpPr/>
          <p:nvPr/>
        </p:nvSpPr>
        <p:spPr>
          <a:xfrm>
            <a:off x="4251479" y="1639319"/>
            <a:ext cx="1382335" cy="526517"/>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弧形 69"/>
          <p:cNvSpPr/>
          <p:nvPr/>
        </p:nvSpPr>
        <p:spPr>
          <a:xfrm>
            <a:off x="4256723" y="2383711"/>
            <a:ext cx="1382335" cy="526517"/>
          </a:xfrm>
          <a:prstGeom prst="arc">
            <a:avLst>
              <a:gd name="adj1" fmla="val 5240221"/>
              <a:gd name="adj2" fmla="val 1067727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弧形 70"/>
          <p:cNvSpPr/>
          <p:nvPr/>
        </p:nvSpPr>
        <p:spPr>
          <a:xfrm>
            <a:off x="4256723" y="4186346"/>
            <a:ext cx="1382335" cy="526517"/>
          </a:xfrm>
          <a:prstGeom prst="arc">
            <a:avLst>
              <a:gd name="adj1" fmla="val 5240221"/>
              <a:gd name="adj2" fmla="val 1067727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0" name="直接连接符 59"/>
          <p:cNvCxnSpPr/>
          <p:nvPr/>
        </p:nvCxnSpPr>
        <p:spPr>
          <a:xfrm>
            <a:off x="4246536" y="1513151"/>
            <a:ext cx="0" cy="401042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78" name="Line 17"/>
          <p:cNvSpPr>
            <a:spLocks noChangeShapeType="1"/>
          </p:cNvSpPr>
          <p:nvPr/>
        </p:nvSpPr>
        <p:spPr bwMode="auto">
          <a:xfrm>
            <a:off x="4261479" y="4476516"/>
            <a:ext cx="126346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27"/>
          <p:cNvSpPr>
            <a:spLocks noChangeShapeType="1"/>
          </p:cNvSpPr>
          <p:nvPr/>
        </p:nvSpPr>
        <p:spPr bwMode="auto">
          <a:xfrm>
            <a:off x="5119862" y="4476517"/>
            <a:ext cx="0" cy="21679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mc:AlternateContent xmlns:mc="http://schemas.openxmlformats.org/markup-compatibility/2006" xmlns:a14="http://schemas.microsoft.com/office/drawing/2010/main">
        <mc:Choice Requires="a14">
          <p:sp>
            <p:nvSpPr>
              <p:cNvPr id="83" name="TextBox 82"/>
              <p:cNvSpPr txBox="1"/>
              <p:nvPr/>
            </p:nvSpPr>
            <p:spPr>
              <a:xfrm>
                <a:off x="4856902" y="4032498"/>
                <a:ext cx="131978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chemeClr val="accent4"/>
                          </a:solidFill>
                          <a:latin typeface="Cambria Math"/>
                        </a:rPr>
                        <m:t>𝑒</m:t>
                      </m:r>
                      <m:r>
                        <a:rPr lang="en-US" altLang="zh-CN" sz="2000" i="1">
                          <a:solidFill>
                            <a:schemeClr val="accent4"/>
                          </a:solidFill>
                          <a:latin typeface="Cambria Math"/>
                        </a:rPr>
                        <m:t>(</m:t>
                      </m:r>
                      <m:sSub>
                        <m:sSubPr>
                          <m:ctrlPr>
                            <a:rPr lang="en-US" altLang="zh-CN" sz="2000" i="1">
                              <a:solidFill>
                                <a:schemeClr val="accent4"/>
                              </a:solidFill>
                              <a:latin typeface="Cambria Math" panose="02040503050406030204" pitchFamily="18" charset="0"/>
                            </a:rPr>
                          </m:ctrlPr>
                        </m:sSubPr>
                        <m:e>
                          <m:r>
                            <a:rPr lang="en-US" altLang="zh-CN" sz="2000" i="1">
                              <a:solidFill>
                                <a:schemeClr val="accent4"/>
                              </a:solidFill>
                              <a:latin typeface="Cambria Math"/>
                            </a:rPr>
                            <m:t>𝑉</m:t>
                          </m:r>
                        </m:e>
                        <m:sub>
                          <m:r>
                            <a:rPr lang="en-US" altLang="zh-CN" sz="2000" i="1">
                              <a:solidFill>
                                <a:schemeClr val="accent4"/>
                              </a:solidFill>
                              <a:latin typeface="Cambria Math"/>
                            </a:rPr>
                            <m:t>0</m:t>
                          </m:r>
                        </m:sub>
                      </m:sSub>
                      <m:r>
                        <a:rPr lang="en-US" altLang="zh-CN" sz="2000" i="1">
                          <a:solidFill>
                            <a:schemeClr val="accent4"/>
                          </a:solidFill>
                          <a:latin typeface="Cambria Math"/>
                        </a:rPr>
                        <m:t>−</m:t>
                      </m:r>
                      <m:r>
                        <a:rPr lang="en-US" altLang="zh-CN" sz="2000" i="1">
                          <a:solidFill>
                            <a:schemeClr val="accent4"/>
                          </a:solidFill>
                          <a:latin typeface="Cambria Math"/>
                        </a:rPr>
                        <m:t>𝑉</m:t>
                      </m:r>
                      <m:r>
                        <a:rPr lang="en-US" altLang="zh-CN" sz="2000" i="1">
                          <a:solidFill>
                            <a:schemeClr val="accent4"/>
                          </a:solidFill>
                          <a:latin typeface="Cambria Math"/>
                        </a:rPr>
                        <m:t>)</m:t>
                      </m:r>
                    </m:oMath>
                  </m:oMathPara>
                </a14:m>
                <a:endParaRPr lang="zh-CN" altLang="en-US" sz="2000" dirty="0">
                  <a:solidFill>
                    <a:schemeClr val="accent4"/>
                  </a:solidFill>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856902" y="4032498"/>
                <a:ext cx="1319785" cy="400110"/>
              </a:xfrm>
              <a:prstGeom prst="rect">
                <a:avLst/>
              </a:prstGeom>
              <a:blipFill>
                <a:blip r:embed="rId11"/>
                <a:stretch>
                  <a:fillRect b="-18182"/>
                </a:stretch>
              </a:blipFill>
            </p:spPr>
            <p:txBody>
              <a:bodyPr/>
              <a:lstStyle/>
              <a:p>
                <a:r>
                  <a:rPr lang="zh-CN" altLang="en-US">
                    <a:noFill/>
                  </a:rPr>
                  <a:t> </a:t>
                </a:r>
              </a:p>
            </p:txBody>
          </p:sp>
        </mc:Fallback>
      </mc:AlternateContent>
      <p:sp>
        <p:nvSpPr>
          <p:cNvPr id="84" name="Line 17"/>
          <p:cNvSpPr>
            <a:spLocks noChangeShapeType="1"/>
          </p:cNvSpPr>
          <p:nvPr/>
        </p:nvSpPr>
        <p:spPr bwMode="auto">
          <a:xfrm>
            <a:off x="4261479" y="3473003"/>
            <a:ext cx="536506"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85" name="TextBox 84"/>
              <p:cNvSpPr txBox="1"/>
              <p:nvPr/>
            </p:nvSpPr>
            <p:spPr>
              <a:xfrm>
                <a:off x="3815767" y="3136186"/>
                <a:ext cx="55027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chemeClr val="accent4"/>
                          </a:solidFill>
                          <a:latin typeface="Cambria Math"/>
                        </a:rPr>
                        <m:t>𝑒𝑉</m:t>
                      </m:r>
                    </m:oMath>
                  </m:oMathPara>
                </a14:m>
                <a:endParaRPr lang="zh-CN" altLang="en-US" sz="2000" dirty="0">
                  <a:solidFill>
                    <a:schemeClr val="accent4"/>
                  </a:solidFill>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3815767" y="3136186"/>
                <a:ext cx="550279" cy="400110"/>
              </a:xfrm>
              <a:prstGeom prst="rect">
                <a:avLst/>
              </a:prstGeom>
              <a:blipFill>
                <a:blip r:embed="rId12"/>
                <a:stretch>
                  <a:fillRect/>
                </a:stretch>
              </a:blipFill>
            </p:spPr>
            <p:txBody>
              <a:bodyPr/>
              <a:lstStyle/>
              <a:p>
                <a:r>
                  <a:rPr lang="zh-CN" altLang="en-US">
                    <a:noFill/>
                  </a:rPr>
                  <a:t> </a:t>
                </a:r>
              </a:p>
            </p:txBody>
          </p:sp>
        </mc:Fallback>
      </mc:AlternateContent>
      <p:cxnSp>
        <p:nvCxnSpPr>
          <p:cNvPr id="90" name="直接连接符 89"/>
          <p:cNvCxnSpPr/>
          <p:nvPr/>
        </p:nvCxnSpPr>
        <p:spPr>
          <a:xfrm>
            <a:off x="4856901" y="1690525"/>
            <a:ext cx="0" cy="374180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4251479" y="5216529"/>
            <a:ext cx="605423"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91"/>
              <p:cNvSpPr txBox="1"/>
              <p:nvPr/>
            </p:nvSpPr>
            <p:spPr>
              <a:xfrm>
                <a:off x="4309119" y="5047855"/>
                <a:ext cx="6301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4"/>
                              </a:solidFill>
                              <a:latin typeface="Cambria Math" panose="02040503050406030204" pitchFamily="18" charset="0"/>
                            </a:rPr>
                          </m:ctrlPr>
                        </m:sSubPr>
                        <m:e>
                          <m:r>
                            <a:rPr lang="en-US" altLang="zh-CN" i="1">
                              <a:solidFill>
                                <a:schemeClr val="accent4"/>
                              </a:solidFill>
                              <a:latin typeface="Cambria Math"/>
                            </a:rPr>
                            <m:t>𝑥</m:t>
                          </m:r>
                        </m:e>
                        <m:sub>
                          <m:r>
                            <a:rPr lang="en-US" altLang="zh-CN" i="1">
                              <a:solidFill>
                                <a:schemeClr val="accent4"/>
                              </a:solidFill>
                              <a:latin typeface="Cambria Math"/>
                            </a:rPr>
                            <m:t>1</m:t>
                          </m:r>
                        </m:sub>
                      </m:sSub>
                    </m:oMath>
                  </m:oMathPara>
                </a14:m>
                <a:endParaRPr lang="zh-CN" altLang="en-US" dirty="0">
                  <a:solidFill>
                    <a:schemeClr val="accent4"/>
                  </a:solidFill>
                </a:endParaRPr>
              </a:p>
            </p:txBody>
          </p:sp>
        </mc:Choice>
        <mc:Fallback xmlns="">
          <p:sp>
            <p:nvSpPr>
              <p:cNvPr id="92" name="TextBox 91"/>
              <p:cNvSpPr txBox="1">
                <a:spLocks noRot="1" noChangeAspect="1" noMove="1" noResize="1" noEditPoints="1" noAdjustHandles="1" noChangeArrowheads="1" noChangeShapeType="1" noTextEdit="1"/>
              </p:cNvSpPr>
              <p:nvPr/>
            </p:nvSpPr>
            <p:spPr>
              <a:xfrm>
                <a:off x="4309119" y="5047855"/>
                <a:ext cx="630173" cy="523220"/>
              </a:xfrm>
              <a:prstGeom prst="rect">
                <a:avLst/>
              </a:prstGeom>
              <a:blipFill>
                <a:blip r:embed="rId13"/>
                <a:stretch>
                  <a:fillRect/>
                </a:stretch>
              </a:blipFill>
            </p:spPr>
            <p:txBody>
              <a:bodyPr/>
              <a:lstStyle/>
              <a:p>
                <a:r>
                  <a:rPr lang="zh-CN" altLang="en-US">
                    <a:noFill/>
                  </a:rPr>
                  <a:t> </a:t>
                </a:r>
              </a:p>
            </p:txBody>
          </p:sp>
        </mc:Fallback>
      </mc:AlternateContent>
      <p:grpSp>
        <p:nvGrpSpPr>
          <p:cNvPr id="98" name="组合 97"/>
          <p:cNvGrpSpPr/>
          <p:nvPr/>
        </p:nvGrpSpPr>
        <p:grpSpPr>
          <a:xfrm>
            <a:off x="2287431" y="1912317"/>
            <a:ext cx="1946759" cy="1701434"/>
            <a:chOff x="2814864" y="2125183"/>
            <a:chExt cx="2320219" cy="1701434"/>
          </a:xfrm>
        </p:grpSpPr>
        <p:sp>
          <p:nvSpPr>
            <p:cNvPr id="99" name="Line 25"/>
            <p:cNvSpPr>
              <a:spLocks noChangeShapeType="1"/>
            </p:cNvSpPr>
            <p:nvPr/>
          </p:nvSpPr>
          <p:spPr bwMode="auto">
            <a:xfrm>
              <a:off x="3649503" y="3686174"/>
              <a:ext cx="142973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00" name="Line 27"/>
            <p:cNvSpPr>
              <a:spLocks noChangeShapeType="1"/>
            </p:cNvSpPr>
            <p:nvPr/>
          </p:nvSpPr>
          <p:spPr bwMode="auto">
            <a:xfrm>
              <a:off x="4724384" y="2125183"/>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01" name="Text Box 28"/>
            <p:cNvSpPr txBox="1">
              <a:spLocks noChangeArrowheads="1"/>
            </p:cNvSpPr>
            <p:nvPr/>
          </p:nvSpPr>
          <p:spPr bwMode="auto">
            <a:xfrm>
              <a:off x="3923979" y="2550211"/>
              <a:ext cx="936625"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solidFill>
                    <a:schemeClr val="accent4"/>
                  </a:solidFill>
                  <a:latin typeface="Times New Roman" pitchFamily="18" charset="0"/>
                  <a:ea typeface="华文楷体" pitchFamily="2" charset="-122"/>
                  <a:cs typeface="Times New Roman" pitchFamily="18" charset="0"/>
                </a:rPr>
                <a:t>W</a:t>
              </a:r>
              <a:r>
                <a:rPr lang="en-US" altLang="zh-CN" sz="2800" b="1" i="1" baseline="-25000" dirty="0">
                  <a:solidFill>
                    <a:schemeClr val="accent4"/>
                  </a:solidFill>
                  <a:latin typeface="Times New Roman" pitchFamily="18" charset="0"/>
                  <a:ea typeface="华文楷体" pitchFamily="2" charset="-122"/>
                  <a:cs typeface="Times New Roman" pitchFamily="18" charset="0"/>
                </a:rPr>
                <a:t>M</a:t>
              </a:r>
              <a:endParaRPr lang="en-US" altLang="zh-CN" sz="2800" b="1" i="1" dirty="0">
                <a:solidFill>
                  <a:schemeClr val="accent4"/>
                </a:solidFill>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102" name="Text Box 29"/>
                <p:cNvSpPr txBox="1">
                  <a:spLocks noChangeArrowheads="1"/>
                </p:cNvSpPr>
                <p:nvPr/>
              </p:nvSpPr>
              <p:spPr bwMode="auto">
                <a:xfrm>
                  <a:off x="2814864" y="3262552"/>
                  <a:ext cx="1086091" cy="564065"/>
                </a:xfrm>
                <a:prstGeom prst="rect">
                  <a:avLst/>
                </a:prstGeom>
                <a:noFill/>
                <a:ln w="9525">
                  <a:noFill/>
                  <a:miter lim="800000"/>
                  <a:headEnd/>
                  <a:tailEnd/>
                </a:ln>
                <a:extLst>
                  <a:ext uri="{909E8E84-426E-40DD-AFC4-6F175D3DCCD1}">
                    <a14:hiddenFill>
                      <a:solidFill>
                        <a:srgbClr val="FFFFFF"/>
                      </a:solidFill>
                    </a14:hiddenFill>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solidFill>
                                  <a:schemeClr val="accent4"/>
                                </a:solidFill>
                                <a:latin typeface="Cambria Math" panose="02040503050406030204" pitchFamily="18" charset="0"/>
                                <a:ea typeface="华文楷体" pitchFamily="2" charset="-122"/>
                              </a:rPr>
                            </m:ctrlPr>
                          </m:sSubPr>
                          <m:e>
                            <m:r>
                              <a:rPr lang="en-US" altLang="zh-CN" sz="2800" b="1" i="1">
                                <a:solidFill>
                                  <a:schemeClr val="accent4"/>
                                </a:solidFill>
                                <a:latin typeface="Cambria Math"/>
                                <a:ea typeface="华文楷体" pitchFamily="2" charset="-122"/>
                              </a:rPr>
                              <m:t>𝑬</m:t>
                            </m:r>
                          </m:e>
                          <m:sub>
                            <m:r>
                              <a:rPr lang="en-US" altLang="zh-CN" sz="2800" b="1" i="1">
                                <a:solidFill>
                                  <a:schemeClr val="accent4"/>
                                </a:solidFill>
                                <a:latin typeface="Cambria Math"/>
                                <a:ea typeface="华文楷体" pitchFamily="2" charset="-122"/>
                              </a:rPr>
                              <m:t>𝒇𝑴</m:t>
                            </m:r>
                          </m:sub>
                        </m:sSub>
                      </m:oMath>
                    </m:oMathPara>
                  </a14:m>
                  <a:endParaRPr lang="en-US" altLang="zh-CN" sz="2800" b="1" dirty="0">
                    <a:solidFill>
                      <a:schemeClr val="accent4"/>
                    </a:solidFill>
                    <a:latin typeface="华文楷体" pitchFamily="2" charset="-122"/>
                    <a:ea typeface="华文楷体" pitchFamily="2" charset="-122"/>
                  </a:endParaRPr>
                </a:p>
              </p:txBody>
            </p:sp>
          </mc:Choice>
          <mc:Fallback xmlns="">
            <p:sp>
              <p:nvSpPr>
                <p:cNvPr id="102" name="Text Box 29"/>
                <p:cNvSpPr txBox="1">
                  <a:spLocks noRot="1" noChangeAspect="1" noMove="1" noResize="1" noEditPoints="1" noAdjustHandles="1" noChangeArrowheads="1" noChangeShapeType="1" noTextEdit="1"/>
                </p:cNvSpPr>
                <p:nvPr/>
              </p:nvSpPr>
              <p:spPr bwMode="auto">
                <a:xfrm>
                  <a:off x="2814864" y="3262552"/>
                  <a:ext cx="1086091" cy="564065"/>
                </a:xfrm>
                <a:prstGeom prst="rect">
                  <a:avLst/>
                </a:prstGeom>
                <a:blipFill rotWithShape="1">
                  <a:blip r:embed="rId14"/>
                  <a:stretch>
                    <a:fillRect/>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03" name="Line 17"/>
            <p:cNvSpPr>
              <a:spLocks noChangeShapeType="1"/>
            </p:cNvSpPr>
            <p:nvPr/>
          </p:nvSpPr>
          <p:spPr bwMode="auto">
            <a:xfrm>
              <a:off x="3649503" y="2134435"/>
              <a:ext cx="1485580" cy="73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grpSp>
      <p:sp>
        <p:nvSpPr>
          <p:cNvPr id="104" name="Line 10"/>
          <p:cNvSpPr>
            <a:spLocks noChangeShapeType="1"/>
          </p:cNvSpPr>
          <p:nvPr/>
        </p:nvSpPr>
        <p:spPr bwMode="auto">
          <a:xfrm>
            <a:off x="4264332" y="3352837"/>
            <a:ext cx="452569"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弧形 71"/>
          <p:cNvSpPr/>
          <p:nvPr/>
        </p:nvSpPr>
        <p:spPr>
          <a:xfrm flipV="1">
            <a:off x="4246536" y="3349028"/>
            <a:ext cx="1410912" cy="285449"/>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5" name="Text Box 14"/>
              <p:cNvSpPr txBox="1">
                <a:spLocks noChangeArrowheads="1"/>
              </p:cNvSpPr>
              <p:nvPr/>
            </p:nvSpPr>
            <p:spPr bwMode="auto">
              <a:xfrm>
                <a:off x="5674787" y="3091721"/>
                <a:ext cx="85722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p>
                        <m:sSupPr>
                          <m:ctrlPr>
                            <a:rPr lang="en-US" altLang="zh-CN" sz="2800" b="1" i="1">
                              <a:latin typeface="Cambria Math" panose="02040503050406030204" pitchFamily="18" charset="0"/>
                              <a:ea typeface="华文楷体" pitchFamily="2" charset="-122"/>
                            </a:rPr>
                          </m:ctrlPr>
                        </m:sSupPr>
                        <m:e>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m:t>
                              </m:r>
                            </m:sub>
                          </m:sSub>
                        </m:e>
                        <m:sup>
                          <m:r>
                            <a:rPr lang="en-US" altLang="zh-CN" sz="2800" b="1" i="1">
                              <a:latin typeface="Cambria Math"/>
                              <a:ea typeface="华文楷体" pitchFamily="2" charset="-122"/>
                            </a:rPr>
                            <m:t>𝒏</m:t>
                          </m:r>
                        </m:sup>
                      </m:sSup>
                    </m:oMath>
                  </m:oMathPara>
                </a14:m>
                <a:endParaRPr lang="en-US" altLang="zh-CN" sz="2800" b="1" dirty="0">
                  <a:latin typeface="华文楷体" pitchFamily="2" charset="-122"/>
                  <a:ea typeface="华文楷体" pitchFamily="2" charset="-122"/>
                </a:endParaRPr>
              </a:p>
            </p:txBody>
          </p:sp>
        </mc:Choice>
        <mc:Fallback xmlns="">
          <p:sp>
            <p:nvSpPr>
              <p:cNvPr id="105" name="Text Box 14"/>
              <p:cNvSpPr txBox="1">
                <a:spLocks noRot="1" noChangeAspect="1" noMove="1" noResize="1" noEditPoints="1" noAdjustHandles="1" noChangeArrowheads="1" noChangeShapeType="1" noTextEdit="1"/>
              </p:cNvSpPr>
              <p:nvPr/>
            </p:nvSpPr>
            <p:spPr bwMode="auto">
              <a:xfrm>
                <a:off x="5674787" y="3091721"/>
                <a:ext cx="857222" cy="564065"/>
              </a:xfrm>
              <a:prstGeom prst="rect">
                <a:avLst/>
              </a:prstGeom>
              <a:blipFill>
                <a:blip r:embed="rId1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6" name="Line 10"/>
          <p:cNvSpPr>
            <a:spLocks noChangeShapeType="1"/>
          </p:cNvSpPr>
          <p:nvPr/>
        </p:nvSpPr>
        <p:spPr bwMode="auto">
          <a:xfrm>
            <a:off x="8791231" y="4408336"/>
            <a:ext cx="8289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Line 10"/>
          <p:cNvSpPr>
            <a:spLocks noChangeShapeType="1"/>
          </p:cNvSpPr>
          <p:nvPr/>
        </p:nvSpPr>
        <p:spPr bwMode="auto">
          <a:xfrm>
            <a:off x="8784663" y="2609263"/>
            <a:ext cx="8355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Line 11"/>
          <p:cNvSpPr>
            <a:spLocks noChangeShapeType="1"/>
          </p:cNvSpPr>
          <p:nvPr/>
        </p:nvSpPr>
        <p:spPr bwMode="auto">
          <a:xfrm>
            <a:off x="8784663" y="3051696"/>
            <a:ext cx="835541"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Text Box 13"/>
          <p:cNvSpPr txBox="1">
            <a:spLocks noChangeArrowheads="1"/>
          </p:cNvSpPr>
          <p:nvPr/>
        </p:nvSpPr>
        <p:spPr bwMode="auto">
          <a:xfrm>
            <a:off x="9534986" y="2175396"/>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p:sp>
        <p:nvSpPr>
          <p:cNvPr id="110" name="Text Box 15"/>
          <p:cNvSpPr txBox="1">
            <a:spLocks noChangeArrowheads="1"/>
          </p:cNvSpPr>
          <p:nvPr/>
        </p:nvSpPr>
        <p:spPr bwMode="auto">
          <a:xfrm>
            <a:off x="9525506" y="4112722"/>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mc:AlternateContent xmlns:mc="http://schemas.openxmlformats.org/markup-compatibility/2006" xmlns:a14="http://schemas.microsoft.com/office/drawing/2010/main">
        <mc:Choice Requires="a14">
          <p:sp>
            <p:nvSpPr>
              <p:cNvPr id="111" name="Text Box 14"/>
              <p:cNvSpPr txBox="1">
                <a:spLocks noChangeArrowheads="1"/>
              </p:cNvSpPr>
              <p:nvPr/>
            </p:nvSpPr>
            <p:spPr bwMode="auto">
              <a:xfrm>
                <a:off x="9497269" y="2790580"/>
                <a:ext cx="85722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p>
                        <m:sSupPr>
                          <m:ctrlPr>
                            <a:rPr lang="en-US" altLang="zh-CN" sz="2800" b="1" i="1">
                              <a:latin typeface="Cambria Math" panose="02040503050406030204" pitchFamily="18" charset="0"/>
                              <a:ea typeface="华文楷体" pitchFamily="2" charset="-122"/>
                            </a:rPr>
                          </m:ctrlPr>
                        </m:sSupPr>
                        <m:e>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m:t>
                              </m:r>
                            </m:sub>
                          </m:sSub>
                        </m:e>
                        <m:sup>
                          <m:r>
                            <a:rPr lang="en-US" altLang="zh-CN" sz="2800" b="1" i="1">
                              <a:latin typeface="Cambria Math"/>
                              <a:ea typeface="华文楷体" pitchFamily="2" charset="-122"/>
                            </a:rPr>
                            <m:t>𝒏</m:t>
                          </m:r>
                        </m:sup>
                      </m:sSup>
                    </m:oMath>
                  </m:oMathPara>
                </a14:m>
                <a:endParaRPr lang="en-US" altLang="zh-CN" sz="2800" b="1" dirty="0">
                  <a:latin typeface="华文楷体" pitchFamily="2" charset="-122"/>
                  <a:ea typeface="华文楷体" pitchFamily="2" charset="-122"/>
                </a:endParaRPr>
              </a:p>
            </p:txBody>
          </p:sp>
        </mc:Choice>
        <mc:Fallback xmlns="">
          <p:sp>
            <p:nvSpPr>
              <p:cNvPr id="111" name="Text Box 14"/>
              <p:cNvSpPr txBox="1">
                <a:spLocks noRot="1" noChangeAspect="1" noMove="1" noResize="1" noEditPoints="1" noAdjustHandles="1" noChangeArrowheads="1" noChangeShapeType="1" noTextEdit="1"/>
              </p:cNvSpPr>
              <p:nvPr/>
            </p:nvSpPr>
            <p:spPr bwMode="auto">
              <a:xfrm>
                <a:off x="9497269" y="2790580"/>
                <a:ext cx="857222" cy="564065"/>
              </a:xfrm>
              <a:prstGeom prst="rect">
                <a:avLst/>
              </a:prstGeom>
              <a:blipFill>
                <a:blip r:embed="rId1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cxnSp>
        <p:nvCxnSpPr>
          <p:cNvPr id="112" name="直接连接符 111"/>
          <p:cNvCxnSpPr/>
          <p:nvPr/>
        </p:nvCxnSpPr>
        <p:spPr>
          <a:xfrm>
            <a:off x="8791230" y="1665392"/>
            <a:ext cx="0" cy="374180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4" name="Line 25"/>
          <p:cNvSpPr>
            <a:spLocks noChangeShapeType="1"/>
          </p:cNvSpPr>
          <p:nvPr/>
        </p:nvSpPr>
        <p:spPr bwMode="auto">
          <a:xfrm>
            <a:off x="7175056" y="3309351"/>
            <a:ext cx="119960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mc:AlternateContent xmlns:mc="http://schemas.openxmlformats.org/markup-compatibility/2006" xmlns:a14="http://schemas.microsoft.com/office/drawing/2010/main">
        <mc:Choice Requires="a14">
          <p:sp>
            <p:nvSpPr>
              <p:cNvPr id="115" name="Text Box 29"/>
              <p:cNvSpPr txBox="1">
                <a:spLocks noChangeArrowheads="1"/>
              </p:cNvSpPr>
              <p:nvPr/>
            </p:nvSpPr>
            <p:spPr bwMode="auto">
              <a:xfrm>
                <a:off x="6602256" y="3126629"/>
                <a:ext cx="911275" cy="564065"/>
              </a:xfrm>
              <a:prstGeom prst="rect">
                <a:avLst/>
              </a:prstGeom>
              <a:noFill/>
              <a:ln w="9525">
                <a:noFill/>
                <a:miter lim="800000"/>
                <a:headEnd/>
                <a:tailEnd/>
              </a:ln>
              <a:extLst>
                <a:ext uri="{909E8E84-426E-40DD-AFC4-6F175D3DCCD1}">
                  <a14:hiddenFill>
                    <a:solidFill>
                      <a:srgbClr val="FFFFFF"/>
                    </a:solidFill>
                  </a14:hiddenFill>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solidFill>
                                <a:schemeClr val="accent4"/>
                              </a:solidFill>
                              <a:latin typeface="Cambria Math" panose="02040503050406030204" pitchFamily="18" charset="0"/>
                              <a:ea typeface="华文楷体" pitchFamily="2" charset="-122"/>
                            </a:rPr>
                          </m:ctrlPr>
                        </m:sSubPr>
                        <m:e>
                          <m:r>
                            <a:rPr lang="en-US" altLang="zh-CN" sz="2800" b="1" i="1">
                              <a:solidFill>
                                <a:schemeClr val="accent4"/>
                              </a:solidFill>
                              <a:latin typeface="Cambria Math"/>
                              <a:ea typeface="华文楷体" pitchFamily="2" charset="-122"/>
                            </a:rPr>
                            <m:t>𝑬</m:t>
                          </m:r>
                        </m:e>
                        <m:sub>
                          <m:r>
                            <a:rPr lang="en-US" altLang="zh-CN" sz="2800" b="1" i="1">
                              <a:solidFill>
                                <a:schemeClr val="accent4"/>
                              </a:solidFill>
                              <a:latin typeface="Cambria Math"/>
                              <a:ea typeface="华文楷体" pitchFamily="2" charset="-122"/>
                            </a:rPr>
                            <m:t>𝒇𝑴</m:t>
                          </m:r>
                        </m:sub>
                      </m:sSub>
                    </m:oMath>
                  </m:oMathPara>
                </a14:m>
                <a:endParaRPr lang="en-US" altLang="zh-CN" sz="2800" b="1" dirty="0">
                  <a:solidFill>
                    <a:schemeClr val="accent4"/>
                  </a:solidFill>
                  <a:latin typeface="华文楷体" pitchFamily="2" charset="-122"/>
                  <a:ea typeface="华文楷体" pitchFamily="2" charset="-122"/>
                </a:endParaRPr>
              </a:p>
            </p:txBody>
          </p:sp>
        </mc:Choice>
        <mc:Fallback xmlns="">
          <p:sp>
            <p:nvSpPr>
              <p:cNvPr id="115" name="Text Box 29"/>
              <p:cNvSpPr txBox="1">
                <a:spLocks noRot="1" noChangeAspect="1" noMove="1" noResize="1" noEditPoints="1" noAdjustHandles="1" noChangeArrowheads="1" noChangeShapeType="1" noTextEdit="1"/>
              </p:cNvSpPr>
              <p:nvPr/>
            </p:nvSpPr>
            <p:spPr bwMode="auto">
              <a:xfrm>
                <a:off x="6602256" y="3126629"/>
                <a:ext cx="911275" cy="564065"/>
              </a:xfrm>
              <a:prstGeom prst="rect">
                <a:avLst/>
              </a:prstGeom>
              <a:blipFill>
                <a:blip r:embed="rId17"/>
                <a:stretch>
                  <a:fillRect/>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8967295" y="2971192"/>
                <a:ext cx="55027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chemeClr val="accent4"/>
                          </a:solidFill>
                          <a:latin typeface="Cambria Math"/>
                        </a:rPr>
                        <m:t>𝑒𝑉</m:t>
                      </m:r>
                    </m:oMath>
                  </m:oMathPara>
                </a14:m>
                <a:endParaRPr lang="zh-CN" altLang="en-US" sz="2000" dirty="0">
                  <a:solidFill>
                    <a:schemeClr val="accent4"/>
                  </a:solidFill>
                </a:endParaRPr>
              </a:p>
            </p:txBody>
          </p:sp>
        </mc:Choice>
        <mc:Fallback xmlns="">
          <p:sp>
            <p:nvSpPr>
              <p:cNvPr id="116" name="TextBox 115"/>
              <p:cNvSpPr txBox="1">
                <a:spLocks noRot="1" noChangeAspect="1" noMove="1" noResize="1" noEditPoints="1" noAdjustHandles="1" noChangeArrowheads="1" noChangeShapeType="1" noTextEdit="1"/>
              </p:cNvSpPr>
              <p:nvPr/>
            </p:nvSpPr>
            <p:spPr>
              <a:xfrm>
                <a:off x="8967295" y="2971192"/>
                <a:ext cx="550279" cy="400110"/>
              </a:xfrm>
              <a:prstGeom prst="rect">
                <a:avLst/>
              </a:prstGeom>
              <a:blipFill>
                <a:blip r:embed="rId18"/>
                <a:stretch>
                  <a:fillRect/>
                </a:stretch>
              </a:blipFill>
            </p:spPr>
            <p:txBody>
              <a:bodyPr/>
              <a:lstStyle/>
              <a:p>
                <a:r>
                  <a:rPr lang="zh-CN" altLang="en-US">
                    <a:noFill/>
                  </a:rPr>
                  <a:t> </a:t>
                </a:r>
              </a:p>
            </p:txBody>
          </p:sp>
        </mc:Fallback>
      </mc:AlternateContent>
      <p:sp>
        <p:nvSpPr>
          <p:cNvPr id="117" name="Line 25"/>
          <p:cNvSpPr>
            <a:spLocks noChangeShapeType="1"/>
          </p:cNvSpPr>
          <p:nvPr/>
        </p:nvSpPr>
        <p:spPr bwMode="auto">
          <a:xfrm>
            <a:off x="8402196" y="3309351"/>
            <a:ext cx="1199609" cy="0"/>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18" name="弧形 117"/>
          <p:cNvSpPr/>
          <p:nvPr/>
        </p:nvSpPr>
        <p:spPr>
          <a:xfrm>
            <a:off x="8370862" y="2083612"/>
            <a:ext cx="831570" cy="526517"/>
          </a:xfrm>
          <a:prstGeom prst="arc">
            <a:avLst>
              <a:gd name="adj1" fmla="val 5240221"/>
              <a:gd name="adj2" fmla="val 1067727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弧形 118"/>
          <p:cNvSpPr/>
          <p:nvPr/>
        </p:nvSpPr>
        <p:spPr>
          <a:xfrm>
            <a:off x="8374487" y="3882893"/>
            <a:ext cx="831570" cy="526517"/>
          </a:xfrm>
          <a:prstGeom prst="arc">
            <a:avLst>
              <a:gd name="adj1" fmla="val 5240221"/>
              <a:gd name="adj2" fmla="val 1067727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弧形 119"/>
          <p:cNvSpPr/>
          <p:nvPr/>
        </p:nvSpPr>
        <p:spPr>
          <a:xfrm flipV="1">
            <a:off x="8379910" y="3051465"/>
            <a:ext cx="831570" cy="526517"/>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Line 25"/>
          <p:cNvSpPr>
            <a:spLocks noChangeShapeType="1"/>
          </p:cNvSpPr>
          <p:nvPr/>
        </p:nvSpPr>
        <p:spPr bwMode="auto">
          <a:xfrm>
            <a:off x="8391040" y="2369912"/>
            <a:ext cx="1199609" cy="0"/>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22" name="Line 25"/>
          <p:cNvSpPr>
            <a:spLocks noChangeShapeType="1"/>
          </p:cNvSpPr>
          <p:nvPr/>
        </p:nvSpPr>
        <p:spPr bwMode="auto">
          <a:xfrm>
            <a:off x="8384042" y="4168410"/>
            <a:ext cx="1199609" cy="0"/>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cxnSp>
        <p:nvCxnSpPr>
          <p:cNvPr id="124" name="直接箭头连接符 123"/>
          <p:cNvCxnSpPr/>
          <p:nvPr/>
        </p:nvCxnSpPr>
        <p:spPr>
          <a:xfrm>
            <a:off x="9046078" y="2133298"/>
            <a:ext cx="0" cy="2283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V="1">
            <a:off x="9046078" y="2610129"/>
            <a:ext cx="0" cy="1804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a:off x="9046078" y="3931769"/>
            <a:ext cx="0" cy="2283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V="1">
            <a:off x="9046078" y="4404462"/>
            <a:ext cx="0" cy="1804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TextBox 130"/>
              <p:cNvSpPr txBox="1"/>
              <p:nvPr/>
            </p:nvSpPr>
            <p:spPr>
              <a:xfrm>
                <a:off x="8701423" y="4098748"/>
                <a:ext cx="109530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chemeClr val="accent4"/>
                          </a:solidFill>
                          <a:latin typeface="Cambria Math"/>
                        </a:rPr>
                        <m:t>𝑒</m:t>
                      </m:r>
                      <m:r>
                        <a:rPr lang="en-US" altLang="zh-CN" sz="1600" i="1">
                          <a:solidFill>
                            <a:schemeClr val="accent4"/>
                          </a:solidFill>
                          <a:latin typeface="Cambria Math"/>
                        </a:rPr>
                        <m:t>(</m:t>
                      </m:r>
                      <m:sSub>
                        <m:sSubPr>
                          <m:ctrlPr>
                            <a:rPr lang="en-US" altLang="zh-CN" sz="1600" i="1">
                              <a:solidFill>
                                <a:schemeClr val="accent4"/>
                              </a:solidFill>
                              <a:latin typeface="Cambria Math" panose="02040503050406030204" pitchFamily="18" charset="0"/>
                            </a:rPr>
                          </m:ctrlPr>
                        </m:sSubPr>
                        <m:e>
                          <m:r>
                            <a:rPr lang="en-US" altLang="zh-CN" sz="1600" i="1">
                              <a:solidFill>
                                <a:schemeClr val="accent4"/>
                              </a:solidFill>
                              <a:latin typeface="Cambria Math"/>
                            </a:rPr>
                            <m:t>𝑉</m:t>
                          </m:r>
                        </m:e>
                        <m:sub>
                          <m:r>
                            <a:rPr lang="en-US" altLang="zh-CN" sz="1600" i="1">
                              <a:solidFill>
                                <a:schemeClr val="accent4"/>
                              </a:solidFill>
                              <a:latin typeface="Cambria Math"/>
                            </a:rPr>
                            <m:t>0</m:t>
                          </m:r>
                        </m:sub>
                      </m:sSub>
                      <m:r>
                        <a:rPr lang="en-US" altLang="zh-CN" sz="1600" i="1">
                          <a:solidFill>
                            <a:schemeClr val="accent4"/>
                          </a:solidFill>
                          <a:latin typeface="Cambria Math"/>
                        </a:rPr>
                        <m:t>−</m:t>
                      </m:r>
                      <m:r>
                        <a:rPr lang="en-US" altLang="zh-CN" sz="1600" i="1">
                          <a:solidFill>
                            <a:schemeClr val="accent4"/>
                          </a:solidFill>
                          <a:latin typeface="Cambria Math"/>
                        </a:rPr>
                        <m:t>𝑉</m:t>
                      </m:r>
                      <m:r>
                        <a:rPr lang="en-US" altLang="zh-CN" sz="1600" i="1">
                          <a:solidFill>
                            <a:schemeClr val="accent4"/>
                          </a:solidFill>
                          <a:latin typeface="Cambria Math"/>
                        </a:rPr>
                        <m:t>)</m:t>
                      </m:r>
                    </m:oMath>
                  </m:oMathPara>
                </a14:m>
                <a:endParaRPr lang="zh-CN" altLang="en-US" sz="1600" dirty="0">
                  <a:solidFill>
                    <a:schemeClr val="accent4"/>
                  </a:solidFill>
                </a:endParaRPr>
              </a:p>
            </p:txBody>
          </p:sp>
        </mc:Choice>
        <mc:Fallback xmlns="">
          <p:sp>
            <p:nvSpPr>
              <p:cNvPr id="131" name="TextBox 130"/>
              <p:cNvSpPr txBox="1">
                <a:spLocks noRot="1" noChangeAspect="1" noMove="1" noResize="1" noEditPoints="1" noAdjustHandles="1" noChangeArrowheads="1" noChangeShapeType="1" noTextEdit="1"/>
              </p:cNvSpPr>
              <p:nvPr/>
            </p:nvSpPr>
            <p:spPr>
              <a:xfrm>
                <a:off x="8701423" y="4098748"/>
                <a:ext cx="1095300" cy="338554"/>
              </a:xfrm>
              <a:prstGeom prst="rect">
                <a:avLst/>
              </a:prstGeom>
              <a:blipFill>
                <a:blip r:embed="rId19"/>
                <a:stretch>
                  <a:fillRect b="-10714"/>
                </a:stretch>
              </a:blipFill>
            </p:spPr>
            <p:txBody>
              <a:bodyPr/>
              <a:lstStyle/>
              <a:p>
                <a:r>
                  <a:rPr lang="zh-CN" altLang="en-US">
                    <a:noFill/>
                  </a:rPr>
                  <a:t> </a:t>
                </a:r>
              </a:p>
            </p:txBody>
          </p:sp>
        </mc:Fallback>
      </mc:AlternateContent>
      <p:sp>
        <p:nvSpPr>
          <p:cNvPr id="132" name="Line 25"/>
          <p:cNvSpPr>
            <a:spLocks noChangeShapeType="1"/>
          </p:cNvSpPr>
          <p:nvPr/>
        </p:nvSpPr>
        <p:spPr bwMode="auto">
          <a:xfrm>
            <a:off x="7155806" y="1755370"/>
            <a:ext cx="119960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33" name="Line 27"/>
          <p:cNvSpPr>
            <a:spLocks noChangeShapeType="1"/>
          </p:cNvSpPr>
          <p:nvPr/>
        </p:nvSpPr>
        <p:spPr bwMode="auto">
          <a:xfrm>
            <a:off x="7738564" y="1752106"/>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34" name="Text Box 28"/>
          <p:cNvSpPr txBox="1">
            <a:spLocks noChangeArrowheads="1"/>
          </p:cNvSpPr>
          <p:nvPr/>
        </p:nvSpPr>
        <p:spPr bwMode="auto">
          <a:xfrm>
            <a:off x="7066992" y="2177133"/>
            <a:ext cx="785867"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solidFill>
                  <a:schemeClr val="accent4"/>
                </a:solidFill>
                <a:latin typeface="Times New Roman" pitchFamily="18" charset="0"/>
                <a:ea typeface="华文楷体" pitchFamily="2" charset="-122"/>
                <a:cs typeface="Times New Roman" pitchFamily="18" charset="0"/>
              </a:rPr>
              <a:t>W</a:t>
            </a:r>
            <a:r>
              <a:rPr lang="en-US" altLang="zh-CN" sz="2800" b="1" i="1" baseline="-25000" dirty="0">
                <a:solidFill>
                  <a:schemeClr val="accent4"/>
                </a:solidFill>
                <a:latin typeface="Times New Roman" pitchFamily="18" charset="0"/>
                <a:ea typeface="华文楷体" pitchFamily="2" charset="-122"/>
                <a:cs typeface="Times New Roman" pitchFamily="18" charset="0"/>
              </a:rPr>
              <a:t>M</a:t>
            </a:r>
            <a:endParaRPr lang="en-US" altLang="zh-CN" sz="2800" b="1" i="1" dirty="0">
              <a:solidFill>
                <a:schemeClr val="accent4"/>
              </a:solidFill>
              <a:latin typeface="Times New Roman" pitchFamily="18" charset="0"/>
              <a:ea typeface="华文楷体" pitchFamily="2" charset="-122"/>
              <a:cs typeface="Times New Roman" pitchFamily="18" charset="0"/>
            </a:endParaRPr>
          </a:p>
        </p:txBody>
      </p:sp>
      <p:grpSp>
        <p:nvGrpSpPr>
          <p:cNvPr id="139" name="组合 138"/>
          <p:cNvGrpSpPr/>
          <p:nvPr/>
        </p:nvGrpSpPr>
        <p:grpSpPr>
          <a:xfrm>
            <a:off x="8369863" y="1466031"/>
            <a:ext cx="1260813" cy="526517"/>
            <a:chOff x="6855910" y="1466030"/>
            <a:chExt cx="1260813" cy="526517"/>
          </a:xfrm>
        </p:grpSpPr>
        <p:sp>
          <p:nvSpPr>
            <p:cNvPr id="136" name="弧形 135"/>
            <p:cNvSpPr/>
            <p:nvPr/>
          </p:nvSpPr>
          <p:spPr>
            <a:xfrm>
              <a:off x="6855910" y="1466030"/>
              <a:ext cx="831570" cy="526517"/>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8" name="Line 10"/>
            <p:cNvSpPr>
              <a:spLocks noChangeShapeType="1"/>
            </p:cNvSpPr>
            <p:nvPr/>
          </p:nvSpPr>
          <p:spPr bwMode="auto">
            <a:xfrm>
              <a:off x="7281182" y="1992547"/>
              <a:ext cx="835541"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113" name="直接连接符 112"/>
          <p:cNvCxnSpPr/>
          <p:nvPr/>
        </p:nvCxnSpPr>
        <p:spPr>
          <a:xfrm>
            <a:off x="8370861" y="1466030"/>
            <a:ext cx="0" cy="401042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40" name="Text Box 16"/>
          <p:cNvSpPr txBox="1">
            <a:spLocks noChangeArrowheads="1"/>
          </p:cNvSpPr>
          <p:nvPr/>
        </p:nvSpPr>
        <p:spPr bwMode="auto">
          <a:xfrm>
            <a:off x="9484501" y="16468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0</a:t>
            </a:r>
            <a:endParaRPr lang="en-US" altLang="zh-CN" sz="2800" b="1" i="1" dirty="0">
              <a:latin typeface="Times New Roman" pitchFamily="18" charset="0"/>
              <a:ea typeface="华文楷体" pitchFamily="2" charset="-122"/>
              <a:cs typeface="Times New Roman" pitchFamily="18" charset="0"/>
            </a:endParaRPr>
          </a:p>
        </p:txBody>
      </p:sp>
      <p:grpSp>
        <p:nvGrpSpPr>
          <p:cNvPr id="94" name="组合 93"/>
          <p:cNvGrpSpPr/>
          <p:nvPr/>
        </p:nvGrpSpPr>
        <p:grpSpPr>
          <a:xfrm>
            <a:off x="10029093" y="6448526"/>
            <a:ext cx="552450" cy="314325"/>
            <a:chOff x="5172075" y="6438900"/>
            <a:chExt cx="552450" cy="314325"/>
          </a:xfrm>
        </p:grpSpPr>
        <p:sp>
          <p:nvSpPr>
            <p:cNvPr id="95" name="棱台 9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TextBox 96"/>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2" name="文本框 1"/>
          <p:cNvSpPr txBox="1"/>
          <p:nvPr/>
        </p:nvSpPr>
        <p:spPr>
          <a:xfrm>
            <a:off x="418011" y="3837138"/>
            <a:ext cx="3348829" cy="2862322"/>
          </a:xfrm>
          <a:prstGeom prst="rect">
            <a:avLst/>
          </a:prstGeom>
          <a:noFill/>
        </p:spPr>
        <p:txBody>
          <a:bodyPr wrap="square" rtlCol="0">
            <a:spAutoFit/>
          </a:bodyPr>
          <a:lstStyle/>
          <a:p>
            <a:r>
              <a:rPr lang="en-US" altLang="zh-CN" sz="2000" b="1" dirty="0" smtClean="0"/>
              <a:t>1</a:t>
            </a:r>
            <a:r>
              <a:rPr lang="zh-CN" altLang="en-US" sz="2000" b="1" dirty="0" smtClean="0"/>
              <a:t>、金属和半导体界面无缺陷，无载流子的产生和复合发生。</a:t>
            </a:r>
            <a:endParaRPr lang="en-US" altLang="zh-CN" sz="2000" b="1" dirty="0" smtClean="0"/>
          </a:p>
          <a:p>
            <a:r>
              <a:rPr lang="en-US" altLang="zh-CN" sz="2000" b="1" dirty="0" smtClean="0"/>
              <a:t>2</a:t>
            </a:r>
            <a:r>
              <a:rPr lang="zh-CN" altLang="en-US" sz="2000" b="1" dirty="0" smtClean="0"/>
              <a:t>、电压全部降落在半导体的耗尽区。</a:t>
            </a:r>
            <a:endParaRPr lang="en-US" altLang="zh-CN" sz="2000" b="1" dirty="0" smtClean="0"/>
          </a:p>
          <a:p>
            <a:r>
              <a:rPr lang="en-US" altLang="zh-CN" sz="2000" b="1" dirty="0" smtClean="0"/>
              <a:t>3</a:t>
            </a:r>
            <a:r>
              <a:rPr lang="zh-CN" altLang="en-US" sz="2000" b="1" dirty="0" smtClean="0"/>
              <a:t>、耗尽区中无载流子的产生和复合。</a:t>
            </a:r>
            <a:endParaRPr lang="en-US" altLang="zh-CN" sz="2000" b="1" dirty="0" smtClean="0"/>
          </a:p>
          <a:p>
            <a:r>
              <a:rPr lang="en-US" altLang="zh-CN" sz="2000" b="1" dirty="0" smtClean="0"/>
              <a:t>4</a:t>
            </a:r>
            <a:r>
              <a:rPr lang="zh-CN" altLang="en-US" sz="2000" b="1" dirty="0" smtClean="0"/>
              <a:t>、半导体足够宽，在准中性区无电压降。</a:t>
            </a:r>
            <a:endParaRPr lang="zh-CN" altLang="en-US" sz="2000" b="1" dirty="0"/>
          </a:p>
        </p:txBody>
      </p:sp>
    </p:spTree>
    <p:extLst>
      <p:ext uri="{BB962C8B-B14F-4D97-AF65-F5344CB8AC3E}">
        <p14:creationId xmlns:p14="http://schemas.microsoft.com/office/powerpoint/2010/main" val="380217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right)">
                                      <p:cBhvr>
                                        <p:cTn id="11" dur="500"/>
                                        <p:tgtEl>
                                          <p:spTgt spid="33"/>
                                        </p:tgtEl>
                                      </p:cBhvr>
                                    </p:animEffect>
                                  </p:childTnLst>
                                </p:cTn>
                              </p:par>
                              <p:par>
                                <p:cTn id="12" presetID="22" presetClass="entr" presetSubtype="2"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right)">
                                      <p:cBhvr>
                                        <p:cTn id="14" dur="500"/>
                                        <p:tgtEl>
                                          <p:spTgt spid="34"/>
                                        </p:tgtEl>
                                      </p:cBhvr>
                                    </p:animEffect>
                                  </p:childTnLst>
                                </p:cTn>
                              </p:par>
                              <p:par>
                                <p:cTn id="15" presetID="22" presetClass="entr" presetSubtype="2"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right)">
                                      <p:cBhvr>
                                        <p:cTn id="17" dur="500"/>
                                        <p:tgtEl>
                                          <p:spTgt spid="35"/>
                                        </p:tgtEl>
                                      </p:cBhvr>
                                    </p:animEffect>
                                  </p:childTnLst>
                                </p:cTn>
                              </p:par>
                              <p:par>
                                <p:cTn id="18" presetID="22" presetClass="entr" presetSubtype="2"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right)">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right)">
                                      <p:cBhvr>
                                        <p:cTn id="25" dur="500"/>
                                        <p:tgtEl>
                                          <p:spTgt spid="37"/>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right)">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3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down)">
                                      <p:cBhvr>
                                        <p:cTn id="61" dur="500"/>
                                        <p:tgtEl>
                                          <p:spTgt spid="69"/>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wipe(down)">
                                      <p:cBhvr>
                                        <p:cTn id="64" dur="500"/>
                                        <p:tgtEl>
                                          <p:spTgt spid="7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wipe(down)">
                                      <p:cBhvr>
                                        <p:cTn id="67" dur="500"/>
                                        <p:tgtEl>
                                          <p:spTgt spid="7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wipe(left)">
                                      <p:cBhvr>
                                        <p:cTn id="70" dur="500"/>
                                        <p:tgtEl>
                                          <p:spTgt spid="78"/>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80"/>
                                        </p:tgtEl>
                                        <p:attrNameLst>
                                          <p:attrName>style.visibility</p:attrName>
                                        </p:attrNameLst>
                                      </p:cBhvr>
                                      <p:to>
                                        <p:strVal val="visible"/>
                                      </p:to>
                                    </p:set>
                                    <p:animEffect transition="in" filter="wipe(down)">
                                      <p:cBhvr>
                                        <p:cTn id="73" dur="500"/>
                                        <p:tgtEl>
                                          <p:spTgt spid="80"/>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iterate type="lt">
                                    <p:tmAbs val="200"/>
                                  </p:iterate>
                                  <p:childTnLst>
                                    <p:set>
                                      <p:cBhvr>
                                        <p:cTn id="77" dur="1" fill="hold">
                                          <p:stCondLst>
                                            <p:cond delay="0"/>
                                          </p:stCondLst>
                                        </p:cTn>
                                        <p:tgtEl>
                                          <p:spTgt spid="8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wipe(up)">
                                      <p:cBhvr>
                                        <p:cTn id="82" dur="1000"/>
                                        <p:tgtEl>
                                          <p:spTgt spid="9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left)">
                                      <p:cBhvr>
                                        <p:cTn id="87" dur="500"/>
                                        <p:tgtEl>
                                          <p:spTgt spid="91"/>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5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wipe(left)">
                                      <p:cBhvr>
                                        <p:cTn id="103" dur="500"/>
                                        <p:tgtEl>
                                          <p:spTgt spid="84"/>
                                        </p:tgtEl>
                                      </p:cBhvr>
                                    </p:animEffect>
                                  </p:childTnLst>
                                </p:cTn>
                              </p:par>
                            </p:childTnLst>
                          </p:cTn>
                        </p:par>
                        <p:par>
                          <p:cTn id="104" fill="hold">
                            <p:stCondLst>
                              <p:cond delay="500"/>
                            </p:stCondLst>
                            <p:childTnLst>
                              <p:par>
                                <p:cTn id="105" presetID="1" presetClass="entr" presetSubtype="0" fill="hold" grpId="0" nodeType="afterEffect">
                                  <p:stCondLst>
                                    <p:cond delay="0"/>
                                  </p:stCondLst>
                                  <p:iterate type="lt">
                                    <p:tmAbs val="200"/>
                                  </p:iterate>
                                  <p:childTnLst>
                                    <p:set>
                                      <p:cBhvr>
                                        <p:cTn id="106" dur="1" fill="hold">
                                          <p:stCondLst>
                                            <p:cond delay="0"/>
                                          </p:stCondLst>
                                        </p:cTn>
                                        <p:tgtEl>
                                          <p:spTgt spid="8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grpId="0" nodeType="clickEffect">
                                  <p:stCondLst>
                                    <p:cond delay="0"/>
                                  </p:stCondLst>
                                  <p:childTnLst>
                                    <p:set>
                                      <p:cBhvr>
                                        <p:cTn id="110" dur="1" fill="hold">
                                          <p:stCondLst>
                                            <p:cond delay="0"/>
                                          </p:stCondLst>
                                        </p:cTn>
                                        <p:tgtEl>
                                          <p:spTgt spid="72"/>
                                        </p:tgtEl>
                                        <p:attrNameLst>
                                          <p:attrName>style.visibility</p:attrName>
                                        </p:attrNameLst>
                                      </p:cBhvr>
                                      <p:to>
                                        <p:strVal val="visible"/>
                                      </p:to>
                                    </p:set>
                                    <p:animEffect transition="in" filter="wipe(right)">
                                      <p:cBhvr>
                                        <p:cTn id="111" dur="500"/>
                                        <p:tgtEl>
                                          <p:spTgt spid="72"/>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62"/>
                                        </p:tgtEl>
                                        <p:attrNameLst>
                                          <p:attrName>style.visibility</p:attrName>
                                        </p:attrNameLst>
                                      </p:cBhvr>
                                      <p:to>
                                        <p:strVal val="hidden"/>
                                      </p:to>
                                    </p:set>
                                  </p:childTnLst>
                                </p:cTn>
                              </p:par>
                              <p:par>
                                <p:cTn id="116" presetID="1" presetClass="exit" presetSubtype="0" fill="hold" grpId="0" nodeType="withEffect">
                                  <p:stCondLst>
                                    <p:cond delay="0"/>
                                  </p:stCondLst>
                                  <p:childTnLst>
                                    <p:set>
                                      <p:cBhvr>
                                        <p:cTn id="117" dur="1" fill="hold">
                                          <p:stCondLst>
                                            <p:cond delay="0"/>
                                          </p:stCondLst>
                                        </p:cTn>
                                        <p:tgtEl>
                                          <p:spTgt spid="63"/>
                                        </p:tgtEl>
                                        <p:attrNameLst>
                                          <p:attrName>style.visibility</p:attrName>
                                        </p:attrNameLst>
                                      </p:cBhvr>
                                      <p:to>
                                        <p:strVal val="hidden"/>
                                      </p:to>
                                    </p:set>
                                  </p:childTnLst>
                                </p:cTn>
                              </p:par>
                              <p:par>
                                <p:cTn id="118" presetID="1" presetClass="exit" presetSubtype="0" fill="hold" grpId="0" nodeType="withEffect">
                                  <p:stCondLst>
                                    <p:cond delay="0"/>
                                  </p:stCondLst>
                                  <p:childTnLst>
                                    <p:set>
                                      <p:cBhvr>
                                        <p:cTn id="119" dur="1" fill="hold">
                                          <p:stCondLst>
                                            <p:cond delay="0"/>
                                          </p:stCondLst>
                                        </p:cTn>
                                        <p:tgtEl>
                                          <p:spTgt spid="61"/>
                                        </p:tgtEl>
                                        <p:attrNameLst>
                                          <p:attrName>style.visibility</p:attrName>
                                        </p:attrNameLst>
                                      </p:cBhvr>
                                      <p:to>
                                        <p:strVal val="hidden"/>
                                      </p:to>
                                    </p:set>
                                  </p:childTnLst>
                                </p:cTn>
                              </p:par>
                              <p:par>
                                <p:cTn id="120" presetID="1" presetClass="exit" presetSubtype="0" fill="hold" grpId="0" nodeType="withEffect">
                                  <p:stCondLst>
                                    <p:cond delay="0"/>
                                  </p:stCondLst>
                                  <p:childTnLst>
                                    <p:set>
                                      <p:cBhvr>
                                        <p:cTn id="121" dur="1" fill="hold">
                                          <p:stCondLst>
                                            <p:cond delay="0"/>
                                          </p:stCondLst>
                                        </p:cTn>
                                        <p:tgtEl>
                                          <p:spTgt spid="59"/>
                                        </p:tgtEl>
                                        <p:attrNameLst>
                                          <p:attrName>style.visibility</p:attrName>
                                        </p:attrNameLst>
                                      </p:cBhvr>
                                      <p:to>
                                        <p:strVal val="hidden"/>
                                      </p:to>
                                    </p:set>
                                  </p:childTnLst>
                                </p:cTn>
                              </p:par>
                              <p:par>
                                <p:cTn id="122" presetID="1" presetClass="exit" presetSubtype="0" fill="hold" grpId="0" nodeType="withEffect">
                                  <p:stCondLst>
                                    <p:cond delay="0"/>
                                  </p:stCondLst>
                                  <p:childTnLst>
                                    <p:set>
                                      <p:cBhvr>
                                        <p:cTn id="123" dur="1" fill="hold">
                                          <p:stCondLst>
                                            <p:cond delay="0"/>
                                          </p:stCondLst>
                                        </p:cTn>
                                        <p:tgtEl>
                                          <p:spTgt spid="57"/>
                                        </p:tgtEl>
                                        <p:attrNameLst>
                                          <p:attrName>style.visibility</p:attrName>
                                        </p:attrNameLst>
                                      </p:cBhvr>
                                      <p:to>
                                        <p:strVal val="hidden"/>
                                      </p:to>
                                    </p:set>
                                  </p:childTnLst>
                                </p:cTn>
                              </p:par>
                              <p:par>
                                <p:cTn id="124" presetID="1" presetClass="exit" presetSubtype="0" fill="hold" grpId="0" nodeType="withEffect">
                                  <p:stCondLst>
                                    <p:cond delay="0"/>
                                  </p:stCondLst>
                                  <p:childTnLst>
                                    <p:set>
                                      <p:cBhvr>
                                        <p:cTn id="125" dur="1" fill="hold">
                                          <p:stCondLst>
                                            <p:cond delay="0"/>
                                          </p:stCondLst>
                                        </p:cTn>
                                        <p:tgtEl>
                                          <p:spTgt spid="58"/>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65"/>
                                        </p:tgtEl>
                                        <p:attrNameLst>
                                          <p:attrName>style.visibility</p:attrName>
                                        </p:attrNameLst>
                                      </p:cBhvr>
                                      <p:to>
                                        <p:strVal val="hidden"/>
                                      </p:to>
                                    </p:set>
                                  </p:childTnLst>
                                </p:cTn>
                              </p:par>
                              <p:par>
                                <p:cTn id="128" presetID="1" presetClass="exit" presetSubtype="0" fill="hold" grpId="0" nodeType="withEffect">
                                  <p:stCondLst>
                                    <p:cond delay="0"/>
                                  </p:stCondLst>
                                  <p:childTnLst>
                                    <p:set>
                                      <p:cBhvr>
                                        <p:cTn id="129" dur="1" fill="hold">
                                          <p:stCondLst>
                                            <p:cond delay="0"/>
                                          </p:stCondLst>
                                        </p:cTn>
                                        <p:tgtEl>
                                          <p:spTgt spid="66"/>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64"/>
                                        </p:tgtEl>
                                        <p:attrNameLst>
                                          <p:attrName>style.visibility</p:attrName>
                                        </p:attrNameLst>
                                      </p:cBhvr>
                                      <p:to>
                                        <p:strVal val="hidden"/>
                                      </p:to>
                                    </p:set>
                                  </p:childTnLst>
                                </p:cTn>
                              </p:par>
                              <p:par>
                                <p:cTn id="132" presetID="1" presetClass="entr" presetSubtype="0" fill="hold" grpId="0" nodeType="withEffect">
                                  <p:stCondLst>
                                    <p:cond delay="0"/>
                                  </p:stCondLst>
                                  <p:childTnLst>
                                    <p:set>
                                      <p:cBhvr>
                                        <p:cTn id="133" dur="1" fill="hold">
                                          <p:stCondLst>
                                            <p:cond delay="0"/>
                                          </p:stCondLst>
                                        </p:cTn>
                                        <p:tgtEl>
                                          <p:spTgt spid="104"/>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0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08"/>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109"/>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10"/>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11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nodeType="clickEffect">
                                  <p:stCondLst>
                                    <p:cond delay="0"/>
                                  </p:stCondLst>
                                  <p:childTnLst>
                                    <p:set>
                                      <p:cBhvr>
                                        <p:cTn id="151" dur="1" fill="hold">
                                          <p:stCondLst>
                                            <p:cond delay="0"/>
                                          </p:stCondLst>
                                        </p:cTn>
                                        <p:tgtEl>
                                          <p:spTgt spid="112"/>
                                        </p:tgtEl>
                                        <p:attrNameLst>
                                          <p:attrName>style.visibility</p:attrName>
                                        </p:attrNameLst>
                                      </p:cBhvr>
                                      <p:to>
                                        <p:strVal val="visible"/>
                                      </p:to>
                                    </p:set>
                                    <p:animEffect transition="in" filter="wipe(up)">
                                      <p:cBhvr>
                                        <p:cTn id="152" dur="1000"/>
                                        <p:tgtEl>
                                          <p:spTgt spid="112"/>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nodeType="clickEffect">
                                  <p:stCondLst>
                                    <p:cond delay="0"/>
                                  </p:stCondLst>
                                  <p:childTnLst>
                                    <p:set>
                                      <p:cBhvr>
                                        <p:cTn id="156" dur="1" fill="hold">
                                          <p:stCondLst>
                                            <p:cond delay="0"/>
                                          </p:stCondLst>
                                        </p:cTn>
                                        <p:tgtEl>
                                          <p:spTgt spid="113"/>
                                        </p:tgtEl>
                                        <p:attrNameLst>
                                          <p:attrName>style.visibility</p:attrName>
                                        </p:attrNameLst>
                                      </p:cBhvr>
                                      <p:to>
                                        <p:strVal val="visible"/>
                                      </p:to>
                                    </p:set>
                                    <p:animEffect transition="in" filter="wipe(up)">
                                      <p:cBhvr>
                                        <p:cTn id="157" dur="2000"/>
                                        <p:tgtEl>
                                          <p:spTgt spid="113"/>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114"/>
                                        </p:tgtEl>
                                        <p:attrNameLst>
                                          <p:attrName>style.visibility</p:attrName>
                                        </p:attrNameLst>
                                      </p:cBhvr>
                                      <p:to>
                                        <p:strVal val="visible"/>
                                      </p:to>
                                    </p:set>
                                    <p:animEffect transition="in" filter="wipe(left)">
                                      <p:cBhvr>
                                        <p:cTn id="162" dur="500"/>
                                        <p:tgtEl>
                                          <p:spTgt spid="114"/>
                                        </p:tgtEl>
                                      </p:cBhvr>
                                    </p:animEffec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115"/>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117"/>
                                        </p:tgtEl>
                                        <p:attrNameLst>
                                          <p:attrName>style.visibility</p:attrName>
                                        </p:attrNameLst>
                                      </p:cBhvr>
                                      <p:to>
                                        <p:strVal val="visible"/>
                                      </p:to>
                                    </p:set>
                                    <p:animEffect transition="in" filter="wipe(left)">
                                      <p:cBhvr>
                                        <p:cTn id="171" dur="500"/>
                                        <p:tgtEl>
                                          <p:spTgt spid="117"/>
                                        </p:tgtEl>
                                      </p:cBhvr>
                                    </p:animEffec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iterate type="lt">
                                    <p:tmAbs val="200"/>
                                  </p:iterate>
                                  <p:childTnLst>
                                    <p:set>
                                      <p:cBhvr>
                                        <p:cTn id="175" dur="1" fill="hold">
                                          <p:stCondLst>
                                            <p:cond delay="0"/>
                                          </p:stCondLst>
                                        </p:cTn>
                                        <p:tgtEl>
                                          <p:spTgt spid="116"/>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117"/>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118"/>
                                        </p:tgtEl>
                                        <p:attrNameLst>
                                          <p:attrName>style.visibility</p:attrName>
                                        </p:attrNameLst>
                                      </p:cBhvr>
                                      <p:to>
                                        <p:strVal val="visible"/>
                                      </p:to>
                                    </p:set>
                                    <p:animEffect transition="in" filter="wipe(left)">
                                      <p:cBhvr>
                                        <p:cTn id="184" dur="500"/>
                                        <p:tgtEl>
                                          <p:spTgt spid="118"/>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119"/>
                                        </p:tgtEl>
                                        <p:attrNameLst>
                                          <p:attrName>style.visibility</p:attrName>
                                        </p:attrNameLst>
                                      </p:cBhvr>
                                      <p:to>
                                        <p:strVal val="visible"/>
                                      </p:to>
                                    </p:set>
                                    <p:animEffect transition="in" filter="wipe(left)">
                                      <p:cBhvr>
                                        <p:cTn id="189" dur="500"/>
                                        <p:tgtEl>
                                          <p:spTgt spid="119"/>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grpId="0" nodeType="clickEffect">
                                  <p:stCondLst>
                                    <p:cond delay="0"/>
                                  </p:stCondLst>
                                  <p:childTnLst>
                                    <p:set>
                                      <p:cBhvr>
                                        <p:cTn id="193" dur="1" fill="hold">
                                          <p:stCondLst>
                                            <p:cond delay="0"/>
                                          </p:stCondLst>
                                        </p:cTn>
                                        <p:tgtEl>
                                          <p:spTgt spid="120"/>
                                        </p:tgtEl>
                                        <p:attrNameLst>
                                          <p:attrName>style.visibility</p:attrName>
                                        </p:attrNameLst>
                                      </p:cBhvr>
                                      <p:to>
                                        <p:strVal val="visible"/>
                                      </p:to>
                                    </p:set>
                                    <p:animEffect transition="in" filter="wipe(left)">
                                      <p:cBhvr>
                                        <p:cTn id="194" dur="500"/>
                                        <p:tgtEl>
                                          <p:spTgt spid="120"/>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21"/>
                                        </p:tgtEl>
                                        <p:attrNameLst>
                                          <p:attrName>style.visibility</p:attrName>
                                        </p:attrNameLst>
                                      </p:cBhvr>
                                      <p:to>
                                        <p:strVal val="visible"/>
                                      </p:to>
                                    </p:set>
                                    <p:animEffect transition="in" filter="wipe(left)">
                                      <p:cBhvr>
                                        <p:cTn id="199" dur="500"/>
                                        <p:tgtEl>
                                          <p:spTgt spid="121"/>
                                        </p:tgtEl>
                                      </p:cBhvr>
                                    </p:animEffect>
                                  </p:childTnLst>
                                </p:cTn>
                              </p:par>
                              <p:par>
                                <p:cTn id="200" presetID="22" presetClass="entr" presetSubtype="8" fill="hold" grpId="0" nodeType="withEffect">
                                  <p:stCondLst>
                                    <p:cond delay="0"/>
                                  </p:stCondLst>
                                  <p:childTnLst>
                                    <p:set>
                                      <p:cBhvr>
                                        <p:cTn id="201" dur="1" fill="hold">
                                          <p:stCondLst>
                                            <p:cond delay="0"/>
                                          </p:stCondLst>
                                        </p:cTn>
                                        <p:tgtEl>
                                          <p:spTgt spid="122"/>
                                        </p:tgtEl>
                                        <p:attrNameLst>
                                          <p:attrName>style.visibility</p:attrName>
                                        </p:attrNameLst>
                                      </p:cBhvr>
                                      <p:to>
                                        <p:strVal val="visible"/>
                                      </p:to>
                                    </p:set>
                                    <p:animEffect transition="in" filter="wipe(left)">
                                      <p:cBhvr>
                                        <p:cTn id="202" dur="500"/>
                                        <p:tgtEl>
                                          <p:spTgt spid="122"/>
                                        </p:tgtEl>
                                      </p:cBhvr>
                                    </p:animEffec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12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2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2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28"/>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iterate type="lt">
                                    <p:tmAbs val="200"/>
                                  </p:iterate>
                                  <p:childTnLst>
                                    <p:set>
                                      <p:cBhvr>
                                        <p:cTn id="216" dur="1" fill="hold">
                                          <p:stCondLst>
                                            <p:cond delay="0"/>
                                          </p:stCondLst>
                                        </p:cTn>
                                        <p:tgtEl>
                                          <p:spTgt spid="130"/>
                                        </p:tgtEl>
                                        <p:attrNameLst>
                                          <p:attrName>style.visibility</p:attrName>
                                        </p:attrNameLst>
                                      </p:cBhvr>
                                      <p:to>
                                        <p:strVal val="visible"/>
                                      </p:to>
                                    </p:set>
                                  </p:childTnLst>
                                </p:cTn>
                              </p:par>
                              <p:par>
                                <p:cTn id="217" presetID="1" presetClass="entr" presetSubtype="0" fill="hold" grpId="0" nodeType="withEffect">
                                  <p:stCondLst>
                                    <p:cond delay="0"/>
                                  </p:stCondLst>
                                  <p:iterate type="lt">
                                    <p:tmAbs val="200"/>
                                  </p:iterate>
                                  <p:childTnLst>
                                    <p:set>
                                      <p:cBhvr>
                                        <p:cTn id="218" dur="1" fill="hold">
                                          <p:stCondLst>
                                            <p:cond delay="0"/>
                                          </p:stCondLst>
                                        </p:cTn>
                                        <p:tgtEl>
                                          <p:spTgt spid="131"/>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8" fill="hold" grpId="0" nodeType="clickEffect">
                                  <p:stCondLst>
                                    <p:cond delay="0"/>
                                  </p:stCondLst>
                                  <p:childTnLst>
                                    <p:set>
                                      <p:cBhvr>
                                        <p:cTn id="222" dur="1" fill="hold">
                                          <p:stCondLst>
                                            <p:cond delay="0"/>
                                          </p:stCondLst>
                                        </p:cTn>
                                        <p:tgtEl>
                                          <p:spTgt spid="132"/>
                                        </p:tgtEl>
                                        <p:attrNameLst>
                                          <p:attrName>style.visibility</p:attrName>
                                        </p:attrNameLst>
                                      </p:cBhvr>
                                      <p:to>
                                        <p:strVal val="visible"/>
                                      </p:to>
                                    </p:set>
                                    <p:animEffect transition="in" filter="wipe(left)">
                                      <p:cBhvr>
                                        <p:cTn id="223" dur="500"/>
                                        <p:tgtEl>
                                          <p:spTgt spid="132"/>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1" fill="hold" grpId="0" nodeType="clickEffect">
                                  <p:stCondLst>
                                    <p:cond delay="0"/>
                                  </p:stCondLst>
                                  <p:childTnLst>
                                    <p:set>
                                      <p:cBhvr>
                                        <p:cTn id="227" dur="1" fill="hold">
                                          <p:stCondLst>
                                            <p:cond delay="0"/>
                                          </p:stCondLst>
                                        </p:cTn>
                                        <p:tgtEl>
                                          <p:spTgt spid="133"/>
                                        </p:tgtEl>
                                        <p:attrNameLst>
                                          <p:attrName>style.visibility</p:attrName>
                                        </p:attrNameLst>
                                      </p:cBhvr>
                                      <p:to>
                                        <p:strVal val="visible"/>
                                      </p:to>
                                    </p:set>
                                    <p:animEffect transition="in" filter="wipe(up)">
                                      <p:cBhvr>
                                        <p:cTn id="228" dur="500"/>
                                        <p:tgtEl>
                                          <p:spTgt spid="133"/>
                                        </p:tgtEl>
                                      </p:cBhvr>
                                    </p:animEffect>
                                  </p:childTnLst>
                                </p:cTn>
                              </p:par>
                            </p:childTnLst>
                          </p:cTn>
                        </p:par>
                        <p:par>
                          <p:cTn id="229" fill="hold">
                            <p:stCondLst>
                              <p:cond delay="500"/>
                            </p:stCondLst>
                            <p:childTnLst>
                              <p:par>
                                <p:cTn id="230" presetID="1" presetClass="entr" presetSubtype="0" fill="hold" grpId="0" nodeType="afterEffect">
                                  <p:stCondLst>
                                    <p:cond delay="0"/>
                                  </p:stCondLst>
                                  <p:childTnLst>
                                    <p:set>
                                      <p:cBhvr>
                                        <p:cTn id="231" dur="1" fill="hold">
                                          <p:stCondLst>
                                            <p:cond delay="0"/>
                                          </p:stCondLst>
                                        </p:cTn>
                                        <p:tgtEl>
                                          <p:spTgt spid="134"/>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22" presetClass="entr" presetSubtype="8" fill="hold" nodeType="clickEffect">
                                  <p:stCondLst>
                                    <p:cond delay="0"/>
                                  </p:stCondLst>
                                  <p:childTnLst>
                                    <p:set>
                                      <p:cBhvr>
                                        <p:cTn id="235" dur="1" fill="hold">
                                          <p:stCondLst>
                                            <p:cond delay="0"/>
                                          </p:stCondLst>
                                        </p:cTn>
                                        <p:tgtEl>
                                          <p:spTgt spid="139"/>
                                        </p:tgtEl>
                                        <p:attrNameLst>
                                          <p:attrName>style.visibility</p:attrName>
                                        </p:attrNameLst>
                                      </p:cBhvr>
                                      <p:to>
                                        <p:strVal val="visible"/>
                                      </p:to>
                                    </p:set>
                                    <p:animEffect transition="in" filter="wipe(left)">
                                      <p:cBhvr>
                                        <p:cTn id="236" dur="500"/>
                                        <p:tgtEl>
                                          <p:spTgt spid="139"/>
                                        </p:tgtEl>
                                      </p:cBhvr>
                                    </p:animEffect>
                                  </p:childTnLst>
                                </p:cTn>
                              </p:par>
                            </p:childTnLst>
                          </p:cTn>
                        </p:par>
                        <p:par>
                          <p:cTn id="237" fill="hold">
                            <p:stCondLst>
                              <p:cond delay="500"/>
                            </p:stCondLst>
                            <p:childTnLst>
                              <p:par>
                                <p:cTn id="238" presetID="1" presetClass="entr" presetSubtype="0" fill="hold" grpId="0" nodeType="afterEffect">
                                  <p:stCondLst>
                                    <p:cond delay="0"/>
                                  </p:stCondLst>
                                  <p:childTnLst>
                                    <p:set>
                                      <p:cBhvr>
                                        <p:cTn id="239" dur="1" fill="hold">
                                          <p:stCondLst>
                                            <p:cond delay="0"/>
                                          </p:stCondLst>
                                        </p:cTn>
                                        <p:tgtEl>
                                          <p:spTgt spid="140"/>
                                        </p:tgtEl>
                                        <p:attrNameLst>
                                          <p:attrName>style.visibility</p:attrName>
                                        </p:attrNameLst>
                                      </p:cBhvr>
                                      <p:to>
                                        <p:strVal val="visible"/>
                                      </p:to>
                                    </p:set>
                                  </p:childTnLst>
                                </p:cTn>
                              </p:par>
                            </p:childTnLst>
                          </p:cTn>
                        </p:par>
                        <p:par>
                          <p:cTn id="240" fill="hold">
                            <p:stCondLst>
                              <p:cond delay="500"/>
                            </p:stCondLst>
                            <p:childTnLst>
                              <p:par>
                                <p:cTn id="241" presetID="22" presetClass="entr" presetSubtype="4" fill="hold" nodeType="afterEffect">
                                  <p:stCondLst>
                                    <p:cond delay="0"/>
                                  </p:stCondLst>
                                  <p:childTnLst>
                                    <p:set>
                                      <p:cBhvr>
                                        <p:cTn id="242" dur="1" fill="hold">
                                          <p:stCondLst>
                                            <p:cond delay="0"/>
                                          </p:stCondLst>
                                        </p:cTn>
                                        <p:tgtEl>
                                          <p:spTgt spid="94"/>
                                        </p:tgtEl>
                                        <p:attrNameLst>
                                          <p:attrName>style.visibility</p:attrName>
                                        </p:attrNameLst>
                                      </p:cBhvr>
                                      <p:to>
                                        <p:strVal val="visible"/>
                                      </p:to>
                                    </p:set>
                                    <p:animEffect transition="in" filter="wipe(down)">
                                      <p:cBhvr>
                                        <p:cTn id="243"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31" grpId="0"/>
      <p:bldP spid="31" grpId="1"/>
      <p:bldP spid="39" grpId="0"/>
      <p:bldP spid="40" grpId="0" animBg="1"/>
      <p:bldP spid="42" grpId="0"/>
      <p:bldP spid="57" grpId="0" animBg="1"/>
      <p:bldP spid="58" grpId="0" animBg="1"/>
      <p:bldP spid="59" grpId="0" animBg="1"/>
      <p:bldP spid="61" grpId="0" animBg="1"/>
      <p:bldP spid="63" grpId="0"/>
      <p:bldP spid="66" grpId="0"/>
      <p:bldP spid="69" grpId="0" animBg="1"/>
      <p:bldP spid="70" grpId="0" animBg="1"/>
      <p:bldP spid="71" grpId="0" animBg="1"/>
      <p:bldP spid="78" grpId="0" animBg="1"/>
      <p:bldP spid="80" grpId="0" animBg="1"/>
      <p:bldP spid="83" grpId="0"/>
      <p:bldP spid="84" grpId="0" animBg="1"/>
      <p:bldP spid="85" grpId="0"/>
      <p:bldP spid="92" grpId="0"/>
      <p:bldP spid="104" grpId="0" animBg="1"/>
      <p:bldP spid="72" grpId="0" animBg="1"/>
      <p:bldP spid="106" grpId="0" animBg="1"/>
      <p:bldP spid="107" grpId="0" animBg="1"/>
      <p:bldP spid="108" grpId="0" animBg="1"/>
      <p:bldP spid="109" grpId="0"/>
      <p:bldP spid="110" grpId="0"/>
      <p:bldP spid="111" grpId="0"/>
      <p:bldP spid="114" grpId="0" animBg="1"/>
      <p:bldP spid="115" grpId="0"/>
      <p:bldP spid="116" grpId="0"/>
      <p:bldP spid="117" grpId="0" animBg="1"/>
      <p:bldP spid="117" grpId="1" animBg="1"/>
      <p:bldP spid="118" grpId="0" animBg="1"/>
      <p:bldP spid="119" grpId="0" animBg="1"/>
      <p:bldP spid="120" grpId="0" animBg="1"/>
      <p:bldP spid="121" grpId="0" animBg="1"/>
      <p:bldP spid="122" grpId="0" animBg="1"/>
      <p:bldP spid="131" grpId="0"/>
      <p:bldP spid="132" grpId="0" animBg="1"/>
      <p:bldP spid="133" grpId="0" animBg="1"/>
      <p:bldP spid="134" grpId="0"/>
      <p:bldP spid="140"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3463177" y="2357054"/>
                <a:ext cx="109530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chemeClr val="accent4"/>
                          </a:solidFill>
                          <a:latin typeface="Cambria Math"/>
                        </a:rPr>
                        <m:t>𝑒</m:t>
                      </m:r>
                      <m:r>
                        <a:rPr lang="en-US" altLang="zh-CN" sz="1600" i="1">
                          <a:solidFill>
                            <a:schemeClr val="accent4"/>
                          </a:solidFill>
                          <a:latin typeface="Cambria Math"/>
                        </a:rPr>
                        <m:t>(</m:t>
                      </m:r>
                      <m:sSub>
                        <m:sSubPr>
                          <m:ctrlPr>
                            <a:rPr lang="en-US" altLang="zh-CN" sz="1600" i="1">
                              <a:solidFill>
                                <a:schemeClr val="accent4"/>
                              </a:solidFill>
                              <a:latin typeface="Cambria Math" panose="02040503050406030204" pitchFamily="18" charset="0"/>
                            </a:rPr>
                          </m:ctrlPr>
                        </m:sSubPr>
                        <m:e>
                          <m:r>
                            <a:rPr lang="en-US" altLang="zh-CN" sz="1600" i="1">
                              <a:solidFill>
                                <a:schemeClr val="accent4"/>
                              </a:solidFill>
                              <a:latin typeface="Cambria Math"/>
                            </a:rPr>
                            <m:t>𝑉</m:t>
                          </m:r>
                        </m:e>
                        <m:sub>
                          <m:r>
                            <a:rPr lang="en-US" altLang="zh-CN" sz="1600" i="1">
                              <a:solidFill>
                                <a:schemeClr val="accent4"/>
                              </a:solidFill>
                              <a:latin typeface="Cambria Math"/>
                            </a:rPr>
                            <m:t>0</m:t>
                          </m:r>
                        </m:sub>
                      </m:sSub>
                      <m:r>
                        <a:rPr lang="en-US" altLang="zh-CN" sz="1600" i="1">
                          <a:solidFill>
                            <a:schemeClr val="accent4"/>
                          </a:solidFill>
                          <a:latin typeface="Cambria Math"/>
                        </a:rPr>
                        <m:t>−</m:t>
                      </m:r>
                      <m:r>
                        <a:rPr lang="en-US" altLang="zh-CN" sz="1600" i="1">
                          <a:solidFill>
                            <a:schemeClr val="accent4"/>
                          </a:solidFill>
                          <a:latin typeface="Cambria Math"/>
                        </a:rPr>
                        <m:t>𝑉</m:t>
                      </m:r>
                      <m:r>
                        <a:rPr lang="en-US" altLang="zh-CN" sz="1600" i="1">
                          <a:solidFill>
                            <a:schemeClr val="accent4"/>
                          </a:solidFill>
                          <a:latin typeface="Cambria Math"/>
                        </a:rPr>
                        <m:t>)</m:t>
                      </m:r>
                    </m:oMath>
                  </m:oMathPara>
                </a14:m>
                <a:endParaRPr lang="zh-CN" altLang="en-US" sz="1600" dirty="0">
                  <a:solidFill>
                    <a:schemeClr val="accent4"/>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3463177" y="2357054"/>
                <a:ext cx="1095300" cy="338554"/>
              </a:xfrm>
              <a:prstGeom prst="rect">
                <a:avLst/>
              </a:prstGeom>
              <a:blipFill>
                <a:blip r:embed="rId3"/>
                <a:stretch>
                  <a:fillRect b="-12727"/>
                </a:stretch>
              </a:blipFill>
            </p:spPr>
            <p:txBody>
              <a:bodyPr/>
              <a:lstStyle/>
              <a:p>
                <a:r>
                  <a:rPr lang="zh-CN" altLang="en-US">
                    <a:noFill/>
                  </a:rPr>
                  <a:t> </a:t>
                </a:r>
              </a:p>
            </p:txBody>
          </p:sp>
        </mc:Fallback>
      </mc:AlternateContent>
      <p:sp>
        <p:nvSpPr>
          <p:cNvPr id="3" name="TextBox 2"/>
          <p:cNvSpPr txBox="1"/>
          <p:nvPr/>
        </p:nvSpPr>
        <p:spPr>
          <a:xfrm>
            <a:off x="68555" y="83036"/>
            <a:ext cx="6497908" cy="584775"/>
          </a:xfrm>
          <a:prstGeom prst="rect">
            <a:avLst/>
          </a:prstGeom>
          <a:noFill/>
        </p:spPr>
        <p:txBody>
          <a:bodyPr wrap="square" rtlCol="0">
            <a:spAutoFit/>
          </a:bodyPr>
          <a:lstStyle/>
          <a:p>
            <a:r>
              <a:rPr lang="en-US" altLang="zh-CN" sz="3200" b="1" dirty="0">
                <a:solidFill>
                  <a:schemeClr val="tx2"/>
                </a:solidFill>
              </a:rPr>
              <a:t>7.3 </a:t>
            </a:r>
            <a:r>
              <a:rPr lang="zh-CN" altLang="en-US" sz="3200" b="1" dirty="0">
                <a:solidFill>
                  <a:schemeClr val="tx2"/>
                </a:solidFill>
              </a:rPr>
              <a:t>金属</a:t>
            </a:r>
            <a:r>
              <a:rPr lang="en-US" altLang="zh-CN" sz="3200" b="1" dirty="0">
                <a:solidFill>
                  <a:schemeClr val="tx2"/>
                </a:solidFill>
              </a:rPr>
              <a:t>-</a:t>
            </a:r>
            <a:r>
              <a:rPr lang="zh-CN" altLang="en-US" sz="3200" b="1" dirty="0">
                <a:solidFill>
                  <a:schemeClr val="tx2"/>
                </a:solidFill>
              </a:rPr>
              <a:t>半导体接触的整流现象</a:t>
            </a:r>
          </a:p>
        </p:txBody>
      </p:sp>
      <p:sp>
        <p:nvSpPr>
          <p:cNvPr id="4" name="TextBox 3"/>
          <p:cNvSpPr txBox="1"/>
          <p:nvPr/>
        </p:nvSpPr>
        <p:spPr>
          <a:xfrm>
            <a:off x="1971493" y="765528"/>
            <a:ext cx="3975768" cy="523220"/>
          </a:xfrm>
          <a:prstGeom prst="rect">
            <a:avLst/>
          </a:prstGeom>
          <a:noFill/>
        </p:spPr>
        <p:txBody>
          <a:bodyPr wrap="none" rtlCol="0">
            <a:spAutoFit/>
          </a:bodyPr>
          <a:lstStyle/>
          <a:p>
            <a:r>
              <a:rPr lang="zh-CN" altLang="en-US" b="1" dirty="0">
                <a:latin typeface="Times New Roman" pitchFamily="18" charset="0"/>
                <a:cs typeface="Times New Roman" pitchFamily="18" charset="0"/>
              </a:rPr>
              <a:t>金属和</a:t>
            </a:r>
            <a:r>
              <a:rPr lang="en-US" altLang="zh-CN" b="1" dirty="0">
                <a:latin typeface="Times New Roman" pitchFamily="18" charset="0"/>
                <a:cs typeface="Times New Roman" pitchFamily="18" charset="0"/>
              </a:rPr>
              <a:t>n</a:t>
            </a:r>
            <a:r>
              <a:rPr lang="zh-CN" altLang="en-US" b="1" dirty="0">
                <a:latin typeface="Times New Roman" pitchFamily="18" charset="0"/>
                <a:cs typeface="Times New Roman" pitchFamily="18" charset="0"/>
              </a:rPr>
              <a:t>型非简并半导体</a:t>
            </a:r>
          </a:p>
        </p:txBody>
      </p:sp>
      <mc:AlternateContent xmlns:mc="http://schemas.openxmlformats.org/markup-compatibility/2006" xmlns:a14="http://schemas.microsoft.com/office/drawing/2010/main">
        <mc:Choice Requires="a14">
          <p:sp>
            <p:nvSpPr>
              <p:cNvPr id="5" name="TextBox 4"/>
              <p:cNvSpPr txBox="1"/>
              <p:nvPr/>
            </p:nvSpPr>
            <p:spPr>
              <a:xfrm>
                <a:off x="5947262" y="765528"/>
                <a:ext cx="17099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sub>
                      </m:sSub>
                      <m:r>
                        <a:rPr lang="en-US" altLang="zh-CN" i="1">
                          <a:latin typeface="Cambria Math"/>
                        </a:rPr>
                        <m:t>&gt;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947262" y="765528"/>
                <a:ext cx="1709955" cy="523220"/>
              </a:xfrm>
              <a:prstGeom prst="rect">
                <a:avLst/>
              </a:prstGeom>
              <a:blipFill>
                <a:blip r:embed="rId4"/>
                <a:stretch>
                  <a:fillRect/>
                </a:stretch>
              </a:blipFill>
            </p:spPr>
            <p:txBody>
              <a:bodyPr/>
              <a:lstStyle/>
              <a:p>
                <a:r>
                  <a:rPr lang="zh-CN" altLang="en-US">
                    <a:noFill/>
                  </a:rPr>
                  <a:t> </a:t>
                </a:r>
              </a:p>
            </p:txBody>
          </p:sp>
        </mc:Fallback>
      </mc:AlternateContent>
      <p:sp>
        <p:nvSpPr>
          <p:cNvPr id="6" name="Line 10"/>
          <p:cNvSpPr>
            <a:spLocks noChangeShapeType="1"/>
          </p:cNvSpPr>
          <p:nvPr/>
        </p:nvSpPr>
        <p:spPr bwMode="auto">
          <a:xfrm>
            <a:off x="3579105" y="4470016"/>
            <a:ext cx="8289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0"/>
          <p:cNvSpPr>
            <a:spLocks noChangeShapeType="1"/>
          </p:cNvSpPr>
          <p:nvPr/>
        </p:nvSpPr>
        <p:spPr bwMode="auto">
          <a:xfrm>
            <a:off x="3572537" y="2670943"/>
            <a:ext cx="8355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11"/>
          <p:cNvSpPr>
            <a:spLocks noChangeShapeType="1"/>
          </p:cNvSpPr>
          <p:nvPr/>
        </p:nvSpPr>
        <p:spPr bwMode="auto">
          <a:xfrm>
            <a:off x="3572537" y="3113376"/>
            <a:ext cx="835541"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Text Box 13"/>
          <p:cNvSpPr txBox="1">
            <a:spLocks noChangeArrowheads="1"/>
          </p:cNvSpPr>
          <p:nvPr/>
        </p:nvSpPr>
        <p:spPr bwMode="auto">
          <a:xfrm>
            <a:off x="4322860" y="2237076"/>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p:sp>
        <p:nvSpPr>
          <p:cNvPr id="10" name="Text Box 15"/>
          <p:cNvSpPr txBox="1">
            <a:spLocks noChangeArrowheads="1"/>
          </p:cNvSpPr>
          <p:nvPr/>
        </p:nvSpPr>
        <p:spPr bwMode="auto">
          <a:xfrm>
            <a:off x="4313380" y="4174402"/>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mc:AlternateContent xmlns:mc="http://schemas.openxmlformats.org/markup-compatibility/2006">
        <mc:Choice xmlns:a14="http://schemas.microsoft.com/office/drawing/2010/main" Requires="a14">
          <p:sp>
            <p:nvSpPr>
              <p:cNvPr id="11" name="Text Box 14"/>
              <p:cNvSpPr txBox="1">
                <a:spLocks noChangeArrowheads="1"/>
              </p:cNvSpPr>
              <p:nvPr/>
            </p:nvSpPr>
            <p:spPr bwMode="auto">
              <a:xfrm>
                <a:off x="4285143" y="2852260"/>
                <a:ext cx="85722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p>
                        <m:sSupPr>
                          <m:ctrlPr>
                            <a:rPr lang="en-US" altLang="zh-CN" sz="2800" b="1" i="1">
                              <a:latin typeface="Cambria Math" panose="02040503050406030204" pitchFamily="18" charset="0"/>
                              <a:ea typeface="华文楷体" pitchFamily="2" charset="-122"/>
                            </a:rPr>
                          </m:ctrlPr>
                        </m:sSupPr>
                        <m:e>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m:t>
                              </m:r>
                            </m:sub>
                          </m:sSub>
                        </m:e>
                        <m:sup>
                          <m:r>
                            <a:rPr lang="en-US" altLang="zh-CN" sz="2800" b="1" i="1">
                              <a:latin typeface="Cambria Math"/>
                              <a:ea typeface="华文楷体" pitchFamily="2" charset="-122"/>
                            </a:rPr>
                            <m:t>𝒏</m:t>
                          </m:r>
                        </m:sup>
                      </m:sSup>
                    </m:oMath>
                  </m:oMathPara>
                </a14:m>
                <a:endParaRPr lang="en-US" altLang="zh-CN" sz="2800" b="1" dirty="0">
                  <a:latin typeface="华文楷体" pitchFamily="2" charset="-122"/>
                  <a:ea typeface="华文楷体" pitchFamily="2" charset="-122"/>
                </a:endParaRPr>
              </a:p>
            </p:txBody>
          </p:sp>
        </mc:Choice>
        <mc:Fallback>
          <p:sp>
            <p:nvSpPr>
              <p:cNvPr id="11" name="Text Box 14"/>
              <p:cNvSpPr txBox="1">
                <a:spLocks noRot="1" noChangeAspect="1" noMove="1" noResize="1" noEditPoints="1" noAdjustHandles="1" noChangeArrowheads="1" noChangeShapeType="1" noTextEdit="1"/>
              </p:cNvSpPr>
              <p:nvPr/>
            </p:nvSpPr>
            <p:spPr bwMode="auto">
              <a:xfrm>
                <a:off x="4285143" y="2852260"/>
                <a:ext cx="857222" cy="564065"/>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cxnSp>
        <p:nvCxnSpPr>
          <p:cNvPr id="12" name="直接连接符 11"/>
          <p:cNvCxnSpPr/>
          <p:nvPr/>
        </p:nvCxnSpPr>
        <p:spPr>
          <a:xfrm>
            <a:off x="3579104" y="1727072"/>
            <a:ext cx="0" cy="374180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Line 25"/>
          <p:cNvSpPr>
            <a:spLocks noChangeShapeType="1"/>
          </p:cNvSpPr>
          <p:nvPr/>
        </p:nvSpPr>
        <p:spPr bwMode="auto">
          <a:xfrm>
            <a:off x="1962930" y="3371031"/>
            <a:ext cx="119960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mc:AlternateContent xmlns:mc="http://schemas.openxmlformats.org/markup-compatibility/2006">
        <mc:Choice xmlns:a14="http://schemas.microsoft.com/office/drawing/2010/main" Requires="a14">
          <p:sp>
            <p:nvSpPr>
              <p:cNvPr id="14" name="Text Box 29"/>
              <p:cNvSpPr txBox="1">
                <a:spLocks noChangeArrowheads="1"/>
              </p:cNvSpPr>
              <p:nvPr/>
            </p:nvSpPr>
            <p:spPr bwMode="auto">
              <a:xfrm>
                <a:off x="1390130" y="3188309"/>
                <a:ext cx="911275" cy="564065"/>
              </a:xfrm>
              <a:prstGeom prst="rect">
                <a:avLst/>
              </a:prstGeom>
              <a:noFill/>
              <a:ln w="9525">
                <a:noFill/>
                <a:miter lim="800000"/>
                <a:headEnd/>
                <a:tailEnd/>
              </a:ln>
              <a:extLst>
                <a:ext uri="{909E8E84-426E-40DD-AFC4-6F175D3DCCD1}">
                  <a14:hiddenFill>
                    <a:solidFill>
                      <a:srgbClr val="FFFFFF"/>
                    </a:solidFill>
                  </a14:hiddenFill>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solidFill>
                                <a:schemeClr val="accent4"/>
                              </a:solidFill>
                              <a:latin typeface="Cambria Math" panose="02040503050406030204" pitchFamily="18" charset="0"/>
                              <a:ea typeface="华文楷体" pitchFamily="2" charset="-122"/>
                            </a:rPr>
                          </m:ctrlPr>
                        </m:sSubPr>
                        <m:e>
                          <m:r>
                            <a:rPr lang="en-US" altLang="zh-CN" sz="2800" b="1" i="1">
                              <a:solidFill>
                                <a:schemeClr val="accent4"/>
                              </a:solidFill>
                              <a:latin typeface="Cambria Math"/>
                              <a:ea typeface="华文楷体" pitchFamily="2" charset="-122"/>
                            </a:rPr>
                            <m:t>𝑬</m:t>
                          </m:r>
                        </m:e>
                        <m:sub>
                          <m:r>
                            <a:rPr lang="en-US" altLang="zh-CN" sz="2800" b="1" i="1">
                              <a:solidFill>
                                <a:schemeClr val="accent4"/>
                              </a:solidFill>
                              <a:latin typeface="Cambria Math"/>
                              <a:ea typeface="华文楷体" pitchFamily="2" charset="-122"/>
                            </a:rPr>
                            <m:t>𝒇𝑴</m:t>
                          </m:r>
                        </m:sub>
                      </m:sSub>
                    </m:oMath>
                  </m:oMathPara>
                </a14:m>
                <a:endParaRPr lang="en-US" altLang="zh-CN" sz="2800" b="1" dirty="0">
                  <a:solidFill>
                    <a:schemeClr val="accent4"/>
                  </a:solidFill>
                  <a:latin typeface="华文楷体" pitchFamily="2" charset="-122"/>
                  <a:ea typeface="华文楷体" pitchFamily="2" charset="-122"/>
                </a:endParaRPr>
              </a:p>
            </p:txBody>
          </p:sp>
        </mc:Choice>
        <mc:Fallback>
          <p:sp>
            <p:nvSpPr>
              <p:cNvPr id="14" name="Text Box 29"/>
              <p:cNvSpPr txBox="1">
                <a:spLocks noRot="1" noChangeAspect="1" noMove="1" noResize="1" noEditPoints="1" noAdjustHandles="1" noChangeArrowheads="1" noChangeShapeType="1" noTextEdit="1"/>
              </p:cNvSpPr>
              <p:nvPr/>
            </p:nvSpPr>
            <p:spPr bwMode="auto">
              <a:xfrm>
                <a:off x="1390130" y="3188309"/>
                <a:ext cx="911275" cy="564065"/>
              </a:xfrm>
              <a:prstGeom prst="rect">
                <a:avLst/>
              </a:prstGeom>
              <a:blipFill>
                <a:blip r:embed="rId6"/>
                <a:stretch>
                  <a:fillRect/>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755169" y="3032872"/>
                <a:ext cx="55027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chemeClr val="accent4"/>
                          </a:solidFill>
                          <a:latin typeface="Cambria Math"/>
                        </a:rPr>
                        <m:t>𝑒𝑉</m:t>
                      </m:r>
                    </m:oMath>
                  </m:oMathPara>
                </a14:m>
                <a:endParaRPr lang="zh-CN" altLang="en-US" sz="2000" dirty="0">
                  <a:solidFill>
                    <a:schemeClr val="accent4"/>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755169" y="3032872"/>
                <a:ext cx="550279" cy="400110"/>
              </a:xfrm>
              <a:prstGeom prst="rect">
                <a:avLst/>
              </a:prstGeom>
              <a:blipFill>
                <a:blip r:embed="rId7"/>
                <a:stretch>
                  <a:fillRect/>
                </a:stretch>
              </a:blipFill>
            </p:spPr>
            <p:txBody>
              <a:bodyPr/>
              <a:lstStyle/>
              <a:p>
                <a:r>
                  <a:rPr lang="zh-CN" altLang="en-US">
                    <a:noFill/>
                  </a:rPr>
                  <a:t> </a:t>
                </a:r>
              </a:p>
            </p:txBody>
          </p:sp>
        </mc:Fallback>
      </mc:AlternateContent>
      <p:sp>
        <p:nvSpPr>
          <p:cNvPr id="16" name="Line 25"/>
          <p:cNvSpPr>
            <a:spLocks noChangeShapeType="1"/>
          </p:cNvSpPr>
          <p:nvPr/>
        </p:nvSpPr>
        <p:spPr bwMode="auto">
          <a:xfrm>
            <a:off x="3190070" y="3371031"/>
            <a:ext cx="1199609" cy="0"/>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7" name="弧形 16"/>
          <p:cNvSpPr/>
          <p:nvPr/>
        </p:nvSpPr>
        <p:spPr>
          <a:xfrm>
            <a:off x="3158736" y="2145292"/>
            <a:ext cx="831570" cy="526517"/>
          </a:xfrm>
          <a:prstGeom prst="arc">
            <a:avLst>
              <a:gd name="adj1" fmla="val 5240221"/>
              <a:gd name="adj2" fmla="val 1067727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p:cNvSpPr/>
          <p:nvPr/>
        </p:nvSpPr>
        <p:spPr>
          <a:xfrm>
            <a:off x="3162361" y="3944573"/>
            <a:ext cx="831570" cy="526517"/>
          </a:xfrm>
          <a:prstGeom prst="arc">
            <a:avLst>
              <a:gd name="adj1" fmla="val 5240221"/>
              <a:gd name="adj2" fmla="val 1067727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p:cNvSpPr/>
          <p:nvPr/>
        </p:nvSpPr>
        <p:spPr>
          <a:xfrm flipV="1">
            <a:off x="3167784" y="3113145"/>
            <a:ext cx="831570" cy="526517"/>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Line 25"/>
          <p:cNvSpPr>
            <a:spLocks noChangeShapeType="1"/>
          </p:cNvSpPr>
          <p:nvPr/>
        </p:nvSpPr>
        <p:spPr bwMode="auto">
          <a:xfrm>
            <a:off x="2847704" y="2431592"/>
            <a:ext cx="1530820" cy="0"/>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21" name="Line 25"/>
          <p:cNvSpPr>
            <a:spLocks noChangeShapeType="1"/>
          </p:cNvSpPr>
          <p:nvPr/>
        </p:nvSpPr>
        <p:spPr bwMode="auto">
          <a:xfrm>
            <a:off x="3171916" y="4230090"/>
            <a:ext cx="1199609" cy="0"/>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cxnSp>
        <p:nvCxnSpPr>
          <p:cNvPr id="22" name="直接箭头连接符 21"/>
          <p:cNvCxnSpPr/>
          <p:nvPr/>
        </p:nvCxnSpPr>
        <p:spPr>
          <a:xfrm>
            <a:off x="3833952" y="2194978"/>
            <a:ext cx="0" cy="2283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833952" y="2671809"/>
            <a:ext cx="0" cy="1804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833952" y="3993449"/>
            <a:ext cx="0" cy="2283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3833952" y="4466142"/>
            <a:ext cx="0" cy="1804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3489297" y="4160428"/>
                <a:ext cx="109530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chemeClr val="accent4"/>
                          </a:solidFill>
                          <a:latin typeface="Cambria Math"/>
                        </a:rPr>
                        <m:t>𝑒</m:t>
                      </m:r>
                      <m:r>
                        <a:rPr lang="en-US" altLang="zh-CN" sz="1600" i="1">
                          <a:solidFill>
                            <a:schemeClr val="accent4"/>
                          </a:solidFill>
                          <a:latin typeface="Cambria Math"/>
                        </a:rPr>
                        <m:t>(</m:t>
                      </m:r>
                      <m:sSub>
                        <m:sSubPr>
                          <m:ctrlPr>
                            <a:rPr lang="en-US" altLang="zh-CN" sz="1600" i="1">
                              <a:solidFill>
                                <a:schemeClr val="accent4"/>
                              </a:solidFill>
                              <a:latin typeface="Cambria Math" panose="02040503050406030204" pitchFamily="18" charset="0"/>
                            </a:rPr>
                          </m:ctrlPr>
                        </m:sSubPr>
                        <m:e>
                          <m:r>
                            <a:rPr lang="en-US" altLang="zh-CN" sz="1600" i="1">
                              <a:solidFill>
                                <a:schemeClr val="accent4"/>
                              </a:solidFill>
                              <a:latin typeface="Cambria Math"/>
                            </a:rPr>
                            <m:t>𝑉</m:t>
                          </m:r>
                        </m:e>
                        <m:sub>
                          <m:r>
                            <a:rPr lang="en-US" altLang="zh-CN" sz="1600" i="1">
                              <a:solidFill>
                                <a:schemeClr val="accent4"/>
                              </a:solidFill>
                              <a:latin typeface="Cambria Math"/>
                            </a:rPr>
                            <m:t>0</m:t>
                          </m:r>
                        </m:sub>
                      </m:sSub>
                      <m:r>
                        <a:rPr lang="en-US" altLang="zh-CN" sz="1600" i="1">
                          <a:solidFill>
                            <a:schemeClr val="accent4"/>
                          </a:solidFill>
                          <a:latin typeface="Cambria Math"/>
                        </a:rPr>
                        <m:t>−</m:t>
                      </m:r>
                      <m:r>
                        <a:rPr lang="en-US" altLang="zh-CN" sz="1600" i="1">
                          <a:solidFill>
                            <a:schemeClr val="accent4"/>
                          </a:solidFill>
                          <a:latin typeface="Cambria Math"/>
                        </a:rPr>
                        <m:t>𝑉</m:t>
                      </m:r>
                      <m:r>
                        <a:rPr lang="en-US" altLang="zh-CN" sz="1600" i="1">
                          <a:solidFill>
                            <a:schemeClr val="accent4"/>
                          </a:solidFill>
                          <a:latin typeface="Cambria Math"/>
                        </a:rPr>
                        <m:t>)</m:t>
                      </m:r>
                    </m:oMath>
                  </m:oMathPara>
                </a14:m>
                <a:endParaRPr lang="zh-CN" altLang="en-US" sz="1600" dirty="0">
                  <a:solidFill>
                    <a:schemeClr val="accent4"/>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3489297" y="4160428"/>
                <a:ext cx="1095300" cy="338554"/>
              </a:xfrm>
              <a:prstGeom prst="rect">
                <a:avLst/>
              </a:prstGeom>
              <a:blipFill>
                <a:blip r:embed="rId8"/>
                <a:stretch>
                  <a:fillRect b="-10714"/>
                </a:stretch>
              </a:blipFill>
            </p:spPr>
            <p:txBody>
              <a:bodyPr/>
              <a:lstStyle/>
              <a:p>
                <a:r>
                  <a:rPr lang="zh-CN" altLang="en-US">
                    <a:noFill/>
                  </a:rPr>
                  <a:t> </a:t>
                </a:r>
              </a:p>
            </p:txBody>
          </p:sp>
        </mc:Fallback>
      </mc:AlternateContent>
      <p:sp>
        <p:nvSpPr>
          <p:cNvPr id="27" name="Line 25"/>
          <p:cNvSpPr>
            <a:spLocks noChangeShapeType="1"/>
          </p:cNvSpPr>
          <p:nvPr/>
        </p:nvSpPr>
        <p:spPr bwMode="auto">
          <a:xfrm>
            <a:off x="1943680" y="1817050"/>
            <a:ext cx="119960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28" name="Line 27"/>
          <p:cNvSpPr>
            <a:spLocks noChangeShapeType="1"/>
          </p:cNvSpPr>
          <p:nvPr/>
        </p:nvSpPr>
        <p:spPr bwMode="auto">
          <a:xfrm>
            <a:off x="2526438" y="1813786"/>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29" name="Text Box 28"/>
          <p:cNvSpPr txBox="1">
            <a:spLocks noChangeArrowheads="1"/>
          </p:cNvSpPr>
          <p:nvPr/>
        </p:nvSpPr>
        <p:spPr bwMode="auto">
          <a:xfrm>
            <a:off x="1854866" y="2238813"/>
            <a:ext cx="785867"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solidFill>
                  <a:schemeClr val="accent4"/>
                </a:solidFill>
                <a:latin typeface="Times New Roman" pitchFamily="18" charset="0"/>
                <a:ea typeface="华文楷体" pitchFamily="2" charset="-122"/>
                <a:cs typeface="Times New Roman" pitchFamily="18" charset="0"/>
              </a:rPr>
              <a:t>W</a:t>
            </a:r>
            <a:r>
              <a:rPr lang="en-US" altLang="zh-CN" sz="2800" b="1" i="1" baseline="-25000" dirty="0">
                <a:solidFill>
                  <a:schemeClr val="accent4"/>
                </a:solidFill>
                <a:latin typeface="Times New Roman" pitchFamily="18" charset="0"/>
                <a:ea typeface="华文楷体" pitchFamily="2" charset="-122"/>
                <a:cs typeface="Times New Roman" pitchFamily="18" charset="0"/>
              </a:rPr>
              <a:t>M</a:t>
            </a:r>
            <a:endParaRPr lang="en-US" altLang="zh-CN" sz="2800" b="1" i="1" dirty="0">
              <a:solidFill>
                <a:schemeClr val="accent4"/>
              </a:solidFill>
              <a:latin typeface="Times New Roman" pitchFamily="18" charset="0"/>
              <a:ea typeface="华文楷体" pitchFamily="2" charset="-122"/>
              <a:cs typeface="Times New Roman" pitchFamily="18" charset="0"/>
            </a:endParaRPr>
          </a:p>
        </p:txBody>
      </p:sp>
      <p:grpSp>
        <p:nvGrpSpPr>
          <p:cNvPr id="30" name="组合 29"/>
          <p:cNvGrpSpPr/>
          <p:nvPr/>
        </p:nvGrpSpPr>
        <p:grpSpPr>
          <a:xfrm>
            <a:off x="3157737" y="1527711"/>
            <a:ext cx="1260813" cy="526517"/>
            <a:chOff x="6855910" y="1466030"/>
            <a:chExt cx="1260813" cy="526517"/>
          </a:xfrm>
        </p:grpSpPr>
        <p:sp>
          <p:nvSpPr>
            <p:cNvPr id="31" name="弧形 30"/>
            <p:cNvSpPr/>
            <p:nvPr/>
          </p:nvSpPr>
          <p:spPr>
            <a:xfrm>
              <a:off x="6855910" y="1466030"/>
              <a:ext cx="831570" cy="526517"/>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Line 10"/>
            <p:cNvSpPr>
              <a:spLocks noChangeShapeType="1"/>
            </p:cNvSpPr>
            <p:nvPr/>
          </p:nvSpPr>
          <p:spPr bwMode="auto">
            <a:xfrm>
              <a:off x="7281182" y="1992547"/>
              <a:ext cx="835541"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33" name="直接连接符 32"/>
          <p:cNvCxnSpPr/>
          <p:nvPr/>
        </p:nvCxnSpPr>
        <p:spPr>
          <a:xfrm>
            <a:off x="3158735" y="1527710"/>
            <a:ext cx="0" cy="401042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16"/>
          <p:cNvSpPr txBox="1">
            <a:spLocks noChangeArrowheads="1"/>
          </p:cNvSpPr>
          <p:nvPr/>
        </p:nvSpPr>
        <p:spPr bwMode="auto">
          <a:xfrm>
            <a:off x="4272375" y="170848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0</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mc:Choice xmlns:a14="http://schemas.microsoft.com/office/drawing/2010/main" Requires="a14">
          <p:sp>
            <p:nvSpPr>
              <p:cNvPr id="35" name="TextBox 34"/>
              <p:cNvSpPr txBox="1"/>
              <p:nvPr/>
            </p:nvSpPr>
            <p:spPr>
              <a:xfrm>
                <a:off x="542403" y="1465462"/>
                <a:ext cx="1187505" cy="523220"/>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a:rPr>
                        <m:t>𝑉</m:t>
                      </m:r>
                      <m:r>
                        <a:rPr lang="en-US" altLang="zh-CN" b="0" i="1" smtClean="0">
                          <a:latin typeface="Cambria Math" panose="02040503050406030204" pitchFamily="18" charset="0"/>
                        </a:rPr>
                        <m:t>&gt;0</m:t>
                      </m:r>
                    </m:oMath>
                  </m:oMathPara>
                </a14:m>
                <a:endParaRPr lang="zh-CN" altLang="en-US" dirty="0"/>
              </a:p>
            </p:txBody>
          </p:sp>
        </mc:Choice>
        <mc:Fallback>
          <p:sp>
            <p:nvSpPr>
              <p:cNvPr id="35" name="TextBox 34"/>
              <p:cNvSpPr txBox="1">
                <a:spLocks noRot="1" noChangeAspect="1" noMove="1" noResize="1" noEditPoints="1" noAdjustHandles="1" noChangeArrowheads="1" noChangeShapeType="1" noTextEdit="1"/>
              </p:cNvSpPr>
              <p:nvPr/>
            </p:nvSpPr>
            <p:spPr>
              <a:xfrm>
                <a:off x="542403" y="1465462"/>
                <a:ext cx="1187505" cy="523220"/>
              </a:xfrm>
              <a:prstGeom prst="rect">
                <a:avLst/>
              </a:prstGeom>
              <a:blipFill>
                <a:blip r:embed="rId9"/>
                <a:stretch>
                  <a:fillRect/>
                </a:stretch>
              </a:blipFill>
            </p:spPr>
            <p:txBody>
              <a:bodyPr/>
              <a:lstStyle/>
              <a:p>
                <a:r>
                  <a:rPr lang="zh-CN" altLang="en-US">
                    <a:noFill/>
                  </a:rPr>
                  <a:t> </a:t>
                </a:r>
              </a:p>
            </p:txBody>
          </p:sp>
        </mc:Fallback>
      </mc:AlternateContent>
      <p:sp>
        <p:nvSpPr>
          <p:cNvPr id="36" name="TextBox 35"/>
          <p:cNvSpPr txBox="1"/>
          <p:nvPr/>
        </p:nvSpPr>
        <p:spPr>
          <a:xfrm>
            <a:off x="6298713" y="1231245"/>
            <a:ext cx="3338623" cy="520167"/>
          </a:xfrm>
          <a:prstGeom prst="rect">
            <a:avLst/>
          </a:prstGeom>
          <a:noFill/>
        </p:spPr>
        <p:txBody>
          <a:bodyPr wrap="square" rtlCol="0">
            <a:spAutoFit/>
          </a:bodyPr>
          <a:lstStyle/>
          <a:p>
            <a:r>
              <a:rPr lang="zh-CN" altLang="en-US" b="1" dirty="0">
                <a:solidFill>
                  <a:srgbClr val="7030A0"/>
                </a:solidFill>
                <a:latin typeface="华文行楷" pitchFamily="2" charset="-122"/>
                <a:ea typeface="华文行楷" pitchFamily="2" charset="-122"/>
              </a:rPr>
              <a:t>由热电子发射理论：</a:t>
            </a:r>
          </a:p>
        </p:txBody>
      </p:sp>
      <mc:AlternateContent xmlns:mc="http://schemas.openxmlformats.org/markup-compatibility/2006">
        <mc:Choice xmlns:a14="http://schemas.microsoft.com/office/drawing/2010/main" Requires="a14">
          <p:sp>
            <p:nvSpPr>
              <p:cNvPr id="37" name="TextBox 36"/>
              <p:cNvSpPr txBox="1"/>
              <p:nvPr/>
            </p:nvSpPr>
            <p:spPr>
              <a:xfrm>
                <a:off x="5514896" y="1703229"/>
                <a:ext cx="5848589" cy="9861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𝐽</m:t>
                          </m:r>
                        </m:e>
                        <m:sub>
                          <m:r>
                            <a:rPr lang="en-US" altLang="zh-CN" i="1">
                              <a:latin typeface="Cambria Math"/>
                            </a:rPr>
                            <m:t>𝑀</m:t>
                          </m:r>
                          <m:r>
                            <a:rPr lang="en-US" altLang="zh-CN" i="1">
                              <a:latin typeface="Cambria Math"/>
                              <a:ea typeface="Cambria Math"/>
                            </a:rPr>
                            <m:t>→</m:t>
                          </m:r>
                          <m:r>
                            <a:rPr lang="en-US" altLang="zh-CN" i="1">
                              <a:latin typeface="Cambria Math"/>
                              <a:ea typeface="Cambria Math"/>
                            </a:rPr>
                            <m:t>𝑠</m:t>
                          </m:r>
                        </m:sub>
                      </m:sSub>
                      <m:r>
                        <a:rPr lang="en-US" altLang="zh-CN" i="1">
                          <a:latin typeface="Cambria Math"/>
                        </a:rPr>
                        <m:t>=</m:t>
                      </m:r>
                      <m:r>
                        <a:rPr lang="en-US" altLang="zh-CN" i="1">
                          <a:latin typeface="Cambria Math"/>
                        </a:rPr>
                        <m:t>𝐶𝑒𝑥𝑝</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sym typeface="Symbol" panose="05050102010706020507" pitchFamily="18" charset="2"/>
                            </a:rPr>
                            <m:t></m:t>
                          </m:r>
                          <m:r>
                            <a:rPr lang="en-US" altLang="zh-CN" i="1">
                              <a:latin typeface="Cambria Math"/>
                            </a:rPr>
                            <m:t>+</m:t>
                          </m:r>
                          <m:r>
                            <a:rPr lang="en-US" altLang="zh-CN" i="1">
                              <a:latin typeface="Cambria Math"/>
                            </a:rPr>
                            <m:t>𝑒</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r>
                            <a:rPr lang="en-US" altLang="zh-CN" i="1">
                              <a:latin typeface="Cambria Math"/>
                            </a:rPr>
                            <m:t>−</m:t>
                          </m:r>
                          <m:r>
                            <a:rPr lang="en-US" altLang="zh-CN" i="1">
                              <a:latin typeface="Cambria Math"/>
                            </a:rPr>
                            <m:t>𝑉</m:t>
                          </m:r>
                          <m:r>
                            <a:rPr lang="en-US" altLang="zh-CN" i="1">
                              <a:latin typeface="Cambria Math"/>
                            </a:rPr>
                            <m:t>)</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p:sp>
            <p:nvSpPr>
              <p:cNvPr id="37" name="TextBox 36"/>
              <p:cNvSpPr txBox="1">
                <a:spLocks noRot="1" noChangeAspect="1" noMove="1" noResize="1" noEditPoints="1" noAdjustHandles="1" noChangeArrowheads="1" noChangeShapeType="1" noTextEdit="1"/>
              </p:cNvSpPr>
              <p:nvPr/>
            </p:nvSpPr>
            <p:spPr>
              <a:xfrm>
                <a:off x="5514896" y="1703229"/>
                <a:ext cx="5848589" cy="98616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6037396" y="2603934"/>
                <a:ext cx="3374257" cy="9721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𝑠</m:t>
                          </m:r>
                          <m:r>
                            <a:rPr lang="en-US" altLang="zh-CN" i="1">
                              <a:latin typeface="Cambria Math"/>
                              <a:ea typeface="Cambria Math"/>
                            </a:rPr>
                            <m:t>→</m:t>
                          </m:r>
                          <m:r>
                            <a:rPr lang="en-US" altLang="zh-CN" i="1">
                              <a:latin typeface="Cambria Math"/>
                              <a:ea typeface="Cambria Math"/>
                            </a:rPr>
                            <m:t>𝑀</m:t>
                          </m:r>
                        </m:sub>
                      </m:sSub>
                      <m:r>
                        <a:rPr lang="en-US" altLang="zh-CN" i="1">
                          <a:latin typeface="Cambria Math"/>
                        </a:rPr>
                        <m:t>=</m:t>
                      </m:r>
                      <m:r>
                        <a:rPr lang="en-US" altLang="zh-CN" i="1">
                          <a:latin typeface="Cambria Math"/>
                        </a:rPr>
                        <m:t>𝐶𝑒𝑥𝑝</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r>
                                <m:rPr>
                                  <m:sty m:val="p"/>
                                </m:rPr>
                                <a:rPr lang="en-US" altLang="zh-CN" i="1">
                                  <a:latin typeface="Cambria Math" panose="02040503050406030204" pitchFamily="18" charset="0"/>
                                </a:rPr>
                                <m:t>S</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p:sp>
            <p:nvSpPr>
              <p:cNvPr id="38" name="TextBox 37"/>
              <p:cNvSpPr txBox="1">
                <a:spLocks noRot="1" noChangeAspect="1" noMove="1" noResize="1" noEditPoints="1" noAdjustHandles="1" noChangeArrowheads="1" noChangeShapeType="1" noTextEdit="1"/>
              </p:cNvSpPr>
              <p:nvPr/>
            </p:nvSpPr>
            <p:spPr>
              <a:xfrm>
                <a:off x="6037396" y="2603934"/>
                <a:ext cx="3374257" cy="972126"/>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468366" y="3547855"/>
                <a:ext cx="27645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𝐽</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𝑀</m:t>
                          </m:r>
                          <m:r>
                            <a:rPr lang="en-US" altLang="zh-CN" i="1">
                              <a:latin typeface="Cambria Math"/>
                              <a:ea typeface="Cambria Math"/>
                            </a:rPr>
                            <m:t>→</m:t>
                          </m:r>
                          <m:r>
                            <a:rPr lang="en-US" altLang="zh-CN" i="1">
                              <a:latin typeface="Cambria Math"/>
                              <a:ea typeface="Cambria Math"/>
                            </a:rPr>
                            <m:t>𝑠</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𝑠</m:t>
                          </m:r>
                          <m:r>
                            <a:rPr lang="en-US" altLang="zh-CN" i="1">
                              <a:latin typeface="Cambria Math"/>
                              <a:ea typeface="Cambria Math"/>
                            </a:rPr>
                            <m:t>→</m:t>
                          </m:r>
                          <m:r>
                            <a:rPr lang="en-US" altLang="zh-CN" i="1">
                              <a:latin typeface="Cambria Math"/>
                              <a:ea typeface="Cambria Math"/>
                            </a:rPr>
                            <m:t>𝑀</m:t>
                          </m:r>
                        </m:sub>
                      </m:sSub>
                    </m:oMath>
                  </m:oMathPara>
                </a14:m>
                <a:endParaRPr lang="zh-CN" alt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468366" y="3547855"/>
                <a:ext cx="2764538" cy="52322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5704058" y="4050141"/>
                <a:ext cx="5144998"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r>
                        <a:rPr lang="en-US" altLang="zh-CN" i="1">
                          <a:latin typeface="Cambria Math"/>
                        </a:rPr>
                        <m:t>𝐶𝑒𝑥𝑝</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r>
                                <m:rPr>
                                  <m:sty m:val="p"/>
                                </m:rPr>
                                <a:rPr lang="en-US" altLang="zh-CN" i="1">
                                  <a:latin typeface="Cambria Math" panose="02040503050406030204" pitchFamily="18" charset="0"/>
                                </a:rPr>
                                <m:t>S</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a:rPr>
                                <m:t>exp</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𝑒𝑉</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e>
                          </m:func>
                          <m:r>
                            <a:rPr lang="en-US" altLang="zh-CN" i="1">
                              <a:latin typeface="Cambria Math"/>
                            </a:rPr>
                            <m:t>−1</m:t>
                          </m:r>
                        </m:e>
                      </m:d>
                    </m:oMath>
                  </m:oMathPara>
                </a14:m>
                <a:endParaRPr lang="zh-CN" altLang="en-US" dirty="0"/>
              </a:p>
            </p:txBody>
          </p:sp>
        </mc:Choice>
        <mc:Fallback>
          <p:sp>
            <p:nvSpPr>
              <p:cNvPr id="40" name="TextBox 39"/>
              <p:cNvSpPr txBox="1">
                <a:spLocks noRot="1" noChangeAspect="1" noMove="1" noResize="1" noEditPoints="1" noAdjustHandles="1" noChangeArrowheads="1" noChangeShapeType="1" noTextEdit="1"/>
              </p:cNvSpPr>
              <p:nvPr/>
            </p:nvSpPr>
            <p:spPr>
              <a:xfrm>
                <a:off x="5704058" y="4050141"/>
                <a:ext cx="5144998" cy="1060483"/>
              </a:xfrm>
              <a:prstGeom prst="rect">
                <a:avLst/>
              </a:prstGeom>
              <a:blipFill>
                <a:blip r:embed="rId13"/>
                <a:stretch>
                  <a:fillRect/>
                </a:stretch>
              </a:blipFill>
            </p:spPr>
            <p:txBody>
              <a:bodyPr/>
              <a:lstStyle/>
              <a:p>
                <a:r>
                  <a:rPr lang="zh-CN" altLang="en-US">
                    <a:noFill/>
                  </a:rPr>
                  <a:t> </a:t>
                </a:r>
              </a:p>
            </p:txBody>
          </p:sp>
        </mc:Fallback>
      </mc:AlternateContent>
      <p:cxnSp>
        <p:nvCxnSpPr>
          <p:cNvPr id="42" name="直接连接符 41"/>
          <p:cNvCxnSpPr/>
          <p:nvPr/>
        </p:nvCxnSpPr>
        <p:spPr>
          <a:xfrm>
            <a:off x="6179127" y="5074998"/>
            <a:ext cx="184411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5626296" y="5136628"/>
                <a:ext cx="3750962" cy="1060483"/>
              </a:xfrm>
              <a:prstGeom prst="rect">
                <a:avLst/>
              </a:prstGeom>
              <a:solidFill>
                <a:srgbClr val="FFFF66"/>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𝐽</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𝑠</m:t>
                          </m:r>
                        </m:sub>
                      </m:sSub>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a:rPr>
                                <m:t>exp</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𝑒𝑉</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e>
                          </m:func>
                          <m:r>
                            <a:rPr lang="en-US" altLang="zh-CN" i="1">
                              <a:latin typeface="Cambria Math"/>
                            </a:rPr>
                            <m:t>−1</m:t>
                          </m:r>
                        </m:e>
                      </m:d>
                    </m:oMath>
                  </m:oMathPara>
                </a14:m>
                <a:endParaRPr lang="zh-CN" alt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5626296" y="5136628"/>
                <a:ext cx="3750962" cy="1060483"/>
              </a:xfrm>
              <a:prstGeom prst="rect">
                <a:avLst/>
              </a:prstGeom>
              <a:blipFill>
                <a:blip r:embed="rId14"/>
                <a:stretch>
                  <a:fillRect/>
                </a:stretch>
              </a:blipFill>
            </p:spPr>
            <p:txBody>
              <a:bodyPr/>
              <a:lstStyle/>
              <a:p>
                <a:r>
                  <a:rPr lang="zh-CN" altLang="en-US">
                    <a:noFill/>
                  </a:rPr>
                  <a:t> </a:t>
                </a:r>
              </a:p>
            </p:txBody>
          </p:sp>
        </mc:Fallback>
      </mc:AlternateContent>
      <p:grpSp>
        <p:nvGrpSpPr>
          <p:cNvPr id="44" name="组合 43"/>
          <p:cNvGrpSpPr/>
          <p:nvPr/>
        </p:nvGrpSpPr>
        <p:grpSpPr>
          <a:xfrm>
            <a:off x="10029093" y="6448526"/>
            <a:ext cx="552450" cy="314325"/>
            <a:chOff x="5172075" y="6438900"/>
            <a:chExt cx="552450" cy="314325"/>
          </a:xfrm>
        </p:grpSpPr>
        <p:sp>
          <p:nvSpPr>
            <p:cNvPr id="45" name="棱台 4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48" name="Line 27"/>
          <p:cNvSpPr>
            <a:spLocks noChangeShapeType="1"/>
          </p:cNvSpPr>
          <p:nvPr/>
        </p:nvSpPr>
        <p:spPr bwMode="auto">
          <a:xfrm>
            <a:off x="3044598" y="2431592"/>
            <a:ext cx="0" cy="939439"/>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49" name="Text Box 28"/>
          <p:cNvSpPr txBox="1">
            <a:spLocks noChangeArrowheads="1"/>
          </p:cNvSpPr>
          <p:nvPr/>
        </p:nvSpPr>
        <p:spPr bwMode="auto">
          <a:xfrm>
            <a:off x="2454770" y="2652205"/>
            <a:ext cx="785867"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000" b="1" i="1" dirty="0" smtClean="0">
                <a:solidFill>
                  <a:schemeClr val="accent4"/>
                </a:solidFill>
                <a:latin typeface="Times New Roman" pitchFamily="18" charset="0"/>
                <a:ea typeface="华文楷体" pitchFamily="2" charset="-122"/>
                <a:cs typeface="Times New Roman" pitchFamily="18" charset="0"/>
              </a:rPr>
              <a:t>W</a:t>
            </a:r>
            <a:r>
              <a:rPr lang="en-US" altLang="zh-CN" sz="2000" b="1" i="1" baseline="-25000" dirty="0" smtClean="0">
                <a:solidFill>
                  <a:schemeClr val="accent4"/>
                </a:solidFill>
                <a:latin typeface="Times New Roman" pitchFamily="18" charset="0"/>
                <a:ea typeface="华文楷体" pitchFamily="2" charset="-122"/>
                <a:cs typeface="Times New Roman" pitchFamily="18" charset="0"/>
              </a:rPr>
              <a:t>MS</a:t>
            </a:r>
            <a:endParaRPr lang="en-US" altLang="zh-CN" sz="2000" b="1" i="1" dirty="0">
              <a:solidFill>
                <a:schemeClr val="accent4"/>
              </a:solidFill>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386687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10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10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left)">
                                      <p:cBhvr>
                                        <p:cTn id="21" dur="10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10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left)">
                                      <p:cBhvr>
                                        <p:cTn id="36" dur="1000"/>
                                        <p:tgtEl>
                                          <p:spTgt spid="43"/>
                                        </p:tgtEl>
                                      </p:cBhvr>
                                    </p:animEffect>
                                  </p:childTnLst>
                                </p:cTn>
                              </p:par>
                            </p:childTnLst>
                          </p:cTn>
                        </p:par>
                        <p:par>
                          <p:cTn id="37" fill="hold">
                            <p:stCondLst>
                              <p:cond delay="1000"/>
                            </p:stCondLst>
                            <p:childTnLst>
                              <p:par>
                                <p:cTn id="38" presetID="22" presetClass="entr" presetSubtype="4" fill="hold"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down)">
                                      <p:cBhvr>
                                        <p:cTn id="4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0" name="TextBox 129"/>
              <p:cNvSpPr txBox="1"/>
              <p:nvPr/>
            </p:nvSpPr>
            <p:spPr>
              <a:xfrm>
                <a:off x="9029627" y="2922963"/>
                <a:ext cx="109530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chemeClr val="accent4"/>
                          </a:solidFill>
                          <a:latin typeface="Cambria Math"/>
                        </a:rPr>
                        <m:t>𝑒</m:t>
                      </m:r>
                      <m:r>
                        <a:rPr lang="en-US" altLang="zh-CN" sz="1600" i="1">
                          <a:solidFill>
                            <a:schemeClr val="accent4"/>
                          </a:solidFill>
                          <a:latin typeface="Cambria Math"/>
                        </a:rPr>
                        <m:t>(</m:t>
                      </m:r>
                      <m:sSub>
                        <m:sSubPr>
                          <m:ctrlPr>
                            <a:rPr lang="en-US" altLang="zh-CN" sz="1600" i="1">
                              <a:solidFill>
                                <a:schemeClr val="accent4"/>
                              </a:solidFill>
                              <a:latin typeface="Cambria Math" panose="02040503050406030204" pitchFamily="18" charset="0"/>
                            </a:rPr>
                          </m:ctrlPr>
                        </m:sSubPr>
                        <m:e>
                          <m:r>
                            <a:rPr lang="en-US" altLang="zh-CN" sz="1600" i="1">
                              <a:solidFill>
                                <a:schemeClr val="accent4"/>
                              </a:solidFill>
                              <a:latin typeface="Cambria Math"/>
                            </a:rPr>
                            <m:t>𝑉</m:t>
                          </m:r>
                        </m:e>
                        <m:sub>
                          <m:r>
                            <a:rPr lang="en-US" altLang="zh-CN" sz="1600" i="1">
                              <a:solidFill>
                                <a:schemeClr val="accent4"/>
                              </a:solidFill>
                              <a:latin typeface="Cambria Math"/>
                            </a:rPr>
                            <m:t>0</m:t>
                          </m:r>
                        </m:sub>
                      </m:sSub>
                      <m:r>
                        <a:rPr lang="en-US" altLang="zh-CN" sz="1600" i="1">
                          <a:solidFill>
                            <a:schemeClr val="accent4"/>
                          </a:solidFill>
                          <a:latin typeface="Cambria Math"/>
                        </a:rPr>
                        <m:t>+</m:t>
                      </m:r>
                      <m:r>
                        <a:rPr lang="en-US" altLang="zh-CN" sz="1600" i="1">
                          <a:solidFill>
                            <a:schemeClr val="accent4"/>
                          </a:solidFill>
                          <a:latin typeface="Cambria Math"/>
                        </a:rPr>
                        <m:t>𝑉</m:t>
                      </m:r>
                      <m:r>
                        <a:rPr lang="en-US" altLang="zh-CN" sz="1600" i="1">
                          <a:solidFill>
                            <a:schemeClr val="accent4"/>
                          </a:solidFill>
                          <a:latin typeface="Cambria Math"/>
                        </a:rPr>
                        <m:t>)</m:t>
                      </m:r>
                    </m:oMath>
                  </m:oMathPara>
                </a14:m>
                <a:endParaRPr lang="zh-CN" altLang="en-US" sz="1600" dirty="0">
                  <a:solidFill>
                    <a:schemeClr val="accent4"/>
                  </a:solidFill>
                </a:endParaRPr>
              </a:p>
            </p:txBody>
          </p:sp>
        </mc:Choice>
        <mc:Fallback>
          <p:sp>
            <p:nvSpPr>
              <p:cNvPr id="130" name="TextBox 129"/>
              <p:cNvSpPr txBox="1">
                <a:spLocks noRot="1" noChangeAspect="1" noMove="1" noResize="1" noEditPoints="1" noAdjustHandles="1" noChangeArrowheads="1" noChangeShapeType="1" noTextEdit="1"/>
              </p:cNvSpPr>
              <p:nvPr/>
            </p:nvSpPr>
            <p:spPr>
              <a:xfrm>
                <a:off x="9029627" y="2922963"/>
                <a:ext cx="1095300" cy="338554"/>
              </a:xfrm>
              <a:prstGeom prst="rect">
                <a:avLst/>
              </a:prstGeom>
              <a:blipFill>
                <a:blip r:embed="rId3"/>
                <a:stretch>
                  <a:fillRect b="-10714"/>
                </a:stretch>
              </a:blipFill>
            </p:spPr>
            <p:txBody>
              <a:bodyPr/>
              <a:lstStyle/>
              <a:p>
                <a:r>
                  <a:rPr lang="zh-CN" altLang="en-US">
                    <a:noFill/>
                  </a:rPr>
                  <a:t> </a:t>
                </a:r>
              </a:p>
            </p:txBody>
          </p:sp>
        </mc:Fallback>
      </mc:AlternateContent>
      <p:sp>
        <p:nvSpPr>
          <p:cNvPr id="28" name="TextBox 27"/>
          <p:cNvSpPr txBox="1"/>
          <p:nvPr/>
        </p:nvSpPr>
        <p:spPr>
          <a:xfrm>
            <a:off x="173057" y="170122"/>
            <a:ext cx="6497908" cy="584775"/>
          </a:xfrm>
          <a:prstGeom prst="rect">
            <a:avLst/>
          </a:prstGeom>
          <a:noFill/>
        </p:spPr>
        <p:txBody>
          <a:bodyPr wrap="square" rtlCol="0">
            <a:spAutoFit/>
          </a:bodyPr>
          <a:lstStyle/>
          <a:p>
            <a:r>
              <a:rPr lang="en-US" altLang="zh-CN" sz="3200" b="1" dirty="0">
                <a:solidFill>
                  <a:schemeClr val="tx2"/>
                </a:solidFill>
              </a:rPr>
              <a:t>7.3 </a:t>
            </a:r>
            <a:r>
              <a:rPr lang="zh-CN" altLang="en-US" sz="3200" b="1" dirty="0">
                <a:solidFill>
                  <a:schemeClr val="tx2"/>
                </a:solidFill>
              </a:rPr>
              <a:t>金属</a:t>
            </a:r>
            <a:r>
              <a:rPr lang="en-US" altLang="zh-CN" sz="3200" b="1" dirty="0">
                <a:solidFill>
                  <a:schemeClr val="tx2"/>
                </a:solidFill>
              </a:rPr>
              <a:t>-</a:t>
            </a:r>
            <a:r>
              <a:rPr lang="zh-CN" altLang="en-US" sz="3200" b="1" dirty="0">
                <a:solidFill>
                  <a:schemeClr val="tx2"/>
                </a:solidFill>
              </a:rPr>
              <a:t>半导体接触的整流现象</a:t>
            </a:r>
          </a:p>
        </p:txBody>
      </p:sp>
      <p:sp>
        <p:nvSpPr>
          <p:cNvPr id="29" name="TextBox 28"/>
          <p:cNvSpPr txBox="1"/>
          <p:nvPr/>
        </p:nvSpPr>
        <p:spPr>
          <a:xfrm>
            <a:off x="1971493" y="765528"/>
            <a:ext cx="3975768" cy="523220"/>
          </a:xfrm>
          <a:prstGeom prst="rect">
            <a:avLst/>
          </a:prstGeom>
          <a:noFill/>
        </p:spPr>
        <p:txBody>
          <a:bodyPr wrap="none" rtlCol="0">
            <a:spAutoFit/>
          </a:bodyPr>
          <a:lstStyle/>
          <a:p>
            <a:r>
              <a:rPr lang="zh-CN" altLang="en-US" b="1" dirty="0">
                <a:latin typeface="Times New Roman" pitchFamily="18" charset="0"/>
                <a:cs typeface="Times New Roman" pitchFamily="18" charset="0"/>
              </a:rPr>
              <a:t>金属和</a:t>
            </a:r>
            <a:r>
              <a:rPr lang="en-US" altLang="zh-CN" b="1" dirty="0">
                <a:latin typeface="Times New Roman" pitchFamily="18" charset="0"/>
                <a:cs typeface="Times New Roman" pitchFamily="18" charset="0"/>
              </a:rPr>
              <a:t>n</a:t>
            </a:r>
            <a:r>
              <a:rPr lang="zh-CN" altLang="en-US" b="1" dirty="0">
                <a:latin typeface="Times New Roman" pitchFamily="18" charset="0"/>
                <a:cs typeface="Times New Roman" pitchFamily="18" charset="0"/>
              </a:rPr>
              <a:t>型非简并半导体</a:t>
            </a:r>
          </a:p>
        </p:txBody>
      </p:sp>
      <mc:AlternateContent xmlns:mc="http://schemas.openxmlformats.org/markup-compatibility/2006" xmlns:a14="http://schemas.microsoft.com/office/drawing/2010/main">
        <mc:Choice Requires="a14">
          <p:sp>
            <p:nvSpPr>
              <p:cNvPr id="30" name="TextBox 29"/>
              <p:cNvSpPr txBox="1"/>
              <p:nvPr/>
            </p:nvSpPr>
            <p:spPr>
              <a:xfrm>
                <a:off x="5947262" y="765528"/>
                <a:ext cx="17099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sub>
                      </m:sSub>
                      <m:r>
                        <a:rPr lang="en-US" altLang="zh-CN" i="1">
                          <a:latin typeface="Cambria Math"/>
                        </a:rPr>
                        <m:t>&gt;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oMath>
                  </m:oMathPara>
                </a14:m>
                <a:endParaRPr lang="zh-CN" alt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5947262" y="765528"/>
                <a:ext cx="1709955" cy="523220"/>
              </a:xfrm>
              <a:prstGeom prst="rect">
                <a:avLst/>
              </a:prstGeom>
              <a:blipFill>
                <a:blip r:embed="rId4"/>
                <a:stretch>
                  <a:fillRect/>
                </a:stretch>
              </a:blipFill>
            </p:spPr>
            <p:txBody>
              <a:bodyPr/>
              <a:lstStyle/>
              <a:p>
                <a:r>
                  <a:rPr lang="zh-CN" altLang="en-US">
                    <a:noFill/>
                  </a:rPr>
                  <a:t> </a:t>
                </a:r>
              </a:p>
            </p:txBody>
          </p:sp>
        </mc:Fallback>
      </mc:AlternateContent>
      <p:sp>
        <p:nvSpPr>
          <p:cNvPr id="31" name="TextBox 30"/>
          <p:cNvSpPr txBox="1"/>
          <p:nvPr/>
        </p:nvSpPr>
        <p:spPr>
          <a:xfrm>
            <a:off x="4411638" y="2769451"/>
            <a:ext cx="394660" cy="1815882"/>
          </a:xfrm>
          <a:prstGeom prst="rect">
            <a:avLst/>
          </a:prstGeom>
          <a:noFill/>
        </p:spPr>
        <p:txBody>
          <a:bodyPr wrap="none" rtlCol="0">
            <a:spAutoFit/>
          </a:bodyPr>
          <a:lstStyle/>
          <a:p>
            <a:r>
              <a:rPr lang="en-US" altLang="zh-CN" dirty="0"/>
              <a:t>+</a:t>
            </a:r>
          </a:p>
          <a:p>
            <a:r>
              <a:rPr lang="en-US" altLang="zh-CN" dirty="0"/>
              <a:t>+</a:t>
            </a:r>
          </a:p>
          <a:p>
            <a:r>
              <a:rPr lang="en-US" altLang="zh-CN" dirty="0"/>
              <a:t>+</a:t>
            </a:r>
          </a:p>
          <a:p>
            <a:r>
              <a:rPr lang="en-US" altLang="zh-CN" dirty="0"/>
              <a:t>+</a:t>
            </a:r>
            <a:endParaRPr lang="zh-CN" altLang="en-US" dirty="0"/>
          </a:p>
        </p:txBody>
      </p:sp>
      <p:cxnSp>
        <p:nvCxnSpPr>
          <p:cNvPr id="33" name="直接箭头连接符 32"/>
          <p:cNvCxnSpPr/>
          <p:nvPr/>
        </p:nvCxnSpPr>
        <p:spPr>
          <a:xfrm flipH="1">
            <a:off x="4013211" y="3048900"/>
            <a:ext cx="47316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4016238" y="3488379"/>
            <a:ext cx="47316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4016238" y="3892417"/>
            <a:ext cx="47316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4017637" y="4316572"/>
            <a:ext cx="47316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3766840" y="5663259"/>
            <a:ext cx="110069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4127961" y="5571075"/>
                <a:ext cx="529312" cy="513282"/>
              </a:xfrm>
              <a:prstGeom prst="rect">
                <a:avLst/>
              </a:prstGeom>
              <a:noFill/>
            </p:spPr>
            <p:txBody>
              <a:bodyPr wrap="none" rtlCol="0">
                <a:spAutoFit/>
              </a:bodyPr>
              <a:lstStyle/>
              <a:p>
                <a14:m>
                  <m:oMath xmlns:m="http://schemas.openxmlformats.org/officeDocument/2006/math">
                    <m:r>
                      <a:rPr lang="zh-CN" altLang="en-US" i="1">
                        <a:latin typeface="Cambria Math"/>
                      </a:rPr>
                      <m:t>∈</m:t>
                    </m:r>
                  </m:oMath>
                </a14:m>
                <a:r>
                  <a:rPr lang="en-US" altLang="zh-CN" baseline="-25000" dirty="0"/>
                  <a:t>s</a:t>
                </a:r>
                <a:endParaRPr lang="zh-CN" altLang="en-US" baseline="-25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127961" y="5571075"/>
                <a:ext cx="529312" cy="513282"/>
              </a:xfrm>
              <a:prstGeom prst="rect">
                <a:avLst/>
              </a:prstGeom>
              <a:blipFill>
                <a:blip r:embed="rId5"/>
                <a:stretch>
                  <a:fillRect r="-8046" b="-29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2097026" y="1521063"/>
                <a:ext cx="787587" cy="523220"/>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r>
                        <a:rPr lang="en-US" altLang="zh-CN" i="1">
                          <a:latin typeface="Cambria Math"/>
                        </a:rPr>
                        <m:t>𝑉</m:t>
                      </m:r>
                    </m:oMath>
                  </m:oMathPara>
                </a14:m>
                <a:endParaRPr lang="zh-CN" alt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2097026" y="1521063"/>
                <a:ext cx="787587" cy="523220"/>
              </a:xfrm>
              <a:prstGeom prst="rect">
                <a:avLst/>
              </a:prstGeom>
              <a:blipFill>
                <a:blip r:embed="rId6"/>
                <a:stretch>
                  <a:fillRect/>
                </a:stretch>
              </a:blipFill>
            </p:spPr>
            <p:txBody>
              <a:bodyPr/>
              <a:lstStyle/>
              <a:p>
                <a:r>
                  <a:rPr lang="zh-CN" altLang="en-US">
                    <a:noFill/>
                  </a:rPr>
                  <a:t> </a:t>
                </a:r>
              </a:p>
            </p:txBody>
          </p:sp>
        </mc:Fallback>
      </mc:AlternateContent>
      <p:cxnSp>
        <p:nvCxnSpPr>
          <p:cNvPr id="41" name="直接箭头连接符 40"/>
          <p:cNvCxnSpPr/>
          <p:nvPr/>
        </p:nvCxnSpPr>
        <p:spPr>
          <a:xfrm flipH="1">
            <a:off x="3734365" y="6084357"/>
            <a:ext cx="1100699"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4137021" y="5970178"/>
                <a:ext cx="474809" cy="5132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m:t>
                      </m:r>
                    </m:oMath>
                  </m:oMathPara>
                </a14:m>
                <a:endParaRPr lang="zh-CN" altLang="en-US" baseline="-25000" dirty="0"/>
              </a:p>
            </p:txBody>
          </p:sp>
        </mc:Choice>
        <mc:Fallback xmlns="">
          <p:sp>
            <p:nvSpPr>
              <p:cNvPr id="42" name="TextBox 41"/>
              <p:cNvSpPr txBox="1">
                <a:spLocks noRot="1" noChangeAspect="1" noMove="1" noResize="1" noEditPoints="1" noAdjustHandles="1" noChangeArrowheads="1" noChangeShapeType="1" noTextEdit="1"/>
              </p:cNvSpPr>
              <p:nvPr/>
            </p:nvSpPr>
            <p:spPr>
              <a:xfrm>
                <a:off x="4137021" y="5970178"/>
                <a:ext cx="474809" cy="513282"/>
              </a:xfrm>
              <a:prstGeom prst="rect">
                <a:avLst/>
              </a:prstGeom>
              <a:blipFill>
                <a:blip r:embed="rId7"/>
                <a:stretch>
                  <a:fillRect/>
                </a:stretch>
              </a:blipFill>
            </p:spPr>
            <p:txBody>
              <a:bodyPr/>
              <a:lstStyle/>
              <a:p>
                <a:r>
                  <a:rPr lang="zh-CN" altLang="en-US">
                    <a:noFill/>
                  </a:rPr>
                  <a:t> </a:t>
                </a:r>
              </a:p>
            </p:txBody>
          </p:sp>
        </mc:Fallback>
      </mc:AlternateContent>
      <p:sp>
        <p:nvSpPr>
          <p:cNvPr id="44" name="Line 10"/>
          <p:cNvSpPr>
            <a:spLocks noChangeShapeType="1"/>
          </p:cNvSpPr>
          <p:nvPr/>
        </p:nvSpPr>
        <p:spPr bwMode="auto">
          <a:xfrm>
            <a:off x="4968749" y="4709477"/>
            <a:ext cx="8289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Text Box 16"/>
          <p:cNvSpPr txBox="1">
            <a:spLocks noChangeArrowheads="1"/>
          </p:cNvSpPr>
          <p:nvPr/>
        </p:nvSpPr>
        <p:spPr bwMode="auto">
          <a:xfrm>
            <a:off x="5728650" y="1879964"/>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0</a:t>
            </a:r>
            <a:endParaRPr lang="en-US" altLang="zh-CN" sz="2800" b="1" i="1" dirty="0">
              <a:latin typeface="Times New Roman" pitchFamily="18" charset="0"/>
              <a:ea typeface="华文楷体" pitchFamily="2" charset="-122"/>
              <a:cs typeface="Times New Roman" pitchFamily="18" charset="0"/>
            </a:endParaRPr>
          </a:p>
        </p:txBody>
      </p:sp>
      <p:sp>
        <p:nvSpPr>
          <p:cNvPr id="46" name="Line 10"/>
          <p:cNvSpPr>
            <a:spLocks noChangeShapeType="1"/>
          </p:cNvSpPr>
          <p:nvPr/>
        </p:nvSpPr>
        <p:spPr bwMode="auto">
          <a:xfrm>
            <a:off x="4962181" y="2910404"/>
            <a:ext cx="8355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11"/>
          <p:cNvSpPr>
            <a:spLocks noChangeShapeType="1"/>
          </p:cNvSpPr>
          <p:nvPr/>
        </p:nvSpPr>
        <p:spPr bwMode="auto">
          <a:xfrm>
            <a:off x="4256723" y="3352837"/>
            <a:ext cx="154099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Text Box 13"/>
          <p:cNvSpPr txBox="1">
            <a:spLocks noChangeArrowheads="1"/>
          </p:cNvSpPr>
          <p:nvPr/>
        </p:nvSpPr>
        <p:spPr bwMode="auto">
          <a:xfrm>
            <a:off x="5675262" y="2476537"/>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p:sp>
        <p:nvSpPr>
          <p:cNvPr id="49" name="Text Box 15"/>
          <p:cNvSpPr txBox="1">
            <a:spLocks noChangeArrowheads="1"/>
          </p:cNvSpPr>
          <p:nvPr/>
        </p:nvSpPr>
        <p:spPr bwMode="auto">
          <a:xfrm>
            <a:off x="5703024" y="4413863"/>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p:sp>
        <p:nvSpPr>
          <p:cNvPr id="50" name="Line 17"/>
          <p:cNvSpPr>
            <a:spLocks noChangeShapeType="1"/>
          </p:cNvSpPr>
          <p:nvPr/>
        </p:nvSpPr>
        <p:spPr bwMode="auto">
          <a:xfrm>
            <a:off x="4968749" y="2167966"/>
            <a:ext cx="82897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 name="组合 50"/>
          <p:cNvGrpSpPr/>
          <p:nvPr/>
        </p:nvGrpSpPr>
        <p:grpSpPr>
          <a:xfrm>
            <a:off x="2301281" y="1783667"/>
            <a:ext cx="1946759" cy="1701434"/>
            <a:chOff x="2814864" y="2125183"/>
            <a:chExt cx="2320219" cy="1701434"/>
          </a:xfrm>
        </p:grpSpPr>
        <p:sp>
          <p:nvSpPr>
            <p:cNvPr id="52" name="Line 25"/>
            <p:cNvSpPr>
              <a:spLocks noChangeShapeType="1"/>
            </p:cNvSpPr>
            <p:nvPr/>
          </p:nvSpPr>
          <p:spPr bwMode="auto">
            <a:xfrm>
              <a:off x="3649503" y="3686174"/>
              <a:ext cx="1429738"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27"/>
            <p:cNvSpPr>
              <a:spLocks noChangeShapeType="1"/>
            </p:cNvSpPr>
            <p:nvPr/>
          </p:nvSpPr>
          <p:spPr bwMode="auto">
            <a:xfrm>
              <a:off x="4801276" y="2125183"/>
              <a:ext cx="0" cy="1558925"/>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54" name="Text Box 28"/>
            <p:cNvSpPr txBox="1">
              <a:spLocks noChangeArrowheads="1"/>
            </p:cNvSpPr>
            <p:nvPr/>
          </p:nvSpPr>
          <p:spPr bwMode="auto">
            <a:xfrm>
              <a:off x="4005881" y="2544982"/>
              <a:ext cx="936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solidFill>
                    <a:srgbClr val="FF0000"/>
                  </a:solidFill>
                  <a:latin typeface="Times New Roman" pitchFamily="18" charset="0"/>
                  <a:ea typeface="华文楷体" pitchFamily="2" charset="-122"/>
                  <a:cs typeface="Times New Roman" pitchFamily="18" charset="0"/>
                </a:rPr>
                <a:t>W</a:t>
              </a:r>
              <a:r>
                <a:rPr lang="en-US" altLang="zh-CN" sz="2800" b="1" i="1" baseline="-25000" dirty="0">
                  <a:solidFill>
                    <a:srgbClr val="FF0000"/>
                  </a:solidFill>
                  <a:latin typeface="Times New Roman" pitchFamily="18" charset="0"/>
                  <a:ea typeface="华文楷体" pitchFamily="2" charset="-122"/>
                  <a:cs typeface="Times New Roman" pitchFamily="18" charset="0"/>
                </a:rPr>
                <a:t>M</a:t>
              </a:r>
              <a:endParaRPr lang="en-US" altLang="zh-CN" sz="2800" b="1" i="1" dirty="0">
                <a:solidFill>
                  <a:srgbClr val="FF0000"/>
                </a:solidFill>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55" name="Text Box 29"/>
                <p:cNvSpPr txBox="1">
                  <a:spLocks noChangeArrowheads="1"/>
                </p:cNvSpPr>
                <p:nvPr/>
              </p:nvSpPr>
              <p:spPr bwMode="auto">
                <a:xfrm>
                  <a:off x="2814864" y="3262552"/>
                  <a:ext cx="1086091"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solidFill>
                                  <a:srgbClr val="FF0000"/>
                                </a:solidFill>
                                <a:latin typeface="Cambria Math" panose="02040503050406030204" pitchFamily="18" charset="0"/>
                                <a:ea typeface="华文楷体" pitchFamily="2" charset="-122"/>
                              </a:rPr>
                            </m:ctrlPr>
                          </m:sSubPr>
                          <m:e>
                            <m:r>
                              <a:rPr lang="en-US" altLang="zh-CN" sz="2800" b="1" i="1">
                                <a:solidFill>
                                  <a:srgbClr val="FF0000"/>
                                </a:solidFill>
                                <a:latin typeface="Cambria Math"/>
                                <a:ea typeface="华文楷体" pitchFamily="2" charset="-122"/>
                              </a:rPr>
                              <m:t>𝑬</m:t>
                            </m:r>
                          </m:e>
                          <m:sub>
                            <m:r>
                              <a:rPr lang="en-US" altLang="zh-CN" sz="2800" b="1" i="1">
                                <a:solidFill>
                                  <a:srgbClr val="FF0000"/>
                                </a:solidFill>
                                <a:latin typeface="Cambria Math"/>
                                <a:ea typeface="华文楷体" pitchFamily="2" charset="-122"/>
                              </a:rPr>
                              <m:t>𝒇𝑴</m:t>
                            </m:r>
                          </m:sub>
                        </m:sSub>
                      </m:oMath>
                    </m:oMathPara>
                  </a14:m>
                  <a:endParaRPr lang="en-US" altLang="zh-CN" sz="2800" b="1" dirty="0">
                    <a:solidFill>
                      <a:srgbClr val="FF0000"/>
                    </a:solidFill>
                    <a:latin typeface="华文楷体" pitchFamily="2" charset="-122"/>
                    <a:ea typeface="华文楷体" pitchFamily="2" charset="-122"/>
                  </a:endParaRPr>
                </a:p>
              </p:txBody>
            </p:sp>
          </mc:Choice>
          <mc:Fallback xmlns="">
            <p:sp>
              <p:nvSpPr>
                <p:cNvPr id="55" name="Text Box 29"/>
                <p:cNvSpPr txBox="1">
                  <a:spLocks noRot="1" noChangeAspect="1" noMove="1" noResize="1" noEditPoints="1" noAdjustHandles="1" noChangeArrowheads="1" noChangeShapeType="1" noTextEdit="1"/>
                </p:cNvSpPr>
                <p:nvPr/>
              </p:nvSpPr>
              <p:spPr bwMode="auto">
                <a:xfrm>
                  <a:off x="2814864" y="3262552"/>
                  <a:ext cx="1086091" cy="564065"/>
                </a:xfrm>
                <a:prstGeom prst="rect">
                  <a:avLst/>
                </a:prstGeom>
                <a:blipFill>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6" name="Line 17"/>
            <p:cNvSpPr>
              <a:spLocks noChangeShapeType="1"/>
            </p:cNvSpPr>
            <p:nvPr/>
          </p:nvSpPr>
          <p:spPr bwMode="auto">
            <a:xfrm>
              <a:off x="3649503" y="2134435"/>
              <a:ext cx="1485580" cy="736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sp>
        <p:nvSpPr>
          <p:cNvPr id="57" name="弧形 56"/>
          <p:cNvSpPr/>
          <p:nvPr/>
        </p:nvSpPr>
        <p:spPr>
          <a:xfrm>
            <a:off x="4239639" y="2136081"/>
            <a:ext cx="1381968" cy="777600"/>
          </a:xfrm>
          <a:prstGeom prst="arc">
            <a:avLst>
              <a:gd name="adj1" fmla="val 5240221"/>
              <a:gd name="adj2" fmla="val 1067727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弧形 57"/>
          <p:cNvSpPr/>
          <p:nvPr/>
        </p:nvSpPr>
        <p:spPr>
          <a:xfrm>
            <a:off x="4239655" y="3932433"/>
            <a:ext cx="1427714" cy="777600"/>
          </a:xfrm>
          <a:prstGeom prst="arc">
            <a:avLst>
              <a:gd name="adj1" fmla="val 5240221"/>
              <a:gd name="adj2" fmla="val 1067727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弧形 58"/>
          <p:cNvSpPr/>
          <p:nvPr/>
        </p:nvSpPr>
        <p:spPr>
          <a:xfrm>
            <a:off x="4237308" y="1394089"/>
            <a:ext cx="1382335" cy="776628"/>
          </a:xfrm>
          <a:prstGeom prst="arc">
            <a:avLst>
              <a:gd name="adj1" fmla="val 5240221"/>
              <a:gd name="adj2" fmla="val 10677270"/>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Line 17"/>
          <p:cNvSpPr>
            <a:spLocks noChangeShapeType="1"/>
          </p:cNvSpPr>
          <p:nvPr/>
        </p:nvSpPr>
        <p:spPr bwMode="auto">
          <a:xfrm>
            <a:off x="4261479" y="1796600"/>
            <a:ext cx="1263468"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2" name="直接箭头连接符 61"/>
          <p:cNvCxnSpPr/>
          <p:nvPr/>
        </p:nvCxnSpPr>
        <p:spPr>
          <a:xfrm>
            <a:off x="5192791" y="1789128"/>
            <a:ext cx="0" cy="378838"/>
          </a:xfrm>
          <a:prstGeom prst="straightConnector1">
            <a:avLst/>
          </a:prstGeom>
          <a:ln w="28575">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p:cNvSpPr txBox="1"/>
              <p:nvPr/>
            </p:nvSpPr>
            <p:spPr>
              <a:xfrm>
                <a:off x="5115113" y="1773667"/>
                <a:ext cx="63337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rgbClr val="008000"/>
                          </a:solidFill>
                          <a:latin typeface="Cambria Math"/>
                        </a:rPr>
                        <m:t>𝑒</m:t>
                      </m:r>
                      <m:sSub>
                        <m:sSubPr>
                          <m:ctrlPr>
                            <a:rPr lang="en-US" altLang="zh-CN" sz="2000" i="1">
                              <a:solidFill>
                                <a:srgbClr val="008000"/>
                              </a:solidFill>
                              <a:latin typeface="Cambria Math" panose="02040503050406030204" pitchFamily="18" charset="0"/>
                            </a:rPr>
                          </m:ctrlPr>
                        </m:sSubPr>
                        <m:e>
                          <m:r>
                            <a:rPr lang="en-US" altLang="zh-CN" sz="2000" i="1">
                              <a:solidFill>
                                <a:srgbClr val="008000"/>
                              </a:solidFill>
                              <a:latin typeface="Cambria Math"/>
                            </a:rPr>
                            <m:t>𝑉</m:t>
                          </m:r>
                        </m:e>
                        <m:sub>
                          <m:r>
                            <a:rPr lang="en-US" altLang="zh-CN" sz="2000" i="1">
                              <a:solidFill>
                                <a:srgbClr val="008000"/>
                              </a:solidFill>
                              <a:latin typeface="Cambria Math"/>
                            </a:rPr>
                            <m:t>0</m:t>
                          </m:r>
                        </m:sub>
                      </m:sSub>
                    </m:oMath>
                  </m:oMathPara>
                </a14:m>
                <a:endParaRPr lang="zh-CN" altLang="en-US" sz="2000" dirty="0">
                  <a:solidFill>
                    <a:srgbClr val="008000"/>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5115113" y="1773667"/>
                <a:ext cx="633379" cy="400110"/>
              </a:xfrm>
              <a:prstGeom prst="rect">
                <a:avLst/>
              </a:prstGeom>
              <a:blipFill>
                <a:blip r:embed="rId9"/>
                <a:stretch>
                  <a:fillRect b="-3030"/>
                </a:stretch>
              </a:blipFill>
            </p:spPr>
            <p:txBody>
              <a:bodyPr/>
              <a:lstStyle/>
              <a:p>
                <a:r>
                  <a:rPr lang="zh-CN" altLang="en-US">
                    <a:noFill/>
                  </a:rPr>
                  <a:t> </a:t>
                </a:r>
              </a:p>
            </p:txBody>
          </p:sp>
        </mc:Fallback>
      </mc:AlternateContent>
      <p:cxnSp>
        <p:nvCxnSpPr>
          <p:cNvPr id="64" name="直接连接符 63"/>
          <p:cNvCxnSpPr/>
          <p:nvPr/>
        </p:nvCxnSpPr>
        <p:spPr>
          <a:xfrm>
            <a:off x="4976274" y="1632692"/>
            <a:ext cx="0" cy="3423932"/>
          </a:xfrm>
          <a:prstGeom prst="line">
            <a:avLst/>
          </a:prstGeom>
          <a:ln w="28575">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4261480" y="4860883"/>
            <a:ext cx="700701" cy="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p:cNvSpPr txBox="1"/>
              <p:nvPr/>
            </p:nvSpPr>
            <p:spPr>
              <a:xfrm>
                <a:off x="4330304" y="4693309"/>
                <a:ext cx="63844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0070C0"/>
                              </a:solidFill>
                              <a:latin typeface="Cambria Math" panose="02040503050406030204" pitchFamily="18" charset="0"/>
                            </a:rPr>
                          </m:ctrlPr>
                        </m:sSubPr>
                        <m:e>
                          <m:r>
                            <a:rPr lang="en-US" altLang="zh-CN" i="1">
                              <a:solidFill>
                                <a:srgbClr val="0070C0"/>
                              </a:solidFill>
                              <a:latin typeface="Cambria Math"/>
                            </a:rPr>
                            <m:t>𝑥</m:t>
                          </m:r>
                        </m:e>
                        <m:sub>
                          <m:r>
                            <a:rPr lang="en-US" altLang="zh-CN" i="1">
                              <a:solidFill>
                                <a:srgbClr val="0070C0"/>
                              </a:solidFill>
                              <a:latin typeface="Cambria Math"/>
                            </a:rPr>
                            <m:t>0</m:t>
                          </m:r>
                        </m:sub>
                      </m:sSub>
                    </m:oMath>
                  </m:oMathPara>
                </a14:m>
                <a:endParaRPr lang="zh-CN" altLang="en-US" dirty="0">
                  <a:solidFill>
                    <a:srgbClr val="0070C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4330304" y="4693309"/>
                <a:ext cx="638445" cy="523220"/>
              </a:xfrm>
              <a:prstGeom prst="rect">
                <a:avLst/>
              </a:prstGeom>
              <a:blipFill>
                <a:blip r:embed="rId10"/>
                <a:stretch>
                  <a:fillRect/>
                </a:stretch>
              </a:blipFill>
            </p:spPr>
            <p:txBody>
              <a:bodyPr/>
              <a:lstStyle/>
              <a:p>
                <a:r>
                  <a:rPr lang="zh-CN" altLang="en-US">
                    <a:noFill/>
                  </a:rPr>
                  <a:t> </a:t>
                </a:r>
              </a:p>
            </p:txBody>
          </p:sp>
        </mc:Fallback>
      </mc:AlternateContent>
      <p:sp>
        <p:nvSpPr>
          <p:cNvPr id="67" name="Line 27"/>
          <p:cNvSpPr>
            <a:spLocks noChangeShapeType="1"/>
          </p:cNvSpPr>
          <p:nvPr/>
        </p:nvSpPr>
        <p:spPr bwMode="auto">
          <a:xfrm>
            <a:off x="5196802" y="2161009"/>
            <a:ext cx="0" cy="118158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68" name="Text Box 28"/>
          <p:cNvSpPr txBox="1">
            <a:spLocks noChangeArrowheads="1"/>
          </p:cNvSpPr>
          <p:nvPr/>
        </p:nvSpPr>
        <p:spPr bwMode="auto">
          <a:xfrm>
            <a:off x="5085557" y="2165565"/>
            <a:ext cx="785867"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err="1">
                <a:solidFill>
                  <a:schemeClr val="accent4"/>
                </a:solidFill>
                <a:latin typeface="Times New Roman" pitchFamily="18" charset="0"/>
                <a:ea typeface="华文楷体" pitchFamily="2" charset="-122"/>
                <a:cs typeface="Times New Roman" pitchFamily="18" charset="0"/>
              </a:rPr>
              <a:t>W</a:t>
            </a:r>
            <a:r>
              <a:rPr lang="en-US" altLang="zh-CN" sz="2800" b="1" i="1" baseline="-25000" dirty="0" err="1">
                <a:solidFill>
                  <a:schemeClr val="accent4"/>
                </a:solidFill>
                <a:latin typeface="Times New Roman" pitchFamily="18" charset="0"/>
                <a:ea typeface="华文楷体" pitchFamily="2" charset="-122"/>
                <a:cs typeface="Times New Roman" pitchFamily="18" charset="0"/>
              </a:rPr>
              <a:t>s</a:t>
            </a:r>
            <a:endParaRPr lang="en-US" altLang="zh-CN" sz="2800" b="1" i="1" baseline="-25000" dirty="0">
              <a:solidFill>
                <a:schemeClr val="accent4"/>
              </a:solidFill>
              <a:latin typeface="Times New Roman" pitchFamily="18" charset="0"/>
              <a:ea typeface="华文楷体" pitchFamily="2" charset="-122"/>
              <a:cs typeface="Times New Roman" pitchFamily="18" charset="0"/>
            </a:endParaRPr>
          </a:p>
        </p:txBody>
      </p:sp>
      <p:sp>
        <p:nvSpPr>
          <p:cNvPr id="69" name="弧形 68"/>
          <p:cNvSpPr/>
          <p:nvPr/>
        </p:nvSpPr>
        <p:spPr>
          <a:xfrm>
            <a:off x="4251479" y="1027139"/>
            <a:ext cx="1546243" cy="1138697"/>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弧形 69"/>
          <p:cNvSpPr/>
          <p:nvPr/>
        </p:nvSpPr>
        <p:spPr>
          <a:xfrm>
            <a:off x="4243418" y="1773735"/>
            <a:ext cx="1548000" cy="1137600"/>
          </a:xfrm>
          <a:prstGeom prst="arc">
            <a:avLst>
              <a:gd name="adj1" fmla="val 5240221"/>
              <a:gd name="adj2" fmla="val 1067727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弧形 70"/>
          <p:cNvSpPr/>
          <p:nvPr/>
        </p:nvSpPr>
        <p:spPr>
          <a:xfrm>
            <a:off x="4248038" y="3573647"/>
            <a:ext cx="1548000" cy="1137600"/>
          </a:xfrm>
          <a:prstGeom prst="arc">
            <a:avLst>
              <a:gd name="adj1" fmla="val 5240221"/>
              <a:gd name="adj2" fmla="val 1067727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Line 17"/>
          <p:cNvSpPr>
            <a:spLocks noChangeShapeType="1"/>
          </p:cNvSpPr>
          <p:nvPr/>
        </p:nvSpPr>
        <p:spPr bwMode="auto">
          <a:xfrm>
            <a:off x="4256722" y="4155265"/>
            <a:ext cx="126346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27"/>
          <p:cNvSpPr>
            <a:spLocks noChangeShapeType="1"/>
          </p:cNvSpPr>
          <p:nvPr/>
        </p:nvSpPr>
        <p:spPr bwMode="auto">
          <a:xfrm>
            <a:off x="5119862" y="4168411"/>
            <a:ext cx="0" cy="524899"/>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mc:AlternateContent xmlns:mc="http://schemas.openxmlformats.org/markup-compatibility/2006" xmlns:a14="http://schemas.microsoft.com/office/drawing/2010/main">
        <mc:Choice Requires="a14">
          <p:sp>
            <p:nvSpPr>
              <p:cNvPr id="83" name="TextBox 82"/>
              <p:cNvSpPr txBox="1"/>
              <p:nvPr/>
            </p:nvSpPr>
            <p:spPr>
              <a:xfrm>
                <a:off x="5008593" y="4142771"/>
                <a:ext cx="131978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chemeClr val="accent4"/>
                          </a:solidFill>
                          <a:latin typeface="Cambria Math"/>
                        </a:rPr>
                        <m:t>𝑒</m:t>
                      </m:r>
                      <m:r>
                        <a:rPr lang="en-US" altLang="zh-CN" sz="2000" i="1">
                          <a:solidFill>
                            <a:schemeClr val="accent4"/>
                          </a:solidFill>
                          <a:latin typeface="Cambria Math"/>
                        </a:rPr>
                        <m:t>(</m:t>
                      </m:r>
                      <m:sSub>
                        <m:sSubPr>
                          <m:ctrlPr>
                            <a:rPr lang="en-US" altLang="zh-CN" sz="2000" i="1">
                              <a:solidFill>
                                <a:schemeClr val="accent4"/>
                              </a:solidFill>
                              <a:latin typeface="Cambria Math" panose="02040503050406030204" pitchFamily="18" charset="0"/>
                            </a:rPr>
                          </m:ctrlPr>
                        </m:sSubPr>
                        <m:e>
                          <m:r>
                            <a:rPr lang="en-US" altLang="zh-CN" sz="2000" i="1">
                              <a:solidFill>
                                <a:schemeClr val="accent4"/>
                              </a:solidFill>
                              <a:latin typeface="Cambria Math"/>
                            </a:rPr>
                            <m:t>𝑉</m:t>
                          </m:r>
                        </m:e>
                        <m:sub>
                          <m:r>
                            <a:rPr lang="en-US" altLang="zh-CN" sz="2000" i="1">
                              <a:solidFill>
                                <a:schemeClr val="accent4"/>
                              </a:solidFill>
                              <a:latin typeface="Cambria Math"/>
                            </a:rPr>
                            <m:t>0</m:t>
                          </m:r>
                        </m:sub>
                      </m:sSub>
                      <m:r>
                        <a:rPr lang="en-US" altLang="zh-CN" sz="2000" i="1">
                          <a:solidFill>
                            <a:schemeClr val="accent4"/>
                          </a:solidFill>
                          <a:latin typeface="Cambria Math"/>
                        </a:rPr>
                        <m:t>+</m:t>
                      </m:r>
                      <m:r>
                        <a:rPr lang="en-US" altLang="zh-CN" sz="2000" i="1">
                          <a:solidFill>
                            <a:schemeClr val="accent4"/>
                          </a:solidFill>
                          <a:latin typeface="Cambria Math"/>
                        </a:rPr>
                        <m:t>𝑉</m:t>
                      </m:r>
                      <m:r>
                        <a:rPr lang="en-US" altLang="zh-CN" sz="2000" i="1">
                          <a:solidFill>
                            <a:schemeClr val="accent4"/>
                          </a:solidFill>
                          <a:latin typeface="Cambria Math"/>
                        </a:rPr>
                        <m:t>)</m:t>
                      </m:r>
                    </m:oMath>
                  </m:oMathPara>
                </a14:m>
                <a:endParaRPr lang="zh-CN" altLang="en-US" sz="2000" dirty="0">
                  <a:solidFill>
                    <a:schemeClr val="accent4"/>
                  </a:solidFill>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5008593" y="4142771"/>
                <a:ext cx="1319785" cy="400110"/>
              </a:xfrm>
              <a:prstGeom prst="rect">
                <a:avLst/>
              </a:prstGeom>
              <a:blipFill>
                <a:blip r:embed="rId11"/>
                <a:stretch>
                  <a:fillRect b="-18462"/>
                </a:stretch>
              </a:blipFill>
            </p:spPr>
            <p:txBody>
              <a:bodyPr/>
              <a:lstStyle/>
              <a:p>
                <a:r>
                  <a:rPr lang="zh-CN" altLang="en-US">
                    <a:noFill/>
                  </a:rPr>
                  <a:t> </a:t>
                </a:r>
              </a:p>
            </p:txBody>
          </p:sp>
        </mc:Fallback>
      </mc:AlternateContent>
      <p:sp>
        <p:nvSpPr>
          <p:cNvPr id="84" name="Line 17"/>
          <p:cNvSpPr>
            <a:spLocks noChangeShapeType="1"/>
          </p:cNvSpPr>
          <p:nvPr/>
        </p:nvSpPr>
        <p:spPr bwMode="auto">
          <a:xfrm>
            <a:off x="4269792" y="3190066"/>
            <a:ext cx="536506"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85" name="TextBox 84"/>
              <p:cNvSpPr txBox="1"/>
              <p:nvPr/>
            </p:nvSpPr>
            <p:spPr>
              <a:xfrm>
                <a:off x="3653276" y="3092240"/>
                <a:ext cx="55027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chemeClr val="accent4"/>
                          </a:solidFill>
                          <a:latin typeface="Cambria Math"/>
                        </a:rPr>
                        <m:t>𝑒𝑉</m:t>
                      </m:r>
                    </m:oMath>
                  </m:oMathPara>
                </a14:m>
                <a:endParaRPr lang="zh-CN" altLang="en-US" sz="2000" dirty="0">
                  <a:solidFill>
                    <a:schemeClr val="accent4"/>
                  </a:solidFill>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3653276" y="3092240"/>
                <a:ext cx="550279" cy="400110"/>
              </a:xfrm>
              <a:prstGeom prst="rect">
                <a:avLst/>
              </a:prstGeom>
              <a:blipFill>
                <a:blip r:embed="rId12"/>
                <a:stretch>
                  <a:fillRect/>
                </a:stretch>
              </a:blipFill>
            </p:spPr>
            <p:txBody>
              <a:bodyPr/>
              <a:lstStyle/>
              <a:p>
                <a:r>
                  <a:rPr lang="zh-CN" altLang="en-US">
                    <a:noFill/>
                  </a:rPr>
                  <a:t> </a:t>
                </a:r>
              </a:p>
            </p:txBody>
          </p:sp>
        </mc:Fallback>
      </mc:AlternateContent>
      <p:cxnSp>
        <p:nvCxnSpPr>
          <p:cNvPr id="90" name="直接连接符 89"/>
          <p:cNvCxnSpPr/>
          <p:nvPr/>
        </p:nvCxnSpPr>
        <p:spPr>
          <a:xfrm>
            <a:off x="5030261" y="1521064"/>
            <a:ext cx="0" cy="391766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4251478" y="5216529"/>
            <a:ext cx="75711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2" name="TextBox 91"/>
              <p:cNvSpPr txBox="1"/>
              <p:nvPr/>
            </p:nvSpPr>
            <p:spPr>
              <a:xfrm>
                <a:off x="4309119" y="5047855"/>
                <a:ext cx="6301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4"/>
                              </a:solidFill>
                              <a:latin typeface="Cambria Math" panose="02040503050406030204" pitchFamily="18" charset="0"/>
                            </a:rPr>
                          </m:ctrlPr>
                        </m:sSubPr>
                        <m:e>
                          <m:r>
                            <a:rPr lang="en-US" altLang="zh-CN" i="1">
                              <a:solidFill>
                                <a:schemeClr val="accent4"/>
                              </a:solidFill>
                              <a:latin typeface="Cambria Math"/>
                            </a:rPr>
                            <m:t>𝑥</m:t>
                          </m:r>
                        </m:e>
                        <m:sub>
                          <m:r>
                            <a:rPr lang="en-US" altLang="zh-CN" b="0" i="1" smtClean="0">
                              <a:solidFill>
                                <a:schemeClr val="accent4"/>
                              </a:solidFill>
                              <a:latin typeface="Cambria Math" panose="02040503050406030204" pitchFamily="18" charset="0"/>
                            </a:rPr>
                            <m:t>1</m:t>
                          </m:r>
                        </m:sub>
                      </m:sSub>
                    </m:oMath>
                  </m:oMathPara>
                </a14:m>
                <a:endParaRPr lang="zh-CN" altLang="en-US" dirty="0">
                  <a:solidFill>
                    <a:schemeClr val="accent4"/>
                  </a:solidFill>
                </a:endParaRPr>
              </a:p>
            </p:txBody>
          </p:sp>
        </mc:Choice>
        <mc:Fallback>
          <p:sp>
            <p:nvSpPr>
              <p:cNvPr id="92" name="TextBox 91"/>
              <p:cNvSpPr txBox="1">
                <a:spLocks noRot="1" noChangeAspect="1" noMove="1" noResize="1" noEditPoints="1" noAdjustHandles="1" noChangeArrowheads="1" noChangeShapeType="1" noTextEdit="1"/>
              </p:cNvSpPr>
              <p:nvPr/>
            </p:nvSpPr>
            <p:spPr>
              <a:xfrm>
                <a:off x="4309119" y="5047855"/>
                <a:ext cx="630173" cy="523220"/>
              </a:xfrm>
              <a:prstGeom prst="rect">
                <a:avLst/>
              </a:prstGeom>
              <a:blipFill>
                <a:blip r:embed="rId13"/>
                <a:stretch>
                  <a:fillRect/>
                </a:stretch>
              </a:blipFill>
            </p:spPr>
            <p:txBody>
              <a:bodyPr/>
              <a:lstStyle/>
              <a:p>
                <a:r>
                  <a:rPr lang="zh-CN" altLang="en-US">
                    <a:noFill/>
                  </a:rPr>
                  <a:t> </a:t>
                </a:r>
              </a:p>
            </p:txBody>
          </p:sp>
        </mc:Fallback>
      </mc:AlternateContent>
      <p:grpSp>
        <p:nvGrpSpPr>
          <p:cNvPr id="98" name="组合 97"/>
          <p:cNvGrpSpPr/>
          <p:nvPr/>
        </p:nvGrpSpPr>
        <p:grpSpPr>
          <a:xfrm>
            <a:off x="2287431" y="1630607"/>
            <a:ext cx="1946759" cy="1701434"/>
            <a:chOff x="2814864" y="2125183"/>
            <a:chExt cx="2320219" cy="1701434"/>
          </a:xfrm>
        </p:grpSpPr>
        <p:sp>
          <p:nvSpPr>
            <p:cNvPr id="99" name="Line 25"/>
            <p:cNvSpPr>
              <a:spLocks noChangeShapeType="1"/>
            </p:cNvSpPr>
            <p:nvPr/>
          </p:nvSpPr>
          <p:spPr bwMode="auto">
            <a:xfrm>
              <a:off x="3649503" y="3686174"/>
              <a:ext cx="142973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00" name="Line 27"/>
            <p:cNvSpPr>
              <a:spLocks noChangeShapeType="1"/>
            </p:cNvSpPr>
            <p:nvPr/>
          </p:nvSpPr>
          <p:spPr bwMode="auto">
            <a:xfrm>
              <a:off x="4724384" y="2125183"/>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01" name="Text Box 28"/>
            <p:cNvSpPr txBox="1">
              <a:spLocks noChangeArrowheads="1"/>
            </p:cNvSpPr>
            <p:nvPr/>
          </p:nvSpPr>
          <p:spPr bwMode="auto">
            <a:xfrm>
              <a:off x="3923979" y="2550211"/>
              <a:ext cx="936625"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solidFill>
                    <a:schemeClr val="accent4"/>
                  </a:solidFill>
                  <a:latin typeface="Times New Roman" pitchFamily="18" charset="0"/>
                  <a:ea typeface="华文楷体" pitchFamily="2" charset="-122"/>
                  <a:cs typeface="Times New Roman" pitchFamily="18" charset="0"/>
                </a:rPr>
                <a:t>W</a:t>
              </a:r>
              <a:r>
                <a:rPr lang="en-US" altLang="zh-CN" sz="2800" b="1" i="1" baseline="-25000" dirty="0">
                  <a:solidFill>
                    <a:schemeClr val="accent4"/>
                  </a:solidFill>
                  <a:latin typeface="Times New Roman" pitchFamily="18" charset="0"/>
                  <a:ea typeface="华文楷体" pitchFamily="2" charset="-122"/>
                  <a:cs typeface="Times New Roman" pitchFamily="18" charset="0"/>
                </a:rPr>
                <a:t>M</a:t>
              </a:r>
              <a:endParaRPr lang="en-US" altLang="zh-CN" sz="2800" b="1" i="1" dirty="0">
                <a:solidFill>
                  <a:schemeClr val="accent4"/>
                </a:solidFill>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102" name="Text Box 29"/>
                <p:cNvSpPr txBox="1">
                  <a:spLocks noChangeArrowheads="1"/>
                </p:cNvSpPr>
                <p:nvPr/>
              </p:nvSpPr>
              <p:spPr bwMode="auto">
                <a:xfrm>
                  <a:off x="2814864" y="3262552"/>
                  <a:ext cx="1086091" cy="564065"/>
                </a:xfrm>
                <a:prstGeom prst="rect">
                  <a:avLst/>
                </a:prstGeom>
                <a:noFill/>
                <a:ln w="9525">
                  <a:noFill/>
                  <a:miter lim="800000"/>
                  <a:headEnd/>
                  <a:tailEnd/>
                </a:ln>
                <a:extLst>
                  <a:ext uri="{909E8E84-426E-40DD-AFC4-6F175D3DCCD1}">
                    <a14:hiddenFill>
                      <a:solidFill>
                        <a:srgbClr val="FFFFFF"/>
                      </a:solidFill>
                    </a14:hiddenFill>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solidFill>
                                  <a:schemeClr val="accent4"/>
                                </a:solidFill>
                                <a:latin typeface="Cambria Math" panose="02040503050406030204" pitchFamily="18" charset="0"/>
                                <a:ea typeface="华文楷体" pitchFamily="2" charset="-122"/>
                              </a:rPr>
                            </m:ctrlPr>
                          </m:sSubPr>
                          <m:e>
                            <m:r>
                              <a:rPr lang="en-US" altLang="zh-CN" sz="2800" b="1" i="1">
                                <a:solidFill>
                                  <a:schemeClr val="accent4"/>
                                </a:solidFill>
                                <a:latin typeface="Cambria Math"/>
                                <a:ea typeface="华文楷体" pitchFamily="2" charset="-122"/>
                              </a:rPr>
                              <m:t>𝑬</m:t>
                            </m:r>
                          </m:e>
                          <m:sub>
                            <m:r>
                              <a:rPr lang="en-US" altLang="zh-CN" sz="2800" b="1" i="1">
                                <a:solidFill>
                                  <a:schemeClr val="accent4"/>
                                </a:solidFill>
                                <a:latin typeface="Cambria Math"/>
                                <a:ea typeface="华文楷体" pitchFamily="2" charset="-122"/>
                              </a:rPr>
                              <m:t>𝒇𝑴</m:t>
                            </m:r>
                          </m:sub>
                        </m:sSub>
                      </m:oMath>
                    </m:oMathPara>
                  </a14:m>
                  <a:endParaRPr lang="en-US" altLang="zh-CN" sz="2800" b="1" dirty="0">
                    <a:solidFill>
                      <a:schemeClr val="accent4"/>
                    </a:solidFill>
                    <a:latin typeface="华文楷体" pitchFamily="2" charset="-122"/>
                    <a:ea typeface="华文楷体" pitchFamily="2" charset="-122"/>
                  </a:endParaRPr>
                </a:p>
              </p:txBody>
            </p:sp>
          </mc:Choice>
          <mc:Fallback xmlns="">
            <p:sp>
              <p:nvSpPr>
                <p:cNvPr id="102" name="Text Box 29"/>
                <p:cNvSpPr txBox="1">
                  <a:spLocks noRot="1" noChangeAspect="1" noMove="1" noResize="1" noEditPoints="1" noAdjustHandles="1" noChangeArrowheads="1" noChangeShapeType="1" noTextEdit="1"/>
                </p:cNvSpPr>
                <p:nvPr/>
              </p:nvSpPr>
              <p:spPr bwMode="auto">
                <a:xfrm>
                  <a:off x="2814864" y="3262552"/>
                  <a:ext cx="1086091" cy="564065"/>
                </a:xfrm>
                <a:prstGeom prst="rect">
                  <a:avLst/>
                </a:prstGeom>
                <a:blipFill rotWithShape="1">
                  <a:blip r:embed="rId14"/>
                  <a:stretch>
                    <a:fillRect/>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03" name="Line 17"/>
            <p:cNvSpPr>
              <a:spLocks noChangeShapeType="1"/>
            </p:cNvSpPr>
            <p:nvPr/>
          </p:nvSpPr>
          <p:spPr bwMode="auto">
            <a:xfrm>
              <a:off x="3649503" y="2134435"/>
              <a:ext cx="1485580" cy="73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grpSp>
      <p:sp>
        <p:nvSpPr>
          <p:cNvPr id="104" name="Line 10"/>
          <p:cNvSpPr>
            <a:spLocks noChangeShapeType="1"/>
          </p:cNvSpPr>
          <p:nvPr/>
        </p:nvSpPr>
        <p:spPr bwMode="auto">
          <a:xfrm>
            <a:off x="4264332" y="3352837"/>
            <a:ext cx="452569"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弧形 71"/>
          <p:cNvSpPr/>
          <p:nvPr/>
        </p:nvSpPr>
        <p:spPr>
          <a:xfrm>
            <a:off x="4242132" y="2999758"/>
            <a:ext cx="1548000" cy="353080"/>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5" name="Text Box 14"/>
              <p:cNvSpPr txBox="1">
                <a:spLocks noChangeArrowheads="1"/>
              </p:cNvSpPr>
              <p:nvPr/>
            </p:nvSpPr>
            <p:spPr bwMode="auto">
              <a:xfrm>
                <a:off x="5674787" y="3091721"/>
                <a:ext cx="85722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p>
                        <m:sSupPr>
                          <m:ctrlPr>
                            <a:rPr lang="en-US" altLang="zh-CN" sz="2800" b="1" i="1">
                              <a:latin typeface="Cambria Math" panose="02040503050406030204" pitchFamily="18" charset="0"/>
                              <a:ea typeface="华文楷体" pitchFamily="2" charset="-122"/>
                            </a:rPr>
                          </m:ctrlPr>
                        </m:sSupPr>
                        <m:e>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m:t>
                              </m:r>
                            </m:sub>
                          </m:sSub>
                        </m:e>
                        <m:sup>
                          <m:r>
                            <a:rPr lang="en-US" altLang="zh-CN" sz="2800" b="1" i="1">
                              <a:latin typeface="Cambria Math"/>
                              <a:ea typeface="华文楷体" pitchFamily="2" charset="-122"/>
                            </a:rPr>
                            <m:t>𝒏</m:t>
                          </m:r>
                        </m:sup>
                      </m:sSup>
                    </m:oMath>
                  </m:oMathPara>
                </a14:m>
                <a:endParaRPr lang="en-US" altLang="zh-CN" sz="2800" b="1" dirty="0">
                  <a:latin typeface="华文楷体" pitchFamily="2" charset="-122"/>
                  <a:ea typeface="华文楷体" pitchFamily="2" charset="-122"/>
                </a:endParaRPr>
              </a:p>
            </p:txBody>
          </p:sp>
        </mc:Choice>
        <mc:Fallback xmlns="">
          <p:sp>
            <p:nvSpPr>
              <p:cNvPr id="105" name="Text Box 14"/>
              <p:cNvSpPr txBox="1">
                <a:spLocks noRot="1" noChangeAspect="1" noMove="1" noResize="1" noEditPoints="1" noAdjustHandles="1" noChangeArrowheads="1" noChangeShapeType="1" noTextEdit="1"/>
              </p:cNvSpPr>
              <p:nvPr/>
            </p:nvSpPr>
            <p:spPr bwMode="auto">
              <a:xfrm>
                <a:off x="5674787" y="3091721"/>
                <a:ext cx="857222" cy="564065"/>
              </a:xfrm>
              <a:prstGeom prst="rect">
                <a:avLst/>
              </a:prstGeom>
              <a:blipFill>
                <a:blip r:embed="rId1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6" name="Line 10"/>
          <p:cNvSpPr>
            <a:spLocks noChangeShapeType="1"/>
          </p:cNvSpPr>
          <p:nvPr/>
        </p:nvSpPr>
        <p:spPr bwMode="auto">
          <a:xfrm>
            <a:off x="8871239" y="5238526"/>
            <a:ext cx="8289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Line 10"/>
          <p:cNvSpPr>
            <a:spLocks noChangeShapeType="1"/>
          </p:cNvSpPr>
          <p:nvPr/>
        </p:nvSpPr>
        <p:spPr bwMode="auto">
          <a:xfrm>
            <a:off x="8864671" y="3439453"/>
            <a:ext cx="8355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Line 11"/>
          <p:cNvSpPr>
            <a:spLocks noChangeShapeType="1"/>
          </p:cNvSpPr>
          <p:nvPr/>
        </p:nvSpPr>
        <p:spPr bwMode="auto">
          <a:xfrm>
            <a:off x="8864671" y="3881886"/>
            <a:ext cx="835541"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Text Box 13"/>
          <p:cNvSpPr txBox="1">
            <a:spLocks noChangeArrowheads="1"/>
          </p:cNvSpPr>
          <p:nvPr/>
        </p:nvSpPr>
        <p:spPr bwMode="auto">
          <a:xfrm>
            <a:off x="9644293" y="3170782"/>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p:sp>
        <p:nvSpPr>
          <p:cNvPr id="110" name="Text Box 15"/>
          <p:cNvSpPr txBox="1">
            <a:spLocks noChangeArrowheads="1"/>
          </p:cNvSpPr>
          <p:nvPr/>
        </p:nvSpPr>
        <p:spPr bwMode="auto">
          <a:xfrm>
            <a:off x="9605514" y="4942912"/>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mc:AlternateContent xmlns:mc="http://schemas.openxmlformats.org/markup-compatibility/2006" xmlns:a14="http://schemas.microsoft.com/office/drawing/2010/main">
        <mc:Choice Requires="a14">
          <p:sp>
            <p:nvSpPr>
              <p:cNvPr id="111" name="Text Box 14"/>
              <p:cNvSpPr txBox="1">
                <a:spLocks noChangeArrowheads="1"/>
              </p:cNvSpPr>
              <p:nvPr/>
            </p:nvSpPr>
            <p:spPr bwMode="auto">
              <a:xfrm>
                <a:off x="9577277" y="3620770"/>
                <a:ext cx="85722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p>
                        <m:sSupPr>
                          <m:ctrlPr>
                            <a:rPr lang="en-US" altLang="zh-CN" sz="2800" b="1" i="1">
                              <a:latin typeface="Cambria Math" panose="02040503050406030204" pitchFamily="18" charset="0"/>
                              <a:ea typeface="华文楷体" pitchFamily="2" charset="-122"/>
                            </a:rPr>
                          </m:ctrlPr>
                        </m:sSupPr>
                        <m:e>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m:t>
                              </m:r>
                            </m:sub>
                          </m:sSub>
                        </m:e>
                        <m:sup>
                          <m:r>
                            <a:rPr lang="en-US" altLang="zh-CN" sz="2800" b="1" i="1">
                              <a:latin typeface="Cambria Math"/>
                              <a:ea typeface="华文楷体" pitchFamily="2" charset="-122"/>
                            </a:rPr>
                            <m:t>𝒏</m:t>
                          </m:r>
                        </m:sup>
                      </m:sSup>
                    </m:oMath>
                  </m:oMathPara>
                </a14:m>
                <a:endParaRPr lang="en-US" altLang="zh-CN" sz="2800" b="1" dirty="0">
                  <a:latin typeface="华文楷体" pitchFamily="2" charset="-122"/>
                  <a:ea typeface="华文楷体" pitchFamily="2" charset="-122"/>
                </a:endParaRPr>
              </a:p>
            </p:txBody>
          </p:sp>
        </mc:Choice>
        <mc:Fallback xmlns="">
          <p:sp>
            <p:nvSpPr>
              <p:cNvPr id="111" name="Text Box 14"/>
              <p:cNvSpPr txBox="1">
                <a:spLocks noRot="1" noChangeAspect="1" noMove="1" noResize="1" noEditPoints="1" noAdjustHandles="1" noChangeArrowheads="1" noChangeShapeType="1" noTextEdit="1"/>
              </p:cNvSpPr>
              <p:nvPr/>
            </p:nvSpPr>
            <p:spPr bwMode="auto">
              <a:xfrm>
                <a:off x="9577277" y="3620770"/>
                <a:ext cx="857222" cy="564065"/>
              </a:xfrm>
              <a:prstGeom prst="rect">
                <a:avLst/>
              </a:prstGeom>
              <a:blipFill>
                <a:blip r:embed="rId1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cxnSp>
        <p:nvCxnSpPr>
          <p:cNvPr id="112" name="直接连接符 111"/>
          <p:cNvCxnSpPr/>
          <p:nvPr/>
        </p:nvCxnSpPr>
        <p:spPr>
          <a:xfrm>
            <a:off x="8871238" y="2495582"/>
            <a:ext cx="0" cy="374180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4" name="Line 25"/>
          <p:cNvSpPr>
            <a:spLocks noChangeShapeType="1"/>
          </p:cNvSpPr>
          <p:nvPr/>
        </p:nvSpPr>
        <p:spPr bwMode="auto">
          <a:xfrm>
            <a:off x="7025362" y="3693139"/>
            <a:ext cx="119960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mc:AlternateContent xmlns:mc="http://schemas.openxmlformats.org/markup-compatibility/2006" xmlns:a14="http://schemas.microsoft.com/office/drawing/2010/main">
        <mc:Choice Requires="a14">
          <p:sp>
            <p:nvSpPr>
              <p:cNvPr id="115" name="Text Box 29"/>
              <p:cNvSpPr txBox="1">
                <a:spLocks noChangeArrowheads="1"/>
              </p:cNvSpPr>
              <p:nvPr/>
            </p:nvSpPr>
            <p:spPr bwMode="auto">
              <a:xfrm>
                <a:off x="6452562" y="3510417"/>
                <a:ext cx="911275" cy="564065"/>
              </a:xfrm>
              <a:prstGeom prst="rect">
                <a:avLst/>
              </a:prstGeom>
              <a:noFill/>
              <a:ln w="9525">
                <a:noFill/>
                <a:miter lim="800000"/>
                <a:headEnd/>
                <a:tailEnd/>
              </a:ln>
              <a:extLst>
                <a:ext uri="{909E8E84-426E-40DD-AFC4-6F175D3DCCD1}">
                  <a14:hiddenFill>
                    <a:solidFill>
                      <a:srgbClr val="FFFFFF"/>
                    </a:solidFill>
                  </a14:hiddenFill>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solidFill>
                                <a:schemeClr val="accent4"/>
                              </a:solidFill>
                              <a:latin typeface="Cambria Math" panose="02040503050406030204" pitchFamily="18" charset="0"/>
                              <a:ea typeface="华文楷体" pitchFamily="2" charset="-122"/>
                            </a:rPr>
                          </m:ctrlPr>
                        </m:sSubPr>
                        <m:e>
                          <m:r>
                            <a:rPr lang="en-US" altLang="zh-CN" sz="2800" b="1" i="1">
                              <a:solidFill>
                                <a:schemeClr val="accent4"/>
                              </a:solidFill>
                              <a:latin typeface="Cambria Math"/>
                              <a:ea typeface="华文楷体" pitchFamily="2" charset="-122"/>
                            </a:rPr>
                            <m:t>𝑬</m:t>
                          </m:r>
                        </m:e>
                        <m:sub>
                          <m:r>
                            <a:rPr lang="en-US" altLang="zh-CN" sz="2800" b="1" i="1">
                              <a:solidFill>
                                <a:schemeClr val="accent4"/>
                              </a:solidFill>
                              <a:latin typeface="Cambria Math"/>
                              <a:ea typeface="华文楷体" pitchFamily="2" charset="-122"/>
                            </a:rPr>
                            <m:t>𝒇𝑴</m:t>
                          </m:r>
                        </m:sub>
                      </m:sSub>
                    </m:oMath>
                  </m:oMathPara>
                </a14:m>
                <a:endParaRPr lang="en-US" altLang="zh-CN" sz="2800" b="1" dirty="0">
                  <a:solidFill>
                    <a:schemeClr val="accent4"/>
                  </a:solidFill>
                  <a:latin typeface="华文楷体" pitchFamily="2" charset="-122"/>
                  <a:ea typeface="华文楷体" pitchFamily="2" charset="-122"/>
                </a:endParaRPr>
              </a:p>
            </p:txBody>
          </p:sp>
        </mc:Choice>
        <mc:Fallback xmlns="">
          <p:sp>
            <p:nvSpPr>
              <p:cNvPr id="115" name="Text Box 29"/>
              <p:cNvSpPr txBox="1">
                <a:spLocks noRot="1" noChangeAspect="1" noMove="1" noResize="1" noEditPoints="1" noAdjustHandles="1" noChangeArrowheads="1" noChangeShapeType="1" noTextEdit="1"/>
              </p:cNvSpPr>
              <p:nvPr/>
            </p:nvSpPr>
            <p:spPr bwMode="auto">
              <a:xfrm>
                <a:off x="6452562" y="3510417"/>
                <a:ext cx="911275" cy="564065"/>
              </a:xfrm>
              <a:prstGeom prst="rect">
                <a:avLst/>
              </a:prstGeom>
              <a:blipFill>
                <a:blip r:embed="rId17"/>
                <a:stretch>
                  <a:fillRect/>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8958058" y="3606819"/>
                <a:ext cx="47974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chemeClr val="accent4"/>
                          </a:solidFill>
                          <a:latin typeface="Cambria Math"/>
                        </a:rPr>
                        <m:t>𝑒𝑉</m:t>
                      </m:r>
                    </m:oMath>
                  </m:oMathPara>
                </a14:m>
                <a:endParaRPr lang="zh-CN" altLang="en-US" sz="1600" dirty="0">
                  <a:solidFill>
                    <a:schemeClr val="accent4"/>
                  </a:solidFill>
                </a:endParaRPr>
              </a:p>
            </p:txBody>
          </p:sp>
        </mc:Choice>
        <mc:Fallback xmlns="">
          <p:sp>
            <p:nvSpPr>
              <p:cNvPr id="116" name="TextBox 115"/>
              <p:cNvSpPr txBox="1">
                <a:spLocks noRot="1" noChangeAspect="1" noMove="1" noResize="1" noEditPoints="1" noAdjustHandles="1" noChangeArrowheads="1" noChangeShapeType="1" noTextEdit="1"/>
              </p:cNvSpPr>
              <p:nvPr/>
            </p:nvSpPr>
            <p:spPr>
              <a:xfrm>
                <a:off x="8958058" y="3606819"/>
                <a:ext cx="479747" cy="338554"/>
              </a:xfrm>
              <a:prstGeom prst="rect">
                <a:avLst/>
              </a:prstGeom>
              <a:blipFill>
                <a:blip r:embed="rId18"/>
                <a:stretch>
                  <a:fillRect/>
                </a:stretch>
              </a:blipFill>
            </p:spPr>
            <p:txBody>
              <a:bodyPr/>
              <a:lstStyle/>
              <a:p>
                <a:r>
                  <a:rPr lang="zh-CN" altLang="en-US">
                    <a:noFill/>
                  </a:rPr>
                  <a:t> </a:t>
                </a:r>
              </a:p>
            </p:txBody>
          </p:sp>
        </mc:Fallback>
      </mc:AlternateContent>
      <p:sp>
        <p:nvSpPr>
          <p:cNvPr id="117" name="Line 25"/>
          <p:cNvSpPr>
            <a:spLocks noChangeShapeType="1"/>
          </p:cNvSpPr>
          <p:nvPr/>
        </p:nvSpPr>
        <p:spPr bwMode="auto">
          <a:xfrm>
            <a:off x="8245735" y="3694818"/>
            <a:ext cx="1199609" cy="0"/>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18" name="弧形 117"/>
          <p:cNvSpPr/>
          <p:nvPr/>
        </p:nvSpPr>
        <p:spPr>
          <a:xfrm>
            <a:off x="8209750" y="2047118"/>
            <a:ext cx="1501200" cy="1393200"/>
          </a:xfrm>
          <a:prstGeom prst="arc">
            <a:avLst>
              <a:gd name="adj1" fmla="val 5240221"/>
              <a:gd name="adj2" fmla="val 1067727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弧形 118"/>
          <p:cNvSpPr/>
          <p:nvPr/>
        </p:nvSpPr>
        <p:spPr>
          <a:xfrm>
            <a:off x="8207457" y="3846281"/>
            <a:ext cx="1501200" cy="1393200"/>
          </a:xfrm>
          <a:prstGeom prst="arc">
            <a:avLst>
              <a:gd name="adj1" fmla="val 5240221"/>
              <a:gd name="adj2" fmla="val 1067727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弧形 119"/>
          <p:cNvSpPr/>
          <p:nvPr/>
        </p:nvSpPr>
        <p:spPr>
          <a:xfrm>
            <a:off x="8204159" y="3468452"/>
            <a:ext cx="1282760" cy="413503"/>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Line 25"/>
          <p:cNvSpPr>
            <a:spLocks noChangeShapeType="1"/>
          </p:cNvSpPr>
          <p:nvPr/>
        </p:nvSpPr>
        <p:spPr bwMode="auto">
          <a:xfrm>
            <a:off x="8224970" y="2778115"/>
            <a:ext cx="1199609" cy="0"/>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22" name="Line 25"/>
          <p:cNvSpPr>
            <a:spLocks noChangeShapeType="1"/>
          </p:cNvSpPr>
          <p:nvPr/>
        </p:nvSpPr>
        <p:spPr bwMode="auto">
          <a:xfrm>
            <a:off x="8224971" y="4578236"/>
            <a:ext cx="1199609" cy="0"/>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mc:AlternateContent xmlns:mc="http://schemas.openxmlformats.org/markup-compatibility/2006" xmlns:a14="http://schemas.microsoft.com/office/drawing/2010/main">
        <mc:Choice Requires="a14">
          <p:sp>
            <p:nvSpPr>
              <p:cNvPr id="131" name="TextBox 130"/>
              <p:cNvSpPr txBox="1"/>
              <p:nvPr/>
            </p:nvSpPr>
            <p:spPr>
              <a:xfrm>
                <a:off x="9002715" y="4646901"/>
                <a:ext cx="109530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chemeClr val="accent4"/>
                          </a:solidFill>
                          <a:latin typeface="Cambria Math"/>
                        </a:rPr>
                        <m:t>𝑒</m:t>
                      </m:r>
                      <m:r>
                        <a:rPr lang="en-US" altLang="zh-CN" sz="1600" i="1">
                          <a:solidFill>
                            <a:schemeClr val="accent4"/>
                          </a:solidFill>
                          <a:latin typeface="Cambria Math"/>
                        </a:rPr>
                        <m:t>(</m:t>
                      </m:r>
                      <m:sSub>
                        <m:sSubPr>
                          <m:ctrlPr>
                            <a:rPr lang="en-US" altLang="zh-CN" sz="1600" i="1">
                              <a:solidFill>
                                <a:schemeClr val="accent4"/>
                              </a:solidFill>
                              <a:latin typeface="Cambria Math" panose="02040503050406030204" pitchFamily="18" charset="0"/>
                            </a:rPr>
                          </m:ctrlPr>
                        </m:sSubPr>
                        <m:e>
                          <m:r>
                            <a:rPr lang="en-US" altLang="zh-CN" sz="1600" i="1">
                              <a:solidFill>
                                <a:schemeClr val="accent4"/>
                              </a:solidFill>
                              <a:latin typeface="Cambria Math"/>
                            </a:rPr>
                            <m:t>𝑉</m:t>
                          </m:r>
                        </m:e>
                        <m:sub>
                          <m:r>
                            <a:rPr lang="en-US" altLang="zh-CN" sz="1600" i="1">
                              <a:solidFill>
                                <a:schemeClr val="accent4"/>
                              </a:solidFill>
                              <a:latin typeface="Cambria Math"/>
                            </a:rPr>
                            <m:t>0</m:t>
                          </m:r>
                        </m:sub>
                      </m:sSub>
                      <m:r>
                        <a:rPr lang="en-US" altLang="zh-CN" sz="1600" i="1">
                          <a:solidFill>
                            <a:schemeClr val="accent4"/>
                          </a:solidFill>
                          <a:latin typeface="Cambria Math"/>
                        </a:rPr>
                        <m:t>+</m:t>
                      </m:r>
                      <m:r>
                        <a:rPr lang="en-US" altLang="zh-CN" sz="1600" i="1">
                          <a:solidFill>
                            <a:schemeClr val="accent4"/>
                          </a:solidFill>
                          <a:latin typeface="Cambria Math"/>
                        </a:rPr>
                        <m:t>𝑉</m:t>
                      </m:r>
                      <m:r>
                        <a:rPr lang="en-US" altLang="zh-CN" sz="1600" i="1">
                          <a:solidFill>
                            <a:schemeClr val="accent4"/>
                          </a:solidFill>
                          <a:latin typeface="Cambria Math"/>
                        </a:rPr>
                        <m:t>)</m:t>
                      </m:r>
                    </m:oMath>
                  </m:oMathPara>
                </a14:m>
                <a:endParaRPr lang="zh-CN" altLang="en-US" sz="1600" dirty="0">
                  <a:solidFill>
                    <a:schemeClr val="accent4"/>
                  </a:solidFill>
                </a:endParaRPr>
              </a:p>
            </p:txBody>
          </p:sp>
        </mc:Choice>
        <mc:Fallback xmlns="">
          <p:sp>
            <p:nvSpPr>
              <p:cNvPr id="131" name="TextBox 130"/>
              <p:cNvSpPr txBox="1">
                <a:spLocks noRot="1" noChangeAspect="1" noMove="1" noResize="1" noEditPoints="1" noAdjustHandles="1" noChangeArrowheads="1" noChangeShapeType="1" noTextEdit="1"/>
              </p:cNvSpPr>
              <p:nvPr/>
            </p:nvSpPr>
            <p:spPr>
              <a:xfrm>
                <a:off x="9002715" y="4646901"/>
                <a:ext cx="1095300" cy="338554"/>
              </a:xfrm>
              <a:prstGeom prst="rect">
                <a:avLst/>
              </a:prstGeom>
              <a:blipFill>
                <a:blip r:embed="rId19"/>
                <a:stretch>
                  <a:fillRect b="-10714"/>
                </a:stretch>
              </a:blipFill>
            </p:spPr>
            <p:txBody>
              <a:bodyPr/>
              <a:lstStyle/>
              <a:p>
                <a:r>
                  <a:rPr lang="zh-CN" altLang="en-US">
                    <a:noFill/>
                  </a:rPr>
                  <a:t> </a:t>
                </a:r>
              </a:p>
            </p:txBody>
          </p:sp>
        </mc:Fallback>
      </mc:AlternateContent>
      <p:sp>
        <p:nvSpPr>
          <p:cNvPr id="132" name="Line 25"/>
          <p:cNvSpPr>
            <a:spLocks noChangeShapeType="1"/>
          </p:cNvSpPr>
          <p:nvPr/>
        </p:nvSpPr>
        <p:spPr bwMode="auto">
          <a:xfrm>
            <a:off x="7006112" y="2139158"/>
            <a:ext cx="119960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33" name="Line 27"/>
          <p:cNvSpPr>
            <a:spLocks noChangeShapeType="1"/>
          </p:cNvSpPr>
          <p:nvPr/>
        </p:nvSpPr>
        <p:spPr bwMode="auto">
          <a:xfrm>
            <a:off x="7588870" y="2135894"/>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34" name="Text Box 28"/>
          <p:cNvSpPr txBox="1">
            <a:spLocks noChangeArrowheads="1"/>
          </p:cNvSpPr>
          <p:nvPr/>
        </p:nvSpPr>
        <p:spPr bwMode="auto">
          <a:xfrm>
            <a:off x="6917298" y="2560921"/>
            <a:ext cx="785867"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solidFill>
                  <a:schemeClr val="accent4"/>
                </a:solidFill>
                <a:latin typeface="Times New Roman" pitchFamily="18" charset="0"/>
                <a:ea typeface="华文楷体" pitchFamily="2" charset="-122"/>
                <a:cs typeface="Times New Roman" pitchFamily="18" charset="0"/>
              </a:rPr>
              <a:t>W</a:t>
            </a:r>
            <a:r>
              <a:rPr lang="en-US" altLang="zh-CN" sz="2800" b="1" i="1" baseline="-25000" dirty="0">
                <a:solidFill>
                  <a:schemeClr val="accent4"/>
                </a:solidFill>
                <a:latin typeface="Times New Roman" pitchFamily="18" charset="0"/>
                <a:ea typeface="华文楷体" pitchFamily="2" charset="-122"/>
                <a:cs typeface="Times New Roman" pitchFamily="18" charset="0"/>
              </a:rPr>
              <a:t>M</a:t>
            </a:r>
            <a:endParaRPr lang="en-US" altLang="zh-CN" sz="2800" b="1" i="1" dirty="0">
              <a:solidFill>
                <a:schemeClr val="accent4"/>
              </a:solidFill>
              <a:latin typeface="Times New Roman" pitchFamily="18" charset="0"/>
              <a:ea typeface="华文楷体" pitchFamily="2" charset="-122"/>
              <a:cs typeface="Times New Roman" pitchFamily="18" charset="0"/>
            </a:endParaRPr>
          </a:p>
        </p:txBody>
      </p:sp>
      <p:grpSp>
        <p:nvGrpSpPr>
          <p:cNvPr id="139" name="组合 138"/>
          <p:cNvGrpSpPr/>
          <p:nvPr/>
        </p:nvGrpSpPr>
        <p:grpSpPr>
          <a:xfrm>
            <a:off x="8218844" y="1406969"/>
            <a:ext cx="1437332" cy="1394503"/>
            <a:chOff x="6881397" y="1466030"/>
            <a:chExt cx="831570" cy="526517"/>
          </a:xfrm>
        </p:grpSpPr>
        <p:sp>
          <p:nvSpPr>
            <p:cNvPr id="136" name="弧形 135"/>
            <p:cNvSpPr/>
            <p:nvPr/>
          </p:nvSpPr>
          <p:spPr>
            <a:xfrm>
              <a:off x="6881397" y="1466030"/>
              <a:ext cx="831570" cy="526517"/>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8" name="Line 10"/>
            <p:cNvSpPr>
              <a:spLocks noChangeShapeType="1"/>
            </p:cNvSpPr>
            <p:nvPr/>
          </p:nvSpPr>
          <p:spPr bwMode="auto">
            <a:xfrm>
              <a:off x="7281182" y="1992547"/>
              <a:ext cx="41777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113" name="直接连接符 112"/>
          <p:cNvCxnSpPr/>
          <p:nvPr/>
        </p:nvCxnSpPr>
        <p:spPr>
          <a:xfrm>
            <a:off x="8209749" y="1996225"/>
            <a:ext cx="0" cy="401042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40" name="Text Box 16"/>
          <p:cNvSpPr txBox="1">
            <a:spLocks noChangeArrowheads="1"/>
          </p:cNvSpPr>
          <p:nvPr/>
        </p:nvSpPr>
        <p:spPr bwMode="auto">
          <a:xfrm>
            <a:off x="9564509" y="247699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0</a:t>
            </a:r>
            <a:endParaRPr lang="en-US" altLang="zh-CN" sz="2800" b="1" i="1" dirty="0">
              <a:latin typeface="Times New Roman" pitchFamily="18" charset="0"/>
              <a:ea typeface="华文楷体" pitchFamily="2" charset="-122"/>
              <a:cs typeface="Times New Roman" pitchFamily="18" charset="0"/>
            </a:endParaRPr>
          </a:p>
        </p:txBody>
      </p:sp>
      <p:cxnSp>
        <p:nvCxnSpPr>
          <p:cNvPr id="60" name="直接连接符 59"/>
          <p:cNvCxnSpPr/>
          <p:nvPr/>
        </p:nvCxnSpPr>
        <p:spPr>
          <a:xfrm>
            <a:off x="4246536" y="1513151"/>
            <a:ext cx="0" cy="401042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Line 27"/>
          <p:cNvSpPr>
            <a:spLocks noChangeShapeType="1"/>
          </p:cNvSpPr>
          <p:nvPr/>
        </p:nvSpPr>
        <p:spPr bwMode="auto">
          <a:xfrm>
            <a:off x="9080368" y="4578236"/>
            <a:ext cx="0" cy="66029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25" name="Line 27"/>
          <p:cNvSpPr>
            <a:spLocks noChangeShapeType="1"/>
          </p:cNvSpPr>
          <p:nvPr/>
        </p:nvSpPr>
        <p:spPr bwMode="auto">
          <a:xfrm>
            <a:off x="9077991" y="2783367"/>
            <a:ext cx="0" cy="660290"/>
          </a:xfrm>
          <a:prstGeom prst="line">
            <a:avLst/>
          </a:prstGeom>
          <a:noFill/>
          <a:ln w="28575">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grpSp>
        <p:nvGrpSpPr>
          <p:cNvPr id="93" name="组合 92"/>
          <p:cNvGrpSpPr/>
          <p:nvPr/>
        </p:nvGrpSpPr>
        <p:grpSpPr>
          <a:xfrm>
            <a:off x="10029093" y="6448526"/>
            <a:ext cx="552450" cy="314325"/>
            <a:chOff x="5172075" y="6438900"/>
            <a:chExt cx="552450" cy="314325"/>
          </a:xfrm>
        </p:grpSpPr>
        <p:sp>
          <p:nvSpPr>
            <p:cNvPr id="94" name="棱台 93"/>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TextBox 95"/>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1695751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right)">
                                      <p:cBhvr>
                                        <p:cTn id="11" dur="500"/>
                                        <p:tgtEl>
                                          <p:spTgt spid="33"/>
                                        </p:tgtEl>
                                      </p:cBhvr>
                                    </p:animEffect>
                                  </p:childTnLst>
                                </p:cTn>
                              </p:par>
                              <p:par>
                                <p:cTn id="12" presetID="22" presetClass="entr" presetSubtype="2"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right)">
                                      <p:cBhvr>
                                        <p:cTn id="14" dur="500"/>
                                        <p:tgtEl>
                                          <p:spTgt spid="34"/>
                                        </p:tgtEl>
                                      </p:cBhvr>
                                    </p:animEffect>
                                  </p:childTnLst>
                                </p:cTn>
                              </p:par>
                              <p:par>
                                <p:cTn id="15" presetID="22" presetClass="entr" presetSubtype="2"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right)">
                                      <p:cBhvr>
                                        <p:cTn id="17" dur="500"/>
                                        <p:tgtEl>
                                          <p:spTgt spid="35"/>
                                        </p:tgtEl>
                                      </p:cBhvr>
                                    </p:animEffect>
                                  </p:childTnLst>
                                </p:cTn>
                              </p:par>
                              <p:par>
                                <p:cTn id="18" presetID="22" presetClass="entr" presetSubtype="2"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right)">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right)">
                                      <p:cBhvr>
                                        <p:cTn id="25" dur="500"/>
                                        <p:tgtEl>
                                          <p:spTgt spid="37"/>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right)">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4"/>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wipe(down)">
                                      <p:cBhvr>
                                        <p:cTn id="57" dur="500"/>
                                        <p:tgtEl>
                                          <p:spTgt spid="69"/>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wipe(down)">
                                      <p:cBhvr>
                                        <p:cTn id="60" dur="500"/>
                                        <p:tgtEl>
                                          <p:spTgt spid="70"/>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wipe(down)">
                                      <p:cBhvr>
                                        <p:cTn id="63" dur="500"/>
                                        <p:tgtEl>
                                          <p:spTgt spid="7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wipe(left)">
                                      <p:cBhvr>
                                        <p:cTn id="66" dur="500"/>
                                        <p:tgtEl>
                                          <p:spTgt spid="78"/>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wipe(down)">
                                      <p:cBhvr>
                                        <p:cTn id="69" dur="500"/>
                                        <p:tgtEl>
                                          <p:spTgt spid="80"/>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iterate type="lt">
                                    <p:tmAbs val="200"/>
                                  </p:iterate>
                                  <p:childTnLst>
                                    <p:set>
                                      <p:cBhvr>
                                        <p:cTn id="73" dur="1" fill="hold">
                                          <p:stCondLst>
                                            <p:cond delay="0"/>
                                          </p:stCondLst>
                                        </p:cTn>
                                        <p:tgtEl>
                                          <p:spTgt spid="8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wipe(up)">
                                      <p:cBhvr>
                                        <p:cTn id="78" dur="1000"/>
                                        <p:tgtEl>
                                          <p:spTgt spid="9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91"/>
                                        </p:tgtEl>
                                        <p:attrNameLst>
                                          <p:attrName>style.visibility</p:attrName>
                                        </p:attrNameLst>
                                      </p:cBhvr>
                                      <p:to>
                                        <p:strVal val="visible"/>
                                      </p:to>
                                    </p:set>
                                    <p:animEffect transition="in" filter="wipe(left)">
                                      <p:cBhvr>
                                        <p:cTn id="83" dur="500"/>
                                        <p:tgtEl>
                                          <p:spTgt spid="91"/>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9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5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2"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animEffect transition="in" filter="wipe(right)">
                                      <p:cBhvr>
                                        <p:cTn id="99" dur="500"/>
                                        <p:tgtEl>
                                          <p:spTgt spid="7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84"/>
                                        </p:tgtEl>
                                        <p:attrNameLst>
                                          <p:attrName>style.visibility</p:attrName>
                                        </p:attrNameLst>
                                      </p:cBhvr>
                                      <p:to>
                                        <p:strVal val="visible"/>
                                      </p:to>
                                    </p:set>
                                    <p:animEffect transition="in" filter="wipe(left)">
                                      <p:cBhvr>
                                        <p:cTn id="104" dur="500"/>
                                        <p:tgtEl>
                                          <p:spTgt spid="84"/>
                                        </p:tgtEl>
                                      </p:cBhvr>
                                    </p:animEffect>
                                  </p:childTnLst>
                                </p:cTn>
                              </p:par>
                            </p:childTnLst>
                          </p:cTn>
                        </p:par>
                        <p:par>
                          <p:cTn id="105" fill="hold">
                            <p:stCondLst>
                              <p:cond delay="500"/>
                            </p:stCondLst>
                            <p:childTnLst>
                              <p:par>
                                <p:cTn id="106" presetID="1" presetClass="entr" presetSubtype="0" fill="hold" grpId="0" nodeType="afterEffect">
                                  <p:stCondLst>
                                    <p:cond delay="0"/>
                                  </p:stCondLst>
                                  <p:iterate type="lt">
                                    <p:tmAbs val="200"/>
                                  </p:iterate>
                                  <p:childTnLst>
                                    <p:set>
                                      <p:cBhvr>
                                        <p:cTn id="107" dur="1" fill="hold">
                                          <p:stCondLst>
                                            <p:cond delay="0"/>
                                          </p:stCondLst>
                                        </p:cTn>
                                        <p:tgtEl>
                                          <p:spTgt spid="8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62"/>
                                        </p:tgtEl>
                                        <p:attrNameLst>
                                          <p:attrName>style.visibility</p:attrName>
                                        </p:attrNameLst>
                                      </p:cBhvr>
                                      <p:to>
                                        <p:strVal val="hidden"/>
                                      </p:to>
                                    </p:set>
                                  </p:childTnLst>
                                </p:cTn>
                              </p:par>
                              <p:par>
                                <p:cTn id="112" presetID="1" presetClass="exit" presetSubtype="0" fill="hold" grpId="0" nodeType="withEffect">
                                  <p:stCondLst>
                                    <p:cond delay="0"/>
                                  </p:stCondLst>
                                  <p:childTnLst>
                                    <p:set>
                                      <p:cBhvr>
                                        <p:cTn id="113" dur="1" fill="hold">
                                          <p:stCondLst>
                                            <p:cond delay="0"/>
                                          </p:stCondLst>
                                        </p:cTn>
                                        <p:tgtEl>
                                          <p:spTgt spid="63"/>
                                        </p:tgtEl>
                                        <p:attrNameLst>
                                          <p:attrName>style.visibility</p:attrName>
                                        </p:attrNameLst>
                                      </p:cBhvr>
                                      <p:to>
                                        <p:strVal val="hidden"/>
                                      </p:to>
                                    </p:set>
                                  </p:childTnLst>
                                </p:cTn>
                              </p:par>
                              <p:par>
                                <p:cTn id="114" presetID="1" presetClass="exit" presetSubtype="0" fill="hold" grpId="0" nodeType="withEffect">
                                  <p:stCondLst>
                                    <p:cond delay="0"/>
                                  </p:stCondLst>
                                  <p:childTnLst>
                                    <p:set>
                                      <p:cBhvr>
                                        <p:cTn id="115" dur="1" fill="hold">
                                          <p:stCondLst>
                                            <p:cond delay="0"/>
                                          </p:stCondLst>
                                        </p:cTn>
                                        <p:tgtEl>
                                          <p:spTgt spid="61"/>
                                        </p:tgtEl>
                                        <p:attrNameLst>
                                          <p:attrName>style.visibility</p:attrName>
                                        </p:attrNameLst>
                                      </p:cBhvr>
                                      <p:to>
                                        <p:strVal val="hidden"/>
                                      </p:to>
                                    </p:set>
                                  </p:childTnLst>
                                </p:cTn>
                              </p:par>
                              <p:par>
                                <p:cTn id="116" presetID="1" presetClass="exit" presetSubtype="0" fill="hold" grpId="0" nodeType="withEffect">
                                  <p:stCondLst>
                                    <p:cond delay="0"/>
                                  </p:stCondLst>
                                  <p:childTnLst>
                                    <p:set>
                                      <p:cBhvr>
                                        <p:cTn id="117" dur="1" fill="hold">
                                          <p:stCondLst>
                                            <p:cond delay="0"/>
                                          </p:stCondLst>
                                        </p:cTn>
                                        <p:tgtEl>
                                          <p:spTgt spid="59"/>
                                        </p:tgtEl>
                                        <p:attrNameLst>
                                          <p:attrName>style.visibility</p:attrName>
                                        </p:attrNameLst>
                                      </p:cBhvr>
                                      <p:to>
                                        <p:strVal val="hidden"/>
                                      </p:to>
                                    </p:set>
                                  </p:childTnLst>
                                </p:cTn>
                              </p:par>
                              <p:par>
                                <p:cTn id="118" presetID="1" presetClass="exit"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hidden"/>
                                      </p:to>
                                    </p:set>
                                  </p:childTnLst>
                                </p:cTn>
                              </p:par>
                              <p:par>
                                <p:cTn id="120" presetID="1" presetClass="exit" presetSubtype="0" fill="hold" grpId="0" nodeType="withEffect">
                                  <p:stCondLst>
                                    <p:cond delay="0"/>
                                  </p:stCondLst>
                                  <p:childTnLst>
                                    <p:set>
                                      <p:cBhvr>
                                        <p:cTn id="121" dur="1" fill="hold">
                                          <p:stCondLst>
                                            <p:cond delay="0"/>
                                          </p:stCondLst>
                                        </p:cTn>
                                        <p:tgtEl>
                                          <p:spTgt spid="58"/>
                                        </p:tgtEl>
                                        <p:attrNameLst>
                                          <p:attrName>style.visibility</p:attrName>
                                        </p:attrNameLst>
                                      </p:cBhvr>
                                      <p:to>
                                        <p:strVal val="hidden"/>
                                      </p:to>
                                    </p:set>
                                  </p:childTnLst>
                                </p:cTn>
                              </p:par>
                              <p:par>
                                <p:cTn id="122" presetID="1" presetClass="exit" presetSubtype="0" fill="hold" nodeType="withEffect">
                                  <p:stCondLst>
                                    <p:cond delay="0"/>
                                  </p:stCondLst>
                                  <p:childTnLst>
                                    <p:set>
                                      <p:cBhvr>
                                        <p:cTn id="123" dur="1" fill="hold">
                                          <p:stCondLst>
                                            <p:cond delay="0"/>
                                          </p:stCondLst>
                                        </p:cTn>
                                        <p:tgtEl>
                                          <p:spTgt spid="65"/>
                                        </p:tgtEl>
                                        <p:attrNameLst>
                                          <p:attrName>style.visibility</p:attrName>
                                        </p:attrNameLst>
                                      </p:cBhvr>
                                      <p:to>
                                        <p:strVal val="hidden"/>
                                      </p:to>
                                    </p:set>
                                  </p:childTnLst>
                                </p:cTn>
                              </p:par>
                              <p:par>
                                <p:cTn id="124" presetID="1" presetClass="exit" presetSubtype="0" fill="hold" grpId="0" nodeType="withEffect">
                                  <p:stCondLst>
                                    <p:cond delay="0"/>
                                  </p:stCondLst>
                                  <p:childTnLst>
                                    <p:set>
                                      <p:cBhvr>
                                        <p:cTn id="125" dur="1" fill="hold">
                                          <p:stCondLst>
                                            <p:cond delay="0"/>
                                          </p:stCondLst>
                                        </p:cTn>
                                        <p:tgtEl>
                                          <p:spTgt spid="66"/>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64"/>
                                        </p:tgtEl>
                                        <p:attrNameLst>
                                          <p:attrName>style.visibility</p:attrName>
                                        </p:attrNameLst>
                                      </p:cBhvr>
                                      <p:to>
                                        <p:strVal val="hidden"/>
                                      </p:to>
                                    </p:set>
                                  </p:childTnLst>
                                </p:cTn>
                              </p:par>
                              <p:par>
                                <p:cTn id="128" presetID="1" presetClass="entr" presetSubtype="0" fill="hold" grpId="0" nodeType="withEffect">
                                  <p:stCondLst>
                                    <p:cond delay="0"/>
                                  </p:stCondLst>
                                  <p:childTnLst>
                                    <p:set>
                                      <p:cBhvr>
                                        <p:cTn id="129" dur="1" fill="hold">
                                          <p:stCondLst>
                                            <p:cond delay="0"/>
                                          </p:stCondLst>
                                        </p:cTn>
                                        <p:tgtEl>
                                          <p:spTgt spid="104"/>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06"/>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107"/>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08"/>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10"/>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111"/>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nodeType="clickEffect">
                                  <p:stCondLst>
                                    <p:cond delay="0"/>
                                  </p:stCondLst>
                                  <p:childTnLst>
                                    <p:set>
                                      <p:cBhvr>
                                        <p:cTn id="147" dur="1" fill="hold">
                                          <p:stCondLst>
                                            <p:cond delay="0"/>
                                          </p:stCondLst>
                                        </p:cTn>
                                        <p:tgtEl>
                                          <p:spTgt spid="112"/>
                                        </p:tgtEl>
                                        <p:attrNameLst>
                                          <p:attrName>style.visibility</p:attrName>
                                        </p:attrNameLst>
                                      </p:cBhvr>
                                      <p:to>
                                        <p:strVal val="visible"/>
                                      </p:to>
                                    </p:set>
                                    <p:animEffect transition="in" filter="wipe(up)">
                                      <p:cBhvr>
                                        <p:cTn id="148" dur="1000"/>
                                        <p:tgtEl>
                                          <p:spTgt spid="112"/>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nodeType="clickEffect">
                                  <p:stCondLst>
                                    <p:cond delay="0"/>
                                  </p:stCondLst>
                                  <p:childTnLst>
                                    <p:set>
                                      <p:cBhvr>
                                        <p:cTn id="152" dur="1" fill="hold">
                                          <p:stCondLst>
                                            <p:cond delay="0"/>
                                          </p:stCondLst>
                                        </p:cTn>
                                        <p:tgtEl>
                                          <p:spTgt spid="113"/>
                                        </p:tgtEl>
                                        <p:attrNameLst>
                                          <p:attrName>style.visibility</p:attrName>
                                        </p:attrNameLst>
                                      </p:cBhvr>
                                      <p:to>
                                        <p:strVal val="visible"/>
                                      </p:to>
                                    </p:set>
                                    <p:animEffect transition="in" filter="wipe(up)">
                                      <p:cBhvr>
                                        <p:cTn id="153" dur="2000"/>
                                        <p:tgtEl>
                                          <p:spTgt spid="11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114"/>
                                        </p:tgtEl>
                                        <p:attrNameLst>
                                          <p:attrName>style.visibility</p:attrName>
                                        </p:attrNameLst>
                                      </p:cBhvr>
                                      <p:to>
                                        <p:strVal val="visible"/>
                                      </p:to>
                                    </p:set>
                                    <p:animEffect transition="in" filter="wipe(left)">
                                      <p:cBhvr>
                                        <p:cTn id="158" dur="500"/>
                                        <p:tgtEl>
                                          <p:spTgt spid="114"/>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1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117"/>
                                        </p:tgtEl>
                                        <p:attrNameLst>
                                          <p:attrName>style.visibility</p:attrName>
                                        </p:attrNameLst>
                                      </p:cBhvr>
                                      <p:to>
                                        <p:strVal val="visible"/>
                                      </p:to>
                                    </p:set>
                                    <p:animEffect transition="in" filter="wipe(left)">
                                      <p:cBhvr>
                                        <p:cTn id="167" dur="500"/>
                                        <p:tgtEl>
                                          <p:spTgt spid="117"/>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iterate type="lt">
                                    <p:tmAbs val="200"/>
                                  </p:iterate>
                                  <p:childTnLst>
                                    <p:set>
                                      <p:cBhvr>
                                        <p:cTn id="171" dur="1" fill="hold">
                                          <p:stCondLst>
                                            <p:cond delay="0"/>
                                          </p:stCondLst>
                                        </p:cTn>
                                        <p:tgtEl>
                                          <p:spTgt spid="116"/>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117"/>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118"/>
                                        </p:tgtEl>
                                        <p:attrNameLst>
                                          <p:attrName>style.visibility</p:attrName>
                                        </p:attrNameLst>
                                      </p:cBhvr>
                                      <p:to>
                                        <p:strVal val="visible"/>
                                      </p:to>
                                    </p:set>
                                    <p:animEffect transition="in" filter="wipe(left)">
                                      <p:cBhvr>
                                        <p:cTn id="180" dur="500"/>
                                        <p:tgtEl>
                                          <p:spTgt spid="118"/>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119"/>
                                        </p:tgtEl>
                                        <p:attrNameLst>
                                          <p:attrName>style.visibility</p:attrName>
                                        </p:attrNameLst>
                                      </p:cBhvr>
                                      <p:to>
                                        <p:strVal val="visible"/>
                                      </p:to>
                                    </p:set>
                                    <p:animEffect transition="in" filter="wipe(left)">
                                      <p:cBhvr>
                                        <p:cTn id="185" dur="500"/>
                                        <p:tgtEl>
                                          <p:spTgt spid="119"/>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120"/>
                                        </p:tgtEl>
                                        <p:attrNameLst>
                                          <p:attrName>style.visibility</p:attrName>
                                        </p:attrNameLst>
                                      </p:cBhvr>
                                      <p:to>
                                        <p:strVal val="visible"/>
                                      </p:to>
                                    </p:set>
                                    <p:animEffect transition="in" filter="wipe(left)">
                                      <p:cBhvr>
                                        <p:cTn id="190" dur="500"/>
                                        <p:tgtEl>
                                          <p:spTgt spid="120"/>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121"/>
                                        </p:tgtEl>
                                        <p:attrNameLst>
                                          <p:attrName>style.visibility</p:attrName>
                                        </p:attrNameLst>
                                      </p:cBhvr>
                                      <p:to>
                                        <p:strVal val="visible"/>
                                      </p:to>
                                    </p:set>
                                    <p:animEffect transition="in" filter="wipe(left)">
                                      <p:cBhvr>
                                        <p:cTn id="195" dur="500"/>
                                        <p:tgtEl>
                                          <p:spTgt spid="121"/>
                                        </p:tgtEl>
                                      </p:cBhvr>
                                    </p:animEffect>
                                  </p:childTnLst>
                                </p:cTn>
                              </p:par>
                              <p:par>
                                <p:cTn id="196" presetID="22" presetClass="entr" presetSubtype="8" fill="hold" grpId="0" nodeType="withEffect">
                                  <p:stCondLst>
                                    <p:cond delay="0"/>
                                  </p:stCondLst>
                                  <p:childTnLst>
                                    <p:set>
                                      <p:cBhvr>
                                        <p:cTn id="197" dur="1" fill="hold">
                                          <p:stCondLst>
                                            <p:cond delay="0"/>
                                          </p:stCondLst>
                                        </p:cTn>
                                        <p:tgtEl>
                                          <p:spTgt spid="122"/>
                                        </p:tgtEl>
                                        <p:attrNameLst>
                                          <p:attrName>style.visibility</p:attrName>
                                        </p:attrNameLst>
                                      </p:cBhvr>
                                      <p:to>
                                        <p:strVal val="visible"/>
                                      </p:to>
                                    </p:set>
                                    <p:animEffect transition="in" filter="wipe(left)">
                                      <p:cBhvr>
                                        <p:cTn id="198" dur="500"/>
                                        <p:tgtEl>
                                          <p:spTgt spid="122"/>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1" fill="hold" grpId="0" nodeType="clickEffect">
                                  <p:stCondLst>
                                    <p:cond delay="0"/>
                                  </p:stCondLst>
                                  <p:childTnLst>
                                    <p:set>
                                      <p:cBhvr>
                                        <p:cTn id="202" dur="1" fill="hold">
                                          <p:stCondLst>
                                            <p:cond delay="0"/>
                                          </p:stCondLst>
                                        </p:cTn>
                                        <p:tgtEl>
                                          <p:spTgt spid="123"/>
                                        </p:tgtEl>
                                        <p:attrNameLst>
                                          <p:attrName>style.visibility</p:attrName>
                                        </p:attrNameLst>
                                      </p:cBhvr>
                                      <p:to>
                                        <p:strVal val="visible"/>
                                      </p:to>
                                    </p:set>
                                    <p:animEffect transition="in" filter="wipe(up)">
                                      <p:cBhvr>
                                        <p:cTn id="203" dur="500"/>
                                        <p:tgtEl>
                                          <p:spTgt spid="123"/>
                                        </p:tgtEl>
                                      </p:cBhvr>
                                    </p:animEffect>
                                  </p:childTnLst>
                                </p:cTn>
                              </p:par>
                              <p:par>
                                <p:cTn id="204" presetID="22" presetClass="entr" presetSubtype="1" fill="hold" grpId="0" nodeType="withEffect">
                                  <p:stCondLst>
                                    <p:cond delay="0"/>
                                  </p:stCondLst>
                                  <p:childTnLst>
                                    <p:set>
                                      <p:cBhvr>
                                        <p:cTn id="205" dur="1" fill="hold">
                                          <p:stCondLst>
                                            <p:cond delay="0"/>
                                          </p:stCondLst>
                                        </p:cTn>
                                        <p:tgtEl>
                                          <p:spTgt spid="125"/>
                                        </p:tgtEl>
                                        <p:attrNameLst>
                                          <p:attrName>style.visibility</p:attrName>
                                        </p:attrNameLst>
                                      </p:cBhvr>
                                      <p:to>
                                        <p:strVal val="visible"/>
                                      </p:to>
                                    </p:set>
                                    <p:animEffect transition="in" filter="wipe(up)">
                                      <p:cBhvr>
                                        <p:cTn id="206" dur="500"/>
                                        <p:tgtEl>
                                          <p:spTgt spid="125"/>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iterate type="lt">
                                    <p:tmAbs val="200"/>
                                  </p:iterate>
                                  <p:childTnLst>
                                    <p:set>
                                      <p:cBhvr>
                                        <p:cTn id="210" dur="1" fill="hold">
                                          <p:stCondLst>
                                            <p:cond delay="0"/>
                                          </p:stCondLst>
                                        </p:cTn>
                                        <p:tgtEl>
                                          <p:spTgt spid="130"/>
                                        </p:tgtEl>
                                        <p:attrNameLst>
                                          <p:attrName>style.visibility</p:attrName>
                                        </p:attrNameLst>
                                      </p:cBhvr>
                                      <p:to>
                                        <p:strVal val="visible"/>
                                      </p:to>
                                    </p:set>
                                  </p:childTnLst>
                                </p:cTn>
                              </p:par>
                              <p:par>
                                <p:cTn id="211" presetID="1" presetClass="entr" presetSubtype="0" fill="hold" grpId="0" nodeType="withEffect">
                                  <p:stCondLst>
                                    <p:cond delay="0"/>
                                  </p:stCondLst>
                                  <p:iterate type="lt">
                                    <p:tmAbs val="200"/>
                                  </p:iterate>
                                  <p:childTnLst>
                                    <p:set>
                                      <p:cBhvr>
                                        <p:cTn id="212" dur="1" fill="hold">
                                          <p:stCondLst>
                                            <p:cond delay="0"/>
                                          </p:stCondLst>
                                        </p:cTn>
                                        <p:tgtEl>
                                          <p:spTgt spid="13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132"/>
                                        </p:tgtEl>
                                        <p:attrNameLst>
                                          <p:attrName>style.visibility</p:attrName>
                                        </p:attrNameLst>
                                      </p:cBhvr>
                                      <p:to>
                                        <p:strVal val="visible"/>
                                      </p:to>
                                    </p:set>
                                    <p:animEffect transition="in" filter="wipe(left)">
                                      <p:cBhvr>
                                        <p:cTn id="217" dur="500"/>
                                        <p:tgtEl>
                                          <p:spTgt spid="132"/>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grpId="0" nodeType="clickEffect">
                                  <p:stCondLst>
                                    <p:cond delay="0"/>
                                  </p:stCondLst>
                                  <p:childTnLst>
                                    <p:set>
                                      <p:cBhvr>
                                        <p:cTn id="221" dur="1" fill="hold">
                                          <p:stCondLst>
                                            <p:cond delay="0"/>
                                          </p:stCondLst>
                                        </p:cTn>
                                        <p:tgtEl>
                                          <p:spTgt spid="133"/>
                                        </p:tgtEl>
                                        <p:attrNameLst>
                                          <p:attrName>style.visibility</p:attrName>
                                        </p:attrNameLst>
                                      </p:cBhvr>
                                      <p:to>
                                        <p:strVal val="visible"/>
                                      </p:to>
                                    </p:set>
                                    <p:animEffect transition="in" filter="wipe(up)">
                                      <p:cBhvr>
                                        <p:cTn id="222" dur="500"/>
                                        <p:tgtEl>
                                          <p:spTgt spid="133"/>
                                        </p:tgtEl>
                                      </p:cBhvr>
                                    </p:animEffect>
                                  </p:childTnLst>
                                </p:cTn>
                              </p:par>
                            </p:childTnLst>
                          </p:cTn>
                        </p:par>
                        <p:par>
                          <p:cTn id="223" fill="hold">
                            <p:stCondLst>
                              <p:cond delay="500"/>
                            </p:stCondLst>
                            <p:childTnLst>
                              <p:par>
                                <p:cTn id="224" presetID="1" presetClass="entr" presetSubtype="0" fill="hold" grpId="0" nodeType="afterEffect">
                                  <p:stCondLst>
                                    <p:cond delay="0"/>
                                  </p:stCondLst>
                                  <p:childTnLst>
                                    <p:set>
                                      <p:cBhvr>
                                        <p:cTn id="225" dur="1" fill="hold">
                                          <p:stCondLst>
                                            <p:cond delay="0"/>
                                          </p:stCondLst>
                                        </p:cTn>
                                        <p:tgtEl>
                                          <p:spTgt spid="13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nodeType="clickEffect">
                                  <p:stCondLst>
                                    <p:cond delay="0"/>
                                  </p:stCondLst>
                                  <p:childTnLst>
                                    <p:set>
                                      <p:cBhvr>
                                        <p:cTn id="229" dur="1" fill="hold">
                                          <p:stCondLst>
                                            <p:cond delay="0"/>
                                          </p:stCondLst>
                                        </p:cTn>
                                        <p:tgtEl>
                                          <p:spTgt spid="139"/>
                                        </p:tgtEl>
                                        <p:attrNameLst>
                                          <p:attrName>style.visibility</p:attrName>
                                        </p:attrNameLst>
                                      </p:cBhvr>
                                      <p:to>
                                        <p:strVal val="visible"/>
                                      </p:to>
                                    </p:set>
                                    <p:animEffect transition="in" filter="wipe(left)">
                                      <p:cBhvr>
                                        <p:cTn id="230" dur="500"/>
                                        <p:tgtEl>
                                          <p:spTgt spid="139"/>
                                        </p:tgtEl>
                                      </p:cBhvr>
                                    </p:animEffect>
                                  </p:childTnLst>
                                </p:cTn>
                              </p:par>
                            </p:childTnLst>
                          </p:cTn>
                        </p:par>
                        <p:par>
                          <p:cTn id="231" fill="hold">
                            <p:stCondLst>
                              <p:cond delay="500"/>
                            </p:stCondLst>
                            <p:childTnLst>
                              <p:par>
                                <p:cTn id="232" presetID="1" presetClass="entr" presetSubtype="0" fill="hold" grpId="0" nodeType="afterEffect">
                                  <p:stCondLst>
                                    <p:cond delay="0"/>
                                  </p:stCondLst>
                                  <p:childTnLst>
                                    <p:set>
                                      <p:cBhvr>
                                        <p:cTn id="233" dur="1" fill="hold">
                                          <p:stCondLst>
                                            <p:cond delay="0"/>
                                          </p:stCondLst>
                                        </p:cTn>
                                        <p:tgtEl>
                                          <p:spTgt spid="140"/>
                                        </p:tgtEl>
                                        <p:attrNameLst>
                                          <p:attrName>style.visibility</p:attrName>
                                        </p:attrNameLst>
                                      </p:cBhvr>
                                      <p:to>
                                        <p:strVal val="visible"/>
                                      </p:to>
                                    </p:set>
                                  </p:childTnLst>
                                </p:cTn>
                              </p:par>
                            </p:childTnLst>
                          </p:cTn>
                        </p:par>
                        <p:par>
                          <p:cTn id="234" fill="hold">
                            <p:stCondLst>
                              <p:cond delay="500"/>
                            </p:stCondLst>
                            <p:childTnLst>
                              <p:par>
                                <p:cTn id="235" presetID="22" presetClass="entr" presetSubtype="4" fill="hold" nodeType="afterEffect">
                                  <p:stCondLst>
                                    <p:cond delay="0"/>
                                  </p:stCondLst>
                                  <p:childTnLst>
                                    <p:set>
                                      <p:cBhvr>
                                        <p:cTn id="236" dur="1" fill="hold">
                                          <p:stCondLst>
                                            <p:cond delay="0"/>
                                          </p:stCondLst>
                                        </p:cTn>
                                        <p:tgtEl>
                                          <p:spTgt spid="93"/>
                                        </p:tgtEl>
                                        <p:attrNameLst>
                                          <p:attrName>style.visibility</p:attrName>
                                        </p:attrNameLst>
                                      </p:cBhvr>
                                      <p:to>
                                        <p:strVal val="visible"/>
                                      </p:to>
                                    </p:set>
                                    <p:animEffect transition="in" filter="wipe(down)">
                                      <p:cBhvr>
                                        <p:cTn id="23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31" grpId="0"/>
      <p:bldP spid="31" grpId="1"/>
      <p:bldP spid="39" grpId="0"/>
      <p:bldP spid="40" grpId="0" animBg="1"/>
      <p:bldP spid="42" grpId="0"/>
      <p:bldP spid="57" grpId="0" animBg="1"/>
      <p:bldP spid="58" grpId="0" animBg="1"/>
      <p:bldP spid="59" grpId="0" animBg="1"/>
      <p:bldP spid="61" grpId="0" animBg="1"/>
      <p:bldP spid="63" grpId="0"/>
      <p:bldP spid="66" grpId="0"/>
      <p:bldP spid="69" grpId="0" animBg="1"/>
      <p:bldP spid="70" grpId="0" animBg="1"/>
      <p:bldP spid="71" grpId="0" animBg="1"/>
      <p:bldP spid="78" grpId="0" animBg="1"/>
      <p:bldP spid="80" grpId="0" animBg="1"/>
      <p:bldP spid="83" grpId="0"/>
      <p:bldP spid="84" grpId="0" animBg="1"/>
      <p:bldP spid="85" grpId="0"/>
      <p:bldP spid="92" grpId="0"/>
      <p:bldP spid="104" grpId="0" animBg="1"/>
      <p:bldP spid="72" grpId="0" animBg="1"/>
      <p:bldP spid="106" grpId="0" animBg="1"/>
      <p:bldP spid="107" grpId="0" animBg="1"/>
      <p:bldP spid="108" grpId="0" animBg="1"/>
      <p:bldP spid="109" grpId="0"/>
      <p:bldP spid="110" grpId="0"/>
      <p:bldP spid="111" grpId="0"/>
      <p:bldP spid="114" grpId="0" animBg="1"/>
      <p:bldP spid="115" grpId="0"/>
      <p:bldP spid="116" grpId="0"/>
      <p:bldP spid="117" grpId="0" animBg="1"/>
      <p:bldP spid="117" grpId="1" animBg="1"/>
      <p:bldP spid="118" grpId="0" animBg="1"/>
      <p:bldP spid="119" grpId="0" animBg="1"/>
      <p:bldP spid="120" grpId="0" animBg="1"/>
      <p:bldP spid="121" grpId="0" animBg="1"/>
      <p:bldP spid="122" grpId="0" animBg="1"/>
      <p:bldP spid="131" grpId="0"/>
      <p:bldP spid="132" grpId="0" animBg="1"/>
      <p:bldP spid="133" grpId="0" animBg="1"/>
      <p:bldP spid="134" grpId="0"/>
      <p:bldP spid="140" grpId="0"/>
      <p:bldP spid="123" grpId="0" animBg="1"/>
      <p:bldP spid="1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3445918" y="2168226"/>
                <a:ext cx="109530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chemeClr val="accent4"/>
                          </a:solidFill>
                          <a:latin typeface="Cambria Math"/>
                        </a:rPr>
                        <m:t>𝑒</m:t>
                      </m:r>
                      <m:r>
                        <a:rPr lang="en-US" altLang="zh-CN" sz="1600" i="1">
                          <a:solidFill>
                            <a:schemeClr val="accent4"/>
                          </a:solidFill>
                          <a:latin typeface="Cambria Math"/>
                        </a:rPr>
                        <m:t>(</m:t>
                      </m:r>
                      <m:sSub>
                        <m:sSubPr>
                          <m:ctrlPr>
                            <a:rPr lang="en-US" altLang="zh-CN" sz="1600" i="1">
                              <a:solidFill>
                                <a:schemeClr val="accent4"/>
                              </a:solidFill>
                              <a:latin typeface="Cambria Math" panose="02040503050406030204" pitchFamily="18" charset="0"/>
                            </a:rPr>
                          </m:ctrlPr>
                        </m:sSubPr>
                        <m:e>
                          <m:r>
                            <a:rPr lang="en-US" altLang="zh-CN" sz="1600" i="1">
                              <a:solidFill>
                                <a:schemeClr val="accent4"/>
                              </a:solidFill>
                              <a:latin typeface="Cambria Math"/>
                            </a:rPr>
                            <m:t>𝑉</m:t>
                          </m:r>
                        </m:e>
                        <m:sub>
                          <m:r>
                            <a:rPr lang="en-US" altLang="zh-CN" sz="1600" i="1">
                              <a:solidFill>
                                <a:schemeClr val="accent4"/>
                              </a:solidFill>
                              <a:latin typeface="Cambria Math"/>
                            </a:rPr>
                            <m:t>0</m:t>
                          </m:r>
                        </m:sub>
                      </m:sSub>
                      <m:r>
                        <a:rPr lang="en-US" altLang="zh-CN" sz="1600" i="1">
                          <a:solidFill>
                            <a:schemeClr val="accent4"/>
                          </a:solidFill>
                          <a:latin typeface="Cambria Math"/>
                        </a:rPr>
                        <m:t>+</m:t>
                      </m:r>
                      <m:r>
                        <a:rPr lang="en-US" altLang="zh-CN" sz="1600" i="1">
                          <a:solidFill>
                            <a:schemeClr val="accent4"/>
                          </a:solidFill>
                          <a:latin typeface="Cambria Math"/>
                        </a:rPr>
                        <m:t>𝑉</m:t>
                      </m:r>
                      <m:r>
                        <a:rPr lang="en-US" altLang="zh-CN" sz="1600" i="1">
                          <a:solidFill>
                            <a:schemeClr val="accent4"/>
                          </a:solidFill>
                          <a:latin typeface="Cambria Math"/>
                        </a:rPr>
                        <m:t>)</m:t>
                      </m:r>
                    </m:oMath>
                  </m:oMathPara>
                </a14:m>
                <a:endParaRPr lang="zh-CN" altLang="en-US" sz="1600" dirty="0">
                  <a:solidFill>
                    <a:schemeClr val="accent4"/>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3445918" y="2168226"/>
                <a:ext cx="1095300" cy="338554"/>
              </a:xfrm>
              <a:prstGeom prst="rect">
                <a:avLst/>
              </a:prstGeom>
              <a:blipFill>
                <a:blip r:embed="rId3"/>
                <a:stretch>
                  <a:fillRect b="-12727"/>
                </a:stretch>
              </a:blipFill>
            </p:spPr>
            <p:txBody>
              <a:bodyPr/>
              <a:lstStyle/>
              <a:p>
                <a:r>
                  <a:rPr lang="zh-CN" altLang="en-US">
                    <a:noFill/>
                  </a:rPr>
                  <a:t> </a:t>
                </a:r>
              </a:p>
            </p:txBody>
          </p:sp>
        </mc:Fallback>
      </mc:AlternateContent>
      <p:sp>
        <p:nvSpPr>
          <p:cNvPr id="3" name="TextBox 2"/>
          <p:cNvSpPr txBox="1"/>
          <p:nvPr/>
        </p:nvSpPr>
        <p:spPr>
          <a:xfrm>
            <a:off x="138223" y="170122"/>
            <a:ext cx="6497908" cy="584775"/>
          </a:xfrm>
          <a:prstGeom prst="rect">
            <a:avLst/>
          </a:prstGeom>
          <a:noFill/>
        </p:spPr>
        <p:txBody>
          <a:bodyPr wrap="square" rtlCol="0">
            <a:spAutoFit/>
          </a:bodyPr>
          <a:lstStyle/>
          <a:p>
            <a:r>
              <a:rPr lang="en-US" altLang="zh-CN" sz="3200" b="1" dirty="0">
                <a:solidFill>
                  <a:schemeClr val="tx2"/>
                </a:solidFill>
              </a:rPr>
              <a:t>7.3 </a:t>
            </a:r>
            <a:r>
              <a:rPr lang="zh-CN" altLang="en-US" sz="3200" b="1" dirty="0">
                <a:solidFill>
                  <a:schemeClr val="tx2"/>
                </a:solidFill>
              </a:rPr>
              <a:t>金属</a:t>
            </a:r>
            <a:r>
              <a:rPr lang="en-US" altLang="zh-CN" sz="3200" b="1" dirty="0">
                <a:solidFill>
                  <a:schemeClr val="tx2"/>
                </a:solidFill>
              </a:rPr>
              <a:t>-</a:t>
            </a:r>
            <a:r>
              <a:rPr lang="zh-CN" altLang="en-US" sz="3200" b="1" dirty="0">
                <a:solidFill>
                  <a:schemeClr val="tx2"/>
                </a:solidFill>
              </a:rPr>
              <a:t>半导体接触的整流现象</a:t>
            </a:r>
          </a:p>
        </p:txBody>
      </p:sp>
      <p:sp>
        <p:nvSpPr>
          <p:cNvPr id="4" name="TextBox 3"/>
          <p:cNvSpPr txBox="1"/>
          <p:nvPr/>
        </p:nvSpPr>
        <p:spPr>
          <a:xfrm>
            <a:off x="1971493" y="765528"/>
            <a:ext cx="3975768" cy="523220"/>
          </a:xfrm>
          <a:prstGeom prst="rect">
            <a:avLst/>
          </a:prstGeom>
          <a:noFill/>
        </p:spPr>
        <p:txBody>
          <a:bodyPr wrap="none" rtlCol="0">
            <a:spAutoFit/>
          </a:bodyPr>
          <a:lstStyle/>
          <a:p>
            <a:r>
              <a:rPr lang="zh-CN" altLang="en-US" b="1" dirty="0">
                <a:latin typeface="Times New Roman" pitchFamily="18" charset="0"/>
                <a:cs typeface="Times New Roman" pitchFamily="18" charset="0"/>
              </a:rPr>
              <a:t>金属和</a:t>
            </a:r>
            <a:r>
              <a:rPr lang="en-US" altLang="zh-CN" b="1" dirty="0">
                <a:latin typeface="Times New Roman" pitchFamily="18" charset="0"/>
                <a:cs typeface="Times New Roman" pitchFamily="18" charset="0"/>
              </a:rPr>
              <a:t>n</a:t>
            </a:r>
            <a:r>
              <a:rPr lang="zh-CN" altLang="en-US" b="1" dirty="0">
                <a:latin typeface="Times New Roman" pitchFamily="18" charset="0"/>
                <a:cs typeface="Times New Roman" pitchFamily="18" charset="0"/>
              </a:rPr>
              <a:t>型非简并半导体</a:t>
            </a:r>
          </a:p>
        </p:txBody>
      </p:sp>
      <mc:AlternateContent xmlns:mc="http://schemas.openxmlformats.org/markup-compatibility/2006" xmlns:a14="http://schemas.microsoft.com/office/drawing/2010/main">
        <mc:Choice Requires="a14">
          <p:sp>
            <p:nvSpPr>
              <p:cNvPr id="5" name="TextBox 4"/>
              <p:cNvSpPr txBox="1"/>
              <p:nvPr/>
            </p:nvSpPr>
            <p:spPr>
              <a:xfrm>
                <a:off x="5947262" y="765528"/>
                <a:ext cx="17099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sub>
                      </m:sSub>
                      <m:r>
                        <a:rPr lang="en-US" altLang="zh-CN" i="1">
                          <a:latin typeface="Cambria Math"/>
                        </a:rPr>
                        <m:t>&gt;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947262" y="765528"/>
                <a:ext cx="1709955" cy="523220"/>
              </a:xfrm>
              <a:prstGeom prst="rect">
                <a:avLst/>
              </a:prstGeom>
              <a:blipFill>
                <a:blip r:embed="rId4"/>
                <a:stretch>
                  <a:fillRect/>
                </a:stretch>
              </a:blipFill>
            </p:spPr>
            <p:txBody>
              <a:bodyPr/>
              <a:lstStyle/>
              <a:p>
                <a:r>
                  <a:rPr lang="zh-CN" altLang="en-US">
                    <a:noFill/>
                  </a:rPr>
                  <a:t> </a:t>
                </a:r>
              </a:p>
            </p:txBody>
          </p:sp>
        </mc:Fallback>
      </mc:AlternateContent>
      <p:sp>
        <p:nvSpPr>
          <p:cNvPr id="6" name="Line 10"/>
          <p:cNvSpPr>
            <a:spLocks noChangeShapeType="1"/>
          </p:cNvSpPr>
          <p:nvPr/>
        </p:nvSpPr>
        <p:spPr bwMode="auto">
          <a:xfrm>
            <a:off x="3387932" y="5099039"/>
            <a:ext cx="8289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0"/>
          <p:cNvSpPr>
            <a:spLocks noChangeShapeType="1"/>
          </p:cNvSpPr>
          <p:nvPr/>
        </p:nvSpPr>
        <p:spPr bwMode="auto">
          <a:xfrm>
            <a:off x="3381364" y="3299966"/>
            <a:ext cx="8355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11"/>
          <p:cNvSpPr>
            <a:spLocks noChangeShapeType="1"/>
          </p:cNvSpPr>
          <p:nvPr/>
        </p:nvSpPr>
        <p:spPr bwMode="auto">
          <a:xfrm>
            <a:off x="3381364" y="3742399"/>
            <a:ext cx="835541"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Text Box 13"/>
          <p:cNvSpPr txBox="1">
            <a:spLocks noChangeArrowheads="1"/>
          </p:cNvSpPr>
          <p:nvPr/>
        </p:nvSpPr>
        <p:spPr bwMode="auto">
          <a:xfrm>
            <a:off x="4122207" y="3131427"/>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p:sp>
        <p:nvSpPr>
          <p:cNvPr id="10" name="Text Box 15"/>
          <p:cNvSpPr txBox="1">
            <a:spLocks noChangeArrowheads="1"/>
          </p:cNvSpPr>
          <p:nvPr/>
        </p:nvSpPr>
        <p:spPr bwMode="auto">
          <a:xfrm>
            <a:off x="4122207" y="4803425"/>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mc:AlternateContent xmlns:mc="http://schemas.openxmlformats.org/markup-compatibility/2006">
        <mc:Choice xmlns:a14="http://schemas.microsoft.com/office/drawing/2010/main" Requires="a14">
          <p:sp>
            <p:nvSpPr>
              <p:cNvPr id="11" name="Text Box 14"/>
              <p:cNvSpPr txBox="1">
                <a:spLocks noChangeArrowheads="1"/>
              </p:cNvSpPr>
              <p:nvPr/>
            </p:nvSpPr>
            <p:spPr bwMode="auto">
              <a:xfrm>
                <a:off x="4081892" y="3652962"/>
                <a:ext cx="85722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p>
                        <m:sSupPr>
                          <m:ctrlPr>
                            <a:rPr lang="en-US" altLang="zh-CN" sz="2800" b="1" i="1">
                              <a:latin typeface="Cambria Math" panose="02040503050406030204" pitchFamily="18" charset="0"/>
                              <a:ea typeface="华文楷体" pitchFamily="2" charset="-122"/>
                            </a:rPr>
                          </m:ctrlPr>
                        </m:sSupPr>
                        <m:e>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m:t>
                              </m:r>
                            </m:sub>
                          </m:sSub>
                        </m:e>
                        <m:sup>
                          <m:r>
                            <a:rPr lang="en-US" altLang="zh-CN" sz="2800" b="1" i="1">
                              <a:latin typeface="Cambria Math"/>
                              <a:ea typeface="华文楷体" pitchFamily="2" charset="-122"/>
                            </a:rPr>
                            <m:t>𝒏</m:t>
                          </m:r>
                        </m:sup>
                      </m:sSup>
                    </m:oMath>
                  </m:oMathPara>
                </a14:m>
                <a:endParaRPr lang="en-US" altLang="zh-CN" sz="2800" b="1" dirty="0">
                  <a:latin typeface="华文楷体" pitchFamily="2" charset="-122"/>
                  <a:ea typeface="华文楷体" pitchFamily="2" charset="-122"/>
                </a:endParaRPr>
              </a:p>
            </p:txBody>
          </p:sp>
        </mc:Choice>
        <mc:Fallback>
          <p:sp>
            <p:nvSpPr>
              <p:cNvPr id="11" name="Text Box 14"/>
              <p:cNvSpPr txBox="1">
                <a:spLocks noRot="1" noChangeAspect="1" noMove="1" noResize="1" noEditPoints="1" noAdjustHandles="1" noChangeArrowheads="1" noChangeShapeType="1" noTextEdit="1"/>
              </p:cNvSpPr>
              <p:nvPr/>
            </p:nvSpPr>
            <p:spPr bwMode="auto">
              <a:xfrm>
                <a:off x="4081892" y="3652962"/>
                <a:ext cx="857222" cy="564065"/>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cxnSp>
        <p:nvCxnSpPr>
          <p:cNvPr id="12" name="直接连接符 11"/>
          <p:cNvCxnSpPr/>
          <p:nvPr/>
        </p:nvCxnSpPr>
        <p:spPr>
          <a:xfrm>
            <a:off x="3387931" y="2356095"/>
            <a:ext cx="0" cy="334801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Line 25"/>
          <p:cNvSpPr>
            <a:spLocks noChangeShapeType="1"/>
          </p:cNvSpPr>
          <p:nvPr/>
        </p:nvSpPr>
        <p:spPr bwMode="auto">
          <a:xfrm>
            <a:off x="1542055" y="3553652"/>
            <a:ext cx="119960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mc:AlternateContent xmlns:mc="http://schemas.openxmlformats.org/markup-compatibility/2006">
        <mc:Choice xmlns:a14="http://schemas.microsoft.com/office/drawing/2010/main" Requires="a14">
          <p:sp>
            <p:nvSpPr>
              <p:cNvPr id="14" name="Text Box 29"/>
              <p:cNvSpPr txBox="1">
                <a:spLocks noChangeArrowheads="1"/>
              </p:cNvSpPr>
              <p:nvPr/>
            </p:nvSpPr>
            <p:spPr bwMode="auto">
              <a:xfrm>
                <a:off x="969255" y="3370930"/>
                <a:ext cx="911275" cy="564065"/>
              </a:xfrm>
              <a:prstGeom prst="rect">
                <a:avLst/>
              </a:prstGeom>
              <a:noFill/>
              <a:ln w="9525">
                <a:noFill/>
                <a:miter lim="800000"/>
                <a:headEnd/>
                <a:tailEnd/>
              </a:ln>
              <a:extLst>
                <a:ext uri="{909E8E84-426E-40DD-AFC4-6F175D3DCCD1}">
                  <a14:hiddenFill>
                    <a:solidFill>
                      <a:srgbClr val="FFFFFF"/>
                    </a:solidFill>
                  </a14:hiddenFill>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solidFill>
                                <a:schemeClr val="accent4"/>
                              </a:solidFill>
                              <a:latin typeface="Cambria Math" panose="02040503050406030204" pitchFamily="18" charset="0"/>
                              <a:ea typeface="华文楷体" pitchFamily="2" charset="-122"/>
                            </a:rPr>
                          </m:ctrlPr>
                        </m:sSubPr>
                        <m:e>
                          <m:r>
                            <a:rPr lang="en-US" altLang="zh-CN" sz="2800" b="1" i="1">
                              <a:solidFill>
                                <a:schemeClr val="accent4"/>
                              </a:solidFill>
                              <a:latin typeface="Cambria Math"/>
                              <a:ea typeface="华文楷体" pitchFamily="2" charset="-122"/>
                            </a:rPr>
                            <m:t>𝑬</m:t>
                          </m:r>
                        </m:e>
                        <m:sub>
                          <m:r>
                            <a:rPr lang="en-US" altLang="zh-CN" sz="2800" b="1" i="1">
                              <a:solidFill>
                                <a:schemeClr val="accent4"/>
                              </a:solidFill>
                              <a:latin typeface="Cambria Math"/>
                              <a:ea typeface="华文楷体" pitchFamily="2" charset="-122"/>
                            </a:rPr>
                            <m:t>𝒇𝑴</m:t>
                          </m:r>
                        </m:sub>
                      </m:sSub>
                    </m:oMath>
                  </m:oMathPara>
                </a14:m>
                <a:endParaRPr lang="en-US" altLang="zh-CN" sz="2800" b="1" dirty="0">
                  <a:solidFill>
                    <a:schemeClr val="accent4"/>
                  </a:solidFill>
                  <a:latin typeface="华文楷体" pitchFamily="2" charset="-122"/>
                  <a:ea typeface="华文楷体" pitchFamily="2" charset="-122"/>
                </a:endParaRPr>
              </a:p>
            </p:txBody>
          </p:sp>
        </mc:Choice>
        <mc:Fallback>
          <p:sp>
            <p:nvSpPr>
              <p:cNvPr id="14" name="Text Box 29"/>
              <p:cNvSpPr txBox="1">
                <a:spLocks noRot="1" noChangeAspect="1" noMove="1" noResize="1" noEditPoints="1" noAdjustHandles="1" noChangeArrowheads="1" noChangeShapeType="1" noTextEdit="1"/>
              </p:cNvSpPr>
              <p:nvPr/>
            </p:nvSpPr>
            <p:spPr bwMode="auto">
              <a:xfrm>
                <a:off x="969255" y="3370930"/>
                <a:ext cx="911275" cy="564065"/>
              </a:xfrm>
              <a:prstGeom prst="rect">
                <a:avLst/>
              </a:prstGeom>
              <a:blipFill>
                <a:blip r:embed="rId6"/>
                <a:stretch>
                  <a:fillRect/>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474751" y="3467332"/>
                <a:ext cx="47974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chemeClr val="accent4"/>
                          </a:solidFill>
                          <a:latin typeface="Cambria Math"/>
                        </a:rPr>
                        <m:t>𝑒𝑉</m:t>
                      </m:r>
                    </m:oMath>
                  </m:oMathPara>
                </a14:m>
                <a:endParaRPr lang="zh-CN" altLang="en-US" sz="1600" dirty="0">
                  <a:solidFill>
                    <a:schemeClr val="accent4"/>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474751" y="3467332"/>
                <a:ext cx="479747" cy="338554"/>
              </a:xfrm>
              <a:prstGeom prst="rect">
                <a:avLst/>
              </a:prstGeom>
              <a:blipFill>
                <a:blip r:embed="rId7"/>
                <a:stretch>
                  <a:fillRect/>
                </a:stretch>
              </a:blipFill>
            </p:spPr>
            <p:txBody>
              <a:bodyPr/>
              <a:lstStyle/>
              <a:p>
                <a:r>
                  <a:rPr lang="zh-CN" altLang="en-US">
                    <a:noFill/>
                  </a:rPr>
                  <a:t> </a:t>
                </a:r>
              </a:p>
            </p:txBody>
          </p:sp>
        </mc:Fallback>
      </mc:AlternateContent>
      <p:sp>
        <p:nvSpPr>
          <p:cNvPr id="16" name="Line 25"/>
          <p:cNvSpPr>
            <a:spLocks noChangeShapeType="1"/>
          </p:cNvSpPr>
          <p:nvPr/>
        </p:nvSpPr>
        <p:spPr bwMode="auto">
          <a:xfrm>
            <a:off x="2762428" y="3555331"/>
            <a:ext cx="1199609" cy="0"/>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17" name="弧形 16"/>
          <p:cNvSpPr/>
          <p:nvPr/>
        </p:nvSpPr>
        <p:spPr>
          <a:xfrm>
            <a:off x="2726443" y="1907631"/>
            <a:ext cx="1501200" cy="1393200"/>
          </a:xfrm>
          <a:prstGeom prst="arc">
            <a:avLst>
              <a:gd name="adj1" fmla="val 5240221"/>
              <a:gd name="adj2" fmla="val 1067727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p:cNvSpPr/>
          <p:nvPr/>
        </p:nvSpPr>
        <p:spPr>
          <a:xfrm>
            <a:off x="2724150" y="3706794"/>
            <a:ext cx="1501200" cy="1393200"/>
          </a:xfrm>
          <a:prstGeom prst="arc">
            <a:avLst>
              <a:gd name="adj1" fmla="val 5240221"/>
              <a:gd name="adj2" fmla="val 1067727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p:cNvSpPr/>
          <p:nvPr/>
        </p:nvSpPr>
        <p:spPr>
          <a:xfrm>
            <a:off x="2720852" y="3328965"/>
            <a:ext cx="1282760" cy="413503"/>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Line 25"/>
          <p:cNvSpPr>
            <a:spLocks noChangeShapeType="1"/>
          </p:cNvSpPr>
          <p:nvPr/>
        </p:nvSpPr>
        <p:spPr bwMode="auto">
          <a:xfrm>
            <a:off x="2797412" y="2002106"/>
            <a:ext cx="1199609" cy="0"/>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21" name="Line 25"/>
          <p:cNvSpPr>
            <a:spLocks noChangeShapeType="1"/>
          </p:cNvSpPr>
          <p:nvPr/>
        </p:nvSpPr>
        <p:spPr bwMode="auto">
          <a:xfrm>
            <a:off x="2741664" y="4438749"/>
            <a:ext cx="1199609" cy="0"/>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mc:AlternateContent xmlns:mc="http://schemas.openxmlformats.org/markup-compatibility/2006">
        <mc:Choice xmlns:a14="http://schemas.microsoft.com/office/drawing/2010/main" Requires="a14">
          <p:sp>
            <p:nvSpPr>
              <p:cNvPr id="22" name="TextBox 21"/>
              <p:cNvSpPr txBox="1"/>
              <p:nvPr/>
            </p:nvSpPr>
            <p:spPr>
              <a:xfrm>
                <a:off x="3519408" y="4507414"/>
                <a:ext cx="109530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chemeClr val="accent4"/>
                          </a:solidFill>
                          <a:latin typeface="Cambria Math"/>
                        </a:rPr>
                        <m:t>𝑒</m:t>
                      </m:r>
                      <m:r>
                        <a:rPr lang="en-US" altLang="zh-CN" sz="1600" i="1">
                          <a:solidFill>
                            <a:schemeClr val="accent4"/>
                          </a:solidFill>
                          <a:latin typeface="Cambria Math"/>
                        </a:rPr>
                        <m:t>(</m:t>
                      </m:r>
                      <m:sSub>
                        <m:sSubPr>
                          <m:ctrlPr>
                            <a:rPr lang="en-US" altLang="zh-CN" sz="1600" i="1">
                              <a:solidFill>
                                <a:schemeClr val="accent4"/>
                              </a:solidFill>
                              <a:latin typeface="Cambria Math" panose="02040503050406030204" pitchFamily="18" charset="0"/>
                            </a:rPr>
                          </m:ctrlPr>
                        </m:sSubPr>
                        <m:e>
                          <m:r>
                            <a:rPr lang="en-US" altLang="zh-CN" sz="1600" i="1">
                              <a:solidFill>
                                <a:schemeClr val="accent4"/>
                              </a:solidFill>
                              <a:latin typeface="Cambria Math"/>
                            </a:rPr>
                            <m:t>𝑉</m:t>
                          </m:r>
                        </m:e>
                        <m:sub>
                          <m:r>
                            <a:rPr lang="en-US" altLang="zh-CN" sz="1600" i="1">
                              <a:solidFill>
                                <a:schemeClr val="accent4"/>
                              </a:solidFill>
                              <a:latin typeface="Cambria Math"/>
                            </a:rPr>
                            <m:t>0</m:t>
                          </m:r>
                        </m:sub>
                      </m:sSub>
                      <m:r>
                        <a:rPr lang="en-US" altLang="zh-CN" sz="1600" i="1">
                          <a:solidFill>
                            <a:schemeClr val="accent4"/>
                          </a:solidFill>
                          <a:latin typeface="Cambria Math"/>
                        </a:rPr>
                        <m:t>+</m:t>
                      </m:r>
                      <m:r>
                        <a:rPr lang="en-US" altLang="zh-CN" sz="1600" i="1">
                          <a:solidFill>
                            <a:schemeClr val="accent4"/>
                          </a:solidFill>
                          <a:latin typeface="Cambria Math"/>
                        </a:rPr>
                        <m:t>𝑉</m:t>
                      </m:r>
                      <m:r>
                        <a:rPr lang="en-US" altLang="zh-CN" sz="1600" i="1">
                          <a:solidFill>
                            <a:schemeClr val="accent4"/>
                          </a:solidFill>
                          <a:latin typeface="Cambria Math"/>
                        </a:rPr>
                        <m:t>)</m:t>
                      </m:r>
                    </m:oMath>
                  </m:oMathPara>
                </a14:m>
                <a:endParaRPr lang="zh-CN" altLang="en-US" sz="1600" dirty="0">
                  <a:solidFill>
                    <a:schemeClr val="accent4"/>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3519408" y="4507414"/>
                <a:ext cx="1095300" cy="338554"/>
              </a:xfrm>
              <a:prstGeom prst="rect">
                <a:avLst/>
              </a:prstGeom>
              <a:blipFill>
                <a:blip r:embed="rId8"/>
                <a:stretch>
                  <a:fillRect b="-10714"/>
                </a:stretch>
              </a:blipFill>
            </p:spPr>
            <p:txBody>
              <a:bodyPr/>
              <a:lstStyle/>
              <a:p>
                <a:r>
                  <a:rPr lang="zh-CN" altLang="en-US">
                    <a:noFill/>
                  </a:rPr>
                  <a:t> </a:t>
                </a:r>
              </a:p>
            </p:txBody>
          </p:sp>
        </mc:Fallback>
      </mc:AlternateContent>
      <p:sp>
        <p:nvSpPr>
          <p:cNvPr id="23" name="Line 25"/>
          <p:cNvSpPr>
            <a:spLocks noChangeShapeType="1"/>
          </p:cNvSpPr>
          <p:nvPr/>
        </p:nvSpPr>
        <p:spPr bwMode="auto">
          <a:xfrm>
            <a:off x="1522805" y="1999671"/>
            <a:ext cx="119960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24" name="Line 27"/>
          <p:cNvSpPr>
            <a:spLocks noChangeShapeType="1"/>
          </p:cNvSpPr>
          <p:nvPr/>
        </p:nvSpPr>
        <p:spPr bwMode="auto">
          <a:xfrm>
            <a:off x="1802785" y="2007358"/>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25" name="Text Box 28"/>
          <p:cNvSpPr txBox="1">
            <a:spLocks noChangeArrowheads="1"/>
          </p:cNvSpPr>
          <p:nvPr/>
        </p:nvSpPr>
        <p:spPr bwMode="auto">
          <a:xfrm>
            <a:off x="1131213" y="2432385"/>
            <a:ext cx="785867"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solidFill>
                  <a:schemeClr val="accent4"/>
                </a:solidFill>
                <a:latin typeface="Times New Roman" pitchFamily="18" charset="0"/>
                <a:ea typeface="华文楷体" pitchFamily="2" charset="-122"/>
                <a:cs typeface="Times New Roman" pitchFamily="18" charset="0"/>
              </a:rPr>
              <a:t>W</a:t>
            </a:r>
            <a:r>
              <a:rPr lang="en-US" altLang="zh-CN" sz="2800" b="1" i="1" baseline="-25000" dirty="0">
                <a:solidFill>
                  <a:schemeClr val="accent4"/>
                </a:solidFill>
                <a:latin typeface="Times New Roman" pitchFamily="18" charset="0"/>
                <a:ea typeface="华文楷体" pitchFamily="2" charset="-122"/>
                <a:cs typeface="Times New Roman" pitchFamily="18" charset="0"/>
              </a:rPr>
              <a:t>M</a:t>
            </a:r>
            <a:endParaRPr lang="en-US" altLang="zh-CN" sz="2800" b="1" i="1" dirty="0">
              <a:solidFill>
                <a:schemeClr val="accent4"/>
              </a:solidFill>
              <a:latin typeface="Times New Roman" pitchFamily="18" charset="0"/>
              <a:ea typeface="华文楷体" pitchFamily="2" charset="-122"/>
              <a:cs typeface="Times New Roman" pitchFamily="18" charset="0"/>
            </a:endParaRPr>
          </a:p>
        </p:txBody>
      </p:sp>
      <p:grpSp>
        <p:nvGrpSpPr>
          <p:cNvPr id="26" name="组合 25"/>
          <p:cNvGrpSpPr/>
          <p:nvPr/>
        </p:nvGrpSpPr>
        <p:grpSpPr>
          <a:xfrm>
            <a:off x="2756803" y="1288748"/>
            <a:ext cx="1437332" cy="1394503"/>
            <a:chOff x="6881397" y="1466030"/>
            <a:chExt cx="831570" cy="526517"/>
          </a:xfrm>
        </p:grpSpPr>
        <p:sp>
          <p:nvSpPr>
            <p:cNvPr id="27" name="弧形 26"/>
            <p:cNvSpPr/>
            <p:nvPr/>
          </p:nvSpPr>
          <p:spPr>
            <a:xfrm>
              <a:off x="6881397" y="1466030"/>
              <a:ext cx="831570" cy="526517"/>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Line 10"/>
            <p:cNvSpPr>
              <a:spLocks noChangeShapeType="1"/>
            </p:cNvSpPr>
            <p:nvPr/>
          </p:nvSpPr>
          <p:spPr bwMode="auto">
            <a:xfrm>
              <a:off x="7281182" y="1992547"/>
              <a:ext cx="41777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29" name="直接连接符 28"/>
          <p:cNvCxnSpPr/>
          <p:nvPr/>
        </p:nvCxnSpPr>
        <p:spPr>
          <a:xfrm>
            <a:off x="2726442" y="1856738"/>
            <a:ext cx="0" cy="3469907"/>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16"/>
          <p:cNvSpPr txBox="1">
            <a:spLocks noChangeArrowheads="1"/>
          </p:cNvSpPr>
          <p:nvPr/>
        </p:nvSpPr>
        <p:spPr bwMode="auto">
          <a:xfrm>
            <a:off x="4003612" y="250678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0</a:t>
            </a:r>
            <a:endParaRPr lang="en-US" altLang="zh-CN" sz="2800" b="1" i="1" dirty="0">
              <a:latin typeface="Times New Roman" pitchFamily="18" charset="0"/>
              <a:ea typeface="华文楷体" pitchFamily="2" charset="-122"/>
              <a:cs typeface="Times New Roman" pitchFamily="18" charset="0"/>
            </a:endParaRPr>
          </a:p>
        </p:txBody>
      </p:sp>
      <p:sp>
        <p:nvSpPr>
          <p:cNvPr id="31" name="Line 27"/>
          <p:cNvSpPr>
            <a:spLocks noChangeShapeType="1"/>
          </p:cNvSpPr>
          <p:nvPr/>
        </p:nvSpPr>
        <p:spPr bwMode="auto">
          <a:xfrm>
            <a:off x="3597061" y="4438749"/>
            <a:ext cx="0" cy="66029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32" name="Line 27"/>
          <p:cNvSpPr>
            <a:spLocks noChangeShapeType="1"/>
          </p:cNvSpPr>
          <p:nvPr/>
        </p:nvSpPr>
        <p:spPr bwMode="auto">
          <a:xfrm>
            <a:off x="3513768" y="2007358"/>
            <a:ext cx="0" cy="66029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33" name="TextBox 32"/>
          <p:cNvSpPr txBox="1"/>
          <p:nvPr/>
        </p:nvSpPr>
        <p:spPr>
          <a:xfrm>
            <a:off x="6298713" y="1231245"/>
            <a:ext cx="3338623" cy="520167"/>
          </a:xfrm>
          <a:prstGeom prst="rect">
            <a:avLst/>
          </a:prstGeom>
          <a:noFill/>
        </p:spPr>
        <p:txBody>
          <a:bodyPr wrap="square" rtlCol="0">
            <a:spAutoFit/>
          </a:bodyPr>
          <a:lstStyle/>
          <a:p>
            <a:r>
              <a:rPr lang="zh-CN" altLang="en-US" b="1" dirty="0">
                <a:solidFill>
                  <a:srgbClr val="7030A0"/>
                </a:solidFill>
                <a:latin typeface="华文行楷" pitchFamily="2" charset="-122"/>
                <a:ea typeface="华文行楷" pitchFamily="2" charset="-122"/>
              </a:rPr>
              <a:t>由热电子发射理论：</a:t>
            </a:r>
          </a:p>
        </p:txBody>
      </p:sp>
      <mc:AlternateContent xmlns:mc="http://schemas.openxmlformats.org/markup-compatibility/2006">
        <mc:Choice xmlns:a14="http://schemas.microsoft.com/office/drawing/2010/main" Requires="a14">
          <p:sp>
            <p:nvSpPr>
              <p:cNvPr id="34" name="TextBox 33"/>
              <p:cNvSpPr txBox="1"/>
              <p:nvPr/>
            </p:nvSpPr>
            <p:spPr>
              <a:xfrm>
                <a:off x="5514897" y="1703229"/>
                <a:ext cx="5865965" cy="9861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𝐽</m:t>
                          </m:r>
                        </m:e>
                        <m:sub>
                          <m:r>
                            <a:rPr lang="en-US" altLang="zh-CN" i="1">
                              <a:latin typeface="Cambria Math"/>
                            </a:rPr>
                            <m:t>𝑀</m:t>
                          </m:r>
                          <m:r>
                            <a:rPr lang="en-US" altLang="zh-CN" i="1">
                              <a:latin typeface="Cambria Math"/>
                              <a:ea typeface="Cambria Math"/>
                            </a:rPr>
                            <m:t>→</m:t>
                          </m:r>
                          <m:r>
                            <a:rPr lang="en-US" altLang="zh-CN" b="0" i="1" smtClean="0">
                              <a:latin typeface="Cambria Math" panose="02040503050406030204" pitchFamily="18" charset="0"/>
                              <a:ea typeface="Cambria Math"/>
                            </a:rPr>
                            <m:t>𝑆</m:t>
                          </m:r>
                        </m:sub>
                      </m:sSub>
                      <m:r>
                        <a:rPr lang="en-US" altLang="zh-CN" i="1">
                          <a:latin typeface="Cambria Math"/>
                        </a:rPr>
                        <m:t>=</m:t>
                      </m:r>
                      <m:r>
                        <a:rPr lang="en-US" altLang="zh-CN" i="1">
                          <a:latin typeface="Cambria Math"/>
                        </a:rPr>
                        <m:t>𝐶𝑒𝑥𝑝</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sym typeface="Symbol" panose="05050102010706020507" pitchFamily="18" charset="2"/>
                            </a:rPr>
                            <m:t></m:t>
                          </m:r>
                          <m:r>
                            <a:rPr lang="en-US" altLang="zh-CN" i="1">
                              <a:latin typeface="Cambria Math"/>
                            </a:rPr>
                            <m:t>+</m:t>
                          </m:r>
                          <m:r>
                            <a:rPr lang="en-US" altLang="zh-CN" i="1">
                              <a:latin typeface="Cambria Math"/>
                            </a:rPr>
                            <m:t>𝑒</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r>
                            <a:rPr lang="en-US" altLang="zh-CN" i="1">
                              <a:latin typeface="Cambria Math"/>
                            </a:rPr>
                            <m:t>+</m:t>
                          </m:r>
                          <m:r>
                            <a:rPr lang="en-US" altLang="zh-CN" i="1">
                              <a:latin typeface="Cambria Math"/>
                            </a:rPr>
                            <m:t>𝑉</m:t>
                          </m:r>
                          <m:r>
                            <a:rPr lang="en-US" altLang="zh-CN" i="1">
                              <a:latin typeface="Cambria Math"/>
                            </a:rPr>
                            <m:t>)</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p:sp>
            <p:nvSpPr>
              <p:cNvPr id="34" name="TextBox 33"/>
              <p:cNvSpPr txBox="1">
                <a:spLocks noRot="1" noChangeAspect="1" noMove="1" noResize="1" noEditPoints="1" noAdjustHandles="1" noChangeArrowheads="1" noChangeShapeType="1" noTextEdit="1"/>
              </p:cNvSpPr>
              <p:nvPr/>
            </p:nvSpPr>
            <p:spPr>
              <a:xfrm>
                <a:off x="5514897" y="1703229"/>
                <a:ext cx="5865965" cy="98616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6037396" y="2603934"/>
                <a:ext cx="3376181" cy="9721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𝐽</m:t>
                          </m:r>
                        </m:e>
                        <m:sub>
                          <m:r>
                            <a:rPr lang="en-US" altLang="zh-CN" i="1">
                              <a:latin typeface="Cambria Math"/>
                            </a:rPr>
                            <m:t>𝑠</m:t>
                          </m:r>
                          <m:r>
                            <a:rPr lang="en-US" altLang="zh-CN" i="1">
                              <a:latin typeface="Cambria Math"/>
                              <a:ea typeface="Cambria Math"/>
                            </a:rPr>
                            <m:t>→</m:t>
                          </m:r>
                          <m:r>
                            <a:rPr lang="en-US" altLang="zh-CN" i="1">
                              <a:latin typeface="Cambria Math"/>
                              <a:ea typeface="Cambria Math"/>
                            </a:rPr>
                            <m:t>𝑀</m:t>
                          </m:r>
                        </m:sub>
                      </m:sSub>
                      <m:r>
                        <a:rPr lang="en-US" altLang="zh-CN" i="1">
                          <a:latin typeface="Cambria Math"/>
                        </a:rPr>
                        <m:t>=</m:t>
                      </m:r>
                      <m:r>
                        <a:rPr lang="en-US" altLang="zh-CN" i="1">
                          <a:latin typeface="Cambria Math"/>
                        </a:rPr>
                        <m:t>𝐶𝑒𝑥𝑝</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r>
                                <a:rPr lang="en-US" altLang="zh-CN" b="0" i="1" smtClean="0">
                                  <a:latin typeface="Cambria Math" panose="02040503050406030204" pitchFamily="18" charset="0"/>
                                </a:rPr>
                                <m:t>𝑆</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p:sp>
            <p:nvSpPr>
              <p:cNvPr id="35" name="TextBox 34"/>
              <p:cNvSpPr txBox="1">
                <a:spLocks noRot="1" noChangeAspect="1" noMove="1" noResize="1" noEditPoints="1" noAdjustHandles="1" noChangeArrowheads="1" noChangeShapeType="1" noTextEdit="1"/>
              </p:cNvSpPr>
              <p:nvPr/>
            </p:nvSpPr>
            <p:spPr>
              <a:xfrm>
                <a:off x="6037396" y="2603934"/>
                <a:ext cx="3376181" cy="97212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468366" y="3547855"/>
                <a:ext cx="27645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𝐽</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𝑀</m:t>
                          </m:r>
                          <m:r>
                            <a:rPr lang="en-US" altLang="zh-CN" i="1">
                              <a:latin typeface="Cambria Math"/>
                              <a:ea typeface="Cambria Math"/>
                            </a:rPr>
                            <m:t>→</m:t>
                          </m:r>
                          <m:r>
                            <a:rPr lang="en-US" altLang="zh-CN" i="1">
                              <a:latin typeface="Cambria Math"/>
                              <a:ea typeface="Cambria Math"/>
                            </a:rPr>
                            <m:t>𝑠</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𝑠</m:t>
                          </m:r>
                          <m:r>
                            <a:rPr lang="en-US" altLang="zh-CN" i="1">
                              <a:latin typeface="Cambria Math"/>
                              <a:ea typeface="Cambria Math"/>
                            </a:rPr>
                            <m:t>→</m:t>
                          </m:r>
                          <m:r>
                            <a:rPr lang="en-US" altLang="zh-CN" i="1">
                              <a:latin typeface="Cambria Math"/>
                              <a:ea typeface="Cambria Math"/>
                            </a:rPr>
                            <m:t>𝑀</m:t>
                          </m:r>
                        </m:sub>
                      </m:sSub>
                    </m:oMath>
                  </m:oMathPara>
                </a14:m>
                <a:endParaRPr lang="zh-CN" alt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468366" y="3547855"/>
                <a:ext cx="2764538" cy="52322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5363802" y="4050141"/>
                <a:ext cx="5472524"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r>
                        <a:rPr lang="en-US" altLang="zh-CN" i="1">
                          <a:latin typeface="Cambria Math"/>
                        </a:rPr>
                        <m:t>𝐶𝑒𝑥𝑝</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r>
                                <m:rPr>
                                  <m:sty m:val="p"/>
                                </m:rPr>
                                <a:rPr lang="en-US" altLang="zh-CN" i="1">
                                  <a:latin typeface="Cambria Math" panose="02040503050406030204" pitchFamily="18" charset="0"/>
                                </a:rPr>
                                <m:t>S</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a:rPr>
                                <m:t>exp</m:t>
                              </m:r>
                            </m:fName>
                            <m:e>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𝑒𝑉</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e>
                          </m:func>
                          <m:r>
                            <a:rPr lang="en-US" altLang="zh-CN" i="1">
                              <a:latin typeface="Cambria Math"/>
                            </a:rPr>
                            <m:t>−1</m:t>
                          </m:r>
                        </m:e>
                      </m:d>
                    </m:oMath>
                  </m:oMathPara>
                </a14:m>
                <a:endParaRPr lang="zh-CN" altLang="en-US" dirty="0"/>
              </a:p>
            </p:txBody>
          </p:sp>
        </mc:Choice>
        <mc:Fallback>
          <p:sp>
            <p:nvSpPr>
              <p:cNvPr id="37" name="TextBox 36"/>
              <p:cNvSpPr txBox="1">
                <a:spLocks noRot="1" noChangeAspect="1" noMove="1" noResize="1" noEditPoints="1" noAdjustHandles="1" noChangeArrowheads="1" noChangeShapeType="1" noTextEdit="1"/>
              </p:cNvSpPr>
              <p:nvPr/>
            </p:nvSpPr>
            <p:spPr>
              <a:xfrm>
                <a:off x="5363802" y="4050141"/>
                <a:ext cx="5472524" cy="1060483"/>
              </a:xfrm>
              <a:prstGeom prst="rect">
                <a:avLst/>
              </a:prstGeom>
              <a:blipFill>
                <a:blip r:embed="rId12"/>
                <a:stretch>
                  <a:fillRect/>
                </a:stretch>
              </a:blipFill>
            </p:spPr>
            <p:txBody>
              <a:bodyPr/>
              <a:lstStyle/>
              <a:p>
                <a:r>
                  <a:rPr lang="zh-CN" altLang="en-US">
                    <a:noFill/>
                  </a:rPr>
                  <a:t> </a:t>
                </a:r>
              </a:p>
            </p:txBody>
          </p:sp>
        </mc:Fallback>
      </mc:AlternateContent>
      <p:cxnSp>
        <p:nvCxnSpPr>
          <p:cNvPr id="38" name="直接连接符 37"/>
          <p:cNvCxnSpPr/>
          <p:nvPr/>
        </p:nvCxnSpPr>
        <p:spPr>
          <a:xfrm>
            <a:off x="5838871" y="5074998"/>
            <a:ext cx="184411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5626296" y="5136628"/>
                <a:ext cx="3750962" cy="1060483"/>
              </a:xfrm>
              <a:prstGeom prst="rect">
                <a:avLst/>
              </a:prstGeom>
              <a:solidFill>
                <a:srgbClr val="FFFF66"/>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𝐽</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𝑠</m:t>
                          </m:r>
                        </m:sub>
                      </m:sSub>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a:rPr>
                                <m:t>exp</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𝑒𝑉</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e>
                          </m:func>
                          <m:r>
                            <a:rPr lang="en-US" altLang="zh-CN" i="1">
                              <a:latin typeface="Cambria Math"/>
                            </a:rPr>
                            <m:t>−1</m:t>
                          </m:r>
                        </m:e>
                      </m:d>
                    </m:oMath>
                  </m:oMathPara>
                </a14:m>
                <a:endParaRPr lang="zh-CN" alt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626296" y="5136628"/>
                <a:ext cx="3750962" cy="1060483"/>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1015198" y="1384411"/>
                <a:ext cx="787587" cy="523220"/>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r>
                        <a:rPr lang="en-US" altLang="zh-CN" i="1">
                          <a:latin typeface="Cambria Math"/>
                        </a:rPr>
                        <m:t>𝑉</m:t>
                      </m:r>
                    </m:oMath>
                  </m:oMathPara>
                </a14:m>
                <a:endParaRPr lang="zh-CN" altLang="en-US" dirty="0"/>
              </a:p>
            </p:txBody>
          </p:sp>
        </mc:Choice>
        <mc:Fallback>
          <p:sp>
            <p:nvSpPr>
              <p:cNvPr id="40" name="TextBox 39"/>
              <p:cNvSpPr txBox="1">
                <a:spLocks noRot="1" noChangeAspect="1" noMove="1" noResize="1" noEditPoints="1" noAdjustHandles="1" noChangeArrowheads="1" noChangeShapeType="1" noTextEdit="1"/>
              </p:cNvSpPr>
              <p:nvPr/>
            </p:nvSpPr>
            <p:spPr>
              <a:xfrm>
                <a:off x="1015198" y="1384411"/>
                <a:ext cx="787587" cy="523220"/>
              </a:xfrm>
              <a:prstGeom prst="rect">
                <a:avLst/>
              </a:prstGeom>
              <a:blipFill>
                <a:blip r:embed="rId14"/>
                <a:stretch>
                  <a:fillRect/>
                </a:stretch>
              </a:blipFill>
            </p:spPr>
            <p:txBody>
              <a:bodyPr/>
              <a:lstStyle/>
              <a:p>
                <a:r>
                  <a:rPr lang="zh-CN" altLang="en-US">
                    <a:noFill/>
                  </a:rPr>
                  <a:t> </a:t>
                </a:r>
              </a:p>
            </p:txBody>
          </p:sp>
        </mc:Fallback>
      </mc:AlternateContent>
      <p:grpSp>
        <p:nvGrpSpPr>
          <p:cNvPr id="41" name="组合 40"/>
          <p:cNvGrpSpPr/>
          <p:nvPr/>
        </p:nvGrpSpPr>
        <p:grpSpPr>
          <a:xfrm>
            <a:off x="10029093" y="6448526"/>
            <a:ext cx="552450" cy="314325"/>
            <a:chOff x="5172075" y="6438900"/>
            <a:chExt cx="552450" cy="314325"/>
          </a:xfrm>
        </p:grpSpPr>
        <p:sp>
          <p:nvSpPr>
            <p:cNvPr id="42" name="棱台 4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43"/>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45" name="Line 27"/>
          <p:cNvSpPr>
            <a:spLocks noChangeShapeType="1"/>
          </p:cNvSpPr>
          <p:nvPr/>
        </p:nvSpPr>
        <p:spPr bwMode="auto">
          <a:xfrm>
            <a:off x="2522528" y="2626844"/>
            <a:ext cx="0" cy="939439"/>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
        <p:nvSpPr>
          <p:cNvPr id="46" name="Text Box 28"/>
          <p:cNvSpPr txBox="1">
            <a:spLocks noChangeArrowheads="1"/>
          </p:cNvSpPr>
          <p:nvPr/>
        </p:nvSpPr>
        <p:spPr bwMode="auto">
          <a:xfrm>
            <a:off x="1932700" y="2847457"/>
            <a:ext cx="785867"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000" b="1" i="1" dirty="0" smtClean="0">
                <a:solidFill>
                  <a:schemeClr val="accent4"/>
                </a:solidFill>
                <a:latin typeface="Times New Roman" pitchFamily="18" charset="0"/>
                <a:ea typeface="华文楷体" pitchFamily="2" charset="-122"/>
                <a:cs typeface="Times New Roman" pitchFamily="18" charset="0"/>
              </a:rPr>
              <a:t>W</a:t>
            </a:r>
            <a:r>
              <a:rPr lang="en-US" altLang="zh-CN" sz="2000" b="1" i="1" baseline="-25000" dirty="0" smtClean="0">
                <a:solidFill>
                  <a:schemeClr val="accent4"/>
                </a:solidFill>
                <a:latin typeface="Times New Roman" pitchFamily="18" charset="0"/>
                <a:ea typeface="华文楷体" pitchFamily="2" charset="-122"/>
                <a:cs typeface="Times New Roman" pitchFamily="18" charset="0"/>
              </a:rPr>
              <a:t>MS</a:t>
            </a:r>
            <a:endParaRPr lang="en-US" altLang="zh-CN" sz="2000" b="1" i="1" dirty="0">
              <a:solidFill>
                <a:schemeClr val="accent4"/>
              </a:solidFill>
              <a:latin typeface="Times New Roman" pitchFamily="18" charset="0"/>
              <a:ea typeface="华文楷体" pitchFamily="2" charset="-122"/>
              <a:cs typeface="Times New Roman" pitchFamily="18" charset="0"/>
            </a:endParaRPr>
          </a:p>
        </p:txBody>
      </p:sp>
      <p:sp>
        <p:nvSpPr>
          <p:cNvPr id="47" name="Line 25"/>
          <p:cNvSpPr>
            <a:spLocks noChangeShapeType="1"/>
          </p:cNvSpPr>
          <p:nvPr/>
        </p:nvSpPr>
        <p:spPr bwMode="auto">
          <a:xfrm>
            <a:off x="2264229" y="2634308"/>
            <a:ext cx="454338" cy="0"/>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solidFill>
            </a:endParaRPr>
          </a:p>
        </p:txBody>
      </p:sp>
    </p:spTree>
    <p:extLst>
      <p:ext uri="{BB962C8B-B14F-4D97-AF65-F5344CB8AC3E}">
        <p14:creationId xmlns:p14="http://schemas.microsoft.com/office/powerpoint/2010/main" val="10454142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10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10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1000"/>
                                        <p:tgtEl>
                                          <p:spTgt spid="39"/>
                                        </p:tgtEl>
                                      </p:cBhvr>
                                    </p:animEffect>
                                  </p:childTnLst>
                                </p:cTn>
                              </p:par>
                            </p:childTnLst>
                          </p:cTn>
                        </p:par>
                        <p:par>
                          <p:cTn id="37" fill="hold">
                            <p:stCondLst>
                              <p:cond delay="1000"/>
                            </p:stCondLst>
                            <p:childTnLst>
                              <p:par>
                                <p:cTn id="38" presetID="22" presetClass="entr" presetSubtype="4" fill="hold"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wipe(down)">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52" y="69186"/>
            <a:ext cx="6497908" cy="584775"/>
          </a:xfrm>
          <a:prstGeom prst="rect">
            <a:avLst/>
          </a:prstGeom>
          <a:noFill/>
        </p:spPr>
        <p:txBody>
          <a:bodyPr wrap="square" rtlCol="0">
            <a:spAutoFit/>
          </a:bodyPr>
          <a:lstStyle/>
          <a:p>
            <a:r>
              <a:rPr lang="en-US" altLang="zh-CN" sz="3200" b="1" dirty="0">
                <a:solidFill>
                  <a:schemeClr val="tx2"/>
                </a:solidFill>
              </a:rPr>
              <a:t>7.3 </a:t>
            </a:r>
            <a:r>
              <a:rPr lang="zh-CN" altLang="en-US" sz="3200" b="1" dirty="0">
                <a:solidFill>
                  <a:schemeClr val="tx2"/>
                </a:solidFill>
              </a:rPr>
              <a:t>金属</a:t>
            </a:r>
            <a:r>
              <a:rPr lang="en-US" altLang="zh-CN" sz="3200" b="1" dirty="0">
                <a:solidFill>
                  <a:schemeClr val="tx2"/>
                </a:solidFill>
              </a:rPr>
              <a:t>-</a:t>
            </a:r>
            <a:r>
              <a:rPr lang="zh-CN" altLang="en-US" sz="3200" b="1" dirty="0">
                <a:solidFill>
                  <a:schemeClr val="tx2"/>
                </a:solidFill>
              </a:rPr>
              <a:t>半导体接触的整流现象</a:t>
            </a:r>
          </a:p>
        </p:txBody>
      </p:sp>
      <p:sp>
        <p:nvSpPr>
          <p:cNvPr id="3" name="TextBox 2"/>
          <p:cNvSpPr txBox="1"/>
          <p:nvPr/>
        </p:nvSpPr>
        <p:spPr>
          <a:xfrm>
            <a:off x="1971493" y="1131288"/>
            <a:ext cx="3975768" cy="523220"/>
          </a:xfrm>
          <a:prstGeom prst="rect">
            <a:avLst/>
          </a:prstGeom>
          <a:noFill/>
        </p:spPr>
        <p:txBody>
          <a:bodyPr wrap="none" rtlCol="0">
            <a:spAutoFit/>
          </a:bodyPr>
          <a:lstStyle/>
          <a:p>
            <a:r>
              <a:rPr lang="zh-CN" altLang="en-US" b="1" dirty="0">
                <a:latin typeface="Times New Roman" pitchFamily="18" charset="0"/>
                <a:cs typeface="Times New Roman" pitchFamily="18" charset="0"/>
              </a:rPr>
              <a:t>金属和</a:t>
            </a:r>
            <a:r>
              <a:rPr lang="en-US" altLang="zh-CN" b="1" dirty="0">
                <a:latin typeface="Times New Roman" pitchFamily="18" charset="0"/>
                <a:cs typeface="Times New Roman" pitchFamily="18" charset="0"/>
              </a:rPr>
              <a:t>n</a:t>
            </a:r>
            <a:r>
              <a:rPr lang="zh-CN" altLang="en-US" b="1" dirty="0">
                <a:latin typeface="Times New Roman" pitchFamily="18" charset="0"/>
                <a:cs typeface="Times New Roman" pitchFamily="18" charset="0"/>
              </a:rPr>
              <a:t>型非简并半导体</a:t>
            </a:r>
          </a:p>
        </p:txBody>
      </p:sp>
      <mc:AlternateContent xmlns:mc="http://schemas.openxmlformats.org/markup-compatibility/2006">
        <mc:Choice xmlns:a14="http://schemas.microsoft.com/office/drawing/2010/main" Requires="a14">
          <p:sp>
            <p:nvSpPr>
              <p:cNvPr id="4" name="TextBox 3"/>
              <p:cNvSpPr txBox="1"/>
              <p:nvPr/>
            </p:nvSpPr>
            <p:spPr>
              <a:xfrm>
                <a:off x="5947262" y="1131288"/>
                <a:ext cx="17099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sub>
                      </m:sSub>
                      <m:r>
                        <a:rPr lang="en-US" altLang="zh-CN" i="1">
                          <a:latin typeface="Cambria Math"/>
                        </a:rPr>
                        <m:t>&gt;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oMath>
                  </m:oMathPara>
                </a14:m>
                <a:endParaRPr lang="zh-CN" altLang="en-US" dirty="0"/>
              </a:p>
            </p:txBody>
          </p:sp>
        </mc:Choice>
        <mc:Fallback>
          <p:sp>
            <p:nvSpPr>
              <p:cNvPr id="4" name="TextBox 3"/>
              <p:cNvSpPr txBox="1">
                <a:spLocks noRot="1" noChangeAspect="1" noMove="1" noResize="1" noEditPoints="1" noAdjustHandles="1" noChangeArrowheads="1" noChangeShapeType="1" noTextEdit="1"/>
              </p:cNvSpPr>
              <p:nvPr/>
            </p:nvSpPr>
            <p:spPr>
              <a:xfrm>
                <a:off x="5947262" y="1131288"/>
                <a:ext cx="1709955"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4023882" y="1824469"/>
                <a:ext cx="3750962" cy="1060483"/>
              </a:xfrm>
              <a:prstGeom prst="rect">
                <a:avLst/>
              </a:prstGeom>
              <a:solidFill>
                <a:srgbClr val="FFFF66"/>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𝐽</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𝑠</m:t>
                          </m:r>
                        </m:sub>
                      </m:sSub>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a:rPr>
                                <m:t>exp</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𝑒𝑉</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e>
                          </m:func>
                          <m:r>
                            <a:rPr lang="en-US" altLang="zh-CN" i="1">
                              <a:latin typeface="Cambria Math"/>
                            </a:rPr>
                            <m:t>−1</m:t>
                          </m:r>
                        </m:e>
                      </m:d>
                    </m:oMath>
                  </m:oMathPara>
                </a14:m>
                <a:endParaRPr lang="zh-CN" altLang="en-US" dirty="0"/>
              </a:p>
            </p:txBody>
          </p:sp>
        </mc:Choice>
        <mc:Fallback>
          <p:sp>
            <p:nvSpPr>
              <p:cNvPr id="67" name="TextBox 66"/>
              <p:cNvSpPr txBox="1">
                <a:spLocks noRot="1" noChangeAspect="1" noMove="1" noResize="1" noEditPoints="1" noAdjustHandles="1" noChangeArrowheads="1" noChangeShapeType="1" noTextEdit="1"/>
              </p:cNvSpPr>
              <p:nvPr/>
            </p:nvSpPr>
            <p:spPr>
              <a:xfrm>
                <a:off x="4023882" y="1824469"/>
                <a:ext cx="3750962" cy="10604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2579155" y="3003399"/>
                <a:ext cx="2567113" cy="1365374"/>
              </a:xfrm>
              <a:prstGeom prst="rect">
                <a:avLst/>
              </a:prstGeom>
              <a:solidFill>
                <a:srgbClr val="FFFF66"/>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r>
                        <a:rPr lang="en-US" altLang="zh-CN" i="1">
                          <a:latin typeface="Cambria Math"/>
                        </a:rPr>
                        <m:t>=</m:t>
                      </m:r>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a:rPr>
                                <m:t>2</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num>
                            <m:den>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den>
                          </m:f>
                        </m:e>
                      </m:rad>
                    </m:oMath>
                  </m:oMathPara>
                </a14:m>
                <a:endParaRPr lang="zh-CN" altLang="en-US" dirty="0"/>
              </a:p>
            </p:txBody>
          </p:sp>
        </mc:Choice>
        <mc:Fallback>
          <p:sp>
            <p:nvSpPr>
              <p:cNvPr id="68" name="TextBox 67"/>
              <p:cNvSpPr txBox="1">
                <a:spLocks noRot="1" noChangeAspect="1" noMove="1" noResize="1" noEditPoints="1" noAdjustHandles="1" noChangeArrowheads="1" noChangeShapeType="1" noTextEdit="1"/>
              </p:cNvSpPr>
              <p:nvPr/>
            </p:nvSpPr>
            <p:spPr>
              <a:xfrm>
                <a:off x="2579155" y="3003399"/>
                <a:ext cx="2567113" cy="136537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5897184" y="2991761"/>
                <a:ext cx="3520066" cy="1365374"/>
              </a:xfrm>
              <a:prstGeom prst="rect">
                <a:avLst/>
              </a:prstGeom>
              <a:solidFill>
                <a:srgbClr val="FFFF66"/>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1</m:t>
                          </m:r>
                        </m:sub>
                      </m:sSub>
                      <m:r>
                        <a:rPr lang="en-US" altLang="zh-CN" i="1">
                          <a:latin typeface="Cambria Math"/>
                        </a:rPr>
                        <m:t>=</m:t>
                      </m:r>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a:rPr>
                                <m:t>2</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r>
                                <a:rPr lang="en-US" altLang="zh-CN" i="1">
                                  <a:latin typeface="Cambria Math"/>
                                </a:rPr>
                                <m:t>−</m:t>
                              </m:r>
                              <m:r>
                                <a:rPr lang="en-US" altLang="zh-CN" i="1">
                                  <a:latin typeface="Cambria Math"/>
                                </a:rPr>
                                <m:t>𝑉</m:t>
                              </m:r>
                              <m:r>
                                <a:rPr lang="en-US" altLang="zh-CN" i="1">
                                  <a:latin typeface="Cambria Math"/>
                                </a:rPr>
                                <m:t>)</m:t>
                              </m:r>
                            </m:num>
                            <m:den>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den>
                          </m:f>
                        </m:e>
                      </m:rad>
                    </m:oMath>
                  </m:oMathPara>
                </a14:m>
                <a:endParaRPr lang="zh-CN" altLang="en-US" dirty="0"/>
              </a:p>
            </p:txBody>
          </p:sp>
        </mc:Choice>
        <mc:Fallback>
          <p:sp>
            <p:nvSpPr>
              <p:cNvPr id="69" name="TextBox 68"/>
              <p:cNvSpPr txBox="1">
                <a:spLocks noRot="1" noChangeAspect="1" noMove="1" noResize="1" noEditPoints="1" noAdjustHandles="1" noChangeArrowheads="1" noChangeShapeType="1" noTextEdit="1"/>
              </p:cNvSpPr>
              <p:nvPr/>
            </p:nvSpPr>
            <p:spPr>
              <a:xfrm>
                <a:off x="5897184" y="2991761"/>
                <a:ext cx="3520066" cy="1365374"/>
              </a:xfrm>
              <a:prstGeom prst="rect">
                <a:avLst/>
              </a:prstGeom>
              <a:blipFill>
                <a:blip r:embed="rId6"/>
                <a:stretch>
                  <a:fillRect/>
                </a:stretch>
              </a:blipFill>
            </p:spPr>
            <p:txBody>
              <a:bodyPr/>
              <a:lstStyle/>
              <a:p>
                <a:r>
                  <a:rPr lang="zh-CN" altLang="en-US">
                    <a:noFill/>
                  </a:rPr>
                  <a:t> </a:t>
                </a:r>
              </a:p>
            </p:txBody>
          </p:sp>
        </mc:Fallback>
      </mc:AlternateContent>
      <p:grpSp>
        <p:nvGrpSpPr>
          <p:cNvPr id="70" name="组合 69"/>
          <p:cNvGrpSpPr/>
          <p:nvPr/>
        </p:nvGrpSpPr>
        <p:grpSpPr>
          <a:xfrm>
            <a:off x="10029093" y="6448526"/>
            <a:ext cx="552450" cy="314325"/>
            <a:chOff x="5172075" y="6438900"/>
            <a:chExt cx="552450" cy="314325"/>
          </a:xfrm>
        </p:grpSpPr>
        <p:sp>
          <p:nvSpPr>
            <p:cNvPr id="71" name="棱台 7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右箭头 7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TextBox 72"/>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mc:Choice xmlns:a14="http://schemas.microsoft.com/office/drawing/2010/main" Requires="a14">
          <p:sp>
            <p:nvSpPr>
              <p:cNvPr id="74" name="TextBox 7"/>
              <p:cNvSpPr txBox="1"/>
              <p:nvPr/>
            </p:nvSpPr>
            <p:spPr>
              <a:xfrm>
                <a:off x="3315919" y="4560300"/>
                <a:ext cx="4991366" cy="9007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a:rPr>
                        <m:t>𝑐</m:t>
                      </m:r>
                      <m:r>
                        <a:rPr lang="en-US" altLang="zh-CN" i="1" smtClean="0">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num>
                        <m:den>
                          <m:sSub>
                            <m:sSubPr>
                              <m:ctrlPr>
                                <a:rPr lang="en-US" altLang="zh-CN" i="1">
                                  <a:latin typeface="Cambria Math" panose="02040503050406030204" pitchFamily="18" charset="0"/>
                                </a:rPr>
                              </m:ctrlPr>
                            </m:sSubPr>
                            <m:e>
                              <m:r>
                                <a:rPr lang="en-US" altLang="zh-CN" i="1">
                                  <a:latin typeface="Cambria Math"/>
                                </a:rPr>
                                <m:t>𝑥</m:t>
                              </m:r>
                            </m:e>
                            <m:sub>
                              <m:r>
                                <a:rPr lang="en-US" altLang="zh-CN" b="0" i="1" smtClean="0">
                                  <a:latin typeface="Cambria Math" panose="02040503050406030204" pitchFamily="18" charset="0"/>
                                </a:rPr>
                                <m:t>1</m:t>
                              </m:r>
                            </m:sub>
                          </m:sSub>
                        </m:den>
                      </m:f>
                      <m:r>
                        <a:rPr lang="en-US" altLang="zh-CN" i="1">
                          <a:latin typeface="Cambria Math"/>
                        </a:rPr>
                        <m:t>=</m:t>
                      </m:r>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r>
                            <a:rPr lang="en-US" altLang="zh-CN" i="1">
                              <a:latin typeface="Cambria Math"/>
                            </a:rPr>
                            <m:t>/</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r>
                            <a:rPr lang="en-US" altLang="zh-CN" i="1">
                              <a:latin typeface="Cambria Math"/>
                            </a:rPr>
                            <m:t>−</m:t>
                          </m:r>
                          <m:r>
                            <a:rPr lang="en-US" altLang="zh-CN" i="1">
                              <a:latin typeface="Cambria Math"/>
                            </a:rPr>
                            <m:t>𝑉</m:t>
                          </m:r>
                          <m:r>
                            <a:rPr lang="en-US" altLang="zh-CN" i="1">
                              <a:latin typeface="Cambria Math"/>
                            </a:rPr>
                            <m:t>)</m:t>
                          </m:r>
                        </m:e>
                      </m:rad>
                    </m:oMath>
                  </m:oMathPara>
                </a14:m>
                <a:endParaRPr lang="zh-CN" altLang="en-US" dirty="0"/>
              </a:p>
            </p:txBody>
          </p:sp>
        </mc:Choice>
        <mc:Fallback>
          <p:sp>
            <p:nvSpPr>
              <p:cNvPr id="74" name="TextBox 7"/>
              <p:cNvSpPr txBox="1">
                <a:spLocks noRot="1" noChangeAspect="1" noMove="1" noResize="1" noEditPoints="1" noAdjustHandles="1" noChangeArrowheads="1" noChangeShapeType="1" noTextEdit="1"/>
              </p:cNvSpPr>
              <p:nvPr/>
            </p:nvSpPr>
            <p:spPr>
              <a:xfrm>
                <a:off x="3315919" y="4560300"/>
                <a:ext cx="4991366" cy="90075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75837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wipe(down)">
                                      <p:cBhvr>
                                        <p:cTn id="14" dur="500"/>
                                        <p:tgtEl>
                                          <p:spTgt spid="7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wipe(left)">
                                      <p:cBhvr>
                                        <p:cTn id="19"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3269" y="2464878"/>
            <a:ext cx="8648521" cy="769441"/>
          </a:xfrm>
          <a:prstGeom prst="rect">
            <a:avLst/>
          </a:prstGeom>
          <a:noFill/>
        </p:spPr>
        <p:txBody>
          <a:bodyPr wrap="none" rtlCol="0">
            <a:spAutoFit/>
          </a:bodyPr>
          <a:lstStyle/>
          <a:p>
            <a:r>
              <a:rPr lang="zh-CN" altLang="en-US" sz="4400" b="1" dirty="0" smtClean="0">
                <a:ln w="0"/>
                <a:solidFill>
                  <a:srgbClr val="FF0000"/>
                </a:solidFill>
                <a:effectLst>
                  <a:outerShdw blurRad="50800" dist="38100" algn="l" rotWithShape="0">
                    <a:prstClr val="black">
                      <a:alpha val="40000"/>
                    </a:prstClr>
                  </a:outerShdw>
                </a:effectLst>
              </a:rPr>
              <a:t>理想的金属和半导体接触学完啦！</a:t>
            </a:r>
            <a:endParaRPr lang="zh-CN" altLang="en-US" sz="4400" b="1" dirty="0">
              <a:ln w="0"/>
              <a:solidFill>
                <a:srgbClr val="FF0000"/>
              </a:solidFill>
              <a:effectLst>
                <a:outerShdw blurRad="50800" dist="38100" algn="l" rotWithShape="0">
                  <a:prstClr val="black">
                    <a:alpha val="40000"/>
                  </a:prstClr>
                </a:outerShdw>
              </a:effectLst>
            </a:endParaRPr>
          </a:p>
        </p:txBody>
      </p:sp>
      <p:sp>
        <p:nvSpPr>
          <p:cNvPr id="3" name="文本框 2"/>
          <p:cNvSpPr txBox="1"/>
          <p:nvPr/>
        </p:nvSpPr>
        <p:spPr>
          <a:xfrm>
            <a:off x="1558358" y="4005944"/>
            <a:ext cx="9380517" cy="954107"/>
          </a:xfrm>
          <a:prstGeom prst="rect">
            <a:avLst/>
          </a:prstGeom>
          <a:noFill/>
        </p:spPr>
        <p:txBody>
          <a:bodyPr wrap="none" rtlCol="0">
            <a:spAutoFit/>
          </a:bodyPr>
          <a:lstStyle/>
          <a:p>
            <a:pPr algn="ctr"/>
            <a:r>
              <a:rPr lang="zh-CN" altLang="en-US" dirty="0" smtClean="0"/>
              <a:t>半导体器件物理，施敏、伍国钰著</a:t>
            </a:r>
            <a:endParaRPr lang="en-US" altLang="zh-CN" dirty="0" smtClean="0"/>
          </a:p>
          <a:p>
            <a:pPr algn="ctr"/>
            <a:r>
              <a:rPr lang="en-US" altLang="zh-CN" dirty="0" smtClean="0"/>
              <a:t>Semiconductor physics and devices</a:t>
            </a:r>
            <a:r>
              <a:rPr lang="zh-CN" altLang="en-US" dirty="0" smtClean="0"/>
              <a:t>， </a:t>
            </a:r>
            <a:r>
              <a:rPr lang="en-US" altLang="zh-CN" dirty="0" smtClean="0"/>
              <a:t>Donald A. </a:t>
            </a:r>
            <a:r>
              <a:rPr lang="en-US" altLang="zh-CN" dirty="0" err="1" smtClean="0"/>
              <a:t>Neamen</a:t>
            </a:r>
            <a:endParaRPr lang="zh-CN" altLang="en-US" dirty="0"/>
          </a:p>
        </p:txBody>
      </p:sp>
    </p:spTree>
    <p:extLst>
      <p:ext uri="{BB962C8B-B14F-4D97-AF65-F5344CB8AC3E}">
        <p14:creationId xmlns:p14="http://schemas.microsoft.com/office/powerpoint/2010/main" val="51042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rgbClr val="FF000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24810</TotalTime>
  <Pages>0</Pages>
  <Words>3494</Words>
  <Characters>0</Characters>
  <Application>Microsoft Office PowerPoint</Application>
  <DocSecurity>0</DocSecurity>
  <PresentationFormat>宽屏</PresentationFormat>
  <Lines>0</Lines>
  <Paragraphs>174</Paragraphs>
  <Slides>8</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华文行楷</vt:lpstr>
      <vt:lpstr>华文楷体</vt:lpstr>
      <vt:lpstr>宋体</vt:lpstr>
      <vt:lpstr>Arial</vt:lpstr>
      <vt:lpstr>Cambria Math</vt:lpstr>
      <vt:lpstr>Symbol</vt:lpstr>
      <vt:lpstr>Times New Roman</vt:lpstr>
      <vt:lpstr>Wingdings</vt:lpstr>
      <vt:lpstr>Wingdings 2</vt:lpstr>
      <vt:lpstr>吉祥如意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1228</cp:revision>
  <dcterms:created xsi:type="dcterms:W3CDTF">2013-04-19T13:13:42Z</dcterms:created>
  <dcterms:modified xsi:type="dcterms:W3CDTF">2020-05-10T13:45:39Z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