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424" r:id="rId2"/>
    <p:sldId id="387" r:id="rId3"/>
    <p:sldId id="388" r:id="rId4"/>
    <p:sldId id="389" r:id="rId5"/>
    <p:sldId id="390" r:id="rId6"/>
    <p:sldId id="392" r:id="rId7"/>
    <p:sldId id="391" r:id="rId8"/>
    <p:sldId id="393" r:id="rId9"/>
    <p:sldId id="395" r:id="rId10"/>
    <p:sldId id="396" r:id="rId11"/>
    <p:sldId id="397" r:id="rId12"/>
    <p:sldId id="420" r:id="rId13"/>
    <p:sldId id="425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2A"/>
    <a:srgbClr val="FFCCFF"/>
    <a:srgbClr val="99FF99"/>
    <a:srgbClr val="FF99FF"/>
    <a:srgbClr val="66FFFF"/>
    <a:srgbClr val="FFFF66"/>
    <a:srgbClr val="008000"/>
    <a:srgbClr val="FF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72440" autoAdjust="0"/>
  </p:normalViewPr>
  <p:slideViewPr>
    <p:cSldViewPr snapToGrid="0" snapToObjects="1">
      <p:cViewPr varScale="1">
        <p:scale>
          <a:sx n="88" d="100"/>
          <a:sy n="88" d="100"/>
        </p:scale>
        <p:origin x="1690" y="72"/>
      </p:cViewPr>
      <p:guideLst>
        <p:guide orient="horz" pos="2167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FCE24F-8F98-4E7F-8345-3CDEA4547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0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BB4F6-0A4D-45AD-9DC7-3F84F69C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115D5-BD80-4096-BD64-64918E1FA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5BC1D-AA0C-49F4-BACF-F57B31DE5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2274-9B3A-4B53-B637-9668ECBE3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93210-C61C-4071-A050-FFB4466F0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160A-E303-4498-8F09-24306CF8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EB67-EEE7-4CB4-9BAD-DF167AE4C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AE1C8-82C1-453F-99D3-389F910A6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F37EF-28D9-4E8E-8473-66B4F41C8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FB5F4-10A0-4A80-87F5-49C9AA11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E4ED7-E00A-4751-9AF7-31037DA42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0" y="0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" name="Freeform 145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4" name="Freeform 147"/>
            <p:cNvSpPr>
              <a:spLocks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0" y="0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0" y="0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0" y="0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0" y="0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0" y="0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0" y="0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1"/>
            <a:ext cx="3090333" cy="2055813"/>
            <a:chOff x="0" y="0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116030 w 546"/>
                <a:gd name="T1" fmla="*/ 21024 h 497"/>
                <a:gd name="T2" fmla="*/ 55678 w 546"/>
                <a:gd name="T3" fmla="*/ 358151 h 497"/>
                <a:gd name="T4" fmla="*/ 126768 w 546"/>
                <a:gd name="T5" fmla="*/ 1984639 h 497"/>
                <a:gd name="T6" fmla="*/ 272907 w 546"/>
                <a:gd name="T7" fmla="*/ 2308179 h 497"/>
                <a:gd name="T8" fmla="*/ 797203 w 546"/>
                <a:gd name="T9" fmla="*/ 2433394 h 497"/>
                <a:gd name="T10" fmla="*/ 1028717 w 546"/>
                <a:gd name="T11" fmla="*/ 2499180 h 497"/>
                <a:gd name="T12" fmla="*/ 2623073 w 546"/>
                <a:gd name="T13" fmla="*/ 2398495 h 497"/>
                <a:gd name="T14" fmla="*/ 2687608 w 546"/>
                <a:gd name="T15" fmla="*/ 843449 h 497"/>
                <a:gd name="T16" fmla="*/ 1860506 w 546"/>
                <a:gd name="T17" fmla="*/ 80227 h 497"/>
                <a:gd name="T18" fmla="*/ 1256104 w 546"/>
                <a:gd name="T19" fmla="*/ 146097 h 497"/>
                <a:gd name="T20" fmla="*/ 998829 w 546"/>
                <a:gd name="T21" fmla="*/ 55705 h 497"/>
                <a:gd name="T22" fmla="*/ 760707 w 546"/>
                <a:gd name="T23" fmla="*/ 10081 h 497"/>
                <a:gd name="T24" fmla="*/ 116030 w 546"/>
                <a:gd name="T25" fmla="*/ 2102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30144148 w 97"/>
                  <a:gd name="T1" fmla="*/ 10215371 h 37"/>
                  <a:gd name="T2" fmla="*/ 38617900 w 97"/>
                  <a:gd name="T3" fmla="*/ 8199277 h 37"/>
                  <a:gd name="T4" fmla="*/ 39032723 w 97"/>
                  <a:gd name="T5" fmla="*/ 6892692 h 37"/>
                  <a:gd name="T6" fmla="*/ 37354625 w 97"/>
                  <a:gd name="T7" fmla="*/ 0 h 37"/>
                  <a:gd name="T8" fmla="*/ 10569249 w 97"/>
                  <a:gd name="T9" fmla="*/ 0 h 37"/>
                  <a:gd name="T10" fmla="*/ 4286000 w 97"/>
                  <a:gd name="T11" fmla="*/ 9005220 h 37"/>
                  <a:gd name="T12" fmla="*/ 30144148 w 97"/>
                  <a:gd name="T13" fmla="*/ 1021537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215330715 w 585"/>
                  <a:gd name="T1" fmla="*/ 415762 h 534"/>
                  <a:gd name="T2" fmla="*/ 67100931 w 585"/>
                  <a:gd name="T3" fmla="*/ 0 h 534"/>
                  <a:gd name="T4" fmla="*/ 96167685 w 585"/>
                  <a:gd name="T5" fmla="*/ 8935434 h 534"/>
                  <a:gd name="T6" fmla="*/ 74372468 w 585"/>
                  <a:gd name="T7" fmla="*/ 16604122 h 534"/>
                  <a:gd name="T8" fmla="*/ 88479630 w 585"/>
                  <a:gd name="T9" fmla="*/ 30243422 h 534"/>
                  <a:gd name="T10" fmla="*/ 31605027 w 585"/>
                  <a:gd name="T11" fmla="*/ 25523159 h 534"/>
                  <a:gd name="T12" fmla="*/ 11063016 w 585"/>
                  <a:gd name="T13" fmla="*/ 26789804 h 534"/>
                  <a:gd name="T14" fmla="*/ 85019094 w 585"/>
                  <a:gd name="T15" fmla="*/ 207375775 h 534"/>
                  <a:gd name="T16" fmla="*/ 61521662 w 585"/>
                  <a:gd name="T17" fmla="*/ 145273114 h 534"/>
                  <a:gd name="T18" fmla="*/ 44872885 w 585"/>
                  <a:gd name="T19" fmla="*/ 160096320 h 534"/>
                  <a:gd name="T20" fmla="*/ 40142836 w 585"/>
                  <a:gd name="T21" fmla="*/ 185286613 h 534"/>
                  <a:gd name="T22" fmla="*/ 52980607 w 585"/>
                  <a:gd name="T23" fmla="*/ 112833146 h 534"/>
                  <a:gd name="T24" fmla="*/ 65415022 w 585"/>
                  <a:gd name="T25" fmla="*/ 97076025 h 534"/>
                  <a:gd name="T26" fmla="*/ 89332733 w 585"/>
                  <a:gd name="T27" fmla="*/ 100945304 h 534"/>
                  <a:gd name="T28" fmla="*/ 80372035 w 585"/>
                  <a:gd name="T29" fmla="*/ 130354113 h 534"/>
                  <a:gd name="T30" fmla="*/ 82060426 w 585"/>
                  <a:gd name="T31" fmla="*/ 168180614 h 534"/>
                  <a:gd name="T32" fmla="*/ 220060764 w 585"/>
                  <a:gd name="T33" fmla="*/ 205690785 h 534"/>
                  <a:gd name="T34" fmla="*/ 194038252 w 585"/>
                  <a:gd name="T35" fmla="*/ 181833101 h 534"/>
                  <a:gd name="T36" fmla="*/ 181603194 w 585"/>
                  <a:gd name="T37" fmla="*/ 146958746 h 534"/>
                  <a:gd name="T38" fmla="*/ 169185065 w 585"/>
                  <a:gd name="T39" fmla="*/ 115016642 h 534"/>
                  <a:gd name="T40" fmla="*/ 196560081 w 585"/>
                  <a:gd name="T41" fmla="*/ 109029724 h 534"/>
                  <a:gd name="T42" fmla="*/ 173915114 w 585"/>
                  <a:gd name="T43" fmla="*/ 94958391 h 534"/>
                  <a:gd name="T44" fmla="*/ 187602635 w 585"/>
                  <a:gd name="T45" fmla="*/ 96225168 h 534"/>
                  <a:gd name="T46" fmla="*/ 187186219 w 585"/>
                  <a:gd name="T47" fmla="*/ 88975335 h 534"/>
                  <a:gd name="T48" fmla="*/ 160644672 w 585"/>
                  <a:gd name="T49" fmla="*/ 89826349 h 534"/>
                  <a:gd name="T50" fmla="*/ 152539661 w 585"/>
                  <a:gd name="T51" fmla="*/ 146107858 h 534"/>
                  <a:gd name="T52" fmla="*/ 148312239 w 585"/>
                  <a:gd name="T53" fmla="*/ 97910794 h 534"/>
                  <a:gd name="T54" fmla="*/ 141456986 w 585"/>
                  <a:gd name="T55" fmla="*/ 77522872 h 534"/>
                  <a:gd name="T56" fmla="*/ 148312239 w 585"/>
                  <a:gd name="T57" fmla="*/ 57884240 h 534"/>
                  <a:gd name="T58" fmla="*/ 144851581 w 585"/>
                  <a:gd name="T59" fmla="*/ 42127918 h 534"/>
                  <a:gd name="T60" fmla="*/ 141456986 w 585"/>
                  <a:gd name="T61" fmla="*/ 26374173 h 534"/>
                  <a:gd name="T62" fmla="*/ 157686126 w 585"/>
                  <a:gd name="T63" fmla="*/ 43895803 h 534"/>
                  <a:gd name="T64" fmla="*/ 177290071 w 585"/>
                  <a:gd name="T65" fmla="*/ 20054394 h 534"/>
                  <a:gd name="T66" fmla="*/ 174768217 w 585"/>
                  <a:gd name="T67" fmla="*/ 40445506 h 534"/>
                  <a:gd name="T68" fmla="*/ 171373621 w 585"/>
                  <a:gd name="T69" fmla="*/ 55364511 h 534"/>
                  <a:gd name="T70" fmla="*/ 171373621 w 585"/>
                  <a:gd name="T71" fmla="*/ 77103895 h 534"/>
                  <a:gd name="T72" fmla="*/ 238395318 w 585"/>
                  <a:gd name="T73" fmla="*/ 77103895 h 534"/>
                  <a:gd name="T74" fmla="*/ 236706295 w 585"/>
                  <a:gd name="T75" fmla="*/ 32357866 h 534"/>
                  <a:gd name="T76" fmla="*/ 106394547 w 585"/>
                  <a:gd name="T77" fmla="*/ 29408683 h 534"/>
                  <a:gd name="T78" fmla="*/ 125248172 w 585"/>
                  <a:gd name="T79" fmla="*/ 39610767 h 534"/>
                  <a:gd name="T80" fmla="*/ 73103744 w 585"/>
                  <a:gd name="T81" fmla="*/ 83090934 h 534"/>
                  <a:gd name="T82" fmla="*/ 29499583 w 585"/>
                  <a:gd name="T83" fmla="*/ 41712155 h 534"/>
                  <a:gd name="T84" fmla="*/ 81627724 w 585"/>
                  <a:gd name="T85" fmla="*/ 45162428 h 534"/>
                  <a:gd name="T86" fmla="*/ 93976545 w 585"/>
                  <a:gd name="T87" fmla="*/ 44746817 h 534"/>
                  <a:gd name="T88" fmla="*/ 129042229 w 585"/>
                  <a:gd name="T89" fmla="*/ 51564466 h 534"/>
                  <a:gd name="T90" fmla="*/ 117975967 w 585"/>
                  <a:gd name="T91" fmla="*/ 109029724 h 534"/>
                  <a:gd name="T92" fmla="*/ 111124728 w 585"/>
                  <a:gd name="T93" fmla="*/ 58316277 h 534"/>
                  <a:gd name="T94" fmla="*/ 73103744 w 585"/>
                  <a:gd name="T95" fmla="*/ 83090934 h 534"/>
                  <a:gd name="T96" fmla="*/ 95331663 w 585"/>
                  <a:gd name="T97" fmla="*/ 95809405 h 534"/>
                  <a:gd name="T98" fmla="*/ 105541571 w 585"/>
                  <a:gd name="T99" fmla="*/ 67317568 h 534"/>
                  <a:gd name="T100" fmla="*/ 139269092 w 585"/>
                  <a:gd name="T101" fmla="*/ 124367711 h 534"/>
                  <a:gd name="T102" fmla="*/ 91854688 w 585"/>
                  <a:gd name="T103" fmla="*/ 136670547 h 534"/>
                  <a:gd name="T104" fmla="*/ 132000770 w 585"/>
                  <a:gd name="T105" fmla="*/ 117965163 h 534"/>
                  <a:gd name="T106" fmla="*/ 135894130 w 585"/>
                  <a:gd name="T107" fmla="*/ 56614249 h 534"/>
                  <a:gd name="T108" fmla="*/ 133772279 w 585"/>
                  <a:gd name="T109" fmla="*/ 90743221 h 534"/>
                  <a:gd name="T110" fmla="*/ 127770127 w 585"/>
                  <a:gd name="T111" fmla="*/ 61350787 h 534"/>
                  <a:gd name="T112" fmla="*/ 216682586 w 585"/>
                  <a:gd name="T113" fmla="*/ 76253007 h 534"/>
                  <a:gd name="T114" fmla="*/ 196979717 w 585"/>
                  <a:gd name="T115" fmla="*/ 6900320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16751508 w 47"/>
                  <a:gd name="T1" fmla="*/ 6246592 h 56"/>
                  <a:gd name="T2" fmla="*/ 11277100 w 47"/>
                  <a:gd name="T3" fmla="*/ 23156193 h 56"/>
                  <a:gd name="T4" fmla="*/ 16751508 w 47"/>
                  <a:gd name="T5" fmla="*/ 6246592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8667184 w 41"/>
                  <a:gd name="T1" fmla="*/ 11962816 h 75"/>
                  <a:gd name="T2" fmla="*/ 5455787 w 41"/>
                  <a:gd name="T3" fmla="*/ 30644582 h 75"/>
                  <a:gd name="T4" fmla="*/ 18245950 w 41"/>
                  <a:gd name="T5" fmla="*/ 19987753 h 75"/>
                  <a:gd name="T6" fmla="*/ 16896829 w 41"/>
                  <a:gd name="T7" fmla="*/ 10656829 h 75"/>
                  <a:gd name="T8" fmla="*/ 8667184 w 41"/>
                  <a:gd name="T9" fmla="*/ 119628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48111744 w 135"/>
                  <a:gd name="T1" fmla="*/ 1670979 h 63"/>
                  <a:gd name="T2" fmla="*/ 10261761 w 135"/>
                  <a:gd name="T3" fmla="*/ 1670979 h 63"/>
                  <a:gd name="T4" fmla="*/ 854934 w 135"/>
                  <a:gd name="T5" fmla="*/ 10518274 h 63"/>
                  <a:gd name="T6" fmla="*/ 25791072 w 135"/>
                  <a:gd name="T7" fmla="*/ 24460010 h 63"/>
                  <a:gd name="T8" fmla="*/ 41237142 w 135"/>
                  <a:gd name="T9" fmla="*/ 22792367 h 63"/>
                  <a:gd name="T10" fmla="*/ 48529781 w 135"/>
                  <a:gd name="T11" fmla="*/ 22376201 h 63"/>
                  <a:gd name="T12" fmla="*/ 48111744 w 135"/>
                  <a:gd name="T13" fmla="*/ 167097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28364463 w 97"/>
                  <a:gd name="T1" fmla="*/ 2110268 h 102"/>
                  <a:gd name="T2" fmla="*/ 13177151 w 97"/>
                  <a:gd name="T3" fmla="*/ 2110268 h 102"/>
                  <a:gd name="T4" fmla="*/ 5118222 w 97"/>
                  <a:gd name="T5" fmla="*/ 24421794 h 102"/>
                  <a:gd name="T6" fmla="*/ 33499704 w 97"/>
                  <a:gd name="T7" fmla="*/ 26615184 h 102"/>
                  <a:gd name="T8" fmla="*/ 28364463 w 97"/>
                  <a:gd name="T9" fmla="*/ 2110268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6371747 w 99"/>
                  <a:gd name="T1" fmla="*/ 0 h 19"/>
                  <a:gd name="T2" fmla="*/ 16929576 w 99"/>
                  <a:gd name="T3" fmla="*/ 6388320 h 19"/>
                  <a:gd name="T4" fmla="*/ 63717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9074212 w 76"/>
                  <a:gd name="T1" fmla="*/ 14970876 h 47"/>
                  <a:gd name="T2" fmla="*/ 30384767 w 76"/>
                  <a:gd name="T3" fmla="*/ 6844000 h 47"/>
                  <a:gd name="T4" fmla="*/ 20803541 w 76"/>
                  <a:gd name="T5" fmla="*/ 1203349 h 47"/>
                  <a:gd name="T6" fmla="*/ 8213504 w 76"/>
                  <a:gd name="T7" fmla="*/ 12949913 h 47"/>
                  <a:gd name="T8" fmla="*/ 9074212 w 76"/>
                  <a:gd name="T9" fmla="*/ 1497087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30951171 w 82"/>
                  <a:gd name="T1" fmla="*/ 2436957 h 37"/>
                  <a:gd name="T2" fmla="*/ 10282966 w 82"/>
                  <a:gd name="T3" fmla="*/ 6892692 h 37"/>
                  <a:gd name="T4" fmla="*/ 7311085 w 82"/>
                  <a:gd name="T5" fmla="*/ 10636259 h 37"/>
                  <a:gd name="T6" fmla="*/ 32734223 w 82"/>
                  <a:gd name="T7" fmla="*/ 9409453 h 37"/>
                  <a:gd name="T8" fmla="*/ 35287658 w 82"/>
                  <a:gd name="T9" fmla="*/ 8199277 h 37"/>
                  <a:gd name="T10" fmla="*/ 35287658 w 82"/>
                  <a:gd name="T11" fmla="*/ 0 h 37"/>
                  <a:gd name="T12" fmla="*/ 30951171 w 82"/>
                  <a:gd name="T13" fmla="*/ 243695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9068801 w 138"/>
                  <a:gd name="T1" fmla="*/ 390625 h 33"/>
                  <a:gd name="T2" fmla="*/ 3514390 w 138"/>
                  <a:gd name="T3" fmla="*/ 5468750 h 33"/>
                  <a:gd name="T4" fmla="*/ 24723356 w 138"/>
                  <a:gd name="T5" fmla="*/ 8593750 h 33"/>
                  <a:gd name="T6" fmla="*/ 50732762 w 138"/>
                  <a:gd name="T7" fmla="*/ 8984375 h 33"/>
                  <a:gd name="T8" fmla="*/ 49366277 w 138"/>
                  <a:gd name="T9" fmla="*/ 3125000 h 33"/>
                  <a:gd name="T10" fmla="*/ 35498872 w 138"/>
                  <a:gd name="T11" fmla="*/ 1171875 h 33"/>
                  <a:gd name="T12" fmla="*/ 9068801 w 138"/>
                  <a:gd name="T13" fmla="*/ 3906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41069603 w 112"/>
                  <a:gd name="T1" fmla="*/ 7865780 h 29"/>
                  <a:gd name="T2" fmla="*/ 43229436 w 112"/>
                  <a:gd name="T3" fmla="*/ 1643285 h 29"/>
                  <a:gd name="T4" fmla="*/ 31017198 w 112"/>
                  <a:gd name="T5" fmla="*/ 4104382 h 29"/>
                  <a:gd name="T6" fmla="*/ 15129747 w 112"/>
                  <a:gd name="T7" fmla="*/ 2457905 h 29"/>
                  <a:gd name="T8" fmla="*/ 823155 w 112"/>
                  <a:gd name="T9" fmla="*/ 1643285 h 29"/>
                  <a:gd name="T10" fmla="*/ 41069603 w 112"/>
                  <a:gd name="T11" fmla="*/ 786578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1263867 w 115"/>
                  <a:gd name="T1" fmla="*/ 22862695 h 95"/>
                  <a:gd name="T2" fmla="*/ 11010359 w 115"/>
                  <a:gd name="T3" fmla="*/ 23281939 h 95"/>
                  <a:gd name="T4" fmla="*/ 21253172 w 115"/>
                  <a:gd name="T5" fmla="*/ 33274481 h 95"/>
                  <a:gd name="T6" fmla="*/ 25044935 w 115"/>
                  <a:gd name="T7" fmla="*/ 36255410 h 95"/>
                  <a:gd name="T8" fmla="*/ 34356692 w 115"/>
                  <a:gd name="T9" fmla="*/ 22440199 h 95"/>
                  <a:gd name="T10" fmla="*/ 47127396 w 115"/>
                  <a:gd name="T11" fmla="*/ 22440199 h 95"/>
                  <a:gd name="T12" fmla="*/ 33523523 w 115"/>
                  <a:gd name="T13" fmla="*/ 11692639 h 95"/>
                  <a:gd name="T14" fmla="*/ 15713443 w 115"/>
                  <a:gd name="T15" fmla="*/ 6907656 h 95"/>
                  <a:gd name="T16" fmla="*/ 5121409 w 115"/>
                  <a:gd name="T17" fmla="*/ 17741943 h 95"/>
                  <a:gd name="T18" fmla="*/ 1263867 w 115"/>
                  <a:gd name="T19" fmla="*/ 22862695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22517738 w 65"/>
                  <a:gd name="T1" fmla="*/ 16863785 h 169"/>
                  <a:gd name="T2" fmla="*/ 9744113 w 65"/>
                  <a:gd name="T3" fmla="*/ 20617671 h 169"/>
                  <a:gd name="T4" fmla="*/ 9744113 w 65"/>
                  <a:gd name="T5" fmla="*/ 24866086 h 169"/>
                  <a:gd name="T6" fmla="*/ 22089301 w 65"/>
                  <a:gd name="T7" fmla="*/ 37877369 h 169"/>
                  <a:gd name="T8" fmla="*/ 15036425 w 65"/>
                  <a:gd name="T9" fmla="*/ 49732701 h 169"/>
                  <a:gd name="T10" fmla="*/ 0 w 65"/>
                  <a:gd name="T11" fmla="*/ 62331234 h 169"/>
                  <a:gd name="T12" fmla="*/ 7484715 w 65"/>
                  <a:gd name="T13" fmla="*/ 65259608 h 169"/>
                  <a:gd name="T14" fmla="*/ 20770515 w 65"/>
                  <a:gd name="T15" fmla="*/ 69937616 h 169"/>
                  <a:gd name="T16" fmla="*/ 27826646 w 65"/>
                  <a:gd name="T17" fmla="*/ 68267054 h 169"/>
                  <a:gd name="T18" fmla="*/ 28682996 w 65"/>
                  <a:gd name="T19" fmla="*/ 0 h 169"/>
                  <a:gd name="T20" fmla="*/ 22517738 w 65"/>
                  <a:gd name="T21" fmla="*/ 16863785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17A719-7B4C-4B00-9531-8D0941696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5.png"/><Relationship Id="rId4" Type="http://schemas.openxmlformats.org/officeDocument/2006/relationships/image" Target="../media/image38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4.png"/><Relationship Id="rId3" Type="http://schemas.openxmlformats.org/officeDocument/2006/relationships/image" Target="../media/image316.png"/><Relationship Id="rId7" Type="http://schemas.openxmlformats.org/officeDocument/2006/relationships/image" Target="../media/image320.png"/><Relationship Id="rId12" Type="http://schemas.openxmlformats.org/officeDocument/2006/relationships/image" Target="../media/image325.png"/><Relationship Id="rId17" Type="http://schemas.openxmlformats.org/officeDocument/2006/relationships/image" Target="../media/image8.png"/><Relationship Id="rId2" Type="http://schemas.openxmlformats.org/officeDocument/2006/relationships/image" Target="../media/image315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png"/><Relationship Id="rId11" Type="http://schemas.openxmlformats.org/officeDocument/2006/relationships/image" Target="../media/image3.png"/><Relationship Id="rId5" Type="http://schemas.openxmlformats.org/officeDocument/2006/relationships/image" Target="../media/image318.png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17.png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10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9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5" Type="http://schemas.openxmlformats.org/officeDocument/2006/relationships/image" Target="../media/image334.png"/><Relationship Id="rId10" Type="http://schemas.openxmlformats.org/officeDocument/2006/relationships/image" Target="../media/image339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14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7.pn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51.png"/><Relationship Id="rId4" Type="http://schemas.openxmlformats.org/officeDocument/2006/relationships/image" Target="../media/image11.png"/><Relationship Id="rId9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55.png"/><Relationship Id="rId7" Type="http://schemas.openxmlformats.org/officeDocument/2006/relationships/image" Target="../media/image359.png"/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.png"/><Relationship Id="rId5" Type="http://schemas.openxmlformats.org/officeDocument/2006/relationships/image" Target="../media/image357.png"/><Relationship Id="rId10" Type="http://schemas.openxmlformats.org/officeDocument/2006/relationships/image" Target="../media/image16.png"/><Relationship Id="rId4" Type="http://schemas.openxmlformats.org/officeDocument/2006/relationships/image" Target="../media/image35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66.png"/><Relationship Id="rId7" Type="http://schemas.openxmlformats.org/officeDocument/2006/relationships/image" Target="../media/image17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8.png"/><Relationship Id="rId5" Type="http://schemas.openxmlformats.org/officeDocument/2006/relationships/image" Target="../media/image377.png"/><Relationship Id="rId4" Type="http://schemas.openxmlformats.org/officeDocument/2006/relationships/image" Target="../media/image3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7.6</a:t>
            </a:r>
            <a:r>
              <a:rPr lang="zh-CN" altLang="en-US" dirty="0" smtClean="0"/>
              <a:t>理想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结理论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大连理工大学微电子张贺秋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88486" y="957263"/>
            <a:ext cx="5391150" cy="714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5C2A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b="1" dirty="0" smtClean="0">
                <a:solidFill>
                  <a:srgbClr val="005C2A"/>
                </a:solidFill>
                <a:latin typeface="华文行楷" pitchFamily="2" charset="-122"/>
                <a:ea typeface="华文行楷" pitchFamily="2" charset="-122"/>
              </a:rPr>
              <a:t>、齐纳击穿（隧道击穿）</a:t>
            </a: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2745023" y="3154363"/>
            <a:ext cx="1162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699889" y="4340225"/>
            <a:ext cx="277859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699889" y="4433888"/>
            <a:ext cx="122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222301" y="4262438"/>
            <a:ext cx="12561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236589" y="5541963"/>
            <a:ext cx="1241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907976" y="3154364"/>
            <a:ext cx="328613" cy="1108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3922263" y="4441826"/>
            <a:ext cx="328612" cy="1108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907975" y="2354263"/>
            <a:ext cx="0" cy="34147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4244525" y="2725738"/>
            <a:ext cx="0" cy="34147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3003894" y="2146300"/>
            <a:ext cx="614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4694736" y="2251076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2104122" y="2725738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104123" y="4152106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3314251" y="1671639"/>
            <a:ext cx="1730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热平衡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2157758" y="3729039"/>
            <a:ext cx="846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>
            <a:off x="6358433" y="2593029"/>
            <a:ext cx="142160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>
            <a:off x="6358433" y="3872554"/>
            <a:ext cx="14358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>
            <a:off x="8365828" y="4519029"/>
            <a:ext cx="1101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8380115" y="5798554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26"/>
          <p:cNvSpPr>
            <a:spLocks noChangeShapeType="1"/>
          </p:cNvSpPr>
          <p:nvPr/>
        </p:nvSpPr>
        <p:spPr bwMode="auto">
          <a:xfrm>
            <a:off x="7780039" y="2367367"/>
            <a:ext cx="0" cy="24008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27"/>
          <p:cNvSpPr>
            <a:spLocks noChangeShapeType="1"/>
          </p:cNvSpPr>
          <p:nvPr/>
        </p:nvSpPr>
        <p:spPr bwMode="auto">
          <a:xfrm>
            <a:off x="8388052" y="3534974"/>
            <a:ext cx="0" cy="24524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2" name="Text Box 28"/>
          <p:cNvSpPr txBox="1">
            <a:spLocks noChangeArrowheads="1"/>
          </p:cNvSpPr>
          <p:nvPr/>
        </p:nvSpPr>
        <p:spPr bwMode="auto">
          <a:xfrm>
            <a:off x="6921426" y="5711626"/>
            <a:ext cx="614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7193" name="Text Box 29"/>
          <p:cNvSpPr txBox="1">
            <a:spLocks noChangeArrowheads="1"/>
          </p:cNvSpPr>
          <p:nvPr/>
        </p:nvSpPr>
        <p:spPr bwMode="auto">
          <a:xfrm>
            <a:off x="8666658" y="5850732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194" name="Text Box 30"/>
          <p:cNvSpPr txBox="1">
            <a:spLocks noChangeArrowheads="1"/>
          </p:cNvSpPr>
          <p:nvPr/>
        </p:nvSpPr>
        <p:spPr bwMode="auto">
          <a:xfrm>
            <a:off x="9424690" y="3939591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5" name="Text Box 31"/>
          <p:cNvSpPr txBox="1">
            <a:spLocks noChangeArrowheads="1"/>
          </p:cNvSpPr>
          <p:nvPr/>
        </p:nvSpPr>
        <p:spPr bwMode="auto">
          <a:xfrm>
            <a:off x="9443740" y="5798555"/>
            <a:ext cx="77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6" name="Text Box 32"/>
          <p:cNvSpPr txBox="1">
            <a:spLocks noChangeArrowheads="1"/>
          </p:cNvSpPr>
          <p:nvPr/>
        </p:nvSpPr>
        <p:spPr bwMode="auto">
          <a:xfrm>
            <a:off x="9467552" y="4519030"/>
            <a:ext cx="74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9" name="Line 35"/>
          <p:cNvSpPr>
            <a:spLocks noChangeShapeType="1"/>
          </p:cNvSpPr>
          <p:nvPr/>
        </p:nvSpPr>
        <p:spPr bwMode="auto">
          <a:xfrm>
            <a:off x="7780040" y="4599991"/>
            <a:ext cx="1687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0" name="Line 36"/>
          <p:cNvSpPr>
            <a:spLocks noChangeShapeType="1"/>
          </p:cNvSpPr>
          <p:nvPr/>
        </p:nvSpPr>
        <p:spPr bwMode="auto">
          <a:xfrm>
            <a:off x="6358433" y="3783654"/>
            <a:ext cx="2021681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37"/>
          <p:cNvSpPr>
            <a:spLocks noChangeShapeType="1"/>
          </p:cNvSpPr>
          <p:nvPr/>
        </p:nvSpPr>
        <p:spPr bwMode="auto">
          <a:xfrm>
            <a:off x="7780040" y="2593029"/>
            <a:ext cx="608013" cy="192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38"/>
          <p:cNvSpPr>
            <a:spLocks noChangeShapeType="1"/>
          </p:cNvSpPr>
          <p:nvPr/>
        </p:nvSpPr>
        <p:spPr bwMode="auto">
          <a:xfrm>
            <a:off x="7780039" y="3872554"/>
            <a:ext cx="622300" cy="192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4" name="椭圆 1"/>
          <p:cNvSpPr>
            <a:spLocks noChangeArrowheads="1"/>
          </p:cNvSpPr>
          <p:nvPr/>
        </p:nvSpPr>
        <p:spPr bwMode="auto">
          <a:xfrm>
            <a:off x="7345064" y="4139254"/>
            <a:ext cx="8890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164348" y="141248"/>
            <a:ext cx="3519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7.7  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结击穿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985" y="1623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反偏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917870" y="1451543"/>
            <a:ext cx="0" cy="5322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 flipH="1">
            <a:off x="4219700" y="4114528"/>
            <a:ext cx="1258783" cy="124160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H="1">
            <a:off x="2699888" y="4453700"/>
            <a:ext cx="1235033" cy="12416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H="1">
            <a:off x="8364302" y="4348847"/>
            <a:ext cx="1079501" cy="14643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/>
        </p:nvSpPr>
        <p:spPr>
          <a:xfrm flipH="1">
            <a:off x="6358433" y="3900394"/>
            <a:ext cx="1447326" cy="165659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8388053" y="3783655"/>
            <a:ext cx="235743" cy="8163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535789" y="3783655"/>
            <a:ext cx="235743" cy="8163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222124" y="1451543"/>
            <a:ext cx="3993140" cy="5322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38271" y="1624804"/>
            <a:ext cx="3993140" cy="4980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47" name="棱台 46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28885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5221E-6 L 0.14027 4.1522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  <p:bldP spid="9254" grpId="0" animBg="1" autoUpdateAnimBg="0"/>
      <p:bldP spid="9254" grpId="1" animBg="1" autoUpdateAnimBg="0"/>
      <p:bldP spid="12" grpId="0" animBg="1"/>
      <p:bldP spid="50" grpId="0" animBg="1"/>
      <p:bldP spid="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75641" y="1540478"/>
            <a:ext cx="2814638" cy="728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、雪崩击穿</a:t>
            </a:r>
          </a:p>
        </p:txBody>
      </p:sp>
      <p:pic>
        <p:nvPicPr>
          <p:cNvPr id="8195" name="Picture 5" descr="070219002452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42" y="2384807"/>
            <a:ext cx="46355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3388" y="170122"/>
            <a:ext cx="292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7.7 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结击穿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83819" y="3440356"/>
                <a:ext cx="48878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819" y="3440356"/>
                <a:ext cx="4887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09255" y="3525484"/>
            <a:ext cx="3642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7187" y="2296623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0914" y="5079125"/>
            <a:ext cx="34163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结雪崩击穿示意图</a:t>
            </a:r>
          </a:p>
        </p:txBody>
      </p:sp>
      <p:sp>
        <p:nvSpPr>
          <p:cNvPr id="6" name="矩形 5"/>
          <p:cNvSpPr/>
          <p:nvPr/>
        </p:nvSpPr>
        <p:spPr>
          <a:xfrm>
            <a:off x="8145627" y="3316067"/>
            <a:ext cx="536027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31297" y="3167414"/>
            <a:ext cx="536027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026006" y="3853215"/>
            <a:ext cx="0" cy="1165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6970" y="5019125"/>
            <a:ext cx="358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04260" y="5113721"/>
            <a:ext cx="247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51558" y="5195493"/>
            <a:ext cx="131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5627" y="3591604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V&lt;0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18" name="棱台 17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1218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1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  <p:bldP spid="3" grpId="0" animBg="1"/>
      <p:bldP spid="10" grpId="0" animBg="1"/>
      <p:bldP spid="4" grpId="0" animBg="1"/>
      <p:bldP spid="13" grpId="0" animBg="1"/>
      <p:bldP spid="6" grpId="0" animBg="1"/>
      <p:bldP spid="15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3383" y="236483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err="1">
                <a:solidFill>
                  <a:srgbClr val="FF0000"/>
                </a:solidFill>
              </a:rPr>
              <a:t>pn</a:t>
            </a:r>
            <a:r>
              <a:rPr lang="zh-CN" altLang="en-US" sz="5400" b="1" dirty="0">
                <a:solidFill>
                  <a:srgbClr val="FF0000"/>
                </a:solidFill>
              </a:rPr>
              <a:t>结电容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55716" y="1507181"/>
                <a:ext cx="451072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zh-CN" altLang="en-US" sz="2400" dirty="0">
                  <a:latin typeface="Ebrima" pitchFamily="2" charset="0"/>
                  <a:ea typeface="Arial Unicode MS" pitchFamily="34" charset="-122"/>
                  <a:cs typeface="Ebrima" pitchFamily="2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6" y="1507181"/>
                <a:ext cx="4510722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55716" y="2673620"/>
                <a:ext cx="3742884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6" y="2673620"/>
                <a:ext cx="3742884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54165" y="3995080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单边突变结</a:t>
            </a:r>
            <a:r>
              <a:rPr lang="en-US" altLang="zh-CN" b="1" dirty="0" err="1">
                <a:solidFill>
                  <a:srgbClr val="FF0000"/>
                </a:solidFill>
              </a:rPr>
              <a:t>p</a:t>
            </a:r>
            <a:r>
              <a:rPr lang="en-US" altLang="zh-CN" b="1" baseline="30000" dirty="0" err="1">
                <a:solidFill>
                  <a:srgbClr val="FF0000"/>
                </a:solidFill>
              </a:rPr>
              <a:t>+</a:t>
            </a:r>
            <a:r>
              <a:rPr lang="en-US" altLang="zh-CN" b="1" dirty="0" err="1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81569" y="3995080"/>
                <a:ext cx="1646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≫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69" y="3995080"/>
                <a:ext cx="16466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6789683" y="3440114"/>
            <a:ext cx="441434" cy="201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92825" y="3440113"/>
            <a:ext cx="441434" cy="201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04870" y="3042494"/>
            <a:ext cx="441434" cy="201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5716" y="4846498"/>
                <a:ext cx="4037516" cy="9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6" y="4846498"/>
                <a:ext cx="4037516" cy="974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5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节结束！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大连理工大学微电子学院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63" y="139472"/>
            <a:ext cx="630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结理论（窄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结理论）</a:t>
            </a:r>
          </a:p>
        </p:txBody>
      </p:sp>
      <p:sp>
        <p:nvSpPr>
          <p:cNvPr id="18" name="矩形 17"/>
          <p:cNvSpPr/>
          <p:nvPr/>
        </p:nvSpPr>
        <p:spPr>
          <a:xfrm>
            <a:off x="1976711" y="1290235"/>
            <a:ext cx="2464825" cy="744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165387" y="1290235"/>
            <a:ext cx="0" cy="74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2676" y="13741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0253" y="14004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6129" y="7670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  <a:latin typeface="华文行楷" pitchFamily="2" charset="-122"/>
                <a:ea typeface="华文行楷" pitchFamily="2" charset="-122"/>
              </a:rPr>
              <a:t>扩散电流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3499" y="20635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  <a:latin typeface="华文行楷" pitchFamily="2" charset="-122"/>
                <a:ea typeface="华文行楷" pitchFamily="2" charset="-122"/>
              </a:rPr>
              <a:t>漂移电流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448020" y="1017756"/>
            <a:ext cx="380947" cy="541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22637" y="724247"/>
                <a:ext cx="559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37" y="724247"/>
                <a:ext cx="5597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 flipH="1">
            <a:off x="2486878" y="2297230"/>
            <a:ext cx="323086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50493" y="1993411"/>
                <a:ext cx="5680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93" y="1993411"/>
                <a:ext cx="568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44228" y="935530"/>
                <a:ext cx="3097194" cy="922625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28" y="935530"/>
                <a:ext cx="3097194" cy="922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41422" y="950670"/>
                <a:ext cx="3026578" cy="911596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22" y="950670"/>
                <a:ext cx="3026578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43761" y="1807333"/>
                <a:ext cx="3097662" cy="794641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𝑒𝑝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𝑒𝐷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61" y="1807333"/>
                <a:ext cx="3097662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41423" y="1807333"/>
                <a:ext cx="3026578" cy="794641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𝑒𝑛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∈−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𝑒𝐷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23" y="1807333"/>
                <a:ext cx="3026578" cy="794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2769511" y="2671814"/>
            <a:ext cx="67850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337221" y="2410204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J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221" y="2410204"/>
                <a:ext cx="3946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44315" y="2901579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C2A"/>
                </a:solidFill>
                <a:latin typeface="+mn-ea"/>
                <a:ea typeface="+mn-ea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005C2A"/>
                </a:solidFill>
                <a:latin typeface="+mn-ea"/>
                <a:ea typeface="+mn-ea"/>
                <a:cs typeface="Times New Roman" pitchFamily="18" charset="0"/>
              </a:rPr>
              <a:t>准中性区</a:t>
            </a:r>
            <a:r>
              <a:rPr lang="zh-CN" altLang="en-US" b="1" dirty="0">
                <a:solidFill>
                  <a:srgbClr val="005C2A"/>
                </a:solidFill>
                <a:latin typeface="+mn-ea"/>
                <a:ea typeface="+mn-ea"/>
                <a:cs typeface="Times New Roman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63634" y="3598441"/>
                <a:ext cx="2201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n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4" y="3598441"/>
                <a:ext cx="22011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344059" y="3636378"/>
                <a:ext cx="1626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≫∆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59" y="3636378"/>
                <a:ext cx="162640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7641422" y="1862267"/>
            <a:ext cx="3026578" cy="7244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995768" y="4207239"/>
                <a:ext cx="1719350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≫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68" y="4207239"/>
                <a:ext cx="1719350" cy="5559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809964" y="2912560"/>
            <a:ext cx="1980029" cy="523220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</a:rPr>
              <a:t>多子，电子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4134" y="2874436"/>
            <a:ext cx="1988045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</a:rPr>
              <a:t>少子，空穴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082997" y="3427988"/>
                <a:ext cx="21768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3427988"/>
                <a:ext cx="217681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265115" y="3456251"/>
                <a:ext cx="15977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115" y="3456251"/>
                <a:ext cx="159774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16065" y="4835283"/>
                <a:ext cx="3394868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5" y="4835283"/>
                <a:ext cx="3394868" cy="5559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171968" y="3439921"/>
                <a:ext cx="1719350" cy="596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≫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968" y="3439921"/>
                <a:ext cx="1719350" cy="5961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65928" y="4036110"/>
                <a:ext cx="3394868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i="1">
                          <a:latin typeface="Cambria Math"/>
                        </a:rPr>
                        <m:t>=−</m:t>
                      </m:r>
                      <m:r>
                        <a:rPr lang="en-US" altLang="zh-CN" sz="2400" i="1">
                          <a:latin typeface="Cambria Math"/>
                        </a:rPr>
                        <m:t>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28" y="4036110"/>
                <a:ext cx="3394868" cy="8156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569708" y="1858155"/>
            <a:ext cx="3026578" cy="7244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965928" y="4912804"/>
                <a:ext cx="3067250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𝜏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28" y="4912804"/>
                <a:ext cx="3067250" cy="9569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4970466" y="2671814"/>
            <a:ext cx="0" cy="4154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1428" y="52044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稳态：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36" name="棱台 35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26459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7" grpId="0"/>
      <p:bldP spid="58" grpId="0"/>
      <p:bldP spid="59" grpId="0"/>
      <p:bldP spid="60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2" grpId="0" animBg="1"/>
      <p:bldP spid="3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86" y="100453"/>
            <a:ext cx="630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结理论（窄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6517" y="1214872"/>
            <a:ext cx="40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923" y="1049367"/>
            <a:ext cx="407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1800" dirty="0"/>
              <a:t>+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2049429" y="972467"/>
            <a:ext cx="2464825" cy="744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238105" y="972467"/>
            <a:ext cx="0" cy="74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5705" y="11731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518" y="12571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1262" y="830911"/>
            <a:ext cx="304892" cy="523220"/>
            <a:chOff x="5511930" y="3514322"/>
            <a:chExt cx="304892" cy="523220"/>
          </a:xfrm>
        </p:grpSpPr>
        <p:sp>
          <p:nvSpPr>
            <p:cNvPr id="10" name="椭圆 9"/>
            <p:cNvSpPr/>
            <p:nvPr/>
          </p:nvSpPr>
          <p:spPr>
            <a:xfrm>
              <a:off x="5600700" y="3737832"/>
              <a:ext cx="123182" cy="123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11930" y="3514322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11944" y="1133298"/>
            <a:ext cx="319318" cy="369332"/>
            <a:chOff x="5511930" y="3619097"/>
            <a:chExt cx="31931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511930" y="36190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+</a:t>
              </a:r>
              <a:endParaRPr lang="zh-CN" altLang="en-US" sz="18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00700" y="3737832"/>
              <a:ext cx="123182" cy="1231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72485" y="1242640"/>
            <a:ext cx="304892" cy="523220"/>
            <a:chOff x="5511930" y="3514322"/>
            <a:chExt cx="304892" cy="523220"/>
          </a:xfrm>
        </p:grpSpPr>
        <p:sp>
          <p:nvSpPr>
            <p:cNvPr id="19" name="椭圆 18"/>
            <p:cNvSpPr/>
            <p:nvPr/>
          </p:nvSpPr>
          <p:spPr>
            <a:xfrm>
              <a:off x="5600700" y="3737832"/>
              <a:ext cx="123182" cy="123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1930" y="3514322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77377" y="1133298"/>
            <a:ext cx="319318" cy="369332"/>
            <a:chOff x="5511930" y="3619097"/>
            <a:chExt cx="319318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511930" y="36190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+</a:t>
              </a:r>
              <a:endParaRPr lang="zh-CN" altLang="en-US" sz="18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00700" y="3737832"/>
              <a:ext cx="123182" cy="1231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81841" y="991516"/>
            <a:ext cx="314855" cy="7055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99854" y="992533"/>
            <a:ext cx="314855" cy="70552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01119" y="981386"/>
            <a:ext cx="669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dirty="0"/>
              <a:t>+ + + + + +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+ + +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+ + +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8253" y="1028748"/>
            <a:ext cx="5794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  <a:p>
            <a:pPr>
              <a:lnSpc>
                <a:spcPct val="30000"/>
              </a:lnSpc>
            </a:pPr>
            <a:r>
              <a:rPr lang="en-US" altLang="zh-CN" sz="2400" dirty="0"/>
              <a:t>--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3822777" y="992533"/>
            <a:ext cx="0" cy="7242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976964" y="992533"/>
            <a:ext cx="0" cy="7242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822777" y="1354639"/>
            <a:ext cx="4240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01972" y="756979"/>
            <a:ext cx="4352474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型准中性区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，少子，空穴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33704" y="1290483"/>
                <a:ext cx="3067250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𝜏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04" y="1290483"/>
                <a:ext cx="3067250" cy="956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210950" y="15103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稳态：</a:t>
            </a:r>
          </a:p>
        </p:txBody>
      </p:sp>
      <p:sp>
        <p:nvSpPr>
          <p:cNvPr id="51" name="矩形 50"/>
          <p:cNvSpPr/>
          <p:nvPr/>
        </p:nvSpPr>
        <p:spPr>
          <a:xfrm>
            <a:off x="1832164" y="2326817"/>
            <a:ext cx="1441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C00CC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b="1" dirty="0">
                <a:solidFill>
                  <a:srgbClr val="CC00CC"/>
                </a:solidFill>
                <a:latin typeface="楷体" pitchFamily="49" charset="-122"/>
                <a:ea typeface="楷体" pitchFamily="49" charset="-122"/>
              </a:rPr>
              <a:t>般解：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238106" y="2222053"/>
                <a:ext cx="5117619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latin typeface="Cambria Math"/>
                        </a:rPr>
                        <m:t>𝑩𝒆𝒙𝒑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06" y="2222053"/>
                <a:ext cx="5117619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54897" y="2247132"/>
                <a:ext cx="1920077" cy="84388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97" y="2247132"/>
                <a:ext cx="1920077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986694" y="3212611"/>
            <a:ext cx="291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厚样品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25748" y="3223782"/>
                <a:ext cx="1225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𝑩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48" y="3223782"/>
                <a:ext cx="1225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22610" y="3207379"/>
                <a:ext cx="2583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→∞,∆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10" y="3207379"/>
                <a:ext cx="25832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9429" y="3778571"/>
                <a:ext cx="2858923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29" y="3778571"/>
                <a:ext cx="2858923" cy="9618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28039" y="3737659"/>
                <a:ext cx="3480568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039" y="3737659"/>
                <a:ext cx="3480568" cy="961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992583" y="3956982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583" y="3956982"/>
                <a:ext cx="13512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838472" y="4673381"/>
                <a:ext cx="3945504" cy="1024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⁡(−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𝑻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72" y="4673381"/>
                <a:ext cx="3945504" cy="10244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841891" y="4673382"/>
                <a:ext cx="4826962" cy="100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[−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𝑻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91" y="4673382"/>
                <a:ext cx="4826962" cy="1001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下箭头 63"/>
          <p:cNvSpPr/>
          <p:nvPr/>
        </p:nvSpPr>
        <p:spPr>
          <a:xfrm rot="8495755">
            <a:off x="5775955" y="4313061"/>
            <a:ext cx="252035" cy="713347"/>
          </a:xfrm>
          <a:prstGeom prst="downArrow">
            <a:avLst/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67345" y="5769195"/>
                <a:ext cx="1349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45" y="5769195"/>
                <a:ext cx="134966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676287" y="5549872"/>
                <a:ext cx="5467587" cy="106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𝑻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87" y="5549872"/>
                <a:ext cx="5467587" cy="10644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50" name="棱台 49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9829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68386" y="962420"/>
                <a:ext cx="1349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86" y="962420"/>
                <a:ext cx="13496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77328" y="743098"/>
                <a:ext cx="5467587" cy="106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𝑻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28" y="743098"/>
                <a:ext cx="5467587" cy="106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2969" y="138157"/>
            <a:ext cx="630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结理论（窄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结理论）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7682571" y="1412407"/>
            <a:ext cx="261257" cy="35626"/>
          </a:xfrm>
          <a:custGeom>
            <a:avLst/>
            <a:gdLst>
              <a:gd name="connsiteX0" fmla="*/ 0 w 261257"/>
              <a:gd name="connsiteY0" fmla="*/ 35626 h 35626"/>
              <a:gd name="connsiteX1" fmla="*/ 178129 w 261257"/>
              <a:gd name="connsiteY1" fmla="*/ 23751 h 35626"/>
              <a:gd name="connsiteX2" fmla="*/ 225631 w 261257"/>
              <a:gd name="connsiteY2" fmla="*/ 11876 h 35626"/>
              <a:gd name="connsiteX3" fmla="*/ 261257 w 261257"/>
              <a:gd name="connsiteY3" fmla="*/ 0 h 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" h="35626">
                <a:moveTo>
                  <a:pt x="0" y="35626"/>
                </a:moveTo>
                <a:cubicBezTo>
                  <a:pt x="59376" y="31668"/>
                  <a:pt x="118948" y="29980"/>
                  <a:pt x="178129" y="23751"/>
                </a:cubicBezTo>
                <a:cubicBezTo>
                  <a:pt x="194361" y="22042"/>
                  <a:pt x="209938" y="16360"/>
                  <a:pt x="225631" y="11876"/>
                </a:cubicBezTo>
                <a:cubicBezTo>
                  <a:pt x="237667" y="8437"/>
                  <a:pt x="261257" y="0"/>
                  <a:pt x="261257" y="0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25585" y="1092530"/>
            <a:ext cx="275877" cy="30875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8076" y="996418"/>
                <a:ext cx="5517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76" y="996418"/>
                <a:ext cx="5517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304507" y="1103649"/>
            <a:ext cx="385967" cy="30875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4507" y="996418"/>
            <a:ext cx="65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9384" y="841983"/>
            <a:ext cx="2445123" cy="8312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82179" y="743098"/>
                <a:ext cx="2840521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79" y="743098"/>
                <a:ext cx="2840521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19700" y="1779977"/>
                <a:ext cx="5043945" cy="1068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00" y="1779977"/>
                <a:ext cx="5043945" cy="1068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04507" y="1833227"/>
                <a:ext cx="2858923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07" y="1833227"/>
                <a:ext cx="2858923" cy="9618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弧形箭头 13"/>
          <p:cNvSpPr/>
          <p:nvPr/>
        </p:nvSpPr>
        <p:spPr>
          <a:xfrm rot="20897606">
            <a:off x="6456742" y="2662728"/>
            <a:ext cx="1520041" cy="438383"/>
          </a:xfrm>
          <a:prstGeom prst="curvedUpArrow">
            <a:avLst>
              <a:gd name="adj1" fmla="val 21754"/>
              <a:gd name="adj2" fmla="val 86975"/>
              <a:gd name="adj3" fmla="val 3561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90210" y="3208598"/>
                <a:ext cx="5877699" cy="1068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210" y="3208598"/>
                <a:ext cx="5877699" cy="1068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62222" y="4299149"/>
                <a:ext cx="6028252" cy="928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𝑒𝑉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𝑒𝑥𝑝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22" y="4299149"/>
                <a:ext cx="6028252" cy="9289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67330" y="4299150"/>
                <a:ext cx="2452385" cy="815673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1" i="1">
                          <a:latin typeface="Cambria Math"/>
                        </a:rPr>
                        <m:t>=−</m:t>
                      </m:r>
                      <m:r>
                        <a:rPr lang="en-US" altLang="zh-CN" sz="2400" b="1" i="1">
                          <a:latin typeface="Cambria Math"/>
                        </a:rPr>
                        <m:t>𝒆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30" y="4299150"/>
                <a:ext cx="2452385" cy="8156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上弧形箭头 21"/>
          <p:cNvSpPr/>
          <p:nvPr/>
        </p:nvSpPr>
        <p:spPr>
          <a:xfrm rot="3554020">
            <a:off x="8776683" y="3701649"/>
            <a:ext cx="878774" cy="475013"/>
          </a:xfrm>
          <a:prstGeom prst="curved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177328" y="4276966"/>
            <a:ext cx="300842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77328" y="4331322"/>
            <a:ext cx="300842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7531" y="5358385"/>
                <a:ext cx="7439594" cy="1073755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1" y="5358385"/>
                <a:ext cx="7439594" cy="1073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111592" y="5655594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92" y="5655594"/>
                <a:ext cx="135126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5" name="棱台 24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48904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201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402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8" grpId="0" animBg="1"/>
      <p:bldP spid="9" grpId="0"/>
      <p:bldP spid="11" grpId="0" animBg="1"/>
      <p:bldP spid="10" grpId="0"/>
      <p:bldP spid="12" grpId="0"/>
      <p:bldP spid="13" grpId="0"/>
      <p:bldP spid="14" grpId="0" animBg="1"/>
      <p:bldP spid="19" grpId="0"/>
      <p:bldP spid="20" grpId="0"/>
      <p:bldP spid="21" grpId="0" animBg="1"/>
      <p:bldP spid="22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72" y="100454"/>
            <a:ext cx="630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结理论（窄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5865" y="754897"/>
                <a:ext cx="7439594" cy="1073755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65" y="754897"/>
                <a:ext cx="7439594" cy="1073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5865" y="1981052"/>
                <a:ext cx="7439594" cy="1073755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𝒆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65" y="1981052"/>
                <a:ext cx="7439594" cy="1073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6734" y="1030163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34" y="1030163"/>
                <a:ext cx="13512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72970" y="2256318"/>
                <a:ext cx="1610954" cy="56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970" y="2256318"/>
                <a:ext cx="1610954" cy="561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55866" y="3289466"/>
            <a:ext cx="8480207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在半导体的任意结面处电子和空穴电流总和为常数。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0717" y="3812686"/>
                <a:ext cx="5110502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𝐽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17" y="3812686"/>
                <a:ext cx="5110502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55865" y="4474406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空间电荷区足够窄，没有载流子复合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78353" y="4914502"/>
                <a:ext cx="3635867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53" y="4914502"/>
                <a:ext cx="3635867" cy="6961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03364" y="4931090"/>
                <a:ext cx="3635867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64" y="4931090"/>
                <a:ext cx="3635867" cy="6961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多边形 14"/>
          <p:cNvSpPr/>
          <p:nvPr/>
        </p:nvSpPr>
        <p:spPr>
          <a:xfrm>
            <a:off x="7034152" y="843149"/>
            <a:ext cx="1947553" cy="1015179"/>
          </a:xfrm>
          <a:custGeom>
            <a:avLst/>
            <a:gdLst>
              <a:gd name="connsiteX0" fmla="*/ 130628 w 1947553"/>
              <a:gd name="connsiteY0" fmla="*/ 83127 h 1015179"/>
              <a:gd name="connsiteX1" fmla="*/ 71252 w 1947553"/>
              <a:gd name="connsiteY1" fmla="*/ 106878 h 1015179"/>
              <a:gd name="connsiteX2" fmla="*/ 23750 w 1947553"/>
              <a:gd name="connsiteY2" fmla="*/ 213756 h 1015179"/>
              <a:gd name="connsiteX3" fmla="*/ 11875 w 1947553"/>
              <a:gd name="connsiteY3" fmla="*/ 249382 h 1015179"/>
              <a:gd name="connsiteX4" fmla="*/ 0 w 1947553"/>
              <a:gd name="connsiteY4" fmla="*/ 285008 h 1015179"/>
              <a:gd name="connsiteX5" fmla="*/ 35626 w 1947553"/>
              <a:gd name="connsiteY5" fmla="*/ 676894 h 1015179"/>
              <a:gd name="connsiteX6" fmla="*/ 118753 w 1947553"/>
              <a:gd name="connsiteY6" fmla="*/ 783771 h 1015179"/>
              <a:gd name="connsiteX7" fmla="*/ 190005 w 1947553"/>
              <a:gd name="connsiteY7" fmla="*/ 819397 h 1015179"/>
              <a:gd name="connsiteX8" fmla="*/ 225631 w 1947553"/>
              <a:gd name="connsiteY8" fmla="*/ 843148 h 1015179"/>
              <a:gd name="connsiteX9" fmla="*/ 296883 w 1947553"/>
              <a:gd name="connsiteY9" fmla="*/ 866899 h 1015179"/>
              <a:gd name="connsiteX10" fmla="*/ 332509 w 1947553"/>
              <a:gd name="connsiteY10" fmla="*/ 890649 h 1015179"/>
              <a:gd name="connsiteX11" fmla="*/ 427511 w 1947553"/>
              <a:gd name="connsiteY11" fmla="*/ 914400 h 1015179"/>
              <a:gd name="connsiteX12" fmla="*/ 475013 w 1947553"/>
              <a:gd name="connsiteY12" fmla="*/ 926275 h 1015179"/>
              <a:gd name="connsiteX13" fmla="*/ 534389 w 1947553"/>
              <a:gd name="connsiteY13" fmla="*/ 938151 h 1015179"/>
              <a:gd name="connsiteX14" fmla="*/ 653143 w 1947553"/>
              <a:gd name="connsiteY14" fmla="*/ 961901 h 1015179"/>
              <a:gd name="connsiteX15" fmla="*/ 760020 w 1947553"/>
              <a:gd name="connsiteY15" fmla="*/ 973777 h 1015179"/>
              <a:gd name="connsiteX16" fmla="*/ 831272 w 1947553"/>
              <a:gd name="connsiteY16" fmla="*/ 985652 h 1015179"/>
              <a:gd name="connsiteX17" fmla="*/ 1033153 w 1947553"/>
              <a:gd name="connsiteY17" fmla="*/ 997527 h 1015179"/>
              <a:gd name="connsiteX18" fmla="*/ 1472540 w 1947553"/>
              <a:gd name="connsiteY18" fmla="*/ 997527 h 1015179"/>
              <a:gd name="connsiteX19" fmla="*/ 1591293 w 1947553"/>
              <a:gd name="connsiteY19" fmla="*/ 961901 h 1015179"/>
              <a:gd name="connsiteX20" fmla="*/ 1674420 w 1947553"/>
              <a:gd name="connsiteY20" fmla="*/ 914400 h 1015179"/>
              <a:gd name="connsiteX21" fmla="*/ 1710046 w 1947553"/>
              <a:gd name="connsiteY21" fmla="*/ 890649 h 1015179"/>
              <a:gd name="connsiteX22" fmla="*/ 1733797 w 1947553"/>
              <a:gd name="connsiteY22" fmla="*/ 855023 h 1015179"/>
              <a:gd name="connsiteX23" fmla="*/ 1816924 w 1947553"/>
              <a:gd name="connsiteY23" fmla="*/ 748146 h 1015179"/>
              <a:gd name="connsiteX24" fmla="*/ 1864426 w 1947553"/>
              <a:gd name="connsiteY24" fmla="*/ 641268 h 1015179"/>
              <a:gd name="connsiteX25" fmla="*/ 1876301 w 1947553"/>
              <a:gd name="connsiteY25" fmla="*/ 593766 h 1015179"/>
              <a:gd name="connsiteX26" fmla="*/ 1888176 w 1947553"/>
              <a:gd name="connsiteY26" fmla="*/ 558140 h 1015179"/>
              <a:gd name="connsiteX27" fmla="*/ 1900052 w 1947553"/>
              <a:gd name="connsiteY27" fmla="*/ 475013 h 1015179"/>
              <a:gd name="connsiteX28" fmla="*/ 1911927 w 1947553"/>
              <a:gd name="connsiteY28" fmla="*/ 439387 h 1015179"/>
              <a:gd name="connsiteX29" fmla="*/ 1923802 w 1947553"/>
              <a:gd name="connsiteY29" fmla="*/ 391886 h 1015179"/>
              <a:gd name="connsiteX30" fmla="*/ 1947553 w 1947553"/>
              <a:gd name="connsiteY30" fmla="*/ 273133 h 1015179"/>
              <a:gd name="connsiteX31" fmla="*/ 1935678 w 1947553"/>
              <a:gd name="connsiteY31" fmla="*/ 47501 h 1015179"/>
              <a:gd name="connsiteX32" fmla="*/ 1852550 w 1947553"/>
              <a:gd name="connsiteY32" fmla="*/ 11875 h 1015179"/>
              <a:gd name="connsiteX33" fmla="*/ 1733797 w 1947553"/>
              <a:gd name="connsiteY33" fmla="*/ 0 h 1015179"/>
              <a:gd name="connsiteX34" fmla="*/ 866898 w 1947553"/>
              <a:gd name="connsiteY34" fmla="*/ 11875 h 1015179"/>
              <a:gd name="connsiteX35" fmla="*/ 807522 w 1947553"/>
              <a:gd name="connsiteY35" fmla="*/ 23751 h 1015179"/>
              <a:gd name="connsiteX36" fmla="*/ 593766 w 1947553"/>
              <a:gd name="connsiteY36" fmla="*/ 47501 h 1015179"/>
              <a:gd name="connsiteX37" fmla="*/ 154379 w 1947553"/>
              <a:gd name="connsiteY37" fmla="*/ 59377 h 1015179"/>
              <a:gd name="connsiteX38" fmla="*/ 130628 w 1947553"/>
              <a:gd name="connsiteY38" fmla="*/ 83127 h 10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47553" h="1015179">
                <a:moveTo>
                  <a:pt x="130628" y="83127"/>
                </a:moveTo>
                <a:cubicBezTo>
                  <a:pt x="110836" y="91044"/>
                  <a:pt x="88598" y="94488"/>
                  <a:pt x="71252" y="106878"/>
                </a:cubicBezTo>
                <a:cubicBezTo>
                  <a:pt x="46552" y="124521"/>
                  <a:pt x="29320" y="197047"/>
                  <a:pt x="23750" y="213756"/>
                </a:cubicBezTo>
                <a:lnTo>
                  <a:pt x="11875" y="249382"/>
                </a:lnTo>
                <a:lnTo>
                  <a:pt x="0" y="285008"/>
                </a:lnTo>
                <a:cubicBezTo>
                  <a:pt x="12802" y="630672"/>
                  <a:pt x="-21946" y="504177"/>
                  <a:pt x="35626" y="676894"/>
                </a:cubicBezTo>
                <a:cubicBezTo>
                  <a:pt x="53859" y="731592"/>
                  <a:pt x="50090" y="737995"/>
                  <a:pt x="118753" y="783771"/>
                </a:cubicBezTo>
                <a:cubicBezTo>
                  <a:pt x="164794" y="814466"/>
                  <a:pt x="140839" y="803009"/>
                  <a:pt x="190005" y="819397"/>
                </a:cubicBezTo>
                <a:cubicBezTo>
                  <a:pt x="201880" y="827314"/>
                  <a:pt x="212589" y="837351"/>
                  <a:pt x="225631" y="843148"/>
                </a:cubicBezTo>
                <a:cubicBezTo>
                  <a:pt x="248509" y="853316"/>
                  <a:pt x="276052" y="853012"/>
                  <a:pt x="296883" y="866899"/>
                </a:cubicBezTo>
                <a:cubicBezTo>
                  <a:pt x="308758" y="874816"/>
                  <a:pt x="319744" y="884266"/>
                  <a:pt x="332509" y="890649"/>
                </a:cubicBezTo>
                <a:cubicBezTo>
                  <a:pt x="357977" y="903383"/>
                  <a:pt x="403113" y="908978"/>
                  <a:pt x="427511" y="914400"/>
                </a:cubicBezTo>
                <a:cubicBezTo>
                  <a:pt x="443444" y="917940"/>
                  <a:pt x="459080" y="922734"/>
                  <a:pt x="475013" y="926275"/>
                </a:cubicBezTo>
                <a:cubicBezTo>
                  <a:pt x="494716" y="930654"/>
                  <a:pt x="514686" y="933772"/>
                  <a:pt x="534389" y="938151"/>
                </a:cubicBezTo>
                <a:cubicBezTo>
                  <a:pt x="605185" y="953884"/>
                  <a:pt x="565889" y="950267"/>
                  <a:pt x="653143" y="961901"/>
                </a:cubicBezTo>
                <a:cubicBezTo>
                  <a:pt x="688673" y="966638"/>
                  <a:pt x="724490" y="969040"/>
                  <a:pt x="760020" y="973777"/>
                </a:cubicBezTo>
                <a:cubicBezTo>
                  <a:pt x="783887" y="976959"/>
                  <a:pt x="807284" y="983566"/>
                  <a:pt x="831272" y="985652"/>
                </a:cubicBezTo>
                <a:cubicBezTo>
                  <a:pt x="898429" y="991492"/>
                  <a:pt x="965859" y="993569"/>
                  <a:pt x="1033153" y="997527"/>
                </a:cubicBezTo>
                <a:cubicBezTo>
                  <a:pt x="1222466" y="1024573"/>
                  <a:pt x="1136864" y="1017273"/>
                  <a:pt x="1472540" y="997527"/>
                </a:cubicBezTo>
                <a:cubicBezTo>
                  <a:pt x="1490743" y="996456"/>
                  <a:pt x="1586755" y="964926"/>
                  <a:pt x="1591293" y="961901"/>
                </a:cubicBezTo>
                <a:cubicBezTo>
                  <a:pt x="1678101" y="904031"/>
                  <a:pt x="1568940" y="974675"/>
                  <a:pt x="1674420" y="914400"/>
                </a:cubicBezTo>
                <a:cubicBezTo>
                  <a:pt x="1686812" y="907319"/>
                  <a:pt x="1698171" y="898566"/>
                  <a:pt x="1710046" y="890649"/>
                </a:cubicBezTo>
                <a:cubicBezTo>
                  <a:pt x="1717963" y="878774"/>
                  <a:pt x="1724660" y="865987"/>
                  <a:pt x="1733797" y="855023"/>
                </a:cubicBezTo>
                <a:cubicBezTo>
                  <a:pt x="1767951" y="814039"/>
                  <a:pt x="1796915" y="808173"/>
                  <a:pt x="1816924" y="748146"/>
                </a:cubicBezTo>
                <a:cubicBezTo>
                  <a:pt x="1845188" y="663354"/>
                  <a:pt x="1826788" y="697725"/>
                  <a:pt x="1864426" y="641268"/>
                </a:cubicBezTo>
                <a:cubicBezTo>
                  <a:pt x="1868384" y="625434"/>
                  <a:pt x="1871817" y="609459"/>
                  <a:pt x="1876301" y="593766"/>
                </a:cubicBezTo>
                <a:cubicBezTo>
                  <a:pt x="1879740" y="581730"/>
                  <a:pt x="1885721" y="570415"/>
                  <a:pt x="1888176" y="558140"/>
                </a:cubicBezTo>
                <a:cubicBezTo>
                  <a:pt x="1893665" y="530693"/>
                  <a:pt x="1894563" y="502460"/>
                  <a:pt x="1900052" y="475013"/>
                </a:cubicBezTo>
                <a:cubicBezTo>
                  <a:pt x="1902507" y="462738"/>
                  <a:pt x="1908488" y="451423"/>
                  <a:pt x="1911927" y="439387"/>
                </a:cubicBezTo>
                <a:cubicBezTo>
                  <a:pt x="1916411" y="423694"/>
                  <a:pt x="1920882" y="407944"/>
                  <a:pt x="1923802" y="391886"/>
                </a:cubicBezTo>
                <a:cubicBezTo>
                  <a:pt x="1945635" y="271807"/>
                  <a:pt x="1923166" y="346295"/>
                  <a:pt x="1947553" y="273133"/>
                </a:cubicBezTo>
                <a:cubicBezTo>
                  <a:pt x="1943595" y="197922"/>
                  <a:pt x="1949770" y="121486"/>
                  <a:pt x="1935678" y="47501"/>
                </a:cubicBezTo>
                <a:cubicBezTo>
                  <a:pt x="1931757" y="26915"/>
                  <a:pt x="1862111" y="13241"/>
                  <a:pt x="1852550" y="11875"/>
                </a:cubicBezTo>
                <a:cubicBezTo>
                  <a:pt x="1813168" y="6249"/>
                  <a:pt x="1773381" y="3958"/>
                  <a:pt x="1733797" y="0"/>
                </a:cubicBezTo>
                <a:lnTo>
                  <a:pt x="866898" y="11875"/>
                </a:lnTo>
                <a:cubicBezTo>
                  <a:pt x="846721" y="12392"/>
                  <a:pt x="827536" y="21140"/>
                  <a:pt x="807522" y="23751"/>
                </a:cubicBezTo>
                <a:cubicBezTo>
                  <a:pt x="736434" y="33023"/>
                  <a:pt x="665430" y="45564"/>
                  <a:pt x="593766" y="47501"/>
                </a:cubicBezTo>
                <a:lnTo>
                  <a:pt x="154379" y="59377"/>
                </a:lnTo>
                <a:lnTo>
                  <a:pt x="130628" y="8312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989882" y="2006930"/>
            <a:ext cx="1887367" cy="1056904"/>
          </a:xfrm>
          <a:custGeom>
            <a:avLst/>
            <a:gdLst>
              <a:gd name="connsiteX0" fmla="*/ 305527 w 1887367"/>
              <a:gd name="connsiteY0" fmla="*/ 106878 h 1056904"/>
              <a:gd name="connsiteX1" fmla="*/ 174898 w 1887367"/>
              <a:gd name="connsiteY1" fmla="*/ 142504 h 1056904"/>
              <a:gd name="connsiteX2" fmla="*/ 139272 w 1887367"/>
              <a:gd name="connsiteY2" fmla="*/ 166254 h 1056904"/>
              <a:gd name="connsiteX3" fmla="*/ 103646 w 1887367"/>
              <a:gd name="connsiteY3" fmla="*/ 190005 h 1056904"/>
              <a:gd name="connsiteX4" fmla="*/ 20519 w 1887367"/>
              <a:gd name="connsiteY4" fmla="*/ 296883 h 1056904"/>
              <a:gd name="connsiteX5" fmla="*/ 20519 w 1887367"/>
              <a:gd name="connsiteY5" fmla="*/ 558140 h 1056904"/>
              <a:gd name="connsiteX6" fmla="*/ 32394 w 1887367"/>
              <a:gd name="connsiteY6" fmla="*/ 605641 h 1056904"/>
              <a:gd name="connsiteX7" fmla="*/ 79896 w 1887367"/>
              <a:gd name="connsiteY7" fmla="*/ 712519 h 1056904"/>
              <a:gd name="connsiteX8" fmla="*/ 127397 w 1887367"/>
              <a:gd name="connsiteY8" fmla="*/ 819397 h 1056904"/>
              <a:gd name="connsiteX9" fmla="*/ 163023 w 1887367"/>
              <a:gd name="connsiteY9" fmla="*/ 843148 h 1056904"/>
              <a:gd name="connsiteX10" fmla="*/ 246150 w 1887367"/>
              <a:gd name="connsiteY10" fmla="*/ 926275 h 1056904"/>
              <a:gd name="connsiteX11" fmla="*/ 281776 w 1887367"/>
              <a:gd name="connsiteY11" fmla="*/ 950026 h 1056904"/>
              <a:gd name="connsiteX12" fmla="*/ 364903 w 1887367"/>
              <a:gd name="connsiteY12" fmla="*/ 973776 h 1056904"/>
              <a:gd name="connsiteX13" fmla="*/ 400529 w 1887367"/>
              <a:gd name="connsiteY13" fmla="*/ 985652 h 1056904"/>
              <a:gd name="connsiteX14" fmla="*/ 519283 w 1887367"/>
              <a:gd name="connsiteY14" fmla="*/ 997527 h 1056904"/>
              <a:gd name="connsiteX15" fmla="*/ 602410 w 1887367"/>
              <a:gd name="connsiteY15" fmla="*/ 1009402 h 1056904"/>
              <a:gd name="connsiteX16" fmla="*/ 733038 w 1887367"/>
              <a:gd name="connsiteY16" fmla="*/ 1021278 h 1056904"/>
              <a:gd name="connsiteX17" fmla="*/ 863667 w 1887367"/>
              <a:gd name="connsiteY17" fmla="*/ 1045028 h 1056904"/>
              <a:gd name="connsiteX18" fmla="*/ 958670 w 1887367"/>
              <a:gd name="connsiteY18" fmla="*/ 1056904 h 1056904"/>
              <a:gd name="connsiteX19" fmla="*/ 1445558 w 1887367"/>
              <a:gd name="connsiteY19" fmla="*/ 1045028 h 1056904"/>
              <a:gd name="connsiteX20" fmla="*/ 1516810 w 1887367"/>
              <a:gd name="connsiteY20" fmla="*/ 1021278 h 1056904"/>
              <a:gd name="connsiteX21" fmla="*/ 1588062 w 1887367"/>
              <a:gd name="connsiteY21" fmla="*/ 973776 h 1056904"/>
              <a:gd name="connsiteX22" fmla="*/ 1611813 w 1887367"/>
              <a:gd name="connsiteY22" fmla="*/ 938151 h 1056904"/>
              <a:gd name="connsiteX23" fmla="*/ 1683064 w 1887367"/>
              <a:gd name="connsiteY23" fmla="*/ 890649 h 1056904"/>
              <a:gd name="connsiteX24" fmla="*/ 1730566 w 1887367"/>
              <a:gd name="connsiteY24" fmla="*/ 819397 h 1056904"/>
              <a:gd name="connsiteX25" fmla="*/ 1778067 w 1887367"/>
              <a:gd name="connsiteY25" fmla="*/ 748145 h 1056904"/>
              <a:gd name="connsiteX26" fmla="*/ 1837444 w 1887367"/>
              <a:gd name="connsiteY26" fmla="*/ 676893 h 1056904"/>
              <a:gd name="connsiteX27" fmla="*/ 1861194 w 1887367"/>
              <a:gd name="connsiteY27" fmla="*/ 605641 h 1056904"/>
              <a:gd name="connsiteX28" fmla="*/ 1873070 w 1887367"/>
              <a:gd name="connsiteY28" fmla="*/ 570015 h 1056904"/>
              <a:gd name="connsiteX29" fmla="*/ 1884945 w 1887367"/>
              <a:gd name="connsiteY29" fmla="*/ 273132 h 1056904"/>
              <a:gd name="connsiteX30" fmla="*/ 1873070 w 1887367"/>
              <a:gd name="connsiteY30" fmla="*/ 106878 h 1056904"/>
              <a:gd name="connsiteX31" fmla="*/ 1801818 w 1887367"/>
              <a:gd name="connsiteY31" fmla="*/ 83127 h 1056904"/>
              <a:gd name="connsiteX32" fmla="*/ 1718690 w 1887367"/>
              <a:gd name="connsiteY32" fmla="*/ 59376 h 1056904"/>
              <a:gd name="connsiteX33" fmla="*/ 1647438 w 1887367"/>
              <a:gd name="connsiteY33" fmla="*/ 35626 h 1056904"/>
              <a:gd name="connsiteX34" fmla="*/ 1101174 w 1887367"/>
              <a:gd name="connsiteY34" fmla="*/ 23751 h 1056904"/>
              <a:gd name="connsiteX35" fmla="*/ 768664 w 1887367"/>
              <a:gd name="connsiteY35" fmla="*/ 0 h 1056904"/>
              <a:gd name="connsiteX36" fmla="*/ 376779 w 1887367"/>
              <a:gd name="connsiteY36" fmla="*/ 11875 h 1056904"/>
              <a:gd name="connsiteX37" fmla="*/ 234275 w 1887367"/>
              <a:gd name="connsiteY37" fmla="*/ 83127 h 1056904"/>
              <a:gd name="connsiteX38" fmla="*/ 234275 w 1887367"/>
              <a:gd name="connsiteY38" fmla="*/ 95002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87367" h="1056904">
                <a:moveTo>
                  <a:pt x="305527" y="106878"/>
                </a:moveTo>
                <a:cubicBezTo>
                  <a:pt x="218159" y="89403"/>
                  <a:pt x="262945" y="83806"/>
                  <a:pt x="174898" y="142504"/>
                </a:cubicBezTo>
                <a:lnTo>
                  <a:pt x="139272" y="166254"/>
                </a:lnTo>
                <a:lnTo>
                  <a:pt x="103646" y="190005"/>
                </a:lnTo>
                <a:cubicBezTo>
                  <a:pt x="46829" y="275231"/>
                  <a:pt x="76329" y="241073"/>
                  <a:pt x="20519" y="296883"/>
                </a:cubicBezTo>
                <a:cubicBezTo>
                  <a:pt x="-14094" y="400726"/>
                  <a:pt x="1504" y="339457"/>
                  <a:pt x="20519" y="558140"/>
                </a:cubicBezTo>
                <a:cubicBezTo>
                  <a:pt x="21933" y="574400"/>
                  <a:pt x="27704" y="590008"/>
                  <a:pt x="32394" y="605641"/>
                </a:cubicBezTo>
                <a:cubicBezTo>
                  <a:pt x="55519" y="682724"/>
                  <a:pt x="45188" y="660457"/>
                  <a:pt x="79896" y="712519"/>
                </a:cubicBezTo>
                <a:cubicBezTo>
                  <a:pt x="91655" y="747798"/>
                  <a:pt x="99168" y="791168"/>
                  <a:pt x="127397" y="819397"/>
                </a:cubicBezTo>
                <a:cubicBezTo>
                  <a:pt x="137489" y="829489"/>
                  <a:pt x="151148" y="835231"/>
                  <a:pt x="163023" y="843148"/>
                </a:cubicBezTo>
                <a:cubicBezTo>
                  <a:pt x="183924" y="905854"/>
                  <a:pt x="164482" y="871830"/>
                  <a:pt x="246150" y="926275"/>
                </a:cubicBezTo>
                <a:cubicBezTo>
                  <a:pt x="258025" y="934192"/>
                  <a:pt x="268236" y="945513"/>
                  <a:pt x="281776" y="950026"/>
                </a:cubicBezTo>
                <a:cubicBezTo>
                  <a:pt x="367215" y="978505"/>
                  <a:pt x="260498" y="943945"/>
                  <a:pt x="364903" y="973776"/>
                </a:cubicBezTo>
                <a:cubicBezTo>
                  <a:pt x="376939" y="977215"/>
                  <a:pt x="388157" y="983749"/>
                  <a:pt x="400529" y="985652"/>
                </a:cubicBezTo>
                <a:cubicBezTo>
                  <a:pt x="439848" y="991701"/>
                  <a:pt x="479773" y="992879"/>
                  <a:pt x="519283" y="997527"/>
                </a:cubicBezTo>
                <a:cubicBezTo>
                  <a:pt x="547082" y="1000797"/>
                  <a:pt x="574591" y="1006311"/>
                  <a:pt x="602410" y="1009402"/>
                </a:cubicBezTo>
                <a:cubicBezTo>
                  <a:pt x="645865" y="1014230"/>
                  <a:pt x="689495" y="1017319"/>
                  <a:pt x="733038" y="1021278"/>
                </a:cubicBezTo>
                <a:cubicBezTo>
                  <a:pt x="784188" y="1031508"/>
                  <a:pt x="810485" y="1037430"/>
                  <a:pt x="863667" y="1045028"/>
                </a:cubicBezTo>
                <a:cubicBezTo>
                  <a:pt x="895260" y="1049541"/>
                  <a:pt x="927002" y="1052945"/>
                  <a:pt x="958670" y="1056904"/>
                </a:cubicBezTo>
                <a:cubicBezTo>
                  <a:pt x="1120966" y="1052945"/>
                  <a:pt x="1283543" y="1055369"/>
                  <a:pt x="1445558" y="1045028"/>
                </a:cubicBezTo>
                <a:cubicBezTo>
                  <a:pt x="1470542" y="1043433"/>
                  <a:pt x="1516810" y="1021278"/>
                  <a:pt x="1516810" y="1021278"/>
                </a:cubicBezTo>
                <a:cubicBezTo>
                  <a:pt x="1540561" y="1005444"/>
                  <a:pt x="1572228" y="997526"/>
                  <a:pt x="1588062" y="973776"/>
                </a:cubicBezTo>
                <a:cubicBezTo>
                  <a:pt x="1595979" y="961901"/>
                  <a:pt x="1601072" y="947549"/>
                  <a:pt x="1611813" y="938151"/>
                </a:cubicBezTo>
                <a:cubicBezTo>
                  <a:pt x="1633295" y="919354"/>
                  <a:pt x="1683064" y="890649"/>
                  <a:pt x="1683064" y="890649"/>
                </a:cubicBezTo>
                <a:cubicBezTo>
                  <a:pt x="1705777" y="822514"/>
                  <a:pt x="1678675" y="886115"/>
                  <a:pt x="1730566" y="819397"/>
                </a:cubicBezTo>
                <a:cubicBezTo>
                  <a:pt x="1748091" y="796865"/>
                  <a:pt x="1757883" y="768329"/>
                  <a:pt x="1778067" y="748145"/>
                </a:cubicBezTo>
                <a:cubicBezTo>
                  <a:pt x="1823785" y="702427"/>
                  <a:pt x="1804377" y="726493"/>
                  <a:pt x="1837444" y="676893"/>
                </a:cubicBezTo>
                <a:lnTo>
                  <a:pt x="1861194" y="605641"/>
                </a:lnTo>
                <a:lnTo>
                  <a:pt x="1873070" y="570015"/>
                </a:lnTo>
                <a:cubicBezTo>
                  <a:pt x="1877028" y="471054"/>
                  <a:pt x="1884945" y="372172"/>
                  <a:pt x="1884945" y="273132"/>
                </a:cubicBezTo>
                <a:cubicBezTo>
                  <a:pt x="1884945" y="217573"/>
                  <a:pt x="1895339" y="157779"/>
                  <a:pt x="1873070" y="106878"/>
                </a:cubicBezTo>
                <a:cubicBezTo>
                  <a:pt x="1863035" y="83942"/>
                  <a:pt x="1825569" y="91044"/>
                  <a:pt x="1801818" y="83127"/>
                </a:cubicBezTo>
                <a:cubicBezTo>
                  <a:pt x="1682125" y="43229"/>
                  <a:pt x="1867760" y="104097"/>
                  <a:pt x="1718690" y="59376"/>
                </a:cubicBezTo>
                <a:cubicBezTo>
                  <a:pt x="1694710" y="52182"/>
                  <a:pt x="1672467" y="36170"/>
                  <a:pt x="1647438" y="35626"/>
                </a:cubicBezTo>
                <a:lnTo>
                  <a:pt x="1101174" y="23751"/>
                </a:lnTo>
                <a:cubicBezTo>
                  <a:pt x="978374" y="10106"/>
                  <a:pt x="906268" y="0"/>
                  <a:pt x="768664" y="0"/>
                </a:cubicBezTo>
                <a:cubicBezTo>
                  <a:pt x="637976" y="0"/>
                  <a:pt x="507407" y="7917"/>
                  <a:pt x="376779" y="11875"/>
                </a:cubicBezTo>
                <a:cubicBezTo>
                  <a:pt x="359209" y="17732"/>
                  <a:pt x="234275" y="52434"/>
                  <a:pt x="234275" y="83127"/>
                </a:cubicBezTo>
                <a:lnTo>
                  <a:pt x="234275" y="95002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374079" y="1828651"/>
            <a:ext cx="2615803" cy="0"/>
          </a:xfrm>
          <a:prstGeom prst="line">
            <a:avLst/>
          </a:prstGeom>
          <a:ln w="5715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74078" y="3054806"/>
            <a:ext cx="2615803" cy="0"/>
          </a:xfrm>
          <a:prstGeom prst="line">
            <a:avLst/>
          </a:prstGeom>
          <a:ln w="5715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5972" y="5603985"/>
                <a:ext cx="6056425" cy="933525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𝑱</m:t>
                      </m:r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/>
                                </a:rPr>
                                <m:t>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/>
                                </a:rPr>
                                <m:t>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" y="5603985"/>
                <a:ext cx="6056425" cy="933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37719" y="5607221"/>
                <a:ext cx="3330191" cy="92217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19" y="5607221"/>
                <a:ext cx="3330191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5" name="棱台 24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1105989" y="1193074"/>
            <a:ext cx="409302" cy="1541417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5" grpId="0" animBg="1"/>
      <p:bldP spid="16" grpId="0" animBg="1"/>
      <p:bldP spid="21" grpId="0" animBg="1"/>
      <p:bldP spid="2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23" y="74328"/>
            <a:ext cx="630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7.6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理想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结理论（窄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结理论）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754897"/>
                <a:ext cx="6056425" cy="933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𝑱</m:t>
                      </m:r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/>
                                </a:rPr>
                                <m:t>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/>
                                </a:rPr>
                                <m:t>𝒆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54897"/>
                <a:ext cx="6056425" cy="9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70608" y="758133"/>
                <a:ext cx="3330191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𝒆𝑽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08" y="758133"/>
                <a:ext cx="3330191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94190" y="1970940"/>
                <a:ext cx="43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90" y="1970940"/>
                <a:ext cx="4317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2625" y="4518558"/>
                <a:ext cx="5198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625" y="4518558"/>
                <a:ext cx="5198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18023" y="4477702"/>
                <a:ext cx="4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23" y="4477702"/>
                <a:ext cx="4828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V="1">
            <a:off x="5846618" y="2232551"/>
            <a:ext cx="0" cy="40257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1" y="2845538"/>
            <a:ext cx="2272329" cy="17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38" y="4598721"/>
            <a:ext cx="2018805" cy="15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3590307" y="4595739"/>
            <a:ext cx="490450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13" name="棱台 12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81779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726" y="170122"/>
            <a:ext cx="242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7.7pn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结击穿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30257"/>
              </p:ext>
            </p:extLst>
          </p:nvPr>
        </p:nvGraphicFramePr>
        <p:xfrm>
          <a:off x="1801618" y="1978055"/>
          <a:ext cx="41227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Graph" r:id="rId3" imgW="4102100" imgH="2908300" progId="Origin50.Graph">
                  <p:embed/>
                </p:oleObj>
              </mc:Choice>
              <mc:Fallback>
                <p:oleObj name="Graph" r:id="rId3" imgW="4102100" imgH="2908300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618" y="1978055"/>
                        <a:ext cx="41227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57404"/>
              </p:ext>
            </p:extLst>
          </p:nvPr>
        </p:nvGraphicFramePr>
        <p:xfrm>
          <a:off x="6128409" y="1978054"/>
          <a:ext cx="4313506" cy="304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Graph" r:id="rId5" imgW="4102100" imgH="2908300" progId="Origin50.Graph">
                  <p:embed/>
                </p:oleObj>
              </mc:Choice>
              <mc:Fallback>
                <p:oleObj name="Graph" r:id="rId5" imgW="4102100" imgH="2908300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409" y="1978054"/>
                        <a:ext cx="4313506" cy="3049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474503" y="1747867"/>
            <a:ext cx="358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/>
              <a:t>黄光</a:t>
            </a:r>
            <a:r>
              <a:rPr lang="en-US" altLang="zh-CN" sz="2400" b="1" dirty="0"/>
              <a:t>LED</a:t>
            </a:r>
            <a:r>
              <a:rPr lang="zh-CN" altLang="en-US" sz="2400" b="1" dirty="0"/>
              <a:t>的直流电学特性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7" name="棱台 6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42592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83" y="170121"/>
            <a:ext cx="242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7.7pn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结击穿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59" y="1458234"/>
            <a:ext cx="51816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11"/>
          <p:cNvSpPr>
            <a:spLocks/>
          </p:cNvSpPr>
          <p:nvPr/>
        </p:nvSpPr>
        <p:spPr bwMode="auto">
          <a:xfrm>
            <a:off x="3549959" y="4049033"/>
            <a:ext cx="88900" cy="1143000"/>
          </a:xfrm>
          <a:custGeom>
            <a:avLst/>
            <a:gdLst>
              <a:gd name="T0" fmla="*/ 2147483647 w 56"/>
              <a:gd name="T1" fmla="*/ 0 h 720"/>
              <a:gd name="T2" fmla="*/ 2147483647 w 56"/>
              <a:gd name="T3" fmla="*/ 2147483647 h 720"/>
              <a:gd name="T4" fmla="*/ 2147483647 w 56"/>
              <a:gd name="T5" fmla="*/ 2147483647 h 720"/>
              <a:gd name="T6" fmla="*/ 0 60000 65536"/>
              <a:gd name="T7" fmla="*/ 0 60000 65536"/>
              <a:gd name="T8" fmla="*/ 0 60000 65536"/>
              <a:gd name="T9" fmla="*/ 0 w 56"/>
              <a:gd name="T10" fmla="*/ 0 h 720"/>
              <a:gd name="T11" fmla="*/ 56 w 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720">
                <a:moveTo>
                  <a:pt x="56" y="0"/>
                </a:moveTo>
                <a:cubicBezTo>
                  <a:pt x="36" y="12"/>
                  <a:pt x="16" y="24"/>
                  <a:pt x="8" y="144"/>
                </a:cubicBezTo>
                <a:cubicBezTo>
                  <a:pt x="0" y="264"/>
                  <a:pt x="8" y="624"/>
                  <a:pt x="8" y="720"/>
                </a:cubicBezTo>
              </a:path>
            </a:pathLst>
          </a:custGeom>
          <a:noFill/>
          <a:ln w="22225">
            <a:solidFill>
              <a:srgbClr val="00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 flipH="1" flipV="1">
            <a:off x="3526436" y="4049033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48577" y="423840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开启电压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74693" y="359509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死区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173913" y="2187617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正向特性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192217" y="4362347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反向特性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7188531" y="1306287"/>
            <a:ext cx="688769" cy="510639"/>
          </a:xfrm>
          <a:custGeom>
            <a:avLst/>
            <a:gdLst>
              <a:gd name="connsiteX0" fmla="*/ 0 w 688769"/>
              <a:gd name="connsiteY0" fmla="*/ 510639 h 510639"/>
              <a:gd name="connsiteX1" fmla="*/ 178130 w 688769"/>
              <a:gd name="connsiteY1" fmla="*/ 249382 h 510639"/>
              <a:gd name="connsiteX2" fmla="*/ 688769 w 688769"/>
              <a:gd name="connsiteY2" fmla="*/ 0 h 5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769" h="510639">
                <a:moveTo>
                  <a:pt x="0" y="510639"/>
                </a:moveTo>
                <a:cubicBezTo>
                  <a:pt x="31667" y="422563"/>
                  <a:pt x="63335" y="334488"/>
                  <a:pt x="178130" y="249382"/>
                </a:cubicBezTo>
                <a:cubicBezTo>
                  <a:pt x="292925" y="164275"/>
                  <a:pt x="490847" y="82137"/>
                  <a:pt x="68876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23393" y="75489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大注入，电阻不能忽略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4545" y="51920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击穿</a:t>
            </a:r>
          </a:p>
        </p:txBody>
      </p:sp>
      <p:sp>
        <p:nvSpPr>
          <p:cNvPr id="13" name="矩形 12"/>
          <p:cNvSpPr/>
          <p:nvPr/>
        </p:nvSpPr>
        <p:spPr>
          <a:xfrm>
            <a:off x="8055430" y="4039468"/>
            <a:ext cx="555659" cy="308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55429" y="3932204"/>
                <a:ext cx="653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𝑉</m:t>
                      </m:r>
                      <m:r>
                        <a:rPr lang="en-US" altLang="zh-CN" sz="1800" i="1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3932204"/>
                <a:ext cx="65364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525985" y="1561605"/>
            <a:ext cx="546265" cy="350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28733" y="1447593"/>
                <a:ext cx="794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𝐼</m:t>
                      </m:r>
                      <m:r>
                        <a:rPr lang="en-US" altLang="zh-CN" sz="1800" i="1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mA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33" y="1447593"/>
                <a:ext cx="79470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790460" y="1911927"/>
            <a:ext cx="348609" cy="1929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82971" y="1911927"/>
                <a:ext cx="562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971" y="1911927"/>
                <a:ext cx="56297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49525" y="28470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39733" y="3270957"/>
                <a:ext cx="4726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3" y="3270957"/>
                <a:ext cx="47263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723393" y="4039468"/>
            <a:ext cx="450521" cy="26206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59873" y="39276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0.6</a:t>
            </a:r>
            <a:endParaRPr lang="zh-CN" altLang="en-US" sz="20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9" name="棱台 28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08320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1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58974" y="1035845"/>
            <a:ext cx="3773488" cy="681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5C2A"/>
                </a:solidFill>
              </a:rPr>
              <a:t>1</a:t>
            </a:r>
            <a:r>
              <a:rPr lang="zh-CN" altLang="en-US" b="1" dirty="0" smtClean="0">
                <a:solidFill>
                  <a:srgbClr val="005C2A"/>
                </a:solidFill>
              </a:rPr>
              <a:t>、热不稳定性；</a:t>
            </a:r>
          </a:p>
        </p:txBody>
      </p:sp>
      <p:sp>
        <p:nvSpPr>
          <p:cNvPr id="6154" name="Text Box 15"/>
          <p:cNvSpPr txBox="1">
            <a:spLocks noChangeArrowheads="1"/>
          </p:cNvSpPr>
          <p:nvPr/>
        </p:nvSpPr>
        <p:spPr bwMode="auto">
          <a:xfrm>
            <a:off x="3823493" y="1766889"/>
            <a:ext cx="2300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dirty="0"/>
              <a:t>反向大电压</a:t>
            </a:r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>
            <a:off x="5801518" y="3684588"/>
            <a:ext cx="7000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6473032" y="3343275"/>
            <a:ext cx="2300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dirty="0"/>
              <a:t>产生焦耳热</a:t>
            </a:r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>
            <a:off x="4928393" y="2346325"/>
            <a:ext cx="14288" cy="10556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4042569" y="3343275"/>
            <a:ext cx="1952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dirty="0"/>
              <a:t>反向电流</a:t>
            </a:r>
          </a:p>
        </p:txBody>
      </p:sp>
      <p:sp>
        <p:nvSpPr>
          <p:cNvPr id="6159" name="Line 21"/>
          <p:cNvSpPr>
            <a:spLocks noChangeShapeType="1"/>
          </p:cNvSpPr>
          <p:nvPr/>
        </p:nvSpPr>
        <p:spPr bwMode="auto">
          <a:xfrm flipH="1">
            <a:off x="6714331" y="3922713"/>
            <a:ext cx="914400" cy="8175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Text Box 22"/>
          <p:cNvSpPr txBox="1">
            <a:spLocks noChangeArrowheads="1"/>
          </p:cNvSpPr>
          <p:nvPr/>
        </p:nvSpPr>
        <p:spPr bwMode="auto">
          <a:xfrm>
            <a:off x="5101432" y="4740275"/>
            <a:ext cx="2827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dirty="0"/>
              <a:t>器件温度升高</a:t>
            </a:r>
          </a:p>
        </p:txBody>
      </p:sp>
      <p:sp>
        <p:nvSpPr>
          <p:cNvPr id="6161" name="Line 23"/>
          <p:cNvSpPr>
            <a:spLocks noChangeShapeType="1"/>
          </p:cNvSpPr>
          <p:nvPr/>
        </p:nvSpPr>
        <p:spPr bwMode="auto">
          <a:xfrm flipH="1" flipV="1">
            <a:off x="4942681" y="3922713"/>
            <a:ext cx="1181100" cy="8175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Text Box 24"/>
          <p:cNvSpPr txBox="1">
            <a:spLocks noChangeArrowheads="1"/>
          </p:cNvSpPr>
          <p:nvPr/>
        </p:nvSpPr>
        <p:spPr bwMode="auto">
          <a:xfrm>
            <a:off x="3823494" y="5435582"/>
            <a:ext cx="5500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不可恢复的，器件完全损坏。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4017" y="167373"/>
            <a:ext cx="242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7.7pn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结击穿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14" name="棱台 13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6323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54" grpId="0"/>
      <p:bldP spid="6155" grpId="0" animBg="1"/>
      <p:bldP spid="6156" grpId="0"/>
      <p:bldP spid="6157" grpId="0" animBg="1"/>
      <p:bldP spid="6158" grpId="0"/>
      <p:bldP spid="6159" grpId="0" animBg="1"/>
      <p:bldP spid="6160" grpId="0"/>
      <p:bldP spid="6161" grpId="0" animBg="1"/>
      <p:bldP spid="6162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25670</TotalTime>
  <Pages>0</Pages>
  <Words>1775</Words>
  <Characters>0</Characters>
  <Application>Microsoft Office PowerPoint</Application>
  <DocSecurity>0</DocSecurity>
  <PresentationFormat>宽屏</PresentationFormat>
  <Lines>0</Lines>
  <Paragraphs>154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黑体</vt:lpstr>
      <vt:lpstr>华文行楷</vt:lpstr>
      <vt:lpstr>华文楷体</vt:lpstr>
      <vt:lpstr>楷体</vt:lpstr>
      <vt:lpstr>宋体</vt:lpstr>
      <vt:lpstr>Arial</vt:lpstr>
      <vt:lpstr>Cambria Math</vt:lpstr>
      <vt:lpstr>Ebrima</vt:lpstr>
      <vt:lpstr>Times New Roman</vt:lpstr>
      <vt:lpstr>Wingdings</vt:lpstr>
      <vt:lpstr>Wingdings 2</vt:lpstr>
      <vt:lpstr>吉祥如意</vt:lpstr>
      <vt:lpstr>Graph</vt:lpstr>
      <vt:lpstr>7.6理想pn结理论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本节结束！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1253</cp:revision>
  <dcterms:created xsi:type="dcterms:W3CDTF">2013-04-19T13:13:42Z</dcterms:created>
  <dcterms:modified xsi:type="dcterms:W3CDTF">2020-05-17T11:31:33Z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2052-8.1.0.3526</vt:lpwstr>
  </property>
</Properties>
</file>