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419" r:id="rId2"/>
    <p:sldId id="399" r:id="rId3"/>
    <p:sldId id="400" r:id="rId4"/>
    <p:sldId id="401" r:id="rId5"/>
    <p:sldId id="402" r:id="rId6"/>
    <p:sldId id="403" r:id="rId7"/>
    <p:sldId id="422" r:id="rId8"/>
    <p:sldId id="423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2A"/>
    <a:srgbClr val="FFCCFF"/>
    <a:srgbClr val="99FF99"/>
    <a:srgbClr val="FF99FF"/>
    <a:srgbClr val="66FFFF"/>
    <a:srgbClr val="FFFF66"/>
    <a:srgbClr val="008000"/>
    <a:srgbClr val="FF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72440" autoAdjust="0"/>
  </p:normalViewPr>
  <p:slideViewPr>
    <p:cSldViewPr snapToGrid="0" snapToObjects="1">
      <p:cViewPr varScale="1">
        <p:scale>
          <a:sx n="88" d="100"/>
          <a:sy n="88" d="100"/>
        </p:scale>
        <p:origin x="1133" y="72"/>
      </p:cViewPr>
      <p:guideLst>
        <p:guide orient="horz" pos="2167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FCE24F-8F98-4E7F-8345-3CDEA4547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0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BB4F6-0A4D-45AD-9DC7-3F84F69CE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115D5-BD80-4096-BD64-64918E1FA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5BC1D-AA0C-49F4-BACF-F57B31DE5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2274-9B3A-4B53-B637-9668ECBE3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93210-C61C-4071-A050-FFB4466F0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160A-E303-4498-8F09-24306CF8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EB67-EEE7-4CB4-9BAD-DF167AE4C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AE1C8-82C1-453F-99D3-389F910A6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F37EF-28D9-4E8E-8473-66B4F41C8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FB5F4-10A0-4A80-87F5-49C9AA11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E4ED7-E00A-4751-9AF7-31037DA42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0" y="0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" name="Freeform 145"/>
            <p:cNvSpPr>
              <a:spLocks noEditPoint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4" name="Freeform 147"/>
            <p:cNvSpPr>
              <a:spLocks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0" y="0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0" y="0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0" y="0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0" y="0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0" y="0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0" y="0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1"/>
            <a:ext cx="3090333" cy="2055813"/>
            <a:chOff x="0" y="0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116030 w 546"/>
                <a:gd name="T1" fmla="*/ 21024 h 497"/>
                <a:gd name="T2" fmla="*/ 55678 w 546"/>
                <a:gd name="T3" fmla="*/ 358151 h 497"/>
                <a:gd name="T4" fmla="*/ 126768 w 546"/>
                <a:gd name="T5" fmla="*/ 1984639 h 497"/>
                <a:gd name="T6" fmla="*/ 272907 w 546"/>
                <a:gd name="T7" fmla="*/ 2308179 h 497"/>
                <a:gd name="T8" fmla="*/ 797203 w 546"/>
                <a:gd name="T9" fmla="*/ 2433394 h 497"/>
                <a:gd name="T10" fmla="*/ 1028717 w 546"/>
                <a:gd name="T11" fmla="*/ 2499180 h 497"/>
                <a:gd name="T12" fmla="*/ 2623073 w 546"/>
                <a:gd name="T13" fmla="*/ 2398495 h 497"/>
                <a:gd name="T14" fmla="*/ 2687608 w 546"/>
                <a:gd name="T15" fmla="*/ 843449 h 497"/>
                <a:gd name="T16" fmla="*/ 1860506 w 546"/>
                <a:gd name="T17" fmla="*/ 80227 h 497"/>
                <a:gd name="T18" fmla="*/ 1256104 w 546"/>
                <a:gd name="T19" fmla="*/ 146097 h 497"/>
                <a:gd name="T20" fmla="*/ 998829 w 546"/>
                <a:gd name="T21" fmla="*/ 55705 h 497"/>
                <a:gd name="T22" fmla="*/ 760707 w 546"/>
                <a:gd name="T23" fmla="*/ 10081 h 497"/>
                <a:gd name="T24" fmla="*/ 116030 w 546"/>
                <a:gd name="T25" fmla="*/ 2102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30144148 w 97"/>
                  <a:gd name="T1" fmla="*/ 10215371 h 37"/>
                  <a:gd name="T2" fmla="*/ 38617900 w 97"/>
                  <a:gd name="T3" fmla="*/ 8199277 h 37"/>
                  <a:gd name="T4" fmla="*/ 39032723 w 97"/>
                  <a:gd name="T5" fmla="*/ 6892692 h 37"/>
                  <a:gd name="T6" fmla="*/ 37354625 w 97"/>
                  <a:gd name="T7" fmla="*/ 0 h 37"/>
                  <a:gd name="T8" fmla="*/ 10569249 w 97"/>
                  <a:gd name="T9" fmla="*/ 0 h 37"/>
                  <a:gd name="T10" fmla="*/ 4286000 w 97"/>
                  <a:gd name="T11" fmla="*/ 9005220 h 37"/>
                  <a:gd name="T12" fmla="*/ 30144148 w 97"/>
                  <a:gd name="T13" fmla="*/ 1021537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215330715 w 585"/>
                  <a:gd name="T1" fmla="*/ 415762 h 534"/>
                  <a:gd name="T2" fmla="*/ 67100931 w 585"/>
                  <a:gd name="T3" fmla="*/ 0 h 534"/>
                  <a:gd name="T4" fmla="*/ 96167685 w 585"/>
                  <a:gd name="T5" fmla="*/ 8935434 h 534"/>
                  <a:gd name="T6" fmla="*/ 74372468 w 585"/>
                  <a:gd name="T7" fmla="*/ 16604122 h 534"/>
                  <a:gd name="T8" fmla="*/ 88479630 w 585"/>
                  <a:gd name="T9" fmla="*/ 30243422 h 534"/>
                  <a:gd name="T10" fmla="*/ 31605027 w 585"/>
                  <a:gd name="T11" fmla="*/ 25523159 h 534"/>
                  <a:gd name="T12" fmla="*/ 11063016 w 585"/>
                  <a:gd name="T13" fmla="*/ 26789804 h 534"/>
                  <a:gd name="T14" fmla="*/ 85019094 w 585"/>
                  <a:gd name="T15" fmla="*/ 207375775 h 534"/>
                  <a:gd name="T16" fmla="*/ 61521662 w 585"/>
                  <a:gd name="T17" fmla="*/ 145273114 h 534"/>
                  <a:gd name="T18" fmla="*/ 44872885 w 585"/>
                  <a:gd name="T19" fmla="*/ 160096320 h 534"/>
                  <a:gd name="T20" fmla="*/ 40142836 w 585"/>
                  <a:gd name="T21" fmla="*/ 185286613 h 534"/>
                  <a:gd name="T22" fmla="*/ 52980607 w 585"/>
                  <a:gd name="T23" fmla="*/ 112833146 h 534"/>
                  <a:gd name="T24" fmla="*/ 65415022 w 585"/>
                  <a:gd name="T25" fmla="*/ 97076025 h 534"/>
                  <a:gd name="T26" fmla="*/ 89332733 w 585"/>
                  <a:gd name="T27" fmla="*/ 100945304 h 534"/>
                  <a:gd name="T28" fmla="*/ 80372035 w 585"/>
                  <a:gd name="T29" fmla="*/ 130354113 h 534"/>
                  <a:gd name="T30" fmla="*/ 82060426 w 585"/>
                  <a:gd name="T31" fmla="*/ 168180614 h 534"/>
                  <a:gd name="T32" fmla="*/ 220060764 w 585"/>
                  <a:gd name="T33" fmla="*/ 205690785 h 534"/>
                  <a:gd name="T34" fmla="*/ 194038252 w 585"/>
                  <a:gd name="T35" fmla="*/ 181833101 h 534"/>
                  <a:gd name="T36" fmla="*/ 181603194 w 585"/>
                  <a:gd name="T37" fmla="*/ 146958746 h 534"/>
                  <a:gd name="T38" fmla="*/ 169185065 w 585"/>
                  <a:gd name="T39" fmla="*/ 115016642 h 534"/>
                  <a:gd name="T40" fmla="*/ 196560081 w 585"/>
                  <a:gd name="T41" fmla="*/ 109029724 h 534"/>
                  <a:gd name="T42" fmla="*/ 173915114 w 585"/>
                  <a:gd name="T43" fmla="*/ 94958391 h 534"/>
                  <a:gd name="T44" fmla="*/ 187602635 w 585"/>
                  <a:gd name="T45" fmla="*/ 96225168 h 534"/>
                  <a:gd name="T46" fmla="*/ 187186219 w 585"/>
                  <a:gd name="T47" fmla="*/ 88975335 h 534"/>
                  <a:gd name="T48" fmla="*/ 160644672 w 585"/>
                  <a:gd name="T49" fmla="*/ 89826349 h 534"/>
                  <a:gd name="T50" fmla="*/ 152539661 w 585"/>
                  <a:gd name="T51" fmla="*/ 146107858 h 534"/>
                  <a:gd name="T52" fmla="*/ 148312239 w 585"/>
                  <a:gd name="T53" fmla="*/ 97910794 h 534"/>
                  <a:gd name="T54" fmla="*/ 141456986 w 585"/>
                  <a:gd name="T55" fmla="*/ 77522872 h 534"/>
                  <a:gd name="T56" fmla="*/ 148312239 w 585"/>
                  <a:gd name="T57" fmla="*/ 57884240 h 534"/>
                  <a:gd name="T58" fmla="*/ 144851581 w 585"/>
                  <a:gd name="T59" fmla="*/ 42127918 h 534"/>
                  <a:gd name="T60" fmla="*/ 141456986 w 585"/>
                  <a:gd name="T61" fmla="*/ 26374173 h 534"/>
                  <a:gd name="T62" fmla="*/ 157686126 w 585"/>
                  <a:gd name="T63" fmla="*/ 43895803 h 534"/>
                  <a:gd name="T64" fmla="*/ 177290071 w 585"/>
                  <a:gd name="T65" fmla="*/ 20054394 h 534"/>
                  <a:gd name="T66" fmla="*/ 174768217 w 585"/>
                  <a:gd name="T67" fmla="*/ 40445506 h 534"/>
                  <a:gd name="T68" fmla="*/ 171373621 w 585"/>
                  <a:gd name="T69" fmla="*/ 55364511 h 534"/>
                  <a:gd name="T70" fmla="*/ 171373621 w 585"/>
                  <a:gd name="T71" fmla="*/ 77103895 h 534"/>
                  <a:gd name="T72" fmla="*/ 238395318 w 585"/>
                  <a:gd name="T73" fmla="*/ 77103895 h 534"/>
                  <a:gd name="T74" fmla="*/ 236706295 w 585"/>
                  <a:gd name="T75" fmla="*/ 32357866 h 534"/>
                  <a:gd name="T76" fmla="*/ 106394547 w 585"/>
                  <a:gd name="T77" fmla="*/ 29408683 h 534"/>
                  <a:gd name="T78" fmla="*/ 125248172 w 585"/>
                  <a:gd name="T79" fmla="*/ 39610767 h 534"/>
                  <a:gd name="T80" fmla="*/ 73103744 w 585"/>
                  <a:gd name="T81" fmla="*/ 83090934 h 534"/>
                  <a:gd name="T82" fmla="*/ 29499583 w 585"/>
                  <a:gd name="T83" fmla="*/ 41712155 h 534"/>
                  <a:gd name="T84" fmla="*/ 81627724 w 585"/>
                  <a:gd name="T85" fmla="*/ 45162428 h 534"/>
                  <a:gd name="T86" fmla="*/ 93976545 w 585"/>
                  <a:gd name="T87" fmla="*/ 44746817 h 534"/>
                  <a:gd name="T88" fmla="*/ 129042229 w 585"/>
                  <a:gd name="T89" fmla="*/ 51564466 h 534"/>
                  <a:gd name="T90" fmla="*/ 117975967 w 585"/>
                  <a:gd name="T91" fmla="*/ 109029724 h 534"/>
                  <a:gd name="T92" fmla="*/ 111124728 w 585"/>
                  <a:gd name="T93" fmla="*/ 58316277 h 534"/>
                  <a:gd name="T94" fmla="*/ 73103744 w 585"/>
                  <a:gd name="T95" fmla="*/ 83090934 h 534"/>
                  <a:gd name="T96" fmla="*/ 95331663 w 585"/>
                  <a:gd name="T97" fmla="*/ 95809405 h 534"/>
                  <a:gd name="T98" fmla="*/ 105541571 w 585"/>
                  <a:gd name="T99" fmla="*/ 67317568 h 534"/>
                  <a:gd name="T100" fmla="*/ 139269092 w 585"/>
                  <a:gd name="T101" fmla="*/ 124367711 h 534"/>
                  <a:gd name="T102" fmla="*/ 91854688 w 585"/>
                  <a:gd name="T103" fmla="*/ 136670547 h 534"/>
                  <a:gd name="T104" fmla="*/ 132000770 w 585"/>
                  <a:gd name="T105" fmla="*/ 117965163 h 534"/>
                  <a:gd name="T106" fmla="*/ 135894130 w 585"/>
                  <a:gd name="T107" fmla="*/ 56614249 h 534"/>
                  <a:gd name="T108" fmla="*/ 133772279 w 585"/>
                  <a:gd name="T109" fmla="*/ 90743221 h 534"/>
                  <a:gd name="T110" fmla="*/ 127770127 w 585"/>
                  <a:gd name="T111" fmla="*/ 61350787 h 534"/>
                  <a:gd name="T112" fmla="*/ 216682586 w 585"/>
                  <a:gd name="T113" fmla="*/ 76253007 h 534"/>
                  <a:gd name="T114" fmla="*/ 196979717 w 585"/>
                  <a:gd name="T115" fmla="*/ 6900320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16751508 w 47"/>
                  <a:gd name="T1" fmla="*/ 6246592 h 56"/>
                  <a:gd name="T2" fmla="*/ 11277100 w 47"/>
                  <a:gd name="T3" fmla="*/ 23156193 h 56"/>
                  <a:gd name="T4" fmla="*/ 16751508 w 47"/>
                  <a:gd name="T5" fmla="*/ 6246592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8667184 w 41"/>
                  <a:gd name="T1" fmla="*/ 11962816 h 75"/>
                  <a:gd name="T2" fmla="*/ 5455787 w 41"/>
                  <a:gd name="T3" fmla="*/ 30644582 h 75"/>
                  <a:gd name="T4" fmla="*/ 18245950 w 41"/>
                  <a:gd name="T5" fmla="*/ 19987753 h 75"/>
                  <a:gd name="T6" fmla="*/ 16896829 w 41"/>
                  <a:gd name="T7" fmla="*/ 10656829 h 75"/>
                  <a:gd name="T8" fmla="*/ 8667184 w 41"/>
                  <a:gd name="T9" fmla="*/ 1196281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48111744 w 135"/>
                  <a:gd name="T1" fmla="*/ 1670979 h 63"/>
                  <a:gd name="T2" fmla="*/ 10261761 w 135"/>
                  <a:gd name="T3" fmla="*/ 1670979 h 63"/>
                  <a:gd name="T4" fmla="*/ 854934 w 135"/>
                  <a:gd name="T5" fmla="*/ 10518274 h 63"/>
                  <a:gd name="T6" fmla="*/ 25791072 w 135"/>
                  <a:gd name="T7" fmla="*/ 24460010 h 63"/>
                  <a:gd name="T8" fmla="*/ 41237142 w 135"/>
                  <a:gd name="T9" fmla="*/ 22792367 h 63"/>
                  <a:gd name="T10" fmla="*/ 48529781 w 135"/>
                  <a:gd name="T11" fmla="*/ 22376201 h 63"/>
                  <a:gd name="T12" fmla="*/ 48111744 w 135"/>
                  <a:gd name="T13" fmla="*/ 167097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28364463 w 97"/>
                  <a:gd name="T1" fmla="*/ 2110268 h 102"/>
                  <a:gd name="T2" fmla="*/ 13177151 w 97"/>
                  <a:gd name="T3" fmla="*/ 2110268 h 102"/>
                  <a:gd name="T4" fmla="*/ 5118222 w 97"/>
                  <a:gd name="T5" fmla="*/ 24421794 h 102"/>
                  <a:gd name="T6" fmla="*/ 33499704 w 97"/>
                  <a:gd name="T7" fmla="*/ 26615184 h 102"/>
                  <a:gd name="T8" fmla="*/ 28364463 w 97"/>
                  <a:gd name="T9" fmla="*/ 2110268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6371747 w 99"/>
                  <a:gd name="T1" fmla="*/ 0 h 19"/>
                  <a:gd name="T2" fmla="*/ 16929576 w 99"/>
                  <a:gd name="T3" fmla="*/ 6388320 h 19"/>
                  <a:gd name="T4" fmla="*/ 63717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9074212 w 76"/>
                  <a:gd name="T1" fmla="*/ 14970876 h 47"/>
                  <a:gd name="T2" fmla="*/ 30384767 w 76"/>
                  <a:gd name="T3" fmla="*/ 6844000 h 47"/>
                  <a:gd name="T4" fmla="*/ 20803541 w 76"/>
                  <a:gd name="T5" fmla="*/ 1203349 h 47"/>
                  <a:gd name="T6" fmla="*/ 8213504 w 76"/>
                  <a:gd name="T7" fmla="*/ 12949913 h 47"/>
                  <a:gd name="T8" fmla="*/ 9074212 w 76"/>
                  <a:gd name="T9" fmla="*/ 1497087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30951171 w 82"/>
                  <a:gd name="T1" fmla="*/ 2436957 h 37"/>
                  <a:gd name="T2" fmla="*/ 10282966 w 82"/>
                  <a:gd name="T3" fmla="*/ 6892692 h 37"/>
                  <a:gd name="T4" fmla="*/ 7311085 w 82"/>
                  <a:gd name="T5" fmla="*/ 10636259 h 37"/>
                  <a:gd name="T6" fmla="*/ 32734223 w 82"/>
                  <a:gd name="T7" fmla="*/ 9409453 h 37"/>
                  <a:gd name="T8" fmla="*/ 35287658 w 82"/>
                  <a:gd name="T9" fmla="*/ 8199277 h 37"/>
                  <a:gd name="T10" fmla="*/ 35287658 w 82"/>
                  <a:gd name="T11" fmla="*/ 0 h 37"/>
                  <a:gd name="T12" fmla="*/ 30951171 w 82"/>
                  <a:gd name="T13" fmla="*/ 243695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9068801 w 138"/>
                  <a:gd name="T1" fmla="*/ 390625 h 33"/>
                  <a:gd name="T2" fmla="*/ 3514390 w 138"/>
                  <a:gd name="T3" fmla="*/ 5468750 h 33"/>
                  <a:gd name="T4" fmla="*/ 24723356 w 138"/>
                  <a:gd name="T5" fmla="*/ 8593750 h 33"/>
                  <a:gd name="T6" fmla="*/ 50732762 w 138"/>
                  <a:gd name="T7" fmla="*/ 8984375 h 33"/>
                  <a:gd name="T8" fmla="*/ 49366277 w 138"/>
                  <a:gd name="T9" fmla="*/ 3125000 h 33"/>
                  <a:gd name="T10" fmla="*/ 35498872 w 138"/>
                  <a:gd name="T11" fmla="*/ 1171875 h 33"/>
                  <a:gd name="T12" fmla="*/ 9068801 w 138"/>
                  <a:gd name="T13" fmla="*/ 3906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41069603 w 112"/>
                  <a:gd name="T1" fmla="*/ 7865780 h 29"/>
                  <a:gd name="T2" fmla="*/ 43229436 w 112"/>
                  <a:gd name="T3" fmla="*/ 1643285 h 29"/>
                  <a:gd name="T4" fmla="*/ 31017198 w 112"/>
                  <a:gd name="T5" fmla="*/ 4104382 h 29"/>
                  <a:gd name="T6" fmla="*/ 15129747 w 112"/>
                  <a:gd name="T7" fmla="*/ 2457905 h 29"/>
                  <a:gd name="T8" fmla="*/ 823155 w 112"/>
                  <a:gd name="T9" fmla="*/ 1643285 h 29"/>
                  <a:gd name="T10" fmla="*/ 41069603 w 112"/>
                  <a:gd name="T11" fmla="*/ 786578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1263867 w 115"/>
                  <a:gd name="T1" fmla="*/ 22862695 h 95"/>
                  <a:gd name="T2" fmla="*/ 11010359 w 115"/>
                  <a:gd name="T3" fmla="*/ 23281939 h 95"/>
                  <a:gd name="T4" fmla="*/ 21253172 w 115"/>
                  <a:gd name="T5" fmla="*/ 33274481 h 95"/>
                  <a:gd name="T6" fmla="*/ 25044935 w 115"/>
                  <a:gd name="T7" fmla="*/ 36255410 h 95"/>
                  <a:gd name="T8" fmla="*/ 34356692 w 115"/>
                  <a:gd name="T9" fmla="*/ 22440199 h 95"/>
                  <a:gd name="T10" fmla="*/ 47127396 w 115"/>
                  <a:gd name="T11" fmla="*/ 22440199 h 95"/>
                  <a:gd name="T12" fmla="*/ 33523523 w 115"/>
                  <a:gd name="T13" fmla="*/ 11692639 h 95"/>
                  <a:gd name="T14" fmla="*/ 15713443 w 115"/>
                  <a:gd name="T15" fmla="*/ 6907656 h 95"/>
                  <a:gd name="T16" fmla="*/ 5121409 w 115"/>
                  <a:gd name="T17" fmla="*/ 17741943 h 95"/>
                  <a:gd name="T18" fmla="*/ 1263867 w 115"/>
                  <a:gd name="T19" fmla="*/ 22862695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22517738 w 65"/>
                  <a:gd name="T1" fmla="*/ 16863785 h 169"/>
                  <a:gd name="T2" fmla="*/ 9744113 w 65"/>
                  <a:gd name="T3" fmla="*/ 20617671 h 169"/>
                  <a:gd name="T4" fmla="*/ 9744113 w 65"/>
                  <a:gd name="T5" fmla="*/ 24866086 h 169"/>
                  <a:gd name="T6" fmla="*/ 22089301 w 65"/>
                  <a:gd name="T7" fmla="*/ 37877369 h 169"/>
                  <a:gd name="T8" fmla="*/ 15036425 w 65"/>
                  <a:gd name="T9" fmla="*/ 49732701 h 169"/>
                  <a:gd name="T10" fmla="*/ 0 w 65"/>
                  <a:gd name="T11" fmla="*/ 62331234 h 169"/>
                  <a:gd name="T12" fmla="*/ 7484715 w 65"/>
                  <a:gd name="T13" fmla="*/ 65259608 h 169"/>
                  <a:gd name="T14" fmla="*/ 20770515 w 65"/>
                  <a:gd name="T15" fmla="*/ 69937616 h 169"/>
                  <a:gd name="T16" fmla="*/ 27826646 w 65"/>
                  <a:gd name="T17" fmla="*/ 68267054 h 169"/>
                  <a:gd name="T18" fmla="*/ 28682996 w 65"/>
                  <a:gd name="T19" fmla="*/ 0 h 169"/>
                  <a:gd name="T20" fmla="*/ 22517738 w 65"/>
                  <a:gd name="T21" fmla="*/ 16863785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17A719-7B4C-4B00-9531-8D0941696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0.png"/><Relationship Id="rId7" Type="http://schemas.openxmlformats.org/officeDocument/2006/relationships/image" Target="../media/image3661.png"/><Relationship Id="rId2" Type="http://schemas.openxmlformats.org/officeDocument/2006/relationships/image" Target="../media/image3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1.png"/><Relationship Id="rId5" Type="http://schemas.openxmlformats.org/officeDocument/2006/relationships/image" Target="../media/image387.png"/><Relationship Id="rId4" Type="http://schemas.openxmlformats.org/officeDocument/2006/relationships/image" Target="../media/image3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3620.png"/><Relationship Id="rId7" Type="http://schemas.openxmlformats.org/officeDocument/2006/relationships/image" Target="../media/image3660.png"/><Relationship Id="rId12" Type="http://schemas.openxmlformats.org/officeDocument/2006/relationships/image" Target="../media/image5.png"/><Relationship Id="rId2" Type="http://schemas.openxmlformats.org/officeDocument/2006/relationships/image" Target="../media/image36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0.png"/><Relationship Id="rId11" Type="http://schemas.openxmlformats.org/officeDocument/2006/relationships/image" Target="../media/image4.png"/><Relationship Id="rId5" Type="http://schemas.openxmlformats.org/officeDocument/2006/relationships/image" Target="../media/image3640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3630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13" Type="http://schemas.openxmlformats.org/officeDocument/2006/relationships/image" Target="../media/image3870.png"/><Relationship Id="rId3" Type="http://schemas.openxmlformats.org/officeDocument/2006/relationships/image" Target="../media/image3770.png"/><Relationship Id="rId7" Type="http://schemas.openxmlformats.org/officeDocument/2006/relationships/image" Target="../media/image3810.png"/><Relationship Id="rId12" Type="http://schemas.openxmlformats.org/officeDocument/2006/relationships/image" Target="../media/image3860.png"/><Relationship Id="rId17" Type="http://schemas.openxmlformats.org/officeDocument/2006/relationships/image" Target="../media/image400.png"/><Relationship Id="rId2" Type="http://schemas.openxmlformats.org/officeDocument/2006/relationships/image" Target="../media/image3760.png"/><Relationship Id="rId16" Type="http://schemas.openxmlformats.org/officeDocument/2006/relationships/image" Target="../media/image3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0.png"/><Relationship Id="rId11" Type="http://schemas.openxmlformats.org/officeDocument/2006/relationships/image" Target="../media/image3850.png"/><Relationship Id="rId5" Type="http://schemas.openxmlformats.org/officeDocument/2006/relationships/image" Target="../media/image379.png"/><Relationship Id="rId15" Type="http://schemas.openxmlformats.org/officeDocument/2006/relationships/image" Target="../media/image398.png"/><Relationship Id="rId10" Type="http://schemas.openxmlformats.org/officeDocument/2006/relationships/image" Target="../media/image3840.png"/><Relationship Id="rId4" Type="http://schemas.openxmlformats.org/officeDocument/2006/relationships/image" Target="../media/image3780.png"/><Relationship Id="rId9" Type="http://schemas.openxmlformats.org/officeDocument/2006/relationships/image" Target="../media/image3830.png"/><Relationship Id="rId14" Type="http://schemas.openxmlformats.org/officeDocument/2006/relationships/image" Target="../media/image38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9856" y="2478416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7.8 </a:t>
            </a:r>
            <a:r>
              <a:rPr lang="zh-CN" altLang="en-US" sz="5400" b="1" dirty="0">
                <a:solidFill>
                  <a:srgbClr val="FF0000"/>
                </a:solidFill>
              </a:rPr>
              <a:t>异质结</a:t>
            </a:r>
          </a:p>
        </p:txBody>
      </p:sp>
    </p:spTree>
    <p:extLst>
      <p:ext uri="{BB962C8B-B14F-4D97-AF65-F5344CB8AC3E}">
        <p14:creationId xmlns:p14="http://schemas.microsoft.com/office/powerpoint/2010/main" val="5754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57" y="170122"/>
            <a:ext cx="361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7.8.1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异质结的种类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889309" y="701235"/>
            <a:ext cx="2124652" cy="2060028"/>
            <a:chOff x="1321527" y="986823"/>
            <a:chExt cx="2124652" cy="20600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964220" y="1261241"/>
              <a:ext cx="14819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964220" y="2785241"/>
              <a:ext cx="14819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30823" y="986823"/>
                  <a:ext cx="6742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23" y="986823"/>
                  <a:ext cx="67422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21527" y="2523631"/>
                  <a:ext cx="6835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527" y="2523631"/>
                  <a:ext cx="68352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6494352" y="962845"/>
            <a:ext cx="2134271" cy="1531552"/>
            <a:chOff x="3880969" y="1248433"/>
            <a:chExt cx="2180182" cy="153155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880969" y="1522851"/>
              <a:ext cx="14819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880969" y="2523631"/>
              <a:ext cx="14819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26749" y="1248433"/>
                  <a:ext cx="6887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749" y="1248433"/>
                  <a:ext cx="68872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62928" y="2256765"/>
                  <a:ext cx="6982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928" y="2256765"/>
                  <a:ext cx="6982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矩形 15"/>
          <p:cNvSpPr/>
          <p:nvPr/>
        </p:nvSpPr>
        <p:spPr>
          <a:xfrm>
            <a:off x="6292442" y="27612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窄带隙材料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4033933" y="27612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宽</a:t>
            </a:r>
            <a:r>
              <a:rPr lang="zh-CN" altLang="zh-CN" b="1" dirty="0"/>
              <a:t>带隙材料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2825268" y="3393032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：宽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带隙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材料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25269" y="3916252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：宽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带隙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材料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92441" y="3398947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：窄</a:t>
            </a:r>
            <a:r>
              <a:rPr lang="zh-CN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带隙</a:t>
            </a:r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材料</a:t>
            </a:r>
            <a:endParaRPr lang="zh-CN" altLang="en-US" b="1" dirty="0">
              <a:solidFill>
                <a:srgbClr val="005C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92442" y="3922167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：窄</a:t>
            </a:r>
            <a:r>
              <a:rPr lang="zh-CN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带隙</a:t>
            </a:r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材料</a:t>
            </a:r>
            <a:endParaRPr lang="zh-CN" altLang="en-US" b="1" dirty="0">
              <a:solidFill>
                <a:srgbClr val="005C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82575" y="4504831"/>
            <a:ext cx="5912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同型异质结：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）、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4" name="矩形 23"/>
          <p:cNvSpPr/>
          <p:nvPr/>
        </p:nvSpPr>
        <p:spPr>
          <a:xfrm>
            <a:off x="3282575" y="5028051"/>
            <a:ext cx="5912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异型异质结：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）、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3598877" y="5551271"/>
            <a:ext cx="4830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宽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带隙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材料掺杂浓度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98877" y="6074491"/>
            <a:ext cx="4564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窄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带隙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材料掺杂浓度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8" name="棱台 27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10561" y="893567"/>
            <a:ext cx="654401" cy="369332"/>
            <a:chOff x="4586560" y="893567"/>
            <a:chExt cx="654401" cy="369332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4684160" y="977281"/>
              <a:ext cx="4526" cy="247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02901" y="893567"/>
                  <a:ext cx="638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901" y="893567"/>
                  <a:ext cx="6380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/>
            <p:cNvCxnSpPr/>
            <p:nvPr/>
          </p:nvCxnSpPr>
          <p:spPr>
            <a:xfrm>
              <a:off x="4586560" y="977281"/>
              <a:ext cx="19840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89483" y="1237263"/>
              <a:ext cx="19840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113874" y="2175128"/>
            <a:ext cx="661618" cy="369332"/>
            <a:chOff x="4589874" y="2175128"/>
            <a:chExt cx="661618" cy="369332"/>
          </a:xfrm>
        </p:grpSpPr>
        <p:cxnSp>
          <p:nvCxnSpPr>
            <p:cNvPr id="33" name="直接箭头连接符 32"/>
            <p:cNvCxnSpPr/>
            <p:nvPr/>
          </p:nvCxnSpPr>
          <p:spPr>
            <a:xfrm flipV="1">
              <a:off x="4684160" y="2238043"/>
              <a:ext cx="0" cy="261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607726" y="2175128"/>
                  <a:ext cx="643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726" y="2175128"/>
                  <a:ext cx="64376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连接符 41"/>
            <p:cNvCxnSpPr/>
            <p:nvPr/>
          </p:nvCxnSpPr>
          <p:spPr>
            <a:xfrm>
              <a:off x="4590306" y="2234415"/>
              <a:ext cx="19840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89874" y="2499653"/>
              <a:ext cx="19840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91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1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31" y="170122"/>
            <a:ext cx="511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7.8.2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理想异质结的能带图</a:t>
            </a:r>
          </a:p>
        </p:txBody>
      </p:sp>
      <p:sp>
        <p:nvSpPr>
          <p:cNvPr id="3" name="矩形 2"/>
          <p:cNvSpPr/>
          <p:nvPr/>
        </p:nvSpPr>
        <p:spPr>
          <a:xfrm>
            <a:off x="1733418" y="2794178"/>
            <a:ext cx="854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zh-CN" b="1" dirty="0"/>
              <a:t>形成异质结的两种材料具有完全相同的晶体结构；</a:t>
            </a:r>
          </a:p>
        </p:txBody>
      </p:sp>
      <p:sp>
        <p:nvSpPr>
          <p:cNvPr id="4" name="矩形 3"/>
          <p:cNvSpPr/>
          <p:nvPr/>
        </p:nvSpPr>
        <p:spPr>
          <a:xfrm>
            <a:off x="1733420" y="3751145"/>
            <a:ext cx="8544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5C2A"/>
                </a:solidFill>
              </a:rPr>
              <a:t>2</a:t>
            </a:r>
            <a:r>
              <a:rPr lang="zh-CN" altLang="en-US" b="1" dirty="0">
                <a:solidFill>
                  <a:srgbClr val="005C2A"/>
                </a:solidFill>
              </a:rPr>
              <a:t>、</a:t>
            </a:r>
            <a:r>
              <a:rPr lang="zh-CN" altLang="zh-CN" b="1" dirty="0">
                <a:solidFill>
                  <a:srgbClr val="005C2A"/>
                </a:solidFill>
              </a:rPr>
              <a:t>形成异质结的两种材料具有完全相同的晶格常数；</a:t>
            </a:r>
          </a:p>
        </p:txBody>
      </p:sp>
      <p:sp>
        <p:nvSpPr>
          <p:cNvPr id="5" name="矩形 4"/>
          <p:cNvSpPr/>
          <p:nvPr/>
        </p:nvSpPr>
        <p:spPr>
          <a:xfrm>
            <a:off x="1733421" y="4620724"/>
            <a:ext cx="8848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zh-CN" altLang="zh-CN" b="1" dirty="0">
                <a:solidFill>
                  <a:srgbClr val="0070C0"/>
                </a:solidFill>
              </a:rPr>
              <a:t>形成异质结的两种材料具有完全相同的热膨胀系数。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7" name="棱台 6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4103" y="1236618"/>
            <a:ext cx="1085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异质结的能带图与形成结的两种半导体材料的电子亲和势、禁带宽度、导电类型、</a:t>
            </a:r>
            <a:r>
              <a:rPr lang="zh-CN" altLang="zh-CN" b="1" dirty="0">
                <a:solidFill>
                  <a:srgbClr val="FF0000"/>
                </a:solidFill>
              </a:rPr>
              <a:t>掺杂密度、膨胀系数以及界面情况</a:t>
            </a:r>
            <a:r>
              <a:rPr lang="zh-CN" altLang="zh-CN" dirty="0"/>
              <a:t>等许多因素有关。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8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801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65" y="170122"/>
            <a:ext cx="511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7.8.2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理想异质结的能带图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293766" y="2310303"/>
            <a:ext cx="53918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87562" y="2309341"/>
            <a:ext cx="0" cy="11677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734719" y="3200910"/>
            <a:ext cx="2999491" cy="2217503"/>
            <a:chOff x="1410252" y="2867699"/>
            <a:chExt cx="2999491" cy="221750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123716" y="3157698"/>
              <a:ext cx="2286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100394" y="4681698"/>
              <a:ext cx="23093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10252" y="2867699"/>
                  <a:ext cx="8150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252" y="2867699"/>
                  <a:ext cx="815031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2452" y="4561982"/>
                  <a:ext cx="827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52" y="4561982"/>
                  <a:ext cx="827855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2100394" y="4498742"/>
              <a:ext cx="230934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19040" y="3922437"/>
                  <a:ext cx="713464" cy="593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040" y="3922437"/>
                  <a:ext cx="713464" cy="59336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2270571" y="339921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68999" y="3353050"/>
            <a:ext cx="2776239" cy="1656603"/>
            <a:chOff x="4844532" y="3019839"/>
            <a:chExt cx="2776239" cy="16566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844533" y="3419308"/>
              <a:ext cx="19504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44533" y="4420088"/>
              <a:ext cx="19504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72503" y="3019839"/>
                  <a:ext cx="8150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503" y="3019839"/>
                  <a:ext cx="815031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792916" y="4153222"/>
                  <a:ext cx="827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16" y="4153222"/>
                  <a:ext cx="827855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4844532" y="3637067"/>
              <a:ext cx="195040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09439" y="3510450"/>
                  <a:ext cx="711798" cy="57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439" y="3510450"/>
                  <a:ext cx="711798" cy="57227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6167664" y="37885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575210" y="1938330"/>
                <a:ext cx="656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210" y="1938330"/>
                <a:ext cx="6563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270847" y="2584330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sym typeface="Symbol"/>
                            </a:rPr>
                            <m:t>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47" y="2584330"/>
                <a:ext cx="6483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4462558" y="2309341"/>
            <a:ext cx="0" cy="250884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819883" y="2677689"/>
                <a:ext cx="744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883" y="2677689"/>
                <a:ext cx="74494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5295731" y="3471882"/>
            <a:ext cx="0" cy="15377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621293" y="3956332"/>
                <a:ext cx="81413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93" y="3956332"/>
                <a:ext cx="814134" cy="5582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7973776" y="2292909"/>
            <a:ext cx="0" cy="14312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887485" y="2664933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sym typeface="Symbol"/>
                            </a:rPr>
                            <m:t>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85" y="2664933"/>
                <a:ext cx="6401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/>
          <p:nvPr/>
        </p:nvCxnSpPr>
        <p:spPr>
          <a:xfrm>
            <a:off x="7146535" y="2281211"/>
            <a:ext cx="0" cy="16890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040826" y="2746908"/>
                <a:ext cx="73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26" y="2746908"/>
                <a:ext cx="7366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/>
          <p:nvPr/>
        </p:nvCxnSpPr>
        <p:spPr>
          <a:xfrm>
            <a:off x="6503860" y="3726874"/>
            <a:ext cx="0" cy="10211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08897" y="3994101"/>
                <a:ext cx="81413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97" y="3994101"/>
                <a:ext cx="814134" cy="5582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/>
          <p:cNvCxnSpPr/>
          <p:nvPr/>
        </p:nvCxnSpPr>
        <p:spPr>
          <a:xfrm flipH="1">
            <a:off x="5531100" y="3752083"/>
            <a:ext cx="6036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546340" y="4752184"/>
            <a:ext cx="6036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659986" y="3107551"/>
            <a:ext cx="0" cy="36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5659986" y="3752519"/>
            <a:ext cx="0" cy="2415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616438" y="3246480"/>
                <a:ext cx="8874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38" y="3246480"/>
                <a:ext cx="88742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>
            <a:off x="5659986" y="4370166"/>
            <a:ext cx="0" cy="36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659253" y="5009653"/>
            <a:ext cx="0" cy="369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616014" y="4706000"/>
                <a:ext cx="896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4" y="4706000"/>
                <a:ext cx="89672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4738503" y="1006006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异型异质结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43" name="棱台 42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箭头 43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214134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41" grpId="0"/>
      <p:bldP spid="46" grpId="0"/>
      <p:bldP spid="48" grpId="0"/>
      <p:bldP spid="50" grpId="0"/>
      <p:bldP spid="61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270084" y="1800596"/>
            <a:ext cx="238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69078" y="2691203"/>
            <a:ext cx="1825763" cy="2217503"/>
            <a:chOff x="2583980" y="2867699"/>
            <a:chExt cx="1825763" cy="221750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255067" y="3157698"/>
              <a:ext cx="11546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55068" y="4681698"/>
              <a:ext cx="1154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83980" y="2867699"/>
                  <a:ext cx="8150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980" y="2867699"/>
                  <a:ext cx="815031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06180" y="4561982"/>
                  <a:ext cx="827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180" y="4561982"/>
                  <a:ext cx="827855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>
              <a:off x="3255067" y="4498742"/>
              <a:ext cx="115467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692768" y="3922437"/>
                  <a:ext cx="713464" cy="593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768" y="3922437"/>
                  <a:ext cx="713464" cy="59336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3184987" y="339921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3065" y="2807655"/>
            <a:ext cx="1711695" cy="1656603"/>
            <a:chOff x="4844532" y="3019839"/>
            <a:chExt cx="1711695" cy="165660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844533" y="3419308"/>
              <a:ext cx="975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44533" y="4420088"/>
              <a:ext cx="975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07959" y="3019839"/>
                  <a:ext cx="8150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959" y="3019839"/>
                  <a:ext cx="815031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728372" y="4153222"/>
                  <a:ext cx="827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72" y="4153222"/>
                  <a:ext cx="827855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/>
            <p:cNvCxnSpPr/>
            <p:nvPr/>
          </p:nvCxnSpPr>
          <p:spPr>
            <a:xfrm>
              <a:off x="4844532" y="3637067"/>
              <a:ext cx="97520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644895" y="3510450"/>
                  <a:ext cx="711798" cy="57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895" y="3510450"/>
                  <a:ext cx="711798" cy="57227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5389728" y="37885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7058" y="1538986"/>
                <a:ext cx="656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8" y="1538986"/>
                <a:ext cx="6563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1697" y="170122"/>
            <a:ext cx="511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7.8.2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理想异质结的能带图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3494840" y="1201928"/>
            <a:ext cx="0" cy="449011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602507" y="3007849"/>
            <a:ext cx="122830" cy="12283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303977" y="4572032"/>
            <a:ext cx="122830" cy="1228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8381565" y="3429634"/>
            <a:ext cx="1878475" cy="1656603"/>
            <a:chOff x="4677752" y="3019839"/>
            <a:chExt cx="1878475" cy="1656603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677752" y="3419308"/>
              <a:ext cx="11419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77752" y="4420088"/>
              <a:ext cx="11419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707959" y="3019839"/>
                  <a:ext cx="8150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959" y="3019839"/>
                  <a:ext cx="815031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28372" y="4153222"/>
                  <a:ext cx="827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72" y="4153222"/>
                  <a:ext cx="827855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>
              <a:off x="4677752" y="3637067"/>
              <a:ext cx="11419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44895" y="3510450"/>
                  <a:ext cx="711798" cy="57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895" y="3510450"/>
                  <a:ext cx="711798" cy="57227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5389728" y="37885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8381564" y="2126052"/>
            <a:ext cx="0" cy="34986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28997" y="2171862"/>
            <a:ext cx="0" cy="34528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537678" y="2171862"/>
            <a:ext cx="0" cy="34528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任意多边形 75"/>
          <p:cNvSpPr/>
          <p:nvPr/>
        </p:nvSpPr>
        <p:spPr>
          <a:xfrm>
            <a:off x="8028998" y="3666366"/>
            <a:ext cx="358377" cy="165621"/>
          </a:xfrm>
          <a:custGeom>
            <a:avLst/>
            <a:gdLst>
              <a:gd name="connsiteX0" fmla="*/ 341194 w 341194"/>
              <a:gd name="connsiteY0" fmla="*/ 150125 h 150125"/>
              <a:gd name="connsiteX1" fmla="*/ 204717 w 341194"/>
              <a:gd name="connsiteY1" fmla="*/ 122829 h 150125"/>
              <a:gd name="connsiteX2" fmla="*/ 0 w 341194"/>
              <a:gd name="connsiteY2" fmla="*/ 0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194" h="150125">
                <a:moveTo>
                  <a:pt x="341194" y="150125"/>
                </a:moveTo>
                <a:cubicBezTo>
                  <a:pt x="301388" y="148987"/>
                  <a:pt x="261583" y="147850"/>
                  <a:pt x="204717" y="122829"/>
                </a:cubicBezTo>
                <a:cubicBezTo>
                  <a:pt x="147851" y="97808"/>
                  <a:pt x="73925" y="48904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>
            <a:off x="8028998" y="4677691"/>
            <a:ext cx="358377" cy="155381"/>
          </a:xfrm>
          <a:custGeom>
            <a:avLst/>
            <a:gdLst>
              <a:gd name="connsiteX0" fmla="*/ 341194 w 341194"/>
              <a:gd name="connsiteY0" fmla="*/ 150125 h 150125"/>
              <a:gd name="connsiteX1" fmla="*/ 204717 w 341194"/>
              <a:gd name="connsiteY1" fmla="*/ 122829 h 150125"/>
              <a:gd name="connsiteX2" fmla="*/ 0 w 341194"/>
              <a:gd name="connsiteY2" fmla="*/ 0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194" h="150125">
                <a:moveTo>
                  <a:pt x="341194" y="150125"/>
                </a:moveTo>
                <a:cubicBezTo>
                  <a:pt x="301388" y="148987"/>
                  <a:pt x="261583" y="147850"/>
                  <a:pt x="204717" y="122829"/>
                </a:cubicBezTo>
                <a:cubicBezTo>
                  <a:pt x="147851" y="97808"/>
                  <a:pt x="73925" y="48904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5715987" y="2417814"/>
            <a:ext cx="1825763" cy="2217503"/>
            <a:chOff x="2583980" y="2867699"/>
            <a:chExt cx="1825763" cy="2217503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3255067" y="3157698"/>
              <a:ext cx="11546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255068" y="4681698"/>
              <a:ext cx="1154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583980" y="2867699"/>
                  <a:ext cx="8150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980" y="2867699"/>
                  <a:ext cx="815031" cy="5232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706180" y="4561982"/>
                  <a:ext cx="827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180" y="4561982"/>
                  <a:ext cx="827855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接连接符 85"/>
            <p:cNvCxnSpPr/>
            <p:nvPr/>
          </p:nvCxnSpPr>
          <p:spPr>
            <a:xfrm>
              <a:off x="3255067" y="4498742"/>
              <a:ext cx="115467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692768" y="3922437"/>
                  <a:ext cx="713464" cy="593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768" y="3922437"/>
                  <a:ext cx="713464" cy="59336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>
              <a:off x="3184987" y="339921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1" name="任意多边形 100"/>
          <p:cNvSpPr/>
          <p:nvPr/>
        </p:nvSpPr>
        <p:spPr>
          <a:xfrm>
            <a:off x="7536515" y="2700460"/>
            <a:ext cx="492981" cy="739471"/>
          </a:xfrm>
          <a:custGeom>
            <a:avLst/>
            <a:gdLst>
              <a:gd name="connsiteX0" fmla="*/ 0 w 492981"/>
              <a:gd name="connsiteY0" fmla="*/ 0 h 739471"/>
              <a:gd name="connsiteX1" fmla="*/ 278296 w 492981"/>
              <a:gd name="connsiteY1" fmla="*/ 222636 h 739471"/>
              <a:gd name="connsiteX2" fmla="*/ 492981 w 492981"/>
              <a:gd name="connsiteY2" fmla="*/ 739471 h 73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1" h="739471">
                <a:moveTo>
                  <a:pt x="0" y="0"/>
                </a:moveTo>
                <a:cubicBezTo>
                  <a:pt x="98066" y="49695"/>
                  <a:pt x="196133" y="99391"/>
                  <a:pt x="278296" y="222636"/>
                </a:cubicBezTo>
                <a:cubicBezTo>
                  <a:pt x="360459" y="345881"/>
                  <a:pt x="426720" y="542676"/>
                  <a:pt x="492981" y="73947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7536514" y="4231813"/>
            <a:ext cx="503116" cy="715601"/>
          </a:xfrm>
          <a:custGeom>
            <a:avLst/>
            <a:gdLst>
              <a:gd name="connsiteX0" fmla="*/ 0 w 492981"/>
              <a:gd name="connsiteY0" fmla="*/ 0 h 739471"/>
              <a:gd name="connsiteX1" fmla="*/ 278296 w 492981"/>
              <a:gd name="connsiteY1" fmla="*/ 222636 h 739471"/>
              <a:gd name="connsiteX2" fmla="*/ 492981 w 492981"/>
              <a:gd name="connsiteY2" fmla="*/ 739471 h 73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1" h="739471">
                <a:moveTo>
                  <a:pt x="0" y="0"/>
                </a:moveTo>
                <a:cubicBezTo>
                  <a:pt x="98066" y="49695"/>
                  <a:pt x="196133" y="99391"/>
                  <a:pt x="278296" y="222636"/>
                </a:cubicBezTo>
                <a:cubicBezTo>
                  <a:pt x="360459" y="345881"/>
                  <a:pt x="426720" y="542676"/>
                  <a:pt x="492981" y="73947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>
            <a:off x="7993432" y="3431979"/>
            <a:ext cx="64563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006426" y="3659739"/>
            <a:ext cx="63263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472229" y="3241719"/>
                <a:ext cx="787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29" y="3241719"/>
                <a:ext cx="787075" cy="461665"/>
              </a:xfrm>
              <a:prstGeom prst="rect">
                <a:avLst/>
              </a:prstGeom>
              <a:blipFill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/>
          <p:cNvCxnSpPr/>
          <p:nvPr/>
        </p:nvCxnSpPr>
        <p:spPr>
          <a:xfrm>
            <a:off x="8490717" y="3059201"/>
            <a:ext cx="0" cy="36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8482766" y="3672365"/>
            <a:ext cx="0" cy="2415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7191927" y="4686359"/>
            <a:ext cx="8269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191927" y="4942886"/>
            <a:ext cx="85596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90541" y="4517774"/>
                <a:ext cx="793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541" y="4517774"/>
                <a:ext cx="793615" cy="461665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/>
          <p:cNvCxnSpPr/>
          <p:nvPr/>
        </p:nvCxnSpPr>
        <p:spPr>
          <a:xfrm>
            <a:off x="7288091" y="4310352"/>
            <a:ext cx="0" cy="36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V="1">
            <a:off x="7280140" y="4939418"/>
            <a:ext cx="0" cy="2415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6368963" y="1542153"/>
            <a:ext cx="3095764" cy="903289"/>
            <a:chOff x="4890124" y="2053556"/>
            <a:chExt cx="3095764" cy="903289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4890124" y="2053556"/>
              <a:ext cx="115467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任意多边形 143"/>
            <p:cNvSpPr/>
            <p:nvPr/>
          </p:nvSpPr>
          <p:spPr>
            <a:xfrm>
              <a:off x="6033487" y="2053556"/>
              <a:ext cx="492981" cy="739471"/>
            </a:xfrm>
            <a:custGeom>
              <a:avLst/>
              <a:gdLst>
                <a:gd name="connsiteX0" fmla="*/ 0 w 492981"/>
                <a:gd name="connsiteY0" fmla="*/ 0 h 739471"/>
                <a:gd name="connsiteX1" fmla="*/ 278296 w 492981"/>
                <a:gd name="connsiteY1" fmla="*/ 222636 h 739471"/>
                <a:gd name="connsiteX2" fmla="*/ 492981 w 492981"/>
                <a:gd name="connsiteY2" fmla="*/ 739471 h 73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981" h="739471">
                  <a:moveTo>
                    <a:pt x="0" y="0"/>
                  </a:moveTo>
                  <a:cubicBezTo>
                    <a:pt x="98066" y="49695"/>
                    <a:pt x="196133" y="99391"/>
                    <a:pt x="278296" y="222636"/>
                  </a:cubicBezTo>
                  <a:cubicBezTo>
                    <a:pt x="360459" y="345881"/>
                    <a:pt x="426720" y="542676"/>
                    <a:pt x="492981" y="73947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6533519" y="2787191"/>
              <a:ext cx="358377" cy="165621"/>
            </a:xfrm>
            <a:custGeom>
              <a:avLst/>
              <a:gdLst>
                <a:gd name="connsiteX0" fmla="*/ 341194 w 341194"/>
                <a:gd name="connsiteY0" fmla="*/ 150125 h 150125"/>
                <a:gd name="connsiteX1" fmla="*/ 204717 w 341194"/>
                <a:gd name="connsiteY1" fmla="*/ 122829 h 150125"/>
                <a:gd name="connsiteX2" fmla="*/ 0 w 341194"/>
                <a:gd name="connsiteY2" fmla="*/ 0 h 15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194" h="150125">
                  <a:moveTo>
                    <a:pt x="341194" y="150125"/>
                  </a:moveTo>
                  <a:cubicBezTo>
                    <a:pt x="301388" y="148987"/>
                    <a:pt x="261583" y="147850"/>
                    <a:pt x="204717" y="122829"/>
                  </a:cubicBezTo>
                  <a:cubicBezTo>
                    <a:pt x="147851" y="97808"/>
                    <a:pt x="73925" y="4890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6843905" y="2956845"/>
              <a:ext cx="11419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9259303" y="2131847"/>
                <a:ext cx="656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03" y="2131847"/>
                <a:ext cx="65633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/>
          <p:cNvCxnSpPr/>
          <p:nvPr/>
        </p:nvCxnSpPr>
        <p:spPr>
          <a:xfrm>
            <a:off x="7460286" y="1538986"/>
            <a:ext cx="11787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490717" y="1542153"/>
            <a:ext cx="0" cy="87566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422151" y="163290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altLang="zh-CN" b="1" baseline="-25000" dirty="0"/>
              <a:t>0</a:t>
            </a:r>
            <a:endParaRPr lang="zh-CN" altLang="en-US" b="1" baseline="-25000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6814654" y="3419140"/>
            <a:ext cx="11787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280140" y="2707812"/>
            <a:ext cx="0" cy="71132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36130" y="2772634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8639065" y="3659739"/>
            <a:ext cx="8898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9354505" y="3285108"/>
            <a:ext cx="0" cy="36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9346554" y="3829103"/>
            <a:ext cx="0" cy="2415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9346554" y="3298266"/>
            <a:ext cx="240916" cy="447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48131" y="290166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91" name="棱台 90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右箭头 91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368964" y="4050050"/>
            <a:ext cx="324504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1" idx="2"/>
            <a:endCxn id="76" idx="2"/>
          </p:cNvCxnSpPr>
          <p:nvPr/>
        </p:nvCxnSpPr>
        <p:spPr>
          <a:xfrm flipH="1">
            <a:off x="8028997" y="3439931"/>
            <a:ext cx="498" cy="22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7" idx="2"/>
          </p:cNvCxnSpPr>
          <p:nvPr/>
        </p:nvCxnSpPr>
        <p:spPr>
          <a:xfrm>
            <a:off x="8028997" y="4677691"/>
            <a:ext cx="1914" cy="249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9408E-6 C -0.00052 -0.00462 -0.00052 -0.00948 -0.00156 -0.01387 C -0.00208 -0.01572 -0.0033 -0.01688 -0.00451 -0.01803 C -0.01458 -0.02821 -0.01684 -0.02798 -0.02986 -0.02798 " pathEditMode="relative" ptsTypes="fff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98 -0.0007 0.01614 0.00046 0.02395 -0.00209 C 0.0269 -0.00301 0.02673 -0.00972 0.0269 -0.01388 C 0.02743 -0.02521 0.0269 -0.03654 0.0269 -0.04788 " pathEditMode="relative" ptsTypes="fff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76" grpId="0" animBg="1"/>
      <p:bldP spid="77" grpId="0" animBg="1"/>
      <p:bldP spid="101" grpId="0" animBg="1"/>
      <p:bldP spid="102" grpId="0" animBg="1"/>
      <p:bldP spid="109" grpId="0"/>
      <p:bldP spid="116" grpId="0"/>
      <p:bldP spid="148" grpId="0"/>
      <p:bldP spid="68" grpId="0"/>
      <p:bldP spid="71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98" y="141248"/>
            <a:ext cx="743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7.8.3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异质结的空间电荷区宽度和结电容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06831" y="1383476"/>
                <a:ext cx="7691336" cy="1564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31" y="1383476"/>
                <a:ext cx="7691336" cy="15642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891" y="2814088"/>
                <a:ext cx="5314019" cy="131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𝑐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91" y="2814088"/>
                <a:ext cx="5314019" cy="1312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02127" y="4256545"/>
            <a:ext cx="7558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异质结界面的应力将导致晶格缺陷的产生，这些缺陷将在异质结区引起界面态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7" name="棱台 6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343235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1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57" y="100454"/>
            <a:ext cx="263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7.9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欧姆接触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4208" y="2390664"/>
            <a:ext cx="792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、选择合适的金属，使半导体表面形成积累层。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208" y="3260259"/>
            <a:ext cx="7769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、半导体表面进行重掺杂，形成比较窄的耗尽层，载流子通过隧道效应穿过势垒。</a:t>
            </a:r>
          </a:p>
        </p:txBody>
      </p:sp>
    </p:spTree>
    <p:extLst>
      <p:ext uri="{BB962C8B-B14F-4D97-AF65-F5344CB8AC3E}">
        <p14:creationId xmlns:p14="http://schemas.microsoft.com/office/powerpoint/2010/main" val="2136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7863" y="2786743"/>
            <a:ext cx="559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第七章结束啦！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64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25549</TotalTime>
  <Pages>0</Pages>
  <Words>655</Words>
  <Characters>0</Characters>
  <Application>Microsoft Office PowerPoint</Application>
  <DocSecurity>0</DocSecurity>
  <PresentationFormat>宽屏</PresentationFormat>
  <Lines>0</Lines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Arial</vt:lpstr>
      <vt:lpstr>Cambria Math</vt:lpstr>
      <vt:lpstr>Symbol</vt:lpstr>
      <vt:lpstr>Times New Roman</vt:lpstr>
      <vt:lpstr>Wingdings</vt:lpstr>
      <vt:lpstr>Wingdings 2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1254</cp:revision>
  <dcterms:created xsi:type="dcterms:W3CDTF">2013-04-19T13:13:42Z</dcterms:created>
  <dcterms:modified xsi:type="dcterms:W3CDTF">2020-05-17T14:36:54Z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2052-8.1.0.3526</vt:lpwstr>
  </property>
</Properties>
</file>