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33"/>
  </p:notesMasterIdLst>
  <p:sldIdLst>
    <p:sldId id="256" r:id="rId3"/>
    <p:sldId id="353" r:id="rId4"/>
    <p:sldId id="355" r:id="rId5"/>
    <p:sldId id="356" r:id="rId6"/>
    <p:sldId id="380" r:id="rId7"/>
    <p:sldId id="357" r:id="rId8"/>
    <p:sldId id="358" r:id="rId9"/>
    <p:sldId id="359" r:id="rId10"/>
    <p:sldId id="360" r:id="rId11"/>
    <p:sldId id="361" r:id="rId12"/>
    <p:sldId id="362" r:id="rId13"/>
    <p:sldId id="363" r:id="rId14"/>
    <p:sldId id="382" r:id="rId15"/>
    <p:sldId id="386" r:id="rId16"/>
    <p:sldId id="381" r:id="rId17"/>
    <p:sldId id="366" r:id="rId18"/>
    <p:sldId id="367" r:id="rId19"/>
    <p:sldId id="368" r:id="rId20"/>
    <p:sldId id="387" r:id="rId21"/>
    <p:sldId id="388" r:id="rId22"/>
    <p:sldId id="369" r:id="rId23"/>
    <p:sldId id="371" r:id="rId24"/>
    <p:sldId id="372" r:id="rId25"/>
    <p:sldId id="373" r:id="rId26"/>
    <p:sldId id="374" r:id="rId27"/>
    <p:sldId id="389" r:id="rId28"/>
    <p:sldId id="375" r:id="rId29"/>
    <p:sldId id="376" r:id="rId30"/>
    <p:sldId id="385" r:id="rId31"/>
    <p:sldId id="390" r:id="rId32"/>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FF6600"/>
    <a:srgbClr val="005C2A"/>
    <a:srgbClr val="FFCCFF"/>
    <a:srgbClr val="CC00CC"/>
    <a:srgbClr val="66FFFF"/>
    <a:srgbClr val="008000"/>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69113" autoAdjust="0"/>
  </p:normalViewPr>
  <p:slideViewPr>
    <p:cSldViewPr snapToGrid="0" snapToObjects="1">
      <p:cViewPr varScale="1">
        <p:scale>
          <a:sx n="84" d="100"/>
          <a:sy n="84" d="100"/>
        </p:scale>
        <p:origin x="1291" y="72"/>
      </p:cViewPr>
      <p:guideLst>
        <p:guide orient="horz" pos="2160"/>
        <p:guide pos="3828"/>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半导体技术的不断发展，半导体器件尺寸不断减小，半导体表面和界面的效应对半导体器件的影响逐渐增强，不再能够忽略表面和界面对半导体性质和半导体器件特性的影响。第八章初步学习半导体表面和界面的相关知识内容。</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00232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现在来分析金属绝缘层半导体结构的电容电压特性。在金属和半导体之间施加电压，金属中和半导体中的电荷量都随施加的电压而变化，则</a:t>
            </a:r>
            <a:r>
              <a:rPr lang="en-US" altLang="zh-CN" dirty="0" smtClean="0"/>
              <a:t>MIS</a:t>
            </a:r>
            <a:r>
              <a:rPr lang="zh-CN" altLang="en-US" dirty="0" smtClean="0"/>
              <a:t>结构的总的微分电容可以写成金属上的电荷量对金属栅和半导体之间电压的微分。由</a:t>
            </a:r>
            <a:r>
              <a:rPr lang="en-US" altLang="zh-CN" dirty="0" smtClean="0"/>
              <a:t>Vg</a:t>
            </a:r>
            <a:r>
              <a:rPr lang="zh-CN" altLang="en-US" dirty="0" smtClean="0"/>
              <a:t>等于绝缘层上的电压降和半导体上的电压降之和。在此写出电容倒数的表达式。可以看出电容的倒数包括两部分，一部分为绝缘层上电压降对金属电荷的微分，一部分为半导体表面电势随金属上电荷的微分。又金属中电荷随绝缘层电压的变化为绝缘层电容，而金属中电荷量随半导体表面势</a:t>
            </a:r>
            <a:r>
              <a:rPr lang="en-US" altLang="zh-CN" dirty="0" smtClean="0"/>
              <a:t>Vs</a:t>
            </a:r>
            <a:r>
              <a:rPr lang="zh-CN" altLang="en-US" dirty="0" smtClean="0"/>
              <a:t>的变化等于负的半导体空间电荷区电荷量随半导体表面势的变化，是半导体表面空间电荷上的微分电容，用</a:t>
            </a:r>
            <a:r>
              <a:rPr lang="en-US" altLang="zh-CN" dirty="0" smtClean="0"/>
              <a:t>Cs</a:t>
            </a:r>
            <a:r>
              <a:rPr lang="zh-CN" altLang="en-US" dirty="0" smtClean="0"/>
              <a:t>表示。这样</a:t>
            </a:r>
            <a:r>
              <a:rPr lang="en-US" altLang="zh-CN" dirty="0" smtClean="0"/>
              <a:t>MIS</a:t>
            </a:r>
            <a:r>
              <a:rPr lang="zh-CN" altLang="en-US" dirty="0" smtClean="0"/>
              <a:t>结构的总电容的倒数就可以写为绝缘层电容倒数与半导体上电容的倒数和。则</a:t>
            </a:r>
            <a:r>
              <a:rPr lang="en-US" altLang="zh-CN" dirty="0" smtClean="0"/>
              <a:t>MIS</a:t>
            </a:r>
            <a:r>
              <a:rPr lang="zh-CN" altLang="en-US" dirty="0" smtClean="0"/>
              <a:t>结构的总电容等价为绝缘层电容与半导体电容的串联。则可以写成</a:t>
            </a:r>
            <a:r>
              <a:rPr lang="en-US" altLang="zh-CN" dirty="0" smtClean="0"/>
              <a:t>MIS</a:t>
            </a:r>
            <a:r>
              <a:rPr lang="zh-CN" altLang="en-US" dirty="0" smtClean="0"/>
              <a:t>总电容的表达式。根据麦克斯韦方程很容易知道，绝缘层上的电压等于金属中的电荷量乘以绝缘层厚度除以绝缘层的介电常数。则得到绝缘层电容等于绝缘层介电常数除以绝缘层厚度。在前面直接应用了这个关系式。通常将</a:t>
            </a:r>
            <a:r>
              <a:rPr lang="en-US" altLang="zh-CN" dirty="0" smtClean="0"/>
              <a:t>MIS</a:t>
            </a:r>
            <a:r>
              <a:rPr lang="zh-CN" altLang="en-US" dirty="0" smtClean="0"/>
              <a:t>结构的总电容用绝缘层上的电容进行归一化，即求出总电容除以绝缘层电容的表达式。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212776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依据</a:t>
                </a:r>
                <a:r>
                  <a:rPr lang="en-US" altLang="zh-CN" dirty="0" smtClean="0"/>
                  <a:t>MIS</a:t>
                </a:r>
                <a:r>
                  <a:rPr lang="zh-CN" altLang="en-US" dirty="0" smtClean="0"/>
                  <a:t>的电容表达式和前面分析的空间电荷区电荷的关系，来分析</a:t>
                </a:r>
                <a:r>
                  <a:rPr lang="en-US" altLang="zh-CN" dirty="0" smtClean="0"/>
                  <a:t>p</a:t>
                </a:r>
                <a:r>
                  <a:rPr lang="zh-CN" altLang="en-US" dirty="0" smtClean="0"/>
                  <a:t>型半导体的</a:t>
                </a:r>
                <a:r>
                  <a:rPr lang="en-US" altLang="zh-CN" dirty="0" smtClean="0"/>
                  <a:t>MIS</a:t>
                </a:r>
                <a:r>
                  <a:rPr lang="zh-CN" altLang="en-US" dirty="0" smtClean="0"/>
                  <a:t>结构的电容</a:t>
                </a:r>
                <a:r>
                  <a:rPr lang="en-US" altLang="zh-CN" dirty="0" smtClean="0"/>
                  <a:t>-</a:t>
                </a:r>
                <a:r>
                  <a:rPr lang="zh-CN" altLang="en-US" dirty="0" smtClean="0"/>
                  <a:t>电压特性。从电容的表达式可以知道，绝缘层电容是常数，那么需要知道的就是半导体电容</a:t>
                </a:r>
                <a:r>
                  <a:rPr lang="en-US" altLang="zh-CN" dirty="0" smtClean="0"/>
                  <a:t>Cs</a:t>
                </a:r>
                <a:r>
                  <a:rPr lang="zh-CN" altLang="en-US" dirty="0" smtClean="0"/>
                  <a:t>如何随施加的电压而变化，则可以知道</a:t>
                </a:r>
                <a:r>
                  <a:rPr lang="en-US" altLang="zh-CN" dirty="0" smtClean="0"/>
                  <a:t>MIS</a:t>
                </a:r>
                <a:r>
                  <a:rPr lang="zh-CN" altLang="en-US" dirty="0" smtClean="0"/>
                  <a:t>电容</a:t>
                </a:r>
                <a:r>
                  <a:rPr lang="en-US" altLang="zh-CN" dirty="0" smtClean="0"/>
                  <a:t>C</a:t>
                </a:r>
                <a:r>
                  <a:rPr lang="zh-CN" altLang="en-US" dirty="0" smtClean="0"/>
                  <a:t>如何随施加电压的变化。</a:t>
                </a:r>
                <a:endParaRPr lang="en-US" altLang="zh-CN" dirty="0" smtClean="0"/>
              </a:p>
              <a:p>
                <a:endParaRPr lang="en-US" altLang="zh-CN" dirty="0" smtClean="0"/>
              </a:p>
              <a:p>
                <a:r>
                  <a:rPr lang="zh-CN" altLang="en-US" dirty="0" smtClean="0"/>
                  <a:t>对于</a:t>
                </a:r>
                <a:r>
                  <a:rPr lang="en-US" altLang="zh-CN" dirty="0" smtClean="0"/>
                  <a:t>p</a:t>
                </a:r>
                <a:r>
                  <a:rPr lang="zh-CN" altLang="en-US" dirty="0" smtClean="0"/>
                  <a:t>型半导体的</a:t>
                </a:r>
                <a:r>
                  <a:rPr lang="en-US" altLang="zh-CN" dirty="0" smtClean="0"/>
                  <a:t>MIS</a:t>
                </a:r>
                <a:r>
                  <a:rPr lang="zh-CN" altLang="en-US" dirty="0" smtClean="0"/>
                  <a:t>结构，如果在金属和半导体之间施加小于零的电压，即</a:t>
                </a:r>
                <a:r>
                  <a:rPr lang="en-US" altLang="zh-CN" dirty="0" smtClean="0"/>
                  <a:t>VG&lt;0,</a:t>
                </a:r>
                <a:r>
                  <a:rPr lang="zh-CN" altLang="en-US" dirty="0" smtClean="0"/>
                  <a:t>则半导体表面电势也小于零，半导体表面空间电荷</a:t>
                </a:r>
                <a:r>
                  <a:rPr lang="en-US" altLang="zh-CN" dirty="0" err="1" smtClean="0"/>
                  <a:t>Qsp</a:t>
                </a:r>
                <a:r>
                  <a:rPr lang="zh-CN" altLang="en-US" dirty="0" smtClean="0"/>
                  <a:t>大于零，在半导体表面形成空穴的积累层。半导体电容等于半导体表面空间电荷对半导体表面电势取微分的绝对值。用</a:t>
                </a:r>
                <a:r>
                  <a:rPr lang="en-US" altLang="zh-CN" dirty="0" smtClean="0"/>
                  <a:t>Ys</a:t>
                </a:r>
                <a:r>
                  <a:rPr lang="zh-CN" altLang="en-US" dirty="0" smtClean="0"/>
                  <a:t>代替</a:t>
                </a:r>
                <a:r>
                  <a:rPr lang="en-US" altLang="zh-CN" dirty="0" smtClean="0"/>
                  <a:t>Vs</a:t>
                </a:r>
                <a:r>
                  <a:rPr lang="zh-CN" altLang="en-US" dirty="0" smtClean="0"/>
                  <a:t>，再将前面分析得到的空间电荷区电荷用</a:t>
                </a:r>
                <a:r>
                  <a:rPr lang="en-US" altLang="zh-CN" dirty="0" smtClean="0"/>
                  <a:t>F</a:t>
                </a:r>
                <a:r>
                  <a:rPr lang="zh-CN" altLang="en-US" dirty="0" smtClean="0"/>
                  <a:t>函数表示出来。从而就是求</a:t>
                </a:r>
                <a:r>
                  <a:rPr lang="en-US" altLang="zh-CN" dirty="0" smtClean="0"/>
                  <a:t>F</a:t>
                </a:r>
                <a:r>
                  <a:rPr lang="zh-CN" altLang="en-US" dirty="0" smtClean="0"/>
                  <a:t>函数随</a:t>
                </a:r>
                <a:r>
                  <a:rPr lang="en-US" altLang="zh-CN" dirty="0" smtClean="0"/>
                  <a:t>Ys</a:t>
                </a:r>
                <a:r>
                  <a:rPr lang="zh-CN" altLang="en-US" dirty="0" smtClean="0"/>
                  <a:t>的变化值。</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来看一下</a:t>
                </a:r>
                <a:r>
                  <a:rPr lang="en-US" altLang="zh-CN" dirty="0" smtClean="0"/>
                  <a:t>F</a:t>
                </a:r>
                <a:r>
                  <a:rPr lang="zh-CN" altLang="en-US" dirty="0" smtClean="0"/>
                  <a:t>函数。对于</a:t>
                </a:r>
                <a:r>
                  <a:rPr lang="en-US" altLang="zh-CN" dirty="0" smtClean="0"/>
                  <a:t>p</a:t>
                </a:r>
                <a:r>
                  <a:rPr lang="zh-CN" altLang="en-US" dirty="0" smtClean="0"/>
                  <a:t>型半导体，</a:t>
                </a:r>
                <a14:m>
                  <m:oMath xmlns:m="http://schemas.openxmlformats.org/officeDocument/2006/math">
                    <m:r>
                      <a:rPr lang="en-US" altLang="zh-CN" b="1" i="1" smtClean="0">
                        <a:solidFill>
                          <a:srgbClr val="0000CC"/>
                        </a:solidFill>
                        <a:latin typeface="Cambria Math"/>
                        <a:sym typeface="Symbol"/>
                      </a:rPr>
                      <m:t></m:t>
                    </m:r>
                    <m:r>
                      <a:rPr lang="en-US" altLang="zh-CN" b="1" i="0" smtClean="0">
                        <a:solidFill>
                          <a:srgbClr val="0000CC"/>
                        </a:solidFill>
                        <a:latin typeface="Cambria Math" panose="02040503050406030204" pitchFamily="18" charset="0"/>
                        <a:sym typeface="Symbol"/>
                      </a:rPr>
                      <m:t>≪</m:t>
                    </m:r>
                    <m:r>
                      <a:rPr lang="en-US" altLang="zh-CN" b="1" i="0" smtClean="0">
                        <a:solidFill>
                          <a:srgbClr val="0000CC"/>
                        </a:solidFill>
                        <a:latin typeface="Cambria Math" panose="02040503050406030204" pitchFamily="18" charset="0"/>
                        <a:sym typeface="Symbol"/>
                      </a:rPr>
                      <m:t>𝟏</m:t>
                    </m:r>
                  </m:oMath>
                </a14:m>
                <a:r>
                  <a:rPr lang="en-US" altLang="zh-CN" b="1" dirty="0" smtClean="0">
                    <a:solidFill>
                      <a:srgbClr val="0000CC"/>
                    </a:solidFill>
                  </a:rPr>
                  <a:t>,</a:t>
                </a:r>
                <a:r>
                  <a:rPr lang="zh-CN" altLang="en-US" b="1" dirty="0" smtClean="0">
                    <a:solidFill>
                      <a:srgbClr val="0000CC"/>
                    </a:solidFill>
                  </a:rPr>
                  <a:t>又知道</a:t>
                </a:r>
                <a:r>
                  <a:rPr lang="en-US" altLang="zh-CN" b="1" dirty="0" smtClean="0">
                    <a:solidFill>
                      <a:srgbClr val="0000CC"/>
                    </a:solidFill>
                  </a:rPr>
                  <a:t>Y</a:t>
                </a:r>
                <a:r>
                  <a:rPr lang="zh-CN" altLang="en-US" b="1" dirty="0" smtClean="0">
                    <a:solidFill>
                      <a:srgbClr val="0000CC"/>
                    </a:solidFill>
                  </a:rPr>
                  <a:t>小于零，就可以知道</a:t>
                </a:r>
                <a:r>
                  <a:rPr lang="en-US" altLang="zh-CN" b="1" dirty="0" smtClean="0">
                    <a:solidFill>
                      <a:srgbClr val="0000CC"/>
                    </a:solidFill>
                  </a:rPr>
                  <a:t>F</a:t>
                </a:r>
                <a:r>
                  <a:rPr lang="zh-CN" altLang="en-US" b="1" dirty="0" smtClean="0">
                    <a:solidFill>
                      <a:srgbClr val="0000CC"/>
                    </a:solidFill>
                  </a:rPr>
                  <a:t>函数中的</a:t>
                </a:r>
                <a14:m>
                  <m:oMath xmlns:m="http://schemas.openxmlformats.org/officeDocument/2006/math">
                    <m:sSup>
                      <m:sSupPr>
                        <m:ctrlPr>
                          <a:rPr lang="en-US" altLang="zh-CN" sz="1200" i="1" smtClean="0">
                            <a:latin typeface="Cambria Math" panose="02040503050406030204" pitchFamily="18" charset="0"/>
                            <a:sym typeface="Symbol"/>
                          </a:rPr>
                        </m:ctrlPr>
                      </m:sSupPr>
                      <m:e>
                        <m:r>
                          <a:rPr lang="en-US" altLang="zh-CN" sz="1200" i="1">
                            <a:latin typeface="Cambria Math"/>
                            <a:sym typeface="Symbol"/>
                          </a:rPr>
                          <m:t></m:t>
                        </m:r>
                      </m:e>
                      <m:sup>
                        <m:r>
                          <a:rPr lang="en-US" altLang="zh-CN" sz="1200" i="1">
                            <a:latin typeface="Cambria Math"/>
                            <a:sym typeface="Symbol"/>
                          </a:rPr>
                          <m:t>−1</m:t>
                        </m:r>
                      </m:sup>
                    </m:sSup>
                    <m:sSup>
                      <m:sSupPr>
                        <m:ctrlPr>
                          <a:rPr lang="en-US" altLang="zh-CN" sz="1200" i="1" smtClean="0">
                            <a:latin typeface="Cambria Math" panose="02040503050406030204" pitchFamily="18" charset="0"/>
                            <a:sym typeface="Symbol"/>
                          </a:rPr>
                        </m:ctrlPr>
                      </m:sSupPr>
                      <m:e>
                        <m:r>
                          <a:rPr lang="en-US" altLang="zh-CN" sz="1200" i="1">
                            <a:latin typeface="Cambria Math"/>
                            <a:sym typeface="Symbol"/>
                          </a:rPr>
                          <m:t>𝑒</m:t>
                        </m:r>
                      </m:e>
                      <m:sup>
                        <m:r>
                          <a:rPr lang="en-US" altLang="zh-CN" sz="1200" i="1">
                            <a:latin typeface="Cambria Math"/>
                            <a:sym typeface="Symbol"/>
                          </a:rPr>
                          <m:t>−</m:t>
                        </m:r>
                        <m:r>
                          <a:rPr lang="en-US" altLang="zh-CN" sz="1200" i="1">
                            <a:latin typeface="Cambria Math"/>
                            <a:sym typeface="Symbol"/>
                          </a:rPr>
                          <m:t>𝑌</m:t>
                        </m:r>
                      </m:sup>
                    </m:sSup>
                    <m:r>
                      <a:rPr lang="zh-CN" altLang="en-US" sz="1200" i="1" smtClean="0">
                        <a:latin typeface="Cambria Math" panose="02040503050406030204" pitchFamily="18" charset="0"/>
                        <a:sym typeface="Symbol"/>
                      </a:rPr>
                      <m:t>起</m:t>
                    </m:r>
                  </m:oMath>
                </a14:m>
                <a:r>
                  <a:rPr lang="zh-CN" altLang="en-US" b="1" dirty="0" smtClean="0">
                    <a:solidFill>
                      <a:srgbClr val="0000CC"/>
                    </a:solidFill>
                  </a:rPr>
                  <a:t>主要作用，其他项与这一项比可以忽略。则用这一项对</a:t>
                </a:r>
                <a:r>
                  <a:rPr lang="en-US" altLang="zh-CN" b="1" dirty="0" smtClean="0">
                    <a:solidFill>
                      <a:srgbClr val="0000CC"/>
                    </a:solidFill>
                  </a:rPr>
                  <a:t>Y</a:t>
                </a:r>
                <a:r>
                  <a:rPr lang="zh-CN" altLang="en-US" b="1" dirty="0" smtClean="0">
                    <a:solidFill>
                      <a:srgbClr val="0000CC"/>
                    </a:solidFill>
                  </a:rPr>
                  <a:t>求导师，在借用本征德拜长度平方的公式，可以得出在</a:t>
                </a:r>
                <a:r>
                  <a:rPr lang="en-US" altLang="zh-CN" b="1" dirty="0" smtClean="0">
                    <a:solidFill>
                      <a:srgbClr val="0000CC"/>
                    </a:solidFill>
                  </a:rPr>
                  <a:t>Vg</a:t>
                </a:r>
                <a:r>
                  <a:rPr lang="zh-CN" altLang="en-US" b="1" dirty="0" smtClean="0">
                    <a:solidFill>
                      <a:srgbClr val="0000CC"/>
                    </a:solidFill>
                  </a:rPr>
                  <a:t>小于零的积累区，半导体的电容的随</a:t>
                </a:r>
                <a:r>
                  <a:rPr lang="en-US" altLang="zh-CN" b="1" dirty="0" smtClean="0">
                    <a:solidFill>
                      <a:srgbClr val="0000CC"/>
                    </a:solidFill>
                  </a:rPr>
                  <a:t>Vs</a:t>
                </a:r>
                <a:r>
                  <a:rPr lang="zh-CN" altLang="en-US" b="1" dirty="0" smtClean="0">
                    <a:solidFill>
                      <a:srgbClr val="0000CC"/>
                    </a:solidFill>
                  </a:rPr>
                  <a:t>变化的近似表达式。观察这个近似表达式，如果施加的反向电压值比较大，</a:t>
                </a:r>
                <a:r>
                  <a:rPr lang="en-US" altLang="zh-CN" b="1" dirty="0" smtClean="0">
                    <a:solidFill>
                      <a:srgbClr val="0000CC"/>
                    </a:solidFill>
                  </a:rPr>
                  <a:t>eVs</a:t>
                </a:r>
                <a:r>
                  <a:rPr lang="zh-CN" altLang="en-US" b="1" dirty="0" smtClean="0">
                    <a:solidFill>
                      <a:srgbClr val="0000CC"/>
                    </a:solidFill>
                  </a:rPr>
                  <a:t>绝对值远大于</a:t>
                </a:r>
                <a:r>
                  <a:rPr lang="en-US" altLang="zh-CN" b="1" dirty="0" smtClean="0">
                    <a:solidFill>
                      <a:srgbClr val="0000CC"/>
                    </a:solidFill>
                  </a:rPr>
                  <a:t>K0T</a:t>
                </a:r>
                <a:r>
                  <a:rPr lang="zh-CN" altLang="en-US" b="1" dirty="0" smtClean="0">
                    <a:solidFill>
                      <a:srgbClr val="0000CC"/>
                    </a:solidFill>
                  </a:rPr>
                  <a:t>，则</a:t>
                </a:r>
                <a:r>
                  <a:rPr lang="en-US" altLang="zh-CN" b="1" dirty="0" smtClean="0">
                    <a:solidFill>
                      <a:srgbClr val="0000CC"/>
                    </a:solidFill>
                  </a:rPr>
                  <a:t>e</a:t>
                </a:r>
                <a:r>
                  <a:rPr lang="zh-CN" altLang="en-US" b="1" dirty="0" smtClean="0">
                    <a:solidFill>
                      <a:srgbClr val="0000CC"/>
                    </a:solidFill>
                  </a:rPr>
                  <a:t>指数项远远大于</a:t>
                </a:r>
                <a:r>
                  <a:rPr lang="en-US" altLang="zh-CN" b="1" dirty="0" smtClean="0">
                    <a:solidFill>
                      <a:srgbClr val="0000CC"/>
                    </a:solidFill>
                  </a:rPr>
                  <a:t>1</a:t>
                </a:r>
                <a:r>
                  <a:rPr lang="zh-CN" altLang="en-US" b="1" dirty="0" smtClean="0">
                    <a:solidFill>
                      <a:srgbClr val="0000CC"/>
                    </a:solidFill>
                  </a:rPr>
                  <a:t>，可以判断在负电压比较大时，半导体的电容值远远大于绝缘层电容</a:t>
                </a:r>
                <a:r>
                  <a:rPr lang="en-US" altLang="zh-CN" b="1" dirty="0" smtClean="0">
                    <a:solidFill>
                      <a:srgbClr val="0000CC"/>
                    </a:solidFill>
                  </a:rPr>
                  <a:t>Ci</a:t>
                </a:r>
                <a:r>
                  <a:rPr lang="zh-CN" altLang="en-US" b="1" dirty="0" smtClean="0">
                    <a:solidFill>
                      <a:srgbClr val="0000CC"/>
                    </a:solidFill>
                  </a:rPr>
                  <a:t>。在考虑</a:t>
                </a:r>
                <a:r>
                  <a:rPr lang="en-US" altLang="zh-CN" b="1" dirty="0" smtClean="0">
                    <a:solidFill>
                      <a:srgbClr val="0000CC"/>
                    </a:solidFill>
                  </a:rPr>
                  <a:t>MIS</a:t>
                </a:r>
                <a:r>
                  <a:rPr lang="zh-CN" altLang="en-US" b="1" dirty="0" smtClean="0">
                    <a:solidFill>
                      <a:srgbClr val="0000CC"/>
                    </a:solidFill>
                  </a:rPr>
                  <a:t>结构的电容与绝缘层电容的比值表达式，可以知道这时</a:t>
                </a:r>
                <a:r>
                  <a:rPr lang="en-US" altLang="zh-CN" b="1" dirty="0" smtClean="0">
                    <a:solidFill>
                      <a:srgbClr val="0000CC"/>
                    </a:solidFill>
                  </a:rPr>
                  <a:t>MIS</a:t>
                </a:r>
                <a:r>
                  <a:rPr lang="zh-CN" altLang="en-US" b="1" dirty="0" smtClean="0">
                    <a:solidFill>
                      <a:srgbClr val="0000CC"/>
                    </a:solidFill>
                  </a:rPr>
                  <a:t>的总电容近似等于绝缘层电容。</a:t>
                </a:r>
                <a:endParaRPr lang="zh-CN" altLang="en-US" b="1" dirty="0">
                  <a:solidFill>
                    <a:srgbClr val="0000CC"/>
                  </a:solidFill>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依据</a:t>
                </a:r>
                <a:r>
                  <a:rPr lang="en-US" altLang="zh-CN" dirty="0" smtClean="0"/>
                  <a:t>MIS</a:t>
                </a:r>
                <a:r>
                  <a:rPr lang="zh-CN" altLang="en-US" dirty="0" smtClean="0"/>
                  <a:t>的电容表达式和前面分析的空间电荷区电荷的关系，来分析</a:t>
                </a:r>
                <a:r>
                  <a:rPr lang="en-US" altLang="zh-CN" dirty="0" smtClean="0"/>
                  <a:t>p</a:t>
                </a:r>
                <a:r>
                  <a:rPr lang="zh-CN" altLang="en-US" dirty="0" smtClean="0"/>
                  <a:t>型半导体的</a:t>
                </a:r>
                <a:r>
                  <a:rPr lang="en-US" altLang="zh-CN" dirty="0" smtClean="0"/>
                  <a:t>MIS</a:t>
                </a:r>
                <a:r>
                  <a:rPr lang="zh-CN" altLang="en-US" dirty="0" smtClean="0"/>
                  <a:t>结构的电容</a:t>
                </a:r>
                <a:r>
                  <a:rPr lang="en-US" altLang="zh-CN" dirty="0" smtClean="0"/>
                  <a:t>-</a:t>
                </a:r>
                <a:r>
                  <a:rPr lang="zh-CN" altLang="en-US" dirty="0" smtClean="0"/>
                  <a:t>电压特性。从电容的表达式可以知道，绝缘层电容是常数，那么需要知道的就是半导体电容</a:t>
                </a:r>
                <a:r>
                  <a:rPr lang="en-US" altLang="zh-CN" dirty="0" smtClean="0"/>
                  <a:t>Cs</a:t>
                </a:r>
                <a:r>
                  <a:rPr lang="zh-CN" altLang="en-US" dirty="0" smtClean="0"/>
                  <a:t>如何随施加的电压而变化，则可以知道</a:t>
                </a:r>
                <a:r>
                  <a:rPr lang="en-US" altLang="zh-CN" dirty="0" smtClean="0"/>
                  <a:t>MIS</a:t>
                </a:r>
                <a:r>
                  <a:rPr lang="zh-CN" altLang="en-US" dirty="0" smtClean="0"/>
                  <a:t>电容</a:t>
                </a:r>
                <a:r>
                  <a:rPr lang="en-US" altLang="zh-CN" dirty="0" smtClean="0"/>
                  <a:t>C</a:t>
                </a:r>
                <a:r>
                  <a:rPr lang="zh-CN" altLang="en-US" dirty="0" smtClean="0"/>
                  <a:t>如何随施加电压的变化。</a:t>
                </a:r>
                <a:endParaRPr lang="en-US" altLang="zh-CN" dirty="0" smtClean="0"/>
              </a:p>
              <a:p>
                <a:endParaRPr lang="en-US" altLang="zh-CN" dirty="0" smtClean="0"/>
              </a:p>
              <a:p>
                <a:r>
                  <a:rPr lang="zh-CN" altLang="en-US" dirty="0" smtClean="0"/>
                  <a:t>对于</a:t>
                </a:r>
                <a:r>
                  <a:rPr lang="en-US" altLang="zh-CN" dirty="0" smtClean="0"/>
                  <a:t>p</a:t>
                </a:r>
                <a:r>
                  <a:rPr lang="zh-CN" altLang="en-US" dirty="0" smtClean="0"/>
                  <a:t>型半导体的</a:t>
                </a:r>
                <a:r>
                  <a:rPr lang="en-US" altLang="zh-CN" dirty="0" smtClean="0"/>
                  <a:t>MIS</a:t>
                </a:r>
                <a:r>
                  <a:rPr lang="zh-CN" altLang="en-US" dirty="0" smtClean="0"/>
                  <a:t>结构，如果在金属和半导体之间施加小于零的电压，即</a:t>
                </a:r>
                <a:r>
                  <a:rPr lang="en-US" altLang="zh-CN" dirty="0" smtClean="0"/>
                  <a:t>VG&lt;0,</a:t>
                </a:r>
                <a:r>
                  <a:rPr lang="zh-CN" altLang="en-US" dirty="0" smtClean="0"/>
                  <a:t>则半导体表面电势也小于零，半导体表面空间电荷</a:t>
                </a:r>
                <a:r>
                  <a:rPr lang="en-US" altLang="zh-CN" dirty="0" err="1" smtClean="0"/>
                  <a:t>Qsp</a:t>
                </a:r>
                <a:r>
                  <a:rPr lang="zh-CN" altLang="en-US" dirty="0" smtClean="0"/>
                  <a:t>大于零，在半导体表面形成空穴的积累层。半导体电容等于半导体表面空间电荷对半导体表面电势取微分的绝对值。用</a:t>
                </a:r>
                <a:r>
                  <a:rPr lang="en-US" altLang="zh-CN" dirty="0" smtClean="0"/>
                  <a:t>Ys</a:t>
                </a:r>
                <a:r>
                  <a:rPr lang="zh-CN" altLang="en-US" dirty="0" smtClean="0"/>
                  <a:t>代替</a:t>
                </a:r>
                <a:r>
                  <a:rPr lang="en-US" altLang="zh-CN" dirty="0" smtClean="0"/>
                  <a:t>Vs</a:t>
                </a:r>
                <a:r>
                  <a:rPr lang="zh-CN" altLang="en-US" dirty="0" smtClean="0"/>
                  <a:t>，再将前面分析得到的空间电荷区电荷用</a:t>
                </a:r>
                <a:r>
                  <a:rPr lang="en-US" altLang="zh-CN" dirty="0" smtClean="0"/>
                  <a:t>F</a:t>
                </a:r>
                <a:r>
                  <a:rPr lang="zh-CN" altLang="en-US" dirty="0" smtClean="0"/>
                  <a:t>函数表示出来。从而就是求</a:t>
                </a:r>
                <a:r>
                  <a:rPr lang="en-US" altLang="zh-CN" dirty="0" smtClean="0"/>
                  <a:t>F</a:t>
                </a:r>
                <a:r>
                  <a:rPr lang="zh-CN" altLang="en-US" dirty="0" smtClean="0"/>
                  <a:t>函数随</a:t>
                </a:r>
                <a:r>
                  <a:rPr lang="en-US" altLang="zh-CN" dirty="0" smtClean="0"/>
                  <a:t>Ys</a:t>
                </a:r>
                <a:r>
                  <a:rPr lang="zh-CN" altLang="en-US" dirty="0" smtClean="0"/>
                  <a:t>的变化值。</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来看一下</a:t>
                </a:r>
                <a:r>
                  <a:rPr lang="en-US" altLang="zh-CN" dirty="0" smtClean="0"/>
                  <a:t>F</a:t>
                </a:r>
                <a:r>
                  <a:rPr lang="zh-CN" altLang="en-US" dirty="0" smtClean="0"/>
                  <a:t>函数。对于</a:t>
                </a:r>
                <a:r>
                  <a:rPr lang="en-US" altLang="zh-CN" dirty="0" smtClean="0"/>
                  <a:t>p</a:t>
                </a:r>
                <a:r>
                  <a:rPr lang="zh-CN" altLang="en-US" dirty="0" smtClean="0"/>
                  <a:t>型半导体，</a:t>
                </a:r>
                <a:r>
                  <a:rPr lang="en-US" altLang="zh-CN" b="1" i="0" smtClean="0">
                    <a:solidFill>
                      <a:srgbClr val="0000CC"/>
                    </a:solidFill>
                    <a:latin typeface="Cambria Math"/>
                    <a:sym typeface="Symbol"/>
                  </a:rPr>
                  <a:t></a:t>
                </a:r>
                <a:r>
                  <a:rPr lang="en-US" altLang="zh-CN" b="1" i="0" smtClean="0">
                    <a:solidFill>
                      <a:srgbClr val="0000CC"/>
                    </a:solidFill>
                    <a:latin typeface="Cambria Math" panose="02040503050406030204" pitchFamily="18" charset="0"/>
                    <a:sym typeface="Symbol"/>
                  </a:rPr>
                  <a:t>≪𝟏</a:t>
                </a:r>
                <a:r>
                  <a:rPr lang="en-US" altLang="zh-CN" b="1" dirty="0" smtClean="0">
                    <a:solidFill>
                      <a:srgbClr val="0000CC"/>
                    </a:solidFill>
                  </a:rPr>
                  <a:t>,</a:t>
                </a:r>
                <a:r>
                  <a:rPr lang="zh-CN" altLang="en-US" b="1" dirty="0" smtClean="0">
                    <a:solidFill>
                      <a:srgbClr val="0000CC"/>
                    </a:solidFill>
                  </a:rPr>
                  <a:t>又知道</a:t>
                </a:r>
                <a:r>
                  <a:rPr lang="en-US" altLang="zh-CN" b="1" dirty="0" smtClean="0">
                    <a:solidFill>
                      <a:srgbClr val="0000CC"/>
                    </a:solidFill>
                  </a:rPr>
                  <a:t>Y</a:t>
                </a:r>
                <a:r>
                  <a:rPr lang="zh-CN" altLang="en-US" b="1" dirty="0" smtClean="0">
                    <a:solidFill>
                      <a:srgbClr val="0000CC"/>
                    </a:solidFill>
                  </a:rPr>
                  <a:t>小于零，就可以知道</a:t>
                </a:r>
                <a:r>
                  <a:rPr lang="en-US" altLang="zh-CN" b="1" dirty="0" smtClean="0">
                    <a:solidFill>
                      <a:srgbClr val="0000CC"/>
                    </a:solidFill>
                  </a:rPr>
                  <a:t>F</a:t>
                </a:r>
                <a:r>
                  <a:rPr lang="zh-CN" altLang="en-US" b="1" dirty="0" smtClean="0">
                    <a:solidFill>
                      <a:srgbClr val="0000CC"/>
                    </a:solidFill>
                  </a:rPr>
                  <a:t>函数中的</a:t>
                </a:r>
                <a:r>
                  <a:rPr lang="en-US" altLang="zh-CN" sz="1200" i="0">
                    <a:latin typeface="Cambria Math"/>
                    <a:sym typeface="Symbol"/>
                  </a:rPr>
                  <a:t></a:t>
                </a:r>
                <a:r>
                  <a:rPr lang="en-US" altLang="zh-CN" sz="1200" i="0" smtClean="0">
                    <a:latin typeface="Cambria Math" panose="02040503050406030204" pitchFamily="18" charset="0"/>
                    <a:sym typeface="Symbol"/>
                  </a:rPr>
                  <a:t>^(</a:t>
                </a:r>
                <a:r>
                  <a:rPr lang="en-US" altLang="zh-CN" sz="1200" i="0">
                    <a:latin typeface="Cambria Math"/>
                    <a:sym typeface="Symbol"/>
                  </a:rPr>
                  <a:t>−1</a:t>
                </a:r>
                <a:r>
                  <a:rPr lang="en-US" altLang="zh-CN" sz="1200" i="0" smtClean="0">
                    <a:latin typeface="Cambria Math" panose="02040503050406030204" pitchFamily="18" charset="0"/>
                    <a:sym typeface="Symbol"/>
                  </a:rPr>
                  <a:t>) </a:t>
                </a:r>
                <a:r>
                  <a:rPr lang="en-US" altLang="zh-CN" sz="1200" i="0">
                    <a:latin typeface="Cambria Math"/>
                    <a:sym typeface="Symbol"/>
                  </a:rPr>
                  <a:t>𝑒</a:t>
                </a:r>
                <a:r>
                  <a:rPr lang="en-US" altLang="zh-CN" sz="1200" i="0" smtClean="0">
                    <a:latin typeface="Cambria Math" panose="02040503050406030204" pitchFamily="18" charset="0"/>
                    <a:sym typeface="Symbol"/>
                  </a:rPr>
                  <a:t>^(</a:t>
                </a:r>
                <a:r>
                  <a:rPr lang="en-US" altLang="zh-CN" sz="1200" i="0">
                    <a:latin typeface="Cambria Math"/>
                    <a:sym typeface="Symbol"/>
                  </a:rPr>
                  <a:t>−𝑌</a:t>
                </a:r>
                <a:r>
                  <a:rPr lang="en-US" altLang="zh-CN" sz="1200" i="0" smtClean="0">
                    <a:latin typeface="Cambria Math" panose="02040503050406030204" pitchFamily="18" charset="0"/>
                    <a:sym typeface="Symbol"/>
                  </a:rPr>
                  <a:t>)</a:t>
                </a:r>
                <a:r>
                  <a:rPr lang="zh-CN" altLang="en-US" sz="1200" i="0" smtClean="0">
                    <a:latin typeface="Cambria Math" panose="02040503050406030204" pitchFamily="18" charset="0"/>
                    <a:sym typeface="Symbol"/>
                  </a:rPr>
                  <a:t> 起</a:t>
                </a:r>
                <a:r>
                  <a:rPr lang="zh-CN" altLang="en-US" b="1" dirty="0" smtClean="0">
                    <a:solidFill>
                      <a:srgbClr val="0000CC"/>
                    </a:solidFill>
                  </a:rPr>
                  <a:t>主要作用，其他项与这一项比可以忽略。则用这一项对</a:t>
                </a:r>
                <a:r>
                  <a:rPr lang="en-US" altLang="zh-CN" b="1" dirty="0" smtClean="0">
                    <a:solidFill>
                      <a:srgbClr val="0000CC"/>
                    </a:solidFill>
                  </a:rPr>
                  <a:t>Y</a:t>
                </a:r>
                <a:r>
                  <a:rPr lang="zh-CN" altLang="en-US" b="1" dirty="0" smtClean="0">
                    <a:solidFill>
                      <a:srgbClr val="0000CC"/>
                    </a:solidFill>
                  </a:rPr>
                  <a:t>求导师，在借用本征德拜长度平方的公式，可以得出在</a:t>
                </a:r>
                <a:r>
                  <a:rPr lang="en-US" altLang="zh-CN" b="1" dirty="0" smtClean="0">
                    <a:solidFill>
                      <a:srgbClr val="0000CC"/>
                    </a:solidFill>
                  </a:rPr>
                  <a:t>Vg</a:t>
                </a:r>
                <a:r>
                  <a:rPr lang="zh-CN" altLang="en-US" b="1" dirty="0" smtClean="0">
                    <a:solidFill>
                      <a:srgbClr val="0000CC"/>
                    </a:solidFill>
                  </a:rPr>
                  <a:t>小于零的积累区，半导体的电容的随</a:t>
                </a:r>
                <a:r>
                  <a:rPr lang="en-US" altLang="zh-CN" b="1" dirty="0" smtClean="0">
                    <a:solidFill>
                      <a:srgbClr val="0000CC"/>
                    </a:solidFill>
                  </a:rPr>
                  <a:t>Vs</a:t>
                </a:r>
                <a:r>
                  <a:rPr lang="zh-CN" altLang="en-US" b="1" dirty="0" smtClean="0">
                    <a:solidFill>
                      <a:srgbClr val="0000CC"/>
                    </a:solidFill>
                  </a:rPr>
                  <a:t>变化的近似表达式。观察这个近似表达式，如果施加的反向电压值比较大，</a:t>
                </a:r>
                <a:r>
                  <a:rPr lang="en-US" altLang="zh-CN" b="1" dirty="0" smtClean="0">
                    <a:solidFill>
                      <a:srgbClr val="0000CC"/>
                    </a:solidFill>
                  </a:rPr>
                  <a:t>eVs</a:t>
                </a:r>
                <a:r>
                  <a:rPr lang="zh-CN" altLang="en-US" b="1" dirty="0" smtClean="0">
                    <a:solidFill>
                      <a:srgbClr val="0000CC"/>
                    </a:solidFill>
                  </a:rPr>
                  <a:t>绝对值远大于</a:t>
                </a:r>
                <a:r>
                  <a:rPr lang="en-US" altLang="zh-CN" b="1" dirty="0" smtClean="0">
                    <a:solidFill>
                      <a:srgbClr val="0000CC"/>
                    </a:solidFill>
                  </a:rPr>
                  <a:t>K0T</a:t>
                </a:r>
                <a:r>
                  <a:rPr lang="zh-CN" altLang="en-US" b="1" dirty="0" smtClean="0">
                    <a:solidFill>
                      <a:srgbClr val="0000CC"/>
                    </a:solidFill>
                  </a:rPr>
                  <a:t>，则</a:t>
                </a:r>
                <a:r>
                  <a:rPr lang="en-US" altLang="zh-CN" b="1" dirty="0" smtClean="0">
                    <a:solidFill>
                      <a:srgbClr val="0000CC"/>
                    </a:solidFill>
                  </a:rPr>
                  <a:t>e</a:t>
                </a:r>
                <a:r>
                  <a:rPr lang="zh-CN" altLang="en-US" b="1" dirty="0" smtClean="0">
                    <a:solidFill>
                      <a:srgbClr val="0000CC"/>
                    </a:solidFill>
                  </a:rPr>
                  <a:t>指数项远远大于</a:t>
                </a:r>
                <a:r>
                  <a:rPr lang="en-US" altLang="zh-CN" b="1" dirty="0" smtClean="0">
                    <a:solidFill>
                      <a:srgbClr val="0000CC"/>
                    </a:solidFill>
                  </a:rPr>
                  <a:t>1</a:t>
                </a:r>
                <a:r>
                  <a:rPr lang="zh-CN" altLang="en-US" b="1" dirty="0" smtClean="0">
                    <a:solidFill>
                      <a:srgbClr val="0000CC"/>
                    </a:solidFill>
                  </a:rPr>
                  <a:t>，可以判断在负电压比较大时，半导体的电容值远远大于绝缘层电容</a:t>
                </a:r>
                <a:r>
                  <a:rPr lang="en-US" altLang="zh-CN" b="1" dirty="0" smtClean="0">
                    <a:solidFill>
                      <a:srgbClr val="0000CC"/>
                    </a:solidFill>
                  </a:rPr>
                  <a:t>Ci</a:t>
                </a:r>
                <a:r>
                  <a:rPr lang="zh-CN" altLang="en-US" b="1" dirty="0" smtClean="0">
                    <a:solidFill>
                      <a:srgbClr val="0000CC"/>
                    </a:solidFill>
                  </a:rPr>
                  <a:t>。在考虑</a:t>
                </a:r>
                <a:r>
                  <a:rPr lang="en-US" altLang="zh-CN" b="1" dirty="0" smtClean="0">
                    <a:solidFill>
                      <a:srgbClr val="0000CC"/>
                    </a:solidFill>
                  </a:rPr>
                  <a:t>MIS</a:t>
                </a:r>
                <a:r>
                  <a:rPr lang="zh-CN" altLang="en-US" b="1" dirty="0" smtClean="0">
                    <a:solidFill>
                      <a:srgbClr val="0000CC"/>
                    </a:solidFill>
                  </a:rPr>
                  <a:t>结构的电容与绝缘层电容的比值表达式，可以知道这时</a:t>
                </a:r>
                <a:r>
                  <a:rPr lang="en-US" altLang="zh-CN" b="1" dirty="0" smtClean="0">
                    <a:solidFill>
                      <a:srgbClr val="0000CC"/>
                    </a:solidFill>
                  </a:rPr>
                  <a:t>MIS</a:t>
                </a:r>
                <a:r>
                  <a:rPr lang="zh-CN" altLang="en-US" b="1" dirty="0" smtClean="0">
                    <a:solidFill>
                      <a:srgbClr val="0000CC"/>
                    </a:solidFill>
                  </a:rPr>
                  <a:t>的总电容近似等于绝缘层电容。</a:t>
                </a:r>
                <a:endParaRPr lang="zh-CN" altLang="en-US" b="1" dirty="0">
                  <a:solidFill>
                    <a:srgbClr val="0000CC"/>
                  </a:solidFill>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3963521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再来看</a:t>
            </a:r>
            <a:r>
              <a:rPr lang="en-US" altLang="zh-CN" dirty="0" smtClean="0"/>
              <a:t>Vg</a:t>
            </a:r>
            <a:r>
              <a:rPr lang="zh-CN" altLang="en-US" dirty="0" smtClean="0"/>
              <a:t>等于零，平带时的电容。</a:t>
            </a:r>
            <a:r>
              <a:rPr lang="en-US" altLang="zh-CN" dirty="0" smtClean="0"/>
              <a:t>Vg</a:t>
            </a:r>
            <a:r>
              <a:rPr lang="zh-CN" altLang="en-US" dirty="0" smtClean="0"/>
              <a:t>等于零时，半导体中无空间电荷，是不是就没有半导体电容了呢。要注意的一点就是，在分析电容或者应用电容特性时，往往都是在交流情况下。那么在直流电压为零，施加一个微小的交流信号，则半导体一侧的表面电荷同样能够随着交流信号的变化而变化，也就是存在电容特性。因此分析时，取电压的在零电压附近的微电压，则半导体表面势的变化值同样是个小量。这样来如上面分析</a:t>
            </a:r>
            <a:r>
              <a:rPr lang="en-US" altLang="zh-CN" dirty="0" smtClean="0"/>
              <a:t>F</a:t>
            </a:r>
            <a:r>
              <a:rPr lang="zh-CN" altLang="en-US" dirty="0" smtClean="0"/>
              <a:t>函数，在结合</a:t>
            </a:r>
            <a:r>
              <a:rPr lang="en-US" altLang="zh-CN" dirty="0" smtClean="0"/>
              <a:t>e</a:t>
            </a:r>
            <a:r>
              <a:rPr lang="zh-CN" altLang="en-US" dirty="0" smtClean="0"/>
              <a:t>指数的泰勒展开保留到二次项，可以得出在平带时半导体的电容值。也就是得出了在平带时总电容的表达式。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421883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再来考虑正偏情况，正偏分为两个区域来考虑。一个区域就是</a:t>
                </a:r>
                <a:r>
                  <a:rPr lang="en-US" altLang="zh-CN" dirty="0" smtClean="0"/>
                  <a:t>eVs/K0T</a:t>
                </a:r>
                <a:r>
                  <a:rPr lang="zh-CN" altLang="en-US" dirty="0" smtClean="0"/>
                  <a:t>大于零到表面电子密度刚刚大于本征载流子密度，就是耗尽区和弱反型区的区域。在此我们分析</a:t>
                </a:r>
                <a:r>
                  <a:rPr lang="en-US" altLang="zh-CN" dirty="0" smtClean="0"/>
                  <a:t>eVs/K0T</a:t>
                </a:r>
                <a:r>
                  <a:rPr lang="zh-CN" altLang="en-US" dirty="0" smtClean="0"/>
                  <a:t>近似等于</a:t>
                </a:r>
                <a:r>
                  <a:rPr lang="en-US" altLang="zh-CN" dirty="0" smtClean="0"/>
                  <a:t>lnp0/</a:t>
                </a:r>
                <a:r>
                  <a:rPr lang="en-US" altLang="zh-CN" dirty="0" err="1" smtClean="0"/>
                  <a:t>ni</a:t>
                </a:r>
                <a:r>
                  <a:rPr lang="zh-CN" altLang="en-US" dirty="0" smtClean="0"/>
                  <a:t>附近时的电容情况。在</a:t>
                </a:r>
                <a:r>
                  <a:rPr lang="en-US" altLang="zh-CN" dirty="0" smtClean="0"/>
                  <a:t>p</a:t>
                </a:r>
                <a:r>
                  <a:rPr lang="zh-CN" altLang="en-US" dirty="0" smtClean="0"/>
                  <a:t>型半导体中，</a:t>
                </a:r>
                <a:r>
                  <a:rPr lang="en-US" altLang="zh-CN" dirty="0" smtClean="0"/>
                  <a:t>Lnp0/</a:t>
                </a:r>
                <a:r>
                  <a:rPr lang="en-US" altLang="zh-CN" dirty="0" err="1" smtClean="0"/>
                  <a:t>ni</a:t>
                </a:r>
                <a:r>
                  <a:rPr lang="zh-CN" altLang="en-US" dirty="0" smtClean="0"/>
                  <a:t>等于本征费米能级减去半导体费米能级除以</a:t>
                </a:r>
                <a:r>
                  <a:rPr lang="en-US" altLang="zh-CN" dirty="0" smtClean="0"/>
                  <a:t>k0T</a:t>
                </a:r>
                <a:r>
                  <a:rPr lang="zh-CN" altLang="en-US" dirty="0" smtClean="0"/>
                  <a:t>，也就是</a:t>
                </a:r>
                <a:r>
                  <a:rPr lang="en-US" altLang="zh-CN" dirty="0" err="1" smtClean="0"/>
                  <a:t>eFaiB</a:t>
                </a:r>
                <a:r>
                  <a:rPr lang="en-US" altLang="zh-CN" dirty="0" smtClean="0"/>
                  <a:t>/K0T》</a:t>
                </a:r>
                <a:r>
                  <a:rPr lang="zh-CN" altLang="en-US" dirty="0" smtClean="0"/>
                  <a:t>，在</a:t>
                </a:r>
                <a:r>
                  <a:rPr lang="en-US" altLang="zh-CN" dirty="0" smtClean="0"/>
                  <a:t>MIS</a:t>
                </a:r>
                <a:r>
                  <a:rPr lang="zh-CN" altLang="en-US" dirty="0" smtClean="0"/>
                  <a:t>结构正偏电压大于零，是</a:t>
                </a:r>
                <a:r>
                  <a:rPr lang="en-US" altLang="zh-CN" dirty="0" smtClean="0"/>
                  <a:t>p</a:t>
                </a:r>
                <a:r>
                  <a:rPr lang="zh-CN" altLang="en-US" dirty="0" smtClean="0"/>
                  <a:t>型半导体表面的电势处于这个区域附近时，如果是</a:t>
                </a:r>
                <a:r>
                  <a:rPr lang="en-US" altLang="zh-CN" dirty="0" smtClean="0"/>
                  <a:t>Vs</a:t>
                </a:r>
                <a:r>
                  <a:rPr lang="zh-CN" altLang="en-US" dirty="0" smtClean="0"/>
                  <a:t>小于</a:t>
                </a:r>
                <a:r>
                  <a:rPr lang="en-US" altLang="zh-CN" dirty="0" err="1" smtClean="0"/>
                  <a:t>FaiB</a:t>
                </a:r>
                <a:r>
                  <a:rPr lang="zh-CN" altLang="en-US" dirty="0" smtClean="0"/>
                  <a:t>则是耗尽情况，如果是</a:t>
                </a:r>
                <a:r>
                  <a:rPr lang="en-US" altLang="zh-CN" dirty="0" smtClean="0"/>
                  <a:t>Vs</a:t>
                </a:r>
                <a:r>
                  <a:rPr lang="zh-CN" altLang="en-US" dirty="0" smtClean="0"/>
                  <a:t>大于</a:t>
                </a:r>
                <a:r>
                  <a:rPr lang="en-US" altLang="zh-CN" dirty="0" err="1" smtClean="0"/>
                  <a:t>FaiB</a:t>
                </a:r>
                <a:r>
                  <a:rPr lang="zh-CN" altLang="en-US" dirty="0" smtClean="0"/>
                  <a:t>，则半导体表面进入反型，也就是弱反型。在这个区域，表面电子和空穴的密度接近本征载流子密度，则</a:t>
                </a:r>
                <a:r>
                  <a:rPr lang="en-US" altLang="zh-CN" dirty="0" smtClean="0"/>
                  <a:t>》F</a:t>
                </a:r>
                <a:r>
                  <a:rPr lang="zh-CN" altLang="en-US" dirty="0" smtClean="0"/>
                  <a:t>函数中的第一项</a:t>
                </a:r>
                <a:r>
                  <a:rPr lang="en-US" altLang="zh-CN" dirty="0" smtClean="0"/>
                  <a:t>》</a:t>
                </a:r>
                <a:r>
                  <a:rPr lang="zh-CN" altLang="en-US" dirty="0" smtClean="0"/>
                  <a:t>和第二项</a:t>
                </a:r>
                <a:r>
                  <a:rPr lang="en-US" altLang="zh-CN" dirty="0" smtClean="0"/>
                  <a:t>》</a:t>
                </a:r>
                <a:r>
                  <a:rPr lang="zh-CN" altLang="en-US" dirty="0" smtClean="0"/>
                  <a:t>的值接近等于</a:t>
                </a:r>
                <a:r>
                  <a:rPr lang="en-US" altLang="zh-CN" dirty="0" smtClean="0"/>
                  <a:t>1.</a:t>
                </a:r>
                <a:r>
                  <a:rPr lang="zh-CN" altLang="en-US" dirty="0" smtClean="0"/>
                  <a:t>在第三项中由于是</a:t>
                </a:r>
                <a:r>
                  <a:rPr lang="en-US" altLang="zh-CN" dirty="0" smtClean="0"/>
                  <a:t>p</a:t>
                </a:r>
                <a:r>
                  <a:rPr lang="zh-CN" altLang="en-US" dirty="0" smtClean="0"/>
                  <a:t>型半导体</a:t>
                </a:r>
                <a:r>
                  <a:rPr lang="en-US" altLang="zh-CN" dirty="0" smtClean="0"/>
                  <a:t>》</a:t>
                </a:r>
                <a:r>
                  <a:rPr lang="zh-CN" altLang="en-US" dirty="0" smtClean="0"/>
                  <a:t>，</a:t>
                </a:r>
                <a14:m>
                  <m:oMath xmlns:m="http://schemas.openxmlformats.org/officeDocument/2006/math">
                    <m:r>
                      <a:rPr lang="en-US" altLang="zh-CN" b="1" i="1" smtClean="0">
                        <a:solidFill>
                          <a:srgbClr val="0000CC"/>
                        </a:solidFill>
                        <a:latin typeface="Cambria Math"/>
                        <a:sym typeface="Symbol"/>
                      </a:rPr>
                      <m:t></m:t>
                    </m:r>
                  </m:oMath>
                </a14:m>
                <a:r>
                  <a:rPr lang="zh-CN" altLang="en-US" dirty="0" smtClean="0"/>
                  <a:t>远远小于</a:t>
                </a:r>
                <a:r>
                  <a:rPr lang="en-US" altLang="zh-CN" dirty="0" smtClean="0"/>
                  <a:t>1》</a:t>
                </a:r>
                <a:r>
                  <a:rPr lang="zh-CN" altLang="en-US" dirty="0" smtClean="0"/>
                  <a:t>，</a:t>
                </a:r>
                <a14:m>
                  <m:oMath xmlns:m="http://schemas.openxmlformats.org/officeDocument/2006/math">
                    <m:r>
                      <a:rPr lang="en-US" altLang="zh-CN" b="1" i="1" smtClean="0">
                        <a:solidFill>
                          <a:srgbClr val="0000CC"/>
                        </a:solidFill>
                        <a:latin typeface="Cambria Math"/>
                        <a:sym typeface="Symbol"/>
                      </a:rPr>
                      <m:t></m:t>
                    </m:r>
                  </m:oMath>
                </a14:m>
                <a:r>
                  <a:rPr lang="zh-CN" altLang="en-US" dirty="0" smtClean="0"/>
                  <a:t>的倒数远远大于</a:t>
                </a:r>
                <a:r>
                  <a:rPr lang="en-US" altLang="zh-CN" dirty="0" smtClean="0"/>
                  <a:t>1</a:t>
                </a:r>
                <a:r>
                  <a:rPr lang="zh-CN" altLang="en-US" dirty="0" smtClean="0"/>
                  <a:t>。由此</a:t>
                </a:r>
                <a:r>
                  <a:rPr lang="en-US" altLang="zh-CN" dirty="0" smtClean="0"/>
                  <a:t>F</a:t>
                </a:r>
                <a:r>
                  <a:rPr lang="zh-CN" altLang="en-US" dirty="0" smtClean="0"/>
                  <a:t>函数中</a:t>
                </a:r>
                <a14:m>
                  <m:oMath xmlns:m="http://schemas.openxmlformats.org/officeDocument/2006/math">
                    <m:r>
                      <a:rPr lang="en-US" altLang="zh-CN" b="1" i="1" smtClean="0">
                        <a:solidFill>
                          <a:srgbClr val="0000CC"/>
                        </a:solidFill>
                        <a:latin typeface="Cambria Math"/>
                        <a:sym typeface="Symbol"/>
                      </a:rPr>
                      <m:t></m:t>
                    </m:r>
                  </m:oMath>
                </a14:m>
                <a:r>
                  <a:rPr lang="zh-CN" altLang="en-US" dirty="0" smtClean="0"/>
                  <a:t>的倒数乘</a:t>
                </a:r>
                <a:r>
                  <a:rPr lang="en-US" altLang="zh-CN" dirty="0" smtClean="0"/>
                  <a:t>》</a:t>
                </a:r>
                <a:r>
                  <a:rPr lang="zh-CN" altLang="en-US" dirty="0" smtClean="0"/>
                  <a:t>以</a:t>
                </a:r>
                <a:r>
                  <a:rPr lang="en-US" altLang="zh-CN" dirty="0" smtClean="0"/>
                  <a:t>Y</a:t>
                </a:r>
                <a:r>
                  <a:rPr lang="zh-CN" altLang="en-US" dirty="0" smtClean="0"/>
                  <a:t>项</a:t>
                </a:r>
                <a:r>
                  <a:rPr lang="en-US" altLang="zh-CN" dirty="0" smtClean="0"/>
                  <a:t>》</a:t>
                </a:r>
                <a:r>
                  <a:rPr lang="zh-CN" altLang="en-US" dirty="0" smtClean="0"/>
                  <a:t>时主要项，其他项可以忽略。这样用</a:t>
                </a:r>
                <a:r>
                  <a:rPr lang="en-US" altLang="zh-CN" dirty="0" smtClean="0"/>
                  <a:t>F</a:t>
                </a:r>
                <a:r>
                  <a:rPr lang="zh-CN" altLang="en-US" dirty="0" smtClean="0"/>
                  <a:t>函数对</a:t>
                </a:r>
                <a:r>
                  <a:rPr lang="en-US" altLang="zh-CN" dirty="0" smtClean="0"/>
                  <a:t>Y</a:t>
                </a:r>
                <a:r>
                  <a:rPr lang="zh-CN" altLang="en-US" dirty="0" smtClean="0"/>
                  <a:t>求导，即可以求出在此范围内半导体电容</a:t>
                </a:r>
                <a:r>
                  <a:rPr lang="en-US" altLang="zh-CN" dirty="0" smtClean="0"/>
                  <a:t>》</a:t>
                </a:r>
                <a:r>
                  <a:rPr lang="zh-CN" altLang="en-US" dirty="0" smtClean="0"/>
                  <a:t>。此时的半导体电容远远小于绝缘层电容</a:t>
                </a:r>
                <a:r>
                  <a:rPr lang="en-US" altLang="zh-CN" dirty="0" smtClean="0"/>
                  <a:t>Ci</a:t>
                </a:r>
                <a:r>
                  <a:rPr lang="zh-CN" altLang="en-US" dirty="0" smtClean="0"/>
                  <a:t>。则半导体的总电容近似等于半导体电容值。</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再来考虑正偏情况，正</a:t>
                </a:r>
                <a:r>
                  <a:rPr lang="zh-CN" altLang="en-US" dirty="0" smtClean="0"/>
                  <a:t>偏分为</a:t>
                </a:r>
                <a:r>
                  <a:rPr lang="zh-CN" altLang="en-US" dirty="0" smtClean="0"/>
                  <a:t>两个区域来考虑。一个区域就是</a:t>
                </a:r>
                <a:r>
                  <a:rPr lang="en-US" altLang="zh-CN" dirty="0" smtClean="0"/>
                  <a:t>eVs/K0T</a:t>
                </a:r>
                <a:r>
                  <a:rPr lang="zh-CN" altLang="en-US" dirty="0" smtClean="0"/>
                  <a:t>大于零到表面电子密度刚刚大于本征载流子密度</a:t>
                </a:r>
                <a:r>
                  <a:rPr lang="zh-CN" altLang="en-US" dirty="0" smtClean="0"/>
                  <a:t>，就是耗尽区和弱</a:t>
                </a:r>
                <a:r>
                  <a:rPr lang="zh-CN" altLang="en-US" dirty="0" smtClean="0"/>
                  <a:t>反型区的区域</a:t>
                </a:r>
                <a:r>
                  <a:rPr lang="zh-CN" altLang="en-US" dirty="0" smtClean="0"/>
                  <a:t>。在此我们分析</a:t>
                </a:r>
                <a:r>
                  <a:rPr lang="en-US" altLang="zh-CN" dirty="0" smtClean="0"/>
                  <a:t>eVs/K0T</a:t>
                </a:r>
                <a:r>
                  <a:rPr lang="zh-CN" altLang="en-US" dirty="0" smtClean="0"/>
                  <a:t>近似等于</a:t>
                </a:r>
                <a:r>
                  <a:rPr lang="en-US" altLang="zh-CN" dirty="0" smtClean="0"/>
                  <a:t>lnp0/</a:t>
                </a:r>
                <a:r>
                  <a:rPr lang="en-US" altLang="zh-CN" dirty="0" err="1" smtClean="0"/>
                  <a:t>ni</a:t>
                </a:r>
                <a:r>
                  <a:rPr lang="zh-CN" altLang="en-US" dirty="0" smtClean="0"/>
                  <a:t>附近时的电容情况。在</a:t>
                </a:r>
                <a:r>
                  <a:rPr lang="en-US" altLang="zh-CN" dirty="0" smtClean="0"/>
                  <a:t>p</a:t>
                </a:r>
                <a:r>
                  <a:rPr lang="zh-CN" altLang="en-US" dirty="0" smtClean="0"/>
                  <a:t>型半导体中，</a:t>
                </a:r>
                <a:r>
                  <a:rPr lang="en-US" altLang="zh-CN" dirty="0" smtClean="0"/>
                  <a:t>Lnp0/</a:t>
                </a:r>
                <a:r>
                  <a:rPr lang="en-US" altLang="zh-CN" dirty="0" err="1" smtClean="0"/>
                  <a:t>ni</a:t>
                </a:r>
                <a:r>
                  <a:rPr lang="zh-CN" altLang="en-US" dirty="0" smtClean="0"/>
                  <a:t>等于本征费米能级减去半导体费米能级除以</a:t>
                </a:r>
                <a:r>
                  <a:rPr lang="en-US" altLang="zh-CN" dirty="0" smtClean="0"/>
                  <a:t>k0T</a:t>
                </a:r>
                <a:r>
                  <a:rPr lang="zh-CN" altLang="en-US" dirty="0" smtClean="0"/>
                  <a:t>，也就是</a:t>
                </a:r>
                <a:r>
                  <a:rPr lang="en-US" altLang="zh-CN" dirty="0" err="1" smtClean="0"/>
                  <a:t>eFaiB</a:t>
                </a:r>
                <a:r>
                  <a:rPr lang="en-US" altLang="zh-CN" dirty="0" smtClean="0"/>
                  <a:t>/K0T》</a:t>
                </a:r>
                <a:r>
                  <a:rPr lang="zh-CN" altLang="en-US" dirty="0" smtClean="0"/>
                  <a:t>，在</a:t>
                </a:r>
                <a:r>
                  <a:rPr lang="en-US" altLang="zh-CN" dirty="0" smtClean="0"/>
                  <a:t>MIS</a:t>
                </a:r>
                <a:r>
                  <a:rPr lang="zh-CN" altLang="en-US" dirty="0" smtClean="0"/>
                  <a:t>结构正偏电压大于零，是</a:t>
                </a:r>
                <a:r>
                  <a:rPr lang="en-US" altLang="zh-CN" dirty="0" smtClean="0"/>
                  <a:t>p</a:t>
                </a:r>
                <a:r>
                  <a:rPr lang="zh-CN" altLang="en-US" dirty="0" smtClean="0"/>
                  <a:t>型半导体表面的电势处于这个区域附近时，如果是</a:t>
                </a:r>
                <a:r>
                  <a:rPr lang="en-US" altLang="zh-CN" dirty="0" smtClean="0"/>
                  <a:t>Vs</a:t>
                </a:r>
                <a:r>
                  <a:rPr lang="zh-CN" altLang="en-US" dirty="0" smtClean="0"/>
                  <a:t>小于</a:t>
                </a:r>
                <a:r>
                  <a:rPr lang="en-US" altLang="zh-CN" dirty="0" err="1" smtClean="0"/>
                  <a:t>FaiB</a:t>
                </a:r>
                <a:r>
                  <a:rPr lang="zh-CN" altLang="en-US" dirty="0" smtClean="0"/>
                  <a:t>则是耗尽情况，如果是</a:t>
                </a:r>
                <a:r>
                  <a:rPr lang="en-US" altLang="zh-CN" dirty="0" smtClean="0"/>
                  <a:t>Vs</a:t>
                </a:r>
                <a:r>
                  <a:rPr lang="zh-CN" altLang="en-US" dirty="0" smtClean="0"/>
                  <a:t>大于</a:t>
                </a:r>
                <a:r>
                  <a:rPr lang="en-US" altLang="zh-CN" dirty="0" err="1" smtClean="0"/>
                  <a:t>FaiB</a:t>
                </a:r>
                <a:r>
                  <a:rPr lang="zh-CN" altLang="en-US" dirty="0" smtClean="0"/>
                  <a:t>，则半导体表面进入反型，也就是弱反型。在这个区域，表面电子和空穴的密度接近本征载流子密度，则</a:t>
                </a:r>
                <a:r>
                  <a:rPr lang="en-US" altLang="zh-CN" dirty="0" smtClean="0"/>
                  <a:t>》F</a:t>
                </a:r>
                <a:r>
                  <a:rPr lang="zh-CN" altLang="en-US" dirty="0" smtClean="0"/>
                  <a:t>函数中的第一项</a:t>
                </a:r>
                <a:r>
                  <a:rPr lang="en-US" altLang="zh-CN" dirty="0" smtClean="0"/>
                  <a:t>》</a:t>
                </a:r>
                <a:r>
                  <a:rPr lang="zh-CN" altLang="en-US" dirty="0" smtClean="0"/>
                  <a:t>和第二项</a:t>
                </a:r>
                <a:r>
                  <a:rPr lang="en-US" altLang="zh-CN" dirty="0" smtClean="0"/>
                  <a:t>》</a:t>
                </a:r>
                <a:r>
                  <a:rPr lang="zh-CN" altLang="en-US" dirty="0" smtClean="0"/>
                  <a:t>的值接近等于</a:t>
                </a:r>
                <a:r>
                  <a:rPr lang="en-US" altLang="zh-CN" dirty="0" smtClean="0"/>
                  <a:t>1.</a:t>
                </a:r>
                <a:r>
                  <a:rPr lang="zh-CN" altLang="en-US" dirty="0" smtClean="0"/>
                  <a:t>在第三项中由于是</a:t>
                </a:r>
                <a:r>
                  <a:rPr lang="en-US" altLang="zh-CN" dirty="0" smtClean="0"/>
                  <a:t>p</a:t>
                </a:r>
                <a:r>
                  <a:rPr lang="zh-CN" altLang="en-US" dirty="0" smtClean="0"/>
                  <a:t>型半导体</a:t>
                </a:r>
                <a:r>
                  <a:rPr lang="en-US" altLang="zh-CN" dirty="0" smtClean="0"/>
                  <a:t>》</a:t>
                </a:r>
                <a:r>
                  <a:rPr lang="zh-CN" altLang="en-US" dirty="0" smtClean="0"/>
                  <a:t>，</a:t>
                </a:r>
                <a:r>
                  <a:rPr lang="en-US" altLang="zh-CN" b="1" i="0" smtClean="0">
                    <a:solidFill>
                      <a:srgbClr val="0000CC"/>
                    </a:solidFill>
                    <a:latin typeface="Cambria Math"/>
                    <a:sym typeface="Symbol"/>
                  </a:rPr>
                  <a:t></a:t>
                </a:r>
                <a:r>
                  <a:rPr lang="zh-CN" altLang="en-US" dirty="0" smtClean="0"/>
                  <a:t>远远小于</a:t>
                </a:r>
                <a:r>
                  <a:rPr lang="en-US" altLang="zh-CN" dirty="0" smtClean="0"/>
                  <a:t>1》</a:t>
                </a:r>
                <a:r>
                  <a:rPr lang="zh-CN" altLang="en-US" dirty="0" smtClean="0"/>
                  <a:t>，</a:t>
                </a:r>
                <a:r>
                  <a:rPr lang="en-US" altLang="zh-CN" b="1" i="0" smtClean="0">
                    <a:solidFill>
                      <a:srgbClr val="0000CC"/>
                    </a:solidFill>
                    <a:latin typeface="Cambria Math"/>
                    <a:sym typeface="Symbol"/>
                  </a:rPr>
                  <a:t></a:t>
                </a:r>
                <a:r>
                  <a:rPr lang="zh-CN" altLang="en-US" dirty="0" smtClean="0"/>
                  <a:t>的倒数远远大于</a:t>
                </a:r>
                <a:r>
                  <a:rPr lang="en-US" altLang="zh-CN" dirty="0" smtClean="0"/>
                  <a:t>1</a:t>
                </a:r>
                <a:r>
                  <a:rPr lang="zh-CN" altLang="en-US" dirty="0" smtClean="0"/>
                  <a:t>。由此</a:t>
                </a:r>
                <a:r>
                  <a:rPr lang="en-US" altLang="zh-CN" dirty="0" smtClean="0"/>
                  <a:t>F</a:t>
                </a:r>
                <a:r>
                  <a:rPr lang="zh-CN" altLang="en-US" dirty="0" smtClean="0"/>
                  <a:t>函数中</a:t>
                </a:r>
                <a:r>
                  <a:rPr lang="en-US" altLang="zh-CN" b="1" i="0" smtClean="0">
                    <a:solidFill>
                      <a:srgbClr val="0000CC"/>
                    </a:solidFill>
                    <a:latin typeface="Cambria Math"/>
                    <a:sym typeface="Symbol"/>
                  </a:rPr>
                  <a:t></a:t>
                </a:r>
                <a:r>
                  <a:rPr lang="zh-CN" altLang="en-US" dirty="0" smtClean="0"/>
                  <a:t>的倒数乘</a:t>
                </a:r>
                <a:r>
                  <a:rPr lang="en-US" altLang="zh-CN" dirty="0" smtClean="0"/>
                  <a:t>》</a:t>
                </a:r>
                <a:r>
                  <a:rPr lang="zh-CN" altLang="en-US" dirty="0" smtClean="0"/>
                  <a:t>以</a:t>
                </a:r>
                <a:r>
                  <a:rPr lang="en-US" altLang="zh-CN" dirty="0" smtClean="0"/>
                  <a:t>Y</a:t>
                </a:r>
                <a:r>
                  <a:rPr lang="zh-CN" altLang="en-US" dirty="0" smtClean="0"/>
                  <a:t>项</a:t>
                </a:r>
                <a:r>
                  <a:rPr lang="en-US" altLang="zh-CN" dirty="0" smtClean="0"/>
                  <a:t>》</a:t>
                </a:r>
                <a:r>
                  <a:rPr lang="zh-CN" altLang="en-US" dirty="0" smtClean="0"/>
                  <a:t>时主要项，其他项可以忽略。这样用</a:t>
                </a:r>
                <a:r>
                  <a:rPr lang="en-US" altLang="zh-CN" dirty="0" smtClean="0"/>
                  <a:t>F</a:t>
                </a:r>
                <a:r>
                  <a:rPr lang="zh-CN" altLang="en-US" dirty="0" smtClean="0"/>
                  <a:t>函数对</a:t>
                </a:r>
                <a:r>
                  <a:rPr lang="en-US" altLang="zh-CN" dirty="0" smtClean="0"/>
                  <a:t>Y</a:t>
                </a:r>
                <a:r>
                  <a:rPr lang="zh-CN" altLang="en-US" dirty="0" smtClean="0"/>
                  <a:t>求导，即可以求出在此范围内半导体电容</a:t>
                </a:r>
                <a:r>
                  <a:rPr lang="en-US" altLang="zh-CN" dirty="0" smtClean="0"/>
                  <a:t>》</a:t>
                </a:r>
                <a:r>
                  <a:rPr lang="zh-CN" altLang="en-US" dirty="0" smtClean="0"/>
                  <a:t>。此时的半导体电容远远小于绝缘层电容</a:t>
                </a:r>
                <a:r>
                  <a:rPr lang="en-US" altLang="zh-CN" dirty="0" smtClean="0"/>
                  <a:t>Ci</a:t>
                </a:r>
                <a:r>
                  <a:rPr lang="zh-CN" altLang="en-US" dirty="0" smtClean="0"/>
                  <a:t>。则半导体的总电容近似等于半导体电容值。</a:t>
                </a:r>
                <a:endParaRPr lang="en-US" altLang="zh-CN" dirty="0" smtClean="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228058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下面看一个例题，在室温下</a:t>
            </a:r>
            <a:r>
              <a:rPr lang="en-US" altLang="zh-CN" dirty="0" smtClean="0"/>
              <a:t>p</a:t>
            </a:r>
            <a:r>
              <a:rPr lang="zh-CN" altLang="en-US" dirty="0" smtClean="0"/>
              <a:t>型硅的</a:t>
            </a:r>
            <a:r>
              <a:rPr lang="en-US" altLang="zh-CN" dirty="0" smtClean="0"/>
              <a:t>MOS</a:t>
            </a:r>
            <a:r>
              <a:rPr lang="zh-CN" altLang="en-US" dirty="0" smtClean="0"/>
              <a:t>结构。</a:t>
            </a:r>
            <a:r>
              <a:rPr lang="en-US" altLang="zh-CN" dirty="0" smtClean="0"/>
              <a:t>Si</a:t>
            </a:r>
            <a:r>
              <a:rPr lang="zh-CN" altLang="en-US" dirty="0" smtClean="0"/>
              <a:t>的</a:t>
            </a:r>
            <a:r>
              <a:rPr lang="en-US" altLang="zh-CN" dirty="0" smtClean="0"/>
              <a:t>MIS</a:t>
            </a:r>
            <a:r>
              <a:rPr lang="zh-CN" altLang="en-US" dirty="0" smtClean="0"/>
              <a:t>结构中绝缘层早期采用的是热氧化的二氧化硅层。</a:t>
            </a:r>
            <a:r>
              <a:rPr lang="en-US" altLang="zh-CN" dirty="0" smtClean="0"/>
              <a:t>Si</a:t>
            </a:r>
            <a:r>
              <a:rPr lang="zh-CN" altLang="en-US" dirty="0" smtClean="0"/>
              <a:t>上热氧化二氧化硅层能够是</a:t>
            </a:r>
            <a:r>
              <a:rPr lang="en-US" altLang="zh-CN" dirty="0" smtClean="0"/>
              <a:t>Si</a:t>
            </a:r>
            <a:r>
              <a:rPr lang="zh-CN" altLang="en-US" dirty="0" smtClean="0"/>
              <a:t>和二氧化硅界面的界面缺陷小，解决了场效应晶体管表面场效应受界面影响的问题。而</a:t>
            </a:r>
            <a:r>
              <a:rPr lang="en-US" altLang="zh-CN" dirty="0" smtClean="0"/>
              <a:t>Si</a:t>
            </a:r>
            <a:r>
              <a:rPr lang="zh-CN" altLang="en-US" dirty="0" smtClean="0"/>
              <a:t>基场效应晶体管的制备成果大大促进了硅器件的发展。虽然在</a:t>
            </a:r>
            <a:r>
              <a:rPr lang="en-US" altLang="zh-CN" dirty="0" smtClean="0"/>
              <a:t>nm</a:t>
            </a:r>
            <a:r>
              <a:rPr lang="zh-CN" altLang="en-US" dirty="0" smtClean="0"/>
              <a:t>尺寸工艺下已经不采用二氧化硅作为绝缘层，但是较大的</a:t>
            </a:r>
            <a:r>
              <a:rPr lang="en-US" altLang="zh-CN" dirty="0" smtClean="0"/>
              <a:t>Si</a:t>
            </a:r>
            <a:r>
              <a:rPr lang="zh-CN" altLang="en-US" dirty="0" smtClean="0"/>
              <a:t>工艺器件仍然采用二氧化硅作为绝缘层，也就是</a:t>
            </a:r>
            <a:r>
              <a:rPr lang="en-US" altLang="zh-CN" dirty="0" smtClean="0"/>
              <a:t>MOS</a:t>
            </a:r>
            <a:r>
              <a:rPr lang="zh-CN" altLang="en-US" dirty="0" smtClean="0"/>
              <a:t>结构。现在考虑</a:t>
            </a:r>
            <a:r>
              <a:rPr lang="en-US" altLang="zh-CN" dirty="0" smtClean="0"/>
              <a:t>Si</a:t>
            </a:r>
            <a:r>
              <a:rPr lang="zh-CN" altLang="en-US" dirty="0" smtClean="0"/>
              <a:t>的</a:t>
            </a:r>
            <a:r>
              <a:rPr lang="en-US" altLang="zh-CN" dirty="0" smtClean="0"/>
              <a:t>MOS</a:t>
            </a:r>
            <a:r>
              <a:rPr lang="zh-CN" altLang="en-US" dirty="0" smtClean="0"/>
              <a:t>结构器件，</a:t>
            </a:r>
            <a:r>
              <a:rPr lang="en-US" altLang="zh-CN" dirty="0" smtClean="0"/>
              <a:t>p</a:t>
            </a:r>
            <a:r>
              <a:rPr lang="zh-CN" altLang="en-US" dirty="0" smtClean="0"/>
              <a:t>型</a:t>
            </a:r>
            <a:r>
              <a:rPr lang="en-US" altLang="zh-CN" dirty="0" err="1" smtClean="0"/>
              <a:t>si</a:t>
            </a:r>
            <a:r>
              <a:rPr lang="zh-CN" altLang="en-US" dirty="0" smtClean="0"/>
              <a:t>中空穴密度为</a:t>
            </a:r>
            <a:r>
              <a:rPr lang="en-US" altLang="zh-CN" dirty="0" smtClean="0"/>
              <a:t>1.5*10^14</a:t>
            </a:r>
            <a:r>
              <a:rPr lang="zh-CN" altLang="en-US" dirty="0" smtClean="0"/>
              <a:t>次方，二氧化硅层厚度</a:t>
            </a:r>
            <a:r>
              <a:rPr lang="en-US" altLang="zh-CN" dirty="0" smtClean="0"/>
              <a:t>d=2nm</a:t>
            </a:r>
            <a:r>
              <a:rPr lang="zh-CN" altLang="en-US" dirty="0" smtClean="0"/>
              <a:t>。来计算弱反型区的</a:t>
            </a:r>
            <a:r>
              <a:rPr lang="en-US" altLang="zh-CN" dirty="0" smtClean="0"/>
              <a:t>MOS</a:t>
            </a:r>
            <a:r>
              <a:rPr lang="zh-CN" altLang="en-US" dirty="0" smtClean="0"/>
              <a:t>结构电容。</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3089271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最后来看栅电压远大于零的情况。栅电压远大于零的情况，也就是半导体表面的电子密度远大于本征载流子密度情况。半导体表面处于强反型。在强反型是半导体表面的电势弯曲量大于</a:t>
                </a:r>
                <a:r>
                  <a:rPr lang="en-US" altLang="zh-CN" dirty="0" smtClean="0"/>
                  <a:t>2FaiB</a:t>
                </a:r>
                <a:r>
                  <a:rPr lang="zh-CN" altLang="en-US" dirty="0" smtClean="0"/>
                  <a:t>，也就是</a:t>
                </a:r>
                <a14:m>
                  <m:oMath xmlns:m="http://schemas.openxmlformats.org/officeDocument/2006/math">
                    <m:sSub>
                      <m:sSubPr>
                        <m:ctrlPr>
                          <a:rPr lang="en-US" altLang="zh-CN" i="1" smtClean="0">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r>
                      <a:rPr lang="en-US" altLang="zh-CN" i="1">
                        <a:latin typeface="Cambria Math"/>
                        <a:ea typeface="Cambria Math"/>
                      </a:rPr>
                      <m:t>&gt;2</m:t>
                    </m:r>
                    <m:sSub>
                      <m:sSubPr>
                        <m:ctrlPr>
                          <a:rPr lang="en-US" altLang="zh-CN" i="1">
                            <a:latin typeface="Cambria Math" panose="02040503050406030204" pitchFamily="18" charset="0"/>
                            <a:ea typeface="Cambria Math"/>
                          </a:rPr>
                        </m:ctrlPr>
                      </m:sSubPr>
                      <m:e>
                        <m:r>
                          <a:rPr lang="en-US" altLang="zh-CN" i="1">
                            <a:latin typeface="Cambria Math"/>
                            <a:ea typeface="Cambria Math"/>
                            <a:sym typeface="Symbol"/>
                          </a:rPr>
                          <m:t></m:t>
                        </m:r>
                      </m:e>
                      <m:sub>
                        <m:r>
                          <m:rPr>
                            <m:sty m:val="p"/>
                          </m:rPr>
                          <a:rPr lang="en-US" altLang="zh-CN" i="1">
                            <a:latin typeface="Cambria Math" panose="02040503050406030204" pitchFamily="18" charset="0"/>
                            <a:ea typeface="Cambria Math"/>
                            <a:sym typeface="Symbol"/>
                          </a:rPr>
                          <m:t>B</m:t>
                        </m:r>
                      </m:sub>
                    </m:sSub>
                  </m:oMath>
                </a14:m>
                <a:r>
                  <a:rPr lang="en-US" altLang="zh-CN" dirty="0" smtClean="0"/>
                  <a:t>,</a:t>
                </a:r>
                <a:r>
                  <a:rPr lang="zh-CN" altLang="en-US" dirty="0" smtClean="0"/>
                  <a:t>得出的半导体电容的表达式类似在积累区的结果</a:t>
                </a:r>
                <a:r>
                  <a:rPr lang="en-US" altLang="zh-CN" dirty="0" smtClean="0"/>
                  <a:t>.</a:t>
                </a:r>
                <a:r>
                  <a:rPr lang="zh-CN" altLang="en-US" dirty="0" smtClean="0"/>
                  <a:t>注意公式中的</a:t>
                </a:r>
                <a:r>
                  <a:rPr lang="en-US" altLang="zh-CN" dirty="0" smtClean="0"/>
                  <a:t>p0/</a:t>
                </a:r>
                <a:r>
                  <a:rPr lang="en-US" altLang="zh-CN" dirty="0" err="1" smtClean="0"/>
                  <a:t>ni</a:t>
                </a:r>
                <a:r>
                  <a:rPr lang="zh-CN" altLang="en-US" dirty="0" smtClean="0"/>
                  <a:t>此时为</a:t>
                </a:r>
                <a:r>
                  <a:rPr lang="en-US" altLang="zh-CN" dirty="0" err="1" smtClean="0"/>
                  <a:t>ni</a:t>
                </a:r>
                <a:r>
                  <a:rPr lang="zh-CN" altLang="en-US" dirty="0" smtClean="0"/>
                  <a:t>除以</a:t>
                </a:r>
                <a:r>
                  <a:rPr lang="en-US" altLang="zh-CN" dirty="0" smtClean="0"/>
                  <a:t>p0</a:t>
                </a:r>
                <a:r>
                  <a:rPr lang="zh-CN" altLang="en-US" dirty="0" smtClean="0"/>
                  <a:t>。测试半导体的电容值远远大于绝缘层的电容值，</a:t>
                </a:r>
                <a:r>
                  <a:rPr lang="en-US" altLang="zh-CN" dirty="0" smtClean="0"/>
                  <a:t>MIS</a:t>
                </a:r>
                <a:r>
                  <a:rPr lang="zh-CN" altLang="en-US" dirty="0" smtClean="0"/>
                  <a:t>结构的总电容近似等于绝缘层电容。</a:t>
                </a:r>
                <a:endParaRPr lang="en-US" altLang="zh-CN" dirty="0" smtClean="0"/>
              </a:p>
              <a:p>
                <a:endParaRPr lang="en-US" altLang="zh-CN" dirty="0" smtClean="0"/>
              </a:p>
              <a:p>
                <a:r>
                  <a:rPr lang="zh-CN" altLang="en-US" dirty="0" smtClean="0"/>
                  <a:t>而要注意的是，在半导体强反型时，半导体的电容是半导体反型电子，也就是</a:t>
                </a:r>
                <a:r>
                  <a:rPr lang="en-US" altLang="zh-CN" dirty="0" smtClean="0"/>
                  <a:t>p</a:t>
                </a:r>
                <a:r>
                  <a:rPr lang="zh-CN" altLang="en-US" dirty="0" smtClean="0"/>
                  <a:t>型半导体中的少子随电压变化反应出来的电容。而对于</a:t>
                </a:r>
                <a:r>
                  <a:rPr lang="en-US" altLang="zh-CN" dirty="0" smtClean="0"/>
                  <a:t>p</a:t>
                </a:r>
                <a:r>
                  <a:rPr lang="zh-CN" altLang="en-US" dirty="0" smtClean="0"/>
                  <a:t>型半导体，体内的少子数量远远小于多子的数量，在交流中少子需要随交流电压的增加和减少而变化，这样就需要少子的产生和复合引起的空间电荷区中的少子变化能够跟上交流信号变化才行。这就受到了少子寿命的影响，因此交流频率受到了限制。只要在交流低频时，才能反映出此时获得的半导体电容。也就是</a:t>
                </a:r>
                <a:r>
                  <a:rPr lang="en-US" altLang="zh-CN" dirty="0" smtClean="0"/>
                  <a:t>MIS</a:t>
                </a:r>
                <a:r>
                  <a:rPr lang="zh-CN" altLang="en-US" dirty="0" smtClean="0"/>
                  <a:t>结构的低频电容特性。例如频率在</a:t>
                </a:r>
                <a:r>
                  <a:rPr lang="en-US" altLang="zh-CN" dirty="0" smtClean="0"/>
                  <a:t>5-100HZ</a:t>
                </a:r>
                <a:r>
                  <a:rPr lang="zh-CN" altLang="en-US" dirty="0" smtClean="0"/>
                  <a:t>范围。如果交流信号的频率较高，少子的产生和复合不能跟上交流信号的变化，则只有耗尽层的宽度随着交流信号变化，也就是耗尽层中的电离受主对半导体电容的贡献。这时半导体电容公式与受主密度相关。半导体的电容远小于绝缘层电容，则</a:t>
                </a:r>
                <a:r>
                  <a:rPr lang="en-US" altLang="zh-CN" dirty="0" smtClean="0"/>
                  <a:t>MIS</a:t>
                </a:r>
                <a:r>
                  <a:rPr lang="zh-CN" altLang="en-US" dirty="0" smtClean="0"/>
                  <a:t>的总电容近似等于半导体电容。也就是</a:t>
                </a:r>
                <a:r>
                  <a:rPr lang="en-US" altLang="zh-CN" dirty="0" smtClean="0"/>
                  <a:t>MIS</a:t>
                </a:r>
                <a:r>
                  <a:rPr lang="zh-CN" altLang="en-US" dirty="0" smtClean="0"/>
                  <a:t>结构的高频电容特性。一般</a:t>
                </a:r>
                <a:r>
                  <a:rPr lang="en-US" altLang="zh-CN" dirty="0" smtClean="0"/>
                  <a:t>MIS</a:t>
                </a:r>
                <a:r>
                  <a:rPr lang="zh-CN" altLang="en-US" dirty="0" smtClean="0"/>
                  <a:t>结构的电容是随着交流信号的频率而变化的。在强反型时，直流配置电压的增加，也就是</a:t>
                </a:r>
                <a:r>
                  <a:rPr lang="en-US" altLang="zh-CN" dirty="0" smtClean="0"/>
                  <a:t>Vg</a:t>
                </a:r>
                <a:r>
                  <a:rPr lang="zh-CN" altLang="en-US" dirty="0" smtClean="0"/>
                  <a:t>的增加，会引起反型电子的大量增加，而反型电子在半导体表面很窄的范围内。因此当</a:t>
                </a:r>
                <a:r>
                  <a:rPr lang="en-US" altLang="zh-CN" dirty="0" smtClean="0"/>
                  <a:t>Vs&gt;2FaiB </a:t>
                </a:r>
                <a:r>
                  <a:rPr lang="zh-CN" altLang="en-US" dirty="0" smtClean="0"/>
                  <a:t>时，半导体的耗尽层宽度几乎不再增加，这时耗尽层宽度达到最大值。利用耗尽近似，求出最大耗尽层宽度</a:t>
                </a:r>
                <a:r>
                  <a:rPr lang="en-US" altLang="zh-CN" dirty="0" smtClean="0"/>
                  <a:t>》</a:t>
                </a:r>
                <a:r>
                  <a:rPr lang="zh-CN" altLang="en-US" dirty="0" smtClean="0"/>
                  <a:t>。对应的电容值为半导体耗尽层电容。这个电容远小于绝缘层电容。也就是高频时</a:t>
                </a:r>
                <a:r>
                  <a:rPr lang="en-US" altLang="zh-CN" dirty="0" smtClean="0"/>
                  <a:t>MIS</a:t>
                </a:r>
                <a:r>
                  <a:rPr lang="zh-CN" altLang="en-US" dirty="0" smtClean="0"/>
                  <a:t>电容近似等于半导体最大耗尽层电容，基本保持不变。</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最后来看栅电压远大于零的情况。栅电压远大于零的情况，也就是半导体表面的电子密度远大于本征载流子密度情况。半导体表面处于强反型。在强反型是半导体表面的电势弯曲量大于</a:t>
                </a:r>
                <a:r>
                  <a:rPr lang="en-US" altLang="zh-CN" dirty="0" smtClean="0"/>
                  <a:t>2FaiB</a:t>
                </a:r>
                <a:r>
                  <a:rPr lang="zh-CN" altLang="en-US" dirty="0" smtClean="0"/>
                  <a:t>，也就是</a:t>
                </a:r>
                <a:r>
                  <a:rPr lang="en-US" altLang="zh-CN" i="0">
                    <a:latin typeface="Cambria Math"/>
                    <a:ea typeface="Cambria Math"/>
                  </a:rPr>
                  <a:t>𝑉</a:t>
                </a:r>
                <a:r>
                  <a:rPr lang="en-US" altLang="zh-CN" i="0" smtClean="0">
                    <a:latin typeface="Cambria Math" panose="02040503050406030204" pitchFamily="18" charset="0"/>
                    <a:ea typeface="Cambria Math"/>
                  </a:rPr>
                  <a:t>_</a:t>
                </a:r>
                <a:r>
                  <a:rPr lang="en-US" altLang="zh-CN" i="0">
                    <a:latin typeface="Cambria Math"/>
                    <a:ea typeface="Cambria Math"/>
                  </a:rPr>
                  <a:t>𝑠&gt;2</a:t>
                </a:r>
                <a:r>
                  <a:rPr lang="en-US" altLang="zh-CN" i="0">
                    <a:latin typeface="Cambria Math"/>
                    <a:ea typeface="Cambria Math"/>
                    <a:sym typeface="Symbol"/>
                  </a:rPr>
                  <a:t></a:t>
                </a:r>
                <a:r>
                  <a:rPr lang="en-US" altLang="zh-CN" i="0">
                    <a:latin typeface="Cambria Math" panose="02040503050406030204" pitchFamily="18" charset="0"/>
                    <a:ea typeface="Cambria Math"/>
                    <a:sym typeface="Symbol"/>
                  </a:rPr>
                  <a:t>_B</a:t>
                </a:r>
                <a:r>
                  <a:rPr lang="en-US" altLang="zh-CN" dirty="0" smtClean="0"/>
                  <a:t>,</a:t>
                </a:r>
                <a:r>
                  <a:rPr lang="zh-CN" altLang="en-US" dirty="0" smtClean="0"/>
                  <a:t>得出的半导体电容的表达式类似在积累区的结果</a:t>
                </a:r>
                <a:r>
                  <a:rPr lang="en-US" altLang="zh-CN" dirty="0" smtClean="0"/>
                  <a:t>.</a:t>
                </a:r>
                <a:r>
                  <a:rPr lang="zh-CN" altLang="en-US" dirty="0" smtClean="0"/>
                  <a:t>注意公式中的</a:t>
                </a:r>
                <a:r>
                  <a:rPr lang="en-US" altLang="zh-CN" dirty="0" smtClean="0"/>
                  <a:t>p0/</a:t>
                </a:r>
                <a:r>
                  <a:rPr lang="en-US" altLang="zh-CN" dirty="0" err="1" smtClean="0"/>
                  <a:t>ni</a:t>
                </a:r>
                <a:r>
                  <a:rPr lang="zh-CN" altLang="en-US" dirty="0" smtClean="0"/>
                  <a:t>此时为</a:t>
                </a:r>
                <a:r>
                  <a:rPr lang="en-US" altLang="zh-CN" dirty="0" err="1" smtClean="0"/>
                  <a:t>ni</a:t>
                </a:r>
                <a:r>
                  <a:rPr lang="zh-CN" altLang="en-US" dirty="0" smtClean="0"/>
                  <a:t>除以</a:t>
                </a:r>
                <a:r>
                  <a:rPr lang="en-US" altLang="zh-CN" dirty="0" smtClean="0"/>
                  <a:t>p0</a:t>
                </a:r>
                <a:r>
                  <a:rPr lang="zh-CN" altLang="en-US" dirty="0" smtClean="0"/>
                  <a:t>。测试半导体的电容值远远大于绝缘层的电容值，</a:t>
                </a:r>
                <a:r>
                  <a:rPr lang="en-US" altLang="zh-CN" dirty="0" smtClean="0"/>
                  <a:t>MIS</a:t>
                </a:r>
                <a:r>
                  <a:rPr lang="zh-CN" altLang="en-US" dirty="0" smtClean="0"/>
                  <a:t>结构的总电容近似等于绝缘层电容。</a:t>
                </a:r>
                <a:endParaRPr lang="en-US" altLang="zh-CN" dirty="0" smtClean="0"/>
              </a:p>
              <a:p>
                <a:endParaRPr lang="en-US" altLang="zh-CN" dirty="0" smtClean="0"/>
              </a:p>
              <a:p>
                <a:r>
                  <a:rPr lang="zh-CN" altLang="en-US" dirty="0" smtClean="0"/>
                  <a:t>而要注意的是，在半导体强反型时，半导体的电容是半导体反型电子，也就是</a:t>
                </a:r>
                <a:r>
                  <a:rPr lang="en-US" altLang="zh-CN" dirty="0" smtClean="0"/>
                  <a:t>p</a:t>
                </a:r>
                <a:r>
                  <a:rPr lang="zh-CN" altLang="en-US" dirty="0" smtClean="0"/>
                  <a:t>型半导体中的少子随电压变化反应出来的电容。而对于</a:t>
                </a:r>
                <a:r>
                  <a:rPr lang="en-US" altLang="zh-CN" dirty="0" smtClean="0"/>
                  <a:t>p</a:t>
                </a:r>
                <a:r>
                  <a:rPr lang="zh-CN" altLang="en-US" dirty="0" smtClean="0"/>
                  <a:t>型半导体，体内的少子数量远远小于多子的数量，在交流中少子需要随交流电压的增加和减少而变化，这样就需要少子的产生和复合引起的空间电荷区中的少子变化能够跟上交流信号变化才行。这就受到了少子寿命的影响，因此交流频率受到了限制。只要在交流低频时，才能反映出此时获得的半导体电容。也就是</a:t>
                </a:r>
                <a:r>
                  <a:rPr lang="en-US" altLang="zh-CN" dirty="0" smtClean="0"/>
                  <a:t>MIS</a:t>
                </a:r>
                <a:r>
                  <a:rPr lang="zh-CN" altLang="en-US" dirty="0" smtClean="0"/>
                  <a:t>结构的低频电容特性。例如频率在</a:t>
                </a:r>
                <a:r>
                  <a:rPr lang="en-US" altLang="zh-CN" dirty="0" smtClean="0"/>
                  <a:t>5-100HZ</a:t>
                </a:r>
                <a:r>
                  <a:rPr lang="zh-CN" altLang="en-US" dirty="0" smtClean="0"/>
                  <a:t>范围。如果交流信号的频率较高，少子的产生和复合不能跟上交流信号的变化，则只有耗尽层的宽度随着交流信号变化，也就是耗尽层中的电离受主对半导体电容的贡献。这时半导体电容公式与受主密度相关。半导体的电容远小于绝缘层电容，则</a:t>
                </a:r>
                <a:r>
                  <a:rPr lang="en-US" altLang="zh-CN" dirty="0" smtClean="0"/>
                  <a:t>MIS</a:t>
                </a:r>
                <a:r>
                  <a:rPr lang="zh-CN" altLang="en-US" dirty="0" smtClean="0"/>
                  <a:t>的总电容近似等于半导体电容。也就是</a:t>
                </a:r>
                <a:r>
                  <a:rPr lang="en-US" altLang="zh-CN" dirty="0" smtClean="0"/>
                  <a:t>MIS</a:t>
                </a:r>
                <a:r>
                  <a:rPr lang="zh-CN" altLang="en-US" dirty="0" smtClean="0"/>
                  <a:t>结构的高频电容特性。一般</a:t>
                </a:r>
                <a:r>
                  <a:rPr lang="en-US" altLang="zh-CN" dirty="0" smtClean="0"/>
                  <a:t>MIS</a:t>
                </a:r>
                <a:r>
                  <a:rPr lang="zh-CN" altLang="en-US" dirty="0" smtClean="0"/>
                  <a:t>结构的电容是随着交流信号的频率而变化的。在强反型时，直流配置电压的增加，也就是</a:t>
                </a:r>
                <a:r>
                  <a:rPr lang="en-US" altLang="zh-CN" dirty="0" smtClean="0"/>
                  <a:t>Vg</a:t>
                </a:r>
                <a:r>
                  <a:rPr lang="zh-CN" altLang="en-US" dirty="0" smtClean="0"/>
                  <a:t>的增加，会引起反型电子的大量增加，而反型电子在半导体表面很窄的范围内。因此当</a:t>
                </a:r>
                <a:r>
                  <a:rPr lang="en-US" altLang="zh-CN" dirty="0" smtClean="0"/>
                  <a:t>Vs&gt;2FaiB </a:t>
                </a:r>
                <a:r>
                  <a:rPr lang="zh-CN" altLang="en-US" dirty="0" smtClean="0"/>
                  <a:t>时，半导体的耗尽层宽度几乎不再增加，这时耗尽层宽度达到最大值。利用耗尽近似，求出最大耗尽层宽度</a:t>
                </a:r>
                <a:r>
                  <a:rPr lang="en-US" altLang="zh-CN" dirty="0" smtClean="0"/>
                  <a:t>》</a:t>
                </a:r>
                <a:r>
                  <a:rPr lang="zh-CN" altLang="en-US" dirty="0" smtClean="0"/>
                  <a:t>。对应的电容值为半导体耗尽层电容。这个电容远小于绝缘层电容。也就是高频时</a:t>
                </a:r>
                <a:r>
                  <a:rPr lang="en-US" altLang="zh-CN" dirty="0" smtClean="0"/>
                  <a:t>MIS</a:t>
                </a:r>
                <a:r>
                  <a:rPr lang="zh-CN" altLang="en-US" dirty="0" smtClean="0"/>
                  <a:t>电容近似等于半导体最大耗尽层电容，基本保持不变。</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21</a:t>
            </a:fld>
            <a:endParaRPr lang="en-US"/>
          </a:p>
        </p:txBody>
      </p:sp>
    </p:spTree>
    <p:extLst>
      <p:ext uri="{BB962C8B-B14F-4D97-AF65-F5344CB8AC3E}">
        <p14:creationId xmlns:p14="http://schemas.microsoft.com/office/powerpoint/2010/main" val="119224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根据上述对</a:t>
            </a:r>
            <a:r>
              <a:rPr lang="en-US" altLang="zh-CN" dirty="0" smtClean="0"/>
              <a:t>p</a:t>
            </a:r>
            <a:r>
              <a:rPr lang="zh-CN" altLang="en-US" dirty="0" smtClean="0"/>
              <a:t>型半导体</a:t>
            </a:r>
            <a:r>
              <a:rPr lang="en-US" altLang="zh-CN" dirty="0" smtClean="0"/>
              <a:t>MIS</a:t>
            </a:r>
            <a:r>
              <a:rPr lang="zh-CN" altLang="en-US" dirty="0" smtClean="0"/>
              <a:t>结构电容电压特性的分析。就可以大致画出</a:t>
            </a:r>
            <a:r>
              <a:rPr lang="en-US" altLang="zh-CN" dirty="0" smtClean="0"/>
              <a:t>p</a:t>
            </a:r>
            <a:r>
              <a:rPr lang="zh-CN" altLang="en-US" dirty="0" smtClean="0"/>
              <a:t>型半导体</a:t>
            </a:r>
            <a:r>
              <a:rPr lang="en-US" altLang="zh-CN" dirty="0" smtClean="0"/>
              <a:t>MIS</a:t>
            </a:r>
            <a:r>
              <a:rPr lang="zh-CN" altLang="en-US" dirty="0" smtClean="0"/>
              <a:t>结构的电容</a:t>
            </a:r>
            <a:r>
              <a:rPr lang="en-US" altLang="zh-CN" dirty="0" smtClean="0"/>
              <a:t>-</a:t>
            </a:r>
            <a:r>
              <a:rPr lang="zh-CN" altLang="en-US" dirty="0" smtClean="0"/>
              <a:t>电压曲线。在此</a:t>
            </a:r>
            <a:r>
              <a:rPr lang="en-US" altLang="zh-CN" dirty="0" smtClean="0"/>
              <a:t>MIS</a:t>
            </a:r>
            <a:r>
              <a:rPr lang="zh-CN" altLang="en-US" dirty="0" smtClean="0"/>
              <a:t>电容用绝缘层电容值进行归一化。</a:t>
            </a:r>
            <a:r>
              <a:rPr lang="en-US" altLang="zh-CN" dirty="0" smtClean="0"/>
              <a:t>P</a:t>
            </a:r>
            <a:r>
              <a:rPr lang="zh-CN" altLang="en-US" dirty="0" smtClean="0"/>
              <a:t>型的半导体</a:t>
            </a:r>
            <a:r>
              <a:rPr lang="en-US" altLang="zh-CN" dirty="0" smtClean="0"/>
              <a:t>MIS</a:t>
            </a:r>
            <a:r>
              <a:rPr lang="zh-CN" altLang="en-US" dirty="0" smtClean="0"/>
              <a:t>结构，偏置电压在小于零时，半导体表面处于积累区。在积累区半导体对电容的贡献主要为半导体中的空穴，空穴为半导体的多子，无论在高频还是在低频，空穴的变化都能跟上交流信号的变化。在积累区，半导体的电容值远大于绝缘层电容，</a:t>
            </a:r>
            <a:r>
              <a:rPr lang="en-US" altLang="zh-CN" dirty="0" smtClean="0"/>
              <a:t>MIS</a:t>
            </a:r>
            <a:r>
              <a:rPr lang="zh-CN" altLang="en-US" dirty="0" smtClean="0"/>
              <a:t>的总电容近似等于绝缘层电容，因此</a:t>
            </a:r>
            <a:r>
              <a:rPr lang="en-US" altLang="zh-CN" dirty="0" smtClean="0"/>
              <a:t>C/Ci</a:t>
            </a:r>
            <a:r>
              <a:rPr lang="zh-CN" altLang="en-US" dirty="0" smtClean="0"/>
              <a:t>近似等于</a:t>
            </a:r>
            <a:r>
              <a:rPr lang="en-US" altLang="zh-CN" dirty="0" smtClean="0"/>
              <a:t>1.</a:t>
            </a:r>
            <a:r>
              <a:rPr lang="zh-CN" altLang="en-US" dirty="0" smtClean="0"/>
              <a:t>而在正电压，随着电压增加，半导体表面从耗尽逐渐变为弱反型。在</a:t>
            </a:r>
            <a:r>
              <a:rPr lang="en-US" altLang="zh-CN" dirty="0" smtClean="0"/>
              <a:t>Vs</a:t>
            </a:r>
            <a:r>
              <a:rPr lang="zh-CN" altLang="en-US" dirty="0" smtClean="0"/>
              <a:t>近似等于</a:t>
            </a:r>
            <a:r>
              <a:rPr lang="en-US" altLang="zh-CN" dirty="0" err="1" smtClean="0"/>
              <a:t>FaiB</a:t>
            </a:r>
            <a:r>
              <a:rPr lang="zh-CN" altLang="en-US" dirty="0" smtClean="0"/>
              <a:t>时，半导体的电容值远小于绝缘层电容，此时</a:t>
            </a:r>
            <a:r>
              <a:rPr lang="en-US" altLang="zh-CN" dirty="0" smtClean="0"/>
              <a:t>MIS</a:t>
            </a:r>
            <a:r>
              <a:rPr lang="zh-CN" altLang="en-US" dirty="0" smtClean="0"/>
              <a:t>电容近似等于半导体电容。而随着</a:t>
            </a:r>
            <a:r>
              <a:rPr lang="en-US" altLang="zh-CN" dirty="0" smtClean="0"/>
              <a:t>Vg</a:t>
            </a:r>
            <a:r>
              <a:rPr lang="zh-CN" altLang="en-US" dirty="0" smtClean="0"/>
              <a:t>正电压进一步增加到强反型区，在低频时，半导体电容远大于绝缘层电容，</a:t>
            </a:r>
            <a:r>
              <a:rPr lang="en-US" altLang="zh-CN" dirty="0" smtClean="0"/>
              <a:t>MIS</a:t>
            </a:r>
            <a:r>
              <a:rPr lang="zh-CN" altLang="en-US" dirty="0" smtClean="0"/>
              <a:t>电容近似等于绝缘层电容，</a:t>
            </a:r>
            <a:r>
              <a:rPr lang="en-US" altLang="zh-CN" dirty="0" smtClean="0"/>
              <a:t>C/Ci</a:t>
            </a:r>
            <a:r>
              <a:rPr lang="zh-CN" altLang="en-US" dirty="0" smtClean="0"/>
              <a:t>也近似等于</a:t>
            </a:r>
            <a:r>
              <a:rPr lang="en-US" altLang="zh-CN" dirty="0" smtClean="0"/>
              <a:t>1.</a:t>
            </a:r>
          </a:p>
          <a:p>
            <a:r>
              <a:rPr lang="zh-CN" altLang="en-US" dirty="0" smtClean="0"/>
              <a:t>则可以判断，</a:t>
            </a:r>
            <a:r>
              <a:rPr lang="en-US" altLang="zh-CN" dirty="0" smtClean="0"/>
              <a:t>MIS</a:t>
            </a:r>
            <a:r>
              <a:rPr lang="zh-CN" altLang="en-US" dirty="0" smtClean="0"/>
              <a:t>电容在从积累区变化到强强反型区的范围内，存在一个极小的电容值，又电容随电压的变化为连续性变化，因此在电容</a:t>
            </a:r>
            <a:r>
              <a:rPr lang="en-US" altLang="zh-CN" dirty="0" smtClean="0"/>
              <a:t>-</a:t>
            </a:r>
            <a:r>
              <a:rPr lang="zh-CN" altLang="en-US" dirty="0" smtClean="0"/>
              <a:t>电压曲线上存在从积累区电容降低，降低到一个极小值有开始增加，直到增加到强反型区电容。这时</a:t>
            </a:r>
            <a:r>
              <a:rPr lang="en-US" altLang="zh-CN" dirty="0" smtClean="0"/>
              <a:t>p</a:t>
            </a:r>
            <a:r>
              <a:rPr lang="zh-CN" altLang="en-US" dirty="0" smtClean="0"/>
              <a:t>型</a:t>
            </a:r>
            <a:r>
              <a:rPr lang="en-US" altLang="zh-CN" dirty="0" smtClean="0"/>
              <a:t>MIS</a:t>
            </a:r>
            <a:r>
              <a:rPr lang="zh-CN" altLang="en-US" dirty="0" smtClean="0"/>
              <a:t>的低频电压曲线。而在强反型高频时，</a:t>
            </a:r>
            <a:r>
              <a:rPr lang="en-US" altLang="zh-CN" dirty="0" smtClean="0"/>
              <a:t>MIS</a:t>
            </a:r>
            <a:r>
              <a:rPr lang="zh-CN" altLang="en-US" dirty="0" smtClean="0"/>
              <a:t>电容的值进行等于耗尽层达到最大耗尽区宽度的电容值，这个值远小于绝缘层电容，也就是高频时强反型时的电容</a:t>
            </a:r>
            <a:r>
              <a:rPr lang="en-US" altLang="zh-CN" dirty="0" smtClean="0"/>
              <a:t>/Ci</a:t>
            </a:r>
            <a:r>
              <a:rPr lang="zh-CN" altLang="en-US" dirty="0" smtClean="0"/>
              <a:t>小于</a:t>
            </a:r>
            <a:r>
              <a:rPr lang="en-US" altLang="zh-CN" dirty="0" smtClean="0"/>
              <a:t>1</a:t>
            </a:r>
            <a:r>
              <a:rPr lang="zh-CN" altLang="en-US" dirty="0" smtClean="0"/>
              <a:t>，基本保持不变。图中以虚线画出。</a:t>
            </a:r>
            <a:endParaRPr lang="en-US" altLang="zh-CN" dirty="0" smtClean="0"/>
          </a:p>
          <a:p>
            <a:endParaRPr lang="en-US" altLang="zh-CN" dirty="0" smtClean="0"/>
          </a:p>
          <a:p>
            <a:r>
              <a:rPr lang="zh-CN" altLang="en-US" dirty="0" smtClean="0"/>
              <a:t>同学们可以尝试自己画出</a:t>
            </a:r>
            <a:r>
              <a:rPr lang="en-US" altLang="zh-CN" dirty="0" smtClean="0"/>
              <a:t>n</a:t>
            </a:r>
            <a:r>
              <a:rPr lang="zh-CN" altLang="en-US" dirty="0" smtClean="0"/>
              <a:t>型非简并半导体理想</a:t>
            </a:r>
            <a:r>
              <a:rPr lang="en-US" altLang="zh-CN" dirty="0" smtClean="0"/>
              <a:t>MIS</a:t>
            </a:r>
            <a:r>
              <a:rPr lang="zh-CN" altLang="en-US" dirty="0" smtClean="0"/>
              <a:t>结构的电容</a:t>
            </a:r>
            <a:r>
              <a:rPr lang="en-US" altLang="zh-CN" dirty="0" smtClean="0"/>
              <a:t>-</a:t>
            </a:r>
            <a:r>
              <a:rPr lang="zh-CN" altLang="en-US" dirty="0" smtClean="0"/>
              <a:t>电压曲线。</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22</a:t>
            </a:fld>
            <a:endParaRPr lang="en-US"/>
          </a:p>
        </p:txBody>
      </p:sp>
    </p:spTree>
    <p:extLst>
      <p:ext uri="{BB962C8B-B14F-4D97-AF65-F5344CB8AC3E}">
        <p14:creationId xmlns:p14="http://schemas.microsoft.com/office/powerpoint/2010/main" val="2709027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实际的</a:t>
            </a:r>
            <a:r>
              <a:rPr lang="en-US" altLang="zh-CN" dirty="0" smtClean="0"/>
              <a:t>MIS</a:t>
            </a:r>
            <a:r>
              <a:rPr lang="zh-CN" altLang="en-US" dirty="0" smtClean="0"/>
              <a:t>结构，在热平衡时，金属和半导体的费米能级往往不在同一个能量水平上，而在氧化层中也存在一定的电荷分布。这些都将影响</a:t>
            </a:r>
            <a:r>
              <a:rPr lang="en-US" altLang="zh-CN" dirty="0" smtClean="0"/>
              <a:t>MIS</a:t>
            </a:r>
            <a:r>
              <a:rPr lang="zh-CN" altLang="en-US" dirty="0" smtClean="0"/>
              <a:t>电容</a:t>
            </a:r>
            <a:r>
              <a:rPr lang="en-US" altLang="zh-CN" dirty="0" smtClean="0"/>
              <a:t>-</a:t>
            </a:r>
            <a:r>
              <a:rPr lang="zh-CN" altLang="en-US" dirty="0" smtClean="0"/>
              <a:t>电压特性。当然除了这两个因素，半导体的界面态，或者能够在绝缘层中移动的离子，例如</a:t>
            </a:r>
            <a:r>
              <a:rPr lang="en-US" altLang="zh-CN" dirty="0" smtClean="0"/>
              <a:t>H</a:t>
            </a:r>
            <a:r>
              <a:rPr lang="zh-CN" altLang="en-US" dirty="0" smtClean="0"/>
              <a:t>离子等也对电容有影响，在本课程中不加以分析。感兴趣的同学可以阅读半导体材料与器件表征译本，大连理工大学出版。</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23</a:t>
            </a:fld>
            <a:endParaRPr lang="en-US"/>
          </a:p>
        </p:txBody>
      </p:sp>
    </p:spTree>
    <p:extLst>
      <p:ext uri="{BB962C8B-B14F-4D97-AF65-F5344CB8AC3E}">
        <p14:creationId xmlns:p14="http://schemas.microsoft.com/office/powerpoint/2010/main" val="83095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下面要分析</a:t>
            </a:r>
            <a:r>
              <a:rPr lang="en-US" altLang="zh-CN" dirty="0" smtClean="0"/>
              <a:t>300K</a:t>
            </a:r>
            <a:r>
              <a:rPr lang="zh-CN" altLang="en-US" dirty="0" smtClean="0"/>
              <a:t>温度下，金属</a:t>
            </a:r>
            <a:r>
              <a:rPr lang="en-US" altLang="zh-CN" dirty="0" smtClean="0"/>
              <a:t>Al</a:t>
            </a:r>
            <a:r>
              <a:rPr lang="zh-CN" altLang="en-US" dirty="0" smtClean="0"/>
              <a:t>，二氧化硅，杂质均匀分布的非简并</a:t>
            </a:r>
            <a:r>
              <a:rPr lang="en-US" altLang="zh-CN" dirty="0" smtClean="0"/>
              <a:t>p</a:t>
            </a:r>
            <a:r>
              <a:rPr lang="zh-CN" altLang="en-US" dirty="0" smtClean="0"/>
              <a:t>型半导体的结构。这个能带图表示的是金属、绝缘体、半导体为接触前各自的能带简图。金属</a:t>
            </a:r>
            <a:r>
              <a:rPr lang="en-US" altLang="zh-CN" dirty="0" smtClean="0"/>
              <a:t>Al</a:t>
            </a:r>
            <a:r>
              <a:rPr lang="zh-CN" altLang="en-US" dirty="0" smtClean="0"/>
              <a:t>的功函数为</a:t>
            </a:r>
            <a:r>
              <a:rPr lang="en-US" altLang="zh-CN" dirty="0" smtClean="0"/>
              <a:t>4.28eV</a:t>
            </a:r>
            <a:r>
              <a:rPr lang="zh-CN" altLang="en-US" dirty="0" smtClean="0"/>
              <a:t>，二氧化硅的电子亲和势为</a:t>
            </a:r>
            <a:r>
              <a:rPr lang="en-US" altLang="zh-CN" dirty="0" smtClean="0"/>
              <a:t>0.95eV</a:t>
            </a:r>
            <a:r>
              <a:rPr lang="zh-CN" altLang="en-US" dirty="0" smtClean="0"/>
              <a:t>，禁带宽度为</a:t>
            </a:r>
            <a:r>
              <a:rPr lang="en-US" altLang="zh-CN" dirty="0" smtClean="0"/>
              <a:t>8.9eV</a:t>
            </a:r>
            <a:r>
              <a:rPr lang="zh-CN" altLang="en-US" dirty="0" smtClean="0"/>
              <a:t>，</a:t>
            </a:r>
            <a:r>
              <a:rPr lang="en-US" altLang="zh-CN" dirty="0" smtClean="0"/>
              <a:t>Si</a:t>
            </a:r>
            <a:r>
              <a:rPr lang="zh-CN" altLang="en-US" dirty="0" smtClean="0"/>
              <a:t>的电子亲和势为</a:t>
            </a:r>
            <a:r>
              <a:rPr lang="en-US" altLang="zh-CN" dirty="0" smtClean="0"/>
              <a:t>4.05eV</a:t>
            </a:r>
            <a:r>
              <a:rPr lang="zh-CN" altLang="en-US" dirty="0" smtClean="0"/>
              <a:t>，禁带宽度为</a:t>
            </a:r>
            <a:r>
              <a:rPr lang="en-US" altLang="zh-CN" dirty="0" smtClean="0"/>
              <a:t>1.12eV</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24</a:t>
            </a:fld>
            <a:endParaRPr lang="en-US"/>
          </a:p>
        </p:txBody>
      </p:sp>
    </p:spTree>
    <p:extLst>
      <p:ext uri="{BB962C8B-B14F-4D97-AF65-F5344CB8AC3E}">
        <p14:creationId xmlns:p14="http://schemas.microsoft.com/office/powerpoint/2010/main" val="4112871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现在来分析当金属费米能级和半导体费米能级不相同时对金属绝缘体半导体电容特性的影响。其他的还是与理想结构一致。就以金属</a:t>
            </a:r>
            <a:r>
              <a:rPr lang="en-US" altLang="zh-CN" dirty="0" smtClean="0"/>
              <a:t>Al</a:t>
            </a:r>
            <a:r>
              <a:rPr lang="zh-CN" altLang="en-US" dirty="0" smtClean="0"/>
              <a:t>，二氧化硅，</a:t>
            </a:r>
            <a:r>
              <a:rPr lang="en-US" altLang="zh-CN" dirty="0" smtClean="0"/>
              <a:t>p</a:t>
            </a:r>
            <a:r>
              <a:rPr lang="zh-CN" altLang="en-US" dirty="0" smtClean="0"/>
              <a:t>型非简并均匀掺杂的半导体</a:t>
            </a:r>
            <a:r>
              <a:rPr lang="en-US" altLang="zh-CN" dirty="0" smtClean="0"/>
              <a:t>MOS</a:t>
            </a:r>
            <a:r>
              <a:rPr lang="zh-CN" altLang="en-US" dirty="0" smtClean="0"/>
              <a:t>结构为例。在这个</a:t>
            </a:r>
            <a:r>
              <a:rPr lang="en-US" altLang="zh-CN" dirty="0" smtClean="0"/>
              <a:t>MOS</a:t>
            </a:r>
            <a:r>
              <a:rPr lang="zh-CN" altLang="en-US" dirty="0" smtClean="0"/>
              <a:t>结构中金属的功函数大于</a:t>
            </a:r>
            <a:r>
              <a:rPr lang="en-US" altLang="zh-CN" dirty="0" smtClean="0"/>
              <a:t>p</a:t>
            </a:r>
            <a:r>
              <a:rPr lang="zh-CN" altLang="en-US" dirty="0" smtClean="0"/>
              <a:t>型半导体的功函数，左图显示为刚接触上的</a:t>
            </a:r>
            <a:r>
              <a:rPr lang="en-US" altLang="zh-CN" dirty="0" smtClean="0"/>
              <a:t>MOS</a:t>
            </a:r>
            <a:r>
              <a:rPr lang="zh-CN" altLang="en-US" dirty="0" smtClean="0"/>
              <a:t>结构，这时</a:t>
            </a:r>
            <a:r>
              <a:rPr lang="en-US" altLang="zh-CN" dirty="0" smtClean="0"/>
              <a:t>MOS</a:t>
            </a:r>
            <a:r>
              <a:rPr lang="zh-CN" altLang="en-US" dirty="0" smtClean="0"/>
              <a:t>结构的各部分仍保持平带。当金属绝缘体半导体接触在一起。当然实际器件是由半导体生长或者沉积工艺来实现的。现在假设在接触上前，金属 绝缘体 半导体三个部分是不接触的。现在接触后，金属、绝缘体、半导体称为一个统一的热力学系统，则如果前面讲的金半接触、半导体半导体接触类似，这个</a:t>
            </a:r>
            <a:r>
              <a:rPr lang="en-US" altLang="zh-CN" dirty="0" smtClean="0"/>
              <a:t>MOS</a:t>
            </a:r>
            <a:r>
              <a:rPr lang="zh-CN" altLang="en-US" dirty="0" smtClean="0"/>
              <a:t>统一电子系统具有统一的费米能级。观察左侧图。金属的费米能级要想与半导体的费米能级在同一个能量水平上，则需系统中的载流子发生重新分布，从而使结构中存在内建电场。可以类比金属和半导体接触的分析。金属中的费米能级高于半导体的费米能级，则金属中的电子会进入到半导体中，这样金属中电子电势能降低，半导体中电子的电势能增加，直达金属和半导体的费米能级相同。则在金属和绝缘体界面的金属表面有正电荷，在半导体和绝缘体的半导体的表面型成空间电荷区。空间电荷区的电荷为负电荷。则形成有金属指向半导体的电场。半导体的宽度如果等于空间电荷区的宽度，则存在准中性区。选准中性区为电势零点，则从半导体内部到半导体表面电势大于零，半导体内部的电势差大小为半导体的表面势</a:t>
            </a:r>
            <a:r>
              <a:rPr lang="en-US" altLang="zh-CN" dirty="0" smtClean="0"/>
              <a:t>Vs</a:t>
            </a:r>
            <a:r>
              <a:rPr lang="zh-CN" altLang="en-US" dirty="0" smtClean="0"/>
              <a:t>。理想的绝缘层内部不存在电荷，则根据麦克斯韦方程，绝缘层中电场为常数，绝缘层是的电势等于绝缘层中电场乘以绝缘层的厚度，电势也大于零。这样将电子的电势能叠加到平带时的能带简图，绝缘层和半导体的能带都具有向下弯曲的趋势。从左图看，要想使金属的费米能级与半导体的费米能级相等，则需要降低金属的费米能级，这与热平衡时绝缘层和半导体表面的能带的向下弯曲的趋势一致。此时就可以看出金属和半导体中的电势差为大于零。在此定义金属和半导体的接触电势差为金属功函数减去半导体功函数除以单位电荷量，就等于负的，绝缘层上电势差</a:t>
            </a:r>
            <a:r>
              <a:rPr lang="en-US" altLang="zh-CN" dirty="0" smtClean="0"/>
              <a:t>Vi</a:t>
            </a:r>
            <a:r>
              <a:rPr lang="zh-CN" altLang="en-US" dirty="0" smtClean="0"/>
              <a:t>加上半导体上电势差</a:t>
            </a:r>
            <a:r>
              <a:rPr lang="en-US" altLang="zh-CN" dirty="0" smtClean="0"/>
              <a:t>Vs</a:t>
            </a:r>
            <a:r>
              <a:rPr lang="zh-CN" altLang="en-US" dirty="0" smtClean="0"/>
              <a:t>。也等于半导体费米能级减去金属费米能级除以单位电荷量。右侧的图即为金属功函数小于</a:t>
            </a:r>
            <a:r>
              <a:rPr lang="en-US" altLang="zh-CN" dirty="0" smtClean="0"/>
              <a:t>p</a:t>
            </a:r>
            <a:r>
              <a:rPr lang="zh-CN" altLang="en-US" dirty="0" smtClean="0"/>
              <a:t>型半导体功函数的</a:t>
            </a:r>
            <a:r>
              <a:rPr lang="en-US" altLang="zh-CN" dirty="0" smtClean="0"/>
              <a:t>MOS</a:t>
            </a:r>
            <a:r>
              <a:rPr lang="zh-CN" altLang="en-US" dirty="0" smtClean="0"/>
              <a:t>结构的热平衡时的能带图。能带图中标出了相应的材料参数。而此时的能级的变化反应了系统中电子电势能的变化。金属和半导体一侧的真空能级差为</a:t>
            </a:r>
            <a:r>
              <a:rPr lang="en-US" altLang="zh-CN" dirty="0" smtClean="0"/>
              <a:t>-e</a:t>
            </a:r>
            <a:r>
              <a:rPr lang="zh-CN" altLang="en-US" dirty="0" smtClean="0"/>
              <a:t>乘以</a:t>
            </a:r>
            <a:r>
              <a:rPr lang="en-US" altLang="zh-CN" dirty="0" smtClean="0"/>
              <a:t>MOS</a:t>
            </a:r>
            <a:r>
              <a:rPr lang="zh-CN" altLang="en-US" dirty="0" smtClean="0"/>
              <a:t>结构的接触电势差。观察热平衡时的能带图，在金属和半导体之间施加怎样的电压能够是</a:t>
            </a:r>
            <a:r>
              <a:rPr lang="en-US" altLang="zh-CN" dirty="0" smtClean="0"/>
              <a:t>MOS</a:t>
            </a:r>
            <a:r>
              <a:rPr lang="zh-CN" altLang="en-US" dirty="0" smtClean="0"/>
              <a:t>结构的能带图达到平带的情况。显然施加的电压如果能够抵消在绝缘层上和半导体上的电势差，则能够是</a:t>
            </a:r>
            <a:r>
              <a:rPr lang="en-US" altLang="zh-CN" dirty="0" smtClean="0"/>
              <a:t>MOS</a:t>
            </a:r>
            <a:r>
              <a:rPr lang="zh-CN" altLang="en-US" dirty="0" smtClean="0"/>
              <a:t>结构的能带成为平带。在绝缘层和半导体上的电势长为</a:t>
            </a:r>
            <a:r>
              <a:rPr lang="en-US" altLang="zh-CN" dirty="0" err="1" smtClean="0"/>
              <a:t>Vi+Vs</a:t>
            </a:r>
            <a:r>
              <a:rPr lang="zh-CN" altLang="en-US" dirty="0" smtClean="0"/>
              <a:t>，要想抵消这个电势成，就需要施加负的</a:t>
            </a:r>
            <a:r>
              <a:rPr lang="en-US" altLang="zh-CN" dirty="0" err="1" smtClean="0"/>
              <a:t>Vi+Vs</a:t>
            </a:r>
            <a:r>
              <a:rPr lang="zh-CN" altLang="en-US" dirty="0" smtClean="0"/>
              <a:t>，这个值就是</a:t>
            </a:r>
            <a:r>
              <a:rPr lang="en-US" altLang="zh-CN" dirty="0" smtClean="0"/>
              <a:t>MOS</a:t>
            </a:r>
            <a:r>
              <a:rPr lang="zh-CN" altLang="en-US" dirty="0" smtClean="0"/>
              <a:t>结构的接触电势差</a:t>
            </a:r>
            <a:r>
              <a:rPr lang="en-US" altLang="zh-CN" dirty="0" smtClean="0"/>
              <a:t>VMS</a:t>
            </a:r>
            <a:r>
              <a:rPr lang="zh-CN" altLang="en-US" dirty="0" smtClean="0"/>
              <a:t>。此时在金属和半导体之间施加</a:t>
            </a:r>
            <a:r>
              <a:rPr lang="en-US" altLang="zh-CN" dirty="0" smtClean="0"/>
              <a:t>VMS</a:t>
            </a:r>
            <a:r>
              <a:rPr lang="zh-CN" altLang="en-US" dirty="0" smtClean="0"/>
              <a:t>的电压使</a:t>
            </a:r>
            <a:r>
              <a:rPr lang="en-US" altLang="zh-CN" dirty="0" smtClean="0"/>
              <a:t>MOS</a:t>
            </a:r>
            <a:r>
              <a:rPr lang="zh-CN" altLang="en-US" dirty="0" smtClean="0"/>
              <a:t>结构的能带成为平带，即左侧能带图情况。对应的电压称为平带电压，用</a:t>
            </a:r>
            <a:r>
              <a:rPr lang="en-US" altLang="zh-CN" dirty="0" smtClean="0"/>
              <a:t>VFB</a:t>
            </a:r>
            <a:r>
              <a:rPr lang="zh-CN" altLang="en-US" dirty="0" smtClean="0"/>
              <a:t>表示，即</a:t>
            </a:r>
            <a:r>
              <a:rPr lang="en-US" altLang="zh-CN" dirty="0" smtClean="0"/>
              <a:t>flat band</a:t>
            </a:r>
            <a:r>
              <a:rPr lang="zh-CN" altLang="en-US" dirty="0" smtClean="0"/>
              <a:t>电压。</a:t>
            </a:r>
            <a:r>
              <a:rPr lang="en-US" altLang="zh-CN" dirty="0" smtClean="0"/>
              <a:t>VFB</a:t>
            </a:r>
            <a:r>
              <a:rPr lang="zh-CN" altLang="en-US" dirty="0" smtClean="0"/>
              <a:t>等于</a:t>
            </a:r>
            <a:r>
              <a:rPr lang="en-US" altLang="zh-CN" dirty="0" smtClean="0"/>
              <a:t>VMS</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25</a:t>
            </a:fld>
            <a:endParaRPr lang="en-US"/>
          </a:p>
        </p:txBody>
      </p:sp>
    </p:spTree>
    <p:extLst>
      <p:ext uri="{BB962C8B-B14F-4D97-AF65-F5344CB8AC3E}">
        <p14:creationId xmlns:p14="http://schemas.microsoft.com/office/powerpoint/2010/main" val="7956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现在了解一下表面和界面效应对半导体材料和半导体器件具有哪些影响。</a:t>
            </a:r>
            <a:r>
              <a:rPr lang="en-US" altLang="zh-CN" dirty="0" smtClean="0"/>
              <a:t>1</a:t>
            </a:r>
            <a:r>
              <a:rPr lang="zh-CN" altLang="en-US" dirty="0" smtClean="0"/>
              <a:t>、光电探测器的短波限。根据学习的知识，如果光子的能量大于半导体的禁带宽度，那么这样的光子能够被半导体吸收，从而形成光电效应而被探测。但是由于随着光子的能量的增加，光子在半导体的很浅区域即完全被吸收产生电子</a:t>
            </a:r>
            <a:r>
              <a:rPr lang="en-US" altLang="zh-CN" dirty="0" smtClean="0"/>
              <a:t>-</a:t>
            </a:r>
            <a:r>
              <a:rPr lang="zh-CN" altLang="en-US" dirty="0" smtClean="0"/>
              <a:t>空穴对，而表面区域往往由于缺陷的存在，使电子</a:t>
            </a:r>
            <a:r>
              <a:rPr lang="en-US" altLang="zh-CN" dirty="0" smtClean="0"/>
              <a:t>-</a:t>
            </a:r>
            <a:r>
              <a:rPr lang="zh-CN" altLang="en-US" dirty="0" smtClean="0"/>
              <a:t>空穴对的复合几率非常高，这样能量高的光，也就是短波的光子虽然被吸收了，但是也很快又复合，不易形成探测信号，从而使半导体光电探测器对短波的光子的探测出现衰弱现象，也就是短波限效应。</a:t>
            </a:r>
            <a:endParaRPr lang="en-US" altLang="zh-CN" dirty="0" smtClean="0"/>
          </a:p>
          <a:p>
            <a:endParaRPr lang="en-US" altLang="zh-CN" dirty="0" smtClean="0"/>
          </a:p>
          <a:p>
            <a:r>
              <a:rPr lang="en-US" altLang="zh-CN" dirty="0" smtClean="0"/>
              <a:t>2</a:t>
            </a:r>
            <a:r>
              <a:rPr lang="zh-CN" altLang="en-US" dirty="0" smtClean="0"/>
              <a:t>、降低太阳能电池的效率。太阳能电池吸收太阳光产生电子</a:t>
            </a:r>
            <a:r>
              <a:rPr lang="en-US" altLang="zh-CN" dirty="0" smtClean="0"/>
              <a:t>-</a:t>
            </a:r>
            <a:r>
              <a:rPr lang="zh-CN" altLang="en-US" dirty="0" smtClean="0"/>
              <a:t>空穴对，在内建电场的作用下电子</a:t>
            </a:r>
            <a:r>
              <a:rPr lang="en-US" altLang="zh-CN" dirty="0" smtClean="0"/>
              <a:t>-</a:t>
            </a:r>
            <a:r>
              <a:rPr lang="zh-CN" altLang="en-US" dirty="0" smtClean="0"/>
              <a:t>空穴对分离而产生外电压，而表面吸收而产生的电子</a:t>
            </a:r>
            <a:r>
              <a:rPr lang="en-US" altLang="zh-CN" dirty="0" smtClean="0"/>
              <a:t>-</a:t>
            </a:r>
            <a:r>
              <a:rPr lang="zh-CN" altLang="en-US" dirty="0" smtClean="0"/>
              <a:t>空穴对由于复合效应很难扩散进入内建电场区域而被分离参与发电，降低了太阳能电池的发电效率。</a:t>
            </a:r>
            <a:endParaRPr lang="en-US" altLang="zh-CN" dirty="0" smtClean="0"/>
          </a:p>
          <a:p>
            <a:r>
              <a:rPr lang="en-US" altLang="zh-CN" dirty="0" smtClean="0"/>
              <a:t>3</a:t>
            </a:r>
            <a:r>
              <a:rPr lang="zh-CN" altLang="en-US" dirty="0" smtClean="0"/>
              <a:t>、各种表面作用的传感器。表面的特性对传感器的性能也具有非常大的影响。</a:t>
            </a:r>
            <a:endParaRPr lang="en-US" altLang="zh-CN" dirty="0" smtClean="0"/>
          </a:p>
          <a:p>
            <a:r>
              <a:rPr lang="en-US" altLang="zh-CN" dirty="0" smtClean="0"/>
              <a:t>4</a:t>
            </a:r>
            <a:r>
              <a:rPr lang="zh-CN" altLang="en-US" dirty="0" smtClean="0"/>
              <a:t>、半导体器件的尺寸减小，使得平行于表面传导的载流子在输运过程中受到表面的缺陷、表面不平整性等因素影响降低载流子的迁移率。</a:t>
            </a:r>
            <a:endParaRPr lang="en-US" altLang="zh-CN" dirty="0" smtClean="0"/>
          </a:p>
          <a:p>
            <a:r>
              <a:rPr lang="en-US" altLang="zh-CN" dirty="0" smtClean="0"/>
              <a:t>5</a:t>
            </a:r>
            <a:r>
              <a:rPr lang="zh-CN" altLang="en-US" dirty="0" smtClean="0"/>
              <a:t>、器件在工作过程中在表面和界面处形成缺陷、表面态等将对器件的工作寿命产生影响。</a:t>
            </a:r>
            <a:endParaRPr lang="en-US" altLang="zh-CN" dirty="0" smtClean="0"/>
          </a:p>
          <a:p>
            <a:r>
              <a:rPr lang="en-US" altLang="zh-CN" dirty="0" smtClean="0"/>
              <a:t>6</a:t>
            </a:r>
            <a:r>
              <a:rPr lang="zh-CN" altLang="en-US" dirty="0" smtClean="0"/>
              <a:t>、集成电路中的主要器件场效应晶体管的工作机制即为表面感应特性，表面特性对场效应晶体管的工作特性具有非常重要的影响。</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169827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那么接触电势是怎么影响</a:t>
            </a:r>
            <a:r>
              <a:rPr lang="en-US" altLang="zh-CN" dirty="0" smtClean="0"/>
              <a:t>MOS</a:t>
            </a:r>
            <a:r>
              <a:rPr lang="zh-CN" altLang="en-US" dirty="0" smtClean="0"/>
              <a:t>结构的电容特性呢。对于金属功函数小于</a:t>
            </a:r>
            <a:r>
              <a:rPr lang="en-US" altLang="zh-CN" dirty="0" smtClean="0"/>
              <a:t>p</a:t>
            </a:r>
            <a:r>
              <a:rPr lang="zh-CN" altLang="en-US" dirty="0" smtClean="0"/>
              <a:t>型半导体的功函数，</a:t>
            </a:r>
            <a:r>
              <a:rPr lang="en-US" altLang="zh-CN" dirty="0" smtClean="0"/>
              <a:t>p</a:t>
            </a:r>
            <a:r>
              <a:rPr lang="zh-CN" altLang="en-US" dirty="0" smtClean="0"/>
              <a:t>型均匀掺杂半导体的</a:t>
            </a:r>
            <a:r>
              <a:rPr lang="en-US" altLang="zh-CN" dirty="0" smtClean="0"/>
              <a:t>MOS</a:t>
            </a:r>
            <a:r>
              <a:rPr lang="zh-CN" altLang="en-US" dirty="0" smtClean="0"/>
              <a:t>结构。金属和半导体之间施加平带电压</a:t>
            </a:r>
            <a:r>
              <a:rPr lang="en-US" altLang="zh-CN" dirty="0" smtClean="0"/>
              <a:t>VFB</a:t>
            </a:r>
            <a:r>
              <a:rPr lang="zh-CN" altLang="en-US" dirty="0" smtClean="0"/>
              <a:t>，</a:t>
            </a:r>
            <a:r>
              <a:rPr lang="en-US" altLang="zh-CN" dirty="0" smtClean="0"/>
              <a:t>VFB</a:t>
            </a:r>
            <a:r>
              <a:rPr lang="zh-CN" altLang="en-US" dirty="0" smtClean="0"/>
              <a:t>等于</a:t>
            </a:r>
            <a:r>
              <a:rPr lang="en-US" altLang="zh-CN" dirty="0" smtClean="0"/>
              <a:t>MOS</a:t>
            </a:r>
            <a:r>
              <a:rPr lang="zh-CN" altLang="en-US" dirty="0" smtClean="0"/>
              <a:t>结构的接触电势差</a:t>
            </a:r>
            <a:r>
              <a:rPr lang="en-US" altLang="zh-CN" dirty="0" smtClean="0"/>
              <a:t>VMS</a:t>
            </a:r>
            <a:r>
              <a:rPr lang="zh-CN" altLang="en-US" dirty="0" smtClean="0"/>
              <a:t>时，能带为平带情况。如果假设半导体和绝缘体材料保持不变，而存在一种金属，这种金属的费米能级等于半导体的费米能级。那么在</a:t>
            </a:r>
            <a:r>
              <a:rPr lang="en-US" altLang="zh-CN" dirty="0" smtClean="0"/>
              <a:t>Vg</a:t>
            </a:r>
            <a:r>
              <a:rPr lang="zh-CN" altLang="en-US" dirty="0" smtClean="0"/>
              <a:t>等于零时是平带。以平带电压点为参考点分析理想结构的电容特性和具有电势差结构的电容特性，显然二者是完全相同的。这是因为金属一侧对电容没有贡献。对电容有贡献的是绝缘层和半导体，而绝缘层和半导体完全一致，这样以平带电压为参考点对两个结构分析，得出的电容和电压特性一致。就可以看出接触电势差对电容的影响是使电容在电压轴上发生了平移。平移的大小即为平带电压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26</a:t>
            </a:fld>
            <a:endParaRPr lang="en-US"/>
          </a:p>
        </p:txBody>
      </p:sp>
    </p:spTree>
    <p:extLst>
      <p:ext uri="{BB962C8B-B14F-4D97-AF65-F5344CB8AC3E}">
        <p14:creationId xmlns:p14="http://schemas.microsoft.com/office/powerpoint/2010/main" val="4157498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当前分析的</a:t>
            </a:r>
            <a:r>
              <a:rPr lang="en-US" altLang="zh-CN" dirty="0" smtClean="0"/>
              <a:t>p</a:t>
            </a:r>
            <a:r>
              <a:rPr lang="zh-CN" altLang="en-US" dirty="0" smtClean="0"/>
              <a:t>型半导体</a:t>
            </a:r>
            <a:r>
              <a:rPr lang="en-US" altLang="zh-CN" dirty="0" smtClean="0"/>
              <a:t>MOS</a:t>
            </a:r>
            <a:r>
              <a:rPr lang="zh-CN" altLang="en-US" dirty="0" smtClean="0"/>
              <a:t>结构，平带电压</a:t>
            </a:r>
            <a:r>
              <a:rPr lang="en-US" altLang="zh-CN" dirty="0" smtClean="0"/>
              <a:t>VFB</a:t>
            </a:r>
            <a:r>
              <a:rPr lang="zh-CN" altLang="en-US" dirty="0" smtClean="0"/>
              <a:t>小于零。则电容就向电压轴的负方向移动。左侧图中的虚线表示的是理想</a:t>
            </a:r>
            <a:r>
              <a:rPr lang="en-US" altLang="zh-CN" dirty="0" smtClean="0"/>
              <a:t>p</a:t>
            </a:r>
            <a:r>
              <a:rPr lang="zh-CN" altLang="en-US" dirty="0" smtClean="0"/>
              <a:t>型半导体</a:t>
            </a:r>
            <a:r>
              <a:rPr lang="en-US" altLang="zh-CN" dirty="0" smtClean="0"/>
              <a:t>MOS</a:t>
            </a:r>
            <a:r>
              <a:rPr lang="zh-CN" altLang="en-US" dirty="0" smtClean="0"/>
              <a:t>结构的电容</a:t>
            </a:r>
            <a:r>
              <a:rPr lang="en-US" altLang="zh-CN" dirty="0" smtClean="0"/>
              <a:t>-</a:t>
            </a:r>
            <a:r>
              <a:rPr lang="zh-CN" altLang="en-US" dirty="0" smtClean="0"/>
              <a:t>电压特性曲线。在</a:t>
            </a:r>
            <a:r>
              <a:rPr lang="en-US" altLang="zh-CN" dirty="0" smtClean="0"/>
              <a:t>Vg</a:t>
            </a:r>
            <a:r>
              <a:rPr lang="zh-CN" altLang="en-US" dirty="0" smtClean="0"/>
              <a:t>等于零处的电容即为理想</a:t>
            </a:r>
            <a:r>
              <a:rPr lang="en-US" altLang="zh-CN" dirty="0" smtClean="0"/>
              <a:t>MOS</a:t>
            </a:r>
            <a:r>
              <a:rPr lang="zh-CN" altLang="en-US" dirty="0" smtClean="0"/>
              <a:t>结构的平带电容。而实线即为金属功函数小于</a:t>
            </a:r>
            <a:r>
              <a:rPr lang="en-US" altLang="zh-CN" dirty="0" smtClean="0"/>
              <a:t>p</a:t>
            </a:r>
            <a:r>
              <a:rPr lang="zh-CN" altLang="en-US" dirty="0" smtClean="0"/>
              <a:t>型半导体功函数的</a:t>
            </a:r>
            <a:r>
              <a:rPr lang="en-US" altLang="zh-CN" dirty="0" smtClean="0"/>
              <a:t>MOS</a:t>
            </a:r>
            <a:r>
              <a:rPr lang="zh-CN" altLang="en-US" dirty="0" smtClean="0"/>
              <a:t>结构的电容。平带电容对应的电压值为平带电压</a:t>
            </a:r>
            <a:r>
              <a:rPr lang="en-US" altLang="zh-CN" dirty="0" smtClean="0"/>
              <a:t>VFB</a:t>
            </a:r>
            <a:r>
              <a:rPr lang="zh-CN" altLang="en-US" dirty="0" smtClean="0"/>
              <a:t>，</a:t>
            </a:r>
            <a:r>
              <a:rPr lang="en-US" altLang="zh-CN" dirty="0" smtClean="0"/>
              <a:t>VFB</a:t>
            </a:r>
            <a:r>
              <a:rPr lang="zh-CN" altLang="en-US" dirty="0" smtClean="0"/>
              <a:t>小于零。各位同学可以分析一下如果是金属功函数大于</a:t>
            </a:r>
            <a:r>
              <a:rPr lang="en-US" altLang="zh-CN" dirty="0" smtClean="0"/>
              <a:t>n</a:t>
            </a:r>
            <a:r>
              <a:rPr lang="zh-CN" altLang="en-US" dirty="0" smtClean="0"/>
              <a:t>型半导体功函数的</a:t>
            </a:r>
            <a:r>
              <a:rPr lang="en-US" altLang="zh-CN" dirty="0" smtClean="0"/>
              <a:t>MOS</a:t>
            </a:r>
            <a:r>
              <a:rPr lang="zh-CN" altLang="en-US" dirty="0" smtClean="0"/>
              <a:t>结构，由接触电势差引起的电容怎样的变化。此处直接给出金属功函数大于</a:t>
            </a:r>
            <a:r>
              <a:rPr lang="en-US" altLang="zh-CN" dirty="0" smtClean="0"/>
              <a:t>n</a:t>
            </a:r>
            <a:r>
              <a:rPr lang="zh-CN" altLang="en-US" dirty="0" smtClean="0"/>
              <a:t>型半导体功函数的</a:t>
            </a:r>
            <a:r>
              <a:rPr lang="en-US" altLang="zh-CN" dirty="0" smtClean="0"/>
              <a:t>MOS</a:t>
            </a:r>
            <a:r>
              <a:rPr lang="zh-CN" altLang="en-US" dirty="0" smtClean="0"/>
              <a:t>结构的电容</a:t>
            </a:r>
            <a:r>
              <a:rPr lang="en-US" altLang="zh-CN" dirty="0" smtClean="0"/>
              <a:t>-</a:t>
            </a:r>
            <a:r>
              <a:rPr lang="zh-CN" altLang="en-US" dirty="0" smtClean="0"/>
              <a:t>电压特性。同样虚线对于理解</a:t>
            </a:r>
            <a:r>
              <a:rPr lang="en-US" altLang="zh-CN" dirty="0" smtClean="0"/>
              <a:t>MOS</a:t>
            </a:r>
            <a:r>
              <a:rPr lang="zh-CN" altLang="en-US" dirty="0" smtClean="0"/>
              <a:t>结构电容特性，实线对应平带电压</a:t>
            </a:r>
            <a:r>
              <a:rPr lang="en-US" altLang="zh-CN" dirty="0" smtClean="0"/>
              <a:t>&gt;0</a:t>
            </a:r>
            <a:r>
              <a:rPr lang="zh-CN" altLang="en-US" dirty="0" smtClean="0"/>
              <a:t>的实际</a:t>
            </a:r>
            <a:r>
              <a:rPr lang="en-US" altLang="zh-CN" dirty="0" smtClean="0"/>
              <a:t>n</a:t>
            </a:r>
            <a:r>
              <a:rPr lang="zh-CN" altLang="en-US" dirty="0" smtClean="0"/>
              <a:t>型半导体的</a:t>
            </a:r>
            <a:r>
              <a:rPr lang="en-US" altLang="zh-CN" dirty="0" smtClean="0"/>
              <a:t>MOS</a:t>
            </a:r>
            <a:r>
              <a:rPr lang="zh-CN" altLang="en-US" dirty="0" smtClean="0"/>
              <a:t>结构的电容特性。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27</a:t>
            </a:fld>
            <a:endParaRPr lang="en-US"/>
          </a:p>
        </p:txBody>
      </p:sp>
    </p:spTree>
    <p:extLst>
      <p:ext uri="{BB962C8B-B14F-4D97-AF65-F5344CB8AC3E}">
        <p14:creationId xmlns:p14="http://schemas.microsoft.com/office/powerpoint/2010/main" val="374250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下面来分析氧化层中存在电荷分布时对电容特性的影响。在</a:t>
                </a:r>
                <a:r>
                  <a:rPr lang="en-US" altLang="zh-CN" sz="1200" kern="1200" dirty="0">
                    <a:solidFill>
                      <a:schemeClr val="tx1"/>
                    </a:solidFill>
                    <a:effectLst/>
                    <a:latin typeface="Arial" pitchFamily="34" charset="0"/>
                    <a:ea typeface="宋体" pitchFamily="2" charset="-122"/>
                    <a:cs typeface="+mn-cs"/>
                  </a:rPr>
                  <a:t>Si MOS</a:t>
                </a:r>
                <a:r>
                  <a:rPr lang="zh-CN" altLang="zh-CN" sz="1200" kern="1200" dirty="0">
                    <a:solidFill>
                      <a:schemeClr val="tx1"/>
                    </a:solidFill>
                    <a:effectLst/>
                    <a:latin typeface="Arial" pitchFamily="34" charset="0"/>
                    <a:ea typeface="宋体" pitchFamily="2" charset="-122"/>
                    <a:cs typeface="+mn-cs"/>
                  </a:rPr>
                  <a:t>结构的二氧化硅层中常存在正电荷》，为了分析简单，假设正电荷存在于二氧化硅层中与半导体接触的界面附近，就是假设与界面的距离为零。这样的正电荷的面密度用</a:t>
                </a:r>
                <a:r>
                  <a:rPr lang="en-US" altLang="zh-CN" sz="1200" kern="1200" dirty="0">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表示。由于正电荷存在，在半导体表面和金属中将感生出负电荷</a:t>
                </a:r>
                <a:r>
                  <a:rPr lang="en-US" altLang="zh-CN" sz="1200" kern="1200" dirty="0">
                    <a:solidFill>
                      <a:schemeClr val="tx1"/>
                    </a:solidFill>
                    <a:effectLst/>
                    <a:latin typeface="Arial" pitchFamily="34" charset="0"/>
                    <a:ea typeface="宋体" pitchFamily="2" charset="-122"/>
                    <a:cs typeface="+mn-cs"/>
                  </a:rPr>
                  <a:t>QM</a:t>
                </a:r>
                <a:r>
                  <a:rPr lang="zh-CN" altLang="zh-CN" sz="1200" kern="1200" dirty="0">
                    <a:solidFill>
                      <a:schemeClr val="tx1"/>
                    </a:solidFill>
                    <a:effectLst/>
                    <a:latin typeface="Arial" pitchFamily="34" charset="0"/>
                    <a:ea typeface="宋体" pitchFamily="2" charset="-122"/>
                    <a:cs typeface="+mn-cs"/>
                  </a:rPr>
                  <a:t>和</a:t>
                </a:r>
                <a:r>
                  <a:rPr lang="en-US" altLang="zh-CN" sz="1200" kern="1200" dirty="0">
                    <a:solidFill>
                      <a:schemeClr val="tx1"/>
                    </a:solidFill>
                    <a:effectLst/>
                    <a:latin typeface="Arial" pitchFamily="34" charset="0"/>
                    <a:ea typeface="宋体" pitchFamily="2" charset="-122"/>
                    <a:cs typeface="+mn-cs"/>
                  </a:rPr>
                  <a:t>QSP</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与金属中负电荷和半导体中负电荷的面密度和相等。金属中电荷将集聚在金属和绝缘体界面附近，而半导体中的负电荷在半导体表面区域形成空间电荷区，形成有绝缘体指向半导体的电场》，则电场等于零，在半导体表面产生大于零的表面电势，小于零的表面电势能。则半导体表面的能带图为》</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这</a:t>
                </a:r>
                <a:r>
                  <a:rPr lang="zh-CN" altLang="zh-CN" sz="1200" kern="1200" dirty="0">
                    <a:solidFill>
                      <a:schemeClr val="tx1"/>
                    </a:solidFill>
                    <a:effectLst/>
                    <a:latin typeface="Arial" pitchFamily="34" charset="0"/>
                    <a:ea typeface="宋体" pitchFamily="2" charset="-122"/>
                    <a:cs typeface="+mn-cs"/>
                  </a:rPr>
                  <a:t>就好像在金属上施加了正向的偏压，在半导体表面感生出负电荷。为了抵消这些电荷的影响，在金属上可以施加一定的负电压》，使金属表面的负电荷能够与二氧化硅层中的正电荷完全</a:t>
                </a:r>
                <a:r>
                  <a:rPr lang="zh-CN" altLang="zh-CN" sz="1200" kern="1200" dirty="0" smtClean="0">
                    <a:solidFill>
                      <a:schemeClr val="tx1"/>
                    </a:solidFill>
                    <a:effectLst/>
                    <a:latin typeface="Arial" pitchFamily="34" charset="0"/>
                    <a:ea typeface="宋体" pitchFamily="2" charset="-122"/>
                    <a:cs typeface="+mn-cs"/>
                  </a:rPr>
                  <a:t>中和</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这时电场将集中在二氧化硅层</a:t>
                </a:r>
                <a:r>
                  <a:rPr lang="zh-CN" altLang="zh-CN" sz="1200" kern="1200" dirty="0" smtClean="0">
                    <a:solidFill>
                      <a:schemeClr val="tx1"/>
                    </a:solidFill>
                    <a:effectLst/>
                    <a:latin typeface="Arial" pitchFamily="34" charset="0"/>
                    <a:ea typeface="宋体" pitchFamily="2" charset="-122"/>
                    <a:cs typeface="+mn-cs"/>
                  </a:rPr>
                  <a:t>中</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半导体表面的能带将恢复到平带。在平带情况下，金属上的负电荷</a:t>
                </a:r>
                <a:r>
                  <a:rPr lang="en-US" altLang="zh-CN" sz="1200" kern="1200" dirty="0">
                    <a:solidFill>
                      <a:schemeClr val="tx1"/>
                    </a:solidFill>
                    <a:effectLst/>
                    <a:latin typeface="Arial" pitchFamily="34" charset="0"/>
                    <a:ea typeface="宋体" pitchFamily="2" charset="-122"/>
                    <a:cs typeface="+mn-cs"/>
                  </a:rPr>
                  <a:t>QM</a:t>
                </a:r>
                <a:r>
                  <a:rPr lang="zh-CN" altLang="zh-CN" sz="1200" kern="1200" dirty="0">
                    <a:solidFill>
                      <a:schemeClr val="tx1"/>
                    </a:solidFill>
                    <a:effectLst/>
                    <a:latin typeface="Arial" pitchFamily="34" charset="0"/>
                    <a:ea typeface="宋体" pitchFamily="2" charset="-122"/>
                    <a:cs typeface="+mn-cs"/>
                  </a:rPr>
                  <a:t>与二氧化硅层中的正电荷</a:t>
                </a:r>
                <a:r>
                  <a:rPr lang="en-US" altLang="zh-CN" sz="1200" kern="1200" dirty="0" err="1">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数量相同，符号相反》。此时降落在</a:t>
                </a:r>
                <a:r>
                  <a:rPr lang="en-US" altLang="zh-CN" sz="1200" kern="1200" dirty="0">
                    <a:solidFill>
                      <a:schemeClr val="tx1"/>
                    </a:solidFill>
                    <a:effectLst/>
                    <a:latin typeface="Arial" pitchFamily="34" charset="0"/>
                    <a:ea typeface="宋体" pitchFamily="2" charset="-122"/>
                    <a:cs typeface="+mn-cs"/>
                  </a:rPr>
                  <a:t>SiO</a:t>
                </a:r>
                <a:r>
                  <a:rPr lang="en-US" altLang="zh-CN" sz="1200" kern="1200" baseline="-25000" dirty="0">
                    <a:solidFill>
                      <a:schemeClr val="tx1"/>
                    </a:solidFill>
                    <a:effectLst/>
                    <a:latin typeface="Arial" pitchFamily="34" charset="0"/>
                    <a:ea typeface="宋体" pitchFamily="2" charset="-122"/>
                    <a:cs typeface="+mn-cs"/>
                  </a:rPr>
                  <a:t>2</a:t>
                </a:r>
                <a:r>
                  <a:rPr lang="zh-CN" altLang="zh-CN" sz="1200" kern="1200" dirty="0">
                    <a:solidFill>
                      <a:schemeClr val="tx1"/>
                    </a:solidFill>
                    <a:effectLst/>
                    <a:latin typeface="Arial" pitchFamily="34" charset="0"/>
                    <a:ea typeface="宋体" pitchFamily="2" charset="-122"/>
                    <a:cs typeface="+mn-cs"/>
                  </a:rPr>
                  <a:t>层上的平带电压</a:t>
                </a:r>
                <a:r>
                  <a:rPr lang="en-US" altLang="zh-CN" sz="1200" kern="1200" dirty="0">
                    <a:solidFill>
                      <a:schemeClr val="tx1"/>
                    </a:solidFill>
                    <a:effectLst/>
                    <a:latin typeface="Arial" pitchFamily="34" charset="0"/>
                    <a:ea typeface="宋体" pitchFamily="2" charset="-122"/>
                    <a:cs typeface="+mn-cs"/>
                  </a:rPr>
                  <a:t>V</a:t>
                </a:r>
                <a:r>
                  <a:rPr lang="en-US" altLang="zh-CN" sz="1200" kern="1200" baseline="-25000" dirty="0">
                    <a:solidFill>
                      <a:schemeClr val="tx1"/>
                    </a:solidFill>
                    <a:effectLst/>
                    <a:latin typeface="Arial" pitchFamily="34" charset="0"/>
                    <a:ea typeface="宋体" pitchFamily="2" charset="-122"/>
                    <a:cs typeface="+mn-cs"/>
                  </a:rPr>
                  <a:t>FB</a:t>
                </a:r>
                <a:r>
                  <a:rPr lang="zh-CN" altLang="zh-CN" sz="1200" kern="1200" dirty="0">
                    <a:solidFill>
                      <a:schemeClr val="tx1"/>
                    </a:solidFill>
                    <a:effectLst/>
                    <a:latin typeface="Arial" pitchFamily="34" charset="0"/>
                    <a:ea typeface="宋体" pitchFamily="2" charset="-122"/>
                    <a:cs typeface="+mn-cs"/>
                  </a:rPr>
                  <a:t>为</a:t>
                </a:r>
                <a14:m>
                  <m:oMath xmlns:m="http://schemas.openxmlformats.org/officeDocument/2006/math">
                    <m:r>
                      <a:rPr lang="en-US" altLang="zh-CN" sz="1200" i="1" kern="1200">
                        <a:solidFill>
                          <a:schemeClr val="tx1"/>
                        </a:solidFill>
                        <a:effectLst/>
                        <a:latin typeface="Arial" pitchFamily="34" charset="0"/>
                        <a:ea typeface="宋体" pitchFamily="2" charset="-122"/>
                        <a:cs typeface="+mn-cs"/>
                      </a:rPr>
                      <m:t>−</m:t>
                    </m:r>
                    <m:f>
                      <m:fPr>
                        <m:ctrlPr>
                          <a:rPr lang="zh-CN" altLang="zh-CN" sz="1200" i="1" kern="1200">
                            <a:solidFill>
                              <a:schemeClr val="tx1"/>
                            </a:solidFill>
                            <a:effectLst/>
                            <a:latin typeface="Arial" pitchFamily="34" charset="0"/>
                            <a:ea typeface="宋体" pitchFamily="2" charset="-122"/>
                            <a:cs typeface="+mn-cs"/>
                          </a:rPr>
                        </m:ctrlPr>
                      </m:fPr>
                      <m:num>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𝑄</m:t>
                            </m:r>
                          </m:e>
                          <m:sub>
                            <m:r>
                              <a:rPr lang="en-US" altLang="zh-CN" sz="1200" i="1" kern="1200">
                                <a:solidFill>
                                  <a:schemeClr val="tx1"/>
                                </a:solidFill>
                                <a:effectLst/>
                                <a:latin typeface="Arial" pitchFamily="34" charset="0"/>
                                <a:ea typeface="宋体" pitchFamily="2" charset="-122"/>
                                <a:cs typeface="+mn-cs"/>
                              </a:rPr>
                              <m:t>𝑠𝑠</m:t>
                            </m:r>
                          </m:sub>
                        </m:sSub>
                      </m:num>
                      <m:den>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𝑐</m:t>
                            </m:r>
                          </m:e>
                          <m:sub>
                            <m:r>
                              <a:rPr lang="en-US" altLang="zh-CN" sz="1200" i="1" kern="1200">
                                <a:solidFill>
                                  <a:schemeClr val="tx1"/>
                                </a:solidFill>
                                <a:effectLst/>
                                <a:latin typeface="Arial" pitchFamily="34" charset="0"/>
                                <a:ea typeface="宋体" pitchFamily="2" charset="-122"/>
                                <a:cs typeface="+mn-cs"/>
                              </a:rPr>
                              <m:t>𝑖</m:t>
                            </m:r>
                          </m:sub>
                        </m:sSub>
                      </m:den>
                    </m:f>
                  </m:oMath>
                </a14:m>
                <a:r>
                  <a:rPr lang="zh-CN" altLang="zh-CN" sz="1200" kern="1200" dirty="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C</a:t>
                </a:r>
                <a14:m>
                  <m:oMath xmlns:m="http://schemas.openxmlformats.org/officeDocument/2006/math">
                    <m:r>
                      <m:rPr>
                        <m:sty m:val="p"/>
                      </m:rPr>
                      <a:rPr lang="en-US" altLang="zh-CN" sz="1200" i="1" kern="1200" dirty="0" smtClean="0">
                        <a:solidFill>
                          <a:schemeClr val="tx1"/>
                        </a:solidFill>
                        <a:effectLst/>
                        <a:latin typeface="Cambria Math" panose="02040503050406030204" pitchFamily="18" charset="0"/>
                        <a:ea typeface="宋体" pitchFamily="2" charset="-122"/>
                        <a:cs typeface="+mn-cs"/>
                      </a:rPr>
                      <m:t>i</m:t>
                    </m:r>
                    <m:r>
                      <a:rPr lang="zh-CN" altLang="en-US" sz="1200" i="1" kern="1200" dirty="0" smtClean="0">
                        <a:solidFill>
                          <a:schemeClr val="tx1"/>
                        </a:solidFill>
                        <a:effectLst/>
                        <a:latin typeface="Cambria Math" panose="02040503050406030204" pitchFamily="18" charset="0"/>
                        <a:ea typeface="宋体" pitchFamily="2" charset="-122"/>
                        <a:cs typeface="+mn-cs"/>
                      </a:rPr>
                      <m:t>为氧化层的单位面电容，</m:t>
                    </m:r>
                    <m:r>
                      <a:rPr lang="en-US" altLang="zh-CN" sz="1200" i="1" kern="1200">
                        <a:solidFill>
                          <a:schemeClr val="tx1"/>
                        </a:solidFill>
                        <a:effectLst/>
                        <a:latin typeface="Arial" pitchFamily="34" charset="0"/>
                        <a:ea typeface="宋体" pitchFamily="2" charset="-122"/>
                        <a:cs typeface="+mn-cs"/>
                      </a:rPr>
                      <m:t>−</m:t>
                    </m:r>
                    <m:f>
                      <m:fPr>
                        <m:ctrlPr>
                          <a:rPr lang="zh-CN" altLang="zh-CN" sz="1200" i="1" kern="1200">
                            <a:solidFill>
                              <a:schemeClr val="tx1"/>
                            </a:solidFill>
                            <a:effectLst/>
                            <a:latin typeface="Arial" pitchFamily="34" charset="0"/>
                            <a:ea typeface="宋体" pitchFamily="2" charset="-122"/>
                            <a:cs typeface="+mn-cs"/>
                          </a:rPr>
                        </m:ctrlPr>
                      </m:fPr>
                      <m:num>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𝑄</m:t>
                            </m:r>
                          </m:e>
                          <m:sub>
                            <m:r>
                              <a:rPr lang="en-US" altLang="zh-CN" sz="1200" i="1" kern="1200">
                                <a:solidFill>
                                  <a:schemeClr val="tx1"/>
                                </a:solidFill>
                                <a:effectLst/>
                                <a:latin typeface="Arial" pitchFamily="34" charset="0"/>
                                <a:ea typeface="宋体" pitchFamily="2" charset="-122"/>
                                <a:cs typeface="+mn-cs"/>
                              </a:rPr>
                              <m:t>𝑠𝑠</m:t>
                            </m:r>
                          </m:sub>
                        </m:sSub>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𝑑</m:t>
                            </m:r>
                          </m:e>
                          <m:sub>
                            <m:r>
                              <a:rPr lang="en-US" altLang="zh-CN" sz="1200" i="1" kern="1200">
                                <a:solidFill>
                                  <a:schemeClr val="tx1"/>
                                </a:solidFill>
                                <a:effectLst/>
                                <a:latin typeface="Arial" pitchFamily="34" charset="0"/>
                                <a:ea typeface="宋体" pitchFamily="2" charset="-122"/>
                                <a:cs typeface="+mn-cs"/>
                              </a:rPr>
                              <m:t>𝑖</m:t>
                            </m:r>
                          </m:sub>
                        </m:sSub>
                      </m:num>
                      <m:den>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𝜀</m:t>
                            </m:r>
                          </m:e>
                          <m:sub>
                            <m:r>
                              <a:rPr lang="en-US" altLang="zh-CN" sz="1200" i="1" kern="1200">
                                <a:solidFill>
                                  <a:schemeClr val="tx1"/>
                                </a:solidFill>
                                <a:effectLst/>
                                <a:latin typeface="Arial" pitchFamily="34" charset="0"/>
                                <a:ea typeface="宋体" pitchFamily="2" charset="-122"/>
                                <a:cs typeface="+mn-cs"/>
                              </a:rPr>
                              <m:t>0</m:t>
                            </m:r>
                          </m:sub>
                        </m:sSub>
                        <m:sSub>
                          <m:sSubPr>
                            <m:ctrlPr>
                              <a:rPr lang="zh-CN" altLang="zh-CN" sz="1200" i="1" kern="1200">
                                <a:solidFill>
                                  <a:schemeClr val="tx1"/>
                                </a:solidFill>
                                <a:effectLst/>
                                <a:latin typeface="Arial" pitchFamily="34" charset="0"/>
                                <a:ea typeface="宋体" pitchFamily="2" charset="-122"/>
                                <a:cs typeface="+mn-cs"/>
                              </a:rPr>
                            </m:ctrlPr>
                          </m:sSubPr>
                          <m:e>
                            <m:r>
                              <a:rPr lang="en-US" altLang="zh-CN" sz="1200" i="1" kern="1200">
                                <a:solidFill>
                                  <a:schemeClr val="tx1"/>
                                </a:solidFill>
                                <a:effectLst/>
                                <a:latin typeface="Arial" pitchFamily="34" charset="0"/>
                                <a:ea typeface="宋体" pitchFamily="2" charset="-122"/>
                                <a:cs typeface="+mn-cs"/>
                              </a:rPr>
                              <m:t>𝜀</m:t>
                            </m:r>
                          </m:e>
                          <m:sub>
                            <m:r>
                              <a:rPr lang="en-US" altLang="zh-CN" sz="1200" i="1" kern="1200">
                                <a:solidFill>
                                  <a:schemeClr val="tx1"/>
                                </a:solidFill>
                                <a:effectLst/>
                                <a:latin typeface="Arial" pitchFamily="34" charset="0"/>
                                <a:ea typeface="宋体" pitchFamily="2" charset="-122"/>
                                <a:cs typeface="+mn-cs"/>
                              </a:rPr>
                              <m:t>𝑖</m:t>
                            </m:r>
                          </m:sub>
                        </m:sSub>
                      </m:den>
                    </m:f>
                  </m:oMath>
                </a14:m>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di</a:t>
                </a:r>
                <a:r>
                  <a:rPr lang="zh-CN" altLang="en-US" sz="1200" kern="1200" dirty="0" smtClean="0">
                    <a:solidFill>
                      <a:schemeClr val="tx1"/>
                    </a:solidFill>
                    <a:effectLst/>
                    <a:latin typeface="Arial" pitchFamily="34" charset="0"/>
                    <a:ea typeface="宋体" pitchFamily="2" charset="-122"/>
                    <a:cs typeface="+mn-cs"/>
                  </a:rPr>
                  <a:t>为氧化层的厚度</a:t>
                </a:r>
                <a:r>
                  <a:rPr lang="zh-CN" altLang="zh-CN" sz="1200" kern="1200" dirty="0" smtClean="0">
                    <a:solidFill>
                      <a:schemeClr val="tx1"/>
                    </a:solidFill>
                    <a:effectLst/>
                    <a:latin typeface="Arial" pitchFamily="34" charset="0"/>
                    <a:ea typeface="宋体" pitchFamily="2" charset="-122"/>
                    <a:cs typeface="+mn-cs"/>
                  </a:rPr>
                  <a:t>。这样</a:t>
                </a:r>
                <a:r>
                  <a:rPr lang="zh-CN" altLang="en-US" sz="1200" kern="1200" dirty="0" smtClean="0">
                    <a:solidFill>
                      <a:schemeClr val="tx1"/>
                    </a:solidFill>
                    <a:effectLst/>
                    <a:latin typeface="Arial" pitchFamily="34" charset="0"/>
                    <a:ea typeface="宋体" pitchFamily="2" charset="-122"/>
                    <a:cs typeface="+mn-cs"/>
                  </a:rPr>
                  <a:t>因为</a:t>
                </a:r>
                <a:r>
                  <a:rPr lang="zh-CN" altLang="zh-CN" sz="1200" kern="1200" dirty="0" smtClean="0">
                    <a:solidFill>
                      <a:schemeClr val="tx1"/>
                    </a:solidFill>
                    <a:effectLst/>
                    <a:latin typeface="Arial" pitchFamily="34" charset="0"/>
                    <a:ea typeface="宋体" pitchFamily="2" charset="-122"/>
                    <a:cs typeface="+mn-cs"/>
                  </a:rPr>
                  <a:t>氧化层</a:t>
                </a:r>
                <a:r>
                  <a:rPr lang="zh-CN" altLang="zh-CN" sz="1200" kern="1200" dirty="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的</a:t>
                </a:r>
                <a:r>
                  <a:rPr lang="zh-CN" altLang="en-US" sz="1200" kern="1200" dirty="0" smtClean="0">
                    <a:solidFill>
                      <a:schemeClr val="tx1"/>
                    </a:solidFill>
                    <a:effectLst/>
                    <a:latin typeface="Arial" pitchFamily="34" charset="0"/>
                    <a:ea typeface="宋体" pitchFamily="2" charset="-122"/>
                    <a:cs typeface="+mn-cs"/>
                  </a:rPr>
                  <a:t>正</a:t>
                </a:r>
                <a:r>
                  <a:rPr lang="zh-CN" altLang="zh-CN" sz="1200" kern="1200" dirty="0" smtClean="0">
                    <a:solidFill>
                      <a:schemeClr val="tx1"/>
                    </a:solidFill>
                    <a:effectLst/>
                    <a:latin typeface="Arial" pitchFamily="34" charset="0"/>
                    <a:ea typeface="宋体" pitchFamily="2" charset="-122"/>
                    <a:cs typeface="+mn-cs"/>
                  </a:rPr>
                  <a:t>电荷</a:t>
                </a:r>
                <a:r>
                  <a:rPr lang="zh-CN" altLang="zh-CN" sz="1200" kern="1200" dirty="0">
                    <a:solidFill>
                      <a:schemeClr val="tx1"/>
                    </a:solidFill>
                    <a:effectLst/>
                    <a:latin typeface="Arial" pitchFamily="34" charset="0"/>
                    <a:ea typeface="宋体" pitchFamily="2" charset="-122"/>
                    <a:cs typeface="+mn-cs"/>
                  </a:rPr>
                  <a:t>不随外加电压而</a:t>
                </a:r>
                <a:r>
                  <a:rPr lang="zh-CN" altLang="zh-CN" sz="1200" kern="1200" dirty="0" smtClean="0">
                    <a:solidFill>
                      <a:schemeClr val="tx1"/>
                    </a:solidFill>
                    <a:effectLst/>
                    <a:latin typeface="Arial" pitchFamily="34" charset="0"/>
                    <a:ea typeface="宋体" pitchFamily="2" charset="-122"/>
                    <a:cs typeface="+mn-cs"/>
                  </a:rPr>
                  <a:t>改变</a:t>
                </a:r>
                <a:r>
                  <a:rPr lang="zh-CN" altLang="en-US" sz="1200" kern="1200" dirty="0" smtClean="0">
                    <a:solidFill>
                      <a:schemeClr val="tx1"/>
                    </a:solidFill>
                    <a:effectLst/>
                    <a:latin typeface="Arial" pitchFamily="34" charset="0"/>
                    <a:ea typeface="宋体" pitchFamily="2" charset="-122"/>
                    <a:cs typeface="+mn-cs"/>
                  </a:rPr>
                  <a:t>，即对电容没有贡献</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则氧化层中的正电荷</a:t>
                </a:r>
                <a:r>
                  <a:rPr lang="zh-CN" altLang="zh-CN" sz="1200" kern="1200" dirty="0" smtClean="0">
                    <a:solidFill>
                      <a:schemeClr val="tx1"/>
                    </a:solidFill>
                    <a:effectLst/>
                    <a:latin typeface="Arial" pitchFamily="34" charset="0"/>
                    <a:ea typeface="宋体" pitchFamily="2" charset="-122"/>
                    <a:cs typeface="+mn-cs"/>
                  </a:rPr>
                  <a:t>对</a:t>
                </a:r>
                <a:r>
                  <a:rPr lang="zh-CN" altLang="zh-CN" sz="1200" kern="1200" dirty="0">
                    <a:solidFill>
                      <a:schemeClr val="tx1"/>
                    </a:solidFill>
                    <a:effectLst/>
                    <a:latin typeface="Arial" pitchFamily="34" charset="0"/>
                    <a:ea typeface="宋体" pitchFamily="2" charset="-122"/>
                    <a:cs typeface="+mn-cs"/>
                  </a:rPr>
                  <a:t>电容的影响也是使电容在电压轴上进行平移。平移</a:t>
                </a:r>
                <a:r>
                  <a:rPr lang="zh-CN" altLang="zh-CN" sz="1200" kern="1200" dirty="0" smtClean="0">
                    <a:solidFill>
                      <a:schemeClr val="tx1"/>
                    </a:solidFill>
                    <a:effectLst/>
                    <a:latin typeface="Arial" pitchFamily="34" charset="0"/>
                    <a:ea typeface="宋体" pitchFamily="2" charset="-122"/>
                    <a:cs typeface="+mn-cs"/>
                  </a:rPr>
                  <a:t>的</a:t>
                </a:r>
                <a:r>
                  <a:rPr lang="zh-CN" altLang="en-US" sz="1200" kern="1200" dirty="0" smtClean="0">
                    <a:solidFill>
                      <a:schemeClr val="tx1"/>
                    </a:solidFill>
                    <a:effectLst/>
                    <a:latin typeface="Arial" pitchFamily="34" charset="0"/>
                    <a:ea typeface="宋体" pitchFamily="2" charset="-122"/>
                    <a:cs typeface="+mn-cs"/>
                  </a:rPr>
                  <a:t>量</a:t>
                </a:r>
                <a:r>
                  <a:rPr lang="zh-CN" altLang="zh-CN" sz="1200" kern="1200" dirty="0" smtClean="0">
                    <a:solidFill>
                      <a:schemeClr val="tx1"/>
                    </a:solidFill>
                    <a:effectLst/>
                    <a:latin typeface="Arial" pitchFamily="34" charset="0"/>
                    <a:ea typeface="宋体" pitchFamily="2" charset="-122"/>
                    <a:cs typeface="+mn-cs"/>
                  </a:rPr>
                  <a:t>就是</a:t>
                </a:r>
                <a:r>
                  <a:rPr lang="zh-CN" altLang="en-US" sz="1200" kern="1200" dirty="0" smtClean="0">
                    <a:solidFill>
                      <a:schemeClr val="tx1"/>
                    </a:solidFill>
                    <a:effectLst/>
                    <a:latin typeface="Arial" pitchFamily="34" charset="0"/>
                    <a:ea typeface="宋体" pitchFamily="2" charset="-122"/>
                    <a:cs typeface="+mn-cs"/>
                  </a:rPr>
                  <a:t>面电荷</a:t>
                </a:r>
                <a:r>
                  <a:rPr lang="en-US" altLang="zh-CN" sz="1200" kern="1200" dirty="0" smtClean="0">
                    <a:solidFill>
                      <a:schemeClr val="tx1"/>
                    </a:solidFill>
                    <a:effectLst/>
                    <a:latin typeface="Arial" pitchFamily="34" charset="0"/>
                    <a:ea typeface="宋体" pitchFamily="2" charset="-122"/>
                    <a:cs typeface="+mn-cs"/>
                  </a:rPr>
                  <a:t>QSS</a:t>
                </a:r>
                <a:r>
                  <a:rPr lang="zh-CN" altLang="en-US" sz="1200" kern="1200" dirty="0" smtClean="0">
                    <a:solidFill>
                      <a:schemeClr val="tx1"/>
                    </a:solidFill>
                    <a:effectLst/>
                    <a:latin typeface="Arial" pitchFamily="34" charset="0"/>
                    <a:ea typeface="宋体" pitchFamily="2" charset="-122"/>
                    <a:cs typeface="+mn-cs"/>
                  </a:rPr>
                  <a:t>引起的</a:t>
                </a:r>
                <a:r>
                  <a:rPr lang="zh-CN" altLang="zh-CN" sz="1200" kern="1200" dirty="0" smtClean="0">
                    <a:solidFill>
                      <a:schemeClr val="tx1"/>
                    </a:solidFill>
                    <a:effectLst/>
                    <a:latin typeface="Arial" pitchFamily="34" charset="0"/>
                    <a:ea typeface="宋体" pitchFamily="2" charset="-122"/>
                    <a:cs typeface="+mn-cs"/>
                  </a:rPr>
                  <a:t>平带电压</a:t>
                </a:r>
                <a:r>
                  <a:rPr lang="en-US" altLang="zh-CN" sz="1200" kern="1200" dirty="0">
                    <a:solidFill>
                      <a:schemeClr val="tx1"/>
                    </a:solidFill>
                    <a:effectLst/>
                    <a:latin typeface="Arial" pitchFamily="34" charset="0"/>
                    <a:ea typeface="宋体" pitchFamily="2" charset="-122"/>
                    <a:cs typeface="+mn-cs"/>
                  </a:rPr>
                  <a:t>VFB</a:t>
                </a:r>
                <a:r>
                  <a:rPr lang="zh-CN" altLang="zh-CN" sz="1200" kern="1200" dirty="0">
                    <a:solidFill>
                      <a:schemeClr val="tx1"/>
                    </a:solidFill>
                    <a:effectLst/>
                    <a:latin typeface="Arial" pitchFamily="34" charset="0"/>
                    <a:ea typeface="宋体" pitchFamily="2" charset="-122"/>
                    <a:cs typeface="+mn-cs"/>
                  </a:rPr>
                  <a:t>。</a:t>
                </a: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下面来分析氧化层中存在电荷分布时对电容特性的影响。在</a:t>
                </a:r>
                <a:r>
                  <a:rPr lang="en-US" altLang="zh-CN" sz="1200" kern="1200" dirty="0">
                    <a:solidFill>
                      <a:schemeClr val="tx1"/>
                    </a:solidFill>
                    <a:effectLst/>
                    <a:latin typeface="Arial" pitchFamily="34" charset="0"/>
                    <a:ea typeface="宋体" pitchFamily="2" charset="-122"/>
                    <a:cs typeface="+mn-cs"/>
                  </a:rPr>
                  <a:t>Si MOS</a:t>
                </a:r>
                <a:r>
                  <a:rPr lang="zh-CN" altLang="zh-CN" sz="1200" kern="1200" dirty="0">
                    <a:solidFill>
                      <a:schemeClr val="tx1"/>
                    </a:solidFill>
                    <a:effectLst/>
                    <a:latin typeface="Arial" pitchFamily="34" charset="0"/>
                    <a:ea typeface="宋体" pitchFamily="2" charset="-122"/>
                    <a:cs typeface="+mn-cs"/>
                  </a:rPr>
                  <a:t>结构的二氧化硅层中常存在正电荷》，为了分析简单，假设正电荷存在于二氧化硅层中与半导体接触的界面附近，就是假设与界面的距离为零。这样的正电荷的面密度用</a:t>
                </a:r>
                <a:r>
                  <a:rPr lang="en-US" altLang="zh-CN" sz="1200" kern="1200" dirty="0">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表示。由于正电荷存在，在半导体表面和金属中将感生出负电荷</a:t>
                </a:r>
                <a:r>
                  <a:rPr lang="en-US" altLang="zh-CN" sz="1200" kern="1200" dirty="0">
                    <a:solidFill>
                      <a:schemeClr val="tx1"/>
                    </a:solidFill>
                    <a:effectLst/>
                    <a:latin typeface="Arial" pitchFamily="34" charset="0"/>
                    <a:ea typeface="宋体" pitchFamily="2" charset="-122"/>
                    <a:cs typeface="+mn-cs"/>
                  </a:rPr>
                  <a:t>QM</a:t>
                </a:r>
                <a:r>
                  <a:rPr lang="zh-CN" altLang="zh-CN" sz="1200" kern="1200" dirty="0">
                    <a:solidFill>
                      <a:schemeClr val="tx1"/>
                    </a:solidFill>
                    <a:effectLst/>
                    <a:latin typeface="Arial" pitchFamily="34" charset="0"/>
                    <a:ea typeface="宋体" pitchFamily="2" charset="-122"/>
                    <a:cs typeface="+mn-cs"/>
                  </a:rPr>
                  <a:t>和</a:t>
                </a:r>
                <a:r>
                  <a:rPr lang="en-US" altLang="zh-CN" sz="1200" kern="1200" dirty="0">
                    <a:solidFill>
                      <a:schemeClr val="tx1"/>
                    </a:solidFill>
                    <a:effectLst/>
                    <a:latin typeface="Arial" pitchFamily="34" charset="0"/>
                    <a:ea typeface="宋体" pitchFamily="2" charset="-122"/>
                    <a:cs typeface="+mn-cs"/>
                  </a:rPr>
                  <a:t>QSP</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与金属中负电荷和半导体中负电荷的面密度和相等。金属中电荷将集聚在金属和绝缘体界面附近，而半导体中的负电荷在半导体表面区域形成空间电荷区，形成有绝缘体指向半导体的电场》，则电场等于零，在半导体表面产生大于零的表面电势，小于零的表面电势能。则半导体表面的能带图为》</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这</a:t>
                </a:r>
                <a:r>
                  <a:rPr lang="zh-CN" altLang="zh-CN" sz="1200" kern="1200" dirty="0">
                    <a:solidFill>
                      <a:schemeClr val="tx1"/>
                    </a:solidFill>
                    <a:effectLst/>
                    <a:latin typeface="Arial" pitchFamily="34" charset="0"/>
                    <a:ea typeface="宋体" pitchFamily="2" charset="-122"/>
                    <a:cs typeface="+mn-cs"/>
                  </a:rPr>
                  <a:t>就好像在金属上施加了正向的偏压，在半导体表面感生出负电荷。为了抵消这些电荷的影响，在金属上可以施加一定的负电压》，使金属表面的负电荷能够与二氧化硅层中的正电荷完全</a:t>
                </a:r>
                <a:r>
                  <a:rPr lang="zh-CN" altLang="zh-CN" sz="1200" kern="1200" dirty="0" smtClean="0">
                    <a:solidFill>
                      <a:schemeClr val="tx1"/>
                    </a:solidFill>
                    <a:effectLst/>
                    <a:latin typeface="Arial" pitchFamily="34" charset="0"/>
                    <a:ea typeface="宋体" pitchFamily="2" charset="-122"/>
                    <a:cs typeface="+mn-cs"/>
                  </a:rPr>
                  <a:t>中和</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这时电场将集中在二氧化硅层</a:t>
                </a:r>
                <a:r>
                  <a:rPr lang="zh-CN" altLang="zh-CN" sz="1200" kern="1200" dirty="0" smtClean="0">
                    <a:solidFill>
                      <a:schemeClr val="tx1"/>
                    </a:solidFill>
                    <a:effectLst/>
                    <a:latin typeface="Arial" pitchFamily="34" charset="0"/>
                    <a:ea typeface="宋体" pitchFamily="2" charset="-122"/>
                    <a:cs typeface="+mn-cs"/>
                  </a:rPr>
                  <a:t>中</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半导体表面的能带将恢复到平带。在平带情况下，金属上的负电荷</a:t>
                </a:r>
                <a:r>
                  <a:rPr lang="en-US" altLang="zh-CN" sz="1200" kern="1200" dirty="0">
                    <a:solidFill>
                      <a:schemeClr val="tx1"/>
                    </a:solidFill>
                    <a:effectLst/>
                    <a:latin typeface="Arial" pitchFamily="34" charset="0"/>
                    <a:ea typeface="宋体" pitchFamily="2" charset="-122"/>
                    <a:cs typeface="+mn-cs"/>
                  </a:rPr>
                  <a:t>QM</a:t>
                </a:r>
                <a:r>
                  <a:rPr lang="zh-CN" altLang="zh-CN" sz="1200" kern="1200" dirty="0">
                    <a:solidFill>
                      <a:schemeClr val="tx1"/>
                    </a:solidFill>
                    <a:effectLst/>
                    <a:latin typeface="Arial" pitchFamily="34" charset="0"/>
                    <a:ea typeface="宋体" pitchFamily="2" charset="-122"/>
                    <a:cs typeface="+mn-cs"/>
                  </a:rPr>
                  <a:t>与二氧化硅层中的正电荷</a:t>
                </a:r>
                <a:r>
                  <a:rPr lang="en-US" altLang="zh-CN" sz="1200" kern="1200" dirty="0" err="1">
                    <a:solidFill>
                      <a:schemeClr val="tx1"/>
                    </a:solidFill>
                    <a:effectLst/>
                    <a:latin typeface="Arial" pitchFamily="34" charset="0"/>
                    <a:ea typeface="宋体" pitchFamily="2" charset="-122"/>
                    <a:cs typeface="+mn-cs"/>
                  </a:rPr>
                  <a:t>Qss</a:t>
                </a:r>
                <a:r>
                  <a:rPr lang="zh-CN" altLang="zh-CN" sz="1200" kern="1200" dirty="0">
                    <a:solidFill>
                      <a:schemeClr val="tx1"/>
                    </a:solidFill>
                    <a:effectLst/>
                    <a:latin typeface="Arial" pitchFamily="34" charset="0"/>
                    <a:ea typeface="宋体" pitchFamily="2" charset="-122"/>
                    <a:cs typeface="+mn-cs"/>
                  </a:rPr>
                  <a:t>数量相同，符号相反》。此时降落在</a:t>
                </a:r>
                <a:r>
                  <a:rPr lang="en-US" altLang="zh-CN" sz="1200" kern="1200" dirty="0">
                    <a:solidFill>
                      <a:schemeClr val="tx1"/>
                    </a:solidFill>
                    <a:effectLst/>
                    <a:latin typeface="Arial" pitchFamily="34" charset="0"/>
                    <a:ea typeface="宋体" pitchFamily="2" charset="-122"/>
                    <a:cs typeface="+mn-cs"/>
                  </a:rPr>
                  <a:t>SiO</a:t>
                </a:r>
                <a:r>
                  <a:rPr lang="en-US" altLang="zh-CN" sz="1200" kern="1200" baseline="-25000" dirty="0">
                    <a:solidFill>
                      <a:schemeClr val="tx1"/>
                    </a:solidFill>
                    <a:effectLst/>
                    <a:latin typeface="Arial" pitchFamily="34" charset="0"/>
                    <a:ea typeface="宋体" pitchFamily="2" charset="-122"/>
                    <a:cs typeface="+mn-cs"/>
                  </a:rPr>
                  <a:t>2</a:t>
                </a:r>
                <a:r>
                  <a:rPr lang="zh-CN" altLang="zh-CN" sz="1200" kern="1200" dirty="0">
                    <a:solidFill>
                      <a:schemeClr val="tx1"/>
                    </a:solidFill>
                    <a:effectLst/>
                    <a:latin typeface="Arial" pitchFamily="34" charset="0"/>
                    <a:ea typeface="宋体" pitchFamily="2" charset="-122"/>
                    <a:cs typeface="+mn-cs"/>
                  </a:rPr>
                  <a:t>层上的平带电压</a:t>
                </a:r>
                <a:r>
                  <a:rPr lang="en-US" altLang="zh-CN" sz="1200" kern="1200" dirty="0">
                    <a:solidFill>
                      <a:schemeClr val="tx1"/>
                    </a:solidFill>
                    <a:effectLst/>
                    <a:latin typeface="Arial" pitchFamily="34" charset="0"/>
                    <a:ea typeface="宋体" pitchFamily="2" charset="-122"/>
                    <a:cs typeface="+mn-cs"/>
                  </a:rPr>
                  <a:t>V</a:t>
                </a:r>
                <a:r>
                  <a:rPr lang="en-US" altLang="zh-CN" sz="1200" kern="1200" baseline="-25000" dirty="0">
                    <a:solidFill>
                      <a:schemeClr val="tx1"/>
                    </a:solidFill>
                    <a:effectLst/>
                    <a:latin typeface="Arial" pitchFamily="34" charset="0"/>
                    <a:ea typeface="宋体" pitchFamily="2" charset="-122"/>
                    <a:cs typeface="+mn-cs"/>
                  </a:rPr>
                  <a:t>FB</a:t>
                </a:r>
                <a:r>
                  <a:rPr lang="zh-CN" altLang="zh-CN" sz="1200" kern="1200" dirty="0">
                    <a:solidFill>
                      <a:schemeClr val="tx1"/>
                    </a:solidFill>
                    <a:effectLst/>
                    <a:latin typeface="Arial" pitchFamily="34" charset="0"/>
                    <a:ea typeface="宋体" pitchFamily="2" charset="-122"/>
                    <a:cs typeface="+mn-cs"/>
                  </a:rPr>
                  <a:t>为</a:t>
                </a:r>
                <a:r>
                  <a:rPr lang="en-US" altLang="zh-CN" sz="1200" i="0" kern="1200">
                    <a:solidFill>
                      <a:schemeClr val="tx1"/>
                    </a:solidFill>
                    <a:effectLst/>
                    <a:latin typeface="Arial" pitchFamily="34" charset="0"/>
                    <a:ea typeface="宋体" pitchFamily="2" charset="-122"/>
                    <a:cs typeface="+mn-cs"/>
                  </a:rPr>
                  <a:t>−𝑄</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𝑠𝑠</a:t>
                </a:r>
                <a:r>
                  <a:rPr lang="zh-CN" altLang="zh-CN" sz="1200" i="0" kern="1200">
                    <a:solidFill>
                      <a:schemeClr val="tx1"/>
                    </a:solidFill>
                    <a:effectLst/>
                    <a:latin typeface="Arial" pitchFamily="34"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𝑐</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𝑖 </a:t>
                </a:r>
                <a:r>
                  <a:rPr lang="zh-CN" altLang="zh-CN" sz="1200" kern="1200" dirty="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C</a:t>
                </a:r>
                <a:r>
                  <a:rPr lang="en-US" altLang="zh-CN" sz="1200" i="0" kern="1200" dirty="0" smtClean="0">
                    <a:solidFill>
                      <a:schemeClr val="tx1"/>
                    </a:solidFill>
                    <a:effectLst/>
                    <a:latin typeface="Cambria Math" panose="02040503050406030204" pitchFamily="18" charset="0"/>
                    <a:ea typeface="宋体" pitchFamily="2" charset="-122"/>
                    <a:cs typeface="+mn-cs"/>
                  </a:rPr>
                  <a:t>i</a:t>
                </a:r>
                <a:r>
                  <a:rPr lang="zh-CN" altLang="en-US" sz="1200" i="0" kern="1200" dirty="0" smtClean="0">
                    <a:solidFill>
                      <a:schemeClr val="tx1"/>
                    </a:solidFill>
                    <a:effectLst/>
                    <a:latin typeface="Cambria Math" panose="02040503050406030204" pitchFamily="18" charset="0"/>
                    <a:ea typeface="宋体" pitchFamily="2" charset="-122"/>
                    <a:cs typeface="+mn-cs"/>
                  </a:rPr>
                  <a:t>为氧化层的单位面电容，</a:t>
                </a:r>
                <a:r>
                  <a:rPr lang="en-US" altLang="zh-CN" sz="1200" i="0" kern="1200">
                    <a:solidFill>
                      <a:schemeClr val="tx1"/>
                    </a:solidFill>
                    <a:effectLst/>
                    <a:latin typeface="Arial" pitchFamily="34" charset="0"/>
                    <a:ea typeface="宋体" pitchFamily="2" charset="-122"/>
                    <a:cs typeface="+mn-cs"/>
                  </a:rPr>
                  <a:t>−</a:t>
                </a:r>
                <a:r>
                  <a:rPr lang="zh-CN" altLang="zh-CN" sz="1200" i="0" kern="1200">
                    <a:solidFill>
                      <a:schemeClr val="tx1"/>
                    </a:solidFill>
                    <a:effectLst/>
                    <a:latin typeface="Arial" pitchFamily="34"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𝑄</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𝑠𝑠</a:t>
                </a:r>
                <a:r>
                  <a:rPr lang="zh-CN" altLang="zh-CN" sz="1200" i="0" kern="1200">
                    <a:solidFill>
                      <a:schemeClr val="tx1"/>
                    </a:solidFill>
                    <a:effectLst/>
                    <a:latin typeface="Arial" pitchFamily="34" charset="0"/>
                    <a:ea typeface="宋体" pitchFamily="2" charset="-122"/>
                    <a:cs typeface="+mn-cs"/>
                  </a:rPr>
                  <a:t> </a:t>
                </a:r>
                <a:r>
                  <a:rPr lang="en-US" altLang="zh-CN" sz="1200" i="0" kern="1200">
                    <a:solidFill>
                      <a:schemeClr val="tx1"/>
                    </a:solidFill>
                    <a:effectLst/>
                    <a:latin typeface="Arial" pitchFamily="34" charset="0"/>
                    <a:ea typeface="宋体" pitchFamily="2" charset="-122"/>
                    <a:cs typeface="+mn-cs"/>
                  </a:rPr>
                  <a:t>𝑑</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𝑖</a:t>
                </a:r>
                <a:r>
                  <a:rPr lang="zh-CN" altLang="zh-CN" sz="1200" i="0" kern="1200">
                    <a:solidFill>
                      <a:schemeClr val="tx1"/>
                    </a:solidFill>
                    <a:effectLst/>
                    <a:latin typeface="Arial" pitchFamily="34"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𝜀</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0</a:t>
                </a:r>
                <a:r>
                  <a:rPr lang="zh-CN" altLang="zh-CN" sz="1200" i="0" kern="1200">
                    <a:solidFill>
                      <a:schemeClr val="tx1"/>
                    </a:solidFill>
                    <a:effectLst/>
                    <a:latin typeface="Arial" pitchFamily="34" charset="0"/>
                    <a:ea typeface="宋体" pitchFamily="2" charset="-122"/>
                    <a:cs typeface="+mn-cs"/>
                  </a:rPr>
                  <a:t> </a:t>
                </a:r>
                <a:r>
                  <a:rPr lang="en-US" altLang="zh-CN" sz="1200" i="0" kern="1200">
                    <a:solidFill>
                      <a:schemeClr val="tx1"/>
                    </a:solidFill>
                    <a:effectLst/>
                    <a:latin typeface="Arial" pitchFamily="34" charset="0"/>
                    <a:ea typeface="宋体" pitchFamily="2" charset="-122"/>
                    <a:cs typeface="+mn-cs"/>
                  </a:rPr>
                  <a:t>𝜀</a:t>
                </a:r>
                <a:r>
                  <a:rPr lang="zh-CN" altLang="zh-CN" sz="1200" i="0" kern="1200">
                    <a:solidFill>
                      <a:schemeClr val="tx1"/>
                    </a:solidFill>
                    <a:effectLst/>
                    <a:latin typeface="Arial" pitchFamily="34" charset="0"/>
                    <a:ea typeface="宋体" pitchFamily="2" charset="-122"/>
                    <a:cs typeface="+mn-cs"/>
                  </a:rPr>
                  <a:t>_</a:t>
                </a:r>
                <a:r>
                  <a:rPr lang="en-US" altLang="zh-CN" sz="1200" i="0" kern="1200">
                    <a:solidFill>
                      <a:schemeClr val="tx1"/>
                    </a:solidFill>
                    <a:effectLst/>
                    <a:latin typeface="Arial" pitchFamily="34" charset="0"/>
                    <a:ea typeface="宋体" pitchFamily="2" charset="-122"/>
                    <a:cs typeface="+mn-cs"/>
                  </a:rPr>
                  <a:t>𝑖 </a:t>
                </a:r>
                <a:r>
                  <a:rPr lang="zh-CN" altLang="zh-CN" sz="1200" i="0" kern="120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di</a:t>
                </a:r>
                <a:r>
                  <a:rPr lang="zh-CN" altLang="en-US" sz="1200" kern="1200" dirty="0" smtClean="0">
                    <a:solidFill>
                      <a:schemeClr val="tx1"/>
                    </a:solidFill>
                    <a:effectLst/>
                    <a:latin typeface="Arial" pitchFamily="34" charset="0"/>
                    <a:ea typeface="宋体" pitchFamily="2" charset="-122"/>
                    <a:cs typeface="+mn-cs"/>
                  </a:rPr>
                  <a:t>为氧化层的厚度</a:t>
                </a:r>
                <a:r>
                  <a:rPr lang="zh-CN" altLang="zh-CN" sz="1200" kern="1200" dirty="0" smtClean="0">
                    <a:solidFill>
                      <a:schemeClr val="tx1"/>
                    </a:solidFill>
                    <a:effectLst/>
                    <a:latin typeface="Arial" pitchFamily="34" charset="0"/>
                    <a:ea typeface="宋体" pitchFamily="2" charset="-122"/>
                    <a:cs typeface="+mn-cs"/>
                  </a:rPr>
                  <a:t>。这样</a:t>
                </a:r>
                <a:r>
                  <a:rPr lang="zh-CN" altLang="en-US" sz="1200" kern="1200" dirty="0" smtClean="0">
                    <a:solidFill>
                      <a:schemeClr val="tx1"/>
                    </a:solidFill>
                    <a:effectLst/>
                    <a:latin typeface="Arial" pitchFamily="34" charset="0"/>
                    <a:ea typeface="宋体" pitchFamily="2" charset="-122"/>
                    <a:cs typeface="+mn-cs"/>
                  </a:rPr>
                  <a:t>因为</a:t>
                </a:r>
                <a:r>
                  <a:rPr lang="zh-CN" altLang="zh-CN" sz="1200" kern="1200" dirty="0" smtClean="0">
                    <a:solidFill>
                      <a:schemeClr val="tx1"/>
                    </a:solidFill>
                    <a:effectLst/>
                    <a:latin typeface="Arial" pitchFamily="34" charset="0"/>
                    <a:ea typeface="宋体" pitchFamily="2" charset="-122"/>
                    <a:cs typeface="+mn-cs"/>
                  </a:rPr>
                  <a:t>氧化层</a:t>
                </a:r>
                <a:r>
                  <a:rPr lang="zh-CN" altLang="zh-CN" sz="1200" kern="1200" dirty="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的</a:t>
                </a:r>
                <a:r>
                  <a:rPr lang="zh-CN" altLang="en-US" sz="1200" kern="1200" dirty="0" smtClean="0">
                    <a:solidFill>
                      <a:schemeClr val="tx1"/>
                    </a:solidFill>
                    <a:effectLst/>
                    <a:latin typeface="Arial" pitchFamily="34" charset="0"/>
                    <a:ea typeface="宋体" pitchFamily="2" charset="-122"/>
                    <a:cs typeface="+mn-cs"/>
                  </a:rPr>
                  <a:t>正</a:t>
                </a:r>
                <a:r>
                  <a:rPr lang="zh-CN" altLang="zh-CN" sz="1200" kern="1200" dirty="0" smtClean="0">
                    <a:solidFill>
                      <a:schemeClr val="tx1"/>
                    </a:solidFill>
                    <a:effectLst/>
                    <a:latin typeface="Arial" pitchFamily="34" charset="0"/>
                    <a:ea typeface="宋体" pitchFamily="2" charset="-122"/>
                    <a:cs typeface="+mn-cs"/>
                  </a:rPr>
                  <a:t>电荷</a:t>
                </a:r>
                <a:r>
                  <a:rPr lang="zh-CN" altLang="zh-CN" sz="1200" kern="1200" dirty="0">
                    <a:solidFill>
                      <a:schemeClr val="tx1"/>
                    </a:solidFill>
                    <a:effectLst/>
                    <a:latin typeface="Arial" pitchFamily="34" charset="0"/>
                    <a:ea typeface="宋体" pitchFamily="2" charset="-122"/>
                    <a:cs typeface="+mn-cs"/>
                  </a:rPr>
                  <a:t>不随外加电压而</a:t>
                </a:r>
                <a:r>
                  <a:rPr lang="zh-CN" altLang="zh-CN" sz="1200" kern="1200" dirty="0" smtClean="0">
                    <a:solidFill>
                      <a:schemeClr val="tx1"/>
                    </a:solidFill>
                    <a:effectLst/>
                    <a:latin typeface="Arial" pitchFamily="34" charset="0"/>
                    <a:ea typeface="宋体" pitchFamily="2" charset="-122"/>
                    <a:cs typeface="+mn-cs"/>
                  </a:rPr>
                  <a:t>改变</a:t>
                </a:r>
                <a:r>
                  <a:rPr lang="zh-CN" altLang="en-US" sz="1200" kern="1200" dirty="0" smtClean="0">
                    <a:solidFill>
                      <a:schemeClr val="tx1"/>
                    </a:solidFill>
                    <a:effectLst/>
                    <a:latin typeface="Arial" pitchFamily="34" charset="0"/>
                    <a:ea typeface="宋体" pitchFamily="2" charset="-122"/>
                    <a:cs typeface="+mn-cs"/>
                  </a:rPr>
                  <a:t>，即对电容没有贡献</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则氧化层中的正电荷</a:t>
                </a:r>
                <a:r>
                  <a:rPr lang="zh-CN" altLang="zh-CN" sz="1200" kern="1200" dirty="0" smtClean="0">
                    <a:solidFill>
                      <a:schemeClr val="tx1"/>
                    </a:solidFill>
                    <a:effectLst/>
                    <a:latin typeface="Arial" pitchFamily="34" charset="0"/>
                    <a:ea typeface="宋体" pitchFamily="2" charset="-122"/>
                    <a:cs typeface="+mn-cs"/>
                  </a:rPr>
                  <a:t>对</a:t>
                </a:r>
                <a:r>
                  <a:rPr lang="zh-CN" altLang="zh-CN" sz="1200" kern="1200" dirty="0">
                    <a:solidFill>
                      <a:schemeClr val="tx1"/>
                    </a:solidFill>
                    <a:effectLst/>
                    <a:latin typeface="Arial" pitchFamily="34" charset="0"/>
                    <a:ea typeface="宋体" pitchFamily="2" charset="-122"/>
                    <a:cs typeface="+mn-cs"/>
                  </a:rPr>
                  <a:t>电容的影响也是使电容在电压轴上进行平移。平移</a:t>
                </a:r>
                <a:r>
                  <a:rPr lang="zh-CN" altLang="zh-CN" sz="1200" kern="1200" dirty="0" smtClean="0">
                    <a:solidFill>
                      <a:schemeClr val="tx1"/>
                    </a:solidFill>
                    <a:effectLst/>
                    <a:latin typeface="Arial" pitchFamily="34" charset="0"/>
                    <a:ea typeface="宋体" pitchFamily="2" charset="-122"/>
                    <a:cs typeface="+mn-cs"/>
                  </a:rPr>
                  <a:t>的</a:t>
                </a:r>
                <a:r>
                  <a:rPr lang="zh-CN" altLang="en-US" sz="1200" kern="1200" dirty="0" smtClean="0">
                    <a:solidFill>
                      <a:schemeClr val="tx1"/>
                    </a:solidFill>
                    <a:effectLst/>
                    <a:latin typeface="Arial" pitchFamily="34" charset="0"/>
                    <a:ea typeface="宋体" pitchFamily="2" charset="-122"/>
                    <a:cs typeface="+mn-cs"/>
                  </a:rPr>
                  <a:t>量</a:t>
                </a:r>
                <a:r>
                  <a:rPr lang="zh-CN" altLang="zh-CN" sz="1200" kern="1200" dirty="0" smtClean="0">
                    <a:solidFill>
                      <a:schemeClr val="tx1"/>
                    </a:solidFill>
                    <a:effectLst/>
                    <a:latin typeface="Arial" pitchFamily="34" charset="0"/>
                    <a:ea typeface="宋体" pitchFamily="2" charset="-122"/>
                    <a:cs typeface="+mn-cs"/>
                  </a:rPr>
                  <a:t>就是</a:t>
                </a:r>
                <a:r>
                  <a:rPr lang="zh-CN" altLang="en-US" sz="1200" kern="1200" dirty="0" smtClean="0">
                    <a:solidFill>
                      <a:schemeClr val="tx1"/>
                    </a:solidFill>
                    <a:effectLst/>
                    <a:latin typeface="Arial" pitchFamily="34" charset="0"/>
                    <a:ea typeface="宋体" pitchFamily="2" charset="-122"/>
                    <a:cs typeface="+mn-cs"/>
                  </a:rPr>
                  <a:t>面电荷</a:t>
                </a:r>
                <a:r>
                  <a:rPr lang="en-US" altLang="zh-CN" sz="1200" kern="1200" dirty="0" smtClean="0">
                    <a:solidFill>
                      <a:schemeClr val="tx1"/>
                    </a:solidFill>
                    <a:effectLst/>
                    <a:latin typeface="Arial" pitchFamily="34" charset="0"/>
                    <a:ea typeface="宋体" pitchFamily="2" charset="-122"/>
                    <a:cs typeface="+mn-cs"/>
                  </a:rPr>
                  <a:t>QSS</a:t>
                </a:r>
                <a:r>
                  <a:rPr lang="zh-CN" altLang="en-US" sz="1200" kern="1200" dirty="0" smtClean="0">
                    <a:solidFill>
                      <a:schemeClr val="tx1"/>
                    </a:solidFill>
                    <a:effectLst/>
                    <a:latin typeface="Arial" pitchFamily="34" charset="0"/>
                    <a:ea typeface="宋体" pitchFamily="2" charset="-122"/>
                    <a:cs typeface="+mn-cs"/>
                  </a:rPr>
                  <a:t>引起的</a:t>
                </a:r>
                <a:r>
                  <a:rPr lang="zh-CN" altLang="zh-CN" sz="1200" kern="1200" dirty="0" smtClean="0">
                    <a:solidFill>
                      <a:schemeClr val="tx1"/>
                    </a:solidFill>
                    <a:effectLst/>
                    <a:latin typeface="Arial" pitchFamily="34" charset="0"/>
                    <a:ea typeface="宋体" pitchFamily="2" charset="-122"/>
                    <a:cs typeface="+mn-cs"/>
                  </a:rPr>
                  <a:t>平带电压</a:t>
                </a:r>
                <a:r>
                  <a:rPr lang="en-US" altLang="zh-CN" sz="1200" kern="1200" dirty="0">
                    <a:solidFill>
                      <a:schemeClr val="tx1"/>
                    </a:solidFill>
                    <a:effectLst/>
                    <a:latin typeface="Arial" pitchFamily="34" charset="0"/>
                    <a:ea typeface="宋体" pitchFamily="2" charset="-122"/>
                    <a:cs typeface="+mn-cs"/>
                  </a:rPr>
                  <a:t>VFB</a:t>
                </a:r>
                <a:r>
                  <a:rPr lang="zh-CN" altLang="zh-CN" sz="1200" kern="1200" dirty="0">
                    <a:solidFill>
                      <a:schemeClr val="tx1"/>
                    </a:solidFill>
                    <a:effectLst/>
                    <a:latin typeface="Arial" pitchFamily="34" charset="0"/>
                    <a:ea typeface="宋体" pitchFamily="2" charset="-122"/>
                    <a:cs typeface="+mn-cs"/>
                  </a:rPr>
                  <a:t>。</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28</a:t>
            </a:fld>
            <a:endParaRPr lang="en-US"/>
          </a:p>
        </p:txBody>
      </p:sp>
    </p:spTree>
    <p:extLst>
      <p:ext uri="{BB962C8B-B14F-4D97-AF65-F5344CB8AC3E}">
        <p14:creationId xmlns:p14="http://schemas.microsoft.com/office/powerpoint/2010/main" val="4116081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实际正电荷可能在绝缘层中具有一定的分布，假设正电荷的分布只与正电荷在绝缘层中距离金属和绝缘层界面距离有关，这个方向设为</a:t>
                </a:r>
                <a:r>
                  <a:rPr lang="en-US" altLang="zh-CN" dirty="0" smtClean="0"/>
                  <a:t>x</a:t>
                </a:r>
                <a:r>
                  <a:rPr lang="zh-CN" altLang="en-US" dirty="0" smtClean="0"/>
                  <a:t>方向，金属和绝缘层界面设为</a:t>
                </a:r>
                <a:r>
                  <a:rPr lang="en-US" altLang="zh-CN" dirty="0" smtClean="0"/>
                  <a:t>x</a:t>
                </a:r>
                <a:r>
                  <a:rPr lang="zh-CN" altLang="en-US" dirty="0" smtClean="0"/>
                  <a:t>的零点。在在氧化层中</a:t>
                </a:r>
                <a:r>
                  <a:rPr lang="en-US" altLang="zh-CN" dirty="0" smtClean="0"/>
                  <a:t>x</a:t>
                </a:r>
                <a:r>
                  <a:rPr lang="zh-CN" altLang="en-US" dirty="0" smtClean="0"/>
                  <a:t>位置面密度为</a:t>
                </a:r>
                <a:r>
                  <a:rPr lang="en-US" altLang="zh-CN" dirty="0" err="1" smtClean="0"/>
                  <a:t>Qss</a:t>
                </a:r>
                <a:r>
                  <a:rPr lang="zh-CN" altLang="en-US" dirty="0" smtClean="0"/>
                  <a:t>引起平带电压为</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r>
                      <a:rPr lang="en-US" altLang="zh-CN">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r>
                          <a:rPr lang="en-US" altLang="zh-CN" i="1">
                            <a:latin typeface="Cambria Math"/>
                          </a:rPr>
                          <m:t>𝑥</m:t>
                        </m:r>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ss</m:t>
                            </m:r>
                          </m:sub>
                        </m:sSub>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oMath>
                </a14:m>
                <a:r>
                  <a:rPr lang="en-US" altLang="zh-CN" dirty="0" smtClean="0"/>
                  <a:t>,</a:t>
                </a:r>
                <a:r>
                  <a:rPr lang="zh-CN" altLang="en-US" dirty="0" smtClean="0"/>
                  <a:t>则如果是在氧化层中连续分布的正电荷，在氧化层中正电荷的分布密度用</a:t>
                </a:r>
                <a14:m>
                  <m:oMath xmlns:m="http://schemas.openxmlformats.org/officeDocument/2006/math">
                    <m:r>
                      <a:rPr lang="zh-CN" altLang="en-US" i="1" smtClean="0">
                        <a:latin typeface="Cambria Math"/>
                      </a:rPr>
                      <m:t>𝜌</m:t>
                    </m:r>
                    <m:d>
                      <m:dPr>
                        <m:ctrlPr>
                          <a:rPr lang="en-US" altLang="zh-CN" i="1">
                            <a:latin typeface="Cambria Math" panose="02040503050406030204" pitchFamily="18" charset="0"/>
                          </a:rPr>
                        </m:ctrlPr>
                      </m:dPr>
                      <m:e>
                        <m:r>
                          <a:rPr lang="en-US" altLang="zh-CN" i="1">
                            <a:latin typeface="Cambria Math"/>
                          </a:rPr>
                          <m:t>𝑥</m:t>
                        </m:r>
                      </m:e>
                    </m:d>
                  </m:oMath>
                </a14:m>
                <a:r>
                  <a:rPr lang="zh-CN" altLang="en-US" dirty="0" smtClean="0"/>
                  <a:t>，</a:t>
                </a:r>
                <a14:m>
                  <m:oMath xmlns:m="http://schemas.openxmlformats.org/officeDocument/2006/math">
                    <m:r>
                      <a:rPr lang="zh-CN" altLang="en-US" i="1" smtClean="0">
                        <a:latin typeface="Cambria Math"/>
                      </a:rPr>
                      <m:t>𝜌</m:t>
                    </m:r>
                    <m:d>
                      <m:dPr>
                        <m:ctrlPr>
                          <a:rPr lang="en-US" altLang="zh-CN" i="1">
                            <a:latin typeface="Cambria Math" panose="02040503050406030204" pitchFamily="18" charset="0"/>
                          </a:rPr>
                        </m:ctrlPr>
                      </m:dPr>
                      <m:e>
                        <m:r>
                          <a:rPr lang="en-US" altLang="zh-CN" i="1">
                            <a:latin typeface="Cambria Math"/>
                          </a:rPr>
                          <m:t>𝑥</m:t>
                        </m:r>
                      </m:e>
                    </m:d>
                  </m:oMath>
                </a14:m>
                <a:r>
                  <a:rPr lang="en-US" altLang="zh-CN" dirty="0" smtClean="0"/>
                  <a:t>dx</a:t>
                </a:r>
                <a:r>
                  <a:rPr lang="zh-CN" altLang="en-US" dirty="0" smtClean="0"/>
                  <a:t>就是</a:t>
                </a:r>
                <a:r>
                  <a:rPr lang="en-US" altLang="zh-CN" dirty="0" smtClean="0"/>
                  <a:t>x</a:t>
                </a:r>
                <a:r>
                  <a:rPr lang="zh-CN" altLang="en-US" dirty="0" smtClean="0"/>
                  <a:t>位置处的面电荷密度。再乘以在</a:t>
                </a:r>
                <a:r>
                  <a:rPr lang="en-US" altLang="zh-CN" dirty="0" smtClean="0"/>
                  <a:t>X</a:t>
                </a:r>
                <a:r>
                  <a:rPr lang="zh-CN" altLang="en-US" dirty="0" smtClean="0"/>
                  <a:t>处面电荷引起的平带电压的系数，则为</a:t>
                </a:r>
                <a:r>
                  <a:rPr lang="en-US" altLang="zh-CN" dirty="0" smtClean="0"/>
                  <a:t>dx</a:t>
                </a:r>
                <a:r>
                  <a:rPr lang="zh-CN" altLang="en-US" dirty="0" smtClean="0"/>
                  <a:t>范围内引起的平带电压的变化</a:t>
                </a:r>
                <a:r>
                  <a:rPr lang="en-US" altLang="zh-CN" dirty="0" smtClean="0"/>
                  <a:t>DVFB</a:t>
                </a:r>
                <a:r>
                  <a:rPr lang="zh-CN" altLang="en-US" dirty="0" smtClean="0"/>
                  <a:t>，则</a:t>
                </a:r>
                <a:r>
                  <a:rPr lang="en-US" altLang="zh-CN" dirty="0" smtClean="0"/>
                  <a:t>MOS</a:t>
                </a:r>
                <a:r>
                  <a:rPr lang="zh-CN" altLang="en-US" dirty="0" smtClean="0"/>
                  <a:t>结构的平带电压需对这个公式在绝缘层范围内进行积分。公式中的积分项可以看成是将氧化层中的正电荷等效在绝缘层半导体界面附近时等价的正电荷面密度。</a:t>
                </a:r>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实际正电荷可能在绝缘层中具有一定的分布，假设正电荷的分布只与正电荷在绝缘层中距离金属和绝缘层界面距离有关，这个方向设为</a:t>
                </a:r>
                <a:r>
                  <a:rPr lang="en-US" altLang="zh-CN" dirty="0" smtClean="0"/>
                  <a:t>x</a:t>
                </a:r>
                <a:r>
                  <a:rPr lang="zh-CN" altLang="en-US" dirty="0" smtClean="0"/>
                  <a:t>方向，金属和绝缘层界面设为</a:t>
                </a:r>
                <a:r>
                  <a:rPr lang="en-US" altLang="zh-CN" dirty="0" smtClean="0"/>
                  <a:t>x</a:t>
                </a:r>
                <a:r>
                  <a:rPr lang="zh-CN" altLang="en-US" dirty="0" smtClean="0"/>
                  <a:t>的零点。在在氧化层中</a:t>
                </a:r>
                <a:r>
                  <a:rPr lang="en-US" altLang="zh-CN" dirty="0" smtClean="0"/>
                  <a:t>x</a:t>
                </a:r>
                <a:r>
                  <a:rPr lang="zh-CN" altLang="en-US" dirty="0" smtClean="0"/>
                  <a:t>位置面密度为</a:t>
                </a:r>
                <a:r>
                  <a:rPr lang="en-US" altLang="zh-CN" dirty="0" err="1" smtClean="0"/>
                  <a:t>Qss</a:t>
                </a:r>
                <a:r>
                  <a:rPr lang="zh-CN" altLang="en-US" dirty="0" smtClean="0"/>
                  <a:t>引起平带电压为</a:t>
                </a:r>
                <a:r>
                  <a:rPr lang="en-US" altLang="zh-CN" i="0">
                    <a:latin typeface="Cambria Math"/>
                  </a:rPr>
                  <a:t>𝑉</a:t>
                </a:r>
                <a:r>
                  <a:rPr lang="en-US" altLang="zh-CN" i="0" smtClean="0">
                    <a:latin typeface="Cambria Math" panose="02040503050406030204" pitchFamily="18" charset="0"/>
                  </a:rPr>
                  <a:t>_</a:t>
                </a:r>
                <a:r>
                  <a:rPr lang="en-US" altLang="zh-CN" i="0">
                    <a:latin typeface="Cambria Math"/>
                  </a:rPr>
                  <a:t>𝐹𝐵=−</a:t>
                </a:r>
                <a:r>
                  <a:rPr lang="en-US" altLang="zh-CN" i="0">
                    <a:latin typeface="Cambria Math" panose="02040503050406030204" pitchFamily="18" charset="0"/>
                  </a:rPr>
                  <a:t>(</a:t>
                </a:r>
                <a:r>
                  <a:rPr lang="en-US" altLang="zh-CN" i="0">
                    <a:latin typeface="Cambria Math"/>
                  </a:rPr>
                  <a:t>𝑄</a:t>
                </a:r>
                <a:r>
                  <a:rPr lang="en-US" altLang="zh-CN" i="0">
                    <a:latin typeface="Cambria Math" panose="02040503050406030204" pitchFamily="18" charset="0"/>
                  </a:rPr>
                  <a:t>_</a:t>
                </a:r>
                <a:r>
                  <a:rPr lang="en-US" altLang="zh-CN" i="0">
                    <a:latin typeface="Cambria Math"/>
                  </a:rPr>
                  <a:t>𝑠𝑠 𝑥</a:t>
                </a:r>
                <a:r>
                  <a:rPr lang="en-US" altLang="zh-CN" i="0">
                    <a:latin typeface="Cambria Math" panose="02040503050406030204" pitchFamily="18" charset="0"/>
                  </a:rPr>
                  <a:t>)/(</a:t>
                </a:r>
                <a:r>
                  <a:rPr lang="zh-CN" altLang="en-US" i="0">
                    <a:latin typeface="Cambria Math"/>
                  </a:rPr>
                  <a:t>𝜀</a:t>
                </a:r>
                <a:r>
                  <a:rPr lang="en-US" altLang="zh-CN" i="0">
                    <a:latin typeface="Cambria Math" panose="02040503050406030204" pitchFamily="18" charset="0"/>
                  </a:rPr>
                  <a:t>_</a:t>
                </a:r>
                <a:r>
                  <a:rPr lang="en-US" altLang="zh-CN" i="0">
                    <a:latin typeface="Cambria Math"/>
                  </a:rPr>
                  <a:t>0</a:t>
                </a:r>
                <a:r>
                  <a:rPr lang="en-US" altLang="zh-CN" i="0">
                    <a:latin typeface="Cambria Math" panose="02040503050406030204" pitchFamily="18" charset="0"/>
                  </a:rPr>
                  <a:t> </a:t>
                </a:r>
                <a:r>
                  <a:rPr lang="zh-CN" altLang="en-US" i="0">
                    <a:latin typeface="Cambria Math"/>
                  </a:rPr>
                  <a:t>𝜀</a:t>
                </a:r>
                <a:r>
                  <a:rPr lang="en-US" altLang="zh-CN" i="0">
                    <a:latin typeface="Cambria Math" panose="02040503050406030204" pitchFamily="18" charset="0"/>
                  </a:rPr>
                  <a:t>_</a:t>
                </a:r>
                <a:r>
                  <a:rPr lang="en-US" altLang="zh-CN" i="0">
                    <a:latin typeface="Cambria Math"/>
                  </a:rPr>
                  <a:t>𝑖</a:t>
                </a:r>
                <a:r>
                  <a:rPr lang="en-US" altLang="zh-CN" i="0">
                    <a:latin typeface="Cambria Math" panose="02040503050406030204" pitchFamily="18" charset="0"/>
                  </a:rPr>
                  <a:t> )</a:t>
                </a:r>
                <a:r>
                  <a:rPr lang="en-US" altLang="zh-CN" i="0">
                    <a:latin typeface="Cambria Math"/>
                  </a:rPr>
                  <a:t>=−𝑥</a:t>
                </a:r>
                <a:r>
                  <a:rPr lang="en-US" altLang="zh-CN" i="0">
                    <a:latin typeface="Cambria Math" panose="02040503050406030204" pitchFamily="18" charset="0"/>
                  </a:rPr>
                  <a:t>/</a:t>
                </a:r>
                <a:r>
                  <a:rPr lang="en-US" altLang="zh-CN" i="0">
                    <a:latin typeface="Cambria Math"/>
                  </a:rPr>
                  <a:t>𝑑</a:t>
                </a:r>
                <a:r>
                  <a:rPr lang="en-US" altLang="zh-CN" i="0">
                    <a:latin typeface="Cambria Math" panose="02040503050406030204" pitchFamily="18" charset="0"/>
                  </a:rPr>
                  <a:t>_</a:t>
                </a:r>
                <a:r>
                  <a:rPr lang="en-US" altLang="zh-CN" i="0">
                    <a:latin typeface="Cambria Math"/>
                  </a:rPr>
                  <a:t>𝑖</a:t>
                </a:r>
                <a:r>
                  <a:rPr lang="en-US" altLang="zh-CN" i="0">
                    <a:latin typeface="Cambria Math" panose="02040503050406030204" pitchFamily="18" charset="0"/>
                  </a:rPr>
                  <a:t>   </a:t>
                </a:r>
                <a:r>
                  <a:rPr lang="en-US" altLang="zh-CN" i="0">
                    <a:latin typeface="Cambria Math"/>
                  </a:rPr>
                  <a:t>𝑄</a:t>
                </a:r>
                <a:r>
                  <a:rPr lang="en-US" altLang="zh-CN" i="0">
                    <a:latin typeface="Cambria Math" panose="02040503050406030204" pitchFamily="18" charset="0"/>
                  </a:rPr>
                  <a:t>_</a:t>
                </a:r>
                <a:r>
                  <a:rPr lang="en-US" altLang="zh-CN" i="0">
                    <a:latin typeface="Cambria Math"/>
                  </a:rPr>
                  <a:t>ss</a:t>
                </a:r>
                <a:r>
                  <a:rPr lang="en-US" altLang="zh-CN" i="0">
                    <a:latin typeface="Cambria Math" panose="02040503050406030204" pitchFamily="18" charset="0"/>
                  </a:rPr>
                  <a:t>/</a:t>
                </a:r>
                <a:r>
                  <a:rPr lang="en-US" altLang="zh-CN" i="0">
                    <a:latin typeface="Cambria Math"/>
                  </a:rPr>
                  <a:t>𝑐</a:t>
                </a:r>
                <a:r>
                  <a:rPr lang="en-US" altLang="zh-CN" i="0">
                    <a:latin typeface="Cambria Math" panose="02040503050406030204" pitchFamily="18" charset="0"/>
                  </a:rPr>
                  <a:t>_</a:t>
                </a:r>
                <a:r>
                  <a:rPr lang="en-US" altLang="zh-CN" i="0">
                    <a:latin typeface="Cambria Math"/>
                  </a:rPr>
                  <a:t>𝑖</a:t>
                </a:r>
                <a:r>
                  <a:rPr lang="en-US" altLang="zh-CN" i="0">
                    <a:latin typeface="Cambria Math" panose="02040503050406030204" pitchFamily="18" charset="0"/>
                  </a:rPr>
                  <a:t> </a:t>
                </a:r>
                <a:r>
                  <a:rPr lang="en-US" altLang="zh-CN" dirty="0" smtClean="0"/>
                  <a:t>,</a:t>
                </a:r>
                <a:r>
                  <a:rPr lang="zh-CN" altLang="en-US" dirty="0" smtClean="0"/>
                  <a:t>则如果是在氧化层中连续分布的正电荷，在氧化层中正电荷的分布密度用</a:t>
                </a:r>
                <a:r>
                  <a:rPr lang="zh-CN" altLang="en-US" i="0" smtClean="0">
                    <a:latin typeface="Cambria Math"/>
                  </a:rPr>
                  <a:t>𝜌</a:t>
                </a:r>
                <a:r>
                  <a:rPr lang="en-US" altLang="zh-CN" i="0">
                    <a:latin typeface="Cambria Math" panose="02040503050406030204" pitchFamily="18" charset="0"/>
                  </a:rPr>
                  <a:t>(</a:t>
                </a:r>
                <a:r>
                  <a:rPr lang="en-US" altLang="zh-CN" i="0">
                    <a:latin typeface="Cambria Math"/>
                  </a:rPr>
                  <a:t>𝑥</a:t>
                </a:r>
                <a:r>
                  <a:rPr lang="en-US" altLang="zh-CN" i="0">
                    <a:latin typeface="Cambria Math" panose="02040503050406030204" pitchFamily="18" charset="0"/>
                  </a:rPr>
                  <a:t>)</a:t>
                </a:r>
                <a:r>
                  <a:rPr lang="zh-CN" altLang="en-US" dirty="0" smtClean="0"/>
                  <a:t>，</a:t>
                </a:r>
                <a:r>
                  <a:rPr lang="zh-CN" altLang="en-US" i="0" smtClean="0">
                    <a:latin typeface="Cambria Math"/>
                  </a:rPr>
                  <a:t>𝜌</a:t>
                </a:r>
                <a:r>
                  <a:rPr lang="en-US" altLang="zh-CN" i="0">
                    <a:latin typeface="Cambria Math" panose="02040503050406030204" pitchFamily="18" charset="0"/>
                  </a:rPr>
                  <a:t>(</a:t>
                </a:r>
                <a:r>
                  <a:rPr lang="en-US" altLang="zh-CN" i="0">
                    <a:latin typeface="Cambria Math"/>
                  </a:rPr>
                  <a:t>𝑥</a:t>
                </a:r>
                <a:r>
                  <a:rPr lang="en-US" altLang="zh-CN" i="0">
                    <a:latin typeface="Cambria Math" panose="02040503050406030204" pitchFamily="18" charset="0"/>
                  </a:rPr>
                  <a:t>)</a:t>
                </a:r>
                <a:r>
                  <a:rPr lang="en-US" altLang="zh-CN" dirty="0" smtClean="0"/>
                  <a:t>dx</a:t>
                </a:r>
                <a:r>
                  <a:rPr lang="zh-CN" altLang="en-US" dirty="0" smtClean="0"/>
                  <a:t>就是</a:t>
                </a:r>
                <a:r>
                  <a:rPr lang="en-US" altLang="zh-CN" dirty="0" smtClean="0"/>
                  <a:t>x</a:t>
                </a:r>
                <a:r>
                  <a:rPr lang="zh-CN" altLang="en-US" dirty="0" smtClean="0"/>
                  <a:t>位置处的面电荷密度。再乘以在</a:t>
                </a:r>
                <a:r>
                  <a:rPr lang="en-US" altLang="zh-CN" dirty="0" smtClean="0"/>
                  <a:t>X</a:t>
                </a:r>
                <a:r>
                  <a:rPr lang="zh-CN" altLang="en-US" dirty="0" smtClean="0"/>
                  <a:t>处面电荷引起的平带电压的系数，则为</a:t>
                </a:r>
                <a:r>
                  <a:rPr lang="en-US" altLang="zh-CN" dirty="0" smtClean="0"/>
                  <a:t>dx</a:t>
                </a:r>
                <a:r>
                  <a:rPr lang="zh-CN" altLang="en-US" dirty="0" smtClean="0"/>
                  <a:t>范围内引起的平带电压的变化</a:t>
                </a:r>
                <a:r>
                  <a:rPr lang="en-US" altLang="zh-CN" dirty="0" smtClean="0"/>
                  <a:t>DVFB</a:t>
                </a:r>
                <a:r>
                  <a:rPr lang="zh-CN" altLang="en-US" dirty="0" smtClean="0"/>
                  <a:t>，则</a:t>
                </a:r>
                <a:r>
                  <a:rPr lang="en-US" altLang="zh-CN" dirty="0" smtClean="0"/>
                  <a:t>MOS</a:t>
                </a:r>
                <a:r>
                  <a:rPr lang="zh-CN" altLang="en-US" dirty="0" smtClean="0"/>
                  <a:t>结构的平带电压需对这个公式在绝缘层范围内进行积分。公式中的积分项可以看成是将氧化层中的正电荷等效在绝缘层半导体界面附近时等价的正电荷面密度。</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29</a:t>
            </a:fld>
            <a:endParaRPr lang="en-US"/>
          </a:p>
        </p:txBody>
      </p:sp>
    </p:spTree>
    <p:extLst>
      <p:ext uri="{BB962C8B-B14F-4D97-AF65-F5344CB8AC3E}">
        <p14:creationId xmlns:p14="http://schemas.microsoft.com/office/powerpoint/2010/main" val="425136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下面先来了解一下与表面相关的概念。本课程中直接给出了表面态的说明。没有从理论分析来说明。有兴趣的同学可以参考复旦大学蒋玉龙的</a:t>
            </a:r>
            <a:r>
              <a:rPr lang="en-US" altLang="zh-CN" dirty="0" smtClean="0"/>
              <a:t>MOOC</a:t>
            </a:r>
            <a:r>
              <a:rPr lang="zh-CN" altLang="en-US" dirty="0" smtClean="0"/>
              <a:t>内容。</a:t>
            </a:r>
            <a:endParaRPr lang="en-US" altLang="zh-CN" dirty="0" smtClean="0"/>
          </a:p>
          <a:p>
            <a:endParaRPr lang="en-US" altLang="zh-CN" dirty="0" smtClean="0"/>
          </a:p>
          <a:p>
            <a:r>
              <a:rPr lang="zh-CN" altLang="zh-CN" sz="1200" kern="1200" dirty="0" smtClean="0">
                <a:solidFill>
                  <a:schemeClr val="tx1"/>
                </a:solidFill>
                <a:effectLst/>
                <a:latin typeface="Arial" pitchFamily="34" charset="0"/>
                <a:ea typeface="宋体" pitchFamily="2" charset="-122"/>
                <a:cs typeface="+mn-cs"/>
              </a:rPr>
              <a:t>表面态，》半导体表面在半导体的禁带中》形成一系列分立的局域状态的能级》，这些状态称为表面态。这些表面态的来源有：》晶体在表面的周期性遭到破坏，在禁带中形成局域状态的能级。如果将半导体放置在真空中，采用某种办法使半导体在某个位置裂为两半，新裂开的半导体表面称为</a:t>
            </a:r>
            <a:r>
              <a:rPr lang="en-US" altLang="zh-CN" sz="1200" kern="1200" dirty="0" smtClean="0">
                <a:solidFill>
                  <a:schemeClr val="tx1"/>
                </a:solidFill>
                <a:effectLst/>
                <a:latin typeface="Arial" pitchFamily="34" charset="0"/>
                <a:ea typeface="宋体" pitchFamily="2" charset="-122"/>
                <a:cs typeface="+mn-cs"/>
              </a:rPr>
              <a:t>Fresh</a:t>
            </a:r>
            <a:r>
              <a:rPr lang="zh-CN" altLang="zh-CN" sz="1200" kern="1200" dirty="0" smtClean="0">
                <a:solidFill>
                  <a:schemeClr val="tx1"/>
                </a:solidFill>
                <a:effectLst/>
                <a:latin typeface="Arial" pitchFamily="34" charset="0"/>
                <a:ea typeface="宋体" pitchFamily="2" charset="-122"/>
                <a:cs typeface="+mn-cs"/>
              </a:rPr>
              <a:t>面，这样的面原子在平行表面方向保持原有的周期性，而在垂直表面方向周期性被停止。对于这样的</a:t>
            </a:r>
            <a:r>
              <a:rPr lang="en-US" altLang="zh-CN" sz="1200" kern="1200" dirty="0" smtClean="0">
                <a:solidFill>
                  <a:schemeClr val="tx1"/>
                </a:solidFill>
                <a:effectLst/>
                <a:latin typeface="Arial" pitchFamily="34" charset="0"/>
                <a:ea typeface="宋体" pitchFamily="2" charset="-122"/>
                <a:cs typeface="+mn-cs"/>
              </a:rPr>
              <a:t>Fresh</a:t>
            </a:r>
            <a:r>
              <a:rPr lang="zh-CN" altLang="zh-CN" sz="1200" kern="1200" dirty="0" smtClean="0">
                <a:solidFill>
                  <a:schemeClr val="tx1"/>
                </a:solidFill>
                <a:effectLst/>
                <a:latin typeface="Arial" pitchFamily="34" charset="0"/>
                <a:ea typeface="宋体" pitchFamily="2" charset="-122"/>
                <a:cs typeface="+mn-cs"/>
              </a:rPr>
              <a:t>面很难长期存在，由于表面原子受力不同于半导体体内原子，表面的横向的周期性将发生变化，形成新的表面原子结构，即表面再构现象。如果半导体处于空气中，半导体的表面也可看成是半导体与空气的界面。》表面吸附杂质或者污染物，例如吸附金属离子或者有机污染物等。》表面自然氧化形成的表面氧化物。例如：</a:t>
            </a:r>
            <a:r>
              <a:rPr lang="en-US" altLang="zh-CN" sz="1200" kern="1200" dirty="0" smtClean="0">
                <a:solidFill>
                  <a:schemeClr val="tx1"/>
                </a:solidFill>
                <a:effectLst/>
                <a:latin typeface="Arial" pitchFamily="34" charset="0"/>
                <a:ea typeface="宋体" pitchFamily="2" charset="-122"/>
                <a:cs typeface="+mn-cs"/>
              </a:rPr>
              <a:t>Si</a:t>
            </a:r>
            <a:r>
              <a:rPr lang="zh-CN" altLang="zh-CN" sz="1200" kern="1200" dirty="0" smtClean="0">
                <a:solidFill>
                  <a:schemeClr val="tx1"/>
                </a:solidFill>
                <a:effectLst/>
                <a:latin typeface="Arial" pitchFamily="34" charset="0"/>
                <a:ea typeface="宋体" pitchFamily="2" charset="-122"/>
                <a:cs typeface="+mn-cs"/>
              </a:rPr>
              <a:t>放在空气中，表面和空气中的氧反应能够逐渐形成表面二氧化硅层，</a:t>
            </a:r>
            <a:r>
              <a:rPr lang="en-US" altLang="zh-CN" sz="1200" kern="1200" dirty="0" smtClean="0">
                <a:solidFill>
                  <a:schemeClr val="tx1"/>
                </a:solidFill>
                <a:effectLst/>
                <a:latin typeface="Arial" pitchFamily="34" charset="0"/>
                <a:ea typeface="宋体" pitchFamily="2" charset="-122"/>
                <a:cs typeface="+mn-cs"/>
              </a:rPr>
              <a:t>Si</a:t>
            </a:r>
            <a:r>
              <a:rPr lang="zh-CN" altLang="zh-CN" sz="1200" kern="1200" dirty="0" smtClean="0">
                <a:solidFill>
                  <a:schemeClr val="tx1"/>
                </a:solidFill>
                <a:effectLst/>
                <a:latin typeface="Arial" pitchFamily="34" charset="0"/>
                <a:ea typeface="宋体" pitchFamily="2" charset="-122"/>
                <a:cs typeface="+mn-cs"/>
              </a:rPr>
              <a:t>和二氧化硅界面存在缺陷在</a:t>
            </a:r>
            <a:r>
              <a:rPr lang="en-US" altLang="zh-CN" sz="1200" kern="1200" dirty="0" err="1" smtClean="0">
                <a:solidFill>
                  <a:schemeClr val="tx1"/>
                </a:solidFill>
                <a:effectLst/>
                <a:latin typeface="Arial" pitchFamily="34" charset="0"/>
                <a:ea typeface="宋体" pitchFamily="2" charset="-122"/>
                <a:cs typeface="+mn-cs"/>
              </a:rPr>
              <a:t>si</a:t>
            </a:r>
            <a:r>
              <a:rPr lang="zh-CN" altLang="zh-CN" sz="1200" kern="1200" dirty="0" smtClean="0">
                <a:solidFill>
                  <a:schemeClr val="tx1"/>
                </a:solidFill>
                <a:effectLst/>
                <a:latin typeface="Arial" pitchFamily="34" charset="0"/>
                <a:ea typeface="宋体" pitchFamily="2" charset="-122"/>
                <a:cs typeface="+mn-cs"/>
              </a:rPr>
              <a:t>的禁带中形成局域能级。一般半导体界面上半导体禁带中的局域能级称为界面态。</a:t>
            </a:r>
          </a:p>
          <a:p>
            <a:r>
              <a:rPr lang="zh-CN" altLang="zh-CN" sz="1200" kern="1200" dirty="0" smtClean="0">
                <a:solidFill>
                  <a:schemeClr val="tx1"/>
                </a:solidFill>
                <a:effectLst/>
                <a:latin typeface="Arial" pitchFamily="34" charset="0"/>
                <a:ea typeface="宋体" pitchFamily="2" charset="-122"/>
                <a:cs typeface="+mn-cs"/>
              </a:rPr>
              <a:t>半导体的表面态有》施主型表面态。施主型表面态带电荷情况类似施主杂质。》如果施主型表面态被电子占据，则表面态处于电中性。而施主型表面态不被电子占据，即电子的空状态，则带正电荷。》受主型表面态》具有类受主的特性。》被电子占据时，具有负电型，即带负电荷。》不被电子占据时，为电中性。还有一种表面态时复合中心表面态。电子和空穴能够通过复合中心表面态发生复合。</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18309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由于半导体表面存在表面态。而表面态上的能级可能带被电子占据或者不被电子占据而带电荷。这些电荷称为表面电荷，用</a:t>
            </a:r>
            <a:r>
              <a:rPr lang="en-US" altLang="zh-CN" sz="1200" kern="1200" dirty="0" err="1" smtClean="0">
                <a:solidFill>
                  <a:schemeClr val="tx1"/>
                </a:solidFill>
                <a:effectLst/>
                <a:latin typeface="Arial" pitchFamily="34" charset="0"/>
                <a:ea typeface="宋体" pitchFamily="2" charset="-122"/>
                <a:cs typeface="+mn-cs"/>
              </a:rPr>
              <a:t>Qss</a:t>
            </a:r>
            <a:r>
              <a:rPr lang="zh-CN" altLang="zh-CN" sz="1200" kern="1200" dirty="0" smtClean="0">
                <a:solidFill>
                  <a:schemeClr val="tx1"/>
                </a:solidFill>
                <a:effectLst/>
                <a:latin typeface="Arial" pitchFamily="34" charset="0"/>
                <a:ea typeface="宋体" pitchFamily="2" charset="-122"/>
                <a:cs typeface="+mn-cs"/>
              </a:rPr>
              <a:t>表示表面电荷密度，即单位面积上的电荷密度。》用</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表示表面态密度，即单位面积上表面态状态数。显然表面电荷密度</a:t>
            </a:r>
            <a:r>
              <a:rPr lang="en-US" altLang="zh-CN" sz="1200" kern="1200" dirty="0" err="1" smtClean="0">
                <a:solidFill>
                  <a:schemeClr val="tx1"/>
                </a:solidFill>
                <a:effectLst/>
                <a:latin typeface="Arial" pitchFamily="34" charset="0"/>
                <a:ea typeface="宋体" pitchFamily="2" charset="-122"/>
                <a:cs typeface="+mn-cs"/>
              </a:rPr>
              <a:t>Qss</a:t>
            </a:r>
            <a:r>
              <a:rPr lang="zh-CN" altLang="zh-CN" sz="1200" kern="1200" dirty="0" smtClean="0">
                <a:solidFill>
                  <a:schemeClr val="tx1"/>
                </a:solidFill>
                <a:effectLst/>
                <a:latin typeface="Arial" pitchFamily="34" charset="0"/>
                <a:ea typeface="宋体" pitchFamily="2" charset="-122"/>
                <a:cs typeface="+mn-cs"/>
              </a:rPr>
              <a:t>与表面态密度</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和表面态能级</a:t>
            </a:r>
            <a:r>
              <a:rPr lang="en-US" altLang="zh-CN" sz="1200" kern="1200" dirty="0" err="1" smtClean="0">
                <a:solidFill>
                  <a:schemeClr val="tx1"/>
                </a:solidFill>
                <a:effectLst/>
                <a:latin typeface="Arial" pitchFamily="34" charset="0"/>
                <a:ea typeface="宋体" pitchFamily="2" charset="-122"/>
                <a:cs typeface="+mn-cs"/>
              </a:rPr>
              <a:t>Es</a:t>
            </a:r>
            <a:r>
              <a:rPr lang="zh-CN" altLang="zh-CN" sz="1200" kern="1200" dirty="0" smtClean="0">
                <a:solidFill>
                  <a:schemeClr val="tx1"/>
                </a:solidFill>
                <a:effectLst/>
                <a:latin typeface="Arial" pitchFamily="34" charset="0"/>
                <a:ea typeface="宋体" pitchFamily="2" charset="-122"/>
                <a:cs typeface="+mn-cs"/>
              </a:rPr>
              <a:t>》上电子分布函数相关。热平衡》时，半导体整体是电中性的。如果存在表面电荷</a:t>
            </a:r>
            <a:r>
              <a:rPr lang="en-US" altLang="zh-CN" sz="1200" kern="1200" dirty="0" err="1" smtClean="0">
                <a:solidFill>
                  <a:schemeClr val="tx1"/>
                </a:solidFill>
                <a:effectLst/>
                <a:latin typeface="Arial" pitchFamily="34" charset="0"/>
                <a:ea typeface="宋体" pitchFamily="2" charset="-122"/>
                <a:cs typeface="+mn-cs"/>
              </a:rPr>
              <a:t>Qss</a:t>
            </a:r>
            <a:r>
              <a:rPr lang="zh-CN" altLang="zh-CN" sz="1200" kern="1200" dirty="0" smtClean="0">
                <a:solidFill>
                  <a:schemeClr val="tx1"/>
                </a:solidFill>
                <a:effectLst/>
                <a:latin typeface="Arial" pitchFamily="34" charset="0"/>
                <a:ea typeface="宋体" pitchFamily="2" charset="-122"/>
                <a:cs typeface="+mn-cs"/>
              </a:rPr>
              <a:t>，在在半导体体内同时存在于</a:t>
            </a:r>
            <a:r>
              <a:rPr lang="en-US" altLang="zh-CN" sz="1200" kern="1200" dirty="0" smtClean="0">
                <a:solidFill>
                  <a:schemeClr val="tx1"/>
                </a:solidFill>
                <a:effectLst/>
                <a:latin typeface="Arial" pitchFamily="34" charset="0"/>
                <a:ea typeface="宋体" pitchFamily="2" charset="-122"/>
                <a:cs typeface="+mn-cs"/>
              </a:rPr>
              <a:t>QSS</a:t>
            </a:r>
            <a:r>
              <a:rPr lang="zh-CN" altLang="zh-CN" sz="1200" kern="1200" dirty="0" smtClean="0">
                <a:solidFill>
                  <a:schemeClr val="tx1"/>
                </a:solidFill>
                <a:effectLst/>
                <a:latin typeface="Arial" pitchFamily="34" charset="0"/>
                <a:ea typeface="宋体" pitchFamily="2" charset="-122"/>
                <a:cs typeface="+mn-cs"/>
              </a:rPr>
              <a:t>的电荷符号相反并且总数相等的电荷，而这些电荷分布在半导体表面的一定宽度范围内，形成空间电荷</a:t>
            </a:r>
            <a:r>
              <a:rPr lang="en-US" altLang="zh-CN" sz="1200" kern="1200" dirty="0" smtClean="0">
                <a:solidFill>
                  <a:schemeClr val="tx1"/>
                </a:solidFill>
                <a:effectLst/>
                <a:latin typeface="Arial" pitchFamily="34" charset="0"/>
                <a:ea typeface="宋体" pitchFamily="2" charset="-122"/>
                <a:cs typeface="+mn-cs"/>
              </a:rPr>
              <a:t>QSP</a:t>
            </a:r>
            <a:r>
              <a:rPr lang="zh-CN" altLang="zh-CN" sz="1200" kern="1200" dirty="0" smtClean="0">
                <a:solidFill>
                  <a:schemeClr val="tx1"/>
                </a:solidFill>
                <a:effectLst/>
                <a:latin typeface="Arial" pitchFamily="34" charset="0"/>
                <a:ea typeface="宋体" pitchFamily="2" charset="-122"/>
                <a:cs typeface="+mn-cs"/>
              </a:rPr>
              <a:t>》。这主要是表面电荷存在引起表面电场变化，从而引起表面电荷再分布引起的。例如，表面电荷如果是负电荷，则在半导体表面附近形成正电荷的表面空间电荷，从而形成有半导体内部指向半导体表面的内建电场》，并且由电中性条件有》</a:t>
            </a:r>
            <a:r>
              <a:rPr lang="en-US" altLang="zh-CN" sz="1200" kern="1200" dirty="0" smtClean="0">
                <a:solidFill>
                  <a:schemeClr val="tx1"/>
                </a:solidFill>
                <a:effectLst/>
                <a:latin typeface="Arial" pitchFamily="34" charset="0"/>
                <a:ea typeface="宋体" pitchFamily="2" charset="-122"/>
                <a:cs typeface="+mn-cs"/>
              </a:rPr>
              <a:t>QSP=-QSS</a:t>
            </a:r>
            <a:r>
              <a:rPr lang="zh-CN" altLang="zh-CN" sz="1200" kern="1200" dirty="0" smtClean="0">
                <a:solidFill>
                  <a:schemeClr val="tx1"/>
                </a:solidFill>
                <a:effectLst/>
                <a:latin typeface="Arial" pitchFamily="34" charset="0"/>
                <a:ea typeface="宋体" pitchFamily="2" charset="-122"/>
                <a:cs typeface="+mn-cs"/>
              </a:rPr>
              <a:t>。</a:t>
            </a:r>
          </a:p>
          <a:p>
            <a:r>
              <a:rPr lang="zh-CN" altLang="zh-CN" sz="1200" kern="1200" dirty="0" smtClean="0">
                <a:solidFill>
                  <a:schemeClr val="tx1"/>
                </a:solidFill>
                <a:effectLst/>
                <a:latin typeface="Arial" pitchFamily="34" charset="0"/>
                <a:ea typeface="宋体" pitchFamily="2" charset="-122"/>
                <a:cs typeface="+mn-cs"/>
              </a:rPr>
              <a:t>由第七章学习知道，存在这样的空间电荷区的半导体表面的能带相对于半导体内部向上弯曲》。也就是表面态为负电荷时，半导体表面能带相对于半导体内部向上弯曲。这样的半导体表面电势</a:t>
            </a:r>
            <a:r>
              <a:rPr lang="en-US" altLang="zh-CN" sz="1200" kern="1200" dirty="0" smtClean="0">
                <a:solidFill>
                  <a:schemeClr val="tx1"/>
                </a:solidFill>
                <a:effectLst/>
                <a:latin typeface="Arial" pitchFamily="34" charset="0"/>
                <a:ea typeface="宋体" pitchFamily="2" charset="-122"/>
                <a:cs typeface="+mn-cs"/>
              </a:rPr>
              <a:t>Vs&lt;0</a:t>
            </a:r>
            <a:r>
              <a:rPr lang="zh-CN" altLang="zh-CN" sz="1200" kern="1200" dirty="0" smtClean="0">
                <a:solidFill>
                  <a:schemeClr val="tx1"/>
                </a:solidFill>
                <a:effectLst/>
                <a:latin typeface="Arial" pitchFamily="34" charset="0"/>
                <a:ea typeface="宋体" pitchFamily="2" charset="-122"/>
                <a:cs typeface="+mn-cs"/>
              </a:rPr>
              <a:t>》。由于不存在电流，半导体的费米能级不随位置而变化》。如图中所示，从能带图可以看出，半导体表面的导带底和费米能级之间的距离增加，表面的电子密度减小，空穴密度增加。观察具有表面态的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可以知道，在热平衡时，绝大部分的表面态能级都低于半导体的费米能级，这样表面态上的能级容易被电子占据，即表面态获得了半导体中的电子，如果是施主型的表面态，是为电中性的，如果是受主型表面态，则带负电荷。假设</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带有受主型表面态，并且表面态密度较低。则表面态被电子占据，获得半导体中表面的电子而带负电荷。而在半导体表面留下带正电荷的电离施主。此时表面电子被耗尽。半导体的费米能级始终大于本征费米能级。</a:t>
            </a:r>
          </a:p>
          <a:p>
            <a:r>
              <a:rPr lang="zh-CN" altLang="zh-CN" sz="1200" kern="1200" dirty="0" smtClean="0">
                <a:solidFill>
                  <a:schemeClr val="tx1"/>
                </a:solidFill>
                <a:effectLst/>
                <a:latin typeface="Arial" pitchFamily="34" charset="0"/>
                <a:ea typeface="宋体" pitchFamily="2" charset="-122"/>
                <a:cs typeface="+mn-cs"/>
              </a:rPr>
              <a:t>而如果表面态的密度比较大》，使表面的空间电荷区宽度比较宽，使表面能带弯曲量变大，达到在半导体表面区域费米能级低于本征费米能级，以本征费米能级与费米能级的交点为界面》，在表面区域形成了</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型区》，而》</a:t>
            </a:r>
            <a:r>
              <a:rPr lang="en-US" altLang="zh-CN" sz="1200" kern="1200" dirty="0" smtClean="0">
                <a:solidFill>
                  <a:schemeClr val="tx1"/>
                </a:solidFill>
                <a:effectLst/>
                <a:latin typeface="Arial" pitchFamily="34" charset="0"/>
                <a:ea typeface="宋体" pitchFamily="2" charset="-122"/>
                <a:cs typeface="+mn-cs"/>
              </a:rPr>
              <a:t>II</a:t>
            </a:r>
            <a:r>
              <a:rPr lang="zh-CN" altLang="zh-CN" sz="1200" kern="1200" dirty="0" smtClean="0">
                <a:solidFill>
                  <a:schemeClr val="tx1"/>
                </a:solidFill>
                <a:effectLst/>
                <a:latin typeface="Arial" pitchFamily="34" charset="0"/>
                <a:ea typeface="宋体" pitchFamily="2" charset="-122"/>
                <a:cs typeface="+mn-cs"/>
              </a:rPr>
              <a:t>区为电子减少的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型区，也就是形成了物理</a:t>
            </a:r>
            <a:r>
              <a:rPr lang="en-US" altLang="zh-CN" sz="1200" kern="1200" dirty="0" err="1" smtClean="0">
                <a:solidFill>
                  <a:schemeClr val="tx1"/>
                </a:solidFill>
                <a:effectLst/>
                <a:latin typeface="Arial" pitchFamily="34" charset="0"/>
                <a:ea typeface="宋体" pitchFamily="2" charset="-122"/>
                <a:cs typeface="+mn-cs"/>
              </a:rPr>
              <a:t>pn</a:t>
            </a:r>
            <a:r>
              <a:rPr lang="zh-CN" altLang="zh-CN" sz="1200" kern="1200" dirty="0" smtClean="0">
                <a:solidFill>
                  <a:schemeClr val="tx1"/>
                </a:solidFill>
                <a:effectLst/>
                <a:latin typeface="Arial" pitchFamily="34" charset="0"/>
                <a:ea typeface="宋体" pitchFamily="2" charset="-122"/>
                <a:cs typeface="+mn-cs"/>
              </a:rPr>
              <a:t>结。</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型半导体表面形成</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型区，称之为表面反型。而</a:t>
            </a:r>
            <a:r>
              <a:rPr lang="en-US" altLang="zh-CN" sz="1200" kern="1200" dirty="0" smtClean="0">
                <a:solidFill>
                  <a:schemeClr val="tx1"/>
                </a:solidFill>
                <a:effectLst/>
                <a:latin typeface="Arial" pitchFamily="34" charset="0"/>
                <a:ea typeface="宋体" pitchFamily="2" charset="-122"/>
                <a:cs typeface="+mn-cs"/>
              </a:rPr>
              <a:t>II</a:t>
            </a:r>
            <a:r>
              <a:rPr lang="zh-CN" altLang="zh-CN" sz="1200" kern="1200" dirty="0" smtClean="0">
                <a:solidFill>
                  <a:schemeClr val="tx1"/>
                </a:solidFill>
                <a:effectLst/>
                <a:latin typeface="Arial" pitchFamily="34" charset="0"/>
                <a:ea typeface="宋体" pitchFamily="2" charset="-122"/>
                <a:cs typeface="+mn-cs"/>
              </a:rPr>
              <a:t>区仍可看做是耗尽区。一般情况下，表面反型区非常窄。只有几个</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的范围。</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238664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下面做一个练习。</a:t>
            </a:r>
            <a:r>
              <a:rPr lang="en-US" altLang="zh-CN" dirty="0" smtClean="0"/>
              <a:t>P</a:t>
            </a:r>
            <a:r>
              <a:rPr lang="zh-CN" altLang="en-US" dirty="0" smtClean="0"/>
              <a:t>型半导体，表面具有施主型表面态。分析</a:t>
            </a:r>
            <a:r>
              <a:rPr lang="en-US" altLang="zh-CN" dirty="0" smtClean="0"/>
              <a:t>p</a:t>
            </a:r>
            <a:r>
              <a:rPr lang="zh-CN" altLang="en-US" dirty="0" smtClean="0"/>
              <a:t>型半导体表面能带如何弯曲，表面形成什么类型的空间电荷区。各位同学可以自己先做一下，再听一下讲解。</a:t>
            </a:r>
            <a:r>
              <a:rPr lang="zh-CN" altLang="zh-CN" sz="1200" kern="1200" dirty="0" smtClean="0">
                <a:solidFill>
                  <a:schemeClr val="tx1"/>
                </a:solidFill>
                <a:effectLst/>
                <a:latin typeface="Arial" pitchFamily="34" charset="0"/>
                <a:ea typeface="宋体" pitchFamily="2" charset="-122"/>
                <a:cs typeface="+mn-cs"/>
              </a:rPr>
              <a:t>对于</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费米能级接近价带顶，则表面态能级大部分都高于费米能级，则表面态能级被电子空着的几率大，又表面态为施主型表面态。当施主型表面态不被电子占据，表面态带有正电荷，等价于俘获了表面空穴》，使表面的空穴耗尽，留下带负电荷的电离受主》，表面是带负电荷的空间耗尽区。这时半导体表面的电场方向为有半导体表面指向半导体内部，取半导体内部作为电势零点，则半导体表面的电势大于零，而电子的表面电势能小于零，则半导体表面的能带相对于半导体内部向下弯曲。如果表面电荷密度足够大，使表面弯曲后本征费米能级与半导体费米能级发生交叉，则半导体表面为</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型区，则表面形成反型区。</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12172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879808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分析了热平衡条件下，半导体表面具有表面电荷半导体表面空间电荷的分布情况。所得出的结果是一个普适解。也就是无论是什么原因引起的半导体表面空间电荷分布，只要不存在电流，半导体中电子和空穴的密度能够同同一个费米能级来表示，上面得出的结果都是适用的。下面就来分析这样的半导体中存在表面空间电荷与表面电势之间的关系</a:t>
            </a:r>
            <a:r>
              <a:rPr lang="en-US" altLang="zh-CN" dirty="0" smtClean="0"/>
              <a:t>》</a:t>
            </a:r>
            <a:r>
              <a:rPr lang="zh-CN" altLang="en-US" dirty="0" smtClean="0"/>
              <a:t>，为了方便，仍选取</a:t>
            </a:r>
            <a:r>
              <a:rPr lang="en-US" altLang="zh-CN" dirty="0" smtClean="0"/>
              <a:t>n</a:t>
            </a:r>
            <a:r>
              <a:rPr lang="zh-CN" altLang="en-US" dirty="0" smtClean="0"/>
              <a:t>型半导体进行分析。对于一块</a:t>
            </a:r>
            <a:r>
              <a:rPr lang="en-US" altLang="zh-CN" dirty="0" smtClean="0"/>
              <a:t>n</a:t>
            </a:r>
            <a:r>
              <a:rPr lang="zh-CN" altLang="en-US" dirty="0" smtClean="0"/>
              <a:t>型半导体，</a:t>
            </a:r>
            <a:r>
              <a:rPr lang="zh-CN" altLang="en-US" dirty="0" smtClean="0">
                <a:sym typeface="Symbol" panose="05050102010706020507" pitchFamily="18" charset="2"/>
              </a:rPr>
              <a:t>值为半导体中电子密度除以本征载流子密度，远远大于</a:t>
            </a:r>
            <a:r>
              <a:rPr lang="en-US" altLang="zh-CN" dirty="0" smtClean="0">
                <a:sym typeface="Symbol" panose="05050102010706020507" pitchFamily="18" charset="2"/>
              </a:rPr>
              <a:t>1</a:t>
            </a:r>
            <a:r>
              <a:rPr lang="zh-CN" altLang="en-US" dirty="0" smtClean="0">
                <a:sym typeface="Symbol" panose="05050102010706020507" pitchFamily="18" charset="2"/>
              </a:rPr>
              <a:t>，则远远大于的倒数。当</a:t>
            </a:r>
            <a:r>
              <a:rPr lang="en-US" altLang="zh-CN" dirty="0" smtClean="0">
                <a:sym typeface="Symbol" panose="05050102010706020507" pitchFamily="18" charset="2"/>
              </a:rPr>
              <a:t>Y</a:t>
            </a:r>
            <a:r>
              <a:rPr lang="zh-CN" altLang="en-US" dirty="0" smtClean="0">
                <a:sym typeface="Symbol" panose="05050102010706020507" pitchFamily="18" charset="2"/>
              </a:rPr>
              <a:t>值远远大于零，</a:t>
            </a:r>
            <a:r>
              <a:rPr lang="en-US" altLang="zh-CN" dirty="0" smtClean="0">
                <a:sym typeface="Symbol" panose="05050102010706020507" pitchFamily="18" charset="2"/>
              </a:rPr>
              <a:t>F</a:t>
            </a:r>
            <a:r>
              <a:rPr lang="zh-CN" altLang="en-US" dirty="0" smtClean="0">
                <a:sym typeface="Symbol" panose="05050102010706020507" pitchFamily="18" charset="2"/>
              </a:rPr>
              <a:t>函数中的</a:t>
            </a:r>
            <a:r>
              <a:rPr lang="en-US" altLang="zh-CN" dirty="0" err="1" smtClean="0">
                <a:sym typeface="Symbol" panose="05050102010706020507" pitchFamily="18" charset="2"/>
              </a:rPr>
              <a:t>eY</a:t>
            </a:r>
            <a:r>
              <a:rPr lang="zh-CN" altLang="en-US" dirty="0" smtClean="0">
                <a:sym typeface="Symbol" panose="05050102010706020507" pitchFamily="18" charset="2"/>
              </a:rPr>
              <a:t>向占有绝对的优势。从能带来看，</a:t>
            </a:r>
            <a:r>
              <a:rPr lang="en-US" altLang="zh-CN" dirty="0" smtClean="0">
                <a:sym typeface="Symbol" panose="05050102010706020507" pitchFamily="18" charset="2"/>
              </a:rPr>
              <a:t>Y</a:t>
            </a:r>
            <a:r>
              <a:rPr lang="zh-CN" altLang="en-US" dirty="0" smtClean="0">
                <a:sym typeface="Symbol" panose="05050102010706020507" pitchFamily="18" charset="2"/>
              </a:rPr>
              <a:t>大于零，半导体表面的电子电势能小于零，则半导体表面的能带向下弯曲，表面空间电荷区的电荷小于零，半导体表面的电子密度大于半导体内部准中性区的电子密度，这时半导体表面形成电子的积累层。</a:t>
            </a:r>
            <a:endParaRPr lang="en-US" altLang="zh-CN" dirty="0" smtClean="0">
              <a:sym typeface="Symbol" panose="05050102010706020507" pitchFamily="18" charset="2"/>
            </a:endParaRPr>
          </a:p>
          <a:p>
            <a:r>
              <a:rPr lang="zh-CN" altLang="en-US" dirty="0" smtClean="0">
                <a:sym typeface="Symbol" panose="05050102010706020507" pitchFamily="18" charset="2"/>
              </a:rPr>
              <a:t>当</a:t>
            </a:r>
            <a:r>
              <a:rPr lang="en-US" altLang="zh-CN" dirty="0" smtClean="0">
                <a:sym typeface="Symbol" panose="05050102010706020507" pitchFamily="18" charset="2"/>
              </a:rPr>
              <a:t>Y=0</a:t>
            </a:r>
            <a:r>
              <a:rPr lang="zh-CN" altLang="en-US" dirty="0" smtClean="0">
                <a:sym typeface="Symbol" panose="05050102010706020507" pitchFamily="18" charset="2"/>
              </a:rPr>
              <a:t>，即半导体表面电势等于零，</a:t>
            </a:r>
            <a:r>
              <a:rPr lang="en-US" altLang="zh-CN" dirty="0" smtClean="0">
                <a:sym typeface="Symbol" panose="05050102010706020507" pitchFamily="18" charset="2"/>
              </a:rPr>
              <a:t>F</a:t>
            </a:r>
            <a:r>
              <a:rPr lang="zh-CN" altLang="en-US" dirty="0" smtClean="0">
                <a:sym typeface="Symbol" panose="05050102010706020507" pitchFamily="18" charset="2"/>
              </a:rPr>
              <a:t>函数也等于零，也就是半导体表面空间电荷区电荷等于零。从能带图看，半导体的能带不发生任何完全，称之为平带。即</a:t>
            </a:r>
            <a:r>
              <a:rPr lang="en-US" altLang="zh-CN" dirty="0" smtClean="0">
                <a:sym typeface="Symbol" panose="05050102010706020507" pitchFamily="18" charset="2"/>
              </a:rPr>
              <a:t>Y=0</a:t>
            </a:r>
            <a:r>
              <a:rPr lang="zh-CN" altLang="en-US" dirty="0" smtClean="0">
                <a:sym typeface="Symbol" panose="05050102010706020507" pitchFamily="18" charset="2"/>
              </a:rPr>
              <a:t>时，</a:t>
            </a:r>
            <a:r>
              <a:rPr lang="en-US" altLang="zh-CN" dirty="0" err="1" smtClean="0">
                <a:sym typeface="Symbol" panose="05050102010706020507" pitchFamily="18" charset="2"/>
              </a:rPr>
              <a:t>Qsp</a:t>
            </a:r>
            <a:r>
              <a:rPr lang="en-US" altLang="zh-CN" dirty="0" smtClean="0">
                <a:sym typeface="Symbol" panose="05050102010706020507" pitchFamily="18" charset="2"/>
              </a:rPr>
              <a:t>=0</a:t>
            </a:r>
            <a:r>
              <a:rPr lang="zh-CN" altLang="en-US" dirty="0" smtClean="0">
                <a:sym typeface="Symbol" panose="05050102010706020507" pitchFamily="18" charset="2"/>
              </a:rPr>
              <a:t>，半导体表面电子密度等于半导体中性区的电子密度，能带为平带。</a:t>
            </a:r>
            <a:endParaRPr lang="en-US" altLang="zh-CN" dirty="0" smtClean="0">
              <a:sym typeface="Symbol" panose="05050102010706020507" pitchFamily="18" charset="2"/>
            </a:endParaRPr>
          </a:p>
          <a:p>
            <a:r>
              <a:rPr lang="zh-CN" altLang="en-US" dirty="0" smtClean="0">
                <a:sym typeface="Symbol" panose="05050102010706020507" pitchFamily="18" charset="2"/>
              </a:rPr>
              <a:t>当</a:t>
            </a:r>
            <a:r>
              <a:rPr lang="en-US" altLang="zh-CN" dirty="0" smtClean="0">
                <a:sym typeface="Symbol" panose="05050102010706020507" pitchFamily="18" charset="2"/>
              </a:rPr>
              <a:t>Y</a:t>
            </a:r>
            <a:r>
              <a:rPr lang="zh-CN" altLang="en-US" dirty="0" smtClean="0">
                <a:sym typeface="Symbol" panose="05050102010706020507" pitchFamily="18" charset="2"/>
              </a:rPr>
              <a:t>小于零，也就是半导体表面的电势小于零，这样半导体表面的电子电势能大于零，半导体表面能带向上完全，如果表面能带的完全量小于半导体准中性区的费米能级减去本征费米能级，那么半导体表面的电子密度小于半导体准中性区的电子密度而大于半导体的本征载流子密度，此时半导体空间电荷区的电荷时正电荷，这些正电荷主要来自于半导体表面电子的减少而留下的电离施主，也就是半导体表面形成了电子耗尽层。即</a:t>
            </a:r>
            <a:r>
              <a:rPr lang="en-US" altLang="zh-CN" dirty="0" smtClean="0">
                <a:sym typeface="Symbol" panose="05050102010706020507" pitchFamily="18" charset="2"/>
              </a:rPr>
              <a:t>Y</a:t>
            </a:r>
            <a:r>
              <a:rPr lang="zh-CN" altLang="en-US" dirty="0" smtClean="0">
                <a:sym typeface="Symbol" panose="05050102010706020507" pitchFamily="18" charset="2"/>
              </a:rPr>
              <a:t>小于零，能带向上弯曲，弯曲的量小于</a:t>
            </a:r>
            <a:r>
              <a:rPr lang="en-US" altLang="zh-CN" dirty="0" err="1" smtClean="0">
                <a:sym typeface="Symbol" panose="05050102010706020507" pitchFamily="18" charset="2"/>
              </a:rPr>
              <a:t>qFaiB</a:t>
            </a:r>
            <a:r>
              <a:rPr lang="en-US" altLang="zh-CN" baseline="0" dirty="0" err="1" smtClean="0">
                <a:sym typeface="Symbol" panose="05050102010706020507" pitchFamily="18" charset="2"/>
              </a:rPr>
              <a:t>,Q</a:t>
            </a:r>
            <a:r>
              <a:rPr lang="en-US" altLang="zh-CN" baseline="0" dirty="0" smtClean="0">
                <a:sym typeface="Symbol" panose="05050102010706020507" pitchFamily="18" charset="2"/>
              </a:rPr>
              <a:t> </a:t>
            </a:r>
            <a:r>
              <a:rPr lang="en-US" altLang="zh-CN" baseline="0" dirty="0" err="1" smtClean="0">
                <a:sym typeface="Symbol" panose="05050102010706020507" pitchFamily="18" charset="2"/>
              </a:rPr>
              <a:t>sp</a:t>
            </a:r>
            <a:r>
              <a:rPr lang="zh-CN" altLang="en-US" baseline="0" dirty="0" smtClean="0">
                <a:sym typeface="Symbol" panose="05050102010706020507" pitchFamily="18" charset="2"/>
              </a:rPr>
              <a:t>为正电荷，表面电子密度小于半导体准中性区的电子密度，而大于本征载流子密度。</a:t>
            </a:r>
            <a:endParaRPr lang="en-US" altLang="zh-CN" baseline="0" dirty="0" smtClean="0">
              <a:sym typeface="Symbol" panose="05050102010706020507" pitchFamily="18" charset="2"/>
            </a:endParaRPr>
          </a:p>
          <a:p>
            <a:r>
              <a:rPr lang="zh-CN" altLang="en-US" baseline="0" dirty="0" smtClean="0">
                <a:sym typeface="Symbol" panose="05050102010706020507" pitchFamily="18" charset="2"/>
              </a:rPr>
              <a:t>如果</a:t>
            </a:r>
            <a:r>
              <a:rPr lang="en-US" altLang="zh-CN" baseline="0" dirty="0" smtClean="0">
                <a:sym typeface="Symbol" panose="05050102010706020507" pitchFamily="18" charset="2"/>
              </a:rPr>
              <a:t>Y</a:t>
            </a:r>
            <a:r>
              <a:rPr lang="zh-CN" altLang="en-US" baseline="0" dirty="0" smtClean="0">
                <a:sym typeface="Symbol" panose="05050102010706020507" pitchFamily="18" charset="2"/>
              </a:rPr>
              <a:t>远远小于零，</a:t>
            </a:r>
            <a:r>
              <a:rPr lang="en-US" altLang="zh-CN" baseline="0" dirty="0" smtClean="0">
                <a:sym typeface="Symbol" panose="05050102010706020507" pitchFamily="18" charset="2"/>
              </a:rPr>
              <a:t>F</a:t>
            </a:r>
            <a:r>
              <a:rPr lang="zh-CN" altLang="en-US" baseline="0" dirty="0" smtClean="0">
                <a:sym typeface="Symbol" panose="05050102010706020507" pitchFamily="18" charset="2"/>
              </a:rPr>
              <a:t>函数中的</a:t>
            </a:r>
            <a:r>
              <a:rPr lang="zh-CN" altLang="en-US" dirty="0" smtClean="0">
                <a:sym typeface="Symbol" panose="05050102010706020507" pitchFamily="18" charset="2"/>
              </a:rPr>
              <a:t>倒数乘以</a:t>
            </a:r>
            <a:r>
              <a:rPr lang="en-US" altLang="zh-CN" dirty="0" smtClean="0">
                <a:sym typeface="Symbol" panose="05050102010706020507" pitchFamily="18" charset="2"/>
              </a:rPr>
              <a:t>e-Y</a:t>
            </a:r>
            <a:r>
              <a:rPr lang="zh-CN" altLang="en-US" dirty="0" smtClean="0">
                <a:sym typeface="Symbol" panose="05050102010706020507" pitchFamily="18" charset="2"/>
              </a:rPr>
              <a:t>项占有绝对优势，也就是空穴密度很大。来观察能带图，半导体能带表面的向上弯曲量使表面处的本征费米能级高于半导体的费米能级，表面就形成了空穴层，称之为反型层。即</a:t>
            </a:r>
            <a:r>
              <a:rPr lang="en-US" altLang="zh-CN" dirty="0" smtClean="0">
                <a:sym typeface="Symbol" panose="05050102010706020507" pitchFamily="18" charset="2"/>
              </a:rPr>
              <a:t>Y&lt;&lt;0,</a:t>
            </a:r>
            <a:r>
              <a:rPr lang="zh-CN" altLang="en-US" dirty="0" smtClean="0">
                <a:sym typeface="Symbol" panose="05050102010706020507" pitchFamily="18" charset="2"/>
              </a:rPr>
              <a:t>能带上弯，</a:t>
            </a:r>
            <a:r>
              <a:rPr lang="en-US" altLang="zh-CN" dirty="0" err="1" smtClean="0">
                <a:sym typeface="Symbol" panose="05050102010706020507" pitchFamily="18" charset="2"/>
              </a:rPr>
              <a:t>Qsp</a:t>
            </a:r>
            <a:r>
              <a:rPr lang="zh-CN" altLang="en-US" dirty="0" smtClean="0">
                <a:sym typeface="Symbol" panose="05050102010706020507" pitchFamily="18" charset="2"/>
              </a:rPr>
              <a:t>为正电荷，半导体表面的空穴密度大于了本征载流子密度，表面形成反型层。</a:t>
            </a:r>
            <a:endParaRPr lang="en-US" altLang="zh-CN" dirty="0" smtClean="0">
              <a:sym typeface="Symbol" panose="05050102010706020507" pitchFamily="18" charset="2"/>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82608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利用半导体的生长工艺可以形成金属绝缘体半导体结构，例如在</a:t>
            </a:r>
            <a:r>
              <a:rPr lang="en-US" altLang="zh-CN" dirty="0" smtClean="0"/>
              <a:t>Si</a:t>
            </a:r>
            <a:r>
              <a:rPr lang="zh-CN" altLang="en-US" dirty="0" smtClean="0"/>
              <a:t>半导体表面通过高温氧化的办法形成一层二氧化硅层，之后在二氧化硅表面沉积一层金属</a:t>
            </a:r>
            <a:r>
              <a:rPr lang="en-US" altLang="zh-CN" dirty="0" smtClean="0"/>
              <a:t>Al</a:t>
            </a:r>
            <a:r>
              <a:rPr lang="zh-CN" altLang="en-US" dirty="0" smtClean="0"/>
              <a:t>，就形成了金属，二氧化硅绝缘层和</a:t>
            </a:r>
            <a:r>
              <a:rPr lang="en-US" altLang="zh-CN" dirty="0" smtClean="0"/>
              <a:t>Si</a:t>
            </a:r>
            <a:r>
              <a:rPr lang="zh-CN" altLang="en-US" dirty="0" smtClean="0"/>
              <a:t>半导体的结构。金属上的电极称为栅电极，即</a:t>
            </a:r>
            <a:r>
              <a:rPr lang="en-US" altLang="zh-CN" dirty="0" smtClean="0"/>
              <a:t>gate</a:t>
            </a:r>
            <a:r>
              <a:rPr lang="zh-CN" altLang="en-US" dirty="0" smtClean="0"/>
              <a:t>电极，半导体上的电极称为体电极，即</a:t>
            </a:r>
            <a:r>
              <a:rPr lang="en-US" altLang="zh-CN" dirty="0" smtClean="0"/>
              <a:t>bulk</a:t>
            </a:r>
            <a:r>
              <a:rPr lang="zh-CN" altLang="en-US" dirty="0" smtClean="0"/>
              <a:t>电极。</a:t>
            </a:r>
            <a:endParaRPr lang="en-US" altLang="zh-CN" dirty="0" smtClean="0"/>
          </a:p>
          <a:p>
            <a:r>
              <a:rPr lang="zh-CN" altLang="en-US" dirty="0" smtClean="0"/>
              <a:t>对于理想的</a:t>
            </a:r>
            <a:r>
              <a:rPr lang="en-US" altLang="zh-CN" dirty="0" smtClean="0"/>
              <a:t>MIS</a:t>
            </a:r>
            <a:r>
              <a:rPr lang="zh-CN" altLang="en-US" dirty="0" smtClean="0"/>
              <a:t>结构，热平衡时金属和半导体费米能级在同一个能量水平上，两个界面和表面不存在界面态和表面态。则</a:t>
            </a:r>
            <a:r>
              <a:rPr lang="en-US" altLang="zh-CN" dirty="0" smtClean="0"/>
              <a:t>MIS</a:t>
            </a:r>
            <a:r>
              <a:rPr lang="zh-CN" altLang="en-US" dirty="0" smtClean="0"/>
              <a:t>结构的热平衡能带图为平带情况。绝缘体的能带带隙大于半导体的带隙，在此处为了表现的更清楚，绝缘层的带隙画的比较大。这样的</a:t>
            </a:r>
            <a:r>
              <a:rPr lang="en-US" altLang="zh-CN" dirty="0" smtClean="0"/>
              <a:t>MIS</a:t>
            </a:r>
            <a:r>
              <a:rPr lang="zh-CN" altLang="en-US" dirty="0" smtClean="0"/>
              <a:t>结构，就是一个电容器的结构。在金属和半导体之间施加电压，金属和半导体中存在符号相反、数量相同的电荷，由于金属电子的密度非常高，在金属中形成的电荷分布在非常窄的空间。在半导体中电荷分布在一定的空间区域，这时半导体表面形成空间电荷区。由于没有电流存在，此时半导体的表面空间电荷区的情况与上面分析的表面空间电荷区情况一致。则半导体表面的载流子浓度随外加电压而变化。则半导体表面的电导率随外加的垂直电场而变化。半导体表面的电导率随外加垂直电场而变化的现象称为场效应或者表面场效应。</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36564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对理想的</a:t>
            </a:r>
            <a:r>
              <a:rPr lang="en-US" altLang="zh-CN" dirty="0" smtClean="0"/>
              <a:t>MIS</a:t>
            </a:r>
            <a:r>
              <a:rPr lang="zh-CN" altLang="en-US" dirty="0" smtClean="0"/>
              <a:t>结构施加电压，在金属和半导体之间施加正电压，称之为正偏，在金属和半导体中施加负电压称之为反偏。现在分析在金属和半导体之间施加反偏电压的情况。</a:t>
            </a:r>
            <a:r>
              <a:rPr lang="zh-CN" altLang="en-US" baseline="0" dirty="0" smtClean="0"/>
              <a:t> 在金属和半导体之间施加反偏电压</a:t>
            </a:r>
            <a:r>
              <a:rPr lang="en-US" altLang="zh-CN" baseline="0" dirty="0" smtClean="0"/>
              <a:t>Vg</a:t>
            </a:r>
            <a:r>
              <a:rPr lang="zh-CN" altLang="en-US" baseline="0" dirty="0" smtClean="0"/>
              <a:t>，在金属和半导体中的电子的电势能差为</a:t>
            </a:r>
            <a:r>
              <a:rPr lang="en-US" altLang="zh-CN" baseline="0" dirty="0" smtClean="0"/>
              <a:t>-</a:t>
            </a:r>
            <a:r>
              <a:rPr lang="en-US" altLang="zh-CN" baseline="0" dirty="0" err="1" smtClean="0"/>
              <a:t>eVg</a:t>
            </a:r>
            <a:r>
              <a:rPr lang="zh-CN" altLang="en-US" baseline="0" dirty="0" smtClean="0"/>
              <a:t>，即半导体上的电子能量增加了</a:t>
            </a:r>
            <a:r>
              <a:rPr lang="en-US" altLang="zh-CN" baseline="0" dirty="0" smtClean="0"/>
              <a:t>-</a:t>
            </a:r>
            <a:r>
              <a:rPr lang="en-US" altLang="zh-CN" baseline="0" dirty="0" err="1" smtClean="0"/>
              <a:t>eVg</a:t>
            </a:r>
            <a:r>
              <a:rPr lang="zh-CN" altLang="en-US" baseline="0" dirty="0" smtClean="0"/>
              <a:t>，则金属和半导体之间的费米能级之间的能量差为</a:t>
            </a:r>
            <a:r>
              <a:rPr lang="en-US" altLang="zh-CN" baseline="0" dirty="0" smtClean="0"/>
              <a:t>-</a:t>
            </a:r>
            <a:r>
              <a:rPr lang="en-US" altLang="zh-CN" baseline="0" dirty="0" err="1" smtClean="0"/>
              <a:t>eVg</a:t>
            </a:r>
            <a:r>
              <a:rPr lang="zh-CN" altLang="en-US" baseline="0" dirty="0" smtClean="0"/>
              <a:t>。金属和半导体之间的电压降落在绝缘层和半导体上，绝缘层上电压用</a:t>
            </a:r>
            <a:r>
              <a:rPr lang="en-US" altLang="zh-CN" baseline="0" dirty="0" smtClean="0"/>
              <a:t>Vi</a:t>
            </a:r>
            <a:r>
              <a:rPr lang="zh-CN" altLang="en-US" baseline="0" dirty="0" smtClean="0"/>
              <a:t>表示，半导体表面电势用</a:t>
            </a:r>
            <a:r>
              <a:rPr lang="en-US" altLang="zh-CN" baseline="0" dirty="0" smtClean="0"/>
              <a:t>Vs</a:t>
            </a:r>
            <a:r>
              <a:rPr lang="zh-CN" altLang="en-US" baseline="0" dirty="0" smtClean="0"/>
              <a:t>表示，则</a:t>
            </a:r>
            <a:r>
              <a:rPr lang="en-US" altLang="zh-CN" baseline="0" dirty="0" smtClean="0"/>
              <a:t>Vg=</a:t>
            </a:r>
            <a:r>
              <a:rPr lang="en-US" altLang="zh-CN" baseline="0" dirty="0" err="1" smtClean="0"/>
              <a:t>Vi+Vs</a:t>
            </a:r>
            <a:r>
              <a:rPr lang="zh-CN" altLang="en-US" baseline="0" dirty="0" smtClean="0"/>
              <a:t>，绝缘层上的单位面积上的电容为</a:t>
            </a:r>
            <a:r>
              <a:rPr lang="en-US" altLang="zh-CN" baseline="0" dirty="0" smtClean="0"/>
              <a:t>Ci=</a:t>
            </a:r>
            <a:r>
              <a:rPr lang="zh-CN" altLang="en-US" baseline="0" dirty="0" smtClean="0"/>
              <a:t>绝缘层介电常数除以绝缘层厚度</a:t>
            </a:r>
            <a:r>
              <a:rPr lang="en-US" altLang="zh-CN" baseline="0" dirty="0" smtClean="0"/>
              <a:t>d</a:t>
            </a:r>
            <a:r>
              <a:rPr lang="zh-CN" altLang="en-US" baseline="0" dirty="0" smtClean="0"/>
              <a:t>。金属和半导体之间施加反偏电压，则半导体空间电荷区的单位面积上的电荷量</a:t>
            </a:r>
            <a:r>
              <a:rPr lang="en-US" altLang="zh-CN" baseline="0" dirty="0" err="1" smtClean="0"/>
              <a:t>Qsp</a:t>
            </a:r>
            <a:r>
              <a:rPr lang="en-US" altLang="zh-CN" baseline="0" dirty="0" smtClean="0"/>
              <a:t>=-</a:t>
            </a:r>
            <a:r>
              <a:rPr lang="en-US" altLang="zh-CN" baseline="0" dirty="0" err="1" smtClean="0"/>
              <a:t>CiVi</a:t>
            </a:r>
            <a:r>
              <a:rPr lang="zh-CN" altLang="en-US" baseline="0" dirty="0" smtClean="0"/>
              <a:t>。</a:t>
            </a:r>
            <a:r>
              <a:rPr lang="en-US" altLang="zh-CN" baseline="0" dirty="0" smtClean="0"/>
              <a:t>Vi</a:t>
            </a:r>
            <a:r>
              <a:rPr lang="zh-CN" altLang="en-US" baseline="0" dirty="0" smtClean="0"/>
              <a:t>用</a:t>
            </a:r>
            <a:r>
              <a:rPr lang="en-US" altLang="zh-CN" baseline="0" dirty="0" smtClean="0"/>
              <a:t>Vg-Vs</a:t>
            </a:r>
            <a:r>
              <a:rPr lang="zh-CN" altLang="en-US" baseline="0" dirty="0" smtClean="0"/>
              <a:t>表示，又根据空间电荷区的理论分析知道在表面电势为</a:t>
            </a:r>
            <a:r>
              <a:rPr lang="en-US" altLang="zh-CN" baseline="0" dirty="0" smtClean="0"/>
              <a:t>Vs</a:t>
            </a:r>
            <a:r>
              <a:rPr lang="zh-CN" altLang="en-US" baseline="0" dirty="0" smtClean="0"/>
              <a:t>时的空间电荷区的电荷量。就可以得到栅电压和半导体表面电势的函数关系。就可以求出对应一个</a:t>
            </a:r>
            <a:r>
              <a:rPr lang="en-US" altLang="zh-CN" baseline="0" dirty="0" smtClean="0"/>
              <a:t>Vg</a:t>
            </a:r>
            <a:r>
              <a:rPr lang="zh-CN" altLang="en-US" baseline="0" dirty="0" smtClean="0"/>
              <a:t>的</a:t>
            </a:r>
            <a:r>
              <a:rPr lang="en-US" altLang="zh-CN" baseline="0" dirty="0" smtClean="0"/>
              <a:t>Vs</a:t>
            </a:r>
            <a:r>
              <a:rPr lang="zh-CN" altLang="en-US" baseline="0" dirty="0" smtClean="0"/>
              <a:t>，对应</a:t>
            </a:r>
            <a:r>
              <a:rPr lang="en-US" altLang="zh-CN" baseline="0" dirty="0" smtClean="0"/>
              <a:t>Vs</a:t>
            </a:r>
            <a:r>
              <a:rPr lang="zh-CN" altLang="en-US" baseline="0" dirty="0" smtClean="0"/>
              <a:t>的</a:t>
            </a:r>
            <a:r>
              <a:rPr lang="en-US" altLang="zh-CN" baseline="0" dirty="0" err="1" smtClean="0"/>
              <a:t>Qsp</a:t>
            </a:r>
            <a:r>
              <a:rPr lang="zh-CN" altLang="en-US" baseline="0" dirty="0" smtClean="0"/>
              <a:t>和对应的表面电导率。</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19372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image" Target="../media/image75.png"/><Relationship Id="rId16"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1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94.png"/><Relationship Id="rId3" Type="http://schemas.openxmlformats.org/officeDocument/2006/relationships/image" Target="../media/image91.png"/><Relationship Id="rId7" Type="http://schemas.openxmlformats.org/officeDocument/2006/relationships/image" Target="../media/image102.png"/><Relationship Id="rId12" Type="http://schemas.openxmlformats.org/officeDocument/2006/relationships/image" Target="../media/image93.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92.png"/><Relationship Id="rId5" Type="http://schemas.openxmlformats.org/officeDocument/2006/relationships/image" Target="../media/image100.png"/><Relationship Id="rId15" Type="http://schemas.openxmlformats.org/officeDocument/2006/relationships/image" Target="../media/image96.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95.png"/></Relationships>
</file>

<file path=ppt/slides/_rels/slide12.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4.png"/><Relationship Id="rId18" Type="http://schemas.openxmlformats.org/officeDocument/2006/relationships/image" Target="../media/image119.png"/><Relationship Id="rId3" Type="http://schemas.openxmlformats.org/officeDocument/2006/relationships/image" Target="../media/image97.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8.png"/><Relationship Id="rId2" Type="http://schemas.openxmlformats.org/officeDocument/2006/relationships/notesSlide" Target="../notesSlides/notesSlide7.xml"/><Relationship Id="rId16"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13.png"/><Relationship Id="rId15" Type="http://schemas.openxmlformats.org/officeDocument/2006/relationships/image" Target="../media/image116.png"/><Relationship Id="rId10" Type="http://schemas.openxmlformats.org/officeDocument/2006/relationships/image" Target="../media/image110.png"/><Relationship Id="rId4" Type="http://schemas.openxmlformats.org/officeDocument/2006/relationships/image" Target="../media/image98.png"/><Relationship Id="rId9" Type="http://schemas.openxmlformats.org/officeDocument/2006/relationships/image" Target="../media/image109.png"/><Relationship Id="rId14" Type="http://schemas.openxmlformats.org/officeDocument/2006/relationships/image" Target="../media/image1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27.png"/><Relationship Id="rId18" Type="http://schemas.openxmlformats.org/officeDocument/2006/relationships/image" Target="../media/image133.png"/><Relationship Id="rId3" Type="http://schemas.openxmlformats.org/officeDocument/2006/relationships/image" Target="../media/image124.png"/><Relationship Id="rId7" Type="http://schemas.openxmlformats.org/officeDocument/2006/relationships/image" Target="../media/image710.png"/><Relationship Id="rId12" Type="http://schemas.openxmlformats.org/officeDocument/2006/relationships/image" Target="../media/image123.png"/><Relationship Id="rId17" Type="http://schemas.openxmlformats.org/officeDocument/2006/relationships/image" Target="../media/image132.png"/><Relationship Id="rId2" Type="http://schemas.openxmlformats.org/officeDocument/2006/relationships/notesSlide" Target="../notesSlides/notesSlide9.xml"/><Relationship Id="rId16"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700.png"/><Relationship Id="rId11" Type="http://schemas.openxmlformats.org/officeDocument/2006/relationships/image" Target="../media/image122.png"/><Relationship Id="rId5" Type="http://schemas.openxmlformats.org/officeDocument/2006/relationships/image" Target="../media/image126.png"/><Relationship Id="rId15" Type="http://schemas.openxmlformats.org/officeDocument/2006/relationships/image" Target="../media/image130.png"/><Relationship Id="rId10" Type="http://schemas.openxmlformats.org/officeDocument/2006/relationships/image" Target="../media/image121.png"/><Relationship Id="rId4" Type="http://schemas.openxmlformats.org/officeDocument/2006/relationships/image" Target="../media/image125.png"/><Relationship Id="rId9" Type="http://schemas.openxmlformats.org/officeDocument/2006/relationships/image" Target="../media/image120.png"/><Relationship Id="rId14" Type="http://schemas.openxmlformats.org/officeDocument/2006/relationships/image" Target="../media/image128.png"/></Relationships>
</file>

<file path=ppt/slides/_rels/slide16.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1.png"/><Relationship Id="rId3" Type="http://schemas.openxmlformats.org/officeDocument/2006/relationships/image" Target="../media/image1210.png"/><Relationship Id="rId7" Type="http://schemas.openxmlformats.org/officeDocument/2006/relationships/image" Target="../media/image1280.png"/><Relationship Id="rId12" Type="http://schemas.openxmlformats.org/officeDocument/2006/relationships/image" Target="../media/image13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4.png"/><Relationship Id="rId11" Type="http://schemas.openxmlformats.org/officeDocument/2006/relationships/image" Target="../media/image1340.png"/><Relationship Id="rId5" Type="http://schemas.openxmlformats.org/officeDocument/2006/relationships/image" Target="../media/image1230.png"/><Relationship Id="rId10" Type="http://schemas.openxmlformats.org/officeDocument/2006/relationships/image" Target="../media/image136.png"/><Relationship Id="rId4" Type="http://schemas.openxmlformats.org/officeDocument/2006/relationships/image" Target="../media/image1220.png"/><Relationship Id="rId9" Type="http://schemas.openxmlformats.org/officeDocument/2006/relationships/image" Target="../media/image1320.png"/><Relationship Id="rId14" Type="http://schemas.openxmlformats.org/officeDocument/2006/relationships/image" Target="../media/image142.png"/></Relationships>
</file>

<file path=ppt/slides/_rels/slide17.xml.rels><?xml version="1.0" encoding="UTF-8" standalone="yes"?>
<Relationships xmlns="http://schemas.openxmlformats.org/package/2006/relationships"><Relationship Id="rId8" Type="http://schemas.openxmlformats.org/officeDocument/2006/relationships/image" Target="../media/image145.png"/><Relationship Id="rId13" Type="http://schemas.openxmlformats.org/officeDocument/2006/relationships/image" Target="../media/image150.png"/><Relationship Id="rId3" Type="http://schemas.openxmlformats.org/officeDocument/2006/relationships/image" Target="../media/image138.png"/><Relationship Id="rId7" Type="http://schemas.openxmlformats.org/officeDocument/2006/relationships/image" Target="../media/image144.png"/><Relationship Id="rId12" Type="http://schemas.openxmlformats.org/officeDocument/2006/relationships/image" Target="../media/image14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3.png"/><Relationship Id="rId11" Type="http://schemas.openxmlformats.org/officeDocument/2006/relationships/image" Target="../media/image148.png"/><Relationship Id="rId5" Type="http://schemas.openxmlformats.org/officeDocument/2006/relationships/image" Target="../media/image140.png"/><Relationship Id="rId15" Type="http://schemas.openxmlformats.org/officeDocument/2006/relationships/image" Target="../media/image152.png"/><Relationship Id="rId10" Type="http://schemas.openxmlformats.org/officeDocument/2006/relationships/image" Target="../media/image147.png"/><Relationship Id="rId4" Type="http://schemas.openxmlformats.org/officeDocument/2006/relationships/image" Target="../media/image139.png"/><Relationship Id="rId9" Type="http://schemas.openxmlformats.org/officeDocument/2006/relationships/image" Target="../media/image146.png"/><Relationship Id="rId14" Type="http://schemas.openxmlformats.org/officeDocument/2006/relationships/image" Target="../media/image151.png"/></Relationships>
</file>

<file path=ppt/slides/_rels/slide1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_rels/slide19.xml.rels><?xml version="1.0" encoding="UTF-8" standalone="yes"?>
<Relationships xmlns="http://schemas.openxmlformats.org/package/2006/relationships"><Relationship Id="rId8" Type="http://schemas.openxmlformats.org/officeDocument/2006/relationships/image" Target="../media/image162.png"/><Relationship Id="rId13" Type="http://schemas.openxmlformats.org/officeDocument/2006/relationships/image" Target="../media/image161.png"/><Relationship Id="rId3" Type="http://schemas.openxmlformats.org/officeDocument/2006/relationships/image" Target="../media/image157.png"/><Relationship Id="rId12" Type="http://schemas.openxmlformats.org/officeDocument/2006/relationships/image" Target="../media/image16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0.png"/><Relationship Id="rId11" Type="http://schemas.openxmlformats.org/officeDocument/2006/relationships/image" Target="../media/image165.png"/><Relationship Id="rId5" Type="http://schemas.openxmlformats.org/officeDocument/2006/relationships/image" Target="../media/image159.png"/><Relationship Id="rId15" Type="http://schemas.openxmlformats.org/officeDocument/2006/relationships/image" Target="../media/image168.png"/><Relationship Id="rId10" Type="http://schemas.openxmlformats.org/officeDocument/2006/relationships/image" Target="../media/image164.png"/><Relationship Id="rId4" Type="http://schemas.openxmlformats.org/officeDocument/2006/relationships/image" Target="../media/image158.png"/><Relationship Id="rId9" Type="http://schemas.openxmlformats.org/officeDocument/2006/relationships/image" Target="../media/image163.png"/><Relationship Id="rId14" Type="http://schemas.openxmlformats.org/officeDocument/2006/relationships/image" Target="../media/image16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69.png"/><Relationship Id="rId7" Type="http://schemas.openxmlformats.org/officeDocument/2006/relationships/image" Target="../media/image17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72.png"/><Relationship Id="rId11" Type="http://schemas.openxmlformats.org/officeDocument/2006/relationships/image" Target="../media/image177.png"/><Relationship Id="rId5" Type="http://schemas.openxmlformats.org/officeDocument/2006/relationships/image" Target="../media/image171.png"/><Relationship Id="rId10" Type="http://schemas.openxmlformats.org/officeDocument/2006/relationships/image" Target="../media/image176.png"/><Relationship Id="rId4" Type="http://schemas.openxmlformats.org/officeDocument/2006/relationships/image" Target="../media/image170.png"/><Relationship Id="rId9" Type="http://schemas.openxmlformats.org/officeDocument/2006/relationships/image" Target="../media/image175.png"/></Relationships>
</file>

<file path=ppt/slides/_rels/slide21.xml.rels><?xml version="1.0" encoding="UTF-8" standalone="yes"?>
<Relationships xmlns="http://schemas.openxmlformats.org/package/2006/relationships"><Relationship Id="rId8" Type="http://schemas.openxmlformats.org/officeDocument/2006/relationships/image" Target="../media/image1580.png"/><Relationship Id="rId3" Type="http://schemas.openxmlformats.org/officeDocument/2006/relationships/image" Target="../media/image178.png"/><Relationship Id="rId7"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60.png"/><Relationship Id="rId11" Type="http://schemas.openxmlformats.org/officeDocument/2006/relationships/image" Target="../media/image183.png"/><Relationship Id="rId5" Type="http://schemas.openxmlformats.org/officeDocument/2006/relationships/image" Target="../media/image179.png"/><Relationship Id="rId10" Type="http://schemas.openxmlformats.org/officeDocument/2006/relationships/image" Target="../media/image182.png"/><Relationship Id="rId4" Type="http://schemas.openxmlformats.org/officeDocument/2006/relationships/image" Target="../media/image1540.png"/><Relationship Id="rId9" Type="http://schemas.openxmlformats.org/officeDocument/2006/relationships/image" Target="../media/image181.png"/></Relationships>
</file>

<file path=ppt/slides/_rels/slide22.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6.png"/><Relationship Id="rId4" Type="http://schemas.openxmlformats.org/officeDocument/2006/relationships/image" Target="../media/image18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750.png"/><Relationship Id="rId3" Type="http://schemas.openxmlformats.org/officeDocument/2006/relationships/image" Target="../media/image1650.png"/><Relationship Id="rId7" Type="http://schemas.openxmlformats.org/officeDocument/2006/relationships/image" Target="../media/image189.png"/><Relationship Id="rId12" Type="http://schemas.openxmlformats.org/officeDocument/2006/relationships/image" Target="../media/image1740.png"/><Relationship Id="rId2" Type="http://schemas.openxmlformats.org/officeDocument/2006/relationships/notesSlide" Target="../notesSlides/notesSlide18.xml"/><Relationship Id="rId16" Type="http://schemas.openxmlformats.org/officeDocument/2006/relationships/image" Target="../media/image1780.png"/><Relationship Id="rId1" Type="http://schemas.openxmlformats.org/officeDocument/2006/relationships/slideLayout" Target="../slideLayouts/slideLayout7.xml"/><Relationship Id="rId6" Type="http://schemas.openxmlformats.org/officeDocument/2006/relationships/image" Target="../media/image188.png"/><Relationship Id="rId11" Type="http://schemas.openxmlformats.org/officeDocument/2006/relationships/image" Target="../media/image1730.png"/><Relationship Id="rId5" Type="http://schemas.openxmlformats.org/officeDocument/2006/relationships/image" Target="../media/image187.png"/><Relationship Id="rId15" Type="http://schemas.openxmlformats.org/officeDocument/2006/relationships/image" Target="../media/image1770.png"/><Relationship Id="rId10" Type="http://schemas.openxmlformats.org/officeDocument/2006/relationships/image" Target="../media/image192.png"/><Relationship Id="rId4" Type="http://schemas.openxmlformats.org/officeDocument/2006/relationships/image" Target="../media/image1660.png"/><Relationship Id="rId9" Type="http://schemas.openxmlformats.org/officeDocument/2006/relationships/image" Target="../media/image191.png"/><Relationship Id="rId14" Type="http://schemas.openxmlformats.org/officeDocument/2006/relationships/image" Target="../media/image1760.png"/></Relationships>
</file>

<file path=ppt/slides/_rels/slide25.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1890.png"/><Relationship Id="rId18" Type="http://schemas.openxmlformats.org/officeDocument/2006/relationships/image" Target="../media/image1940.png"/><Relationship Id="rId3" Type="http://schemas.openxmlformats.org/officeDocument/2006/relationships/image" Target="../media/image193.png"/><Relationship Id="rId21" Type="http://schemas.openxmlformats.org/officeDocument/2006/relationships/image" Target="../media/image1970.png"/><Relationship Id="rId7" Type="http://schemas.openxmlformats.org/officeDocument/2006/relationships/image" Target="../media/image197.png"/><Relationship Id="rId12" Type="http://schemas.openxmlformats.org/officeDocument/2006/relationships/image" Target="../media/image200.png"/><Relationship Id="rId17" Type="http://schemas.openxmlformats.org/officeDocument/2006/relationships/image" Target="../media/image201.png"/><Relationship Id="rId2" Type="http://schemas.openxmlformats.org/officeDocument/2006/relationships/notesSlide" Target="../notesSlides/notesSlide19.xml"/><Relationship Id="rId16" Type="http://schemas.openxmlformats.org/officeDocument/2006/relationships/image" Target="../media/image1920.png"/><Relationship Id="rId20" Type="http://schemas.openxmlformats.org/officeDocument/2006/relationships/image" Target="../media/image1960.png"/><Relationship Id="rId1" Type="http://schemas.openxmlformats.org/officeDocument/2006/relationships/slideLayout" Target="../slideLayouts/slideLayout7.xml"/><Relationship Id="rId6" Type="http://schemas.openxmlformats.org/officeDocument/2006/relationships/image" Target="../media/image196.png"/><Relationship Id="rId11" Type="http://schemas.openxmlformats.org/officeDocument/2006/relationships/image" Target="../media/image1870.png"/><Relationship Id="rId5" Type="http://schemas.openxmlformats.org/officeDocument/2006/relationships/image" Target="../media/image195.png"/><Relationship Id="rId15" Type="http://schemas.openxmlformats.org/officeDocument/2006/relationships/image" Target="../media/image1910.png"/><Relationship Id="rId23" Type="http://schemas.openxmlformats.org/officeDocument/2006/relationships/image" Target="../media/image203.png"/><Relationship Id="rId10" Type="http://schemas.openxmlformats.org/officeDocument/2006/relationships/image" Target="../media/image1860.png"/><Relationship Id="rId19" Type="http://schemas.openxmlformats.org/officeDocument/2006/relationships/image" Target="../media/image202.png"/><Relationship Id="rId4" Type="http://schemas.openxmlformats.org/officeDocument/2006/relationships/image" Target="../media/image194.png"/><Relationship Id="rId9" Type="http://schemas.openxmlformats.org/officeDocument/2006/relationships/image" Target="../media/image199.png"/><Relationship Id="rId14" Type="http://schemas.openxmlformats.org/officeDocument/2006/relationships/image" Target="../media/image1900.png"/><Relationship Id="rId22" Type="http://schemas.openxmlformats.org/officeDocument/2006/relationships/image" Target="../media/image1980.png"/></Relationships>
</file>

<file path=ppt/slides/_rels/slide26.xml.rels><?xml version="1.0" encoding="UTF-8" standalone="yes"?>
<Relationships xmlns="http://schemas.openxmlformats.org/package/2006/relationships"><Relationship Id="rId8" Type="http://schemas.openxmlformats.org/officeDocument/2006/relationships/image" Target="../media/image209.png"/><Relationship Id="rId13" Type="http://schemas.openxmlformats.org/officeDocument/2006/relationships/image" Target="../media/image214.png"/><Relationship Id="rId18" Type="http://schemas.openxmlformats.org/officeDocument/2006/relationships/image" Target="../media/image219.png"/><Relationship Id="rId3" Type="http://schemas.openxmlformats.org/officeDocument/2006/relationships/image" Target="../media/image204.png"/><Relationship Id="rId7" Type="http://schemas.openxmlformats.org/officeDocument/2006/relationships/image" Target="../media/image208.png"/><Relationship Id="rId12" Type="http://schemas.openxmlformats.org/officeDocument/2006/relationships/image" Target="../media/image213.png"/><Relationship Id="rId17" Type="http://schemas.openxmlformats.org/officeDocument/2006/relationships/image" Target="../media/image218.png"/><Relationship Id="rId2" Type="http://schemas.openxmlformats.org/officeDocument/2006/relationships/notesSlide" Target="../notesSlides/notesSlide20.xml"/><Relationship Id="rId16" Type="http://schemas.openxmlformats.org/officeDocument/2006/relationships/image" Target="../media/image217.png"/><Relationship Id="rId1" Type="http://schemas.openxmlformats.org/officeDocument/2006/relationships/slideLayout" Target="../slideLayouts/slideLayout6.xml"/><Relationship Id="rId6" Type="http://schemas.openxmlformats.org/officeDocument/2006/relationships/image" Target="../media/image207.png"/><Relationship Id="rId11" Type="http://schemas.openxmlformats.org/officeDocument/2006/relationships/image" Target="../media/image212.png"/><Relationship Id="rId5" Type="http://schemas.openxmlformats.org/officeDocument/2006/relationships/image" Target="../media/image206.png"/><Relationship Id="rId15" Type="http://schemas.openxmlformats.org/officeDocument/2006/relationships/image" Target="../media/image216.png"/><Relationship Id="rId10" Type="http://schemas.openxmlformats.org/officeDocument/2006/relationships/image" Target="../media/image211.png"/><Relationship Id="rId19" Type="http://schemas.openxmlformats.org/officeDocument/2006/relationships/image" Target="../media/image221.png"/><Relationship Id="rId4" Type="http://schemas.openxmlformats.org/officeDocument/2006/relationships/image" Target="../media/image205.png"/><Relationship Id="rId9" Type="http://schemas.openxmlformats.org/officeDocument/2006/relationships/image" Target="../media/image210.png"/><Relationship Id="rId14" Type="http://schemas.openxmlformats.org/officeDocument/2006/relationships/image" Target="../media/image215.png"/></Relationships>
</file>

<file path=ppt/slides/_rels/slide27.xml.rels><?xml version="1.0" encoding="UTF-8" standalone="yes"?>
<Relationships xmlns="http://schemas.openxmlformats.org/package/2006/relationships"><Relationship Id="rId8" Type="http://schemas.openxmlformats.org/officeDocument/2006/relationships/image" Target="../media/image227.png"/><Relationship Id="rId3" Type="http://schemas.openxmlformats.org/officeDocument/2006/relationships/image" Target="../media/image222.png"/><Relationship Id="rId7" Type="http://schemas.openxmlformats.org/officeDocument/2006/relationships/image" Target="../media/image22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25.png"/><Relationship Id="rId5" Type="http://schemas.openxmlformats.org/officeDocument/2006/relationships/image" Target="../media/image224.png"/><Relationship Id="rId4" Type="http://schemas.openxmlformats.org/officeDocument/2006/relationships/image" Target="../media/image223.png"/></Relationships>
</file>

<file path=ppt/slides/_rels/slide28.xml.rels><?xml version="1.0" encoding="UTF-8" standalone="yes"?>
<Relationships xmlns="http://schemas.openxmlformats.org/package/2006/relationships"><Relationship Id="rId8" Type="http://schemas.openxmlformats.org/officeDocument/2006/relationships/image" Target="../media/image234.png"/><Relationship Id="rId3" Type="http://schemas.openxmlformats.org/officeDocument/2006/relationships/image" Target="../media/image228.png"/><Relationship Id="rId7" Type="http://schemas.openxmlformats.org/officeDocument/2006/relationships/image" Target="../media/image233.png"/><Relationship Id="rId12" Type="http://schemas.openxmlformats.org/officeDocument/2006/relationships/image" Target="../media/image23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32.png"/><Relationship Id="rId11" Type="http://schemas.openxmlformats.org/officeDocument/2006/relationships/image" Target="../media/image237.png"/><Relationship Id="rId5" Type="http://schemas.openxmlformats.org/officeDocument/2006/relationships/image" Target="../media/image231.png"/><Relationship Id="rId10" Type="http://schemas.openxmlformats.org/officeDocument/2006/relationships/image" Target="../media/image236.png"/><Relationship Id="rId4" Type="http://schemas.openxmlformats.org/officeDocument/2006/relationships/image" Target="../media/image229.png"/><Relationship Id="rId9" Type="http://schemas.openxmlformats.org/officeDocument/2006/relationships/image" Target="../media/image235.png"/></Relationships>
</file>

<file path=ppt/slides/_rels/slide29.xml.rels><?xml version="1.0" encoding="UTF-8" standalone="yes"?>
<Relationships xmlns="http://schemas.openxmlformats.org/package/2006/relationships"><Relationship Id="rId8" Type="http://schemas.openxmlformats.org/officeDocument/2006/relationships/image" Target="../media/image2220.png"/><Relationship Id="rId13" Type="http://schemas.openxmlformats.org/officeDocument/2006/relationships/image" Target="../media/image2270.png"/><Relationship Id="rId3" Type="http://schemas.openxmlformats.org/officeDocument/2006/relationships/image" Target="../media/image2160.png"/><Relationship Id="rId7" Type="http://schemas.openxmlformats.org/officeDocument/2006/relationships/image" Target="../media/image2210.png"/><Relationship Id="rId12" Type="http://schemas.openxmlformats.org/officeDocument/2006/relationships/image" Target="../media/image226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190.png"/><Relationship Id="rId11" Type="http://schemas.openxmlformats.org/officeDocument/2006/relationships/image" Target="../media/image2250.png"/><Relationship Id="rId5" Type="http://schemas.openxmlformats.org/officeDocument/2006/relationships/image" Target="../media/image2180.png"/><Relationship Id="rId10" Type="http://schemas.openxmlformats.org/officeDocument/2006/relationships/image" Target="../media/image2240.png"/><Relationship Id="rId4" Type="http://schemas.openxmlformats.org/officeDocument/2006/relationships/image" Target="../media/image2170.png"/><Relationship Id="rId9" Type="http://schemas.openxmlformats.org/officeDocument/2006/relationships/image" Target="../media/image223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610.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10.png"/><Relationship Id="rId10" Type="http://schemas.openxmlformats.org/officeDocument/2006/relationships/image" Target="../media/image26.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380.png"/><Relationship Id="rId26" Type="http://schemas.openxmlformats.org/officeDocument/2006/relationships/image" Target="../media/image45.png"/><Relationship Id="rId3" Type="http://schemas.openxmlformats.org/officeDocument/2006/relationships/image" Target="../media/image230.png"/><Relationship Id="rId21" Type="http://schemas.openxmlformats.org/officeDocument/2006/relationships/image" Target="../media/image39.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70.png"/><Relationship Id="rId25" Type="http://schemas.openxmlformats.org/officeDocument/2006/relationships/image" Target="../media/image44.png"/><Relationship Id="rId2" Type="http://schemas.openxmlformats.org/officeDocument/2006/relationships/image" Target="../media/image220.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3.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32.png"/><Relationship Id="rId19" Type="http://schemas.openxmlformats.org/officeDocument/2006/relationships/image" Target="../media/image390.png"/><Relationship Id="rId4" Type="http://schemas.openxmlformats.org/officeDocument/2006/relationships/image" Target="../media/image23.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1.png"/><Relationship Id="rId27"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7" Type="http://schemas.openxmlformats.org/officeDocument/2006/relationships/image" Target="../media/image56.png"/><Relationship Id="rId12"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50.png"/><Relationship Id="rId10" Type="http://schemas.openxmlformats.org/officeDocument/2006/relationships/image" Target="../media/image49.png"/><Relationship Id="rId9"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9.png"/></Relationships>
</file>

<file path=ppt/slides/_rels/slide9.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1.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3.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2.png"/><Relationship Id="rId9" Type="http://schemas.openxmlformats.org/officeDocument/2006/relationships/image" Target="../media/image68.png"/><Relationship Id="rId1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zh-CN" altLang="en-US" sz="4000" b="1" dirty="0"/>
              <a:t>第八章 半导体表面</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
        <p:nvSpPr>
          <p:cNvPr id="2" name="矩形 1"/>
          <p:cNvSpPr/>
          <p:nvPr/>
        </p:nvSpPr>
        <p:spPr>
          <a:xfrm>
            <a:off x="8679956" y="6328137"/>
            <a:ext cx="1988045" cy="523220"/>
          </a:xfrm>
          <a:prstGeom prst="rect">
            <a:avLst/>
          </a:prstGeom>
        </p:spPr>
        <p:txBody>
          <a:bodyPr wrap="none">
            <a:spAutoFit/>
          </a:bodyPr>
          <a:lstStyle/>
          <a:p>
            <a:r>
              <a:rPr lang="zh-CN" altLang="en-US" b="1" dirty="0"/>
              <a:t>半导体物理</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6205" y="2233"/>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17" name="TextBox 16"/>
              <p:cNvSpPr txBox="1"/>
              <p:nvPr/>
            </p:nvSpPr>
            <p:spPr>
              <a:xfrm>
                <a:off x="4218703" y="817970"/>
                <a:ext cx="3726020"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m:t>
                      </m:r>
                      <m:r>
                        <a:rPr lang="en-US" altLang="zh-CN" i="1">
                          <a:latin typeface="Cambria Math"/>
                          <a:ea typeface="Cambria Math"/>
                        </a:rPr>
                        <m:t>±</m:t>
                      </m:r>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𝐿</m:t>
                          </m:r>
                        </m:e>
                        <m:sub>
                          <m:r>
                            <a:rPr lang="en-US" altLang="zh-CN" i="1">
                              <a:latin typeface="Cambria Math"/>
                              <a:ea typeface="Cambria Math"/>
                            </a:rPr>
                            <m:t>𝑑</m:t>
                          </m:r>
                        </m:sub>
                        <m:sup>
                          <m:r>
                            <a:rPr lang="en-US" altLang="zh-CN" i="1">
                              <a:latin typeface="Cambria Math"/>
                              <a:ea typeface="Cambria Math"/>
                            </a:rPr>
                            <m:t>−1</m:t>
                          </m:r>
                        </m:sup>
                      </m:sSubSup>
                      <m:r>
                        <a:rPr lang="en-US" altLang="zh-CN" i="1">
                          <a:latin typeface="Cambria Math"/>
                          <a:ea typeface="Cambria Math"/>
                        </a:rPr>
                        <m:t>𝐹</m:t>
                      </m:r>
                      <m:d>
                        <m:dPr>
                          <m:ctrlPr>
                            <a:rPr lang="en-US" altLang="zh-CN" i="1">
                              <a:latin typeface="Cambria Math" panose="02040503050406030204" pitchFamily="18" charset="0"/>
                              <a:ea typeface="Cambria Math"/>
                            </a:rPr>
                          </m:ctrlPr>
                        </m:dPr>
                        <m:e>
                          <m:r>
                            <a:rPr lang="en-US" altLang="zh-CN" i="1">
                              <a:latin typeface="Cambria Math"/>
                              <a:ea typeface="Cambria Math"/>
                              <a:sym typeface="Symbol"/>
                            </a:rPr>
                            <m:t>,</m:t>
                          </m:r>
                          <m:r>
                            <a:rPr lang="en-US" altLang="zh-CN" i="1">
                              <a:latin typeface="Cambria Math"/>
                              <a:ea typeface="Cambria Math"/>
                              <a:sym typeface="Symbol"/>
                            </a:rPr>
                            <m:t>𝑌</m:t>
                          </m:r>
                        </m:e>
                      </m:d>
                      <m:r>
                        <a:rPr lang="en-US" altLang="zh-CN" i="1">
                          <a:latin typeface="Cambria Math"/>
                          <a:ea typeface="Cambria Math"/>
                        </a:rPr>
                        <m:t>+</m:t>
                      </m:r>
                      <m:r>
                        <a:rPr lang="en-US" altLang="zh-CN" i="1">
                          <a:latin typeface="Cambria Math"/>
                          <a:ea typeface="Cambria Math"/>
                        </a:rPr>
                        <m:t>𝐶</m:t>
                      </m:r>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218703" y="817970"/>
                <a:ext cx="3726020" cy="91037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082702" y="1728347"/>
                <a:ext cx="7998022" cy="475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𝐹</m:t>
                      </m:r>
                      <m:d>
                        <m:dPr>
                          <m:ctrlPr>
                            <a:rPr lang="en-US" altLang="zh-CN" sz="2400" i="1">
                              <a:latin typeface="Cambria Math" panose="02040503050406030204" pitchFamily="18" charset="0"/>
                            </a:rPr>
                          </m:ctrlPr>
                        </m:dPr>
                        <m:e>
                          <m:r>
                            <a:rPr lang="en-US" altLang="zh-CN" sz="2400" i="1">
                              <a:latin typeface="Cambria Math"/>
                              <a:sym typeface="Symbol"/>
                            </a:rPr>
                            <m:t>,</m:t>
                          </m:r>
                          <m:r>
                            <a:rPr lang="en-US" altLang="zh-CN" sz="2400" i="1">
                              <a:latin typeface="Cambria Math"/>
                              <a:sym typeface="Symbol"/>
                            </a:rPr>
                            <m:t>𝑌</m:t>
                          </m:r>
                        </m:e>
                      </m:d>
                      <m:r>
                        <a:rPr lang="en-US" altLang="zh-CN" sz="2400" i="1">
                          <a:latin typeface="Cambria Math"/>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m:t>
                                      </m:r>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r>
                                    <a:rPr lang="en-US" altLang="zh-CN" sz="2400" i="1">
                                      <a:latin typeface="Cambria Math"/>
                                      <a:sym typeface="Symbol"/>
                                    </a:rPr>
                                    <m:t>−</m:t>
                                  </m:r>
                                </m:e>
                              </m:d>
                              <m:r>
                                <a:rPr lang="en-US" altLang="zh-CN" sz="2400" i="1">
                                  <a:latin typeface="Cambria Math"/>
                                  <a:sym typeface="Symbol"/>
                                </a:rPr>
                                <m:t>𝑌</m:t>
                              </m:r>
                            </m:e>
                          </m:d>
                        </m:e>
                        <m:sup>
                          <m:r>
                            <a:rPr lang="en-US" altLang="zh-CN" sz="2400" i="1">
                              <a:latin typeface="Cambria Math"/>
                            </a:rPr>
                            <m:t>1/2</m:t>
                          </m:r>
                        </m:sup>
                      </m:sSup>
                      <m:r>
                        <a:rPr lang="en-US" altLang="zh-CN" sz="2400" i="1">
                          <a:latin typeface="Cambria Math"/>
                        </a:rPr>
                        <m:t>&gt;0</m:t>
                      </m:r>
                    </m:oMath>
                  </m:oMathPara>
                </a14:m>
                <a:endParaRPr lang="zh-CN" alt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082702" y="1728347"/>
                <a:ext cx="7998022" cy="475451"/>
              </a:xfrm>
              <a:prstGeom prst="rect">
                <a:avLst/>
              </a:prstGeom>
              <a:blipFill>
                <a:blip r:embed="rId3"/>
                <a:stretch>
                  <a:fillRect/>
                </a:stretch>
              </a:blipFill>
            </p:spPr>
            <p:txBody>
              <a:bodyPr/>
              <a:lstStyle/>
              <a:p>
                <a:r>
                  <a:rPr lang="zh-CN" altLang="en-US">
                    <a:noFill/>
                  </a:rPr>
                  <a:t> </a:t>
                </a:r>
              </a:p>
            </p:txBody>
          </p:sp>
        </mc:Fallback>
      </mc:AlternateContent>
      <p:sp>
        <p:nvSpPr>
          <p:cNvPr id="19" name="TextBox 18"/>
          <p:cNvSpPr txBox="1"/>
          <p:nvPr/>
        </p:nvSpPr>
        <p:spPr>
          <a:xfrm>
            <a:off x="2082703" y="2413591"/>
            <a:ext cx="1988045" cy="523220"/>
          </a:xfrm>
          <a:prstGeom prst="rect">
            <a:avLst/>
          </a:prstGeom>
          <a:noFill/>
        </p:spPr>
        <p:txBody>
          <a:bodyPr wrap="none" rtlCol="0">
            <a:spAutoFit/>
          </a:bodyPr>
          <a:lstStyle/>
          <a:p>
            <a:r>
              <a:rPr lang="zh-CN" altLang="en-US" b="1" dirty="0">
                <a:solidFill>
                  <a:srgbClr val="FF0000"/>
                </a:solidFill>
              </a:rPr>
              <a:t>边界条件：</a:t>
            </a:r>
          </a:p>
        </p:txBody>
      </p:sp>
      <mc:AlternateContent xmlns:mc="http://schemas.openxmlformats.org/markup-compatibility/2006" xmlns:a14="http://schemas.microsoft.com/office/drawing/2010/main">
        <mc:Choice Requires="a14">
          <p:sp>
            <p:nvSpPr>
              <p:cNvPr id="20" name="TextBox 19"/>
              <p:cNvSpPr txBox="1"/>
              <p:nvPr/>
            </p:nvSpPr>
            <p:spPr>
              <a:xfrm>
                <a:off x="3815316" y="2413591"/>
                <a:ext cx="28666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rPr>
                        <m:t>=0</m:t>
                      </m:r>
                      <m:r>
                        <a:rPr lang="zh-CN" altLang="en-US" i="1">
                          <a:latin typeface="Cambria Math"/>
                        </a:rPr>
                        <m:t>，</m:t>
                      </m:r>
                      <m:r>
                        <a:rPr lang="en-US" altLang="zh-CN" i="1">
                          <a:latin typeface="Cambria Math"/>
                        </a:rPr>
                        <m:t>𝑌</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𝑠</m:t>
                          </m:r>
                        </m:sub>
                      </m:sSub>
                      <m:r>
                        <a:rPr lang="zh-CN" altLang="en-US" i="1">
                          <a:latin typeface="Cambria Math"/>
                        </a:rPr>
                        <m:t>；</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15316" y="2413591"/>
                <a:ext cx="2866682"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815317" y="2936812"/>
                <a:ext cx="4061561"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ea typeface="Cambria Math"/>
                        </a:rPr>
                        <m:t>→∞</m:t>
                      </m:r>
                      <m:r>
                        <a:rPr lang="zh-CN" altLang="en-US" i="1">
                          <a:latin typeface="Cambria Math"/>
                        </a:rPr>
                        <m:t>，</m:t>
                      </m:r>
                      <m:r>
                        <a:rPr lang="en-US" altLang="zh-CN" i="1">
                          <a:latin typeface="Cambria Math"/>
                        </a:rPr>
                        <m:t>𝑌</m:t>
                      </m:r>
                      <m:r>
                        <a:rPr lang="en-US" altLang="zh-CN" i="1">
                          <a:latin typeface="Cambria Math"/>
                        </a:rPr>
                        <m:t>=0</m:t>
                      </m:r>
                      <m:r>
                        <a:rPr lang="zh-CN" altLang="en-US" i="1">
                          <a:latin typeface="Cambria Math"/>
                        </a:rPr>
                        <m:t>，</m:t>
                      </m:r>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=0</m:t>
                      </m:r>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815317" y="2936812"/>
                <a:ext cx="4061561" cy="910377"/>
              </a:xfrm>
              <a:prstGeom prst="rect">
                <a:avLst/>
              </a:prstGeom>
              <a:blipFill>
                <a:blip r:embed="rId5"/>
                <a:stretch>
                  <a:fillRect/>
                </a:stretch>
              </a:blipFill>
            </p:spPr>
            <p:txBody>
              <a:bodyPr/>
              <a:lstStyle/>
              <a:p>
                <a:r>
                  <a:rPr lang="zh-CN" altLang="en-US">
                    <a:noFill/>
                  </a:rPr>
                  <a:t> </a:t>
                </a:r>
              </a:p>
            </p:txBody>
          </p:sp>
        </mc:Fallback>
      </mc:AlternateContent>
      <p:sp>
        <p:nvSpPr>
          <p:cNvPr id="22" name="右箭头 21"/>
          <p:cNvSpPr/>
          <p:nvPr/>
        </p:nvSpPr>
        <p:spPr>
          <a:xfrm>
            <a:off x="7934092" y="3285567"/>
            <a:ext cx="692458" cy="286866"/>
          </a:xfrm>
          <a:prstGeom prst="righ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8752368" y="3167390"/>
                <a:ext cx="11806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𝐶</m:t>
                      </m:r>
                      <m:r>
                        <a:rPr lang="en-US" altLang="zh-CN" i="1">
                          <a:latin typeface="Cambria Math"/>
                        </a:rPr>
                        <m:t>=0</m:t>
                      </m:r>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752368" y="3167390"/>
                <a:ext cx="1180643"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00569" y="4036449"/>
                <a:ext cx="153593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&lt;0</m:t>
                      </m:r>
                      <m:r>
                        <a:rPr lang="zh-CN" altLang="en-US" i="1">
                          <a:latin typeface="Cambria Math"/>
                        </a:rPr>
                        <m:t>，</m:t>
                      </m:r>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100569" y="4036449"/>
                <a:ext cx="1535933" cy="523220"/>
              </a:xfrm>
              <a:prstGeom prst="rect">
                <a:avLst/>
              </a:prstGeom>
              <a:blipFill>
                <a:blip r:embed="rId7"/>
                <a:stretch>
                  <a:fillRect/>
                </a:stretch>
              </a:blipFill>
            </p:spPr>
            <p:txBody>
              <a:bodyPr/>
              <a:lstStyle/>
              <a:p>
                <a:r>
                  <a:rPr lang="zh-CN" altLang="en-US">
                    <a:noFill/>
                  </a:rPr>
                  <a:t> </a:t>
                </a:r>
              </a:p>
            </p:txBody>
          </p:sp>
        </mc:Fallback>
      </mc:AlternateContent>
      <p:cxnSp>
        <p:nvCxnSpPr>
          <p:cNvPr id="29" name="直接箭头连接符 28"/>
          <p:cNvCxnSpPr/>
          <p:nvPr/>
        </p:nvCxnSpPr>
        <p:spPr>
          <a:xfrm>
            <a:off x="3664799" y="4309744"/>
            <a:ext cx="12137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663120" y="4069825"/>
            <a:ext cx="0" cy="654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659733" y="4310514"/>
            <a:ext cx="935665" cy="328185"/>
          </a:xfrm>
          <a:custGeom>
            <a:avLst/>
            <a:gdLst>
              <a:gd name="connsiteX0" fmla="*/ 0 w 935665"/>
              <a:gd name="connsiteY0" fmla="*/ 328185 h 328185"/>
              <a:gd name="connsiteX1" fmla="*/ 116958 w 935665"/>
              <a:gd name="connsiteY1" fmla="*/ 104901 h 328185"/>
              <a:gd name="connsiteX2" fmla="*/ 340241 w 935665"/>
              <a:gd name="connsiteY2" fmla="*/ 9208 h 328185"/>
              <a:gd name="connsiteX3" fmla="*/ 935665 w 935665"/>
              <a:gd name="connsiteY3" fmla="*/ 9208 h 328185"/>
            </a:gdLst>
            <a:ahLst/>
            <a:cxnLst>
              <a:cxn ang="0">
                <a:pos x="connsiteX0" y="connsiteY0"/>
              </a:cxn>
              <a:cxn ang="0">
                <a:pos x="connsiteX1" y="connsiteY1"/>
              </a:cxn>
              <a:cxn ang="0">
                <a:pos x="connsiteX2" y="connsiteY2"/>
              </a:cxn>
              <a:cxn ang="0">
                <a:pos x="connsiteX3" y="connsiteY3"/>
              </a:cxn>
            </a:cxnLst>
            <a:rect l="l" t="t" r="r" b="b"/>
            <a:pathLst>
              <a:path w="935665" h="328185">
                <a:moveTo>
                  <a:pt x="0" y="328185"/>
                </a:moveTo>
                <a:cubicBezTo>
                  <a:pt x="30125" y="243124"/>
                  <a:pt x="60251" y="158064"/>
                  <a:pt x="116958" y="104901"/>
                </a:cubicBezTo>
                <a:cubicBezTo>
                  <a:pt x="173665" y="51738"/>
                  <a:pt x="203790" y="25157"/>
                  <a:pt x="340241" y="9208"/>
                </a:cubicBezTo>
                <a:cubicBezTo>
                  <a:pt x="476692" y="-6741"/>
                  <a:pt x="706178" y="1233"/>
                  <a:pt x="935665" y="9208"/>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TextBox 35"/>
              <p:cNvSpPr txBox="1"/>
              <p:nvPr/>
            </p:nvSpPr>
            <p:spPr>
              <a:xfrm>
                <a:off x="4739981" y="4091121"/>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4739981" y="4091121"/>
                <a:ext cx="48571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67184" y="3833726"/>
                <a:ext cx="519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oMath>
                  </m:oMathPara>
                </a14:m>
                <a:endParaRPr lang="zh-CN" altLang="en-US" i="1" dirty="0"/>
              </a:p>
            </p:txBody>
          </p:sp>
        </mc:Choice>
        <mc:Fallback xmlns="">
          <p:sp>
            <p:nvSpPr>
              <p:cNvPr id="39" name="TextBox 38"/>
              <p:cNvSpPr txBox="1">
                <a:spLocks noRot="1" noChangeAspect="1" noMove="1" noResize="1" noEditPoints="1" noAdjustHandles="1" noChangeArrowheads="1" noChangeShapeType="1" noTextEdit="1"/>
              </p:cNvSpPr>
              <p:nvPr/>
            </p:nvSpPr>
            <p:spPr>
              <a:xfrm>
                <a:off x="3267184" y="3833726"/>
                <a:ext cx="519886"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5310756" y="3865958"/>
                <a:ext cx="1385251" cy="910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&gt;0</m:t>
                      </m:r>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5310756" y="3865958"/>
                <a:ext cx="1385251" cy="91037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834235" y="3904315"/>
                <a:ext cx="306821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m:t>
                      </m:r>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𝐿</m:t>
                          </m:r>
                        </m:e>
                        <m:sub>
                          <m:r>
                            <a:rPr lang="en-US" altLang="zh-CN" i="1">
                              <a:latin typeface="Cambria Math"/>
                              <a:ea typeface="Cambria Math"/>
                            </a:rPr>
                            <m:t>𝑑</m:t>
                          </m:r>
                        </m:sub>
                        <m:sup>
                          <m:r>
                            <a:rPr lang="en-US" altLang="zh-CN" i="1">
                              <a:latin typeface="Cambria Math"/>
                              <a:ea typeface="Cambria Math"/>
                            </a:rPr>
                            <m:t>−1</m:t>
                          </m:r>
                        </m:sup>
                      </m:sSubSup>
                      <m:r>
                        <a:rPr lang="en-US" altLang="zh-CN" i="1">
                          <a:latin typeface="Cambria Math"/>
                          <a:ea typeface="Cambria Math"/>
                        </a:rPr>
                        <m:t>𝐹</m:t>
                      </m:r>
                      <m:d>
                        <m:dPr>
                          <m:ctrlPr>
                            <a:rPr lang="en-US" altLang="zh-CN" i="1">
                              <a:latin typeface="Cambria Math" panose="02040503050406030204" pitchFamily="18" charset="0"/>
                              <a:ea typeface="Cambria Math"/>
                            </a:rPr>
                          </m:ctrlPr>
                        </m:dPr>
                        <m:e>
                          <m:r>
                            <a:rPr lang="en-US" altLang="zh-CN" i="1">
                              <a:latin typeface="Cambria Math"/>
                              <a:ea typeface="Cambria Math"/>
                              <a:sym typeface="Symbol"/>
                            </a:rPr>
                            <m:t>,</m:t>
                          </m:r>
                          <m:r>
                            <a:rPr lang="en-US" altLang="zh-CN" i="1">
                              <a:latin typeface="Cambria Math"/>
                              <a:ea typeface="Cambria Math"/>
                              <a:sym typeface="Symbol"/>
                            </a:rPr>
                            <m:t>𝑌</m:t>
                          </m:r>
                        </m:e>
                      </m:d>
                    </m:oMath>
                  </m:oMathPara>
                </a14:m>
                <a:endParaRPr lang="zh-CN"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834235" y="3904315"/>
                <a:ext cx="3068212" cy="9103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091636" y="5060949"/>
                <a:ext cx="153593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&gt;0</m:t>
                      </m:r>
                      <m:r>
                        <a:rPr lang="zh-CN" altLang="en-US" i="1">
                          <a:latin typeface="Cambria Math"/>
                        </a:rPr>
                        <m:t>，</m:t>
                      </m:r>
                    </m:oMath>
                  </m:oMathPara>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091636" y="5060949"/>
                <a:ext cx="1535933"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5301823" y="4890458"/>
                <a:ext cx="1385251" cy="910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&lt;0</m:t>
                      </m:r>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5301823" y="4890458"/>
                <a:ext cx="1385251" cy="91037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25302" y="4928815"/>
                <a:ext cx="306821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m:t>
                      </m:r>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𝐿</m:t>
                          </m:r>
                        </m:e>
                        <m:sub>
                          <m:r>
                            <a:rPr lang="en-US" altLang="zh-CN" i="1">
                              <a:latin typeface="Cambria Math"/>
                              <a:ea typeface="Cambria Math"/>
                            </a:rPr>
                            <m:t>𝑑</m:t>
                          </m:r>
                        </m:sub>
                        <m:sup>
                          <m:r>
                            <a:rPr lang="en-US" altLang="zh-CN" i="1">
                              <a:latin typeface="Cambria Math"/>
                              <a:ea typeface="Cambria Math"/>
                            </a:rPr>
                            <m:t>−1</m:t>
                          </m:r>
                        </m:sup>
                      </m:sSubSup>
                      <m:r>
                        <a:rPr lang="en-US" altLang="zh-CN" i="1">
                          <a:latin typeface="Cambria Math"/>
                          <a:ea typeface="Cambria Math"/>
                        </a:rPr>
                        <m:t>𝐹</m:t>
                      </m:r>
                      <m:d>
                        <m:dPr>
                          <m:ctrlPr>
                            <a:rPr lang="en-US" altLang="zh-CN" i="1">
                              <a:latin typeface="Cambria Math" panose="02040503050406030204" pitchFamily="18" charset="0"/>
                              <a:ea typeface="Cambria Math"/>
                            </a:rPr>
                          </m:ctrlPr>
                        </m:dPr>
                        <m:e>
                          <m:r>
                            <a:rPr lang="en-US" altLang="zh-CN" i="1">
                              <a:latin typeface="Cambria Math"/>
                              <a:ea typeface="Cambria Math"/>
                              <a:sym typeface="Symbol"/>
                            </a:rPr>
                            <m:t>,</m:t>
                          </m:r>
                          <m:r>
                            <a:rPr lang="en-US" altLang="zh-CN" i="1">
                              <a:latin typeface="Cambria Math"/>
                              <a:ea typeface="Cambria Math"/>
                              <a:sym typeface="Symbol"/>
                            </a:rPr>
                            <m:t>𝑌</m:t>
                          </m:r>
                        </m:e>
                      </m:d>
                    </m:oMath>
                  </m:oMathPara>
                </a14:m>
                <a:endParaRPr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825302" y="4928815"/>
                <a:ext cx="3068212" cy="910377"/>
              </a:xfrm>
              <a:prstGeom prst="rect">
                <a:avLst/>
              </a:prstGeom>
              <a:blipFill>
                <a:blip r:embed="rId14"/>
                <a:stretch>
                  <a:fillRect/>
                </a:stretch>
              </a:blipFill>
            </p:spPr>
            <p:txBody>
              <a:bodyPr/>
              <a:lstStyle/>
              <a:p>
                <a:r>
                  <a:rPr lang="zh-CN" altLang="en-US">
                    <a:noFill/>
                  </a:rPr>
                  <a:t> </a:t>
                </a:r>
              </a:p>
            </p:txBody>
          </p:sp>
        </mc:Fallback>
      </mc:AlternateContent>
      <p:cxnSp>
        <p:nvCxnSpPr>
          <p:cNvPr id="28" name="直接箭头连接符 27"/>
          <p:cNvCxnSpPr/>
          <p:nvPr/>
        </p:nvCxnSpPr>
        <p:spPr>
          <a:xfrm>
            <a:off x="3652201" y="5509842"/>
            <a:ext cx="121379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3650522" y="5002156"/>
            <a:ext cx="0" cy="654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flipV="1">
            <a:off x="3663961" y="5181553"/>
            <a:ext cx="935665" cy="328185"/>
          </a:xfrm>
          <a:custGeom>
            <a:avLst/>
            <a:gdLst>
              <a:gd name="connsiteX0" fmla="*/ 0 w 935665"/>
              <a:gd name="connsiteY0" fmla="*/ 328185 h 328185"/>
              <a:gd name="connsiteX1" fmla="*/ 116958 w 935665"/>
              <a:gd name="connsiteY1" fmla="*/ 104901 h 328185"/>
              <a:gd name="connsiteX2" fmla="*/ 340241 w 935665"/>
              <a:gd name="connsiteY2" fmla="*/ 9208 h 328185"/>
              <a:gd name="connsiteX3" fmla="*/ 935665 w 935665"/>
              <a:gd name="connsiteY3" fmla="*/ 9208 h 328185"/>
            </a:gdLst>
            <a:ahLst/>
            <a:cxnLst>
              <a:cxn ang="0">
                <a:pos x="connsiteX0" y="connsiteY0"/>
              </a:cxn>
              <a:cxn ang="0">
                <a:pos x="connsiteX1" y="connsiteY1"/>
              </a:cxn>
              <a:cxn ang="0">
                <a:pos x="connsiteX2" y="connsiteY2"/>
              </a:cxn>
              <a:cxn ang="0">
                <a:pos x="connsiteX3" y="connsiteY3"/>
              </a:cxn>
            </a:cxnLst>
            <a:rect l="l" t="t" r="r" b="b"/>
            <a:pathLst>
              <a:path w="935665" h="328185">
                <a:moveTo>
                  <a:pt x="0" y="328185"/>
                </a:moveTo>
                <a:cubicBezTo>
                  <a:pt x="30125" y="243124"/>
                  <a:pt x="60251" y="158064"/>
                  <a:pt x="116958" y="104901"/>
                </a:cubicBezTo>
                <a:cubicBezTo>
                  <a:pt x="173665" y="51738"/>
                  <a:pt x="203790" y="25157"/>
                  <a:pt x="340241" y="9208"/>
                </a:cubicBezTo>
                <a:cubicBezTo>
                  <a:pt x="476692" y="-6741"/>
                  <a:pt x="706178" y="1233"/>
                  <a:pt x="935665" y="9208"/>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TextBox 33"/>
              <p:cNvSpPr txBox="1"/>
              <p:nvPr/>
            </p:nvSpPr>
            <p:spPr>
              <a:xfrm>
                <a:off x="3254586" y="4766057"/>
                <a:ext cx="519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oMath>
                  </m:oMathPara>
                </a14:m>
                <a:endParaRPr lang="zh-CN" altLang="en-US" i="1" dirty="0"/>
              </a:p>
            </p:txBody>
          </p:sp>
        </mc:Choice>
        <mc:Fallback xmlns="">
          <p:sp>
            <p:nvSpPr>
              <p:cNvPr id="34" name="TextBox 33"/>
              <p:cNvSpPr txBox="1">
                <a:spLocks noRot="1" noChangeAspect="1" noMove="1" noResize="1" noEditPoints="1" noAdjustHandles="1" noChangeArrowheads="1" noChangeShapeType="1" noTextEdit="1"/>
              </p:cNvSpPr>
              <p:nvPr/>
            </p:nvSpPr>
            <p:spPr>
              <a:xfrm>
                <a:off x="3254586" y="4766057"/>
                <a:ext cx="519886"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700712" y="5301292"/>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700712" y="5301292"/>
                <a:ext cx="485710" cy="523220"/>
              </a:xfrm>
              <a:prstGeom prst="rect">
                <a:avLst/>
              </a:prstGeom>
              <a:blipFill>
                <a:blip r:embed="rId16"/>
                <a:stretch>
                  <a:fillRect/>
                </a:stretch>
              </a:blipFill>
            </p:spPr>
            <p:txBody>
              <a:bodyPr/>
              <a:lstStyle/>
              <a:p>
                <a:r>
                  <a:rPr lang="zh-CN" altLang="en-US">
                    <a:noFill/>
                  </a:rPr>
                  <a:t> </a:t>
                </a:r>
              </a:p>
            </p:txBody>
          </p:sp>
        </mc:Fallback>
      </mc:AlternateContent>
      <p:sp>
        <p:nvSpPr>
          <p:cNvPr id="38" name="TextBox 37"/>
          <p:cNvSpPr txBox="1"/>
          <p:nvPr/>
        </p:nvSpPr>
        <p:spPr>
          <a:xfrm>
            <a:off x="1638870" y="6424262"/>
            <a:ext cx="2459328" cy="338554"/>
          </a:xfrm>
          <a:prstGeom prst="rect">
            <a:avLst/>
          </a:prstGeom>
          <a:noFill/>
        </p:spPr>
        <p:txBody>
          <a:bodyPr wrap="none" rtlCol="0">
            <a:spAutoFit/>
          </a:bodyPr>
          <a:lstStyle/>
          <a:p>
            <a:r>
              <a:rPr lang="zh-CN" altLang="en-US" sz="1600" b="1" dirty="0"/>
              <a:t>大连理工大学微电子学院</a:t>
            </a:r>
          </a:p>
        </p:txBody>
      </p:sp>
      <p:grpSp>
        <p:nvGrpSpPr>
          <p:cNvPr id="42" name="组合 41"/>
          <p:cNvGrpSpPr/>
          <p:nvPr/>
        </p:nvGrpSpPr>
        <p:grpSpPr>
          <a:xfrm>
            <a:off x="4233211" y="6381730"/>
            <a:ext cx="669851" cy="372140"/>
            <a:chOff x="2020186" y="5571460"/>
            <a:chExt cx="669851" cy="372140"/>
          </a:xfrm>
        </p:grpSpPr>
        <p:sp>
          <p:nvSpPr>
            <p:cNvPr id="43" name="右箭头 42"/>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棱台 43"/>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128780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iterate type="lt">
                                    <p:tmAbs val="200"/>
                                  </p:iterate>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10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20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200"/>
                                  </p:iterate>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10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1000"/>
                                        <p:tgtEl>
                                          <p:spTgt spid="27"/>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3" grpId="0"/>
      <p:bldP spid="24" grpId="0"/>
      <p:bldP spid="32" grpId="0" animBg="1"/>
      <p:bldP spid="36" grpId="0"/>
      <p:bldP spid="39" grpId="0"/>
      <p:bldP spid="40" grpId="0"/>
      <p:bldP spid="41" grpId="0"/>
      <p:bldP spid="25" grpId="0"/>
      <p:bldP spid="26" grpId="0"/>
      <p:bldP spid="27" grpId="0"/>
      <p:bldP spid="33" grpId="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713" y="0"/>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1811076" y="988091"/>
                <a:ext cx="8500853" cy="7187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a:rPr>
                            <m:t>𝑸</m:t>
                          </m:r>
                        </m:e>
                        <m:sub>
                          <m:r>
                            <a:rPr lang="en-US" altLang="zh-CN" sz="1800" b="1" i="1">
                              <a:latin typeface="Cambria Math"/>
                            </a:rPr>
                            <m:t>𝒔𝒑</m:t>
                          </m:r>
                        </m:sub>
                      </m:sSub>
                      <m:r>
                        <a:rPr lang="en-US" altLang="zh-CN" sz="1800" b="1" i="1">
                          <a:latin typeface="Cambria Math"/>
                        </a:rPr>
                        <m:t>=</m:t>
                      </m:r>
                      <m:nary>
                        <m:naryPr>
                          <m:ctrlPr>
                            <a:rPr lang="en-US" altLang="zh-CN" sz="1800" b="1" i="1">
                              <a:latin typeface="Cambria Math" panose="02040503050406030204" pitchFamily="18" charset="0"/>
                            </a:rPr>
                          </m:ctrlPr>
                        </m:naryPr>
                        <m:sub>
                          <m:r>
                            <m:rPr>
                              <m:brk m:alnAt="23"/>
                            </m:rPr>
                            <a:rPr lang="en-US" altLang="zh-CN" sz="1800" b="1" i="1">
                              <a:latin typeface="Cambria Math"/>
                            </a:rPr>
                            <m:t>𝟎</m:t>
                          </m:r>
                        </m:sub>
                        <m:sup>
                          <m:r>
                            <a:rPr lang="en-US" altLang="zh-CN" sz="1800" b="1" i="1">
                              <a:latin typeface="Cambria Math"/>
                              <a:ea typeface="Cambria Math"/>
                            </a:rPr>
                            <m:t>∞</m:t>
                          </m:r>
                        </m:sup>
                        <m:e>
                          <m:r>
                            <a:rPr lang="zh-CN" altLang="en-US" sz="1800" b="1" i="1">
                              <a:latin typeface="Cambria Math"/>
                            </a:rPr>
                            <m:t>𝝆</m:t>
                          </m:r>
                          <m:d>
                            <m:dPr>
                              <m:ctrlPr>
                                <a:rPr lang="en-US" altLang="zh-CN" sz="1800" b="1" i="1">
                                  <a:latin typeface="Cambria Math" panose="02040503050406030204" pitchFamily="18" charset="0"/>
                                </a:rPr>
                              </m:ctrlPr>
                            </m:dPr>
                            <m:e>
                              <m:r>
                                <a:rPr lang="en-US" altLang="zh-CN" sz="1800" b="1" i="1">
                                  <a:latin typeface="Cambria Math"/>
                                </a:rPr>
                                <m:t>𝒙</m:t>
                              </m:r>
                            </m:e>
                          </m:d>
                          <m:r>
                            <a:rPr lang="en-US" altLang="zh-CN" sz="1800" b="1" i="1">
                              <a:latin typeface="Cambria Math"/>
                            </a:rPr>
                            <m:t>𝒅𝒙</m:t>
                          </m:r>
                        </m:e>
                      </m:nary>
                      <m:r>
                        <a:rPr lang="en-US" altLang="zh-CN" sz="1800" b="1" i="1">
                          <a:latin typeface="Cambria Math"/>
                        </a:rPr>
                        <m:t>=−</m:t>
                      </m:r>
                      <m:f>
                        <m:fPr>
                          <m:ctrlPr>
                            <a:rPr lang="en-US" altLang="zh-CN" sz="1800" b="1" i="1">
                              <a:latin typeface="Cambria Math" panose="02040503050406030204" pitchFamily="18" charset="0"/>
                            </a:rPr>
                          </m:ctrlPr>
                        </m:fPr>
                        <m:num>
                          <m:sSub>
                            <m:sSubPr>
                              <m:ctrlPr>
                                <a:rPr lang="en-US" altLang="zh-CN" sz="1800" b="1" i="1">
                                  <a:latin typeface="Cambria Math" panose="02040503050406030204" pitchFamily="18" charset="0"/>
                                </a:rPr>
                              </m:ctrlPr>
                            </m:sSubPr>
                            <m:e>
                              <m:r>
                                <a:rPr lang="zh-CN" altLang="en-US" sz="1800" b="1" i="1">
                                  <a:latin typeface="Cambria Math"/>
                                </a:rPr>
                                <m:t>𝜺</m:t>
                              </m:r>
                            </m:e>
                            <m:sub>
                              <m:r>
                                <a:rPr lang="en-US" altLang="zh-CN" sz="1800" b="1" i="1">
                                  <a:latin typeface="Cambria Math"/>
                                </a:rPr>
                                <m:t>𝟎</m:t>
                              </m:r>
                            </m:sub>
                          </m:sSub>
                          <m:sSub>
                            <m:sSubPr>
                              <m:ctrlPr>
                                <a:rPr lang="en-US" altLang="zh-CN" sz="1800" b="1" i="1">
                                  <a:latin typeface="Cambria Math" panose="02040503050406030204" pitchFamily="18" charset="0"/>
                                </a:rPr>
                              </m:ctrlPr>
                            </m:sSubPr>
                            <m:e>
                              <m:r>
                                <a:rPr lang="zh-CN" altLang="en-US" sz="1800" b="1" i="1">
                                  <a:latin typeface="Cambria Math"/>
                                </a:rPr>
                                <m:t>𝜺</m:t>
                              </m:r>
                            </m:e>
                            <m:sub>
                              <m:r>
                                <a:rPr lang="en-US" altLang="zh-CN" sz="1800" b="1" i="1">
                                  <a:latin typeface="Cambria Math"/>
                                </a:rPr>
                                <m:t>𝒓</m:t>
                              </m:r>
                            </m:sub>
                          </m:sSub>
                          <m:sSub>
                            <m:sSubPr>
                              <m:ctrlPr>
                                <a:rPr lang="en-US" altLang="zh-CN" sz="1800" b="1" i="1">
                                  <a:latin typeface="Cambria Math" panose="02040503050406030204" pitchFamily="18" charset="0"/>
                                </a:rPr>
                              </m:ctrlPr>
                            </m:sSubPr>
                            <m:e>
                              <m:r>
                                <a:rPr lang="en-US" altLang="zh-CN" sz="1800" b="1" i="1">
                                  <a:latin typeface="Cambria Math"/>
                                </a:rPr>
                                <m:t>𝑲</m:t>
                              </m:r>
                            </m:e>
                            <m:sub>
                              <m:r>
                                <a:rPr lang="en-US" altLang="zh-CN" sz="1800" b="1" i="1">
                                  <a:latin typeface="Cambria Math"/>
                                </a:rPr>
                                <m:t>𝟎</m:t>
                              </m:r>
                            </m:sub>
                          </m:sSub>
                          <m:r>
                            <a:rPr lang="en-US" altLang="zh-CN" sz="1800" b="1" i="1">
                              <a:latin typeface="Cambria Math"/>
                            </a:rPr>
                            <m:t>𝑻</m:t>
                          </m:r>
                        </m:num>
                        <m:den>
                          <m:r>
                            <a:rPr lang="en-US" altLang="zh-CN" sz="1800" b="1" i="1">
                              <a:latin typeface="Cambria Math"/>
                            </a:rPr>
                            <m:t>𝒆</m:t>
                          </m:r>
                        </m:den>
                      </m:f>
                      <m:nary>
                        <m:naryPr>
                          <m:ctrlPr>
                            <a:rPr lang="en-US" altLang="zh-CN" sz="1800" b="1" i="1">
                              <a:latin typeface="Cambria Math" panose="02040503050406030204" pitchFamily="18" charset="0"/>
                            </a:rPr>
                          </m:ctrlPr>
                        </m:naryPr>
                        <m:sub>
                          <m:r>
                            <m:rPr>
                              <m:brk m:alnAt="23"/>
                            </m:rPr>
                            <a:rPr lang="en-US" altLang="zh-CN" sz="1800" b="1" i="1">
                              <a:latin typeface="Cambria Math"/>
                            </a:rPr>
                            <m:t>𝟎</m:t>
                          </m:r>
                        </m:sub>
                        <m:sup>
                          <m:r>
                            <a:rPr lang="en-US" altLang="zh-CN" sz="1800" b="1" i="1">
                              <a:latin typeface="Cambria Math"/>
                              <a:ea typeface="Cambria Math"/>
                            </a:rPr>
                            <m:t>∞</m:t>
                          </m:r>
                        </m:sup>
                        <m:e>
                          <m:f>
                            <m:fPr>
                              <m:ctrlPr>
                                <a:rPr lang="en-US" altLang="zh-CN" sz="1800" b="1" i="1">
                                  <a:latin typeface="Cambria Math" panose="02040503050406030204" pitchFamily="18" charset="0"/>
                                  <a:ea typeface="Cambria Math"/>
                                </a:rPr>
                              </m:ctrlPr>
                            </m:fPr>
                            <m:num>
                              <m:sSup>
                                <m:sSupPr>
                                  <m:ctrlPr>
                                    <a:rPr lang="en-US" altLang="zh-CN" sz="1800" b="1" i="1">
                                      <a:latin typeface="Cambria Math" panose="02040503050406030204" pitchFamily="18" charset="0"/>
                                      <a:ea typeface="Cambria Math"/>
                                    </a:rPr>
                                  </m:ctrlPr>
                                </m:sSupPr>
                                <m:e>
                                  <m:r>
                                    <a:rPr lang="en-US" altLang="zh-CN" sz="1800" b="1" i="1">
                                      <a:latin typeface="Cambria Math"/>
                                      <a:ea typeface="Cambria Math"/>
                                    </a:rPr>
                                    <m:t>𝒅</m:t>
                                  </m:r>
                                </m:e>
                                <m:sup>
                                  <m:r>
                                    <a:rPr lang="en-US" altLang="zh-CN" sz="1800" b="1" i="1">
                                      <a:latin typeface="Cambria Math"/>
                                      <a:ea typeface="Cambria Math"/>
                                    </a:rPr>
                                    <m:t>𝟐</m:t>
                                  </m:r>
                                </m:sup>
                              </m:sSup>
                              <m:r>
                                <a:rPr lang="en-US" altLang="zh-CN" sz="1800" b="1" i="1">
                                  <a:latin typeface="Cambria Math"/>
                                  <a:ea typeface="Cambria Math"/>
                                </a:rPr>
                                <m:t>𝒀</m:t>
                              </m:r>
                            </m:num>
                            <m:den>
                              <m:r>
                                <a:rPr lang="en-US" altLang="zh-CN" sz="1800" b="1" i="1">
                                  <a:latin typeface="Cambria Math"/>
                                  <a:ea typeface="Cambria Math"/>
                                </a:rPr>
                                <m:t>𝒅</m:t>
                              </m:r>
                              <m:sSup>
                                <m:sSupPr>
                                  <m:ctrlPr>
                                    <a:rPr lang="en-US" altLang="zh-CN" sz="1800" b="1" i="1">
                                      <a:latin typeface="Cambria Math" panose="02040503050406030204" pitchFamily="18" charset="0"/>
                                      <a:ea typeface="Cambria Math"/>
                                    </a:rPr>
                                  </m:ctrlPr>
                                </m:sSupPr>
                                <m:e>
                                  <m:r>
                                    <a:rPr lang="en-US" altLang="zh-CN" sz="1800" b="1" i="1">
                                      <a:latin typeface="Cambria Math"/>
                                      <a:ea typeface="Cambria Math"/>
                                    </a:rPr>
                                    <m:t>𝒙</m:t>
                                  </m:r>
                                </m:e>
                                <m:sup>
                                  <m:r>
                                    <a:rPr lang="en-US" altLang="zh-CN" sz="1800" b="1" i="1">
                                      <a:latin typeface="Cambria Math"/>
                                      <a:ea typeface="Cambria Math"/>
                                    </a:rPr>
                                    <m:t>𝟐</m:t>
                                  </m:r>
                                </m:sup>
                              </m:sSup>
                            </m:den>
                          </m:f>
                          <m:r>
                            <a:rPr lang="en-US" altLang="zh-CN" sz="1800" b="1" i="1">
                              <a:latin typeface="Cambria Math"/>
                            </a:rPr>
                            <m:t>𝒅𝒙</m:t>
                          </m:r>
                        </m:e>
                      </m:nary>
                      <m:r>
                        <a:rPr lang="en-US" altLang="zh-CN" sz="1800" b="1" i="1">
                          <a:latin typeface="Cambria Math"/>
                        </a:rPr>
                        <m:t>=</m:t>
                      </m:r>
                      <m:f>
                        <m:fPr>
                          <m:ctrlPr>
                            <a:rPr lang="en-US" altLang="zh-CN" sz="1800" b="1" i="1">
                              <a:latin typeface="Cambria Math" panose="02040503050406030204" pitchFamily="18" charset="0"/>
                            </a:rPr>
                          </m:ctrlPr>
                        </m:fPr>
                        <m:num>
                          <m:sSub>
                            <m:sSubPr>
                              <m:ctrlPr>
                                <a:rPr lang="en-US" altLang="zh-CN" sz="1800" b="1" i="1">
                                  <a:latin typeface="Cambria Math" panose="02040503050406030204" pitchFamily="18" charset="0"/>
                                </a:rPr>
                              </m:ctrlPr>
                            </m:sSubPr>
                            <m:e>
                              <m:r>
                                <a:rPr lang="zh-CN" altLang="en-US" sz="1800" b="1" i="1">
                                  <a:latin typeface="Cambria Math"/>
                                </a:rPr>
                                <m:t>𝜺</m:t>
                              </m:r>
                            </m:e>
                            <m:sub>
                              <m:r>
                                <a:rPr lang="en-US" altLang="zh-CN" sz="1800" b="1" i="1">
                                  <a:latin typeface="Cambria Math"/>
                                </a:rPr>
                                <m:t>𝟎</m:t>
                              </m:r>
                            </m:sub>
                          </m:sSub>
                          <m:sSub>
                            <m:sSubPr>
                              <m:ctrlPr>
                                <a:rPr lang="en-US" altLang="zh-CN" sz="1800" b="1" i="1">
                                  <a:latin typeface="Cambria Math" panose="02040503050406030204" pitchFamily="18" charset="0"/>
                                </a:rPr>
                              </m:ctrlPr>
                            </m:sSubPr>
                            <m:e>
                              <m:r>
                                <a:rPr lang="zh-CN" altLang="en-US" sz="1800" b="1" i="1">
                                  <a:latin typeface="Cambria Math"/>
                                </a:rPr>
                                <m:t>𝜺</m:t>
                              </m:r>
                            </m:e>
                            <m:sub>
                              <m:r>
                                <a:rPr lang="en-US" altLang="zh-CN" sz="1800" b="1" i="1">
                                  <a:latin typeface="Cambria Math"/>
                                </a:rPr>
                                <m:t>𝒓</m:t>
                              </m:r>
                            </m:sub>
                          </m:sSub>
                          <m:sSub>
                            <m:sSubPr>
                              <m:ctrlPr>
                                <a:rPr lang="en-US" altLang="zh-CN" sz="1800" b="1" i="1">
                                  <a:latin typeface="Cambria Math" panose="02040503050406030204" pitchFamily="18" charset="0"/>
                                </a:rPr>
                              </m:ctrlPr>
                            </m:sSubPr>
                            <m:e>
                              <m:r>
                                <a:rPr lang="en-US" altLang="zh-CN" sz="1800" b="1" i="1">
                                  <a:latin typeface="Cambria Math"/>
                                </a:rPr>
                                <m:t>𝑲</m:t>
                              </m:r>
                            </m:e>
                            <m:sub>
                              <m:r>
                                <a:rPr lang="en-US" altLang="zh-CN" sz="1800" b="1" i="1">
                                  <a:latin typeface="Cambria Math"/>
                                </a:rPr>
                                <m:t>𝟎</m:t>
                              </m:r>
                            </m:sub>
                          </m:sSub>
                          <m:r>
                            <a:rPr lang="en-US" altLang="zh-CN" sz="1800" b="1" i="1">
                              <a:latin typeface="Cambria Math"/>
                            </a:rPr>
                            <m:t>𝑻</m:t>
                          </m:r>
                        </m:num>
                        <m:den>
                          <m:r>
                            <a:rPr lang="en-US" altLang="zh-CN" sz="1800" b="1" i="1">
                              <a:latin typeface="Cambria Math"/>
                            </a:rPr>
                            <m:t>𝒆</m:t>
                          </m:r>
                        </m:den>
                      </m:f>
                      <m:f>
                        <m:fPr>
                          <m:ctrlPr>
                            <a:rPr lang="en-US" altLang="zh-CN" sz="1800" b="1" i="1">
                              <a:latin typeface="Cambria Math" panose="02040503050406030204" pitchFamily="18" charset="0"/>
                            </a:rPr>
                          </m:ctrlPr>
                        </m:fPr>
                        <m:num>
                          <m:r>
                            <a:rPr lang="en-US" altLang="zh-CN" sz="1800" b="1" i="1">
                              <a:latin typeface="Cambria Math"/>
                            </a:rPr>
                            <m:t>𝒅𝒀</m:t>
                          </m:r>
                        </m:num>
                        <m:den>
                          <m:r>
                            <a:rPr lang="en-US" altLang="zh-CN" sz="1800" b="1" i="1">
                              <a:latin typeface="Cambria Math"/>
                            </a:rPr>
                            <m:t>𝒅𝒙</m:t>
                          </m:r>
                        </m:den>
                      </m:f>
                      <m:sSub>
                        <m:sSubPr>
                          <m:ctrlPr>
                            <a:rPr lang="en-US" altLang="zh-CN" sz="1800" b="1" i="1">
                              <a:latin typeface="Cambria Math" panose="02040503050406030204" pitchFamily="18" charset="0"/>
                            </a:rPr>
                          </m:ctrlPr>
                        </m:sSubPr>
                        <m:e>
                          <m:r>
                            <a:rPr lang="en-US" altLang="zh-CN" sz="1800" b="1" i="1">
                              <a:latin typeface="Cambria Math"/>
                            </a:rPr>
                            <m:t>|</m:t>
                          </m:r>
                        </m:e>
                        <m:sub>
                          <m:r>
                            <a:rPr lang="en-US" altLang="zh-CN" sz="1800" b="1" i="1">
                              <a:latin typeface="Cambria Math"/>
                            </a:rPr>
                            <m:t>𝒙</m:t>
                          </m:r>
                          <m:r>
                            <a:rPr lang="en-US" altLang="zh-CN" sz="1800" b="1" i="1">
                              <a:latin typeface="Cambria Math"/>
                            </a:rPr>
                            <m:t>=</m:t>
                          </m:r>
                          <m:r>
                            <a:rPr lang="en-US" altLang="zh-CN" sz="1800" b="1" i="1">
                              <a:latin typeface="Cambria Math"/>
                            </a:rPr>
                            <m:t>𝟎</m:t>
                          </m:r>
                        </m:sub>
                      </m:sSub>
                      <m:r>
                        <a:rPr lang="en-US" altLang="zh-CN" sz="1800" b="1" i="1">
                          <a:latin typeface="Cambria Math"/>
                        </a:rPr>
                        <m:t>=</m:t>
                      </m:r>
                      <m:r>
                        <a:rPr lang="en-US" altLang="zh-CN" sz="1800" b="1" i="1">
                          <a:latin typeface="Cambria Math"/>
                          <a:ea typeface="Cambria Math"/>
                        </a:rPr>
                        <m:t>±</m:t>
                      </m:r>
                      <m:r>
                        <a:rPr lang="en-US" altLang="zh-CN" sz="1800" b="1" i="1">
                          <a:latin typeface="Cambria Math"/>
                          <a:ea typeface="Cambria Math"/>
                        </a:rPr>
                        <m:t>𝟐</m:t>
                      </m:r>
                      <m:r>
                        <a:rPr lang="en-US" altLang="zh-CN" sz="1800" b="1" i="1">
                          <a:latin typeface="Cambria Math"/>
                          <a:ea typeface="Cambria Math"/>
                        </a:rPr>
                        <m:t>𝒆</m:t>
                      </m:r>
                      <m:sSub>
                        <m:sSubPr>
                          <m:ctrlPr>
                            <a:rPr lang="en-US" altLang="zh-CN" sz="1800" b="1" i="1">
                              <a:latin typeface="Cambria Math" panose="02040503050406030204" pitchFamily="18" charset="0"/>
                              <a:ea typeface="Cambria Math"/>
                            </a:rPr>
                          </m:ctrlPr>
                        </m:sSubPr>
                        <m:e>
                          <m:r>
                            <a:rPr lang="en-US" altLang="zh-CN" sz="1800" b="1" i="1">
                              <a:latin typeface="Cambria Math"/>
                              <a:ea typeface="Cambria Math"/>
                            </a:rPr>
                            <m:t>𝒏</m:t>
                          </m:r>
                        </m:e>
                        <m:sub>
                          <m:r>
                            <a:rPr lang="en-US" altLang="zh-CN" sz="1800" b="1" i="1">
                              <a:latin typeface="Cambria Math"/>
                              <a:ea typeface="Cambria Math"/>
                            </a:rPr>
                            <m:t>𝒊</m:t>
                          </m:r>
                        </m:sub>
                      </m:sSub>
                      <m:sSub>
                        <m:sSubPr>
                          <m:ctrlPr>
                            <a:rPr lang="en-US" altLang="zh-CN" sz="1800" b="1" i="1">
                              <a:latin typeface="Cambria Math" panose="02040503050406030204" pitchFamily="18" charset="0"/>
                              <a:ea typeface="Cambria Math"/>
                            </a:rPr>
                          </m:ctrlPr>
                        </m:sSubPr>
                        <m:e>
                          <m:r>
                            <a:rPr lang="en-US" altLang="zh-CN" sz="1800" b="1" i="1">
                              <a:latin typeface="Cambria Math"/>
                              <a:ea typeface="Cambria Math"/>
                            </a:rPr>
                            <m:t>𝑳</m:t>
                          </m:r>
                        </m:e>
                        <m:sub>
                          <m:r>
                            <a:rPr lang="en-US" altLang="zh-CN" sz="1800" b="1" i="1">
                              <a:latin typeface="Cambria Math"/>
                              <a:ea typeface="Cambria Math"/>
                            </a:rPr>
                            <m:t>𝒅</m:t>
                          </m:r>
                        </m:sub>
                      </m:sSub>
                      <m:r>
                        <a:rPr lang="en-US" altLang="zh-CN" sz="1800" b="1" i="1">
                          <a:latin typeface="Cambria Math"/>
                          <a:ea typeface="Cambria Math"/>
                        </a:rPr>
                        <m:t>𝑭</m:t>
                      </m:r>
                      <m:d>
                        <m:dPr>
                          <m:ctrlPr>
                            <a:rPr lang="en-US" altLang="zh-CN" sz="1800" b="1" i="1">
                              <a:latin typeface="Cambria Math" panose="02040503050406030204" pitchFamily="18" charset="0"/>
                              <a:ea typeface="Cambria Math"/>
                            </a:rPr>
                          </m:ctrlPr>
                        </m:dPr>
                        <m:e>
                          <m:r>
                            <a:rPr lang="en-US" altLang="zh-CN" sz="1800" b="1" i="1">
                              <a:latin typeface="Cambria Math"/>
                              <a:ea typeface="Cambria Math"/>
                              <a:sym typeface="Symbol"/>
                            </a:rPr>
                            <m:t>,</m:t>
                          </m:r>
                          <m:sSub>
                            <m:sSubPr>
                              <m:ctrlPr>
                                <a:rPr lang="en-US" altLang="zh-CN" sz="1800" b="1" i="1">
                                  <a:latin typeface="Cambria Math" panose="02040503050406030204" pitchFamily="18" charset="0"/>
                                  <a:ea typeface="Cambria Math"/>
                                  <a:sym typeface="Symbol"/>
                                </a:rPr>
                              </m:ctrlPr>
                            </m:sSubPr>
                            <m:e>
                              <m:r>
                                <a:rPr lang="en-US" altLang="zh-CN" sz="1800" b="1" i="1">
                                  <a:latin typeface="Cambria Math"/>
                                  <a:ea typeface="Cambria Math"/>
                                  <a:sym typeface="Symbol"/>
                                </a:rPr>
                                <m:t>𝒀</m:t>
                              </m:r>
                            </m:e>
                            <m:sub>
                              <m:r>
                                <a:rPr lang="en-US" altLang="zh-CN" sz="1800" b="1" i="1">
                                  <a:latin typeface="Cambria Math"/>
                                  <a:ea typeface="Cambria Math"/>
                                  <a:sym typeface="Symbol"/>
                                </a:rPr>
                                <m:t>𝒔</m:t>
                              </m:r>
                            </m:sub>
                          </m:sSub>
                        </m:e>
                      </m:d>
                    </m:oMath>
                  </m:oMathPara>
                </a14:m>
                <a:endParaRPr lang="zh-CN" altLang="en-US" sz="1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811076" y="988091"/>
                <a:ext cx="8500853" cy="71878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266823" y="1844748"/>
                <a:ext cx="2063642"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266823" y="1844748"/>
                <a:ext cx="2063642" cy="556434"/>
              </a:xfrm>
              <a:prstGeom prst="rect">
                <a:avLst/>
              </a:prstGeom>
              <a:blipFill>
                <a:blip r:embed="rId3"/>
                <a:stretch>
                  <a:fillRect/>
                </a:stretch>
              </a:blipFill>
            </p:spPr>
            <p:txBody>
              <a:bodyPr/>
              <a:lstStyle/>
              <a:p>
                <a:r>
                  <a:rPr lang="zh-CN" altLang="en-US">
                    <a:noFill/>
                  </a:rPr>
                  <a:t> </a:t>
                </a:r>
              </a:p>
            </p:txBody>
          </p:sp>
        </mc:Fallback>
      </mc:AlternateContent>
      <p:grpSp>
        <p:nvGrpSpPr>
          <p:cNvPr id="40" name="组合 39"/>
          <p:cNvGrpSpPr/>
          <p:nvPr/>
        </p:nvGrpSpPr>
        <p:grpSpPr>
          <a:xfrm>
            <a:off x="6805591" y="1808943"/>
            <a:ext cx="3854529" cy="2880017"/>
            <a:chOff x="5298767" y="2705986"/>
            <a:chExt cx="3854529" cy="2880017"/>
          </a:xfrm>
        </p:grpSpPr>
        <p:cxnSp>
          <p:nvCxnSpPr>
            <p:cNvPr id="6" name="直接连接符 5"/>
            <p:cNvCxnSpPr/>
            <p:nvPr/>
          </p:nvCxnSpPr>
          <p:spPr>
            <a:xfrm>
              <a:off x="6666614" y="4944140"/>
              <a:ext cx="19032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666614" y="3746205"/>
              <a:ext cx="19032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039293" y="2705986"/>
              <a:ext cx="0" cy="27538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6049926" y="3232298"/>
              <a:ext cx="637953" cy="510362"/>
            </a:xfrm>
            <a:custGeom>
              <a:avLst/>
              <a:gdLst>
                <a:gd name="connsiteX0" fmla="*/ 0 w 637953"/>
                <a:gd name="connsiteY0" fmla="*/ 0 h 510362"/>
                <a:gd name="connsiteX1" fmla="*/ 265814 w 637953"/>
                <a:gd name="connsiteY1" fmla="*/ 329609 h 510362"/>
                <a:gd name="connsiteX2" fmla="*/ 637953 w 637953"/>
                <a:gd name="connsiteY2" fmla="*/ 510362 h 510362"/>
              </a:gdLst>
              <a:ahLst/>
              <a:cxnLst>
                <a:cxn ang="0">
                  <a:pos x="connsiteX0" y="connsiteY0"/>
                </a:cxn>
                <a:cxn ang="0">
                  <a:pos x="connsiteX1" y="connsiteY1"/>
                </a:cxn>
                <a:cxn ang="0">
                  <a:pos x="connsiteX2" y="connsiteY2"/>
                </a:cxn>
              </a:cxnLst>
              <a:rect l="l" t="t" r="r" b="b"/>
              <a:pathLst>
                <a:path w="637953" h="510362">
                  <a:moveTo>
                    <a:pt x="0" y="0"/>
                  </a:moveTo>
                  <a:cubicBezTo>
                    <a:pt x="79744" y="122274"/>
                    <a:pt x="159489" y="244549"/>
                    <a:pt x="265814" y="329609"/>
                  </a:cubicBezTo>
                  <a:cubicBezTo>
                    <a:pt x="372139" y="414669"/>
                    <a:pt x="505046" y="462515"/>
                    <a:pt x="637953" y="51036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6039294" y="4433778"/>
              <a:ext cx="637953" cy="510362"/>
            </a:xfrm>
            <a:custGeom>
              <a:avLst/>
              <a:gdLst>
                <a:gd name="connsiteX0" fmla="*/ 0 w 637953"/>
                <a:gd name="connsiteY0" fmla="*/ 0 h 510362"/>
                <a:gd name="connsiteX1" fmla="*/ 265814 w 637953"/>
                <a:gd name="connsiteY1" fmla="*/ 329609 h 510362"/>
                <a:gd name="connsiteX2" fmla="*/ 637953 w 637953"/>
                <a:gd name="connsiteY2" fmla="*/ 510362 h 510362"/>
              </a:gdLst>
              <a:ahLst/>
              <a:cxnLst>
                <a:cxn ang="0">
                  <a:pos x="connsiteX0" y="connsiteY0"/>
                </a:cxn>
                <a:cxn ang="0">
                  <a:pos x="connsiteX1" y="connsiteY1"/>
                </a:cxn>
                <a:cxn ang="0">
                  <a:pos x="connsiteX2" y="connsiteY2"/>
                </a:cxn>
              </a:cxnLst>
              <a:rect l="l" t="t" r="r" b="b"/>
              <a:pathLst>
                <a:path w="637953" h="510362">
                  <a:moveTo>
                    <a:pt x="0" y="0"/>
                  </a:moveTo>
                  <a:cubicBezTo>
                    <a:pt x="79744" y="122274"/>
                    <a:pt x="159489" y="244549"/>
                    <a:pt x="265814" y="329609"/>
                  </a:cubicBezTo>
                  <a:cubicBezTo>
                    <a:pt x="372139" y="414669"/>
                    <a:pt x="505046" y="462515"/>
                    <a:pt x="637953" y="51036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p:nvPr/>
          </p:nvCxnSpPr>
          <p:spPr>
            <a:xfrm flipV="1">
              <a:off x="6677247" y="2832170"/>
              <a:ext cx="0" cy="275383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39293" y="4050302"/>
              <a:ext cx="2530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8424123" y="3386468"/>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8424123" y="3386468"/>
                  <a:ext cx="674224" cy="52322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413490" y="4087106"/>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𝑖</m:t>
                            </m:r>
                          </m:sub>
                        </m:sSub>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8413490" y="4087106"/>
                  <a:ext cx="604332" cy="52322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421402" y="3733792"/>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421402" y="3733792"/>
                  <a:ext cx="597022" cy="52322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469776" y="4688959"/>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8469776" y="4688959"/>
                  <a:ext cx="683520" cy="523220"/>
                </a:xfrm>
                <a:prstGeom prst="rect">
                  <a:avLst/>
                </a:prstGeom>
                <a:blipFill rotWithShape="1">
                  <a:blip r:embed="rId7"/>
                  <a:stretch>
                    <a:fillRect/>
                  </a:stretch>
                </a:blipFill>
              </p:spPr>
              <p:txBody>
                <a:bodyPr/>
                <a:lstStyle/>
                <a:p>
                  <a:r>
                    <a:rPr lang="zh-CN" altLang="en-US">
                      <a:noFill/>
                    </a:rPr>
                    <a:t> </a:t>
                  </a:r>
                </a:p>
              </p:txBody>
            </p:sp>
          </mc:Fallback>
        </mc:AlternateContent>
        <p:cxnSp>
          <p:nvCxnSpPr>
            <p:cNvPr id="23" name="直接连接符 22"/>
            <p:cNvCxnSpPr/>
            <p:nvPr/>
          </p:nvCxnSpPr>
          <p:spPr>
            <a:xfrm>
              <a:off x="6673296" y="4316156"/>
              <a:ext cx="190322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6056608" y="3802249"/>
              <a:ext cx="637953" cy="510362"/>
            </a:xfrm>
            <a:custGeom>
              <a:avLst/>
              <a:gdLst>
                <a:gd name="connsiteX0" fmla="*/ 0 w 637953"/>
                <a:gd name="connsiteY0" fmla="*/ 0 h 510362"/>
                <a:gd name="connsiteX1" fmla="*/ 265814 w 637953"/>
                <a:gd name="connsiteY1" fmla="*/ 329609 h 510362"/>
                <a:gd name="connsiteX2" fmla="*/ 637953 w 637953"/>
                <a:gd name="connsiteY2" fmla="*/ 510362 h 510362"/>
              </a:gdLst>
              <a:ahLst/>
              <a:cxnLst>
                <a:cxn ang="0">
                  <a:pos x="connsiteX0" y="connsiteY0"/>
                </a:cxn>
                <a:cxn ang="0">
                  <a:pos x="connsiteX1" y="connsiteY1"/>
                </a:cxn>
                <a:cxn ang="0">
                  <a:pos x="connsiteX2" y="connsiteY2"/>
                </a:cxn>
              </a:cxnLst>
              <a:rect l="l" t="t" r="r" b="b"/>
              <a:pathLst>
                <a:path w="637953" h="510362">
                  <a:moveTo>
                    <a:pt x="0" y="0"/>
                  </a:moveTo>
                  <a:cubicBezTo>
                    <a:pt x="79744" y="122274"/>
                    <a:pt x="159489" y="244549"/>
                    <a:pt x="265814" y="329609"/>
                  </a:cubicBezTo>
                  <a:cubicBezTo>
                    <a:pt x="372139" y="414669"/>
                    <a:pt x="505046" y="462515"/>
                    <a:pt x="637953" y="510362"/>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flipH="1">
              <a:off x="5709682" y="4050302"/>
              <a:ext cx="30439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705933" y="3802249"/>
              <a:ext cx="30439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069703" y="3753333"/>
              <a:ext cx="0" cy="31477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8069703" y="4316156"/>
              <a:ext cx="0" cy="2623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5298767" y="3670216"/>
                  <a:ext cx="6345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sym typeface="Symbol"/>
                              </a:rPr>
                              <m:t></m:t>
                            </m:r>
                          </m:e>
                          <m:sub>
                            <m:r>
                              <a:rPr lang="en-US" altLang="zh-CN" sz="2000" b="1" i="1">
                                <a:latin typeface="Cambria Math"/>
                              </a:rPr>
                              <m:t>𝒔</m:t>
                            </m:r>
                          </m:sub>
                        </m:sSub>
                      </m:oMath>
                    </m:oMathPara>
                  </a14:m>
                  <a:endParaRPr lang="zh-CN" altLang="en-US" sz="2000" b="1" i="1" dirty="0"/>
                </a:p>
              </p:txBody>
            </p:sp>
          </mc:Choice>
          <mc:Fallback xmlns="">
            <p:sp>
              <p:nvSpPr>
                <p:cNvPr id="32" name="TextBox 31"/>
                <p:cNvSpPr txBox="1">
                  <a:spLocks noRot="1" noChangeAspect="1" noMove="1" noResize="1" noEditPoints="1" noAdjustHandles="1" noChangeArrowheads="1" noChangeShapeType="1" noTextEdit="1"/>
                </p:cNvSpPr>
                <p:nvPr/>
              </p:nvSpPr>
              <p:spPr>
                <a:xfrm>
                  <a:off x="5298767" y="3670216"/>
                  <a:ext cx="634533" cy="400110"/>
                </a:xfrm>
                <a:prstGeom prst="rect">
                  <a:avLst/>
                </a:prstGeom>
                <a:blipFill rotWithShape="1">
                  <a:blip r:embed="rId8"/>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809621" y="3957975"/>
                  <a:ext cx="6746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sym typeface="Symbol"/>
                              </a:rPr>
                              <m:t></m:t>
                            </m:r>
                          </m:e>
                          <m:sub>
                            <m:r>
                              <a:rPr lang="en-US" altLang="zh-CN" sz="2000" b="1" i="1">
                                <a:latin typeface="Cambria Math"/>
                              </a:rPr>
                              <m:t>𝑩</m:t>
                            </m:r>
                          </m:sub>
                        </m:sSub>
                      </m:oMath>
                    </m:oMathPara>
                  </a14:m>
                  <a:endParaRPr lang="zh-CN" altLang="en-US" sz="2000" b="1" i="1" dirty="0"/>
                </a:p>
              </p:txBody>
            </p:sp>
          </mc:Choice>
          <mc:Fallback xmlns="">
            <p:sp>
              <p:nvSpPr>
                <p:cNvPr id="33" name="TextBox 32"/>
                <p:cNvSpPr txBox="1">
                  <a:spLocks noRot="1" noChangeAspect="1" noMove="1" noResize="1" noEditPoints="1" noAdjustHandles="1" noChangeArrowheads="1" noChangeShapeType="1" noTextEdit="1"/>
                </p:cNvSpPr>
                <p:nvPr/>
              </p:nvSpPr>
              <p:spPr>
                <a:xfrm>
                  <a:off x="7809621" y="3957975"/>
                  <a:ext cx="674607" cy="400110"/>
                </a:xfrm>
                <a:prstGeom prst="rect">
                  <a:avLst/>
                </a:prstGeom>
                <a:blipFill rotWithShape="1">
                  <a:blip r:embed="rId9"/>
                  <a:stretch>
                    <a:fillRect b="-16667"/>
                  </a:stretch>
                </a:blipFill>
              </p:spPr>
              <p:txBody>
                <a:bodyPr/>
                <a:lstStyle/>
                <a:p>
                  <a:r>
                    <a:rPr lang="zh-CN" altLang="en-US">
                      <a:noFill/>
                    </a:rPr>
                    <a:t> </a:t>
                  </a:r>
                </a:p>
              </p:txBody>
            </p:sp>
          </mc:Fallback>
        </mc:AlternateContent>
        <p:cxnSp>
          <p:nvCxnSpPr>
            <p:cNvPr id="37" name="直接连接符 36"/>
            <p:cNvCxnSpPr/>
            <p:nvPr/>
          </p:nvCxnSpPr>
          <p:spPr>
            <a:xfrm flipH="1">
              <a:off x="6049926" y="3205052"/>
              <a:ext cx="138223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134447" y="3232298"/>
              <a:ext cx="0" cy="50149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7049922" y="3282990"/>
                  <a:ext cx="6794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𝑽</m:t>
                            </m:r>
                          </m:e>
                          <m:sub>
                            <m:r>
                              <a:rPr lang="en-US" altLang="zh-CN" sz="2000" b="1" i="1">
                                <a:latin typeface="Cambria Math"/>
                              </a:rPr>
                              <m:t>𝑺</m:t>
                            </m:r>
                          </m:sub>
                        </m:sSub>
                      </m:oMath>
                    </m:oMathPara>
                  </a14:m>
                  <a:endParaRPr lang="zh-CN" altLang="en-US" sz="2000" b="1" i="1" dirty="0"/>
                </a:p>
              </p:txBody>
            </p:sp>
          </mc:Choice>
          <mc:Fallback xmlns="">
            <p:sp>
              <p:nvSpPr>
                <p:cNvPr id="41" name="TextBox 40"/>
                <p:cNvSpPr txBox="1">
                  <a:spLocks noRot="1" noChangeAspect="1" noMove="1" noResize="1" noEditPoints="1" noAdjustHandles="1" noChangeArrowheads="1" noChangeShapeType="1" noTextEdit="1"/>
                </p:cNvSpPr>
                <p:nvPr/>
              </p:nvSpPr>
              <p:spPr>
                <a:xfrm>
                  <a:off x="7049922" y="3282990"/>
                  <a:ext cx="679417" cy="400110"/>
                </a:xfrm>
                <a:prstGeom prst="rect">
                  <a:avLst/>
                </a:prstGeom>
                <a:blipFill rotWithShape="1">
                  <a:blip r:embed="rId10"/>
                  <a:stretch>
                    <a:fillRect b="-303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2" name="TextBox 41"/>
              <p:cNvSpPr txBox="1"/>
              <p:nvPr/>
            </p:nvSpPr>
            <p:spPr>
              <a:xfrm>
                <a:off x="2187928" y="2573652"/>
                <a:ext cx="23663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𝑎𝑠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𝑖</m:t>
                          </m:r>
                        </m:sub>
                      </m:sSub>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187928" y="2573652"/>
                <a:ext cx="2366353" cy="523220"/>
              </a:xfrm>
              <a:prstGeom prst="rect">
                <a:avLst/>
              </a:prstGeom>
              <a:blipFill>
                <a:blip r:embed="rId11"/>
                <a:stretch>
                  <a:fillRect/>
                </a:stretch>
              </a:blipFill>
            </p:spPr>
            <p:txBody>
              <a:bodyPr/>
              <a:lstStyle/>
              <a:p>
                <a:r>
                  <a:rPr lang="zh-CN" altLang="en-US">
                    <a:noFill/>
                  </a:rPr>
                  <a:t> </a:t>
                </a:r>
              </a:p>
            </p:txBody>
          </p:sp>
        </mc:Fallback>
      </mc:AlternateContent>
      <p:cxnSp>
        <p:nvCxnSpPr>
          <p:cNvPr id="45" name="直接连接符 44"/>
          <p:cNvCxnSpPr/>
          <p:nvPr/>
        </p:nvCxnSpPr>
        <p:spPr>
          <a:xfrm>
            <a:off x="7531532" y="2711835"/>
            <a:ext cx="1807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6852232" y="2272809"/>
                <a:ext cx="7995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𝑎𝑠</m:t>
                          </m:r>
                        </m:sub>
                      </m:sSub>
                    </m:oMath>
                  </m:oMathPara>
                </a14:m>
                <a:endParaRPr lang="zh-CN"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6852232" y="2272809"/>
                <a:ext cx="799578"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376275" y="2511562"/>
                <a:ext cx="636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𝑠</m:t>
                          </m:r>
                        </m:sub>
                      </m:sSub>
                    </m:oMath>
                  </m:oMathPara>
                </a14:m>
                <a:endParaRPr lang="zh-CN" alt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6376275" y="2511562"/>
                <a:ext cx="636072" cy="523220"/>
              </a:xfrm>
              <a:prstGeom prst="rect">
                <a:avLst/>
              </a:prstGeom>
              <a:blipFill>
                <a:blip r:embed="rId13"/>
                <a:stretch>
                  <a:fillRect/>
                </a:stretch>
              </a:blipFill>
            </p:spPr>
            <p:txBody>
              <a:bodyPr/>
              <a:lstStyle/>
              <a:p>
                <a:r>
                  <a:rPr lang="zh-CN" altLang="en-US">
                    <a:noFill/>
                  </a:rPr>
                  <a:t> </a:t>
                </a:r>
              </a:p>
            </p:txBody>
          </p:sp>
        </mc:Fallback>
      </mc:AlternateContent>
      <p:cxnSp>
        <p:nvCxnSpPr>
          <p:cNvPr id="50" name="直接连接符 49"/>
          <p:cNvCxnSpPr/>
          <p:nvPr/>
        </p:nvCxnSpPr>
        <p:spPr>
          <a:xfrm flipH="1">
            <a:off x="7578013" y="2905205"/>
            <a:ext cx="30439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7651810" y="2711835"/>
            <a:ext cx="0" cy="193370"/>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flipV="1">
            <a:off x="6805590" y="2808521"/>
            <a:ext cx="84622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229277" y="3226451"/>
                <a:ext cx="5417380" cy="973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𝑠</m:t>
                              </m:r>
                            </m:sub>
                          </m:sSub>
                        </m:num>
                        <m:den>
                          <m:r>
                            <a:rPr lang="en-US" altLang="zh-CN" i="1">
                              <a:latin typeface="Cambria Math"/>
                            </a:rPr>
                            <m:t>𝑒𝑥𝑝</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𝑠</m:t>
                                      </m:r>
                                    </m:sub>
                                  </m:sSub>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sym typeface="Symbol"/>
                                        </a:rPr>
                                        <m:t></m:t>
                                      </m:r>
                                    </m:e>
                                    <m:sub>
                                      <m:r>
                                        <a:rPr lang="en-US" altLang="zh-CN" i="1">
                                          <a:latin typeface="Cambria Math"/>
                                        </a:rPr>
                                        <m:t>𝑠</m:t>
                                      </m:r>
                                    </m:sub>
                                  </m:sSub>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e>
                          </m:d>
                          <m:r>
                            <a:rPr lang="en-US" altLang="zh-CN" i="1">
                              <a:latin typeface="Cambria Math"/>
                            </a:rPr>
                            <m:t>+1</m:t>
                          </m:r>
                        </m:den>
                      </m:f>
                    </m:oMath>
                  </m:oMathPara>
                </a14:m>
                <a:endParaRPr lang="zh-CN" alt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1229277" y="3226451"/>
                <a:ext cx="5417380" cy="97366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148316" y="4562776"/>
                <a:ext cx="6811929" cy="7219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𝑸</m:t>
                          </m:r>
                        </m:e>
                        <m:sub>
                          <m:r>
                            <a:rPr lang="en-US" altLang="zh-CN" sz="2000" b="1" i="1">
                              <a:latin typeface="Cambria Math"/>
                            </a:rPr>
                            <m:t>𝒔𝒑</m:t>
                          </m:r>
                        </m:sub>
                      </m:sSub>
                      <m:r>
                        <a:rPr lang="en-US" altLang="zh-CN" sz="2000" b="1" i="1">
                          <a:latin typeface="Cambria Math"/>
                        </a:rPr>
                        <m:t>=</m:t>
                      </m:r>
                      <m:r>
                        <a:rPr lang="en-US" altLang="zh-CN" sz="2000" b="1" i="1">
                          <a:latin typeface="Cambria Math"/>
                          <a:ea typeface="Cambria Math"/>
                        </a:rPr>
                        <m:t>𝟐</m:t>
                      </m:r>
                      <m:r>
                        <a:rPr lang="en-US" altLang="zh-CN" sz="2000" b="1" i="1">
                          <a:latin typeface="Cambria Math"/>
                          <a:ea typeface="Cambria Math"/>
                        </a:rPr>
                        <m:t>𝒆</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𝒏</m:t>
                          </m:r>
                        </m:e>
                        <m:sub>
                          <m:r>
                            <a:rPr lang="en-US" altLang="zh-CN" sz="2000" b="1" i="1">
                              <a:latin typeface="Cambria Math"/>
                              <a:ea typeface="Cambria Math"/>
                            </a:rPr>
                            <m:t>𝒊</m:t>
                          </m:r>
                        </m:sub>
                      </m:sSub>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𝑳</m:t>
                          </m:r>
                        </m:e>
                        <m:sub>
                          <m:r>
                            <a:rPr lang="en-US" altLang="zh-CN" sz="2000" b="1" i="1">
                              <a:latin typeface="Cambria Math"/>
                              <a:ea typeface="Cambria Math"/>
                            </a:rPr>
                            <m:t>𝒅</m:t>
                          </m:r>
                        </m:sub>
                      </m:sSub>
                      <m:r>
                        <a:rPr lang="en-US" altLang="zh-CN" sz="2000" b="1" i="1">
                          <a:latin typeface="Cambria Math"/>
                          <a:ea typeface="Cambria Math"/>
                        </a:rPr>
                        <m:t>𝑭</m:t>
                      </m:r>
                      <m:d>
                        <m:dPr>
                          <m:ctrlPr>
                            <a:rPr lang="en-US" altLang="zh-CN" sz="2000" b="1" i="1">
                              <a:latin typeface="Cambria Math" panose="02040503050406030204" pitchFamily="18" charset="0"/>
                              <a:ea typeface="Cambria Math"/>
                            </a:rPr>
                          </m:ctrlPr>
                        </m:dPr>
                        <m:e>
                          <m:r>
                            <a:rPr lang="en-US" altLang="zh-CN" sz="2000" b="1" i="1">
                              <a:latin typeface="Cambria Math"/>
                              <a:ea typeface="Cambria Math"/>
                              <a:sym typeface="Symbol"/>
                            </a:rPr>
                            <m:t>,</m:t>
                          </m:r>
                          <m:sSub>
                            <m:sSubPr>
                              <m:ctrlPr>
                                <a:rPr lang="en-US" altLang="zh-CN" sz="2000" b="1" i="1">
                                  <a:latin typeface="Cambria Math" panose="02040503050406030204" pitchFamily="18" charset="0"/>
                                  <a:ea typeface="Cambria Math"/>
                                  <a:sym typeface="Symbol"/>
                                </a:rPr>
                              </m:ctrlPr>
                            </m:sSubPr>
                            <m:e>
                              <m:r>
                                <a:rPr lang="en-US" altLang="zh-CN" sz="2000" b="1" i="1">
                                  <a:latin typeface="Cambria Math"/>
                                  <a:ea typeface="Cambria Math"/>
                                  <a:sym typeface="Symbol"/>
                                </a:rPr>
                                <m:t>𝒀</m:t>
                              </m:r>
                            </m:e>
                            <m:sub>
                              <m:r>
                                <a:rPr lang="en-US" altLang="zh-CN" sz="2000" b="1" i="1">
                                  <a:latin typeface="Cambria Math"/>
                                  <a:ea typeface="Cambria Math"/>
                                  <a:sym typeface="Symbol"/>
                                </a:rPr>
                                <m:t>𝒔</m:t>
                              </m:r>
                            </m:sub>
                          </m:sSub>
                        </m:e>
                      </m:d>
                      <m:r>
                        <a:rPr lang="en-US" altLang="zh-CN" sz="2000" b="1" i="1">
                          <a:latin typeface="Cambria Math"/>
                          <a:ea typeface="Cambria Math"/>
                          <a:sym typeface="Symbol"/>
                        </a:rPr>
                        <m:t>=−</m:t>
                      </m:r>
                      <m:sSub>
                        <m:sSubPr>
                          <m:ctrlPr>
                            <a:rPr lang="en-US" altLang="zh-CN" sz="2000" b="1" i="1">
                              <a:latin typeface="Cambria Math" panose="02040503050406030204" pitchFamily="18" charset="0"/>
                              <a:ea typeface="Cambria Math"/>
                              <a:sym typeface="Symbol"/>
                            </a:rPr>
                          </m:ctrlPr>
                        </m:sSubPr>
                        <m:e>
                          <m:r>
                            <a:rPr lang="en-US" altLang="zh-CN" sz="2000" b="1" i="1">
                              <a:latin typeface="Cambria Math"/>
                              <a:ea typeface="Cambria Math"/>
                              <a:sym typeface="Symbol"/>
                            </a:rPr>
                            <m:t>𝑸</m:t>
                          </m:r>
                        </m:e>
                        <m:sub>
                          <m:r>
                            <a:rPr lang="en-US" altLang="zh-CN" sz="2000" b="1" i="1">
                              <a:latin typeface="Cambria Math"/>
                              <a:ea typeface="Cambria Math"/>
                              <a:sym typeface="Symbol"/>
                            </a:rPr>
                            <m:t>𝒔𝒔</m:t>
                          </m:r>
                        </m:sub>
                      </m:sSub>
                      <m:r>
                        <a:rPr lang="en-US" altLang="zh-CN" sz="2000" b="1" i="1">
                          <a:latin typeface="Cambria Math"/>
                          <a:ea typeface="Cambria Math"/>
                          <a:sym typeface="Symbol"/>
                        </a:rPr>
                        <m:t>=</m:t>
                      </m:r>
                      <m:f>
                        <m:fPr>
                          <m:ctrlPr>
                            <a:rPr lang="en-US" altLang="zh-CN" sz="2000" b="1" i="1">
                              <a:latin typeface="Cambria Math" panose="02040503050406030204" pitchFamily="18" charset="0"/>
                            </a:rPr>
                          </m:ctrlPr>
                        </m:fPr>
                        <m:num>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𝒔</m:t>
                              </m:r>
                            </m:sub>
                          </m:sSub>
                        </m:num>
                        <m:den>
                          <m:r>
                            <a:rPr lang="en-US" altLang="zh-CN" sz="2000" b="1" i="1">
                              <a:latin typeface="Cambria Math"/>
                            </a:rPr>
                            <m:t>𝒆𝒙𝒑</m:t>
                          </m:r>
                          <m:d>
                            <m:dPr>
                              <m:begChr m:val="["/>
                              <m:endChr m:val="]"/>
                              <m:ctrlPr>
                                <a:rPr lang="en-US" altLang="zh-CN" sz="2000" b="1" i="1">
                                  <a:latin typeface="Cambria Math" panose="02040503050406030204" pitchFamily="18" charset="0"/>
                                </a:rPr>
                              </m:ctrlPr>
                            </m:d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𝒔</m:t>
                                      </m:r>
                                    </m:sub>
                                  </m:sSub>
                                  <m:r>
                                    <a:rPr lang="en-US" altLang="zh-CN" sz="2000" b="1" i="1">
                                      <a:latin typeface="Cambria Math"/>
                                    </a:rPr>
                                    <m:t>−</m:t>
                                  </m:r>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sym typeface="Symbol"/>
                                        </a:rPr>
                                        <m:t></m:t>
                                      </m:r>
                                    </m:e>
                                    <m:sub>
                                      <m:r>
                                        <a:rPr lang="en-US" altLang="zh-CN" sz="2000" b="1" i="1">
                                          <a:latin typeface="Cambria Math"/>
                                        </a:rPr>
                                        <m:t>𝒔</m:t>
                                      </m:r>
                                    </m:sub>
                                  </m:sSub>
                                </m:e>
                              </m:d>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𝑲</m:t>
                                  </m:r>
                                </m:e>
                                <m:sub>
                                  <m:r>
                                    <a:rPr lang="en-US" altLang="zh-CN" sz="2000" b="1" i="1">
                                      <a:latin typeface="Cambria Math"/>
                                    </a:rPr>
                                    <m:t>𝟎</m:t>
                                  </m:r>
                                </m:sub>
                              </m:sSub>
                              <m:r>
                                <a:rPr lang="en-US" altLang="zh-CN" sz="2000" b="1" i="1">
                                  <a:latin typeface="Cambria Math"/>
                                </a:rPr>
                                <m:t>𝑻</m:t>
                              </m:r>
                            </m:e>
                          </m:d>
                          <m:r>
                            <a:rPr lang="en-US" altLang="zh-CN" sz="2000" b="1" i="1">
                              <a:latin typeface="Cambria Math"/>
                            </a:rPr>
                            <m:t>+</m:t>
                          </m:r>
                          <m:r>
                            <a:rPr lang="en-US" altLang="zh-CN" sz="2000" b="1" i="1">
                              <a:latin typeface="Cambria Math"/>
                            </a:rPr>
                            <m:t>𝟏</m:t>
                          </m:r>
                        </m:den>
                      </m:f>
                    </m:oMath>
                  </m:oMathPara>
                </a14:m>
                <a:endParaRPr lang="zh-CN" altLang="en-US" sz="20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1148316" y="4562776"/>
                <a:ext cx="6811929" cy="721929"/>
              </a:xfrm>
              <a:prstGeom prst="rect">
                <a:avLst/>
              </a:prstGeom>
              <a:blipFill>
                <a:blip r:embed="rId15"/>
                <a:stretch>
                  <a:fillRect/>
                </a:stretch>
              </a:blipFill>
            </p:spPr>
            <p:txBody>
              <a:bodyPr/>
              <a:lstStyle/>
              <a:p>
                <a:r>
                  <a:rPr lang="zh-CN" altLang="en-US">
                    <a:noFill/>
                  </a:rPr>
                  <a:t> </a:t>
                </a:r>
              </a:p>
            </p:txBody>
          </p:sp>
        </mc:Fallback>
      </mc:AlternateContent>
      <p:sp>
        <p:nvSpPr>
          <p:cNvPr id="38" name="TextBox 37"/>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44" name="组合 43"/>
          <p:cNvGrpSpPr/>
          <p:nvPr/>
        </p:nvGrpSpPr>
        <p:grpSpPr>
          <a:xfrm>
            <a:off x="9902453" y="6365526"/>
            <a:ext cx="669851" cy="372140"/>
            <a:chOff x="2020186" y="5571460"/>
            <a:chExt cx="669851" cy="372140"/>
          </a:xfrm>
        </p:grpSpPr>
        <p:sp>
          <p:nvSpPr>
            <p:cNvPr id="46" name="右箭头 45"/>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棱台 47"/>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40408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wipe(left)">
                                      <p:cBhvr>
                                        <p:cTn id="53" dur="20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3000"/>
                                        <p:tgtEl>
                                          <p:spTgt spid="59"/>
                                        </p:tgtEl>
                                      </p:cBhvr>
                                    </p:animEffect>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2" grpId="0"/>
      <p:bldP spid="47" grpId="0"/>
      <p:bldP spid="49" grpId="0"/>
      <p:bldP spid="57"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8755285" y="2697480"/>
            <a:ext cx="2770325" cy="1564693"/>
            <a:chOff x="8599837" y="3904488"/>
            <a:chExt cx="2770325" cy="1564693"/>
          </a:xfrm>
        </p:grpSpPr>
        <p:grpSp>
          <p:nvGrpSpPr>
            <p:cNvPr id="80" name="组合 79"/>
            <p:cNvGrpSpPr/>
            <p:nvPr/>
          </p:nvGrpSpPr>
          <p:grpSpPr>
            <a:xfrm>
              <a:off x="8599837" y="3904488"/>
              <a:ext cx="2770325" cy="1564693"/>
              <a:chOff x="8599837" y="3904488"/>
              <a:chExt cx="2770325" cy="1564693"/>
            </a:xfrm>
          </p:grpSpPr>
          <p:grpSp>
            <p:nvGrpSpPr>
              <p:cNvPr id="63" name="组合 62"/>
              <p:cNvGrpSpPr/>
              <p:nvPr/>
            </p:nvGrpSpPr>
            <p:grpSpPr>
              <a:xfrm>
                <a:off x="8599837" y="3904488"/>
                <a:ext cx="2770325" cy="1564693"/>
                <a:chOff x="8193830" y="190955"/>
                <a:chExt cx="2770325" cy="1564693"/>
              </a:xfrm>
            </p:grpSpPr>
            <p:cxnSp>
              <p:nvCxnSpPr>
                <p:cNvPr id="64" name="直接连接符 63"/>
                <p:cNvCxnSpPr/>
                <p:nvPr/>
              </p:nvCxnSpPr>
              <p:spPr>
                <a:xfrm>
                  <a:off x="9902453" y="548640"/>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902453" y="1550948"/>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9545837" y="713232"/>
                  <a:ext cx="141831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任意多边形 67"/>
                <p:cNvSpPr/>
                <p:nvPr/>
              </p:nvSpPr>
              <p:spPr>
                <a:xfrm flipV="1">
                  <a:off x="9544234" y="301752"/>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任意多边形 68"/>
                <p:cNvSpPr/>
                <p:nvPr/>
              </p:nvSpPr>
              <p:spPr>
                <a:xfrm flipV="1">
                  <a:off x="9546336" y="1304060"/>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矩形 69"/>
                    <p:cNvSpPr/>
                    <p:nvPr/>
                  </p:nvSpPr>
                  <p:spPr>
                    <a:xfrm>
                      <a:off x="8193830" y="498731"/>
                      <a:ext cx="1488934" cy="992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𝑌</m:t>
                            </m:r>
                            <m:r>
                              <a:rPr lang="en-US" altLang="zh-CN" b="0" i="1" smtClean="0">
                                <a:latin typeface="Cambria Math" panose="02040503050406030204" pitchFamily="18" charset="0"/>
                              </a:rPr>
                              <m:t>&lt;</m:t>
                            </m:r>
                            <m:r>
                              <a:rPr lang="en-US" altLang="zh-CN" b="0" i="0" smtClean="0">
                                <a:latin typeface="Cambria Math" panose="02040503050406030204" pitchFamily="18" charset="0"/>
                              </a:rPr>
                              <m:t>0</m:t>
                            </m:r>
                          </m:oMath>
                        </m:oMathPara>
                      </a14:m>
                      <a:endParaRPr lang="en-US" altLang="zh-CN" b="0" dirty="0" smtClean="0"/>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r>
                              <a:rPr lang="en-US" altLang="zh-CN" b="0" i="1" smtClean="0">
                                <a:latin typeface="Cambria Math" panose="02040503050406030204" pitchFamily="18" charset="0"/>
                              </a:rPr>
                              <m:t>&gt;</m:t>
                            </m:r>
                            <m:r>
                              <a:rPr lang="en-US" altLang="zh-CN">
                                <a:latin typeface="Cambria Math" panose="02040503050406030204" pitchFamily="18" charset="0"/>
                              </a:rPr>
                              <m:t>0</m:t>
                            </m:r>
                          </m:oMath>
                        </m:oMathPara>
                      </a14:m>
                      <a:endParaRPr lang="en-US" altLang="zh-CN" dirty="0"/>
                    </a:p>
                  </p:txBody>
                </p:sp>
              </mc:Choice>
              <mc:Fallback xmlns="">
                <p:sp>
                  <p:nvSpPr>
                    <p:cNvPr id="70" name="矩形 69"/>
                    <p:cNvSpPr>
                      <a:spLocks noRot="1" noChangeAspect="1" noMove="1" noResize="1" noEditPoints="1" noAdjustHandles="1" noChangeArrowheads="1" noChangeShapeType="1" noTextEdit="1"/>
                    </p:cNvSpPr>
                    <p:nvPr/>
                  </p:nvSpPr>
                  <p:spPr>
                    <a:xfrm>
                      <a:off x="8193830" y="498731"/>
                      <a:ext cx="1488934" cy="992451"/>
                    </a:xfrm>
                    <a:prstGeom prst="rect">
                      <a:avLst/>
                    </a:prstGeom>
                    <a:blipFill>
                      <a:blip r:embed="rId3"/>
                      <a:stretch>
                        <a:fillRect/>
                      </a:stretch>
                    </a:blipFill>
                  </p:spPr>
                  <p:txBody>
                    <a:bodyPr/>
                    <a:lstStyle/>
                    <a:p>
                      <a:r>
                        <a:rPr lang="zh-CN" altLang="en-US">
                          <a:noFill/>
                        </a:rPr>
                        <a:t> </a:t>
                      </a:r>
                    </a:p>
                  </p:txBody>
                </p:sp>
              </mc:Fallback>
            </mc:AlternateContent>
            <p:cxnSp>
              <p:nvCxnSpPr>
                <p:cNvPr id="66" name="直接连接符 65"/>
                <p:cNvCxnSpPr/>
                <p:nvPr/>
              </p:nvCxnSpPr>
              <p:spPr>
                <a:xfrm>
                  <a:off x="9545837" y="190955"/>
                  <a:ext cx="0" cy="15646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p:cNvCxnSpPr/>
              <p:nvPr/>
            </p:nvCxnSpPr>
            <p:spPr>
              <a:xfrm>
                <a:off x="10308460" y="4763114"/>
                <a:ext cx="1061702" cy="0"/>
              </a:xfrm>
              <a:prstGeom prst="line">
                <a:avLst/>
              </a:prstGeom>
              <a:ln w="28575">
                <a:solidFill>
                  <a:srgbClr val="FF6600"/>
                </a:solidFill>
                <a:prstDash val="dash"/>
              </a:ln>
            </p:spPr>
            <p:style>
              <a:lnRef idx="1">
                <a:schemeClr val="accent1"/>
              </a:lnRef>
              <a:fillRef idx="0">
                <a:schemeClr val="accent1"/>
              </a:fillRef>
              <a:effectRef idx="0">
                <a:schemeClr val="accent1"/>
              </a:effectRef>
              <a:fontRef idx="minor">
                <a:schemeClr val="tx1"/>
              </a:fontRef>
            </p:style>
          </p:cxnSp>
        </p:grpSp>
        <p:sp>
          <p:nvSpPr>
            <p:cNvPr id="79" name="任意多边形 78"/>
            <p:cNvSpPr/>
            <p:nvPr/>
          </p:nvSpPr>
          <p:spPr>
            <a:xfrm flipV="1">
              <a:off x="9950241" y="4516226"/>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 name="矩形 2"/>
          <p:cNvSpPr/>
          <p:nvPr/>
        </p:nvSpPr>
        <p:spPr>
          <a:xfrm>
            <a:off x="350147" y="2233"/>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37219" y="1887113"/>
                <a:ext cx="7998022" cy="475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𝐹</m:t>
                      </m:r>
                      <m:d>
                        <m:dPr>
                          <m:ctrlPr>
                            <a:rPr lang="en-US" altLang="zh-CN" sz="2400" i="1">
                              <a:latin typeface="Cambria Math" panose="02040503050406030204" pitchFamily="18" charset="0"/>
                            </a:rPr>
                          </m:ctrlPr>
                        </m:dPr>
                        <m:e>
                          <m:r>
                            <a:rPr lang="en-US" altLang="zh-CN" sz="2400" i="1">
                              <a:latin typeface="Cambria Math"/>
                              <a:sym typeface="Symbol"/>
                            </a:rPr>
                            <m:t>,</m:t>
                          </m:r>
                          <m:r>
                            <a:rPr lang="en-US" altLang="zh-CN" sz="2400" i="1">
                              <a:latin typeface="Cambria Math"/>
                              <a:sym typeface="Symbol"/>
                            </a:rPr>
                            <m:t>𝑌</m:t>
                          </m:r>
                        </m:e>
                      </m:d>
                      <m:r>
                        <a:rPr lang="en-US" altLang="zh-CN" sz="2400" i="1">
                          <a:latin typeface="Cambria Math"/>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m:t>
                                      </m:r>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r>
                                    <a:rPr lang="en-US" altLang="zh-CN" sz="2400" i="1">
                                      <a:latin typeface="Cambria Math"/>
                                      <a:sym typeface="Symbol"/>
                                    </a:rPr>
                                    <m:t>−</m:t>
                                  </m:r>
                                </m:e>
                              </m:d>
                              <m:r>
                                <a:rPr lang="en-US" altLang="zh-CN" sz="2400" i="1">
                                  <a:latin typeface="Cambria Math"/>
                                  <a:sym typeface="Symbol"/>
                                </a:rPr>
                                <m:t>𝑌</m:t>
                              </m:r>
                            </m:e>
                          </m:d>
                        </m:e>
                        <m:sup>
                          <m:r>
                            <a:rPr lang="en-US" altLang="zh-CN" sz="2400" i="1">
                              <a:latin typeface="Cambria Math"/>
                            </a:rPr>
                            <m:t>1/2</m:t>
                          </m:r>
                        </m:sup>
                      </m:sSup>
                      <m:r>
                        <a:rPr lang="en-US" altLang="zh-CN" sz="2400" i="1">
                          <a:latin typeface="Cambria Math"/>
                        </a:rPr>
                        <m:t>&gt;0</m:t>
                      </m:r>
                    </m:oMath>
                  </m:oMathPara>
                </a14:m>
                <a:endParaRPr lang="zh-CN" alt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7219" y="1887113"/>
                <a:ext cx="7998022" cy="475451"/>
              </a:xfrm>
              <a:prstGeom prst="rect">
                <a:avLst/>
              </a:prstGeom>
              <a:blipFill>
                <a:blip r:embed="rId4"/>
                <a:stretch>
                  <a:fillRect/>
                </a:stretch>
              </a:blipFill>
            </p:spPr>
            <p:txBody>
              <a:bodyPr/>
              <a:lstStyle/>
              <a:p>
                <a:r>
                  <a:rPr lang="zh-CN" altLang="en-US">
                    <a:noFill/>
                  </a:rPr>
                  <a:t> </a:t>
                </a:r>
              </a:p>
            </p:txBody>
          </p:sp>
        </mc:Fallback>
      </mc:AlternateContent>
      <p:grpSp>
        <p:nvGrpSpPr>
          <p:cNvPr id="10" name="组合 9"/>
          <p:cNvGrpSpPr/>
          <p:nvPr/>
        </p:nvGrpSpPr>
        <p:grpSpPr>
          <a:xfrm>
            <a:off x="286592" y="2435596"/>
            <a:ext cx="5613940" cy="903068"/>
            <a:chOff x="808074" y="2149239"/>
            <a:chExt cx="5613940" cy="903068"/>
          </a:xfrm>
        </p:grpSpPr>
        <p:sp>
          <p:nvSpPr>
            <p:cNvPr id="7" name="TextBox 6"/>
            <p:cNvSpPr txBox="1"/>
            <p:nvPr/>
          </p:nvSpPr>
          <p:spPr>
            <a:xfrm>
              <a:off x="808074" y="2339163"/>
              <a:ext cx="1821332" cy="523220"/>
            </a:xfrm>
            <a:prstGeom prst="rect">
              <a:avLst/>
            </a:prstGeom>
            <a:noFill/>
          </p:spPr>
          <p:txBody>
            <a:bodyPr wrap="none" rtlCol="0">
              <a:spAutoFit/>
            </a:bodyPr>
            <a:lstStyle/>
            <a:p>
              <a:r>
                <a:rPr lang="en-US" altLang="zh-CN" dirty="0"/>
                <a:t>n</a:t>
              </a:r>
              <a:r>
                <a:rPr lang="zh-CN" altLang="en-US" dirty="0"/>
                <a:t>型半导体</a:t>
              </a:r>
            </a:p>
          </p:txBody>
        </p:sp>
        <mc:AlternateContent xmlns:mc="http://schemas.openxmlformats.org/markup-compatibility/2006" xmlns:a14="http://schemas.microsoft.com/office/drawing/2010/main">
          <mc:Choice Requires="a14">
            <p:sp>
              <p:nvSpPr>
                <p:cNvPr id="8" name="矩形 7"/>
                <p:cNvSpPr/>
                <p:nvPr/>
              </p:nvSpPr>
              <p:spPr>
                <a:xfrm>
                  <a:off x="2629406" y="2149239"/>
                  <a:ext cx="2041328" cy="903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r>
                          <a:rPr lang="en-US" altLang="zh-CN" i="1">
                            <a:latin typeface="Cambria Math"/>
                          </a:rPr>
                          <m:t>≫1</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629406" y="2149239"/>
                  <a:ext cx="2041328" cy="90306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865562" y="2266219"/>
                  <a:ext cx="155645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sym typeface="Symbol"/>
                          </a:rPr>
                          <m:t></m:t>
                        </m:r>
                        <m:r>
                          <a:rPr lang="en-US" altLang="zh-CN" b="0" i="1" smtClean="0">
                            <a:latin typeface="Cambria Math" panose="02040503050406030204" pitchFamily="18" charset="0"/>
                            <a:sym typeface="Symbol"/>
                          </a:rPr>
                          <m:t>≫</m:t>
                        </m:r>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−1</m:t>
                            </m:r>
                          </m:sup>
                        </m:sSup>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865562" y="2266219"/>
                  <a:ext cx="1556452" cy="523220"/>
                </a:xfrm>
                <a:prstGeom prst="rect">
                  <a:avLst/>
                </a:prstGeom>
                <a:blipFill>
                  <a:blip r:embed="rId6"/>
                  <a:stretch>
                    <a:fillRect/>
                  </a:stretch>
                </a:blipFill>
              </p:spPr>
              <p:txBody>
                <a:bodyPr/>
                <a:lstStyle/>
                <a:p>
                  <a:r>
                    <a:rPr lang="zh-CN" altLang="en-US">
                      <a:noFill/>
                    </a:rPr>
                    <a:t> </a:t>
                  </a:r>
                </a:p>
              </p:txBody>
            </p:sp>
          </mc:Fallback>
        </mc:AlternateContent>
      </p:grpSp>
      <p:sp>
        <p:nvSpPr>
          <p:cNvPr id="12" name="矩形 11"/>
          <p:cNvSpPr/>
          <p:nvPr/>
        </p:nvSpPr>
        <p:spPr>
          <a:xfrm>
            <a:off x="1594398" y="1887113"/>
            <a:ext cx="680483" cy="475451"/>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p:cNvSpPr txBox="1"/>
              <p:nvPr/>
            </p:nvSpPr>
            <p:spPr>
              <a:xfrm>
                <a:off x="1934638" y="1093804"/>
                <a:ext cx="3965894"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𝑸</m:t>
                          </m:r>
                        </m:e>
                        <m:sub>
                          <m:r>
                            <a:rPr lang="en-US" altLang="zh-CN" b="1" i="1">
                              <a:latin typeface="Cambria Math"/>
                            </a:rPr>
                            <m:t>𝒔𝒑</m:t>
                          </m:r>
                        </m:sub>
                      </m:sSub>
                      <m:r>
                        <a:rPr lang="en-US" altLang="zh-CN" b="1" i="1">
                          <a:latin typeface="Cambria Math"/>
                        </a:rPr>
                        <m:t>=</m:t>
                      </m:r>
                      <m:r>
                        <a:rPr lang="en-US" altLang="zh-CN" b="1" i="1">
                          <a:latin typeface="Cambria Math"/>
                          <a:ea typeface="Cambria Math"/>
                        </a:rPr>
                        <m:t>±</m:t>
                      </m:r>
                      <m:r>
                        <a:rPr lang="en-US" altLang="zh-CN" b="1" i="1">
                          <a:latin typeface="Cambria Math"/>
                          <a:ea typeface="Cambria Math"/>
                        </a:rPr>
                        <m:t>𝟐</m:t>
                      </m:r>
                      <m:r>
                        <a:rPr lang="en-US" altLang="zh-CN" b="1" i="1">
                          <a:latin typeface="Cambria Math"/>
                          <a:ea typeface="Cambria Math"/>
                        </a:rPr>
                        <m:t>𝒆</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𝒊</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𝒅</m:t>
                          </m:r>
                        </m:sub>
                      </m:sSub>
                      <m:r>
                        <a:rPr lang="en-US" altLang="zh-CN" b="1" i="1">
                          <a:latin typeface="Cambria Math"/>
                          <a:ea typeface="Cambria Math"/>
                        </a:rPr>
                        <m:t>𝑭</m:t>
                      </m:r>
                      <m:d>
                        <m:dPr>
                          <m:ctrlPr>
                            <a:rPr lang="en-US" altLang="zh-CN" b="1" i="1">
                              <a:latin typeface="Cambria Math" panose="02040503050406030204" pitchFamily="18" charset="0"/>
                              <a:ea typeface="Cambria Math"/>
                            </a:rPr>
                          </m:ctrlPr>
                        </m:dPr>
                        <m:e>
                          <m:r>
                            <a:rPr lang="en-US" altLang="zh-CN" b="1" i="1">
                              <a:latin typeface="Cambria Math"/>
                              <a:ea typeface="Cambria Math"/>
                              <a:sym typeface="Symbol"/>
                            </a:rPr>
                            <m:t>,</m:t>
                          </m:r>
                          <m:sSub>
                            <m:sSubPr>
                              <m:ctrlPr>
                                <a:rPr lang="en-US" altLang="zh-CN" b="1" i="1">
                                  <a:latin typeface="Cambria Math" panose="02040503050406030204" pitchFamily="18" charset="0"/>
                                  <a:ea typeface="Cambria Math"/>
                                  <a:sym typeface="Symbol"/>
                                </a:rPr>
                              </m:ctrlPr>
                            </m:sSubPr>
                            <m:e>
                              <m:r>
                                <a:rPr lang="en-US" altLang="zh-CN" b="1" i="1">
                                  <a:latin typeface="Cambria Math"/>
                                  <a:ea typeface="Cambria Math"/>
                                  <a:sym typeface="Symbol"/>
                                </a:rPr>
                                <m:t>𝒀</m:t>
                              </m:r>
                            </m:e>
                            <m:sub>
                              <m:r>
                                <a:rPr lang="en-US" altLang="zh-CN" b="1" i="1">
                                  <a:latin typeface="Cambria Math"/>
                                  <a:ea typeface="Cambria Math"/>
                                  <a:sym typeface="Symbol"/>
                                </a:rPr>
                                <m:t>𝒔</m:t>
                              </m:r>
                            </m:sub>
                          </m:sSub>
                        </m:e>
                      </m:d>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934638" y="1093804"/>
                <a:ext cx="3965894" cy="561820"/>
              </a:xfrm>
              <a:prstGeom prst="rect">
                <a:avLst/>
              </a:prstGeom>
              <a:blipFill>
                <a:blip r:embed="rId7"/>
                <a:stretch>
                  <a:fillRect/>
                </a:stretch>
              </a:blipFill>
            </p:spPr>
            <p:txBody>
              <a:bodyPr/>
              <a:lstStyle/>
              <a:p>
                <a:r>
                  <a:rPr lang="zh-CN" altLang="en-US">
                    <a:noFill/>
                  </a:rPr>
                  <a:t> </a:t>
                </a:r>
              </a:p>
            </p:txBody>
          </p:sp>
        </mc:Fallback>
      </mc:AlternateContent>
      <p:sp>
        <p:nvSpPr>
          <p:cNvPr id="15" name="Rectangle 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3" name="矩形 12"/>
              <p:cNvSpPr/>
              <p:nvPr/>
            </p:nvSpPr>
            <p:spPr>
              <a:xfrm>
                <a:off x="377243" y="3378207"/>
                <a:ext cx="19195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1.</m:t>
                      </m:r>
                      <m:r>
                        <a:rPr lang="en-US" altLang="zh-CN" i="1">
                          <a:latin typeface="Cambria Math"/>
                        </a:rPr>
                        <m:t>𝑌</m:t>
                      </m:r>
                      <m:r>
                        <a:rPr lang="en-US" altLang="zh-CN" i="1">
                          <a:latin typeface="Cambria Math"/>
                        </a:rPr>
                        <m:t>≫0</m:t>
                      </m:r>
                      <m:r>
                        <a:rPr lang="zh-CN" altLang="en-US" i="1">
                          <a:latin typeface="Cambria Math"/>
                        </a:rPr>
                        <m:t>，</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377243" y="3378207"/>
                <a:ext cx="1919564"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769979" y="3338664"/>
                <a:ext cx="3493538" cy="561564"/>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oMath>
                </a14:m>
                <a:r>
                  <a:rPr lang="zh-CN" altLang="en-US" dirty="0"/>
                  <a:t>为负电荷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𝑠</m:t>
                        </m:r>
                      </m:sub>
                    </m:sSub>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769979" y="3338664"/>
                <a:ext cx="3493538" cy="561564"/>
              </a:xfrm>
              <a:prstGeom prst="rect">
                <a:avLst/>
              </a:prstGeom>
              <a:blipFill>
                <a:blip r:embed="rId9"/>
                <a:stretch>
                  <a:fillRect t="-15217" b="-19565"/>
                </a:stretch>
              </a:blipFill>
            </p:spPr>
            <p:txBody>
              <a:bodyPr/>
              <a:lstStyle/>
              <a:p>
                <a:r>
                  <a:rPr lang="zh-CN" altLang="en-US">
                    <a:noFill/>
                  </a:rPr>
                  <a:t> </a:t>
                </a:r>
              </a:p>
            </p:txBody>
          </p:sp>
        </mc:Fallback>
      </mc:AlternateContent>
      <p:sp>
        <p:nvSpPr>
          <p:cNvPr id="2" name="TextBox 1"/>
          <p:cNvSpPr txBox="1"/>
          <p:nvPr/>
        </p:nvSpPr>
        <p:spPr>
          <a:xfrm>
            <a:off x="2051160" y="3361707"/>
            <a:ext cx="1980029" cy="523220"/>
          </a:xfrm>
          <a:prstGeom prst="rect">
            <a:avLst/>
          </a:prstGeom>
          <a:noFill/>
        </p:spPr>
        <p:txBody>
          <a:bodyPr wrap="none" rtlCol="0">
            <a:spAutoFit/>
          </a:bodyPr>
          <a:lstStyle/>
          <a:p>
            <a:r>
              <a:rPr lang="zh-CN" altLang="en-US" dirty="0"/>
              <a:t>能带下弯，</a:t>
            </a:r>
          </a:p>
        </p:txBody>
      </p:sp>
      <p:sp>
        <p:nvSpPr>
          <p:cNvPr id="5" name="TextBox 4"/>
          <p:cNvSpPr txBox="1"/>
          <p:nvPr/>
        </p:nvSpPr>
        <p:spPr>
          <a:xfrm>
            <a:off x="7070233" y="3415360"/>
            <a:ext cx="902811" cy="523220"/>
          </a:xfrm>
          <a:prstGeom prst="rect">
            <a:avLst/>
          </a:prstGeom>
          <a:noFill/>
        </p:spPr>
        <p:txBody>
          <a:bodyPr wrap="none" rtlCol="0">
            <a:spAutoFit/>
          </a:bodyPr>
          <a:lstStyle/>
          <a:p>
            <a:r>
              <a:rPr lang="zh-CN" altLang="en-US" b="1" dirty="0">
                <a:solidFill>
                  <a:srgbClr val="FF0000"/>
                </a:solidFill>
              </a:rPr>
              <a:t>积累</a:t>
            </a:r>
          </a:p>
        </p:txBody>
      </p:sp>
      <mc:AlternateContent xmlns:mc="http://schemas.openxmlformats.org/markup-compatibility/2006" xmlns:a14="http://schemas.microsoft.com/office/drawing/2010/main">
        <mc:Choice Requires="a14">
          <p:sp>
            <p:nvSpPr>
              <p:cNvPr id="16" name="矩形 15"/>
              <p:cNvSpPr/>
              <p:nvPr/>
            </p:nvSpPr>
            <p:spPr>
              <a:xfrm>
                <a:off x="377244" y="4014207"/>
                <a:ext cx="186666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2.</m:t>
                      </m:r>
                      <m:r>
                        <a:rPr lang="en-US" altLang="zh-CN" i="1">
                          <a:latin typeface="Cambria Math"/>
                        </a:rPr>
                        <m:t>𝑌</m:t>
                      </m:r>
                      <m:r>
                        <a:rPr lang="en-US" altLang="zh-CN" i="1">
                          <a:latin typeface="Cambria Math"/>
                        </a:rPr>
                        <m:t>=0</m:t>
                      </m:r>
                      <m:r>
                        <a:rPr lang="zh-CN" altLang="en-US" i="1">
                          <a:latin typeface="Cambria Math"/>
                        </a:rPr>
                        <m:t>，</m:t>
                      </m:r>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77244" y="4014207"/>
                <a:ext cx="1866665"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495058" y="3941641"/>
                <a:ext cx="3493538" cy="561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r>
                        <a:rPr lang="en-US" altLang="zh-CN" i="1">
                          <a:latin typeface="Cambria Math"/>
                        </a:rPr>
                        <m:t>=0</m:t>
                      </m:r>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495058" y="3941641"/>
                <a:ext cx="3493538" cy="561564"/>
              </a:xfrm>
              <a:prstGeom prst="rect">
                <a:avLst/>
              </a:prstGeom>
              <a:blipFill>
                <a:blip r:embed="rId11"/>
                <a:stretch>
                  <a:fillRect/>
                </a:stretch>
              </a:blipFill>
            </p:spPr>
            <p:txBody>
              <a:bodyPr/>
              <a:lstStyle/>
              <a:p>
                <a:r>
                  <a:rPr lang="zh-CN" altLang="en-US">
                    <a:noFill/>
                  </a:rPr>
                  <a:t> </a:t>
                </a:r>
              </a:p>
            </p:txBody>
          </p:sp>
        </mc:Fallback>
      </mc:AlternateContent>
      <p:sp>
        <p:nvSpPr>
          <p:cNvPr id="19" name="TextBox 18"/>
          <p:cNvSpPr txBox="1"/>
          <p:nvPr/>
        </p:nvSpPr>
        <p:spPr>
          <a:xfrm>
            <a:off x="2051160" y="3997707"/>
            <a:ext cx="1980029" cy="523220"/>
          </a:xfrm>
          <a:prstGeom prst="rect">
            <a:avLst/>
          </a:prstGeom>
          <a:noFill/>
        </p:spPr>
        <p:txBody>
          <a:bodyPr wrap="none" rtlCol="0">
            <a:spAutoFit/>
          </a:bodyPr>
          <a:lstStyle/>
          <a:p>
            <a:r>
              <a:rPr lang="zh-CN" altLang="en-US" dirty="0"/>
              <a:t>能带不弯，</a:t>
            </a:r>
          </a:p>
        </p:txBody>
      </p:sp>
      <mc:AlternateContent xmlns:mc="http://schemas.openxmlformats.org/markup-compatibility/2006" xmlns:a14="http://schemas.microsoft.com/office/drawing/2010/main">
        <mc:Choice Requires="a14">
          <p:sp>
            <p:nvSpPr>
              <p:cNvPr id="21" name="矩形 20"/>
              <p:cNvSpPr/>
              <p:nvPr/>
            </p:nvSpPr>
            <p:spPr>
              <a:xfrm>
                <a:off x="393325" y="4577636"/>
                <a:ext cx="18682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3.</m:t>
                      </m:r>
                      <m:r>
                        <a:rPr lang="en-US" altLang="zh-CN" i="1">
                          <a:latin typeface="Cambria Math"/>
                        </a:rPr>
                        <m:t>𝑌</m:t>
                      </m:r>
                      <m:r>
                        <a:rPr lang="en-US" altLang="zh-CN" i="1">
                          <a:latin typeface="Cambria Math"/>
                        </a:rPr>
                        <m:t>&lt;0</m:t>
                      </m:r>
                      <m:r>
                        <a:rPr lang="zh-CN" altLang="en-US" i="1">
                          <a:latin typeface="Cambria Math"/>
                        </a:rPr>
                        <m:t>，</m:t>
                      </m:r>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393325" y="4577636"/>
                <a:ext cx="1868268"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69979" y="4541964"/>
                <a:ext cx="4501147" cy="561564"/>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oMath>
                </a14:m>
                <a:r>
                  <a:rPr lang="zh-CN" altLang="en-US" dirty="0"/>
                  <a:t>为正电荷</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&lt;</m:t>
                        </m:r>
                        <m:r>
                          <a:rPr lang="en-US" altLang="zh-CN" i="1">
                            <a:latin typeface="Cambria Math"/>
                          </a:rPr>
                          <m:t>𝑛</m:t>
                        </m:r>
                      </m:e>
                      <m:sub>
                        <m:r>
                          <a:rPr lang="en-US" altLang="zh-CN" i="1">
                            <a:latin typeface="Cambria Math"/>
                          </a:rPr>
                          <m:t>𝑠</m:t>
                        </m:r>
                      </m:sub>
                    </m:sSub>
                    <m:r>
                      <a:rPr lang="en-US" altLang="zh-CN" i="1">
                        <a:latin typeface="Cambria Math"/>
                      </a:rPr>
                      <m:t>&lt;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3769979" y="4541964"/>
                <a:ext cx="4501147" cy="561564"/>
              </a:xfrm>
              <a:prstGeom prst="rect">
                <a:avLst/>
              </a:prstGeom>
              <a:blipFill>
                <a:blip r:embed="rId13"/>
                <a:stretch>
                  <a:fillRect t="-14130" b="-19565"/>
                </a:stretch>
              </a:blipFill>
            </p:spPr>
            <p:txBody>
              <a:bodyPr/>
              <a:lstStyle/>
              <a:p>
                <a:r>
                  <a:rPr lang="zh-CN" altLang="en-US">
                    <a:noFill/>
                  </a:rPr>
                  <a:t> </a:t>
                </a:r>
              </a:p>
            </p:txBody>
          </p:sp>
        </mc:Fallback>
      </mc:AlternateContent>
      <p:sp>
        <p:nvSpPr>
          <p:cNvPr id="23" name="TextBox 22"/>
          <p:cNvSpPr txBox="1"/>
          <p:nvPr/>
        </p:nvSpPr>
        <p:spPr>
          <a:xfrm>
            <a:off x="2024710" y="4561136"/>
            <a:ext cx="1980029" cy="523220"/>
          </a:xfrm>
          <a:prstGeom prst="rect">
            <a:avLst/>
          </a:prstGeom>
          <a:noFill/>
        </p:spPr>
        <p:txBody>
          <a:bodyPr wrap="none" rtlCol="0">
            <a:spAutoFit/>
          </a:bodyPr>
          <a:lstStyle/>
          <a:p>
            <a:r>
              <a:rPr lang="zh-CN" altLang="en-US" dirty="0"/>
              <a:t>能带上弯，</a:t>
            </a:r>
          </a:p>
        </p:txBody>
      </p:sp>
      <p:sp>
        <p:nvSpPr>
          <p:cNvPr id="24" name="TextBox 23"/>
          <p:cNvSpPr txBox="1"/>
          <p:nvPr/>
        </p:nvSpPr>
        <p:spPr>
          <a:xfrm>
            <a:off x="7819720" y="4580308"/>
            <a:ext cx="906017" cy="523220"/>
          </a:xfrm>
          <a:prstGeom prst="rect">
            <a:avLst/>
          </a:prstGeom>
          <a:noFill/>
        </p:spPr>
        <p:txBody>
          <a:bodyPr wrap="none" rtlCol="0">
            <a:spAutoFit/>
          </a:bodyPr>
          <a:lstStyle/>
          <a:p>
            <a:r>
              <a:rPr lang="zh-CN" altLang="en-US" b="1" dirty="0">
                <a:solidFill>
                  <a:srgbClr val="FF0000"/>
                </a:solidFill>
              </a:rPr>
              <a:t>耗尽</a:t>
            </a:r>
          </a:p>
        </p:txBody>
      </p:sp>
      <mc:AlternateContent xmlns:mc="http://schemas.openxmlformats.org/markup-compatibility/2006" xmlns:a14="http://schemas.microsoft.com/office/drawing/2010/main">
        <mc:Choice Requires="a14">
          <p:sp>
            <p:nvSpPr>
              <p:cNvPr id="25" name="矩形 24"/>
              <p:cNvSpPr/>
              <p:nvPr/>
            </p:nvSpPr>
            <p:spPr>
              <a:xfrm>
                <a:off x="404396" y="5120028"/>
                <a:ext cx="19195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4.</m:t>
                      </m:r>
                      <m:r>
                        <a:rPr lang="en-US" altLang="zh-CN" i="1">
                          <a:latin typeface="Cambria Math"/>
                        </a:rPr>
                        <m:t>𝑌</m:t>
                      </m:r>
                      <m:r>
                        <a:rPr lang="en-US" altLang="zh-CN" i="1">
                          <a:latin typeface="Cambria Math"/>
                        </a:rPr>
                        <m:t>≪0</m:t>
                      </m:r>
                      <m:r>
                        <a:rPr lang="zh-CN" altLang="en-US" i="1">
                          <a:latin typeface="Cambria Math"/>
                        </a:rPr>
                        <m:t>，</m:t>
                      </m:r>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404396" y="5120028"/>
                <a:ext cx="1919563"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781049" y="5084356"/>
                <a:ext cx="4501147" cy="561564"/>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oMath>
                </a14:m>
                <a:r>
                  <a:rPr lang="zh-CN" altLang="en-US" dirty="0"/>
                  <a:t>为正电荷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𝑠</m:t>
                        </m:r>
                      </m:sub>
                    </m:sSub>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oMath>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781049" y="5084356"/>
                <a:ext cx="4501147" cy="561564"/>
              </a:xfrm>
              <a:prstGeom prst="rect">
                <a:avLst/>
              </a:prstGeom>
              <a:blipFill>
                <a:blip r:embed="rId15"/>
                <a:stretch>
                  <a:fillRect t="-14130" b="-19565"/>
                </a:stretch>
              </a:blipFill>
            </p:spPr>
            <p:txBody>
              <a:bodyPr/>
              <a:lstStyle/>
              <a:p>
                <a:r>
                  <a:rPr lang="zh-CN" altLang="en-US">
                    <a:noFill/>
                  </a:rPr>
                  <a:t> </a:t>
                </a:r>
              </a:p>
            </p:txBody>
          </p:sp>
        </mc:Fallback>
      </mc:AlternateContent>
      <p:sp>
        <p:nvSpPr>
          <p:cNvPr id="27" name="TextBox 26"/>
          <p:cNvSpPr txBox="1"/>
          <p:nvPr/>
        </p:nvSpPr>
        <p:spPr>
          <a:xfrm>
            <a:off x="2035780" y="5103528"/>
            <a:ext cx="1980029" cy="523220"/>
          </a:xfrm>
          <a:prstGeom prst="rect">
            <a:avLst/>
          </a:prstGeom>
          <a:noFill/>
        </p:spPr>
        <p:txBody>
          <a:bodyPr wrap="none" rtlCol="0">
            <a:spAutoFit/>
          </a:bodyPr>
          <a:lstStyle/>
          <a:p>
            <a:r>
              <a:rPr lang="zh-CN" altLang="en-US" dirty="0"/>
              <a:t>能带上弯，</a:t>
            </a:r>
          </a:p>
        </p:txBody>
      </p:sp>
      <p:sp>
        <p:nvSpPr>
          <p:cNvPr id="28" name="TextBox 27"/>
          <p:cNvSpPr txBox="1"/>
          <p:nvPr/>
        </p:nvSpPr>
        <p:spPr>
          <a:xfrm>
            <a:off x="6988596" y="5159276"/>
            <a:ext cx="906017" cy="523220"/>
          </a:xfrm>
          <a:prstGeom prst="rect">
            <a:avLst/>
          </a:prstGeom>
          <a:noFill/>
        </p:spPr>
        <p:txBody>
          <a:bodyPr wrap="none" rtlCol="0">
            <a:spAutoFit/>
          </a:bodyPr>
          <a:lstStyle/>
          <a:p>
            <a:r>
              <a:rPr lang="zh-CN" altLang="en-US" b="1" dirty="0">
                <a:solidFill>
                  <a:srgbClr val="FF0000"/>
                </a:solidFill>
              </a:rPr>
              <a:t>反型</a:t>
            </a:r>
          </a:p>
        </p:txBody>
      </p:sp>
      <p:sp>
        <p:nvSpPr>
          <p:cNvPr id="29" name="TextBox 28"/>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30" name="组合 29"/>
          <p:cNvGrpSpPr/>
          <p:nvPr/>
        </p:nvGrpSpPr>
        <p:grpSpPr>
          <a:xfrm>
            <a:off x="9902453" y="6365526"/>
            <a:ext cx="669851" cy="372140"/>
            <a:chOff x="2020186" y="5571460"/>
            <a:chExt cx="669851" cy="372140"/>
          </a:xfrm>
        </p:grpSpPr>
        <p:sp>
          <p:nvSpPr>
            <p:cNvPr id="31" name="右箭头 30"/>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棱台 31"/>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5" name="组合 74"/>
          <p:cNvGrpSpPr/>
          <p:nvPr/>
        </p:nvGrpSpPr>
        <p:grpSpPr>
          <a:xfrm>
            <a:off x="6474314" y="117352"/>
            <a:ext cx="2765296" cy="1695206"/>
            <a:chOff x="8604866" y="209152"/>
            <a:chExt cx="2765296" cy="1695206"/>
          </a:xfrm>
        </p:grpSpPr>
        <p:grpSp>
          <p:nvGrpSpPr>
            <p:cNvPr id="43" name="组合 42"/>
            <p:cNvGrpSpPr/>
            <p:nvPr/>
          </p:nvGrpSpPr>
          <p:grpSpPr>
            <a:xfrm>
              <a:off x="8604866" y="209152"/>
              <a:ext cx="2765296" cy="1695206"/>
              <a:chOff x="8198859" y="261610"/>
              <a:chExt cx="2765296" cy="1695206"/>
            </a:xfrm>
          </p:grpSpPr>
          <p:cxnSp>
            <p:nvCxnSpPr>
              <p:cNvPr id="11" name="直接连接符 10"/>
              <p:cNvCxnSpPr/>
              <p:nvPr/>
            </p:nvCxnSpPr>
            <p:spPr>
              <a:xfrm>
                <a:off x="9902453" y="548640"/>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9902453" y="1550948"/>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545837" y="261610"/>
                <a:ext cx="0" cy="16952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545837" y="713232"/>
                <a:ext cx="141831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任意多边形 38"/>
              <p:cNvSpPr/>
              <p:nvPr/>
            </p:nvSpPr>
            <p:spPr>
              <a:xfrm>
                <a:off x="9546336" y="548640"/>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9546336" y="1550948"/>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矩形 41"/>
                  <p:cNvSpPr/>
                  <p:nvPr/>
                </p:nvSpPr>
                <p:spPr>
                  <a:xfrm>
                    <a:off x="8198859" y="462802"/>
                    <a:ext cx="1488934" cy="9924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a:rPr>
                            <m:t>𝑌</m:t>
                          </m:r>
                          <m:r>
                            <a:rPr lang="en-US" altLang="zh-CN" b="0" i="0" smtClean="0">
                              <a:latin typeface="Cambria Math" panose="02040503050406030204" pitchFamily="18" charset="0"/>
                            </a:rPr>
                            <m:t>≫0</m:t>
                          </m:r>
                        </m:oMath>
                      </m:oMathPara>
                    </a14:m>
                    <a:endParaRPr lang="en-US" altLang="zh-CN" b="0" dirty="0" smtClean="0"/>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r>
                            <a:rPr lang="en-US" altLang="zh-CN" b="0" i="1" smtClean="0">
                              <a:latin typeface="Cambria Math" panose="02040503050406030204" pitchFamily="18" charset="0"/>
                            </a:rPr>
                            <m:t>&lt;0</m:t>
                          </m:r>
                        </m:oMath>
                      </m:oMathPara>
                    </a14:m>
                    <a:endParaRPr lang="en-US" altLang="zh-CN" dirty="0" smtClean="0"/>
                  </a:p>
                </p:txBody>
              </p:sp>
            </mc:Choice>
            <mc:Fallback xmlns="">
              <p:sp>
                <p:nvSpPr>
                  <p:cNvPr id="42" name="矩形 41"/>
                  <p:cNvSpPr>
                    <a:spLocks noRot="1" noChangeAspect="1" noMove="1" noResize="1" noEditPoints="1" noAdjustHandles="1" noChangeArrowheads="1" noChangeShapeType="1" noTextEdit="1"/>
                  </p:cNvSpPr>
                  <p:nvPr/>
                </p:nvSpPr>
                <p:spPr>
                  <a:xfrm>
                    <a:off x="8198859" y="462802"/>
                    <a:ext cx="1488934" cy="992451"/>
                  </a:xfrm>
                  <a:prstGeom prst="rect">
                    <a:avLst/>
                  </a:prstGeom>
                  <a:blipFill>
                    <a:blip r:embed="rId16"/>
                    <a:stretch>
                      <a:fillRect/>
                    </a:stretch>
                  </a:blipFill>
                </p:spPr>
                <p:txBody>
                  <a:bodyPr/>
                  <a:lstStyle/>
                  <a:p>
                    <a:r>
                      <a:rPr lang="zh-CN" altLang="en-US">
                        <a:noFill/>
                      </a:rPr>
                      <a:t> </a:t>
                    </a:r>
                  </a:p>
                </p:txBody>
              </p:sp>
            </mc:Fallback>
          </mc:AlternateContent>
        </p:grpSp>
        <p:cxnSp>
          <p:nvCxnSpPr>
            <p:cNvPr id="73" name="直接连接符 72"/>
            <p:cNvCxnSpPr/>
            <p:nvPr/>
          </p:nvCxnSpPr>
          <p:spPr>
            <a:xfrm>
              <a:off x="10308460" y="988486"/>
              <a:ext cx="1061702" cy="0"/>
            </a:xfrm>
            <a:prstGeom prst="line">
              <a:avLst/>
            </a:prstGeom>
            <a:ln w="28575">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4" name="任意多边形 73"/>
            <p:cNvSpPr/>
            <p:nvPr/>
          </p:nvSpPr>
          <p:spPr>
            <a:xfrm>
              <a:off x="9952343" y="988486"/>
              <a:ext cx="374904" cy="246888"/>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7" name="组合 76"/>
          <p:cNvGrpSpPr/>
          <p:nvPr/>
        </p:nvGrpSpPr>
        <p:grpSpPr>
          <a:xfrm>
            <a:off x="8774696" y="1030213"/>
            <a:ext cx="2750914" cy="1522363"/>
            <a:chOff x="8619248" y="2100954"/>
            <a:chExt cx="2750914" cy="1522363"/>
          </a:xfrm>
        </p:grpSpPr>
        <p:grpSp>
          <p:nvGrpSpPr>
            <p:cNvPr id="49" name="组合 48"/>
            <p:cNvGrpSpPr/>
            <p:nvPr/>
          </p:nvGrpSpPr>
          <p:grpSpPr>
            <a:xfrm>
              <a:off x="8619248" y="2100954"/>
              <a:ext cx="2750914" cy="1522363"/>
              <a:chOff x="8213241" y="261610"/>
              <a:chExt cx="2750914" cy="1522363"/>
            </a:xfrm>
          </p:grpSpPr>
          <p:cxnSp>
            <p:nvCxnSpPr>
              <p:cNvPr id="50" name="直接连接符 49"/>
              <p:cNvCxnSpPr/>
              <p:nvPr/>
            </p:nvCxnSpPr>
            <p:spPr>
              <a:xfrm>
                <a:off x="9546336" y="548640"/>
                <a:ext cx="1417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9546336" y="1550948"/>
                <a:ext cx="1417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9545837" y="261610"/>
                <a:ext cx="0" cy="1522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9545837" y="713232"/>
                <a:ext cx="141831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矩形 55"/>
                  <p:cNvSpPr/>
                  <p:nvPr/>
                </p:nvSpPr>
                <p:spPr>
                  <a:xfrm>
                    <a:off x="8213241" y="785027"/>
                    <a:ext cx="1487330" cy="9924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a:rPr>
                            <m:t>𝑌</m:t>
                          </m:r>
                          <m:r>
                            <a:rPr lang="en-US" altLang="zh-CN" i="1">
                              <a:latin typeface="Cambria Math" panose="02040503050406030204" pitchFamily="18" charset="0"/>
                            </a:rPr>
                            <m:t>=</m:t>
                          </m:r>
                          <m:r>
                            <a:rPr lang="en-US" altLang="zh-CN" b="0" i="0" smtClean="0">
                              <a:latin typeface="Cambria Math" panose="02040503050406030204" pitchFamily="18" charset="0"/>
                            </a:rPr>
                            <m:t>0</m:t>
                          </m:r>
                        </m:oMath>
                      </m:oMathPara>
                    </a14:m>
                    <a:endParaRPr lang="en-US" altLang="zh-CN" b="0" dirty="0" smtClean="0"/>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r>
                            <a:rPr lang="en-US" altLang="zh-CN" b="0" i="0" smtClean="0">
                              <a:latin typeface="Cambria Math" panose="02040503050406030204" pitchFamily="18" charset="0"/>
                            </a:rPr>
                            <m:t>=0</m:t>
                          </m:r>
                        </m:oMath>
                      </m:oMathPara>
                    </a14:m>
                    <a:endParaRPr lang="en-US" altLang="zh-CN" dirty="0"/>
                  </a:p>
                </p:txBody>
              </p:sp>
            </mc:Choice>
            <mc:Fallback xmlns="">
              <p:sp>
                <p:nvSpPr>
                  <p:cNvPr id="56" name="矩形 55"/>
                  <p:cNvSpPr>
                    <a:spLocks noRot="1" noChangeAspect="1" noMove="1" noResize="1" noEditPoints="1" noAdjustHandles="1" noChangeArrowheads="1" noChangeShapeType="1" noTextEdit="1"/>
                  </p:cNvSpPr>
                  <p:nvPr/>
                </p:nvSpPr>
                <p:spPr>
                  <a:xfrm>
                    <a:off x="8213241" y="785027"/>
                    <a:ext cx="1487330" cy="992451"/>
                  </a:xfrm>
                  <a:prstGeom prst="rect">
                    <a:avLst/>
                  </a:prstGeom>
                  <a:blipFill>
                    <a:blip r:embed="rId17"/>
                    <a:stretch>
                      <a:fillRect/>
                    </a:stretch>
                  </a:blipFill>
                </p:spPr>
                <p:txBody>
                  <a:bodyPr/>
                  <a:lstStyle/>
                  <a:p>
                    <a:r>
                      <a:rPr lang="zh-CN" altLang="en-US">
                        <a:noFill/>
                      </a:rPr>
                      <a:t> </a:t>
                    </a:r>
                  </a:p>
                </p:txBody>
              </p:sp>
            </mc:Fallback>
          </mc:AlternateContent>
        </p:grpSp>
        <p:cxnSp>
          <p:nvCxnSpPr>
            <p:cNvPr id="76" name="直接连接符 75"/>
            <p:cNvCxnSpPr/>
            <p:nvPr/>
          </p:nvCxnSpPr>
          <p:spPr>
            <a:xfrm>
              <a:off x="9952343" y="2877986"/>
              <a:ext cx="1417819" cy="0"/>
            </a:xfrm>
            <a:prstGeom prst="line">
              <a:avLst/>
            </a:prstGeom>
            <a:ln w="28575">
              <a:solidFill>
                <a:srgbClr val="FF6600"/>
              </a:solidFill>
              <a:prstDash val="dash"/>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8719208" y="4334256"/>
            <a:ext cx="3180807" cy="1695022"/>
            <a:chOff x="8564259" y="3706619"/>
            <a:chExt cx="3180807" cy="1695022"/>
          </a:xfrm>
        </p:grpSpPr>
        <p:grpSp>
          <p:nvGrpSpPr>
            <p:cNvPr id="85" name="组合 84"/>
            <p:cNvGrpSpPr/>
            <p:nvPr/>
          </p:nvGrpSpPr>
          <p:grpSpPr>
            <a:xfrm>
              <a:off x="8564259" y="3706619"/>
              <a:ext cx="3180807" cy="1695022"/>
              <a:chOff x="8158252" y="-6914"/>
              <a:chExt cx="3180807" cy="1695022"/>
            </a:xfrm>
          </p:grpSpPr>
          <p:cxnSp>
            <p:nvCxnSpPr>
              <p:cNvPr id="87" name="直接连接符 86"/>
              <p:cNvCxnSpPr/>
              <p:nvPr/>
            </p:nvCxnSpPr>
            <p:spPr>
              <a:xfrm>
                <a:off x="10277357" y="685800"/>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277357" y="1688108"/>
                <a:ext cx="1061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9554126" y="850392"/>
                <a:ext cx="178493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任意多边形 90"/>
              <p:cNvSpPr/>
              <p:nvPr/>
            </p:nvSpPr>
            <p:spPr>
              <a:xfrm flipV="1">
                <a:off x="9546335" y="1090366"/>
                <a:ext cx="731022" cy="597742"/>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2" name="矩形 91"/>
                  <p:cNvSpPr/>
                  <p:nvPr/>
                </p:nvSpPr>
                <p:spPr>
                  <a:xfrm>
                    <a:off x="8158252" y="282632"/>
                    <a:ext cx="1552797" cy="992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𝑌</m:t>
                          </m:r>
                          <m:r>
                            <a:rPr lang="en-US" altLang="zh-CN" b="0" i="1" smtClean="0">
                              <a:latin typeface="Cambria Math" panose="02040503050406030204" pitchFamily="18" charset="0"/>
                            </a:rPr>
                            <m:t>&lt;&lt;</m:t>
                          </m:r>
                          <m:r>
                            <a:rPr lang="en-US" altLang="zh-CN" b="0" i="0" smtClean="0">
                              <a:latin typeface="Cambria Math" panose="02040503050406030204" pitchFamily="18" charset="0"/>
                            </a:rPr>
                            <m:t>0</m:t>
                          </m:r>
                        </m:oMath>
                      </m:oMathPara>
                    </a14:m>
                    <a:endParaRPr lang="en-US" altLang="zh-CN" b="0" dirty="0" smtClean="0"/>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r>
                            <a:rPr lang="en-US" altLang="zh-CN" i="1">
                              <a:latin typeface="Cambria Math" panose="02040503050406030204" pitchFamily="18" charset="0"/>
                            </a:rPr>
                            <m:t>&gt;</m:t>
                          </m:r>
                          <m:r>
                            <a:rPr lang="en-US" altLang="zh-CN">
                              <a:latin typeface="Cambria Math" panose="02040503050406030204" pitchFamily="18" charset="0"/>
                            </a:rPr>
                            <m:t>0</m:t>
                          </m:r>
                        </m:oMath>
                      </m:oMathPara>
                    </a14:m>
                    <a:endParaRPr lang="zh-CN" altLang="en-US" dirty="0"/>
                  </a:p>
                </p:txBody>
              </p:sp>
            </mc:Choice>
            <mc:Fallback xmlns="">
              <p:sp>
                <p:nvSpPr>
                  <p:cNvPr id="92" name="矩形 91"/>
                  <p:cNvSpPr>
                    <a:spLocks noRot="1" noChangeAspect="1" noMove="1" noResize="1" noEditPoints="1" noAdjustHandles="1" noChangeArrowheads="1" noChangeShapeType="1" noTextEdit="1"/>
                  </p:cNvSpPr>
                  <p:nvPr/>
                </p:nvSpPr>
                <p:spPr>
                  <a:xfrm>
                    <a:off x="8158252" y="282632"/>
                    <a:ext cx="1552797" cy="992451"/>
                  </a:xfrm>
                  <a:prstGeom prst="rect">
                    <a:avLst/>
                  </a:prstGeom>
                  <a:blipFill>
                    <a:blip r:embed="rId18"/>
                    <a:stretch>
                      <a:fillRect/>
                    </a:stretch>
                  </a:blipFill>
                </p:spPr>
                <p:txBody>
                  <a:bodyPr/>
                  <a:lstStyle/>
                  <a:p>
                    <a:r>
                      <a:rPr lang="zh-CN" altLang="en-US">
                        <a:noFill/>
                      </a:rPr>
                      <a:t> </a:t>
                    </a:r>
                  </a:p>
                </p:txBody>
              </p:sp>
            </mc:Fallback>
          </mc:AlternateContent>
          <p:cxnSp>
            <p:nvCxnSpPr>
              <p:cNvPr id="93" name="直接连接符 92"/>
              <p:cNvCxnSpPr/>
              <p:nvPr/>
            </p:nvCxnSpPr>
            <p:spPr>
              <a:xfrm>
                <a:off x="9545837" y="-6914"/>
                <a:ext cx="0" cy="14904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直接连接符 85"/>
            <p:cNvCxnSpPr/>
            <p:nvPr/>
          </p:nvCxnSpPr>
          <p:spPr>
            <a:xfrm>
              <a:off x="10683364" y="4900274"/>
              <a:ext cx="1061702" cy="0"/>
            </a:xfrm>
            <a:prstGeom prst="line">
              <a:avLst/>
            </a:prstGeom>
            <a:ln w="28575">
              <a:solidFill>
                <a:srgbClr val="FF6600"/>
              </a:solidFill>
              <a:prstDash val="dash"/>
            </a:ln>
          </p:spPr>
          <p:style>
            <a:lnRef idx="1">
              <a:schemeClr val="accent1"/>
            </a:lnRef>
            <a:fillRef idx="0">
              <a:schemeClr val="accent1"/>
            </a:fillRef>
            <a:effectRef idx="0">
              <a:schemeClr val="accent1"/>
            </a:effectRef>
            <a:fontRef idx="minor">
              <a:schemeClr val="tx1"/>
            </a:fontRef>
          </p:style>
        </p:cxnSp>
      </p:grpSp>
      <p:sp>
        <p:nvSpPr>
          <p:cNvPr id="95" name="任意多边形 94"/>
          <p:cNvSpPr/>
          <p:nvPr/>
        </p:nvSpPr>
        <p:spPr>
          <a:xfrm flipV="1">
            <a:off x="10105689" y="4930169"/>
            <a:ext cx="731022" cy="597742"/>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rgbClr val="FF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任意多边形 95"/>
          <p:cNvSpPr/>
          <p:nvPr/>
        </p:nvSpPr>
        <p:spPr>
          <a:xfrm flipV="1">
            <a:off x="10115082" y="4429562"/>
            <a:ext cx="731022" cy="597742"/>
          </a:xfrm>
          <a:custGeom>
            <a:avLst/>
            <a:gdLst>
              <a:gd name="connsiteX0" fmla="*/ 0 w 374904"/>
              <a:gd name="connsiteY0" fmla="*/ 246888 h 246888"/>
              <a:gd name="connsiteX1" fmla="*/ 109728 w 374904"/>
              <a:gd name="connsiteY1" fmla="*/ 100584 h 246888"/>
              <a:gd name="connsiteX2" fmla="*/ 228600 w 374904"/>
              <a:gd name="connsiteY2" fmla="*/ 27432 h 246888"/>
              <a:gd name="connsiteX3" fmla="*/ 374904 w 374904"/>
              <a:gd name="connsiteY3" fmla="*/ 0 h 246888"/>
            </a:gdLst>
            <a:ahLst/>
            <a:cxnLst>
              <a:cxn ang="0">
                <a:pos x="connsiteX0" y="connsiteY0"/>
              </a:cxn>
              <a:cxn ang="0">
                <a:pos x="connsiteX1" y="connsiteY1"/>
              </a:cxn>
              <a:cxn ang="0">
                <a:pos x="connsiteX2" y="connsiteY2"/>
              </a:cxn>
              <a:cxn ang="0">
                <a:pos x="connsiteX3" y="connsiteY3"/>
              </a:cxn>
            </a:cxnLst>
            <a:rect l="l" t="t" r="r" b="b"/>
            <a:pathLst>
              <a:path w="374904" h="246888">
                <a:moveTo>
                  <a:pt x="0" y="246888"/>
                </a:moveTo>
                <a:cubicBezTo>
                  <a:pt x="35814" y="192024"/>
                  <a:pt x="71628" y="137160"/>
                  <a:pt x="109728" y="100584"/>
                </a:cubicBezTo>
                <a:cubicBezTo>
                  <a:pt x="147828" y="64008"/>
                  <a:pt x="184404" y="44196"/>
                  <a:pt x="228600" y="27432"/>
                </a:cubicBezTo>
                <a:cubicBezTo>
                  <a:pt x="272796" y="10668"/>
                  <a:pt x="323850" y="5334"/>
                  <a:pt x="374904"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2" name="直接连接符 101"/>
          <p:cNvCxnSpPr>
            <a:stCxn id="68" idx="1"/>
            <a:endCxn id="68" idx="1"/>
          </p:cNvCxnSpPr>
          <p:nvPr/>
        </p:nvCxnSpPr>
        <p:spPr>
          <a:xfrm>
            <a:off x="10215417" y="2954581"/>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813624" y="2697480"/>
            <a:ext cx="4378376"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521639" y="4334256"/>
            <a:ext cx="4670361"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sp>
        <p:nvSpPr>
          <p:cNvPr id="140" name="TextBox 4"/>
          <p:cNvSpPr txBox="1"/>
          <p:nvPr/>
        </p:nvSpPr>
        <p:spPr>
          <a:xfrm>
            <a:off x="6631313" y="4019619"/>
            <a:ext cx="906017" cy="523220"/>
          </a:xfrm>
          <a:prstGeom prst="rect">
            <a:avLst/>
          </a:prstGeom>
          <a:noFill/>
        </p:spPr>
        <p:txBody>
          <a:bodyPr wrap="none" rtlCol="0">
            <a:spAutoFit/>
          </a:bodyPr>
          <a:lstStyle/>
          <a:p>
            <a:r>
              <a:rPr lang="zh-CN" altLang="en-US" b="1" dirty="0" smtClean="0">
                <a:solidFill>
                  <a:srgbClr val="FF0000"/>
                </a:solidFill>
              </a:rPr>
              <a:t>平带</a:t>
            </a:r>
            <a:endParaRPr lang="zh-CN" altLang="en-US" b="1" dirty="0">
              <a:solidFill>
                <a:srgbClr val="FF0000"/>
              </a:solidFill>
            </a:endParaRPr>
          </a:p>
        </p:txBody>
      </p:sp>
      <p:sp>
        <p:nvSpPr>
          <p:cNvPr id="141" name="矩形 140"/>
          <p:cNvSpPr/>
          <p:nvPr/>
        </p:nvSpPr>
        <p:spPr>
          <a:xfrm>
            <a:off x="3236976" y="1891162"/>
            <a:ext cx="1107104" cy="475451"/>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46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0"/>
                                        <p:tgtEl>
                                          <p:spTgt spid="14"/>
                                        </p:tgtEl>
                                      </p:cBhvr>
                                    </p:animEffect>
                                  </p:childTnLst>
                                </p:cTn>
                              </p:par>
                            </p:childTnLst>
                          </p:cTn>
                        </p:par>
                        <p:par>
                          <p:cTn id="8" fill="hold">
                            <p:stCondLst>
                              <p:cond delay="3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100"/>
                                  </p:iterate>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1"/>
                            </p:stCondLst>
                            <p:childTnLst>
                              <p:par>
                                <p:cTn id="34" presetID="1" presetClass="entr" presetSubtype="0" fill="hold" grpId="0" nodeType="afterEffect">
                                  <p:stCondLst>
                                    <p:cond delay="0"/>
                                  </p:stCondLst>
                                  <p:iterate type="lt">
                                    <p:tmAbs val="100"/>
                                  </p:iterate>
                                  <p:childTnLst>
                                    <p:set>
                                      <p:cBhvr>
                                        <p:cTn id="35" dur="1" fill="hold">
                                          <p:stCondLst>
                                            <p:cond delay="0"/>
                                          </p:stCondLst>
                                        </p:cTn>
                                        <p:tgtEl>
                                          <p:spTgt spid="18"/>
                                        </p:tgtEl>
                                        <p:attrNameLst>
                                          <p:attrName>style.visibility</p:attrName>
                                        </p:attrNameLst>
                                      </p:cBhvr>
                                      <p:to>
                                        <p:strVal val="visible"/>
                                      </p:to>
                                    </p:set>
                                  </p:childTnLst>
                                </p:cTn>
                              </p:par>
                            </p:childTnLst>
                          </p:cTn>
                        </p:par>
                        <p:par>
                          <p:cTn id="36" fill="hold">
                            <p:stCondLst>
                              <p:cond delay="2402"/>
                            </p:stCondLst>
                            <p:childTnLst>
                              <p:par>
                                <p:cTn id="37" presetID="1" presetClass="entr" presetSubtype="0" fill="hold" grpId="0" nodeType="afterEffect">
                                  <p:stCondLst>
                                    <p:cond delay="0"/>
                                  </p:stCondLst>
                                  <p:iterate type="lt">
                                    <p:tmAbs val="100"/>
                                  </p:iterate>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100"/>
                                  </p:iterate>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100"/>
                                  </p:iterate>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401"/>
                            </p:stCondLst>
                            <p:childTnLst>
                              <p:par>
                                <p:cTn id="54" presetID="1" presetClass="entr" presetSubtype="0" fill="hold" grpId="0" nodeType="afterEffect">
                                  <p:stCondLst>
                                    <p:cond delay="0"/>
                                  </p:stCondLst>
                                  <p:iterate type="lt">
                                    <p:tmAbs val="100"/>
                                  </p:iterate>
                                  <p:childTnLst>
                                    <p:set>
                                      <p:cBhvr>
                                        <p:cTn id="55" dur="1" fill="hold">
                                          <p:stCondLst>
                                            <p:cond delay="0"/>
                                          </p:stCondLst>
                                        </p:cTn>
                                        <p:tgtEl>
                                          <p:spTgt spid="17"/>
                                        </p:tgtEl>
                                        <p:attrNameLst>
                                          <p:attrName>style.visibility</p:attrName>
                                        </p:attrNameLst>
                                      </p:cBhvr>
                                      <p:to>
                                        <p:strVal val="visible"/>
                                      </p:to>
                                    </p:set>
                                  </p:childTnLst>
                                </p:cTn>
                              </p:par>
                            </p:childTnLst>
                          </p:cTn>
                        </p:par>
                        <p:par>
                          <p:cTn id="56" fill="hold">
                            <p:stCondLst>
                              <p:cond delay="2302"/>
                            </p:stCondLst>
                            <p:childTnLst>
                              <p:par>
                                <p:cTn id="57" presetID="1" presetClass="entr" presetSubtype="0" fill="hold" grpId="0" nodeType="afterEffect">
                                  <p:stCondLst>
                                    <p:cond delay="0"/>
                                  </p:stCondLst>
                                  <p:iterate type="lt">
                                    <p:tmAbs val="100"/>
                                  </p:iterate>
                                  <p:childTnLst>
                                    <p:set>
                                      <p:cBhvr>
                                        <p:cTn id="58" dur="1" fill="hold">
                                          <p:stCondLst>
                                            <p:cond delay="0"/>
                                          </p:stCondLst>
                                        </p:cTn>
                                        <p:tgtEl>
                                          <p:spTgt spid="1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100"/>
                                  </p:iterate>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100"/>
                                  </p:iterate>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401"/>
                            </p:stCondLst>
                            <p:childTnLst>
                              <p:par>
                                <p:cTn id="74" presetID="1" presetClass="entr" presetSubtype="0" fill="hold" grpId="0" nodeType="afterEffect">
                                  <p:stCondLst>
                                    <p:cond delay="0"/>
                                  </p:stCondLst>
                                  <p:iterate type="lt">
                                    <p:tmAbs val="100"/>
                                  </p:iterate>
                                  <p:childTnLst>
                                    <p:set>
                                      <p:cBhvr>
                                        <p:cTn id="75" dur="1" fill="hold">
                                          <p:stCondLst>
                                            <p:cond delay="0"/>
                                          </p:stCondLst>
                                        </p:cTn>
                                        <p:tgtEl>
                                          <p:spTgt spid="22"/>
                                        </p:tgtEl>
                                        <p:attrNameLst>
                                          <p:attrName>style.visibility</p:attrName>
                                        </p:attrNameLst>
                                      </p:cBhvr>
                                      <p:to>
                                        <p:strVal val="visible"/>
                                      </p:to>
                                    </p:set>
                                  </p:childTnLst>
                                </p:cTn>
                              </p:par>
                            </p:childTnLst>
                          </p:cTn>
                        </p:par>
                        <p:par>
                          <p:cTn id="76" fill="hold">
                            <p:stCondLst>
                              <p:cond delay="3002"/>
                            </p:stCondLst>
                            <p:childTnLst>
                              <p:par>
                                <p:cTn id="77" presetID="1" presetClass="entr" presetSubtype="0" fill="hold" grpId="0" nodeType="afterEffect">
                                  <p:stCondLst>
                                    <p:cond delay="0"/>
                                  </p:stCondLst>
                                  <p:iterate type="lt">
                                    <p:tmAbs val="100"/>
                                  </p:iterate>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type="lt">
                                    <p:tmAbs val="100"/>
                                  </p:iterate>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41"/>
                                        </p:tgtEl>
                                        <p:attrNameLst>
                                          <p:attrName>style.visibility</p:attrName>
                                        </p:attrNameLst>
                                      </p:cBhvr>
                                      <p:to>
                                        <p:strVal val="visible"/>
                                      </p:to>
                                    </p:set>
                                    <p:animEffect transition="in" filter="wheel(1)">
                                      <p:cBhvr>
                                        <p:cTn id="87" dur="2000"/>
                                        <p:tgtEl>
                                          <p:spTgt spid="14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9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iterate type="lt">
                                    <p:tmAbs val="100"/>
                                  </p:iterate>
                                  <p:childTnLst>
                                    <p:set>
                                      <p:cBhvr>
                                        <p:cTn id="99" dur="1" fill="hold">
                                          <p:stCondLst>
                                            <p:cond delay="0"/>
                                          </p:stCondLst>
                                        </p:cTn>
                                        <p:tgtEl>
                                          <p:spTgt spid="27"/>
                                        </p:tgtEl>
                                        <p:attrNameLst>
                                          <p:attrName>style.visibility</p:attrName>
                                        </p:attrNameLst>
                                      </p:cBhvr>
                                      <p:to>
                                        <p:strVal val="visible"/>
                                      </p:to>
                                    </p:set>
                                  </p:childTnLst>
                                </p:cTn>
                              </p:par>
                            </p:childTnLst>
                          </p:cTn>
                        </p:par>
                        <p:par>
                          <p:cTn id="100" fill="hold">
                            <p:stCondLst>
                              <p:cond delay="401"/>
                            </p:stCondLst>
                            <p:childTnLst>
                              <p:par>
                                <p:cTn id="101" presetID="1" presetClass="entr" presetSubtype="0" fill="hold" grpId="0" nodeType="afterEffect">
                                  <p:stCondLst>
                                    <p:cond delay="0"/>
                                  </p:stCondLst>
                                  <p:iterate type="lt">
                                    <p:tmAbs val="100"/>
                                  </p:iterate>
                                  <p:childTnLst>
                                    <p:set>
                                      <p:cBhvr>
                                        <p:cTn id="102" dur="1" fill="hold">
                                          <p:stCondLst>
                                            <p:cond delay="0"/>
                                          </p:stCondLst>
                                        </p:cTn>
                                        <p:tgtEl>
                                          <p:spTgt spid="26"/>
                                        </p:tgtEl>
                                        <p:attrNameLst>
                                          <p:attrName>style.visibility</p:attrName>
                                        </p:attrNameLst>
                                      </p:cBhvr>
                                      <p:to>
                                        <p:strVal val="visible"/>
                                      </p:to>
                                    </p:set>
                                  </p:childTnLst>
                                </p:cTn>
                              </p:par>
                            </p:childTnLst>
                          </p:cTn>
                        </p:par>
                        <p:par>
                          <p:cTn id="103" fill="hold">
                            <p:stCondLst>
                              <p:cond delay="2402"/>
                            </p:stCondLst>
                            <p:childTnLst>
                              <p:par>
                                <p:cTn id="104" presetID="1" presetClass="entr" presetSubtype="0" fill="hold" grpId="0" nodeType="afterEffect">
                                  <p:stCondLst>
                                    <p:cond delay="0"/>
                                  </p:stCondLst>
                                  <p:iterate type="lt">
                                    <p:tmAbs val="100"/>
                                  </p:iterate>
                                  <p:childTnLst>
                                    <p:set>
                                      <p:cBhvr>
                                        <p:cTn id="105" dur="1" fill="hold">
                                          <p:stCondLst>
                                            <p:cond delay="0"/>
                                          </p:stCondLst>
                                        </p:cTn>
                                        <p:tgtEl>
                                          <p:spTgt spid="28"/>
                                        </p:tgtEl>
                                        <p:attrNameLst>
                                          <p:attrName>style.visibility</p:attrName>
                                        </p:attrNameLst>
                                      </p:cBhvr>
                                      <p:to>
                                        <p:strVal val="visible"/>
                                      </p:to>
                                    </p:set>
                                  </p:childTnLst>
                                </p:cTn>
                              </p:par>
                            </p:childTnLst>
                          </p:cTn>
                        </p:par>
                        <p:par>
                          <p:cTn id="106" fill="hold">
                            <p:stCondLst>
                              <p:cond delay="2503"/>
                            </p:stCondLst>
                            <p:childTnLst>
                              <p:par>
                                <p:cTn id="107" presetID="1" presetClass="entr" presetSubtype="0" fill="hold" nodeType="after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4" grpId="0"/>
      <p:bldP spid="13" grpId="0"/>
      <p:bldP spid="18" grpId="0"/>
      <p:bldP spid="2" grpId="0"/>
      <p:bldP spid="5" grpId="0"/>
      <p:bldP spid="16" grpId="0"/>
      <p:bldP spid="17" grpId="0"/>
      <p:bldP spid="19" grpId="0"/>
      <p:bldP spid="21" grpId="0"/>
      <p:bldP spid="22" grpId="0"/>
      <p:bldP spid="23" grpId="0"/>
      <p:bldP spid="24" grpId="0"/>
      <p:bldP spid="25" grpId="0"/>
      <p:bldP spid="26" grpId="0"/>
      <p:bldP spid="27" grpId="0"/>
      <p:bldP spid="28" grpId="0"/>
      <p:bldP spid="95" grpId="0" animBg="1"/>
      <p:bldP spid="96" grpId="0" animBg="1"/>
      <p:bldP spid="140" grpId="0"/>
      <p:bldP spid="1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4754" y="353107"/>
            <a:ext cx="3213918" cy="923330"/>
          </a:xfrm>
          <a:prstGeom prst="rect">
            <a:avLst/>
          </a:prstGeom>
        </p:spPr>
        <p:txBody>
          <a:bodyPr wrap="square">
            <a:spAutoFit/>
          </a:bodyPr>
          <a:lstStyle/>
          <a:p>
            <a:pPr>
              <a:lnSpc>
                <a:spcPct val="150000"/>
              </a:lnSpc>
            </a:pPr>
            <a:r>
              <a:rPr lang="en-US" altLang="zh-CN" sz="3600" b="1" dirty="0">
                <a:solidFill>
                  <a:srgbClr val="FF0000"/>
                </a:solidFill>
              </a:rPr>
              <a:t> </a:t>
            </a:r>
            <a:r>
              <a:rPr lang="zh-CN" altLang="en-US" sz="3600" b="1" dirty="0">
                <a:solidFill>
                  <a:srgbClr val="FF0000"/>
                </a:solidFill>
              </a:rPr>
              <a:t>理想</a:t>
            </a:r>
            <a:r>
              <a:rPr lang="en-US" altLang="zh-CN" sz="3600" b="1" dirty="0">
                <a:solidFill>
                  <a:srgbClr val="FF0000"/>
                </a:solidFill>
              </a:rPr>
              <a:t>MIS</a:t>
            </a:r>
            <a:r>
              <a:rPr lang="zh-CN" altLang="en-US" sz="3600" b="1" dirty="0">
                <a:solidFill>
                  <a:srgbClr val="FF0000"/>
                </a:solidFill>
              </a:rPr>
              <a:t>结构</a:t>
            </a:r>
            <a:endParaRPr lang="en-US" altLang="zh-CN" sz="3600" b="1" dirty="0">
              <a:solidFill>
                <a:srgbClr val="FF0000"/>
              </a:solidFill>
            </a:endParaRPr>
          </a:p>
        </p:txBody>
      </p:sp>
      <p:sp>
        <p:nvSpPr>
          <p:cNvPr id="3" name="TextBox 2"/>
          <p:cNvSpPr txBox="1"/>
          <p:nvPr/>
        </p:nvSpPr>
        <p:spPr>
          <a:xfrm>
            <a:off x="3788735" y="1755240"/>
            <a:ext cx="4793300" cy="523220"/>
          </a:xfrm>
          <a:prstGeom prst="rect">
            <a:avLst/>
          </a:prstGeom>
          <a:noFill/>
        </p:spPr>
        <p:txBody>
          <a:bodyPr wrap="none" rtlCol="0">
            <a:spAutoFit/>
          </a:bodyPr>
          <a:lstStyle/>
          <a:p>
            <a:r>
              <a:rPr lang="en-US" altLang="zh-CN" b="1" dirty="0">
                <a:solidFill>
                  <a:srgbClr val="0000CC"/>
                </a:solidFill>
              </a:rPr>
              <a:t>1.</a:t>
            </a:r>
            <a:r>
              <a:rPr lang="zh-CN" altLang="en-US" b="1" dirty="0">
                <a:solidFill>
                  <a:srgbClr val="0000CC"/>
                </a:solidFill>
              </a:rPr>
              <a:t>金属和半导体功函数相等。</a:t>
            </a:r>
            <a:endParaRPr lang="en-US" altLang="zh-CN" b="1" dirty="0">
              <a:solidFill>
                <a:srgbClr val="0000CC"/>
              </a:solidFill>
            </a:endParaRPr>
          </a:p>
        </p:txBody>
      </p:sp>
      <p:sp>
        <p:nvSpPr>
          <p:cNvPr id="4" name="TextBox 3"/>
          <p:cNvSpPr txBox="1"/>
          <p:nvPr/>
        </p:nvSpPr>
        <p:spPr>
          <a:xfrm>
            <a:off x="3788736" y="2676313"/>
            <a:ext cx="4075155" cy="523220"/>
          </a:xfrm>
          <a:prstGeom prst="rect">
            <a:avLst/>
          </a:prstGeom>
          <a:noFill/>
        </p:spPr>
        <p:txBody>
          <a:bodyPr wrap="none" rtlCol="0">
            <a:spAutoFit/>
          </a:bodyPr>
          <a:lstStyle/>
          <a:p>
            <a:r>
              <a:rPr lang="en-US" altLang="zh-CN" b="1" dirty="0">
                <a:solidFill>
                  <a:srgbClr val="0000CC"/>
                </a:solidFill>
              </a:rPr>
              <a:t>2.</a:t>
            </a:r>
            <a:r>
              <a:rPr lang="zh-CN" altLang="en-US" b="1" dirty="0">
                <a:solidFill>
                  <a:srgbClr val="0000CC"/>
                </a:solidFill>
              </a:rPr>
              <a:t>氧化物中无电荷存在。</a:t>
            </a:r>
          </a:p>
        </p:txBody>
      </p:sp>
      <p:sp>
        <p:nvSpPr>
          <p:cNvPr id="5" name="TextBox 4"/>
          <p:cNvSpPr txBox="1"/>
          <p:nvPr/>
        </p:nvSpPr>
        <p:spPr>
          <a:xfrm>
            <a:off x="3788735" y="3589113"/>
            <a:ext cx="4114800" cy="523220"/>
          </a:xfrm>
          <a:prstGeom prst="rect">
            <a:avLst/>
          </a:prstGeom>
          <a:noFill/>
        </p:spPr>
        <p:txBody>
          <a:bodyPr wrap="square" rtlCol="0">
            <a:spAutoFit/>
          </a:bodyPr>
          <a:lstStyle/>
          <a:p>
            <a:r>
              <a:rPr lang="en-US" altLang="zh-CN" b="1" dirty="0">
                <a:solidFill>
                  <a:srgbClr val="0000CC"/>
                </a:solidFill>
              </a:rPr>
              <a:t>3.</a:t>
            </a:r>
            <a:r>
              <a:rPr lang="zh-CN" altLang="en-US" b="1" dirty="0">
                <a:solidFill>
                  <a:srgbClr val="0000CC"/>
                </a:solidFill>
              </a:rPr>
              <a:t>无界面态和表面态。</a:t>
            </a:r>
          </a:p>
        </p:txBody>
      </p:sp>
      <p:sp>
        <p:nvSpPr>
          <p:cNvPr id="6" name="TextBox 5"/>
          <p:cNvSpPr txBox="1"/>
          <p:nvPr/>
        </p:nvSpPr>
        <p:spPr>
          <a:xfrm>
            <a:off x="3788736" y="4413624"/>
            <a:ext cx="5152373" cy="523220"/>
          </a:xfrm>
          <a:prstGeom prst="rect">
            <a:avLst/>
          </a:prstGeom>
          <a:noFill/>
        </p:spPr>
        <p:txBody>
          <a:bodyPr wrap="none" rtlCol="0">
            <a:spAutoFit/>
          </a:bodyPr>
          <a:lstStyle/>
          <a:p>
            <a:r>
              <a:rPr lang="en-US" altLang="zh-CN" b="1" dirty="0">
                <a:solidFill>
                  <a:srgbClr val="0000CC"/>
                </a:solidFill>
              </a:rPr>
              <a:t>4.</a:t>
            </a:r>
            <a:r>
              <a:rPr lang="zh-CN" altLang="en-US" b="1" dirty="0">
                <a:solidFill>
                  <a:srgbClr val="0000CC"/>
                </a:solidFill>
              </a:rPr>
              <a:t>无电流，绝缘层电阻非常高。</a:t>
            </a:r>
          </a:p>
        </p:txBody>
      </p:sp>
    </p:spTree>
    <p:extLst>
      <p:ext uri="{BB962C8B-B14F-4D97-AF65-F5344CB8AC3E}">
        <p14:creationId xmlns:p14="http://schemas.microsoft.com/office/powerpoint/2010/main" val="2643031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893" y="76819"/>
            <a:ext cx="3488267" cy="923330"/>
          </a:xfrm>
          <a:prstGeom prst="rect">
            <a:avLst/>
          </a:prstGeom>
        </p:spPr>
        <p:txBody>
          <a:bodyPr wrap="square">
            <a:spAutoFit/>
          </a:bodyPr>
          <a:lstStyle/>
          <a:p>
            <a:pPr algn="l">
              <a:lnSpc>
                <a:spcPct val="150000"/>
              </a:lnSpc>
            </a:pPr>
            <a:r>
              <a:rPr lang="en-US" altLang="zh-CN" sz="3600" b="1" dirty="0">
                <a:solidFill>
                  <a:srgbClr val="FF0000"/>
                </a:solidFill>
              </a:rPr>
              <a:t>8.3 </a:t>
            </a:r>
            <a:r>
              <a:rPr lang="zh-CN" altLang="en-US" sz="3600" b="1" dirty="0">
                <a:solidFill>
                  <a:srgbClr val="FF0000"/>
                </a:solidFill>
              </a:rPr>
              <a:t>表面场效应</a:t>
            </a:r>
            <a:endParaRPr lang="en-US" altLang="zh-CN" sz="3600" b="1" dirty="0">
              <a:solidFill>
                <a:srgbClr val="FF0000"/>
              </a:solidFill>
            </a:endParaRPr>
          </a:p>
        </p:txBody>
      </p:sp>
      <p:grpSp>
        <p:nvGrpSpPr>
          <p:cNvPr id="29" name="组合 28"/>
          <p:cNvGrpSpPr/>
          <p:nvPr/>
        </p:nvGrpSpPr>
        <p:grpSpPr>
          <a:xfrm>
            <a:off x="1961365" y="1331916"/>
            <a:ext cx="3358070" cy="3079510"/>
            <a:chOff x="1961517" y="1009400"/>
            <a:chExt cx="3358070" cy="3079510"/>
          </a:xfrm>
        </p:grpSpPr>
        <p:sp>
          <p:nvSpPr>
            <p:cNvPr id="4" name="矩形 3"/>
            <p:cNvSpPr/>
            <p:nvPr/>
          </p:nvSpPr>
          <p:spPr>
            <a:xfrm>
              <a:off x="3366698" y="1651830"/>
              <a:ext cx="1275907" cy="164805"/>
            </a:xfrm>
            <a:prstGeom prst="rect">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3"/>
            <p:cNvSpPr txBox="1"/>
            <p:nvPr/>
          </p:nvSpPr>
          <p:spPr>
            <a:xfrm>
              <a:off x="2225103" y="1240233"/>
              <a:ext cx="1059906" cy="461665"/>
            </a:xfrm>
            <a:prstGeom prst="rect">
              <a:avLst/>
            </a:prstGeom>
            <a:noFill/>
          </p:spPr>
          <p:txBody>
            <a:bodyPr wrap="none" rtlCol="0">
              <a:spAutoFit/>
            </a:bodyPr>
            <a:lstStyle/>
            <a:p>
              <a:r>
                <a:rPr lang="zh-CN" altLang="en-US" sz="2400" b="1" dirty="0"/>
                <a:t>金属</a:t>
              </a:r>
              <a:r>
                <a:rPr lang="en-US" altLang="zh-CN" sz="2400" b="1" dirty="0"/>
                <a:t>M</a:t>
              </a:r>
              <a:endParaRPr lang="zh-CN" altLang="en-US" sz="2400" b="1" dirty="0"/>
            </a:p>
          </p:txBody>
        </p:sp>
        <p:sp>
          <p:nvSpPr>
            <p:cNvPr id="6" name="矩形 5"/>
            <p:cNvSpPr/>
            <p:nvPr/>
          </p:nvSpPr>
          <p:spPr>
            <a:xfrm>
              <a:off x="3366697" y="1816635"/>
              <a:ext cx="1275907" cy="329609"/>
            </a:xfrm>
            <a:prstGeom prst="rect">
              <a:avLst/>
            </a:prstGeom>
            <a:solidFill>
              <a:schemeClr val="accent6">
                <a:lumMod val="25000"/>
              </a:schemeClr>
            </a:solidFill>
            <a:ln w="28575">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5"/>
            <p:cNvSpPr txBox="1"/>
            <p:nvPr/>
          </p:nvSpPr>
          <p:spPr>
            <a:xfrm>
              <a:off x="1996679" y="1766131"/>
              <a:ext cx="1197764" cy="461665"/>
            </a:xfrm>
            <a:prstGeom prst="rect">
              <a:avLst/>
            </a:prstGeom>
            <a:noFill/>
          </p:spPr>
          <p:txBody>
            <a:bodyPr wrap="none" rtlCol="0">
              <a:spAutoFit/>
            </a:bodyPr>
            <a:lstStyle/>
            <a:p>
              <a:r>
                <a:rPr lang="zh-CN" altLang="en-US" sz="2400" b="1" dirty="0">
                  <a:solidFill>
                    <a:schemeClr val="accent6">
                      <a:lumMod val="25000"/>
                    </a:schemeClr>
                  </a:solidFill>
                </a:rPr>
                <a:t>绝缘体</a:t>
              </a:r>
              <a:r>
                <a:rPr lang="en-US" altLang="zh-CN" sz="2400" b="1" dirty="0">
                  <a:solidFill>
                    <a:schemeClr val="accent6">
                      <a:lumMod val="25000"/>
                    </a:schemeClr>
                  </a:solidFill>
                </a:rPr>
                <a:t>I</a:t>
              </a:r>
              <a:endParaRPr lang="zh-CN" altLang="en-US" sz="2400" b="1" dirty="0">
                <a:solidFill>
                  <a:schemeClr val="accent6">
                    <a:lumMod val="25000"/>
                  </a:schemeClr>
                </a:solidFill>
              </a:endParaRPr>
            </a:p>
          </p:txBody>
        </p:sp>
        <p:sp>
          <p:nvSpPr>
            <p:cNvPr id="8" name="矩形 7"/>
            <p:cNvSpPr/>
            <p:nvPr/>
          </p:nvSpPr>
          <p:spPr>
            <a:xfrm>
              <a:off x="3366696" y="2155104"/>
              <a:ext cx="1275907" cy="937438"/>
            </a:xfrm>
            <a:prstGeom prst="rect">
              <a:avLst/>
            </a:prstGeom>
            <a:solidFill>
              <a:srgbClr val="FF6600"/>
            </a:solidFill>
            <a:ln w="28575">
              <a:solidFill>
                <a:srgbClr val="FF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t>n</a:t>
              </a:r>
              <a:endParaRPr lang="zh-CN" altLang="en-US" dirty="0"/>
            </a:p>
          </p:txBody>
        </p:sp>
        <p:sp>
          <p:nvSpPr>
            <p:cNvPr id="9" name="TextBox 7"/>
            <p:cNvSpPr txBox="1"/>
            <p:nvPr/>
          </p:nvSpPr>
          <p:spPr>
            <a:xfrm>
              <a:off x="1961517" y="2339913"/>
              <a:ext cx="1317990" cy="461665"/>
            </a:xfrm>
            <a:prstGeom prst="rect">
              <a:avLst/>
            </a:prstGeom>
            <a:noFill/>
          </p:spPr>
          <p:txBody>
            <a:bodyPr wrap="none" rtlCol="0">
              <a:spAutoFit/>
            </a:bodyPr>
            <a:lstStyle/>
            <a:p>
              <a:r>
                <a:rPr lang="zh-CN" altLang="en-US" sz="2400" b="1" dirty="0">
                  <a:solidFill>
                    <a:srgbClr val="FF6600"/>
                  </a:solidFill>
                </a:rPr>
                <a:t>半导体</a:t>
              </a:r>
              <a:r>
                <a:rPr lang="en-US" altLang="zh-CN" sz="2400" b="1" dirty="0">
                  <a:solidFill>
                    <a:srgbClr val="FF6600"/>
                  </a:solidFill>
                </a:rPr>
                <a:t>S</a:t>
              </a:r>
              <a:endParaRPr lang="zh-CN" altLang="en-US" sz="2400" b="1" dirty="0">
                <a:solidFill>
                  <a:srgbClr val="FF6600"/>
                </a:solidFill>
              </a:endParaRPr>
            </a:p>
          </p:txBody>
        </p:sp>
        <p:sp>
          <p:nvSpPr>
            <p:cNvPr id="10" name="TextBox 8"/>
            <p:cNvSpPr txBox="1"/>
            <p:nvPr/>
          </p:nvSpPr>
          <p:spPr>
            <a:xfrm>
              <a:off x="2227806" y="3565690"/>
              <a:ext cx="2618024" cy="523220"/>
            </a:xfrm>
            <a:prstGeom prst="rect">
              <a:avLst/>
            </a:prstGeom>
            <a:noFill/>
          </p:spPr>
          <p:txBody>
            <a:bodyPr wrap="none" rtlCol="0">
              <a:spAutoFit/>
            </a:bodyPr>
            <a:lstStyle/>
            <a:p>
              <a:r>
                <a:rPr lang="en-US" altLang="zh-CN" b="1" dirty="0"/>
                <a:t>MIS</a:t>
              </a:r>
              <a:r>
                <a:rPr lang="zh-CN" altLang="en-US" b="1" dirty="0"/>
                <a:t>电容器结构</a:t>
              </a:r>
            </a:p>
          </p:txBody>
        </p:sp>
        <p:cxnSp>
          <p:nvCxnSpPr>
            <p:cNvPr id="11" name="直接连接符 10"/>
            <p:cNvCxnSpPr>
              <a:stCxn id="4" idx="0"/>
            </p:cNvCxnSpPr>
            <p:nvPr/>
          </p:nvCxnSpPr>
          <p:spPr>
            <a:xfrm flipH="1" flipV="1">
              <a:off x="4004651" y="1240233"/>
              <a:ext cx="1" cy="411597"/>
            </a:xfrm>
            <a:prstGeom prst="line">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2"/>
            </p:cNvCxnSpPr>
            <p:nvPr/>
          </p:nvCxnSpPr>
          <p:spPr>
            <a:xfrm>
              <a:off x="4004650" y="3092542"/>
              <a:ext cx="1" cy="340242"/>
            </a:xfrm>
            <a:prstGeom prst="line">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3" name="TextBox 13"/>
            <p:cNvSpPr txBox="1"/>
            <p:nvPr/>
          </p:nvSpPr>
          <p:spPr>
            <a:xfrm>
              <a:off x="4004651" y="1009400"/>
              <a:ext cx="1314784" cy="461665"/>
            </a:xfrm>
            <a:prstGeom prst="rect">
              <a:avLst/>
            </a:prstGeom>
            <a:noFill/>
          </p:spPr>
          <p:txBody>
            <a:bodyPr wrap="none" rtlCol="0">
              <a:spAutoFit/>
            </a:bodyPr>
            <a:lstStyle/>
            <a:p>
              <a:r>
                <a:rPr lang="en-US" altLang="zh-CN" sz="2400" b="1" dirty="0"/>
                <a:t>g</a:t>
              </a:r>
              <a:r>
                <a:rPr lang="zh-CN" altLang="en-US" sz="2400" b="1" dirty="0"/>
                <a:t>：</a:t>
              </a:r>
              <a:r>
                <a:rPr lang="en-US" altLang="zh-CN" sz="2400" b="1" dirty="0"/>
                <a:t>gate</a:t>
              </a:r>
              <a:endParaRPr lang="zh-CN" altLang="en-US" sz="2400" b="1" dirty="0"/>
            </a:p>
          </p:txBody>
        </p:sp>
        <p:sp>
          <p:nvSpPr>
            <p:cNvPr id="14" name="TextBox 14"/>
            <p:cNvSpPr txBox="1"/>
            <p:nvPr/>
          </p:nvSpPr>
          <p:spPr>
            <a:xfrm>
              <a:off x="4006407" y="3194391"/>
              <a:ext cx="1313180" cy="461665"/>
            </a:xfrm>
            <a:prstGeom prst="rect">
              <a:avLst/>
            </a:prstGeom>
            <a:noFill/>
          </p:spPr>
          <p:txBody>
            <a:bodyPr wrap="none" rtlCol="0">
              <a:spAutoFit/>
            </a:bodyPr>
            <a:lstStyle/>
            <a:p>
              <a:r>
                <a:rPr lang="en-US" altLang="zh-CN" sz="2400" b="1" dirty="0"/>
                <a:t>b</a:t>
              </a:r>
              <a:r>
                <a:rPr lang="zh-CN" altLang="en-US" sz="2400" b="1" dirty="0"/>
                <a:t>：</a:t>
              </a:r>
              <a:r>
                <a:rPr lang="en-US" altLang="zh-CN" sz="2400" b="1" dirty="0"/>
                <a:t>bulk</a:t>
              </a:r>
              <a:endParaRPr lang="zh-CN" altLang="en-US" sz="2400" b="1" dirty="0"/>
            </a:p>
          </p:txBody>
        </p:sp>
      </p:grpSp>
      <p:grpSp>
        <p:nvGrpSpPr>
          <p:cNvPr id="28" name="组合 27"/>
          <p:cNvGrpSpPr/>
          <p:nvPr/>
        </p:nvGrpSpPr>
        <p:grpSpPr>
          <a:xfrm>
            <a:off x="7008135" y="808696"/>
            <a:ext cx="2926080" cy="5320199"/>
            <a:chOff x="7008135" y="808696"/>
            <a:chExt cx="2926080" cy="5320199"/>
          </a:xfrm>
        </p:grpSpPr>
        <p:sp>
          <p:nvSpPr>
            <p:cNvPr id="15" name="矩形 14"/>
            <p:cNvSpPr/>
            <p:nvPr/>
          </p:nvSpPr>
          <p:spPr>
            <a:xfrm>
              <a:off x="8251719" y="1576685"/>
              <a:ext cx="438912" cy="373075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8690631" y="2518517"/>
              <a:ext cx="124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90631" y="3433653"/>
              <a:ext cx="124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90631" y="2671653"/>
              <a:ext cx="124358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08135" y="2671653"/>
              <a:ext cx="124358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75647" y="5605675"/>
              <a:ext cx="1620957" cy="523220"/>
            </a:xfrm>
            <a:prstGeom prst="rect">
              <a:avLst/>
            </a:prstGeom>
            <a:noFill/>
          </p:spPr>
          <p:txBody>
            <a:bodyPr wrap="none" rtlCol="0">
              <a:spAutoFit/>
            </a:bodyPr>
            <a:lstStyle/>
            <a:p>
              <a:r>
                <a:rPr lang="zh-CN" altLang="en-US" dirty="0" smtClean="0"/>
                <a:t>热平衡时</a:t>
              </a:r>
              <a:endParaRPr lang="zh-CN" altLang="en-US" dirty="0"/>
            </a:p>
          </p:txBody>
        </p:sp>
        <p:sp>
          <p:nvSpPr>
            <p:cNvPr id="24" name="文本框 23"/>
            <p:cNvSpPr txBox="1"/>
            <p:nvPr/>
          </p:nvSpPr>
          <p:spPr>
            <a:xfrm>
              <a:off x="7191219" y="905659"/>
              <a:ext cx="484428" cy="523220"/>
            </a:xfrm>
            <a:prstGeom prst="rect">
              <a:avLst/>
            </a:prstGeom>
            <a:noFill/>
          </p:spPr>
          <p:txBody>
            <a:bodyPr wrap="none" rtlCol="0">
              <a:spAutoFit/>
            </a:bodyPr>
            <a:lstStyle/>
            <a:p>
              <a:r>
                <a:rPr lang="en-US" altLang="zh-CN" dirty="0" smtClean="0"/>
                <a:t>M</a:t>
              </a:r>
              <a:endParaRPr lang="zh-CN" altLang="en-US" dirty="0"/>
            </a:p>
          </p:txBody>
        </p:sp>
        <p:sp>
          <p:nvSpPr>
            <p:cNvPr id="25" name="文本框 24"/>
            <p:cNvSpPr txBox="1"/>
            <p:nvPr/>
          </p:nvSpPr>
          <p:spPr>
            <a:xfrm>
              <a:off x="8205999" y="905659"/>
              <a:ext cx="284052" cy="523220"/>
            </a:xfrm>
            <a:prstGeom prst="rect">
              <a:avLst/>
            </a:prstGeom>
            <a:noFill/>
          </p:spPr>
          <p:txBody>
            <a:bodyPr wrap="none" rtlCol="0">
              <a:spAutoFit/>
            </a:bodyPr>
            <a:lstStyle/>
            <a:p>
              <a:r>
                <a:rPr lang="en-US" altLang="zh-CN" dirty="0" smtClean="0"/>
                <a:t>I</a:t>
              </a:r>
              <a:endParaRPr lang="zh-CN" altLang="en-US" dirty="0"/>
            </a:p>
          </p:txBody>
        </p:sp>
        <p:sp>
          <p:nvSpPr>
            <p:cNvPr id="26" name="文本框 25"/>
            <p:cNvSpPr txBox="1"/>
            <p:nvPr/>
          </p:nvSpPr>
          <p:spPr>
            <a:xfrm>
              <a:off x="9144987" y="808696"/>
              <a:ext cx="423514" cy="523220"/>
            </a:xfrm>
            <a:prstGeom prst="rect">
              <a:avLst/>
            </a:prstGeom>
            <a:noFill/>
          </p:spPr>
          <p:txBody>
            <a:bodyPr wrap="none" rtlCol="0">
              <a:spAutoFit/>
            </a:bodyPr>
            <a:lstStyle/>
            <a:p>
              <a:r>
                <a:rPr lang="en-US" altLang="zh-CN" dirty="0" smtClean="0"/>
                <a:t>S</a:t>
              </a:r>
              <a:endParaRPr lang="zh-CN" altLang="en-US" dirty="0"/>
            </a:p>
          </p:txBody>
        </p:sp>
      </p:grpSp>
      <p:sp>
        <p:nvSpPr>
          <p:cNvPr id="27" name="文本框 26"/>
          <p:cNvSpPr txBox="1"/>
          <p:nvPr/>
        </p:nvSpPr>
        <p:spPr>
          <a:xfrm>
            <a:off x="616479" y="4743900"/>
            <a:ext cx="6391656" cy="1384995"/>
          </a:xfrm>
          <a:prstGeom prst="rect">
            <a:avLst/>
          </a:prstGeom>
          <a:noFill/>
        </p:spPr>
        <p:txBody>
          <a:bodyPr wrap="square" rtlCol="0">
            <a:spAutoFit/>
          </a:bodyPr>
          <a:lstStyle/>
          <a:p>
            <a:r>
              <a:rPr lang="zh-CN" altLang="en-US" b="1" dirty="0" smtClean="0">
                <a:solidFill>
                  <a:srgbClr val="0000CC"/>
                </a:solidFill>
              </a:rPr>
              <a:t>半导体</a:t>
            </a:r>
            <a:r>
              <a:rPr lang="zh-CN" altLang="en-US" b="1" dirty="0">
                <a:solidFill>
                  <a:srgbClr val="0000CC"/>
                </a:solidFill>
              </a:rPr>
              <a:t>表面的电导率随</a:t>
            </a:r>
            <a:r>
              <a:rPr lang="zh-CN" altLang="en-US" b="1" dirty="0" smtClean="0">
                <a:solidFill>
                  <a:srgbClr val="0000CC"/>
                </a:solidFill>
              </a:rPr>
              <a:t>外加垂直电场</a:t>
            </a:r>
            <a:r>
              <a:rPr lang="zh-CN" altLang="en-US" b="1" dirty="0">
                <a:solidFill>
                  <a:srgbClr val="0000CC"/>
                </a:solidFill>
              </a:rPr>
              <a:t>而变化的现象称为场效应或者表面场效应。</a:t>
            </a:r>
          </a:p>
          <a:p>
            <a:endParaRPr lang="zh-CN" altLang="en-US" b="1" dirty="0">
              <a:solidFill>
                <a:srgbClr val="0000CC"/>
              </a:solidFill>
            </a:endParaRPr>
          </a:p>
        </p:txBody>
      </p:sp>
    </p:spTree>
    <p:extLst>
      <p:ext uri="{BB962C8B-B14F-4D97-AF65-F5344CB8AC3E}">
        <p14:creationId xmlns:p14="http://schemas.microsoft.com/office/powerpoint/2010/main" val="208535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416" y="-40298"/>
            <a:ext cx="3615070" cy="923330"/>
          </a:xfrm>
          <a:prstGeom prst="rect">
            <a:avLst/>
          </a:prstGeom>
        </p:spPr>
        <p:txBody>
          <a:bodyPr wrap="square">
            <a:spAutoFit/>
          </a:bodyPr>
          <a:lstStyle/>
          <a:p>
            <a:pPr>
              <a:lnSpc>
                <a:spcPct val="150000"/>
              </a:lnSpc>
            </a:pPr>
            <a:r>
              <a:rPr lang="en-US" altLang="zh-CN" sz="3600" b="1" dirty="0">
                <a:solidFill>
                  <a:srgbClr val="FF0000"/>
                </a:solidFill>
              </a:rPr>
              <a:t>8.3 </a:t>
            </a:r>
            <a:r>
              <a:rPr lang="zh-CN" altLang="en-US" sz="3600" b="1" dirty="0">
                <a:solidFill>
                  <a:srgbClr val="FF0000"/>
                </a:solidFill>
              </a:rPr>
              <a:t>表面场效应</a:t>
            </a:r>
            <a:endParaRPr lang="en-US" altLang="zh-CN" sz="3600" b="1" dirty="0">
              <a:solidFill>
                <a:srgbClr val="FF0000"/>
              </a:solidFill>
            </a:endParaRPr>
          </a:p>
        </p:txBody>
      </p:sp>
      <p:grpSp>
        <p:nvGrpSpPr>
          <p:cNvPr id="17" name="组合 16"/>
          <p:cNvGrpSpPr/>
          <p:nvPr/>
        </p:nvGrpSpPr>
        <p:grpSpPr>
          <a:xfrm>
            <a:off x="5540896" y="275677"/>
            <a:ext cx="4978249" cy="4396623"/>
            <a:chOff x="3495939" y="223284"/>
            <a:chExt cx="4978249" cy="4396623"/>
          </a:xfrm>
        </p:grpSpPr>
        <p:cxnSp>
          <p:nvCxnSpPr>
            <p:cNvPr id="20" name="直接连接符 19"/>
            <p:cNvCxnSpPr/>
            <p:nvPr/>
          </p:nvCxnSpPr>
          <p:spPr>
            <a:xfrm>
              <a:off x="6557852" y="3444937"/>
              <a:ext cx="1288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557852" y="2237858"/>
              <a:ext cx="1288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28095" y="809187"/>
              <a:ext cx="0" cy="33375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941164" y="1733095"/>
              <a:ext cx="637953" cy="510362"/>
            </a:xfrm>
            <a:custGeom>
              <a:avLst/>
              <a:gdLst>
                <a:gd name="connsiteX0" fmla="*/ 0 w 637953"/>
                <a:gd name="connsiteY0" fmla="*/ 0 h 510362"/>
                <a:gd name="connsiteX1" fmla="*/ 265814 w 637953"/>
                <a:gd name="connsiteY1" fmla="*/ 329609 h 510362"/>
                <a:gd name="connsiteX2" fmla="*/ 637953 w 637953"/>
                <a:gd name="connsiteY2" fmla="*/ 510362 h 510362"/>
              </a:gdLst>
              <a:ahLst/>
              <a:cxnLst>
                <a:cxn ang="0">
                  <a:pos x="connsiteX0" y="connsiteY0"/>
                </a:cxn>
                <a:cxn ang="0">
                  <a:pos x="connsiteX1" y="connsiteY1"/>
                </a:cxn>
                <a:cxn ang="0">
                  <a:pos x="connsiteX2" y="connsiteY2"/>
                </a:cxn>
              </a:cxnLst>
              <a:rect l="l" t="t" r="r" b="b"/>
              <a:pathLst>
                <a:path w="637953" h="510362">
                  <a:moveTo>
                    <a:pt x="0" y="0"/>
                  </a:moveTo>
                  <a:cubicBezTo>
                    <a:pt x="79744" y="122274"/>
                    <a:pt x="159489" y="244549"/>
                    <a:pt x="265814" y="329609"/>
                  </a:cubicBezTo>
                  <a:cubicBezTo>
                    <a:pt x="372139" y="414669"/>
                    <a:pt x="505046" y="462515"/>
                    <a:pt x="637953" y="51036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5930532" y="2934575"/>
              <a:ext cx="637953" cy="510362"/>
            </a:xfrm>
            <a:custGeom>
              <a:avLst/>
              <a:gdLst>
                <a:gd name="connsiteX0" fmla="*/ 0 w 637953"/>
                <a:gd name="connsiteY0" fmla="*/ 0 h 510362"/>
                <a:gd name="connsiteX1" fmla="*/ 265814 w 637953"/>
                <a:gd name="connsiteY1" fmla="*/ 329609 h 510362"/>
                <a:gd name="connsiteX2" fmla="*/ 637953 w 637953"/>
                <a:gd name="connsiteY2" fmla="*/ 510362 h 510362"/>
              </a:gdLst>
              <a:ahLst/>
              <a:cxnLst>
                <a:cxn ang="0">
                  <a:pos x="connsiteX0" y="connsiteY0"/>
                </a:cxn>
                <a:cxn ang="0">
                  <a:pos x="connsiteX1" y="connsiteY1"/>
                </a:cxn>
                <a:cxn ang="0">
                  <a:pos x="connsiteX2" y="connsiteY2"/>
                </a:cxn>
              </a:cxnLst>
              <a:rect l="l" t="t" r="r" b="b"/>
              <a:pathLst>
                <a:path w="637953" h="510362">
                  <a:moveTo>
                    <a:pt x="0" y="0"/>
                  </a:moveTo>
                  <a:cubicBezTo>
                    <a:pt x="79744" y="122274"/>
                    <a:pt x="159489" y="244549"/>
                    <a:pt x="265814" y="329609"/>
                  </a:cubicBezTo>
                  <a:cubicBezTo>
                    <a:pt x="372139" y="414669"/>
                    <a:pt x="505046" y="462515"/>
                    <a:pt x="637953" y="51036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5941164" y="2551099"/>
              <a:ext cx="1905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7745015" y="1887265"/>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745015" y="1887265"/>
                  <a:ext cx="674224"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742294" y="2234589"/>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742294" y="2234589"/>
                  <a:ext cx="597022" cy="52322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90668" y="3189756"/>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790668" y="3189756"/>
                  <a:ext cx="683520" cy="523220"/>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39" name="直接连接符 38"/>
            <p:cNvCxnSpPr/>
            <p:nvPr/>
          </p:nvCxnSpPr>
          <p:spPr>
            <a:xfrm flipH="1">
              <a:off x="5941164" y="1705849"/>
              <a:ext cx="138223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25685" y="1705849"/>
              <a:ext cx="0" cy="52874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6930527" y="1751888"/>
                  <a:ext cx="87177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m:t>
                        </m:r>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𝑽</m:t>
                            </m:r>
                          </m:e>
                          <m:sub>
                            <m:r>
                              <a:rPr lang="en-US" altLang="zh-CN" sz="2000" b="1" i="1">
                                <a:latin typeface="Cambria Math"/>
                              </a:rPr>
                              <m:t>𝑺</m:t>
                            </m:r>
                          </m:sub>
                        </m:sSub>
                      </m:oMath>
                    </m:oMathPara>
                  </a14:m>
                  <a:endParaRPr lang="zh-CN" altLang="en-US" sz="2000" b="1" i="1" dirty="0"/>
                </a:p>
              </p:txBody>
            </p:sp>
          </mc:Choice>
          <mc:Fallback xmlns="">
            <p:sp>
              <p:nvSpPr>
                <p:cNvPr id="41" name="TextBox 40"/>
                <p:cNvSpPr txBox="1">
                  <a:spLocks noRot="1" noChangeAspect="1" noMove="1" noResize="1" noEditPoints="1" noAdjustHandles="1" noChangeArrowheads="1" noChangeShapeType="1" noTextEdit="1"/>
                </p:cNvSpPr>
                <p:nvPr/>
              </p:nvSpPr>
              <p:spPr>
                <a:xfrm>
                  <a:off x="6930527" y="1751888"/>
                  <a:ext cx="871777" cy="400110"/>
                </a:xfrm>
                <a:prstGeom prst="rect">
                  <a:avLst/>
                </a:prstGeom>
                <a:blipFill rotWithShape="1">
                  <a:blip r:embed="rId6"/>
                  <a:stretch>
                    <a:fillRect b="-3030"/>
                  </a:stretch>
                </a:blipFill>
              </p:spPr>
              <p:txBody>
                <a:bodyPr/>
                <a:lstStyle/>
                <a:p>
                  <a:r>
                    <a:rPr lang="zh-CN" altLang="en-US">
                      <a:noFill/>
                    </a:rPr>
                    <a:t> </a:t>
                  </a:r>
                </a:p>
              </p:txBody>
            </p:sp>
          </mc:Fallback>
        </mc:AlternateContent>
        <p:cxnSp>
          <p:nvCxnSpPr>
            <p:cNvPr id="43" name="直接连接符 42"/>
            <p:cNvCxnSpPr/>
            <p:nvPr/>
          </p:nvCxnSpPr>
          <p:spPr>
            <a:xfrm flipH="1" flipV="1">
              <a:off x="5528930" y="574158"/>
              <a:ext cx="399165" cy="235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538235" y="574160"/>
              <a:ext cx="0" cy="3337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5541999" y="3901037"/>
              <a:ext cx="399165" cy="235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348716" y="1783787"/>
              <a:ext cx="11802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48716" y="4202736"/>
              <a:ext cx="811441" cy="400110"/>
            </a:xfrm>
            <a:prstGeom prst="rect">
              <a:avLst/>
            </a:prstGeom>
            <a:noFill/>
          </p:spPr>
          <p:txBody>
            <a:bodyPr wrap="none" rtlCol="0">
              <a:spAutoFit/>
            </a:bodyPr>
            <a:lstStyle/>
            <a:p>
              <a:r>
                <a:rPr lang="en-US" altLang="zh-CN" sz="2000" dirty="0"/>
                <a:t>Metal</a:t>
              </a:r>
              <a:endParaRPr lang="zh-CN" altLang="en-US" sz="2000" dirty="0"/>
            </a:p>
          </p:txBody>
        </p:sp>
        <p:sp>
          <p:nvSpPr>
            <p:cNvPr id="57" name="TextBox 56"/>
            <p:cNvSpPr txBox="1"/>
            <p:nvPr/>
          </p:nvSpPr>
          <p:spPr>
            <a:xfrm>
              <a:off x="5145669" y="4202736"/>
              <a:ext cx="1167307" cy="400110"/>
            </a:xfrm>
            <a:prstGeom prst="rect">
              <a:avLst/>
            </a:prstGeom>
            <a:noFill/>
          </p:spPr>
          <p:txBody>
            <a:bodyPr wrap="none" rtlCol="0">
              <a:spAutoFit/>
            </a:bodyPr>
            <a:lstStyle/>
            <a:p>
              <a:r>
                <a:rPr lang="en-US" altLang="zh-CN" sz="2000" dirty="0"/>
                <a:t>Insulator</a:t>
              </a:r>
              <a:endParaRPr lang="zh-CN" altLang="en-US" sz="2000" dirty="0"/>
            </a:p>
          </p:txBody>
        </p:sp>
        <p:sp>
          <p:nvSpPr>
            <p:cNvPr id="58" name="TextBox 57"/>
            <p:cNvSpPr txBox="1"/>
            <p:nvPr/>
          </p:nvSpPr>
          <p:spPr>
            <a:xfrm>
              <a:off x="6579117" y="4219797"/>
              <a:ext cx="1895071" cy="400110"/>
            </a:xfrm>
            <a:prstGeom prst="rect">
              <a:avLst/>
            </a:prstGeom>
            <a:noFill/>
          </p:spPr>
          <p:txBody>
            <a:bodyPr wrap="none" rtlCol="0">
              <a:spAutoFit/>
            </a:bodyPr>
            <a:lstStyle/>
            <a:p>
              <a:r>
                <a:rPr lang="en-US" altLang="zh-CN" sz="2000" dirty="0"/>
                <a:t>Semiconductor</a:t>
              </a:r>
              <a:endParaRPr lang="zh-CN" altLang="en-US" sz="2000" dirty="0"/>
            </a:p>
          </p:txBody>
        </p:sp>
        <p:cxnSp>
          <p:nvCxnSpPr>
            <p:cNvPr id="65" name="直接连接符 64"/>
            <p:cNvCxnSpPr/>
            <p:nvPr/>
          </p:nvCxnSpPr>
          <p:spPr>
            <a:xfrm>
              <a:off x="5941164" y="816263"/>
              <a:ext cx="5340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528930" y="571709"/>
              <a:ext cx="94629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249508" y="223284"/>
              <a:ext cx="0" cy="3508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49508" y="826896"/>
              <a:ext cx="0" cy="2363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6242643" y="482921"/>
                  <a:ext cx="8349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m:t>
                        </m:r>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𝑽</m:t>
                            </m:r>
                          </m:e>
                          <m:sub>
                            <m:r>
                              <a:rPr lang="en-US" altLang="zh-CN" sz="2000" b="1" i="1">
                                <a:latin typeface="Cambria Math"/>
                              </a:rPr>
                              <m:t>𝒊</m:t>
                            </m:r>
                          </m:sub>
                        </m:sSub>
                      </m:oMath>
                    </m:oMathPara>
                  </a14:m>
                  <a:endParaRPr lang="zh-CN" altLang="en-US" sz="2000" b="1" i="1" dirty="0"/>
                </a:p>
              </p:txBody>
            </p:sp>
          </mc:Choice>
          <mc:Fallback xmlns="">
            <p:sp>
              <p:nvSpPr>
                <p:cNvPr id="74" name="TextBox 73"/>
                <p:cNvSpPr txBox="1">
                  <a:spLocks noRot="1" noChangeAspect="1" noMove="1" noResize="1" noEditPoints="1" noAdjustHandles="1" noChangeArrowheads="1" noChangeShapeType="1" noTextEdit="1"/>
                </p:cNvSpPr>
                <p:nvPr/>
              </p:nvSpPr>
              <p:spPr>
                <a:xfrm>
                  <a:off x="6242643" y="482921"/>
                  <a:ext cx="834909" cy="400110"/>
                </a:xfrm>
                <a:prstGeom prst="rect">
                  <a:avLst/>
                </a:prstGeom>
                <a:blipFill rotWithShape="1">
                  <a:blip r:embed="rId7"/>
                  <a:stretch>
                    <a:fillRect b="-3030"/>
                  </a:stretch>
                </a:blipFill>
              </p:spPr>
              <p:txBody>
                <a:bodyPr/>
                <a:lstStyle/>
                <a:p>
                  <a:r>
                    <a:rPr lang="zh-CN" altLang="en-US">
                      <a:noFill/>
                    </a:rPr>
                    <a:t> </a:t>
                  </a:r>
                </a:p>
              </p:txBody>
            </p:sp>
          </mc:Fallback>
        </mc:AlternateContent>
        <p:cxnSp>
          <p:nvCxnSpPr>
            <p:cNvPr id="76" name="直接连接符 75"/>
            <p:cNvCxnSpPr/>
            <p:nvPr/>
          </p:nvCxnSpPr>
          <p:spPr>
            <a:xfrm>
              <a:off x="7526652" y="2551099"/>
              <a:ext cx="0" cy="4472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365928" y="2998382"/>
              <a:ext cx="318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938822" y="1787306"/>
              <a:ext cx="0" cy="6444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765069" y="3429000"/>
              <a:ext cx="318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p:cNvSpPr txBox="1"/>
                <p:nvPr/>
              </p:nvSpPr>
              <p:spPr>
                <a:xfrm>
                  <a:off x="4079392" y="1265183"/>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m:t>
                            </m:r>
                          </m:sub>
                        </m:sSub>
                      </m:oMath>
                    </m:oMathPara>
                  </a14:m>
                  <a:endParaRPr lang="zh-CN" alt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4079392" y="1265183"/>
                  <a:ext cx="834267" cy="523220"/>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88" name="直接连接符 87"/>
            <p:cNvCxnSpPr/>
            <p:nvPr/>
          </p:nvCxnSpPr>
          <p:spPr>
            <a:xfrm>
              <a:off x="4678326" y="2552771"/>
              <a:ext cx="4818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758245" y="2444272"/>
              <a:ext cx="318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4919241" y="2545301"/>
              <a:ext cx="0" cy="883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p:cNvSpPr txBox="1"/>
                <p:nvPr/>
              </p:nvSpPr>
              <p:spPr>
                <a:xfrm>
                  <a:off x="3495939" y="1955474"/>
                  <a:ext cx="1269130" cy="5582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b="0" i="1" smtClean="0">
                            <a:latin typeface="Cambria Math" panose="02040503050406030204" pitchFamily="18" charset="0"/>
                          </a:rPr>
                          <m:t>&lt;0</m:t>
                        </m:r>
                      </m:oMath>
                    </m:oMathPara>
                  </a14:m>
                  <a:endParaRPr lang="zh-CN" alt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3495939" y="1955474"/>
                  <a:ext cx="1269130" cy="558230"/>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5" name="TextBox 94"/>
              <p:cNvSpPr txBox="1"/>
              <p:nvPr/>
            </p:nvSpPr>
            <p:spPr>
              <a:xfrm>
                <a:off x="1217590" y="4672300"/>
                <a:ext cx="2075055" cy="5582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oMath>
                  </m:oMathPara>
                </a14:m>
                <a:endParaRPr lang="zh-CN" alt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1217590" y="4672300"/>
                <a:ext cx="2075055" cy="55823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3784965" y="4672300"/>
                <a:ext cx="20531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r>
                        <a:rPr lang="en-US" altLang="zh-CN" i="1">
                          <a:latin typeface="Cambria Math"/>
                        </a:rPr>
                        <m:t>/</m:t>
                      </m:r>
                      <m:r>
                        <a:rPr lang="en-US" altLang="zh-CN" i="1">
                          <a:latin typeface="Cambria Math"/>
                        </a:rPr>
                        <m:t>𝑑</m:t>
                      </m:r>
                    </m:oMath>
                  </m:oMathPara>
                </a14:m>
                <a:endParaRPr lang="zh-CN" alt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3784965" y="4672300"/>
                <a:ext cx="2053126"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6296331" y="4672300"/>
                <a:ext cx="216027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𝐶</m:t>
                          </m:r>
                        </m:e>
                        <m:sub>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oMath>
                  </m:oMathPara>
                </a14:m>
                <a:endParaRPr lang="zh-CN" alt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6296331" y="4672300"/>
                <a:ext cx="2160271" cy="55643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1386347" y="5230530"/>
                <a:ext cx="7422160" cy="589072"/>
              </a:xfrm>
              <a:prstGeom prst="rect">
                <a:avLst/>
              </a:prstGeom>
              <a:noFill/>
            </p:spPr>
            <p:txBody>
              <a:bodyPr wrap="none"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𝐶</m:t>
                        </m:r>
                      </m:e>
                      <m:sub>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e>
                    </m:d>
                    <m:r>
                      <a:rPr lang="en-US" altLang="zh-CN">
                        <a:latin typeface="Cambria Math"/>
                      </a:rPr>
                      <m:t>=</m:t>
                    </m:r>
                  </m:oMath>
                </a14:m>
                <a:r>
                  <a:rPr lang="en-US" altLang="zh-CN" b="1" dirty="0">
                    <a:ea typeface="Cambria Math"/>
                  </a:rPr>
                  <a:t> </a:t>
                </a:r>
                <a14:m>
                  <m:oMath xmlns:m="http://schemas.openxmlformats.org/officeDocument/2006/math">
                    <m:r>
                      <a:rPr lang="en-US" altLang="zh-CN" b="1" i="1">
                        <a:latin typeface="Cambria Math"/>
                        <a:ea typeface="Cambria Math"/>
                      </a:rPr>
                      <m:t>𝟐</m:t>
                    </m:r>
                    <m:r>
                      <a:rPr lang="en-US" altLang="zh-CN" b="1" i="1">
                        <a:latin typeface="Cambria Math"/>
                        <a:ea typeface="Cambria Math"/>
                      </a:rPr>
                      <m:t>𝒆</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𝒊</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𝒅</m:t>
                        </m:r>
                      </m:sub>
                    </m:sSub>
                    <m:r>
                      <a:rPr lang="en-US" altLang="zh-CN" b="1" i="1">
                        <a:latin typeface="Cambria Math"/>
                        <a:ea typeface="Cambria Math"/>
                      </a:rPr>
                      <m:t>𝑭</m:t>
                    </m:r>
                    <m:d>
                      <m:dPr>
                        <m:ctrlPr>
                          <a:rPr lang="en-US" altLang="zh-CN" b="1" i="1">
                            <a:latin typeface="Cambria Math" panose="02040503050406030204" pitchFamily="18" charset="0"/>
                            <a:ea typeface="Cambria Math"/>
                          </a:rPr>
                        </m:ctrlPr>
                      </m:dPr>
                      <m:e>
                        <m:r>
                          <a:rPr lang="en-US" altLang="zh-CN" b="1" i="1">
                            <a:latin typeface="Cambria Math"/>
                            <a:ea typeface="Cambria Math"/>
                            <a:sym typeface="Symbol"/>
                          </a:rPr>
                          <m:t>,</m:t>
                        </m:r>
                        <m:sSub>
                          <m:sSubPr>
                            <m:ctrlPr>
                              <a:rPr lang="en-US" altLang="zh-CN" b="1" i="1">
                                <a:latin typeface="Cambria Math" panose="02040503050406030204" pitchFamily="18" charset="0"/>
                                <a:ea typeface="Cambria Math"/>
                                <a:sym typeface="Symbol"/>
                              </a:rPr>
                            </m:ctrlPr>
                          </m:sSubPr>
                          <m:e>
                            <m:r>
                              <a:rPr lang="en-US" altLang="zh-CN" b="1" i="1">
                                <a:latin typeface="Cambria Math"/>
                                <a:ea typeface="Cambria Math"/>
                                <a:sym typeface="Symbol"/>
                              </a:rPr>
                              <m:t>𝒀</m:t>
                            </m:r>
                          </m:e>
                          <m:sub>
                            <m:r>
                              <a:rPr lang="en-US" altLang="zh-CN" b="1" i="1">
                                <a:latin typeface="Cambria Math"/>
                                <a:ea typeface="Cambria Math"/>
                                <a:sym typeface="Symbol"/>
                              </a:rPr>
                              <m:t>𝒔</m:t>
                            </m:r>
                          </m:sub>
                        </m:sSub>
                      </m:e>
                    </m:d>
                  </m:oMath>
                </a14:m>
                <a:endParaRPr lang="zh-CN" alt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386347" y="5230530"/>
                <a:ext cx="7422160" cy="589072"/>
              </a:xfrm>
              <a:prstGeom prst="rect">
                <a:avLst/>
              </a:prstGeom>
              <a:blipFill>
                <a:blip r:embed="rId13"/>
                <a:stretch>
                  <a:fillRect/>
                </a:stretch>
              </a:blipFill>
            </p:spPr>
            <p:txBody>
              <a:bodyPr/>
              <a:lstStyle/>
              <a:p>
                <a:r>
                  <a:rPr lang="zh-CN" altLang="en-US">
                    <a:noFill/>
                  </a:rPr>
                  <a:t> </a:t>
                </a:r>
              </a:p>
            </p:txBody>
          </p:sp>
        </mc:Fallback>
      </mc:AlternateContent>
      <p:sp>
        <p:nvSpPr>
          <p:cNvPr id="51" name="TextBox 50"/>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52" name="组合 51"/>
          <p:cNvGrpSpPr/>
          <p:nvPr/>
        </p:nvGrpSpPr>
        <p:grpSpPr>
          <a:xfrm>
            <a:off x="9902453" y="6365526"/>
            <a:ext cx="669851" cy="372140"/>
            <a:chOff x="2020186" y="5571460"/>
            <a:chExt cx="669851" cy="372140"/>
          </a:xfrm>
        </p:grpSpPr>
        <p:sp>
          <p:nvSpPr>
            <p:cNvPr id="54" name="右箭头 53"/>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棱台 54"/>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 name="矩形 9"/>
          <p:cNvSpPr/>
          <p:nvPr/>
        </p:nvSpPr>
        <p:spPr>
          <a:xfrm>
            <a:off x="3759494" y="5230530"/>
            <a:ext cx="4807149" cy="58907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TextBox 58"/>
              <p:cNvSpPr txBox="1"/>
              <p:nvPr/>
            </p:nvSpPr>
            <p:spPr>
              <a:xfrm>
                <a:off x="2882358" y="5976262"/>
                <a:ext cx="3291414" cy="563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m:rPr>
                              <m:sty m:val="p"/>
                            </m:rPr>
                            <a:rPr lang="en-US" altLang="zh-CN" i="1">
                              <a:latin typeface="Cambria Math" panose="02040503050406030204" pitchFamily="18" charset="0"/>
                            </a:rPr>
                            <m:t>g</m:t>
                          </m:r>
                        </m:sub>
                      </m:sSub>
                      <m:r>
                        <a:rPr lang="en-US" altLang="zh-CN" i="1">
                          <a:latin typeface="Cambria Math"/>
                          <a:ea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𝑆</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𝑄</m:t>
                          </m:r>
                        </m:e>
                        <m:sub>
                          <m:r>
                            <a:rPr lang="en-US" altLang="zh-CN" i="1">
                              <a:latin typeface="Cambria Math"/>
                              <a:ea typeface="Cambria Math"/>
                            </a:rPr>
                            <m:t>𝑠𝑝</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zh-CN" altLang="en-US" i="1">
                              <a:latin typeface="Cambria Math"/>
                              <a:ea typeface="Cambria Math"/>
                            </a:rPr>
                            <m:t>𝜎</m:t>
                          </m:r>
                        </m:e>
                        <m:sub>
                          <m:r>
                            <a:rPr lang="en-US" altLang="zh-CN" i="1">
                              <a:latin typeface="Cambria Math"/>
                              <a:ea typeface="Cambria Math"/>
                            </a:rPr>
                            <m:t>𝑠</m:t>
                          </m:r>
                        </m:sub>
                      </m:sSub>
                    </m:oMath>
                  </m:oMathPara>
                </a14:m>
                <a:endParaRPr lang="zh-CN"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2882358" y="5976262"/>
                <a:ext cx="3291414" cy="563872"/>
              </a:xfrm>
              <a:prstGeom prst="rect">
                <a:avLst/>
              </a:prstGeom>
              <a:blipFill>
                <a:blip r:embed="rId14"/>
                <a:stretch>
                  <a:fillRect/>
                </a:stretch>
              </a:blipFill>
            </p:spPr>
            <p:txBody>
              <a:bodyPr/>
              <a:lstStyle/>
              <a:p>
                <a:r>
                  <a:rPr lang="zh-CN" altLang="en-US">
                    <a:noFill/>
                  </a:rPr>
                  <a:t> </a:t>
                </a:r>
              </a:p>
            </p:txBody>
          </p:sp>
        </mc:Fallback>
      </mc:AlternateContent>
      <p:grpSp>
        <p:nvGrpSpPr>
          <p:cNvPr id="33" name="组合 32"/>
          <p:cNvGrpSpPr/>
          <p:nvPr/>
        </p:nvGrpSpPr>
        <p:grpSpPr>
          <a:xfrm>
            <a:off x="1020586" y="844519"/>
            <a:ext cx="4394796" cy="3810720"/>
            <a:chOff x="800402" y="1160927"/>
            <a:chExt cx="4394796" cy="3810720"/>
          </a:xfrm>
        </p:grpSpPr>
        <p:grpSp>
          <p:nvGrpSpPr>
            <p:cNvPr id="79" name="组合 78"/>
            <p:cNvGrpSpPr/>
            <p:nvPr/>
          </p:nvGrpSpPr>
          <p:grpSpPr>
            <a:xfrm>
              <a:off x="800402" y="1160927"/>
              <a:ext cx="4394796" cy="3810720"/>
              <a:chOff x="4079392" y="809187"/>
              <a:chExt cx="4394796" cy="3810720"/>
            </a:xfrm>
          </p:grpSpPr>
          <p:cxnSp>
            <p:nvCxnSpPr>
              <p:cNvPr id="82" name="直接连接符 81"/>
              <p:cNvCxnSpPr/>
              <p:nvPr/>
            </p:nvCxnSpPr>
            <p:spPr>
              <a:xfrm>
                <a:off x="5932020" y="2903942"/>
                <a:ext cx="1288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932020" y="1706007"/>
                <a:ext cx="12889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928095" y="809187"/>
                <a:ext cx="0" cy="33375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915957" y="2010104"/>
                <a:ext cx="131418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26"/>
                  <p:cNvSpPr txBox="1"/>
                  <p:nvPr/>
                </p:nvSpPr>
                <p:spPr>
                  <a:xfrm>
                    <a:off x="7162459" y="1363039"/>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92" name="TextBox 26"/>
                  <p:cNvSpPr txBox="1">
                    <a:spLocks noRot="1" noChangeAspect="1" noMove="1" noResize="1" noEditPoints="1" noAdjustHandles="1" noChangeArrowheads="1" noChangeShapeType="1" noTextEdit="1"/>
                  </p:cNvSpPr>
                  <p:nvPr/>
                </p:nvSpPr>
                <p:spPr>
                  <a:xfrm>
                    <a:off x="7162459" y="1363039"/>
                    <a:ext cx="674224"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TextBox 28"/>
                  <p:cNvSpPr txBox="1"/>
                  <p:nvPr/>
                </p:nvSpPr>
                <p:spPr>
                  <a:xfrm>
                    <a:off x="7159738" y="1710363"/>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xmlns="">
              <p:sp>
                <p:nvSpPr>
                  <p:cNvPr id="94" name="TextBox 28"/>
                  <p:cNvSpPr txBox="1">
                    <a:spLocks noRot="1" noChangeAspect="1" noMove="1" noResize="1" noEditPoints="1" noAdjustHandles="1" noChangeArrowheads="1" noChangeShapeType="1" noTextEdit="1"/>
                  </p:cNvSpPr>
                  <p:nvPr/>
                </p:nvSpPr>
                <p:spPr>
                  <a:xfrm>
                    <a:off x="7159738" y="1710363"/>
                    <a:ext cx="597022"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TextBox 29"/>
                  <p:cNvSpPr txBox="1"/>
                  <p:nvPr/>
                </p:nvSpPr>
                <p:spPr>
                  <a:xfrm>
                    <a:off x="7208112" y="2665530"/>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99" name="TextBox 29"/>
                  <p:cNvSpPr txBox="1">
                    <a:spLocks noRot="1" noChangeAspect="1" noMove="1" noResize="1" noEditPoints="1" noAdjustHandles="1" noChangeArrowheads="1" noChangeShapeType="1" noTextEdit="1"/>
                  </p:cNvSpPr>
                  <p:nvPr/>
                </p:nvSpPr>
                <p:spPr>
                  <a:xfrm>
                    <a:off x="7208112" y="2665530"/>
                    <a:ext cx="683520" cy="523220"/>
                  </a:xfrm>
                  <a:prstGeom prst="rect">
                    <a:avLst/>
                  </a:prstGeom>
                  <a:blipFill>
                    <a:blip r:embed="rId17"/>
                    <a:stretch>
                      <a:fillRect/>
                    </a:stretch>
                  </a:blipFill>
                </p:spPr>
                <p:txBody>
                  <a:bodyPr/>
                  <a:lstStyle/>
                  <a:p>
                    <a:r>
                      <a:rPr lang="zh-CN" altLang="en-US">
                        <a:noFill/>
                      </a:rPr>
                      <a:t> </a:t>
                    </a:r>
                  </a:p>
                </p:txBody>
              </p:sp>
            </mc:Fallback>
          </mc:AlternateContent>
          <p:cxnSp>
            <p:nvCxnSpPr>
              <p:cNvPr id="104" name="直接连接符 103"/>
              <p:cNvCxnSpPr/>
              <p:nvPr/>
            </p:nvCxnSpPr>
            <p:spPr>
              <a:xfrm flipV="1">
                <a:off x="5519947" y="809188"/>
                <a:ext cx="0" cy="3337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323552" y="2010104"/>
                <a:ext cx="11802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55"/>
              <p:cNvSpPr txBox="1"/>
              <p:nvPr/>
            </p:nvSpPr>
            <p:spPr>
              <a:xfrm>
                <a:off x="4348716" y="4202736"/>
                <a:ext cx="811441" cy="400110"/>
              </a:xfrm>
              <a:prstGeom prst="rect">
                <a:avLst/>
              </a:prstGeom>
              <a:noFill/>
            </p:spPr>
            <p:txBody>
              <a:bodyPr wrap="none" rtlCol="0">
                <a:spAutoFit/>
              </a:bodyPr>
              <a:lstStyle/>
              <a:p>
                <a:r>
                  <a:rPr lang="en-US" altLang="zh-CN" sz="2000" dirty="0"/>
                  <a:t>Metal</a:t>
                </a:r>
                <a:endParaRPr lang="zh-CN" altLang="en-US" sz="2000" dirty="0"/>
              </a:p>
            </p:txBody>
          </p:sp>
          <p:sp>
            <p:nvSpPr>
              <p:cNvPr id="108" name="TextBox 56"/>
              <p:cNvSpPr txBox="1"/>
              <p:nvPr/>
            </p:nvSpPr>
            <p:spPr>
              <a:xfrm>
                <a:off x="5145669" y="4202736"/>
                <a:ext cx="1167307" cy="400110"/>
              </a:xfrm>
              <a:prstGeom prst="rect">
                <a:avLst/>
              </a:prstGeom>
              <a:noFill/>
            </p:spPr>
            <p:txBody>
              <a:bodyPr wrap="none" rtlCol="0">
                <a:spAutoFit/>
              </a:bodyPr>
              <a:lstStyle/>
              <a:p>
                <a:r>
                  <a:rPr lang="en-US" altLang="zh-CN" sz="2000" dirty="0"/>
                  <a:t>Insulator</a:t>
                </a:r>
                <a:endParaRPr lang="zh-CN" altLang="en-US" sz="2000" dirty="0"/>
              </a:p>
            </p:txBody>
          </p:sp>
          <p:sp>
            <p:nvSpPr>
              <p:cNvPr id="109" name="TextBox 57"/>
              <p:cNvSpPr txBox="1"/>
              <p:nvPr/>
            </p:nvSpPr>
            <p:spPr>
              <a:xfrm>
                <a:off x="6579117" y="4219797"/>
                <a:ext cx="1895071" cy="400110"/>
              </a:xfrm>
              <a:prstGeom prst="rect">
                <a:avLst/>
              </a:prstGeom>
              <a:noFill/>
            </p:spPr>
            <p:txBody>
              <a:bodyPr wrap="none" rtlCol="0">
                <a:spAutoFit/>
              </a:bodyPr>
              <a:lstStyle/>
              <a:p>
                <a:r>
                  <a:rPr lang="en-US" altLang="zh-CN" sz="2000" dirty="0"/>
                  <a:t>Semiconductor</a:t>
                </a:r>
                <a:endParaRPr lang="zh-CN" altLang="en-US" sz="2000" dirty="0"/>
              </a:p>
            </p:txBody>
          </p:sp>
          <mc:AlternateContent xmlns:mc="http://schemas.openxmlformats.org/markup-compatibility/2006" xmlns:a14="http://schemas.microsoft.com/office/drawing/2010/main">
            <mc:Choice Requires="a14">
              <p:sp>
                <p:nvSpPr>
                  <p:cNvPr id="119" name="TextBox 83"/>
                  <p:cNvSpPr txBox="1"/>
                  <p:nvPr/>
                </p:nvSpPr>
                <p:spPr>
                  <a:xfrm>
                    <a:off x="4079392" y="1265183"/>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m:t>
                              </m:r>
                            </m:sub>
                          </m:sSub>
                        </m:oMath>
                      </m:oMathPara>
                    </a14:m>
                    <a:endParaRPr lang="zh-CN" alt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4079392" y="1265183"/>
                    <a:ext cx="834267" cy="523220"/>
                  </a:xfrm>
                  <a:prstGeom prst="rect">
                    <a:avLst/>
                  </a:prstGeom>
                  <a:blipFill rotWithShape="1">
                    <a:blip r:embed="rId8"/>
                    <a:stretch>
                      <a:fillRect/>
                    </a:stretch>
                  </a:blipFill>
                </p:spPr>
                <p:txBody>
                  <a:bodyPr/>
                  <a:lstStyle/>
                  <a:p>
                    <a:r>
                      <a:rPr lang="zh-CN" altLang="en-US">
                        <a:noFill/>
                      </a:rPr>
                      <a:t> </a:t>
                    </a:r>
                  </a:p>
                </p:txBody>
              </p:sp>
            </mc:Fallback>
          </mc:AlternateContent>
        </p:grpSp>
        <p:cxnSp>
          <p:nvCxnSpPr>
            <p:cNvPr id="32" name="直接连接符 31"/>
            <p:cNvCxnSpPr/>
            <p:nvPr/>
          </p:nvCxnSpPr>
          <p:spPr>
            <a:xfrm flipH="1">
              <a:off x="2240957" y="1160928"/>
              <a:ext cx="421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2240957" y="4495030"/>
              <a:ext cx="421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0" y="4655239"/>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9093150" y="935424"/>
                <a:ext cx="2626424" cy="465897"/>
              </a:xfrm>
              <a:prstGeom prst="rect">
                <a:avLst/>
              </a:prstGeom>
              <a:solidFill>
                <a:schemeClr val="accent5">
                  <a:lumMod val="7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b="0" i="0" smtClean="0">
                              <a:latin typeface="Cambria Math" panose="02040503050406030204" pitchFamily="18" charset="0"/>
                            </a:rPr>
                            <m:t>fM</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b="0" i="0" smtClean="0">
                              <a:latin typeface="Cambria Math" panose="02040503050406030204" pitchFamily="18" charset="0"/>
                            </a:rPr>
                            <m:t>f</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𝑔</m:t>
                          </m:r>
                        </m:sub>
                      </m:sSub>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9093150" y="935424"/>
                <a:ext cx="2626424" cy="465897"/>
              </a:xfrm>
              <a:prstGeom prst="rect">
                <a:avLst/>
              </a:prstGeom>
              <a:blipFill>
                <a:blip r:embed="rId1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6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left)">
                                      <p:cBhvr>
                                        <p:cTn id="15" dur="10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wipe(left)">
                                      <p:cBhvr>
                                        <p:cTn id="20" dur="10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10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1000"/>
                                        <p:tgtEl>
                                          <p:spTgt spid="98"/>
                                        </p:tgtEl>
                                      </p:cBhvr>
                                    </p:animEffect>
                                  </p:childTnLst>
                                </p:cTn>
                              </p:par>
                            </p:childTnLst>
                          </p:cTn>
                        </p:par>
                        <p:par>
                          <p:cTn id="31" fill="hold">
                            <p:stCondLst>
                              <p:cond delay="1000"/>
                            </p:stCondLst>
                            <p:childTnLst>
                              <p:par>
                                <p:cTn id="32" presetID="21"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heel(1)">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1000"/>
                                        <p:tgtEl>
                                          <p:spTgt spid="59"/>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10" grpId="0" animBg="1"/>
      <p:bldP spid="59" grpId="0"/>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5258" y="-118409"/>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10" name="TextBox 9"/>
              <p:cNvSpPr txBox="1"/>
              <p:nvPr/>
            </p:nvSpPr>
            <p:spPr>
              <a:xfrm>
                <a:off x="2732299" y="804921"/>
                <a:ext cx="1612557" cy="1032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a:rPr>
                        <m:t>c</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den>
                      </m:f>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32299" y="804921"/>
                <a:ext cx="1612557" cy="103227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15876" y="1041941"/>
                <a:ext cx="2075055" cy="5582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15876" y="1041941"/>
                <a:ext cx="2075055" cy="5582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073926" y="925563"/>
                <a:ext cx="3221908" cy="790986"/>
              </a:xfrm>
              <a:prstGeom prst="rect">
                <a:avLst/>
              </a:prstGeom>
              <a:noFill/>
            </p:spPr>
            <p:txBody>
              <a:bodyPr wrap="none" rtlCol="0">
                <a:spAutoFit/>
              </a:bodyPr>
              <a:lstStyle/>
              <a:p>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𝑐</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den>
                    </m:f>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den>
                    </m:f>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073926" y="925563"/>
                <a:ext cx="3221908" cy="790986"/>
              </a:xfrm>
              <a:prstGeom prst="rect">
                <a:avLst/>
              </a:prstGeom>
              <a:blipFill>
                <a:blip r:embed="rId5"/>
                <a:stretch>
                  <a:fillRect b="-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876672" y="2188245"/>
                <a:ext cx="1725344" cy="9808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den>
                      </m:f>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876672" y="2188245"/>
                <a:ext cx="1725344" cy="9808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20613" y="2249766"/>
                <a:ext cx="3312125" cy="9941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den>
                      </m:f>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620613" y="2249766"/>
                <a:ext cx="3312125" cy="9941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937603" y="3322474"/>
                <a:ext cx="1483098" cy="759182"/>
              </a:xfrm>
              <a:prstGeom prst="rect">
                <a:avLst/>
              </a:prstGeom>
              <a:noFill/>
            </p:spPr>
            <p:txBody>
              <a:bodyPr wrap="none" rtlCol="0">
                <a:spAutoFit/>
              </a:bodyPr>
              <a:lstStyle/>
              <a:p>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𝑐</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937603" y="3322474"/>
                <a:ext cx="1483098" cy="759182"/>
              </a:xfrm>
              <a:prstGeom prst="rect">
                <a:avLst/>
              </a:prstGeom>
              <a:blipFill>
                <a:blip r:embed="rId8"/>
                <a:stretch>
                  <a:fillRect b="-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772946" y="3243948"/>
                <a:ext cx="1911934" cy="902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a:rPr>
                        <m:t>c</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772946" y="3243948"/>
                <a:ext cx="1911934" cy="90287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493752" y="4463056"/>
                <a:ext cx="26225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493752" y="4463056"/>
                <a:ext cx="2622576"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72946" y="4233089"/>
                <a:ext cx="3289234" cy="9831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den>
                      </m:f>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772946" y="4233089"/>
                <a:ext cx="3289234" cy="98315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20701" y="5215337"/>
                <a:ext cx="2399824"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420701" y="5215337"/>
                <a:ext cx="2399824" cy="974562"/>
              </a:xfrm>
              <a:prstGeom prst="rect">
                <a:avLst/>
              </a:prstGeom>
              <a:blipFill>
                <a:blip r:embed="rId12"/>
                <a:stretch>
                  <a:fillRect/>
                </a:stretch>
              </a:blipFill>
            </p:spPr>
            <p:txBody>
              <a:bodyPr/>
              <a:lstStyle/>
              <a:p>
                <a:r>
                  <a:rPr lang="zh-CN" altLang="en-US">
                    <a:noFill/>
                  </a:rPr>
                  <a:t> </a:t>
                </a:r>
              </a:p>
            </p:txBody>
          </p:sp>
        </mc:Fallback>
      </mc:AlternateContent>
      <p:sp>
        <p:nvSpPr>
          <p:cNvPr id="20" name="TextBox 19"/>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1" name="组合 20"/>
          <p:cNvGrpSpPr/>
          <p:nvPr/>
        </p:nvGrpSpPr>
        <p:grpSpPr>
          <a:xfrm>
            <a:off x="9902453" y="6365526"/>
            <a:ext cx="669851" cy="372140"/>
            <a:chOff x="2020186" y="5571460"/>
            <a:chExt cx="669851" cy="372140"/>
          </a:xfrm>
        </p:grpSpPr>
        <p:sp>
          <p:nvSpPr>
            <p:cNvPr id="22" name="右箭头 21"/>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棱台 22"/>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矩形 1"/>
          <p:cNvSpPr/>
          <p:nvPr/>
        </p:nvSpPr>
        <p:spPr>
          <a:xfrm>
            <a:off x="934470" y="1960466"/>
            <a:ext cx="1637414" cy="1706476"/>
          </a:xfrm>
          <a:prstGeom prst="rect">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 name="直接连接符 3"/>
          <p:cNvCxnSpPr/>
          <p:nvPr/>
        </p:nvCxnSpPr>
        <p:spPr>
          <a:xfrm>
            <a:off x="934470" y="2522281"/>
            <a:ext cx="1637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34470" y="2910326"/>
            <a:ext cx="1637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83547" y="1981730"/>
            <a:ext cx="484428" cy="523220"/>
          </a:xfrm>
          <a:prstGeom prst="rect">
            <a:avLst/>
          </a:prstGeom>
          <a:noFill/>
        </p:spPr>
        <p:txBody>
          <a:bodyPr wrap="none" rtlCol="0">
            <a:spAutoFit/>
          </a:bodyPr>
          <a:lstStyle/>
          <a:p>
            <a:r>
              <a:rPr lang="en-US" altLang="zh-CN" dirty="0"/>
              <a:t>M</a:t>
            </a:r>
            <a:endParaRPr lang="zh-CN" altLang="en-US" dirty="0"/>
          </a:p>
        </p:txBody>
      </p:sp>
      <p:sp>
        <p:nvSpPr>
          <p:cNvPr id="6" name="TextBox 5"/>
          <p:cNvSpPr txBox="1"/>
          <p:nvPr/>
        </p:nvSpPr>
        <p:spPr>
          <a:xfrm>
            <a:off x="1583735" y="2450889"/>
            <a:ext cx="284052" cy="523220"/>
          </a:xfrm>
          <a:prstGeom prst="rect">
            <a:avLst/>
          </a:prstGeom>
          <a:noFill/>
        </p:spPr>
        <p:txBody>
          <a:bodyPr wrap="none" rtlCol="0">
            <a:spAutoFit/>
          </a:bodyPr>
          <a:lstStyle/>
          <a:p>
            <a:r>
              <a:rPr lang="en-US" altLang="zh-CN" dirty="0"/>
              <a:t>I</a:t>
            </a:r>
            <a:endParaRPr lang="zh-CN" altLang="en-US" dirty="0"/>
          </a:p>
        </p:txBody>
      </p:sp>
      <p:sp>
        <p:nvSpPr>
          <p:cNvPr id="7" name="TextBox 6"/>
          <p:cNvSpPr txBox="1"/>
          <p:nvPr/>
        </p:nvSpPr>
        <p:spPr>
          <a:xfrm>
            <a:off x="1513096" y="2932183"/>
            <a:ext cx="423514" cy="523220"/>
          </a:xfrm>
          <a:prstGeom prst="rect">
            <a:avLst/>
          </a:prstGeom>
          <a:noFill/>
        </p:spPr>
        <p:txBody>
          <a:bodyPr wrap="none" rtlCol="0">
            <a:spAutoFit/>
          </a:bodyPr>
          <a:lstStyle/>
          <a:p>
            <a:r>
              <a:rPr lang="en-US" altLang="zh-CN" dirty="0"/>
              <a:t>S</a:t>
            </a:r>
            <a:endParaRPr lang="zh-CN" altLang="en-US" dirty="0"/>
          </a:p>
        </p:txBody>
      </p:sp>
      <p:cxnSp>
        <p:nvCxnSpPr>
          <p:cNvPr id="25" name="直接连接符 24"/>
          <p:cNvCxnSpPr>
            <a:stCxn id="2" idx="0"/>
          </p:cNvCxnSpPr>
          <p:nvPr/>
        </p:nvCxnSpPr>
        <p:spPr>
          <a:xfrm flipV="1">
            <a:off x="1753177" y="1607104"/>
            <a:ext cx="0" cy="353362"/>
          </a:xfrm>
          <a:prstGeom prst="line">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 idx="2"/>
          </p:cNvCxnSpPr>
          <p:nvPr/>
        </p:nvCxnSpPr>
        <p:spPr>
          <a:xfrm>
            <a:off x="1753177" y="3666943"/>
            <a:ext cx="0" cy="349743"/>
          </a:xfrm>
          <a:prstGeom prst="line">
            <a:avLst/>
          </a:prstGeom>
          <a:ln w="28575">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46032" y="1090179"/>
            <a:ext cx="556563" cy="523220"/>
          </a:xfrm>
          <a:prstGeom prst="rect">
            <a:avLst/>
          </a:prstGeom>
          <a:noFill/>
        </p:spPr>
        <p:txBody>
          <a:bodyPr wrap="none" rtlCol="0">
            <a:spAutoFit/>
          </a:bodyPr>
          <a:lstStyle/>
          <a:p>
            <a:r>
              <a:rPr lang="en-US" altLang="zh-CN" dirty="0"/>
              <a:t>V</a:t>
            </a:r>
            <a:r>
              <a:rPr lang="en-US" altLang="zh-CN" baseline="-25000" dirty="0"/>
              <a:t>g</a:t>
            </a:r>
            <a:endParaRPr lang="zh-CN" altLang="en-US" baseline="-25000" dirty="0"/>
          </a:p>
        </p:txBody>
      </p:sp>
      <p:cxnSp>
        <p:nvCxnSpPr>
          <p:cNvPr id="32" name="直接连接符 31"/>
          <p:cNvCxnSpPr/>
          <p:nvPr/>
        </p:nvCxnSpPr>
        <p:spPr>
          <a:xfrm>
            <a:off x="1524313" y="4016685"/>
            <a:ext cx="4436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83736" y="4016685"/>
            <a:ext cx="3528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09177" y="4114526"/>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677409" y="4197103"/>
            <a:ext cx="1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1524313" y="4846457"/>
            <a:ext cx="807331" cy="1341556"/>
            <a:chOff x="1069634" y="5025611"/>
            <a:chExt cx="807331" cy="1341556"/>
          </a:xfrm>
        </p:grpSpPr>
        <p:cxnSp>
          <p:nvCxnSpPr>
            <p:cNvPr id="38" name="直接连接符 37"/>
            <p:cNvCxnSpPr/>
            <p:nvPr/>
          </p:nvCxnSpPr>
          <p:spPr>
            <a:xfrm>
              <a:off x="1073272" y="5382775"/>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69634" y="5509568"/>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088863" y="590731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85225" y="6034103"/>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224267" y="5520201"/>
              <a:ext cx="0" cy="3772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224267" y="5025611"/>
              <a:ext cx="0" cy="357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224157" y="6034103"/>
              <a:ext cx="0" cy="333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1300238" y="5143089"/>
                  <a:ext cx="5555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300238" y="5143089"/>
                  <a:ext cx="555537" cy="523220"/>
                </a:xfrm>
                <a:prstGeom prst="rect">
                  <a:avLst/>
                </a:prstGeom>
                <a:blipFill rotWithShape="1">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289689" y="5662934"/>
                  <a:ext cx="5872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oMath>
                    </m:oMathPara>
                  </a14:m>
                  <a:endParaRPr lang="zh-CN"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1289689" y="5662934"/>
                  <a:ext cx="587276" cy="523220"/>
                </a:xfrm>
                <a:prstGeom prst="rect">
                  <a:avLst/>
                </a:prstGeom>
                <a:blipFill rotWithShape="1">
                  <a:blip r:embed="rId14"/>
                  <a:stretch>
                    <a:fillRect/>
                  </a:stretch>
                </a:blipFill>
              </p:spPr>
              <p:txBody>
                <a:bodyPr/>
                <a:lstStyle/>
                <a:p>
                  <a:r>
                    <a:rPr lang="zh-CN" altLang="en-US">
                      <a:noFill/>
                    </a:rPr>
                    <a:t> </a:t>
                  </a:r>
                </a:p>
              </p:txBody>
            </p:sp>
          </mc:Fallback>
        </mc:AlternateContent>
      </p:grpSp>
      <p:sp>
        <p:nvSpPr>
          <p:cNvPr id="53" name="矩形 52"/>
          <p:cNvSpPr/>
          <p:nvPr/>
        </p:nvSpPr>
        <p:spPr>
          <a:xfrm>
            <a:off x="6690930" y="2323282"/>
            <a:ext cx="3211522" cy="920667"/>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6941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down)">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1)">
                                      <p:cBhvr>
                                        <p:cTn id="57" dur="20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120" y="13396"/>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7281625" y="684156"/>
                <a:ext cx="2399824"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281625" y="684156"/>
                <a:ext cx="2399824" cy="974562"/>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838237" y="909827"/>
            <a:ext cx="5129930" cy="523220"/>
          </a:xfrm>
          <a:prstGeom prst="rect">
            <a:avLst/>
          </a:prstGeom>
          <a:noFill/>
        </p:spPr>
        <p:txBody>
          <a:bodyPr wrap="none" rtlCol="0">
            <a:spAutoFit/>
          </a:bodyPr>
          <a:lstStyle/>
          <a:p>
            <a:r>
              <a:rPr lang="en-US" altLang="zh-CN" b="1" dirty="0">
                <a:solidFill>
                  <a:srgbClr val="0000CC"/>
                </a:solidFill>
              </a:rPr>
              <a:t>p</a:t>
            </a:r>
            <a:r>
              <a:rPr lang="zh-CN" altLang="en-US" b="1" dirty="0">
                <a:solidFill>
                  <a:srgbClr val="0000CC"/>
                </a:solidFill>
              </a:rPr>
              <a:t>型半导体的</a:t>
            </a:r>
            <a:r>
              <a:rPr lang="en-US" altLang="zh-CN" b="1" dirty="0" smtClean="0">
                <a:solidFill>
                  <a:srgbClr val="0000CC"/>
                </a:solidFill>
              </a:rPr>
              <a:t>MIS</a:t>
            </a:r>
            <a:r>
              <a:rPr lang="zh-CN" altLang="en-US" b="1" dirty="0">
                <a:solidFill>
                  <a:srgbClr val="0000CC"/>
                </a:solidFill>
              </a:rPr>
              <a:t>电容</a:t>
            </a:r>
            <a:r>
              <a:rPr lang="en-US" altLang="zh-CN" b="1" dirty="0">
                <a:solidFill>
                  <a:srgbClr val="0000CC"/>
                </a:solidFill>
              </a:rPr>
              <a:t>-</a:t>
            </a:r>
            <a:r>
              <a:rPr lang="zh-CN" altLang="en-US" b="1" dirty="0">
                <a:solidFill>
                  <a:srgbClr val="0000CC"/>
                </a:solidFill>
              </a:rPr>
              <a:t>电压特性</a:t>
            </a:r>
          </a:p>
        </p:txBody>
      </p:sp>
      <mc:AlternateContent xmlns:mc="http://schemas.openxmlformats.org/markup-compatibility/2006" xmlns:a14="http://schemas.microsoft.com/office/drawing/2010/main">
        <mc:Choice Requires="a14">
          <p:sp>
            <p:nvSpPr>
              <p:cNvPr id="6" name="TextBox 5"/>
              <p:cNvSpPr txBox="1"/>
              <p:nvPr/>
            </p:nvSpPr>
            <p:spPr>
              <a:xfrm>
                <a:off x="1317029" y="1513141"/>
                <a:ext cx="2963953" cy="589072"/>
              </a:xfrm>
              <a:prstGeom prst="rect">
                <a:avLst/>
              </a:prstGeom>
              <a:noFill/>
            </p:spPr>
            <p:txBody>
              <a:bodyPr wrap="none" rtlCol="0">
                <a:spAutoFit/>
              </a:bodyPr>
              <a:lstStyle/>
              <a:p>
                <a:r>
                  <a:rPr lang="en-US" altLang="zh-CN" dirty="0"/>
                  <a:t>1.</a:t>
                </a:r>
                <a:r>
                  <a:rPr lang="zh-CN" altLang="en-US" dirty="0"/>
                  <a:t>积累区</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&lt;0</m:t>
                        </m:r>
                      </m:e>
                    </m:d>
                    <m:r>
                      <a:rPr lang="en-US" altLang="zh-CN" i="1">
                        <a:latin typeface="Cambria Math"/>
                      </a:rPr>
                      <m:t>:</m:t>
                    </m:r>
                  </m:oMath>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17029" y="1513141"/>
                <a:ext cx="2963953" cy="589072"/>
              </a:xfrm>
              <a:prstGeom prst="rect">
                <a:avLst/>
              </a:prstGeom>
              <a:blipFill>
                <a:blip r:embed="rId4"/>
                <a:stretch>
                  <a:fillRect l="-4115" t="-10309" b="-19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50004" y="2152725"/>
                <a:ext cx="2051138" cy="1050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den>
                          </m:f>
                        </m:e>
                      </m:d>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50004" y="2152725"/>
                <a:ext cx="2051138" cy="10509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62577" y="2152725"/>
                <a:ext cx="2317558" cy="1050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𝑠</m:t>
                                  </m:r>
                                </m:sub>
                              </m:sSub>
                            </m:den>
                          </m:f>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962577" y="2152725"/>
                <a:ext cx="2317558" cy="105099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21241" y="2152724"/>
                <a:ext cx="4503733" cy="1050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m:t>
                              </m:r>
                              <m:d>
                                <m:dPr>
                                  <m:begChr m:val="["/>
                                  <m:endChr m:val="]"/>
                                  <m:ctrlPr>
                                    <a:rPr lang="en-US" altLang="zh-CN" i="1">
                                      <a:latin typeface="Cambria Math" panose="02040503050406030204" pitchFamily="18" charset="0"/>
                                    </a:rPr>
                                  </m:ctrlPr>
                                </m:dPr>
                                <m:e>
                                  <m:r>
                                    <a:rPr lang="en-US" altLang="zh-CN" b="1" i="1">
                                      <a:latin typeface="Cambria Math"/>
                                      <a:ea typeface="Cambria Math"/>
                                    </a:rPr>
                                    <m:t>𝟐</m:t>
                                  </m:r>
                                  <m:r>
                                    <a:rPr lang="en-US" altLang="zh-CN" b="1" i="1">
                                      <a:latin typeface="Cambria Math"/>
                                      <a:ea typeface="Cambria Math"/>
                                    </a:rPr>
                                    <m:t>𝒆</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𝒊</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𝒅</m:t>
                                      </m:r>
                                    </m:sub>
                                  </m:sSub>
                                  <m:r>
                                    <a:rPr lang="en-US" altLang="zh-CN" b="1" i="1">
                                      <a:latin typeface="Cambria Math"/>
                                      <a:ea typeface="Cambria Math"/>
                                    </a:rPr>
                                    <m:t>𝑭</m:t>
                                  </m:r>
                                  <m:d>
                                    <m:dPr>
                                      <m:ctrlPr>
                                        <a:rPr lang="en-US" altLang="zh-CN" b="1" i="1">
                                          <a:latin typeface="Cambria Math" panose="02040503050406030204" pitchFamily="18" charset="0"/>
                                          <a:ea typeface="Cambria Math"/>
                                        </a:rPr>
                                      </m:ctrlPr>
                                    </m:dPr>
                                    <m:e>
                                      <m:r>
                                        <a:rPr lang="en-US" altLang="zh-CN" b="1" i="1">
                                          <a:latin typeface="Cambria Math"/>
                                          <a:ea typeface="Cambria Math"/>
                                          <a:sym typeface="Symbol"/>
                                        </a:rPr>
                                        <m:t>,</m:t>
                                      </m:r>
                                      <m:sSub>
                                        <m:sSubPr>
                                          <m:ctrlPr>
                                            <a:rPr lang="en-US" altLang="zh-CN" b="1" i="1">
                                              <a:latin typeface="Cambria Math" panose="02040503050406030204" pitchFamily="18" charset="0"/>
                                              <a:ea typeface="Cambria Math"/>
                                              <a:sym typeface="Symbol"/>
                                            </a:rPr>
                                          </m:ctrlPr>
                                        </m:sSubPr>
                                        <m:e>
                                          <m:r>
                                            <a:rPr lang="en-US" altLang="zh-CN" b="1" i="1">
                                              <a:latin typeface="Cambria Math"/>
                                              <a:ea typeface="Cambria Math"/>
                                              <a:sym typeface="Symbol"/>
                                            </a:rPr>
                                            <m:t>𝒀</m:t>
                                          </m:r>
                                        </m:e>
                                        <m:sub>
                                          <m:r>
                                            <a:rPr lang="en-US" altLang="zh-CN" b="1" i="1">
                                              <a:latin typeface="Cambria Math"/>
                                              <a:ea typeface="Cambria Math"/>
                                              <a:sym typeface="Symbol"/>
                                            </a:rPr>
                                            <m:t>𝒔</m:t>
                                          </m:r>
                                        </m:sub>
                                      </m:sSub>
                                    </m:e>
                                  </m:d>
                                  <m:r>
                                    <m:rPr>
                                      <m:nor/>
                                    </m:rPr>
                                    <a:rPr lang="zh-CN" altLang="en-US" dirty="0"/>
                                    <m:t> </m:t>
                                  </m:r>
                                </m:e>
                              </m:d>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𝑠</m:t>
                                  </m:r>
                                </m:sub>
                              </m:sSub>
                            </m:den>
                          </m:f>
                        </m:e>
                      </m:d>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021241" y="2152724"/>
                <a:ext cx="4503733" cy="105099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18993" y="3384185"/>
                <a:ext cx="3683060" cy="10643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𝒊</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𝒅</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m:t>
                              </m:r>
                              <m:r>
                                <a:rPr lang="en-US" altLang="zh-CN" b="1" i="1">
                                  <a:latin typeface="Cambria Math"/>
                                  <a:ea typeface="Cambria Math"/>
                                </a:rPr>
                                <m:t>𝑭</m:t>
                              </m:r>
                              <m:d>
                                <m:dPr>
                                  <m:ctrlPr>
                                    <a:rPr lang="en-US" altLang="zh-CN" b="1" i="1">
                                      <a:latin typeface="Cambria Math" panose="02040503050406030204" pitchFamily="18" charset="0"/>
                                      <a:ea typeface="Cambria Math"/>
                                    </a:rPr>
                                  </m:ctrlPr>
                                </m:dPr>
                                <m:e>
                                  <m:r>
                                    <a:rPr lang="en-US" altLang="zh-CN" b="1" i="1">
                                      <a:latin typeface="Cambria Math"/>
                                      <a:ea typeface="Cambria Math"/>
                                      <a:sym typeface="Symbol"/>
                                    </a:rPr>
                                    <m:t>,</m:t>
                                  </m:r>
                                  <m:sSub>
                                    <m:sSubPr>
                                      <m:ctrlPr>
                                        <a:rPr lang="en-US" altLang="zh-CN" b="1" i="1">
                                          <a:latin typeface="Cambria Math" panose="02040503050406030204" pitchFamily="18" charset="0"/>
                                          <a:ea typeface="Cambria Math"/>
                                          <a:sym typeface="Symbol"/>
                                        </a:rPr>
                                      </m:ctrlPr>
                                    </m:sSubPr>
                                    <m:e>
                                      <m:r>
                                        <a:rPr lang="en-US" altLang="zh-CN" b="1" i="1">
                                          <a:latin typeface="Cambria Math"/>
                                          <a:ea typeface="Cambria Math"/>
                                          <a:sym typeface="Symbol"/>
                                        </a:rPr>
                                        <m:t>𝒀</m:t>
                                      </m:r>
                                    </m:e>
                                    <m:sub>
                                      <m:r>
                                        <a:rPr lang="en-US" altLang="zh-CN" b="1" i="1">
                                          <a:latin typeface="Cambria Math"/>
                                          <a:ea typeface="Cambria Math"/>
                                          <a:sym typeface="Symbol"/>
                                        </a:rPr>
                                        <m:t>𝒔</m:t>
                                      </m:r>
                                    </m:sub>
                                  </m:sSub>
                                </m:e>
                              </m:d>
                            </m:num>
                            <m:den>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𝑠</m:t>
                                  </m:r>
                                </m:sub>
                              </m:sSub>
                            </m:den>
                          </m:f>
                        </m:e>
                      </m:d>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518993" y="3384185"/>
                <a:ext cx="3683060" cy="10643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021241" y="3384186"/>
                <a:ext cx="4160947" cy="1162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𝑠</m:t>
                              </m:r>
                            </m:sub>
                          </m:sSub>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0</m:t>
                              </m:r>
                            </m:sub>
                          </m:sSub>
                        </m:num>
                        <m:den>
                          <m:r>
                            <a:rPr lang="en-US" altLang="zh-CN" i="1">
                              <a:latin typeface="Cambria Math"/>
                              <a:ea typeface="Cambria Math"/>
                            </a:rPr>
                            <m:t>2</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𝑳</m:t>
                              </m:r>
                            </m:e>
                            <m:sub>
                              <m:r>
                                <a:rPr lang="en-US" altLang="zh-CN" b="1" i="1">
                                  <a:latin typeface="Cambria Math"/>
                                  <a:ea typeface="Cambria Math"/>
                                </a:rPr>
                                <m:t>𝒅</m:t>
                              </m:r>
                            </m:sub>
                          </m:sSub>
                        </m:den>
                      </m:f>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ea typeface="Cambria Math"/>
                                        </a:rPr>
                                      </m:ctrlPr>
                                    </m:sSubPr>
                                    <m:e>
                                      <m:r>
                                        <a:rPr lang="en-US" altLang="zh-CN" i="1">
                                          <a:latin typeface="Cambria Math"/>
                                          <a:ea typeface="Cambria Math"/>
                                        </a:rPr>
                                        <m:t>𝑝</m:t>
                                      </m:r>
                                    </m:e>
                                    <m:sub>
                                      <m:r>
                                        <a:rPr lang="en-US" altLang="zh-CN" i="1">
                                          <a:latin typeface="Cambria Math"/>
                                          <a:ea typeface="Cambria Math"/>
                                        </a:rPr>
                                        <m:t>0</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𝑛</m:t>
                                      </m:r>
                                    </m:e>
                                    <m:sub>
                                      <m:r>
                                        <a:rPr lang="en-US" altLang="zh-CN" i="1">
                                          <a:latin typeface="Cambria Math"/>
                                          <a:ea typeface="Cambria Math"/>
                                        </a:rPr>
                                        <m:t>𝑖</m:t>
                                      </m:r>
                                    </m:sub>
                                  </m:sSub>
                                </m:den>
                              </m:f>
                            </m:e>
                          </m:d>
                        </m:e>
                        <m:sup>
                          <m:r>
                            <a:rPr lang="en-US" altLang="zh-CN" i="1">
                              <a:latin typeface="Cambria Math"/>
                              <a:ea typeface="Cambria Math"/>
                            </a:rPr>
                            <m:t>1/2</m:t>
                          </m:r>
                        </m:sup>
                      </m:sSup>
                      <m:r>
                        <a:rPr lang="en-US" altLang="zh-CN" i="1">
                          <a:latin typeface="Cambria Math"/>
                          <a:ea typeface="Cambria Math"/>
                        </a:rPr>
                        <m:t>𝑒𝑥𝑝</m:t>
                      </m:r>
                      <m:f>
                        <m:fPr>
                          <m:ctrlPr>
                            <a:rPr lang="en-US" altLang="zh-CN" i="1">
                              <a:latin typeface="Cambria Math" panose="02040503050406030204" pitchFamily="18" charset="0"/>
                              <a:ea typeface="Cambria Math"/>
                            </a:rPr>
                          </m:ctrlPr>
                        </m:fPr>
                        <m:num>
                          <m:r>
                            <a:rPr lang="en-US" altLang="zh-CN" i="1">
                              <a:latin typeface="Cambria Math"/>
                              <a:ea typeface="Cambria Math"/>
                            </a:rPr>
                            <m:t>𝑒</m:t>
                          </m:r>
                          <m:d>
                            <m:dPr>
                              <m:begChr m:val="|"/>
                              <m:endChr m:val="|"/>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e>
                          </m:d>
                        </m:num>
                        <m:den>
                          <m:r>
                            <a:rPr lang="en-US" altLang="zh-CN" i="1">
                              <a:latin typeface="Cambria Math"/>
                              <a:ea typeface="Cambria Math"/>
                            </a:rPr>
                            <m:t>2</m:t>
                          </m:r>
                          <m:sSub>
                            <m:sSubPr>
                              <m:ctrlPr>
                                <a:rPr lang="en-US" altLang="zh-CN" i="1">
                                  <a:latin typeface="Cambria Math" panose="02040503050406030204" pitchFamily="18" charset="0"/>
                                  <a:ea typeface="Cambria Math"/>
                                </a:rPr>
                              </m:ctrlPr>
                            </m:sSubPr>
                            <m:e>
                              <m:r>
                                <a:rPr lang="en-US" altLang="zh-CN" i="1">
                                  <a:latin typeface="Cambria Math"/>
                                  <a:ea typeface="Cambria Math"/>
                                </a:rPr>
                                <m:t>𝐾</m:t>
                              </m:r>
                            </m:e>
                            <m:sub>
                              <m:r>
                                <a:rPr lang="en-US" altLang="zh-CN" i="1">
                                  <a:latin typeface="Cambria Math"/>
                                  <a:ea typeface="Cambria Math"/>
                                </a:rPr>
                                <m:t>0</m:t>
                              </m:r>
                            </m:sub>
                          </m:sSub>
                          <m:r>
                            <a:rPr lang="en-US" altLang="zh-CN" i="1">
                              <a:latin typeface="Cambria Math"/>
                              <a:ea typeface="Cambria Math"/>
                            </a:rPr>
                            <m:t>𝑇</m:t>
                          </m:r>
                        </m:den>
                      </m:f>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021241" y="3384186"/>
                <a:ext cx="4160947" cy="116294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96902" y="3704048"/>
                <a:ext cx="9759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𝑐</m:t>
                          </m:r>
                        </m:e>
                        <m:sub>
                          <m:r>
                            <a:rPr lang="en-US" altLang="zh-CN" i="1">
                              <a:latin typeface="Cambria Math"/>
                              <a:ea typeface="Cambria Math"/>
                            </a:rPr>
                            <m:t>𝑖</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96902" y="3704048"/>
                <a:ext cx="975908"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87246" y="1432082"/>
                <a:ext cx="1629613" cy="707886"/>
              </a:xfrm>
              <a:prstGeom prst="rect">
                <a:avLst/>
              </a:prstGeom>
              <a:solidFill>
                <a:srgbClr val="99FF99"/>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a:rPr>
                        <m:t>𝑐</m:t>
                      </m:r>
                      <m:r>
                        <a:rPr lang="en-US" altLang="zh-CN" sz="4000" i="1">
                          <a:latin typeface="Cambria Math"/>
                          <a:ea typeface="Cambria Math"/>
                        </a:rPr>
                        <m:t>≈</m:t>
                      </m:r>
                      <m:sSub>
                        <m:sSubPr>
                          <m:ctrlPr>
                            <a:rPr lang="en-US" altLang="zh-CN" sz="4000" i="1">
                              <a:latin typeface="Cambria Math" panose="02040503050406030204" pitchFamily="18" charset="0"/>
                            </a:rPr>
                          </m:ctrlPr>
                        </m:sSubPr>
                        <m:e>
                          <m:r>
                            <a:rPr lang="en-US" altLang="zh-CN" sz="4000" i="1">
                              <a:latin typeface="Cambria Math"/>
                            </a:rPr>
                            <m:t>𝑐</m:t>
                          </m:r>
                        </m:e>
                        <m:sub>
                          <m:r>
                            <a:rPr lang="en-US" altLang="zh-CN" sz="4000" i="1">
                              <a:latin typeface="Cambria Math"/>
                            </a:rPr>
                            <m:t>𝑖</m:t>
                          </m:r>
                        </m:sub>
                      </m:sSub>
                    </m:oMath>
                  </m:oMathPara>
                </a14:m>
                <a:endParaRPr lang="zh-CN" altLang="en-US" sz="4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87246" y="1432082"/>
                <a:ext cx="1629613" cy="707886"/>
              </a:xfrm>
              <a:prstGeom prst="rect">
                <a:avLst/>
              </a:prstGeom>
              <a:blipFill>
                <a:blip r:embed="rId11"/>
                <a:stretch>
                  <a:fillRect/>
                </a:stretch>
              </a:blipFill>
            </p:spPr>
            <p:txBody>
              <a:bodyPr/>
              <a:lstStyle/>
              <a:p>
                <a:r>
                  <a:rPr lang="zh-CN" altLang="en-US">
                    <a:noFill/>
                  </a:rPr>
                  <a:t> </a:t>
                </a:r>
              </a:p>
            </p:txBody>
          </p:sp>
        </mc:Fallback>
      </mc:AlternateContent>
      <p:sp>
        <p:nvSpPr>
          <p:cNvPr id="14" name="TextBox 13"/>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5" name="组合 14"/>
          <p:cNvGrpSpPr/>
          <p:nvPr/>
        </p:nvGrpSpPr>
        <p:grpSpPr>
          <a:xfrm>
            <a:off x="9902453" y="6365526"/>
            <a:ext cx="669851" cy="372140"/>
            <a:chOff x="2020186" y="5571460"/>
            <a:chExt cx="669851" cy="372140"/>
          </a:xfrm>
        </p:grpSpPr>
        <p:sp>
          <p:nvSpPr>
            <p:cNvPr id="16" name="右箭头 15"/>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棱台 16"/>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8" name="直接连接符 17"/>
          <p:cNvCxnSpPr/>
          <p:nvPr/>
        </p:nvCxnSpPr>
        <p:spPr>
          <a:xfrm>
            <a:off x="7308112" y="1736249"/>
            <a:ext cx="2248832"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3"/>
              <p:cNvSpPr txBox="1"/>
              <p:nvPr/>
            </p:nvSpPr>
            <p:spPr>
              <a:xfrm>
                <a:off x="445916" y="4655756"/>
                <a:ext cx="7998022" cy="475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𝐹</m:t>
                      </m:r>
                      <m:d>
                        <m:dPr>
                          <m:ctrlPr>
                            <a:rPr lang="en-US" altLang="zh-CN" sz="2400" i="1">
                              <a:latin typeface="Cambria Math" panose="02040503050406030204" pitchFamily="18" charset="0"/>
                            </a:rPr>
                          </m:ctrlPr>
                        </m:dPr>
                        <m:e>
                          <m:r>
                            <a:rPr lang="en-US" altLang="zh-CN" sz="2400" i="1">
                              <a:latin typeface="Cambria Math"/>
                              <a:sym typeface="Symbol"/>
                            </a:rPr>
                            <m:t>,</m:t>
                          </m:r>
                          <m:r>
                            <a:rPr lang="en-US" altLang="zh-CN" sz="2400" i="1">
                              <a:latin typeface="Cambria Math"/>
                              <a:sym typeface="Symbol"/>
                            </a:rPr>
                            <m:t>𝑌</m:t>
                          </m:r>
                        </m:e>
                      </m:d>
                      <m:r>
                        <a:rPr lang="en-US" altLang="zh-CN" sz="2400" i="1">
                          <a:latin typeface="Cambria Math"/>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m:t>
                                      </m:r>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r>
                                    <a:rPr lang="en-US" altLang="zh-CN" sz="2400" i="1">
                                      <a:latin typeface="Cambria Math"/>
                                      <a:sym typeface="Symbol"/>
                                    </a:rPr>
                                    <m:t>−</m:t>
                                  </m:r>
                                </m:e>
                              </m:d>
                              <m:r>
                                <a:rPr lang="en-US" altLang="zh-CN" sz="2400" i="1">
                                  <a:latin typeface="Cambria Math"/>
                                  <a:sym typeface="Symbol"/>
                                </a:rPr>
                                <m:t>𝑌</m:t>
                              </m:r>
                            </m:e>
                          </m:d>
                        </m:e>
                        <m:sup>
                          <m:r>
                            <a:rPr lang="en-US" altLang="zh-CN" sz="2400" i="1">
                              <a:latin typeface="Cambria Math"/>
                            </a:rPr>
                            <m:t>1/2</m:t>
                          </m:r>
                        </m:sup>
                      </m:sSup>
                      <m:r>
                        <a:rPr lang="en-US" altLang="zh-CN" sz="2400" i="1">
                          <a:latin typeface="Cambria Math"/>
                        </a:rPr>
                        <m:t>&gt;0</m:t>
                      </m:r>
                    </m:oMath>
                  </m:oMathPara>
                </a14:m>
                <a:endParaRPr lang="zh-CN" altLang="en-US" sz="2400" dirty="0"/>
              </a:p>
            </p:txBody>
          </p:sp>
        </mc:Choice>
        <mc:Fallback xmlns="">
          <p:sp>
            <p:nvSpPr>
              <p:cNvPr id="19" name="TextBox 3"/>
              <p:cNvSpPr txBox="1">
                <a:spLocks noRot="1" noChangeAspect="1" noMove="1" noResize="1" noEditPoints="1" noAdjustHandles="1" noChangeArrowheads="1" noChangeShapeType="1" noTextEdit="1"/>
              </p:cNvSpPr>
              <p:nvPr/>
            </p:nvSpPr>
            <p:spPr>
              <a:xfrm>
                <a:off x="445916" y="4655756"/>
                <a:ext cx="7998022" cy="475451"/>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615494" y="5370884"/>
                <a:ext cx="2078198"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00CC"/>
                          </a:solidFill>
                          <a:latin typeface="Cambria Math"/>
                          <a:sym typeface="Symbol"/>
                        </a:rPr>
                        <m:t></m:t>
                      </m:r>
                      <m:r>
                        <a:rPr lang="en-US" altLang="zh-CN" b="1" i="1">
                          <a:solidFill>
                            <a:srgbClr val="0000CC"/>
                          </a:solidFill>
                          <a:latin typeface="Cambria Math" panose="02040503050406030204" pitchFamily="18" charset="0"/>
                          <a:sym typeface="Symbol"/>
                        </a:rPr>
                        <m:t>=</m:t>
                      </m:r>
                      <m:f>
                        <m:fPr>
                          <m:ctrlPr>
                            <a:rPr lang="en-US" altLang="zh-CN" b="1" i="1" smtClean="0">
                              <a:solidFill>
                                <a:srgbClr val="0000CC"/>
                              </a:solidFill>
                              <a:latin typeface="Cambria Math" panose="02040503050406030204" pitchFamily="18" charset="0"/>
                              <a:sym typeface="Symbol"/>
                            </a:rPr>
                          </m:ctrlPr>
                        </m:fPr>
                        <m:num>
                          <m:sSub>
                            <m:sSubPr>
                              <m:ctrlPr>
                                <a:rPr lang="en-US" altLang="zh-CN" b="1" i="1">
                                  <a:solidFill>
                                    <a:srgbClr val="0000CC"/>
                                  </a:solidFill>
                                  <a:latin typeface="Cambria Math" panose="02040503050406030204" pitchFamily="18" charset="0"/>
                                  <a:sym typeface="Symbol"/>
                                </a:rPr>
                              </m:ctrlPr>
                            </m:sSubPr>
                            <m:e>
                              <m:r>
                                <a:rPr lang="en-US" altLang="zh-CN" b="1" i="1">
                                  <a:solidFill>
                                    <a:srgbClr val="0000CC"/>
                                  </a:solidFill>
                                  <a:latin typeface="Cambria Math" panose="02040503050406030204" pitchFamily="18" charset="0"/>
                                  <a:sym typeface="Symbol"/>
                                </a:rPr>
                                <m:t>𝒏</m:t>
                              </m:r>
                            </m:e>
                            <m:sub>
                              <m:r>
                                <a:rPr lang="en-US" altLang="zh-CN" b="1" i="1">
                                  <a:solidFill>
                                    <a:srgbClr val="0000CC"/>
                                  </a:solidFill>
                                  <a:latin typeface="Cambria Math" panose="02040503050406030204" pitchFamily="18" charset="0"/>
                                  <a:sym typeface="Symbol"/>
                                </a:rPr>
                                <m:t>𝒊</m:t>
                              </m:r>
                            </m:sub>
                          </m:sSub>
                        </m:num>
                        <m:den>
                          <m:sSub>
                            <m:sSubPr>
                              <m:ctrlPr>
                                <a:rPr lang="en-US" altLang="zh-CN" b="1" i="1">
                                  <a:solidFill>
                                    <a:srgbClr val="0000CC"/>
                                  </a:solidFill>
                                  <a:latin typeface="Cambria Math" panose="02040503050406030204" pitchFamily="18" charset="0"/>
                                  <a:sym typeface="Symbol"/>
                                </a:rPr>
                              </m:ctrlPr>
                            </m:sSubPr>
                            <m:e>
                              <m:r>
                                <a:rPr lang="en-US" altLang="zh-CN" b="1" i="1" smtClean="0">
                                  <a:solidFill>
                                    <a:srgbClr val="0000CC"/>
                                  </a:solidFill>
                                  <a:latin typeface="Cambria Math" panose="02040503050406030204" pitchFamily="18" charset="0"/>
                                  <a:sym typeface="Symbol"/>
                                </a:rPr>
                                <m:t>𝒑</m:t>
                              </m:r>
                            </m:e>
                            <m:sub>
                              <m:r>
                                <a:rPr lang="en-US" altLang="zh-CN" b="1" i="1" smtClean="0">
                                  <a:solidFill>
                                    <a:srgbClr val="0000CC"/>
                                  </a:solidFill>
                                  <a:latin typeface="Cambria Math" panose="02040503050406030204" pitchFamily="18" charset="0"/>
                                  <a:sym typeface="Symbol"/>
                                </a:rPr>
                                <m:t>𝟎</m:t>
                              </m:r>
                            </m:sub>
                          </m:sSub>
                        </m:den>
                      </m:f>
                      <m:r>
                        <a:rPr lang="en-US" altLang="zh-CN" b="1" i="0" smtClean="0">
                          <a:solidFill>
                            <a:srgbClr val="0000CC"/>
                          </a:solidFill>
                          <a:latin typeface="Cambria Math" panose="02040503050406030204" pitchFamily="18" charset="0"/>
                          <a:sym typeface="Symbol"/>
                        </a:rPr>
                        <m:t>≪</m:t>
                      </m:r>
                      <m:r>
                        <a:rPr lang="en-US" altLang="zh-CN" b="1" i="0" smtClean="0">
                          <a:solidFill>
                            <a:srgbClr val="0000CC"/>
                          </a:solidFill>
                          <a:latin typeface="Cambria Math" panose="02040503050406030204" pitchFamily="18" charset="0"/>
                          <a:sym typeface="Symbol"/>
                        </a:rPr>
                        <m:t>𝟏</m:t>
                      </m:r>
                    </m:oMath>
                  </m:oMathPara>
                </a14:m>
                <a:endParaRPr lang="zh-CN" altLang="en-US" b="1" dirty="0">
                  <a:solidFill>
                    <a:srgbClr val="0000CC"/>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2615494" y="5370884"/>
                <a:ext cx="2078198" cy="908967"/>
              </a:xfrm>
              <a:prstGeom prst="rect">
                <a:avLst/>
              </a:prstGeom>
              <a:blipFill>
                <a:blip r:embed="rId13"/>
                <a:stretch>
                  <a:fillRect/>
                </a:stretch>
              </a:blipFill>
            </p:spPr>
            <p:txBody>
              <a:bodyPr/>
              <a:lstStyle/>
              <a:p>
                <a:r>
                  <a:rPr lang="zh-CN" altLang="en-US">
                    <a:noFill/>
                  </a:rPr>
                  <a:t> </a:t>
                </a:r>
              </a:p>
            </p:txBody>
          </p:sp>
        </mc:Fallback>
      </mc:AlternateContent>
      <p:sp>
        <p:nvSpPr>
          <p:cNvPr id="20" name="矩形 19"/>
          <p:cNvSpPr/>
          <p:nvPr/>
        </p:nvSpPr>
        <p:spPr>
          <a:xfrm>
            <a:off x="709461" y="5508994"/>
            <a:ext cx="1846980" cy="523220"/>
          </a:xfrm>
          <a:prstGeom prst="rect">
            <a:avLst/>
          </a:prstGeom>
        </p:spPr>
        <p:txBody>
          <a:bodyPr wrap="none">
            <a:spAutoFit/>
          </a:bodyPr>
          <a:lstStyle/>
          <a:p>
            <a:r>
              <a:rPr lang="en-US" altLang="zh-CN" b="1" dirty="0">
                <a:solidFill>
                  <a:srgbClr val="0000CC"/>
                </a:solidFill>
              </a:rPr>
              <a:t>p</a:t>
            </a:r>
            <a:r>
              <a:rPr lang="zh-CN" altLang="en-US" b="1" dirty="0">
                <a:solidFill>
                  <a:srgbClr val="0000CC"/>
                </a:solidFill>
              </a:rPr>
              <a:t>型半导体</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4764025" y="5508994"/>
                <a:ext cx="11728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1" i="1" smtClean="0">
                          <a:solidFill>
                            <a:srgbClr val="0000CC"/>
                          </a:solidFill>
                          <a:latin typeface="Cambria Math" panose="02040503050406030204" pitchFamily="18" charset="0"/>
                        </a:rPr>
                        <m:t>Y</m:t>
                      </m:r>
                      <m:r>
                        <a:rPr lang="en-US" altLang="zh-CN" b="1" i="0" smtClean="0">
                          <a:solidFill>
                            <a:srgbClr val="0000CC"/>
                          </a:solidFill>
                          <a:latin typeface="Cambria Math" panose="02040503050406030204" pitchFamily="18" charset="0"/>
                        </a:rPr>
                        <m:t>&lt;</m:t>
                      </m:r>
                      <m:r>
                        <a:rPr lang="en-US" altLang="zh-CN" b="1" i="0" smtClean="0">
                          <a:solidFill>
                            <a:srgbClr val="0000CC"/>
                          </a:solidFill>
                          <a:latin typeface="Cambria Math" panose="02040503050406030204" pitchFamily="18" charset="0"/>
                        </a:rPr>
                        <m:t>𝟎</m:t>
                      </m:r>
                    </m:oMath>
                  </m:oMathPara>
                </a14:m>
                <a:endParaRPr lang="zh-CN" altLang="en-US" b="1" dirty="0">
                  <a:solidFill>
                    <a:srgbClr val="0000CC"/>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4764025" y="5508994"/>
                <a:ext cx="1172885" cy="523220"/>
              </a:xfrm>
              <a:prstGeom prst="rect">
                <a:avLst/>
              </a:prstGeom>
              <a:blipFill>
                <a:blip r:embed="rId14"/>
                <a:stretch>
                  <a:fillRect/>
                </a:stretch>
              </a:blipFill>
            </p:spPr>
            <p:txBody>
              <a:bodyPr/>
              <a:lstStyle/>
              <a:p>
                <a:r>
                  <a:rPr lang="zh-CN" altLang="en-US">
                    <a:noFill/>
                  </a:rPr>
                  <a:t> </a:t>
                </a:r>
              </a:p>
            </p:txBody>
          </p:sp>
        </mc:Fallback>
      </mc:AlternateContent>
      <p:sp>
        <p:nvSpPr>
          <p:cNvPr id="22" name="矩形 21"/>
          <p:cNvSpPr/>
          <p:nvPr/>
        </p:nvSpPr>
        <p:spPr>
          <a:xfrm>
            <a:off x="3618791" y="4662580"/>
            <a:ext cx="1145234" cy="475451"/>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7"/>
              <p:cNvSpPr txBox="1"/>
              <p:nvPr/>
            </p:nvSpPr>
            <p:spPr>
              <a:xfrm>
                <a:off x="6056618" y="5393458"/>
                <a:ext cx="2387320" cy="96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𝑑</m:t>
                          </m:r>
                        </m:sub>
                        <m:sup>
                          <m:r>
                            <a:rPr lang="en-US" altLang="zh-CN" i="1">
                              <a:latin typeface="Cambria Math"/>
                            </a:rPr>
                            <m:t>2</m:t>
                          </m:r>
                        </m:sup>
                      </m:sSubSup>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oMath>
                  </m:oMathPara>
                </a14:m>
                <a:endParaRPr lang="zh-CN" altLang="en-US" dirty="0"/>
              </a:p>
            </p:txBody>
          </p:sp>
        </mc:Choice>
        <mc:Fallback xmlns="">
          <p:sp>
            <p:nvSpPr>
              <p:cNvPr id="23" name="TextBox 7"/>
              <p:cNvSpPr txBox="1">
                <a:spLocks noRot="1" noChangeAspect="1" noMove="1" noResize="1" noEditPoints="1" noAdjustHandles="1" noChangeArrowheads="1" noChangeShapeType="1" noTextEdit="1"/>
              </p:cNvSpPr>
              <p:nvPr/>
            </p:nvSpPr>
            <p:spPr>
              <a:xfrm>
                <a:off x="6056618" y="5393458"/>
                <a:ext cx="2387320" cy="969433"/>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28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2000"/>
                                        <p:tgtEl>
                                          <p:spTgt spid="10"/>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2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left)">
                                      <p:cBhvr>
                                        <p:cTn id="70" dur="500"/>
                                        <p:tgtEl>
                                          <p:spTgt spid="13"/>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9" grpId="0"/>
      <p:bldP spid="4" grpId="0"/>
      <p:bldP spid="20" grpId="0"/>
      <p:bldP spid="21"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256" y="-107495"/>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6361542" y="1390902"/>
                <a:ext cx="2399824"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361542" y="1390902"/>
                <a:ext cx="2399824" cy="974562"/>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951538" y="1621966"/>
            <a:ext cx="5129930" cy="523220"/>
          </a:xfrm>
          <a:prstGeom prst="rect">
            <a:avLst/>
          </a:prstGeom>
          <a:noFill/>
        </p:spPr>
        <p:txBody>
          <a:bodyPr wrap="none" rtlCol="0">
            <a:spAutoFit/>
          </a:bodyPr>
          <a:lstStyle/>
          <a:p>
            <a:r>
              <a:rPr lang="en-US" altLang="zh-CN" b="1" dirty="0">
                <a:solidFill>
                  <a:srgbClr val="0000CC"/>
                </a:solidFill>
              </a:rPr>
              <a:t>p</a:t>
            </a:r>
            <a:r>
              <a:rPr lang="zh-CN" altLang="en-US" b="1" dirty="0">
                <a:solidFill>
                  <a:srgbClr val="0000CC"/>
                </a:solidFill>
              </a:rPr>
              <a:t>型半导体的</a:t>
            </a:r>
            <a:r>
              <a:rPr lang="en-US" altLang="zh-CN" b="1" dirty="0" smtClean="0">
                <a:solidFill>
                  <a:srgbClr val="0000CC"/>
                </a:solidFill>
              </a:rPr>
              <a:t>MIS</a:t>
            </a:r>
            <a:r>
              <a:rPr lang="zh-CN" altLang="en-US" b="1" dirty="0">
                <a:solidFill>
                  <a:srgbClr val="0000CC"/>
                </a:solidFill>
              </a:rPr>
              <a:t>电容</a:t>
            </a:r>
            <a:r>
              <a:rPr lang="en-US" altLang="zh-CN" b="1" dirty="0">
                <a:solidFill>
                  <a:srgbClr val="0000CC"/>
                </a:solidFill>
              </a:rPr>
              <a:t>-</a:t>
            </a:r>
            <a:r>
              <a:rPr lang="zh-CN" altLang="en-US" b="1" dirty="0">
                <a:solidFill>
                  <a:srgbClr val="0000CC"/>
                </a:solidFill>
              </a:rPr>
              <a:t>电压特性</a:t>
            </a:r>
          </a:p>
        </p:txBody>
      </p:sp>
      <mc:AlternateContent xmlns:mc="http://schemas.openxmlformats.org/markup-compatibility/2006" xmlns:a14="http://schemas.microsoft.com/office/drawing/2010/main">
        <mc:Choice Requires="a14">
          <p:sp>
            <p:nvSpPr>
              <p:cNvPr id="6" name="TextBox 5"/>
              <p:cNvSpPr txBox="1"/>
              <p:nvPr/>
            </p:nvSpPr>
            <p:spPr>
              <a:xfrm>
                <a:off x="2356506" y="2922677"/>
                <a:ext cx="2603277" cy="589072"/>
              </a:xfrm>
              <a:prstGeom prst="rect">
                <a:avLst/>
              </a:prstGeom>
              <a:noFill/>
            </p:spPr>
            <p:txBody>
              <a:bodyPr wrap="none" rtlCol="0">
                <a:spAutoFit/>
              </a:bodyPr>
              <a:lstStyle/>
              <a:p>
                <a:r>
                  <a:rPr lang="en-US" altLang="zh-CN" dirty="0"/>
                  <a:t>2.</a:t>
                </a:r>
                <a14:m>
                  <m:oMath xmlns:m="http://schemas.openxmlformats.org/officeDocument/2006/math">
                    <m:r>
                      <a:rPr lang="zh-CN" altLang="en-US">
                        <a:latin typeface="Cambria Math"/>
                      </a:rPr>
                      <m:t>平带</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=0</m:t>
                        </m:r>
                      </m:e>
                    </m:d>
                    <m:r>
                      <a:rPr lang="en-US" altLang="zh-CN" i="1">
                        <a:latin typeface="Cambria Math"/>
                      </a:rPr>
                      <m:t>:</m:t>
                    </m:r>
                  </m:oMath>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56506" y="2922677"/>
                <a:ext cx="2603277" cy="589072"/>
              </a:xfrm>
              <a:prstGeom prst="rect">
                <a:avLst/>
              </a:prstGeom>
              <a:blipFill>
                <a:blip r:embed="rId4"/>
                <a:stretch>
                  <a:fillRect l="-4918" t="-7216" b="-19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102802" y="2892623"/>
                <a:ext cx="4380110" cy="573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ea typeface="Cambria Math"/>
                        </a:rPr>
                        <m:t>≈</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e>
                          </m:d>
                        </m:e>
                        <m:sup>
                          <m:r>
                            <a:rPr lang="en-US" altLang="zh-CN" i="1">
                              <a:latin typeface="Cambria Math"/>
                            </a:rPr>
                            <m:t>1/2</m:t>
                          </m:r>
                        </m:sup>
                      </m:sSup>
                      <m:r>
                        <a:rPr lang="en-US" altLang="zh-CN" i="1">
                          <a:latin typeface="Cambria Math"/>
                        </a:rPr>
                        <m:t>/</m:t>
                      </m:r>
                      <m:rad>
                        <m:radPr>
                          <m:degHide m:val="on"/>
                          <m:ctrlPr>
                            <a:rPr lang="en-US" altLang="zh-CN" i="1">
                              <a:latin typeface="Cambria Math" panose="02040503050406030204" pitchFamily="18" charset="0"/>
                            </a:rPr>
                          </m:ctrlPr>
                        </m:radPr>
                        <m:deg/>
                        <m:e>
                          <m:r>
                            <a:rPr lang="en-US" altLang="zh-CN" i="1">
                              <a:latin typeface="Cambria Math"/>
                            </a:rPr>
                            <m:t>2</m:t>
                          </m:r>
                        </m:e>
                      </m:rad>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02802" y="2892623"/>
                <a:ext cx="4380110" cy="5739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804610" y="3622622"/>
                <a:ext cx="5163337" cy="996748"/>
              </a:xfrm>
              <a:prstGeom prst="rect">
                <a:avLst/>
              </a:prstGeom>
              <a:solidFill>
                <a:srgbClr val="99FF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𝑐</m:t>
                      </m:r>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𝑑</m:t>
                              </m:r>
                            </m:e>
                            <m:sub>
                              <m:r>
                                <a:rPr lang="en-US" altLang="zh-CN" i="1">
                                  <a:latin typeface="Cambria Math"/>
                                  <a:ea typeface="Cambria Math"/>
                                </a:rPr>
                                <m:t>𝑖</m:t>
                              </m:r>
                            </m:sub>
                          </m:sSub>
                          <m:r>
                            <a:rPr lang="en-US" altLang="zh-CN" i="1">
                              <a:latin typeface="Cambria Math"/>
                              <a:ea typeface="Cambria Math"/>
                            </a:rPr>
                            <m:t>+</m:t>
                          </m:r>
                          <m:d>
                            <m:dPr>
                              <m:ctrlPr>
                                <a:rPr lang="en-US" altLang="zh-CN" i="1">
                                  <a:latin typeface="Cambria Math" panose="02040503050406030204" pitchFamily="18" charset="0"/>
                                  <a:ea typeface="Cambria Math"/>
                                </a:rPr>
                              </m:ctrlPr>
                            </m:dPr>
                            <m:e>
                              <m:rad>
                                <m:radPr>
                                  <m:degHide m:val="on"/>
                                  <m:ctrlPr>
                                    <a:rPr lang="en-US" altLang="zh-CN" i="1">
                                      <a:latin typeface="Cambria Math" panose="02040503050406030204" pitchFamily="18" charset="0"/>
                                    </a:rPr>
                                  </m:ctrlPr>
                                </m:radPr>
                                <m:deg/>
                                <m:e>
                                  <m:r>
                                    <a:rPr lang="en-US" altLang="zh-CN" i="1">
                                      <a:latin typeface="Cambria Math"/>
                                    </a:rPr>
                                    <m:t>2</m:t>
                                  </m:r>
                                </m:e>
                              </m:rad>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r>
                                    <a:rPr lang="en-US" altLang="zh-CN" i="1">
                                      <a:latin typeface="Cambria Math"/>
                                    </a:rPr>
                                    <m:t>𝐿</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e>
                          </m:d>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e>
                              </m:d>
                            </m:e>
                            <m:sup>
                              <m:r>
                                <a:rPr lang="en-US" altLang="zh-CN" i="1">
                                  <a:latin typeface="Cambria Math"/>
                                  <a:ea typeface="Cambria Math"/>
                                </a:rPr>
                                <m:t>1/2</m:t>
                              </m:r>
                            </m:sup>
                          </m:sSup>
                        </m:den>
                      </m:f>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804610" y="3622622"/>
                <a:ext cx="5163337" cy="996748"/>
              </a:xfrm>
              <a:prstGeom prst="rect">
                <a:avLst/>
              </a:prstGeom>
              <a:blipFill>
                <a:blip r:embed="rId6"/>
                <a:stretch>
                  <a:fillRect/>
                </a:stretch>
              </a:blipFill>
            </p:spPr>
            <p:txBody>
              <a:bodyPr/>
              <a:lstStyle/>
              <a:p>
                <a:r>
                  <a:rPr lang="zh-CN" altLang="en-US">
                    <a:noFill/>
                  </a:rPr>
                  <a:t> </a:t>
                </a:r>
              </a:p>
            </p:txBody>
          </p:sp>
        </mc:Fallback>
      </mc:AlternateContent>
      <p:sp>
        <p:nvSpPr>
          <p:cNvPr id="11" name="TextBox 10"/>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2" name="组合 11"/>
          <p:cNvGrpSpPr/>
          <p:nvPr/>
        </p:nvGrpSpPr>
        <p:grpSpPr>
          <a:xfrm>
            <a:off x="9902453" y="6365526"/>
            <a:ext cx="669851" cy="372140"/>
            <a:chOff x="2020186" y="5571460"/>
            <a:chExt cx="669851" cy="372140"/>
          </a:xfrm>
        </p:grpSpPr>
        <p:sp>
          <p:nvSpPr>
            <p:cNvPr id="13" name="右箭头 12"/>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棱台 17"/>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8724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2000"/>
                                        <p:tgtEl>
                                          <p:spTgt spid="14"/>
                                        </p:tgtEl>
                                      </p:cBhvr>
                                    </p:animEffec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256" y="-107495"/>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4" name="TextBox 2"/>
              <p:cNvSpPr txBox="1"/>
              <p:nvPr/>
            </p:nvSpPr>
            <p:spPr>
              <a:xfrm>
                <a:off x="6409952" y="635598"/>
                <a:ext cx="2399824"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4" name="TextBox 2"/>
              <p:cNvSpPr txBox="1">
                <a:spLocks noRot="1" noChangeAspect="1" noMove="1" noResize="1" noEditPoints="1" noAdjustHandles="1" noChangeArrowheads="1" noChangeShapeType="1" noTextEdit="1"/>
              </p:cNvSpPr>
              <p:nvPr/>
            </p:nvSpPr>
            <p:spPr>
              <a:xfrm>
                <a:off x="6409952" y="635598"/>
                <a:ext cx="2399824" cy="974562"/>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951538" y="889624"/>
            <a:ext cx="5129930" cy="523220"/>
          </a:xfrm>
          <a:prstGeom prst="rect">
            <a:avLst/>
          </a:prstGeom>
          <a:noFill/>
        </p:spPr>
        <p:txBody>
          <a:bodyPr wrap="none" rtlCol="0">
            <a:spAutoFit/>
          </a:bodyPr>
          <a:lstStyle/>
          <a:p>
            <a:r>
              <a:rPr lang="en-US" altLang="zh-CN" b="1" dirty="0">
                <a:solidFill>
                  <a:srgbClr val="0000CC"/>
                </a:solidFill>
              </a:rPr>
              <a:t>p</a:t>
            </a:r>
            <a:r>
              <a:rPr lang="zh-CN" altLang="en-US" b="1" dirty="0">
                <a:solidFill>
                  <a:srgbClr val="0000CC"/>
                </a:solidFill>
              </a:rPr>
              <a:t>型半导体的</a:t>
            </a:r>
            <a:r>
              <a:rPr lang="en-US" altLang="zh-CN" b="1" dirty="0" smtClean="0">
                <a:solidFill>
                  <a:srgbClr val="0000CC"/>
                </a:solidFill>
              </a:rPr>
              <a:t>MIS</a:t>
            </a:r>
            <a:r>
              <a:rPr lang="zh-CN" altLang="en-US" b="1" dirty="0">
                <a:solidFill>
                  <a:srgbClr val="0000CC"/>
                </a:solidFill>
              </a:rPr>
              <a:t>电容</a:t>
            </a:r>
            <a:r>
              <a:rPr lang="en-US" altLang="zh-CN" b="1" dirty="0">
                <a:solidFill>
                  <a:srgbClr val="0000CC"/>
                </a:solidFill>
              </a:rPr>
              <a:t>-</a:t>
            </a:r>
            <a:r>
              <a:rPr lang="zh-CN" altLang="en-US" b="1" dirty="0">
                <a:solidFill>
                  <a:srgbClr val="0000CC"/>
                </a:solidFill>
              </a:rPr>
              <a:t>电压特性</a:t>
            </a:r>
          </a:p>
        </p:txBody>
      </p:sp>
      <mc:AlternateContent xmlns:mc="http://schemas.openxmlformats.org/markup-compatibility/2006" xmlns:a14="http://schemas.microsoft.com/office/drawing/2010/main">
        <mc:Choice Requires="a14">
          <p:sp>
            <p:nvSpPr>
              <p:cNvPr id="6" name="TextBox 14"/>
              <p:cNvSpPr txBox="1"/>
              <p:nvPr/>
            </p:nvSpPr>
            <p:spPr>
              <a:xfrm>
                <a:off x="896725" y="1623726"/>
                <a:ext cx="8338116" cy="854273"/>
              </a:xfrm>
              <a:prstGeom prst="rect">
                <a:avLst/>
              </a:prstGeom>
              <a:noFill/>
            </p:spPr>
            <p:txBody>
              <a:bodyPr wrap="none" rtlCol="0">
                <a:spAutoFit/>
              </a:bodyPr>
              <a:lstStyle/>
              <a:p>
                <a:r>
                  <a:rPr lang="en-US" altLang="zh-CN" dirty="0" smtClean="0"/>
                  <a:t>3.</a:t>
                </a:r>
                <a14:m>
                  <m:oMath xmlns:m="http://schemas.openxmlformats.org/officeDocument/2006/math">
                    <m:r>
                      <a:rPr lang="zh-CN" altLang="en-US" i="1">
                        <a:latin typeface="Cambria Math"/>
                      </a:rPr>
                      <m:t>耗尽区和弱反型区</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&gt;0,</m:t>
                        </m:r>
                        <m:r>
                          <a:rPr lang="en-US" altLang="zh-CN" b="0" i="1" smtClean="0">
                            <a:latin typeface="Cambria Math" panose="02040503050406030204" pitchFamily="18" charset="0"/>
                          </a:rPr>
                          <m:t> 0&lt;</m:t>
                        </m:r>
                        <m:f>
                          <m:fPr>
                            <m:ctrlPr>
                              <a:rPr lang="en-US" altLang="zh-CN" i="1">
                                <a:latin typeface="Cambria Math" panose="02040503050406030204" pitchFamily="18" charset="0"/>
                                <a:ea typeface="Cambria Math"/>
                              </a:rPr>
                            </m:ctrlPr>
                          </m:fPr>
                          <m:num>
                            <m:r>
                              <a:rPr lang="en-US" altLang="zh-CN" i="1">
                                <a:latin typeface="Cambria Math"/>
                                <a:ea typeface="Cambria Math"/>
                              </a:rPr>
                              <m:t>𝑒</m:t>
                            </m:r>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𝐾</m:t>
                                </m:r>
                              </m:e>
                              <m:sub>
                                <m:r>
                                  <a:rPr lang="en-US" altLang="zh-CN" i="1">
                                    <a:latin typeface="Cambria Math"/>
                                    <a:ea typeface="Cambria Math"/>
                                  </a:rPr>
                                  <m:t>0</m:t>
                                </m:r>
                              </m:sub>
                            </m:sSub>
                            <m:r>
                              <a:rPr lang="en-US" altLang="zh-CN" i="1">
                                <a:latin typeface="Cambria Math"/>
                                <a:ea typeface="Cambria Math"/>
                              </a:rPr>
                              <m:t>𝑇</m:t>
                            </m:r>
                          </m:den>
                        </m:f>
                        <m:r>
                          <a:rPr lang="en-US" altLang="zh-CN" b="0" i="1" smtClean="0">
                            <a:latin typeface="Cambria Math" panose="02040503050406030204" pitchFamily="18" charset="0"/>
                            <a:ea typeface="Cambria Math"/>
                          </a:rPr>
                          <m:t>&lt;</m:t>
                        </m:r>
                        <m:r>
                          <a:rPr lang="en-US" altLang="zh-CN" i="1">
                            <a:latin typeface="Cambria Math"/>
                            <a:ea typeface="Cambria Math"/>
                          </a:rPr>
                          <m:t>𝑙𝑛</m:t>
                        </m:r>
                        <m:d>
                          <m:dPr>
                            <m:ctrlPr>
                              <a:rPr lang="en-US" altLang="zh-CN" i="1">
                                <a:latin typeface="Cambria Math" panose="02040503050406030204" pitchFamily="18" charset="0"/>
                                <a:ea typeface="Cambria Math"/>
                              </a:rPr>
                            </m:ctrlPr>
                          </m:dPr>
                          <m:e>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ea typeface="Cambria Math"/>
                                      </a:rPr>
                                    </m:ctrlPr>
                                  </m:sSubPr>
                                  <m:e>
                                    <m:r>
                                      <a:rPr lang="en-US" altLang="zh-CN" i="1">
                                        <a:latin typeface="Cambria Math"/>
                                        <a:ea typeface="Cambria Math"/>
                                      </a:rPr>
                                      <m:t>𝑝</m:t>
                                    </m:r>
                                  </m:e>
                                  <m:sub>
                                    <m:r>
                                      <a:rPr lang="en-US" altLang="zh-CN" i="1">
                                        <a:latin typeface="Cambria Math"/>
                                        <a:ea typeface="Cambria Math"/>
                                      </a:rPr>
                                      <m:t>0</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𝑛</m:t>
                                    </m:r>
                                  </m:e>
                                  <m:sub>
                                    <m:r>
                                      <a:rPr lang="en-US" altLang="zh-CN" i="1">
                                        <a:latin typeface="Cambria Math"/>
                                        <a:ea typeface="Cambria Math"/>
                                      </a:rPr>
                                      <m:t>𝑖</m:t>
                                    </m:r>
                                  </m:sub>
                                </m:sSub>
                              </m:den>
                            </m:f>
                          </m:e>
                        </m:d>
                        <m:r>
                          <a:rPr lang="en-US" altLang="zh-CN" b="0" i="1" smtClean="0">
                            <a:latin typeface="Cambria Math" panose="02040503050406030204" pitchFamily="18" charset="0"/>
                            <a:ea typeface="Cambria Math"/>
                          </a:rPr>
                          <m:t>+</m:t>
                        </m:r>
                        <m:r>
                          <a:rPr lang="en-US" altLang="zh-CN" b="0" i="1" smtClean="0">
                            <a:latin typeface="Cambria Math" panose="02040503050406030204" pitchFamily="18" charset="0"/>
                            <a:ea typeface="Cambria Math" panose="02040503050406030204" pitchFamily="18" charset="0"/>
                          </a:rPr>
                          <m:t>∆</m:t>
                        </m:r>
                      </m:e>
                    </m:d>
                    <m:r>
                      <a:rPr lang="en-US" altLang="zh-CN" i="1">
                        <a:latin typeface="Cambria Math"/>
                      </a:rPr>
                      <m:t>:</m:t>
                    </m:r>
                  </m:oMath>
                </a14:m>
                <a:endParaRPr lang="zh-CN" altLang="en-US" dirty="0"/>
              </a:p>
            </p:txBody>
          </p:sp>
        </mc:Choice>
        <mc:Fallback xmlns="">
          <p:sp>
            <p:nvSpPr>
              <p:cNvPr id="6" name="TextBox 14"/>
              <p:cNvSpPr txBox="1">
                <a:spLocks noRot="1" noChangeAspect="1" noMove="1" noResize="1" noEditPoints="1" noAdjustHandles="1" noChangeArrowheads="1" noChangeShapeType="1" noTextEdit="1"/>
              </p:cNvSpPr>
              <p:nvPr/>
            </p:nvSpPr>
            <p:spPr>
              <a:xfrm>
                <a:off x="896725" y="1623726"/>
                <a:ext cx="8338116" cy="854273"/>
              </a:xfrm>
              <a:prstGeom prst="rect">
                <a:avLst/>
              </a:prstGeom>
              <a:blipFill>
                <a:blip r:embed="rId4"/>
                <a:stretch>
                  <a:fillRect l="-1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15"/>
              <p:cNvSpPr txBox="1"/>
              <p:nvPr/>
            </p:nvSpPr>
            <p:spPr>
              <a:xfrm>
                <a:off x="1462643" y="5110074"/>
                <a:ext cx="5477653" cy="1297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num>
                        <m:den>
                          <m:r>
                            <a:rPr lang="en-US" altLang="zh-CN" i="1">
                              <a:latin typeface="Cambria Math"/>
                              <a:ea typeface="Cambria Math"/>
                            </a:rPr>
                            <m:t>2</m:t>
                          </m:r>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𝑒</m:t>
                                  </m:r>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e>
                        <m:sup>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7" name="TextBox 15"/>
              <p:cNvSpPr txBox="1">
                <a:spLocks noRot="1" noChangeAspect="1" noMove="1" noResize="1" noEditPoints="1" noAdjustHandles="1" noChangeArrowheads="1" noChangeShapeType="1" noTextEdit="1"/>
              </p:cNvSpPr>
              <p:nvPr/>
            </p:nvSpPr>
            <p:spPr>
              <a:xfrm>
                <a:off x="1462643" y="5110074"/>
                <a:ext cx="5477653" cy="12979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16"/>
              <p:cNvSpPr txBox="1"/>
              <p:nvPr/>
            </p:nvSpPr>
            <p:spPr>
              <a:xfrm>
                <a:off x="9289654" y="1785642"/>
                <a:ext cx="1227837" cy="523220"/>
              </a:xfrm>
              <a:prstGeom prst="rect">
                <a:avLst/>
              </a:prstGeom>
              <a:solidFill>
                <a:srgbClr val="99FF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𝑐</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𝑐</m:t>
                          </m:r>
                        </m:e>
                        <m:sub>
                          <m:r>
                            <a:rPr lang="en-US" altLang="zh-CN" i="1">
                              <a:latin typeface="Cambria Math"/>
                              <a:ea typeface="Cambria Math"/>
                            </a:rPr>
                            <m:t>𝑠</m:t>
                          </m:r>
                        </m:sub>
                      </m:sSub>
                    </m:oMath>
                  </m:oMathPara>
                </a14:m>
                <a:endParaRPr lang="zh-CN" altLang="en-US" dirty="0"/>
              </a:p>
            </p:txBody>
          </p:sp>
        </mc:Choice>
        <mc:Fallback xmlns="">
          <p:sp>
            <p:nvSpPr>
              <p:cNvPr id="8" name="TextBox 16"/>
              <p:cNvSpPr txBox="1">
                <a:spLocks noRot="1" noChangeAspect="1" noMove="1" noResize="1" noEditPoints="1" noAdjustHandles="1" noChangeArrowheads="1" noChangeShapeType="1" noTextEdit="1"/>
              </p:cNvSpPr>
              <p:nvPr/>
            </p:nvSpPr>
            <p:spPr>
              <a:xfrm>
                <a:off x="9289654" y="1785642"/>
                <a:ext cx="1227837" cy="523220"/>
              </a:xfrm>
              <a:prstGeom prst="rect">
                <a:avLst/>
              </a:prstGeom>
              <a:blipFill>
                <a:blip r:embed="rId6"/>
                <a:stretch>
                  <a:fillRect/>
                </a:stretch>
              </a:blipFill>
            </p:spPr>
            <p:txBody>
              <a:bodyPr/>
              <a:lstStyle/>
              <a:p>
                <a:r>
                  <a:rPr lang="zh-CN" altLang="en-US">
                    <a:noFill/>
                  </a:rPr>
                  <a:t> </a:t>
                </a:r>
              </a:p>
            </p:txBody>
          </p:sp>
        </mc:Fallback>
      </mc:AlternateContent>
      <p:sp>
        <p:nvSpPr>
          <p:cNvPr id="9" name="TextBox 10"/>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0" name="组合 9"/>
          <p:cNvGrpSpPr/>
          <p:nvPr/>
        </p:nvGrpSpPr>
        <p:grpSpPr>
          <a:xfrm>
            <a:off x="9902453" y="6365526"/>
            <a:ext cx="669851" cy="372140"/>
            <a:chOff x="2020186" y="5571460"/>
            <a:chExt cx="669851" cy="372140"/>
          </a:xfrm>
        </p:grpSpPr>
        <p:sp>
          <p:nvSpPr>
            <p:cNvPr id="11" name="右箭头 10"/>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棱台 11"/>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13"/>
          <p:cNvGrpSpPr/>
          <p:nvPr/>
        </p:nvGrpSpPr>
        <p:grpSpPr>
          <a:xfrm>
            <a:off x="7609864" y="2596719"/>
            <a:ext cx="4010414" cy="1739916"/>
            <a:chOff x="8158924" y="2468242"/>
            <a:chExt cx="4010414" cy="1739916"/>
          </a:xfrm>
        </p:grpSpPr>
        <p:cxnSp>
          <p:nvCxnSpPr>
            <p:cNvPr id="15" name="直接连接符 14"/>
            <p:cNvCxnSpPr/>
            <p:nvPr/>
          </p:nvCxnSpPr>
          <p:spPr>
            <a:xfrm>
              <a:off x="10072573" y="2735654"/>
              <a:ext cx="14671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077461" y="3801949"/>
              <a:ext cx="14671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072573" y="3670885"/>
              <a:ext cx="14671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072573" y="3292933"/>
              <a:ext cx="14671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p:cNvSpPr txBox="1"/>
                <p:nvPr/>
              </p:nvSpPr>
              <p:spPr>
                <a:xfrm>
                  <a:off x="11539728" y="2468242"/>
                  <a:ext cx="49122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a:rPr lang="en-US" altLang="zh-CN" b="0" i="1" smtClean="0">
                                <a:latin typeface="Cambria Math" panose="02040503050406030204" pitchFamily="18" charset="0"/>
                              </a:rPr>
                              <m:t>𝐶</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1539728" y="2468242"/>
                  <a:ext cx="491224" cy="43088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1515002" y="3051529"/>
                  <a:ext cx="42133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1515002" y="3051529"/>
                  <a:ext cx="421334" cy="43088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11544616" y="3455441"/>
                  <a:ext cx="624722" cy="46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a:rPr lang="en-US" altLang="zh-CN" b="0" i="1" smtClean="0">
                                <a:latin typeface="Cambria Math" panose="02040503050406030204" pitchFamily="18" charset="0"/>
                              </a:rPr>
                              <m:t>𝑓𝑝</m:t>
                            </m:r>
                          </m:sub>
                        </m:sSub>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1544616" y="3455441"/>
                  <a:ext cx="624722" cy="465384"/>
                </a:xfrm>
                <a:prstGeom prst="rect">
                  <a:avLst/>
                </a:prstGeom>
                <a:blipFill>
                  <a:blip r:embed="rId10"/>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11505704" y="3777271"/>
                  <a:ext cx="5005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a:rPr lang="en-US" altLang="zh-CN" b="0" i="1" smtClean="0">
                                <a:latin typeface="Cambria Math" panose="02040503050406030204" pitchFamily="18" charset="0"/>
                              </a:rPr>
                              <m:t>𝑉</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1505704" y="3777271"/>
                  <a:ext cx="500522" cy="43088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8158924" y="3015149"/>
                  <a:ext cx="1773370"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𝐾</m:t>
                            </m:r>
                          </m:e>
                          <m:sub>
                            <m:r>
                              <a:rPr lang="en-US" altLang="zh-CN" sz="2400" i="1">
                                <a:latin typeface="Cambria Math"/>
                                <a:ea typeface="Cambria Math"/>
                              </a:rPr>
                              <m:t>0</m:t>
                            </m:r>
                          </m:sub>
                        </m:sSub>
                        <m:r>
                          <a:rPr lang="en-US" altLang="zh-CN" sz="2400" i="1">
                            <a:latin typeface="Cambria Math"/>
                            <a:ea typeface="Cambria Math"/>
                          </a:rPr>
                          <m:t>𝑇𝑙𝑛</m:t>
                        </m:r>
                        <m:d>
                          <m:dPr>
                            <m:ctrlPr>
                              <a:rPr lang="en-US" altLang="zh-CN" sz="2400" i="1">
                                <a:latin typeface="Cambria Math" panose="02040503050406030204" pitchFamily="18" charset="0"/>
                                <a:ea typeface="Cambria Math"/>
                              </a:rPr>
                            </m:ctrlPr>
                          </m:dPr>
                          <m:e>
                            <m:f>
                              <m:fPr>
                                <m:ctrlPr>
                                  <a:rPr lang="en-US" altLang="zh-CN" sz="2400" i="1">
                                    <a:latin typeface="Cambria Math" panose="02040503050406030204" pitchFamily="18" charset="0"/>
                                    <a:ea typeface="Cambria Math"/>
                                  </a:rPr>
                                </m:ctrlPr>
                              </m:fPr>
                              <m:num>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𝑝</m:t>
                                    </m:r>
                                  </m:e>
                                  <m:sub>
                                    <m:r>
                                      <a:rPr lang="en-US" altLang="zh-CN" sz="2400" i="1">
                                        <a:latin typeface="Cambria Math"/>
                                        <a:ea typeface="Cambria Math"/>
                                      </a:rPr>
                                      <m:t>0</m:t>
                                    </m:r>
                                  </m:sub>
                                </m:sSub>
                              </m:num>
                              <m:den>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𝑛</m:t>
                                    </m:r>
                                  </m:e>
                                  <m:sub>
                                    <m:r>
                                      <a:rPr lang="en-US" altLang="zh-CN" sz="2400" i="1">
                                        <a:latin typeface="Cambria Math"/>
                                        <a:ea typeface="Cambria Math"/>
                                      </a:rPr>
                                      <m:t>𝑖</m:t>
                                    </m:r>
                                  </m:sub>
                                </m:sSub>
                              </m:den>
                            </m:f>
                          </m:e>
                        </m:d>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8158924" y="3015149"/>
                  <a:ext cx="1773370" cy="922176"/>
                </a:xfrm>
                <a:prstGeom prst="rect">
                  <a:avLst/>
                </a:prstGeom>
                <a:blipFill>
                  <a:blip r:embed="rId12"/>
                  <a:stretch>
                    <a:fillRect/>
                  </a:stretch>
                </a:blipFill>
              </p:spPr>
              <p:txBody>
                <a:bodyPr/>
                <a:lstStyle/>
                <a:p>
                  <a:r>
                    <a:rPr lang="zh-CN" altLang="en-US">
                      <a:noFill/>
                    </a:rPr>
                    <a:t> </a:t>
                  </a:r>
                </a:p>
              </p:txBody>
            </p:sp>
          </mc:Fallback>
        </mc:AlternateContent>
        <p:cxnSp>
          <p:nvCxnSpPr>
            <p:cNvPr id="24" name="直接箭头连接符 23"/>
            <p:cNvCxnSpPr/>
            <p:nvPr/>
          </p:nvCxnSpPr>
          <p:spPr>
            <a:xfrm>
              <a:off x="10314432" y="3292933"/>
              <a:ext cx="9144" cy="37795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767440" y="3482416"/>
              <a:ext cx="4829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312894" y="3209220"/>
              <a:ext cx="617477" cy="461665"/>
            </a:xfrm>
            <a:prstGeom prst="rect">
              <a:avLst/>
            </a:prstGeom>
          </p:spPr>
          <p:txBody>
            <a:bodyPr wrap="none">
              <a:spAutoFit/>
            </a:bodyPr>
            <a:lstStyle/>
            <a:p>
              <a:r>
                <a:rPr lang="en-US" altLang="zh-CN" sz="2400" b="1" i="1" dirty="0">
                  <a:latin typeface="Times New Roman" pitchFamily="18" charset="0"/>
                  <a:cs typeface="Times New Roman" pitchFamily="18" charset="0"/>
                  <a:sym typeface="Symbol"/>
                </a:rPr>
                <a:t>e</a:t>
              </a:r>
              <a:r>
                <a:rPr lang="zh-CN" altLang="en-US" sz="2400" b="1" i="1" dirty="0">
                  <a:latin typeface="Times New Roman" pitchFamily="18" charset="0"/>
                  <a:cs typeface="Times New Roman" pitchFamily="18" charset="0"/>
                  <a:sym typeface="Symbol"/>
                </a:rPr>
                <a:t></a:t>
              </a:r>
              <a:r>
                <a:rPr lang="en-US" altLang="zh-CN" sz="2400" b="1" i="1" baseline="-25000" dirty="0">
                  <a:latin typeface="Times New Roman" pitchFamily="18" charset="0"/>
                  <a:cs typeface="Times New Roman" pitchFamily="18" charset="0"/>
                  <a:sym typeface="Symbol"/>
                </a:rPr>
                <a:t>B</a:t>
              </a:r>
              <a:endParaRPr lang="zh-CN" altLang="en-US" sz="2400" b="1" i="1" baseline="-25000"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27" name="TextBox 3"/>
              <p:cNvSpPr txBox="1"/>
              <p:nvPr/>
            </p:nvSpPr>
            <p:spPr>
              <a:xfrm>
                <a:off x="143256" y="3797798"/>
                <a:ext cx="7998022" cy="475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𝐹</m:t>
                      </m:r>
                      <m:d>
                        <m:dPr>
                          <m:ctrlPr>
                            <a:rPr lang="en-US" altLang="zh-CN" sz="2400" i="1">
                              <a:latin typeface="Cambria Math" panose="02040503050406030204" pitchFamily="18" charset="0"/>
                            </a:rPr>
                          </m:ctrlPr>
                        </m:dPr>
                        <m:e>
                          <m:r>
                            <a:rPr lang="en-US" altLang="zh-CN" sz="2400" i="1">
                              <a:latin typeface="Cambria Math"/>
                              <a:sym typeface="Symbol"/>
                            </a:rPr>
                            <m:t>,</m:t>
                          </m:r>
                          <m:r>
                            <a:rPr lang="en-US" altLang="zh-CN" sz="2400" i="1">
                              <a:latin typeface="Cambria Math"/>
                              <a:sym typeface="Symbol"/>
                            </a:rPr>
                            <m:t>𝑌</m:t>
                          </m:r>
                        </m:e>
                      </m:d>
                      <m:r>
                        <a:rPr lang="en-US" altLang="zh-CN" sz="2400" i="1">
                          <a:latin typeface="Cambria Math"/>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m:t>
                                      </m:r>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r>
                                    <a:rPr lang="en-US" altLang="zh-CN" sz="2400" i="1">
                                      <a:latin typeface="Cambria Math"/>
                                      <a:sym typeface="Symbol"/>
                                    </a:rPr>
                                    <m:t>−</m:t>
                                  </m:r>
                                </m:e>
                              </m:d>
                              <m:r>
                                <a:rPr lang="en-US" altLang="zh-CN" sz="2400" i="1">
                                  <a:latin typeface="Cambria Math"/>
                                  <a:sym typeface="Symbol"/>
                                </a:rPr>
                                <m:t>𝑌</m:t>
                              </m:r>
                            </m:e>
                          </m:d>
                        </m:e>
                        <m:sup>
                          <m:r>
                            <a:rPr lang="en-US" altLang="zh-CN" sz="2400" i="1">
                              <a:latin typeface="Cambria Math"/>
                            </a:rPr>
                            <m:t>1/2</m:t>
                          </m:r>
                        </m:sup>
                      </m:sSup>
                      <m:r>
                        <a:rPr lang="en-US" altLang="zh-CN" sz="2400" i="1">
                          <a:latin typeface="Cambria Math"/>
                        </a:rPr>
                        <m:t>&gt;0</m:t>
                      </m:r>
                    </m:oMath>
                  </m:oMathPara>
                </a14:m>
                <a:endParaRPr lang="zh-CN" altLang="en-US" sz="2400" dirty="0"/>
              </a:p>
            </p:txBody>
          </p:sp>
        </mc:Choice>
        <mc:Fallback xmlns="">
          <p:sp>
            <p:nvSpPr>
              <p:cNvPr id="27" name="TextBox 3"/>
              <p:cNvSpPr txBox="1">
                <a:spLocks noRot="1" noChangeAspect="1" noMove="1" noResize="1" noEditPoints="1" noAdjustHandles="1" noChangeArrowheads="1" noChangeShapeType="1" noTextEdit="1"/>
              </p:cNvSpPr>
              <p:nvPr/>
            </p:nvSpPr>
            <p:spPr>
              <a:xfrm>
                <a:off x="143256" y="3797798"/>
                <a:ext cx="7998022" cy="47545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3223985" y="4368265"/>
                <a:ext cx="2078198"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00CC"/>
                          </a:solidFill>
                          <a:latin typeface="Cambria Math"/>
                          <a:sym typeface="Symbol"/>
                        </a:rPr>
                        <m:t></m:t>
                      </m:r>
                      <m:r>
                        <a:rPr lang="en-US" altLang="zh-CN" b="1" i="1">
                          <a:solidFill>
                            <a:srgbClr val="0000CC"/>
                          </a:solidFill>
                          <a:latin typeface="Cambria Math" panose="02040503050406030204" pitchFamily="18" charset="0"/>
                          <a:sym typeface="Symbol"/>
                        </a:rPr>
                        <m:t>=</m:t>
                      </m:r>
                      <m:f>
                        <m:fPr>
                          <m:ctrlPr>
                            <a:rPr lang="en-US" altLang="zh-CN" b="1" i="1" smtClean="0">
                              <a:solidFill>
                                <a:srgbClr val="0000CC"/>
                              </a:solidFill>
                              <a:latin typeface="Cambria Math" panose="02040503050406030204" pitchFamily="18" charset="0"/>
                              <a:sym typeface="Symbol"/>
                            </a:rPr>
                          </m:ctrlPr>
                        </m:fPr>
                        <m:num>
                          <m:sSub>
                            <m:sSubPr>
                              <m:ctrlPr>
                                <a:rPr lang="en-US" altLang="zh-CN" b="1" i="1">
                                  <a:solidFill>
                                    <a:srgbClr val="0000CC"/>
                                  </a:solidFill>
                                  <a:latin typeface="Cambria Math" panose="02040503050406030204" pitchFamily="18" charset="0"/>
                                  <a:sym typeface="Symbol"/>
                                </a:rPr>
                              </m:ctrlPr>
                            </m:sSubPr>
                            <m:e>
                              <m:r>
                                <a:rPr lang="en-US" altLang="zh-CN" b="1" i="1">
                                  <a:solidFill>
                                    <a:srgbClr val="0000CC"/>
                                  </a:solidFill>
                                  <a:latin typeface="Cambria Math" panose="02040503050406030204" pitchFamily="18" charset="0"/>
                                  <a:sym typeface="Symbol"/>
                                </a:rPr>
                                <m:t>𝒏</m:t>
                              </m:r>
                            </m:e>
                            <m:sub>
                              <m:r>
                                <a:rPr lang="en-US" altLang="zh-CN" b="1" i="1">
                                  <a:solidFill>
                                    <a:srgbClr val="0000CC"/>
                                  </a:solidFill>
                                  <a:latin typeface="Cambria Math" panose="02040503050406030204" pitchFamily="18" charset="0"/>
                                  <a:sym typeface="Symbol"/>
                                </a:rPr>
                                <m:t>𝒊</m:t>
                              </m:r>
                            </m:sub>
                          </m:sSub>
                        </m:num>
                        <m:den>
                          <m:sSub>
                            <m:sSubPr>
                              <m:ctrlPr>
                                <a:rPr lang="en-US" altLang="zh-CN" b="1" i="1">
                                  <a:solidFill>
                                    <a:srgbClr val="0000CC"/>
                                  </a:solidFill>
                                  <a:latin typeface="Cambria Math" panose="02040503050406030204" pitchFamily="18" charset="0"/>
                                  <a:sym typeface="Symbol"/>
                                </a:rPr>
                              </m:ctrlPr>
                            </m:sSubPr>
                            <m:e>
                              <m:r>
                                <a:rPr lang="en-US" altLang="zh-CN" b="1" i="1" smtClean="0">
                                  <a:solidFill>
                                    <a:srgbClr val="0000CC"/>
                                  </a:solidFill>
                                  <a:latin typeface="Cambria Math" panose="02040503050406030204" pitchFamily="18" charset="0"/>
                                  <a:sym typeface="Symbol"/>
                                </a:rPr>
                                <m:t>𝒑</m:t>
                              </m:r>
                            </m:e>
                            <m:sub>
                              <m:r>
                                <a:rPr lang="en-US" altLang="zh-CN" b="1" i="1" smtClean="0">
                                  <a:solidFill>
                                    <a:srgbClr val="0000CC"/>
                                  </a:solidFill>
                                  <a:latin typeface="Cambria Math" panose="02040503050406030204" pitchFamily="18" charset="0"/>
                                  <a:sym typeface="Symbol"/>
                                </a:rPr>
                                <m:t>𝟎</m:t>
                              </m:r>
                            </m:sub>
                          </m:sSub>
                        </m:den>
                      </m:f>
                      <m:r>
                        <a:rPr lang="en-US" altLang="zh-CN" b="1" i="0" smtClean="0">
                          <a:solidFill>
                            <a:srgbClr val="0000CC"/>
                          </a:solidFill>
                          <a:latin typeface="Cambria Math" panose="02040503050406030204" pitchFamily="18" charset="0"/>
                          <a:sym typeface="Symbol"/>
                        </a:rPr>
                        <m:t>≪</m:t>
                      </m:r>
                      <m:r>
                        <a:rPr lang="en-US" altLang="zh-CN" b="1" i="0" smtClean="0">
                          <a:solidFill>
                            <a:srgbClr val="0000CC"/>
                          </a:solidFill>
                          <a:latin typeface="Cambria Math" panose="02040503050406030204" pitchFamily="18" charset="0"/>
                          <a:sym typeface="Symbol"/>
                        </a:rPr>
                        <m:t>𝟏</m:t>
                      </m:r>
                    </m:oMath>
                  </m:oMathPara>
                </a14:m>
                <a:endParaRPr lang="zh-CN" altLang="en-US" b="1" dirty="0">
                  <a:solidFill>
                    <a:srgbClr val="0000CC"/>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3223985" y="4368265"/>
                <a:ext cx="2078198" cy="908967"/>
              </a:xfrm>
              <a:prstGeom prst="rect">
                <a:avLst/>
              </a:prstGeom>
              <a:blipFill>
                <a:blip r:embed="rId14"/>
                <a:stretch>
                  <a:fillRect/>
                </a:stretch>
              </a:blipFill>
            </p:spPr>
            <p:txBody>
              <a:bodyPr/>
              <a:lstStyle/>
              <a:p>
                <a:r>
                  <a:rPr lang="zh-CN" altLang="en-US">
                    <a:noFill/>
                  </a:rPr>
                  <a:t> </a:t>
                </a:r>
              </a:p>
            </p:txBody>
          </p:sp>
        </mc:Fallback>
      </mc:AlternateContent>
      <p:sp>
        <p:nvSpPr>
          <p:cNvPr id="29" name="矩形 28"/>
          <p:cNvSpPr/>
          <p:nvPr/>
        </p:nvSpPr>
        <p:spPr>
          <a:xfrm>
            <a:off x="1317952" y="4506375"/>
            <a:ext cx="1846980" cy="523220"/>
          </a:xfrm>
          <a:prstGeom prst="rect">
            <a:avLst/>
          </a:prstGeom>
        </p:spPr>
        <p:txBody>
          <a:bodyPr wrap="none">
            <a:spAutoFit/>
          </a:bodyPr>
          <a:lstStyle/>
          <a:p>
            <a:r>
              <a:rPr lang="en-US" altLang="zh-CN" b="1" dirty="0">
                <a:solidFill>
                  <a:srgbClr val="0000CC"/>
                </a:solidFill>
              </a:rPr>
              <a:t>p</a:t>
            </a:r>
            <a:r>
              <a:rPr lang="zh-CN" altLang="en-US" b="1" dirty="0">
                <a:solidFill>
                  <a:srgbClr val="0000CC"/>
                </a:solidFill>
              </a:rPr>
              <a:t>型半导体</a:t>
            </a:r>
            <a:endParaRPr lang="zh-CN" altLang="en-US" dirty="0"/>
          </a:p>
        </p:txBody>
      </p:sp>
      <p:sp>
        <p:nvSpPr>
          <p:cNvPr id="31" name="任意多边形 30"/>
          <p:cNvSpPr/>
          <p:nvPr/>
        </p:nvSpPr>
        <p:spPr>
          <a:xfrm>
            <a:off x="5564044" y="3861769"/>
            <a:ext cx="486827" cy="411480"/>
          </a:xfrm>
          <a:custGeom>
            <a:avLst/>
            <a:gdLst>
              <a:gd name="connsiteX0" fmla="*/ 203363 w 486827"/>
              <a:gd name="connsiteY0" fmla="*/ 27432 h 411480"/>
              <a:gd name="connsiteX1" fmla="*/ 75347 w 486827"/>
              <a:gd name="connsiteY1" fmla="*/ 45720 h 411480"/>
              <a:gd name="connsiteX2" fmla="*/ 11339 w 486827"/>
              <a:gd name="connsiteY2" fmla="*/ 91440 h 411480"/>
              <a:gd name="connsiteX3" fmla="*/ 11339 w 486827"/>
              <a:gd name="connsiteY3" fmla="*/ 219456 h 411480"/>
              <a:gd name="connsiteX4" fmla="*/ 20483 w 486827"/>
              <a:gd name="connsiteY4" fmla="*/ 338328 h 411480"/>
              <a:gd name="connsiteX5" fmla="*/ 66203 w 486827"/>
              <a:gd name="connsiteY5" fmla="*/ 384048 h 411480"/>
              <a:gd name="connsiteX6" fmla="*/ 258227 w 486827"/>
              <a:gd name="connsiteY6" fmla="*/ 411480 h 411480"/>
              <a:gd name="connsiteX7" fmla="*/ 386243 w 486827"/>
              <a:gd name="connsiteY7" fmla="*/ 393192 h 411480"/>
              <a:gd name="connsiteX8" fmla="*/ 404531 w 486827"/>
              <a:gd name="connsiteY8" fmla="*/ 365760 h 411480"/>
              <a:gd name="connsiteX9" fmla="*/ 468539 w 486827"/>
              <a:gd name="connsiteY9" fmla="*/ 301752 h 411480"/>
              <a:gd name="connsiteX10" fmla="*/ 486827 w 486827"/>
              <a:gd name="connsiteY10" fmla="*/ 201168 h 411480"/>
              <a:gd name="connsiteX11" fmla="*/ 477683 w 486827"/>
              <a:gd name="connsiteY11" fmla="*/ 100584 h 411480"/>
              <a:gd name="connsiteX12" fmla="*/ 395387 w 486827"/>
              <a:gd name="connsiteY12" fmla="*/ 9144 h 411480"/>
              <a:gd name="connsiteX13" fmla="*/ 249083 w 486827"/>
              <a:gd name="connsiteY13" fmla="*/ 0 h 411480"/>
              <a:gd name="connsiteX14" fmla="*/ 148499 w 486827"/>
              <a:gd name="connsiteY14" fmla="*/ 1828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827" h="411480">
                <a:moveTo>
                  <a:pt x="203363" y="27432"/>
                </a:moveTo>
                <a:cubicBezTo>
                  <a:pt x="195691" y="28391"/>
                  <a:pt x="91168" y="40446"/>
                  <a:pt x="75347" y="45720"/>
                </a:cubicBezTo>
                <a:cubicBezTo>
                  <a:pt x="67325" y="48394"/>
                  <a:pt x="12206" y="90790"/>
                  <a:pt x="11339" y="91440"/>
                </a:cubicBezTo>
                <a:cubicBezTo>
                  <a:pt x="-8642" y="151384"/>
                  <a:pt x="1990" y="107270"/>
                  <a:pt x="11339" y="219456"/>
                </a:cubicBezTo>
                <a:cubicBezTo>
                  <a:pt x="14639" y="259060"/>
                  <a:pt x="13577" y="299192"/>
                  <a:pt x="20483" y="338328"/>
                </a:cubicBezTo>
                <a:cubicBezTo>
                  <a:pt x="27872" y="380200"/>
                  <a:pt x="36594" y="372945"/>
                  <a:pt x="66203" y="384048"/>
                </a:cubicBezTo>
                <a:cubicBezTo>
                  <a:pt x="164578" y="420939"/>
                  <a:pt x="73848" y="399956"/>
                  <a:pt x="258227" y="411480"/>
                </a:cubicBezTo>
                <a:cubicBezTo>
                  <a:pt x="300899" y="405384"/>
                  <a:pt x="345100" y="406049"/>
                  <a:pt x="386243" y="393192"/>
                </a:cubicBezTo>
                <a:cubicBezTo>
                  <a:pt x="396732" y="389914"/>
                  <a:pt x="397179" y="373929"/>
                  <a:pt x="404531" y="365760"/>
                </a:cubicBezTo>
                <a:cubicBezTo>
                  <a:pt x="424716" y="343332"/>
                  <a:pt x="468539" y="301752"/>
                  <a:pt x="468539" y="301752"/>
                </a:cubicBezTo>
                <a:cubicBezTo>
                  <a:pt x="471512" y="286887"/>
                  <a:pt x="486827" y="212867"/>
                  <a:pt x="486827" y="201168"/>
                </a:cubicBezTo>
                <a:cubicBezTo>
                  <a:pt x="486827" y="167502"/>
                  <a:pt x="486251" y="133142"/>
                  <a:pt x="477683" y="100584"/>
                </a:cubicBezTo>
                <a:cubicBezTo>
                  <a:pt x="463677" y="47361"/>
                  <a:pt x="448411" y="16719"/>
                  <a:pt x="395387" y="9144"/>
                </a:cubicBezTo>
                <a:cubicBezTo>
                  <a:pt x="347015" y="2234"/>
                  <a:pt x="297851" y="3048"/>
                  <a:pt x="249083" y="0"/>
                </a:cubicBezTo>
                <a:cubicBezTo>
                  <a:pt x="186383" y="25080"/>
                  <a:pt x="219777" y="18288"/>
                  <a:pt x="148499" y="18288"/>
                </a:cubicBezTo>
              </a:path>
            </a:pathLst>
          </a:custGeom>
          <a:no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任意多边形 31"/>
          <p:cNvSpPr/>
          <p:nvPr/>
        </p:nvSpPr>
        <p:spPr>
          <a:xfrm>
            <a:off x="6703428" y="3861769"/>
            <a:ext cx="228600" cy="310896"/>
          </a:xfrm>
          <a:custGeom>
            <a:avLst/>
            <a:gdLst>
              <a:gd name="connsiteX0" fmla="*/ 82296 w 228600"/>
              <a:gd name="connsiteY0" fmla="*/ 36576 h 310896"/>
              <a:gd name="connsiteX1" fmla="*/ 36576 w 228600"/>
              <a:gd name="connsiteY1" fmla="*/ 45720 h 310896"/>
              <a:gd name="connsiteX2" fmla="*/ 27432 w 228600"/>
              <a:gd name="connsiteY2" fmla="*/ 73152 h 310896"/>
              <a:gd name="connsiteX3" fmla="*/ 18288 w 228600"/>
              <a:gd name="connsiteY3" fmla="*/ 109728 h 310896"/>
              <a:gd name="connsiteX4" fmla="*/ 0 w 228600"/>
              <a:gd name="connsiteY4" fmla="*/ 173736 h 310896"/>
              <a:gd name="connsiteX5" fmla="*/ 9144 w 228600"/>
              <a:gd name="connsiteY5" fmla="*/ 274320 h 310896"/>
              <a:gd name="connsiteX6" fmla="*/ 73152 w 228600"/>
              <a:gd name="connsiteY6" fmla="*/ 310896 h 310896"/>
              <a:gd name="connsiteX7" fmla="*/ 210312 w 228600"/>
              <a:gd name="connsiteY7" fmla="*/ 283464 h 310896"/>
              <a:gd name="connsiteX8" fmla="*/ 228600 w 228600"/>
              <a:gd name="connsiteY8" fmla="*/ 256032 h 310896"/>
              <a:gd name="connsiteX9" fmla="*/ 210312 w 228600"/>
              <a:gd name="connsiteY9" fmla="*/ 91440 h 310896"/>
              <a:gd name="connsiteX10" fmla="*/ 192024 w 228600"/>
              <a:gd name="connsiteY10" fmla="*/ 45720 h 310896"/>
              <a:gd name="connsiteX11" fmla="*/ 137160 w 228600"/>
              <a:gd name="connsiteY11" fmla="*/ 0 h 310896"/>
              <a:gd name="connsiteX12" fmla="*/ 73152 w 228600"/>
              <a:gd name="connsiteY12" fmla="*/ 9144 h 310896"/>
              <a:gd name="connsiteX13" fmla="*/ 82296 w 228600"/>
              <a:gd name="connsiteY13" fmla="*/ 36576 h 31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10896">
                <a:moveTo>
                  <a:pt x="82296" y="36576"/>
                </a:moveTo>
                <a:cubicBezTo>
                  <a:pt x="76200" y="42672"/>
                  <a:pt x="49508" y="37099"/>
                  <a:pt x="36576" y="45720"/>
                </a:cubicBezTo>
                <a:cubicBezTo>
                  <a:pt x="28556" y="51067"/>
                  <a:pt x="30080" y="63884"/>
                  <a:pt x="27432" y="73152"/>
                </a:cubicBezTo>
                <a:cubicBezTo>
                  <a:pt x="23980" y="85236"/>
                  <a:pt x="21740" y="97644"/>
                  <a:pt x="18288" y="109728"/>
                </a:cubicBezTo>
                <a:cubicBezTo>
                  <a:pt x="-7948" y="201555"/>
                  <a:pt x="28586" y="59393"/>
                  <a:pt x="0" y="173736"/>
                </a:cubicBezTo>
                <a:cubicBezTo>
                  <a:pt x="3048" y="207264"/>
                  <a:pt x="-757" y="242142"/>
                  <a:pt x="9144" y="274320"/>
                </a:cubicBezTo>
                <a:cubicBezTo>
                  <a:pt x="11494" y="281957"/>
                  <a:pt x="71925" y="310282"/>
                  <a:pt x="73152" y="310896"/>
                </a:cubicBezTo>
                <a:cubicBezTo>
                  <a:pt x="123429" y="306706"/>
                  <a:pt x="173422" y="320354"/>
                  <a:pt x="210312" y="283464"/>
                </a:cubicBezTo>
                <a:cubicBezTo>
                  <a:pt x="218083" y="275693"/>
                  <a:pt x="222504" y="265176"/>
                  <a:pt x="228600" y="256032"/>
                </a:cubicBezTo>
                <a:cubicBezTo>
                  <a:pt x="224601" y="200052"/>
                  <a:pt x="228057" y="144676"/>
                  <a:pt x="210312" y="91440"/>
                </a:cubicBezTo>
                <a:cubicBezTo>
                  <a:pt x="205121" y="75868"/>
                  <a:pt x="200723" y="59639"/>
                  <a:pt x="192024" y="45720"/>
                </a:cubicBezTo>
                <a:cubicBezTo>
                  <a:pt x="179452" y="25604"/>
                  <a:pt x="156120" y="12640"/>
                  <a:pt x="137160" y="0"/>
                </a:cubicBezTo>
                <a:cubicBezTo>
                  <a:pt x="115824" y="3048"/>
                  <a:pt x="93163" y="1140"/>
                  <a:pt x="73152" y="9144"/>
                </a:cubicBezTo>
                <a:cubicBezTo>
                  <a:pt x="61145" y="13947"/>
                  <a:pt x="88392" y="30480"/>
                  <a:pt x="82296" y="36576"/>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矩形 32"/>
              <p:cNvSpPr/>
              <p:nvPr/>
            </p:nvSpPr>
            <p:spPr>
              <a:xfrm>
                <a:off x="2239883" y="2497364"/>
                <a:ext cx="3549177"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a:rPr>
                          </m:ctrlPr>
                        </m:fPr>
                        <m:num>
                          <m:r>
                            <a:rPr lang="en-US" altLang="zh-CN" i="1">
                              <a:latin typeface="Cambria Math"/>
                              <a:ea typeface="Cambria Math"/>
                            </a:rPr>
                            <m:t>𝑒</m:t>
                          </m:r>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𝐾</m:t>
                              </m:r>
                            </m:e>
                            <m:sub>
                              <m:r>
                                <a:rPr lang="en-US" altLang="zh-CN" i="1">
                                  <a:latin typeface="Cambria Math"/>
                                  <a:ea typeface="Cambria Math"/>
                                </a:rPr>
                                <m:t>0</m:t>
                              </m:r>
                            </m:sub>
                          </m:sSub>
                          <m:r>
                            <a:rPr lang="en-US" altLang="zh-CN" i="1">
                              <a:latin typeface="Cambria Math"/>
                              <a:ea typeface="Cambria Math"/>
                            </a:rPr>
                            <m:t>𝑇</m:t>
                          </m:r>
                        </m:den>
                      </m:f>
                      <m:r>
                        <a:rPr lang="en-US" altLang="zh-CN" i="1" smtClean="0">
                          <a:latin typeface="Cambria Math" panose="02040503050406030204" pitchFamily="18" charset="0"/>
                          <a:ea typeface="Cambria Math" panose="02040503050406030204" pitchFamily="18" charset="0"/>
                        </a:rPr>
                        <m:t>≈</m:t>
                      </m:r>
                      <m:r>
                        <a:rPr lang="en-US" altLang="zh-CN" i="1">
                          <a:latin typeface="Cambria Math"/>
                          <a:ea typeface="Cambria Math"/>
                        </a:rPr>
                        <m:t>𝑙𝑛</m:t>
                      </m:r>
                      <m:d>
                        <m:dPr>
                          <m:ctrlPr>
                            <a:rPr lang="en-US" altLang="zh-CN" i="1">
                              <a:latin typeface="Cambria Math" panose="02040503050406030204" pitchFamily="18" charset="0"/>
                              <a:ea typeface="Cambria Math"/>
                            </a:rPr>
                          </m:ctrlPr>
                        </m:dPr>
                        <m:e>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ea typeface="Cambria Math"/>
                                    </a:rPr>
                                  </m:ctrlPr>
                                </m:sSubPr>
                                <m:e>
                                  <m:r>
                                    <a:rPr lang="en-US" altLang="zh-CN" i="1">
                                      <a:latin typeface="Cambria Math"/>
                                      <a:ea typeface="Cambria Math"/>
                                    </a:rPr>
                                    <m:t>𝑝</m:t>
                                  </m:r>
                                </m:e>
                                <m:sub>
                                  <m:r>
                                    <a:rPr lang="en-US" altLang="zh-CN" i="1">
                                      <a:latin typeface="Cambria Math"/>
                                      <a:ea typeface="Cambria Math"/>
                                    </a:rPr>
                                    <m:t>0</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𝑛</m:t>
                                  </m:r>
                                </m:e>
                                <m:sub>
                                  <m:r>
                                    <a:rPr lang="en-US" altLang="zh-CN" i="1">
                                      <a:latin typeface="Cambria Math"/>
                                      <a:ea typeface="Cambria Math"/>
                                    </a:rPr>
                                    <m:t>𝑖</m:t>
                                  </m:r>
                                </m:sub>
                              </m:sSub>
                            </m:den>
                          </m:f>
                        </m:e>
                      </m:d>
                      <m:r>
                        <a:rPr lang="en-US" altLang="zh-CN" b="0" i="0" smtClean="0">
                          <a:latin typeface="Cambria Math" panose="02040503050406030204" pitchFamily="18" charset="0"/>
                          <a:ea typeface="Cambria Math"/>
                        </a:rPr>
                        <m:t>=</m:t>
                      </m:r>
                      <m:f>
                        <m:fPr>
                          <m:ctrlPr>
                            <a:rPr lang="en-US" altLang="zh-CN" b="0" i="1" smtClean="0">
                              <a:latin typeface="Cambria Math" panose="02040503050406030204" pitchFamily="18" charset="0"/>
                              <a:ea typeface="Cambria Math"/>
                            </a:rPr>
                          </m:ctrlPr>
                        </m:fPr>
                        <m:num>
                          <m:r>
                            <m:rPr>
                              <m:nor/>
                            </m:rPr>
                            <a:rPr lang="en-US" altLang="zh-CN" b="1" i="1" dirty="0">
                              <a:latin typeface="Times New Roman" pitchFamily="18" charset="0"/>
                              <a:cs typeface="Times New Roman" pitchFamily="18" charset="0"/>
                              <a:sym typeface="Symbol"/>
                            </a:rPr>
                            <m:t>e</m:t>
                          </m:r>
                          <m:r>
                            <m:rPr>
                              <m:nor/>
                            </m:rPr>
                            <a:rPr lang="zh-CN" altLang="en-US" b="1" i="1" dirty="0">
                              <a:latin typeface="Times New Roman" pitchFamily="18" charset="0"/>
                              <a:cs typeface="Times New Roman" pitchFamily="18" charset="0"/>
                              <a:sym typeface="Symbol"/>
                            </a:rPr>
                            <m:t></m:t>
                          </m:r>
                          <m:r>
                            <m:rPr>
                              <m:nor/>
                            </m:rPr>
                            <a:rPr lang="en-US" altLang="zh-CN" b="1" i="1" baseline="-25000" dirty="0">
                              <a:latin typeface="Times New Roman" pitchFamily="18" charset="0"/>
                              <a:cs typeface="Times New Roman" pitchFamily="18" charset="0"/>
                              <a:sym typeface="Symbol"/>
                            </a:rPr>
                            <m:t>B</m:t>
                          </m:r>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𝐾</m:t>
                              </m:r>
                            </m:e>
                            <m:sub>
                              <m:r>
                                <a:rPr lang="en-US" altLang="zh-CN" i="1">
                                  <a:latin typeface="Cambria Math"/>
                                  <a:ea typeface="Cambria Math"/>
                                </a:rPr>
                                <m:t>0</m:t>
                              </m:r>
                            </m:sub>
                          </m:sSub>
                          <m:r>
                            <a:rPr lang="en-US" altLang="zh-CN" i="1">
                              <a:latin typeface="Cambria Math"/>
                              <a:ea typeface="Cambria Math"/>
                            </a:rPr>
                            <m:t>𝑇</m:t>
                          </m:r>
                        </m:den>
                      </m:f>
                    </m:oMath>
                  </m:oMathPara>
                </a14:m>
                <a:endParaRPr lang="zh-CN" altLang="en-US" b="1" i="1" baseline="-25000" dirty="0">
                  <a:latin typeface="Times New Roman" pitchFamily="18" charset="0"/>
                  <a:cs typeface="Times New Roman" pitchFamily="18" charset="0"/>
                </a:endParaRPr>
              </a:p>
            </p:txBody>
          </p:sp>
        </mc:Choice>
        <mc:Fallback xmlns="">
          <p:sp>
            <p:nvSpPr>
              <p:cNvPr id="33" name="矩形 32"/>
              <p:cNvSpPr>
                <a:spLocks noRot="1" noChangeAspect="1" noMove="1" noResize="1" noEditPoints="1" noAdjustHandles="1" noChangeArrowheads="1" noChangeShapeType="1" noTextEdit="1"/>
              </p:cNvSpPr>
              <p:nvPr/>
            </p:nvSpPr>
            <p:spPr>
              <a:xfrm>
                <a:off x="2239883" y="2497364"/>
                <a:ext cx="3549177" cy="1060483"/>
              </a:xfrm>
              <a:prstGeom prst="rect">
                <a:avLst/>
              </a:prstGeom>
              <a:blipFill>
                <a:blip r:embed="rId15"/>
                <a:stretch>
                  <a:fillRect/>
                </a:stretch>
              </a:blipFill>
            </p:spPr>
            <p:txBody>
              <a:bodyPr/>
              <a:lstStyle/>
              <a:p>
                <a:r>
                  <a:rPr lang="zh-CN" altLang="en-US">
                    <a:noFill/>
                  </a:rPr>
                  <a:t> </a:t>
                </a:r>
              </a:p>
            </p:txBody>
          </p:sp>
        </mc:Fallback>
      </mc:AlternateContent>
      <p:sp>
        <p:nvSpPr>
          <p:cNvPr id="2" name="任意多边形 1"/>
          <p:cNvSpPr/>
          <p:nvPr/>
        </p:nvSpPr>
        <p:spPr>
          <a:xfrm>
            <a:off x="1691917" y="3826757"/>
            <a:ext cx="1335623" cy="466344"/>
          </a:xfrm>
          <a:custGeom>
            <a:avLst/>
            <a:gdLst>
              <a:gd name="connsiteX0" fmla="*/ 256631 w 1335623"/>
              <a:gd name="connsiteY0" fmla="*/ 36576 h 466344"/>
              <a:gd name="connsiteX1" fmla="*/ 73751 w 1335623"/>
              <a:gd name="connsiteY1" fmla="*/ 36576 h 466344"/>
              <a:gd name="connsiteX2" fmla="*/ 28031 w 1335623"/>
              <a:gd name="connsiteY2" fmla="*/ 64008 h 466344"/>
              <a:gd name="connsiteX3" fmla="*/ 9743 w 1335623"/>
              <a:gd name="connsiteY3" fmla="*/ 91440 h 466344"/>
              <a:gd name="connsiteX4" fmla="*/ 9743 w 1335623"/>
              <a:gd name="connsiteY4" fmla="*/ 182880 h 466344"/>
              <a:gd name="connsiteX5" fmla="*/ 18887 w 1335623"/>
              <a:gd name="connsiteY5" fmla="*/ 210312 h 466344"/>
              <a:gd name="connsiteX6" fmla="*/ 55463 w 1335623"/>
              <a:gd name="connsiteY6" fmla="*/ 265176 h 466344"/>
              <a:gd name="connsiteX7" fmla="*/ 110327 w 1335623"/>
              <a:gd name="connsiteY7" fmla="*/ 365760 h 466344"/>
              <a:gd name="connsiteX8" fmla="*/ 137759 w 1335623"/>
              <a:gd name="connsiteY8" fmla="*/ 384048 h 466344"/>
              <a:gd name="connsiteX9" fmla="*/ 174335 w 1335623"/>
              <a:gd name="connsiteY9" fmla="*/ 393192 h 466344"/>
              <a:gd name="connsiteX10" fmla="*/ 238343 w 1335623"/>
              <a:gd name="connsiteY10" fmla="*/ 429768 h 466344"/>
              <a:gd name="connsiteX11" fmla="*/ 274919 w 1335623"/>
              <a:gd name="connsiteY11" fmla="*/ 438912 h 466344"/>
              <a:gd name="connsiteX12" fmla="*/ 329783 w 1335623"/>
              <a:gd name="connsiteY12" fmla="*/ 457200 h 466344"/>
              <a:gd name="connsiteX13" fmla="*/ 430367 w 1335623"/>
              <a:gd name="connsiteY13" fmla="*/ 466344 h 466344"/>
              <a:gd name="connsiteX14" fmla="*/ 1198463 w 1335623"/>
              <a:gd name="connsiteY14" fmla="*/ 457200 h 466344"/>
              <a:gd name="connsiteX15" fmla="*/ 1225895 w 1335623"/>
              <a:gd name="connsiteY15" fmla="*/ 448056 h 466344"/>
              <a:gd name="connsiteX16" fmla="*/ 1289903 w 1335623"/>
              <a:gd name="connsiteY16" fmla="*/ 438912 h 466344"/>
              <a:gd name="connsiteX17" fmla="*/ 1317335 w 1335623"/>
              <a:gd name="connsiteY17" fmla="*/ 420624 h 466344"/>
              <a:gd name="connsiteX18" fmla="*/ 1326479 w 1335623"/>
              <a:gd name="connsiteY18" fmla="*/ 347472 h 466344"/>
              <a:gd name="connsiteX19" fmla="*/ 1335623 w 1335623"/>
              <a:gd name="connsiteY19" fmla="*/ 320040 h 466344"/>
              <a:gd name="connsiteX20" fmla="*/ 1308191 w 1335623"/>
              <a:gd name="connsiteY20" fmla="*/ 146304 h 466344"/>
              <a:gd name="connsiteX21" fmla="*/ 1289903 w 1335623"/>
              <a:gd name="connsiteY21" fmla="*/ 118872 h 466344"/>
              <a:gd name="connsiteX22" fmla="*/ 1253327 w 1335623"/>
              <a:gd name="connsiteY22" fmla="*/ 91440 h 466344"/>
              <a:gd name="connsiteX23" fmla="*/ 1216751 w 1335623"/>
              <a:gd name="connsiteY23" fmla="*/ 82296 h 466344"/>
              <a:gd name="connsiteX24" fmla="*/ 1171031 w 1335623"/>
              <a:gd name="connsiteY24" fmla="*/ 73152 h 466344"/>
              <a:gd name="connsiteX25" fmla="*/ 905855 w 1335623"/>
              <a:gd name="connsiteY25" fmla="*/ 64008 h 466344"/>
              <a:gd name="connsiteX26" fmla="*/ 869279 w 1335623"/>
              <a:gd name="connsiteY26" fmla="*/ 54864 h 466344"/>
              <a:gd name="connsiteX27" fmla="*/ 741263 w 1335623"/>
              <a:gd name="connsiteY27" fmla="*/ 36576 h 466344"/>
              <a:gd name="connsiteX28" fmla="*/ 677255 w 1335623"/>
              <a:gd name="connsiteY28" fmla="*/ 18288 h 466344"/>
              <a:gd name="connsiteX29" fmla="*/ 613247 w 1335623"/>
              <a:gd name="connsiteY29" fmla="*/ 0 h 466344"/>
              <a:gd name="connsiteX30" fmla="*/ 375503 w 1335623"/>
              <a:gd name="connsiteY30" fmla="*/ 9144 h 466344"/>
              <a:gd name="connsiteX31" fmla="*/ 311495 w 1335623"/>
              <a:gd name="connsiteY31" fmla="*/ 36576 h 466344"/>
              <a:gd name="connsiteX32" fmla="*/ 238343 w 1335623"/>
              <a:gd name="connsiteY32" fmla="*/ 64008 h 466344"/>
              <a:gd name="connsiteX33" fmla="*/ 201767 w 1335623"/>
              <a:gd name="connsiteY33" fmla="*/ 82296 h 46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5623" h="466344">
                <a:moveTo>
                  <a:pt x="256631" y="36576"/>
                </a:moveTo>
                <a:cubicBezTo>
                  <a:pt x="182983" y="24301"/>
                  <a:pt x="166232" y="17106"/>
                  <a:pt x="73751" y="36576"/>
                </a:cubicBezTo>
                <a:cubicBezTo>
                  <a:pt x="56359" y="40237"/>
                  <a:pt x="43271" y="54864"/>
                  <a:pt x="28031" y="64008"/>
                </a:cubicBezTo>
                <a:cubicBezTo>
                  <a:pt x="21935" y="73152"/>
                  <a:pt x="14658" y="81610"/>
                  <a:pt x="9743" y="91440"/>
                </a:cubicBezTo>
                <a:cubicBezTo>
                  <a:pt x="-7154" y="125234"/>
                  <a:pt x="1332" y="140825"/>
                  <a:pt x="9743" y="182880"/>
                </a:cubicBezTo>
                <a:cubicBezTo>
                  <a:pt x="11633" y="192331"/>
                  <a:pt x="14206" y="201886"/>
                  <a:pt x="18887" y="210312"/>
                </a:cubicBezTo>
                <a:cubicBezTo>
                  <a:pt x="29561" y="229525"/>
                  <a:pt x="45633" y="245517"/>
                  <a:pt x="55463" y="265176"/>
                </a:cubicBezTo>
                <a:cubicBezTo>
                  <a:pt x="55513" y="265277"/>
                  <a:pt x="93622" y="349055"/>
                  <a:pt x="110327" y="365760"/>
                </a:cubicBezTo>
                <a:cubicBezTo>
                  <a:pt x="118098" y="373531"/>
                  <a:pt x="127658" y="379719"/>
                  <a:pt x="137759" y="384048"/>
                </a:cubicBezTo>
                <a:cubicBezTo>
                  <a:pt x="149310" y="388998"/>
                  <a:pt x="162143" y="390144"/>
                  <a:pt x="174335" y="393192"/>
                </a:cubicBezTo>
                <a:cubicBezTo>
                  <a:pt x="197074" y="408352"/>
                  <a:pt x="211826" y="419824"/>
                  <a:pt x="238343" y="429768"/>
                </a:cubicBezTo>
                <a:cubicBezTo>
                  <a:pt x="250110" y="434181"/>
                  <a:pt x="262882" y="435301"/>
                  <a:pt x="274919" y="438912"/>
                </a:cubicBezTo>
                <a:cubicBezTo>
                  <a:pt x="293383" y="444451"/>
                  <a:pt x="310585" y="455455"/>
                  <a:pt x="329783" y="457200"/>
                </a:cubicBezTo>
                <a:lnTo>
                  <a:pt x="430367" y="466344"/>
                </a:lnTo>
                <a:lnTo>
                  <a:pt x="1198463" y="457200"/>
                </a:lnTo>
                <a:cubicBezTo>
                  <a:pt x="1208099" y="456978"/>
                  <a:pt x="1216444" y="449946"/>
                  <a:pt x="1225895" y="448056"/>
                </a:cubicBezTo>
                <a:cubicBezTo>
                  <a:pt x="1247029" y="443829"/>
                  <a:pt x="1268567" y="441960"/>
                  <a:pt x="1289903" y="438912"/>
                </a:cubicBezTo>
                <a:cubicBezTo>
                  <a:pt x="1299047" y="432816"/>
                  <a:pt x="1313254" y="430828"/>
                  <a:pt x="1317335" y="420624"/>
                </a:cubicBezTo>
                <a:cubicBezTo>
                  <a:pt x="1326461" y="397808"/>
                  <a:pt x="1322083" y="371649"/>
                  <a:pt x="1326479" y="347472"/>
                </a:cubicBezTo>
                <a:cubicBezTo>
                  <a:pt x="1328203" y="337989"/>
                  <a:pt x="1332575" y="329184"/>
                  <a:pt x="1335623" y="320040"/>
                </a:cubicBezTo>
                <a:cubicBezTo>
                  <a:pt x="1333297" y="289807"/>
                  <a:pt x="1335022" y="186550"/>
                  <a:pt x="1308191" y="146304"/>
                </a:cubicBezTo>
                <a:cubicBezTo>
                  <a:pt x="1302095" y="137160"/>
                  <a:pt x="1297674" y="126643"/>
                  <a:pt x="1289903" y="118872"/>
                </a:cubicBezTo>
                <a:cubicBezTo>
                  <a:pt x="1279127" y="108096"/>
                  <a:pt x="1266958" y="98256"/>
                  <a:pt x="1253327" y="91440"/>
                </a:cubicBezTo>
                <a:cubicBezTo>
                  <a:pt x="1242087" y="85820"/>
                  <a:pt x="1229019" y="85022"/>
                  <a:pt x="1216751" y="82296"/>
                </a:cubicBezTo>
                <a:cubicBezTo>
                  <a:pt x="1201579" y="78925"/>
                  <a:pt x="1186546" y="74065"/>
                  <a:pt x="1171031" y="73152"/>
                </a:cubicBezTo>
                <a:cubicBezTo>
                  <a:pt x="1082739" y="67958"/>
                  <a:pt x="994247" y="67056"/>
                  <a:pt x="905855" y="64008"/>
                </a:cubicBezTo>
                <a:cubicBezTo>
                  <a:pt x="893663" y="60960"/>
                  <a:pt x="881602" y="57329"/>
                  <a:pt x="869279" y="54864"/>
                </a:cubicBezTo>
                <a:cubicBezTo>
                  <a:pt x="825333" y="46075"/>
                  <a:pt x="786214" y="42195"/>
                  <a:pt x="741263" y="36576"/>
                </a:cubicBezTo>
                <a:cubicBezTo>
                  <a:pt x="675490" y="14652"/>
                  <a:pt x="757627" y="41251"/>
                  <a:pt x="677255" y="18288"/>
                </a:cubicBezTo>
                <a:cubicBezTo>
                  <a:pt x="585428" y="-7948"/>
                  <a:pt x="727590" y="28586"/>
                  <a:pt x="613247" y="0"/>
                </a:cubicBezTo>
                <a:cubicBezTo>
                  <a:pt x="533999" y="3048"/>
                  <a:pt x="454634" y="3869"/>
                  <a:pt x="375503" y="9144"/>
                </a:cubicBezTo>
                <a:cubicBezTo>
                  <a:pt x="337248" y="11694"/>
                  <a:pt x="341529" y="19414"/>
                  <a:pt x="311495" y="36576"/>
                </a:cubicBezTo>
                <a:cubicBezTo>
                  <a:pt x="274304" y="57828"/>
                  <a:pt x="278347" y="54007"/>
                  <a:pt x="238343" y="64008"/>
                </a:cubicBezTo>
                <a:cubicBezTo>
                  <a:pt x="208375" y="83987"/>
                  <a:pt x="221901" y="82296"/>
                  <a:pt x="201767" y="82296"/>
                </a:cubicBezTo>
              </a:path>
            </a:pathLst>
          </a:custGeom>
          <a:no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任意多边形 33"/>
          <p:cNvSpPr/>
          <p:nvPr/>
        </p:nvSpPr>
        <p:spPr>
          <a:xfrm>
            <a:off x="3354049" y="3808469"/>
            <a:ext cx="1840619" cy="557784"/>
          </a:xfrm>
          <a:custGeom>
            <a:avLst/>
            <a:gdLst>
              <a:gd name="connsiteX0" fmla="*/ 130691 w 1840619"/>
              <a:gd name="connsiteY0" fmla="*/ 54864 h 557784"/>
              <a:gd name="connsiteX1" fmla="*/ 57539 w 1840619"/>
              <a:gd name="connsiteY1" fmla="*/ 64008 h 557784"/>
              <a:gd name="connsiteX2" fmla="*/ 39251 w 1840619"/>
              <a:gd name="connsiteY2" fmla="*/ 91440 h 557784"/>
              <a:gd name="connsiteX3" fmla="*/ 11819 w 1840619"/>
              <a:gd name="connsiteY3" fmla="*/ 146304 h 557784"/>
              <a:gd name="connsiteX4" fmla="*/ 11819 w 1840619"/>
              <a:gd name="connsiteY4" fmla="*/ 338328 h 557784"/>
              <a:gd name="connsiteX5" fmla="*/ 57539 w 1840619"/>
              <a:gd name="connsiteY5" fmla="*/ 393192 h 557784"/>
              <a:gd name="connsiteX6" fmla="*/ 84971 w 1840619"/>
              <a:gd name="connsiteY6" fmla="*/ 402336 h 557784"/>
              <a:gd name="connsiteX7" fmla="*/ 112403 w 1840619"/>
              <a:gd name="connsiteY7" fmla="*/ 420624 h 557784"/>
              <a:gd name="connsiteX8" fmla="*/ 176411 w 1840619"/>
              <a:gd name="connsiteY8" fmla="*/ 438912 h 557784"/>
              <a:gd name="connsiteX9" fmla="*/ 487307 w 1840619"/>
              <a:gd name="connsiteY9" fmla="*/ 448056 h 557784"/>
              <a:gd name="connsiteX10" fmla="*/ 624467 w 1840619"/>
              <a:gd name="connsiteY10" fmla="*/ 466344 h 557784"/>
              <a:gd name="connsiteX11" fmla="*/ 725051 w 1840619"/>
              <a:gd name="connsiteY11" fmla="*/ 493776 h 557784"/>
              <a:gd name="connsiteX12" fmla="*/ 843923 w 1840619"/>
              <a:gd name="connsiteY12" fmla="*/ 502920 h 557784"/>
              <a:gd name="connsiteX13" fmla="*/ 898787 w 1840619"/>
              <a:gd name="connsiteY13" fmla="*/ 512064 h 557784"/>
              <a:gd name="connsiteX14" fmla="*/ 926219 w 1840619"/>
              <a:gd name="connsiteY14" fmla="*/ 521208 h 557784"/>
              <a:gd name="connsiteX15" fmla="*/ 1017659 w 1840619"/>
              <a:gd name="connsiteY15" fmla="*/ 539496 h 557784"/>
              <a:gd name="connsiteX16" fmla="*/ 1081667 w 1840619"/>
              <a:gd name="connsiteY16" fmla="*/ 557784 h 557784"/>
              <a:gd name="connsiteX17" fmla="*/ 1484003 w 1840619"/>
              <a:gd name="connsiteY17" fmla="*/ 548640 h 557784"/>
              <a:gd name="connsiteX18" fmla="*/ 1520579 w 1840619"/>
              <a:gd name="connsiteY18" fmla="*/ 539496 h 557784"/>
              <a:gd name="connsiteX19" fmla="*/ 1612019 w 1840619"/>
              <a:gd name="connsiteY19" fmla="*/ 521208 h 557784"/>
              <a:gd name="connsiteX20" fmla="*/ 1676027 w 1840619"/>
              <a:gd name="connsiteY20" fmla="*/ 484632 h 557784"/>
              <a:gd name="connsiteX21" fmla="*/ 1712603 w 1840619"/>
              <a:gd name="connsiteY21" fmla="*/ 475488 h 557784"/>
              <a:gd name="connsiteX22" fmla="*/ 1785755 w 1840619"/>
              <a:gd name="connsiteY22" fmla="*/ 402336 h 557784"/>
              <a:gd name="connsiteX23" fmla="*/ 1804043 w 1840619"/>
              <a:gd name="connsiteY23" fmla="*/ 347472 h 557784"/>
              <a:gd name="connsiteX24" fmla="*/ 1813187 w 1840619"/>
              <a:gd name="connsiteY24" fmla="*/ 320040 h 557784"/>
              <a:gd name="connsiteX25" fmla="*/ 1822331 w 1840619"/>
              <a:gd name="connsiteY25" fmla="*/ 246888 h 557784"/>
              <a:gd name="connsiteX26" fmla="*/ 1831475 w 1840619"/>
              <a:gd name="connsiteY26" fmla="*/ 210312 h 557784"/>
              <a:gd name="connsiteX27" fmla="*/ 1840619 w 1840619"/>
              <a:gd name="connsiteY27" fmla="*/ 164592 h 557784"/>
              <a:gd name="connsiteX28" fmla="*/ 1831475 w 1840619"/>
              <a:gd name="connsiteY28" fmla="*/ 109728 h 557784"/>
              <a:gd name="connsiteX29" fmla="*/ 1813187 w 1840619"/>
              <a:gd name="connsiteY29" fmla="*/ 73152 h 557784"/>
              <a:gd name="connsiteX30" fmla="*/ 1785755 w 1840619"/>
              <a:gd name="connsiteY30" fmla="*/ 54864 h 557784"/>
              <a:gd name="connsiteX31" fmla="*/ 1721747 w 1840619"/>
              <a:gd name="connsiteY31" fmla="*/ 18288 h 557784"/>
              <a:gd name="connsiteX32" fmla="*/ 1118243 w 1840619"/>
              <a:gd name="connsiteY32" fmla="*/ 18288 h 557784"/>
              <a:gd name="connsiteX33" fmla="*/ 1072523 w 1840619"/>
              <a:gd name="connsiteY33" fmla="*/ 9144 h 557784"/>
              <a:gd name="connsiteX34" fmla="*/ 889643 w 1840619"/>
              <a:gd name="connsiteY34" fmla="*/ 0 h 557784"/>
              <a:gd name="connsiteX35" fmla="*/ 642755 w 1840619"/>
              <a:gd name="connsiteY35" fmla="*/ 9144 h 557784"/>
              <a:gd name="connsiteX36" fmla="*/ 331859 w 1840619"/>
              <a:gd name="connsiteY36" fmla="*/ 18288 h 557784"/>
              <a:gd name="connsiteX37" fmla="*/ 295283 w 1840619"/>
              <a:gd name="connsiteY37" fmla="*/ 27432 h 557784"/>
              <a:gd name="connsiteX38" fmla="*/ 231275 w 1840619"/>
              <a:gd name="connsiteY38" fmla="*/ 36576 h 557784"/>
              <a:gd name="connsiteX39" fmla="*/ 167267 w 1840619"/>
              <a:gd name="connsiteY39" fmla="*/ 64008 h 557784"/>
              <a:gd name="connsiteX40" fmla="*/ 130691 w 1840619"/>
              <a:gd name="connsiteY40" fmla="*/ 54864 h 55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40619" h="557784">
                <a:moveTo>
                  <a:pt x="130691" y="54864"/>
                </a:moveTo>
                <a:cubicBezTo>
                  <a:pt x="112403" y="54864"/>
                  <a:pt x="80355" y="54882"/>
                  <a:pt x="57539" y="64008"/>
                </a:cubicBezTo>
                <a:cubicBezTo>
                  <a:pt x="47335" y="68089"/>
                  <a:pt x="44166" y="81610"/>
                  <a:pt x="39251" y="91440"/>
                </a:cubicBezTo>
                <a:cubicBezTo>
                  <a:pt x="1393" y="167156"/>
                  <a:pt x="64230" y="67688"/>
                  <a:pt x="11819" y="146304"/>
                </a:cubicBezTo>
                <a:cubicBezTo>
                  <a:pt x="-1907" y="228663"/>
                  <a:pt x="-5850" y="226422"/>
                  <a:pt x="11819" y="338328"/>
                </a:cubicBezTo>
                <a:cubicBezTo>
                  <a:pt x="16411" y="367413"/>
                  <a:pt x="33769" y="381307"/>
                  <a:pt x="57539" y="393192"/>
                </a:cubicBezTo>
                <a:cubicBezTo>
                  <a:pt x="66160" y="397503"/>
                  <a:pt x="76350" y="398025"/>
                  <a:pt x="84971" y="402336"/>
                </a:cubicBezTo>
                <a:cubicBezTo>
                  <a:pt x="94801" y="407251"/>
                  <a:pt x="102573" y="415709"/>
                  <a:pt x="112403" y="420624"/>
                </a:cubicBezTo>
                <a:cubicBezTo>
                  <a:pt x="121556" y="425200"/>
                  <a:pt x="169862" y="438567"/>
                  <a:pt x="176411" y="438912"/>
                </a:cubicBezTo>
                <a:cubicBezTo>
                  <a:pt x="279945" y="444361"/>
                  <a:pt x="383675" y="445008"/>
                  <a:pt x="487307" y="448056"/>
                </a:cubicBezTo>
                <a:cubicBezTo>
                  <a:pt x="565228" y="474030"/>
                  <a:pt x="445467" y="436511"/>
                  <a:pt x="624467" y="466344"/>
                </a:cubicBezTo>
                <a:cubicBezTo>
                  <a:pt x="774652" y="491375"/>
                  <a:pt x="595465" y="479378"/>
                  <a:pt x="725051" y="493776"/>
                </a:cubicBezTo>
                <a:cubicBezTo>
                  <a:pt x="764549" y="498165"/>
                  <a:pt x="804299" y="499872"/>
                  <a:pt x="843923" y="502920"/>
                </a:cubicBezTo>
                <a:cubicBezTo>
                  <a:pt x="862211" y="505968"/>
                  <a:pt x="880688" y="508042"/>
                  <a:pt x="898787" y="512064"/>
                </a:cubicBezTo>
                <a:cubicBezTo>
                  <a:pt x="908196" y="514155"/>
                  <a:pt x="916827" y="519041"/>
                  <a:pt x="926219" y="521208"/>
                </a:cubicBezTo>
                <a:cubicBezTo>
                  <a:pt x="956507" y="528197"/>
                  <a:pt x="988170" y="529666"/>
                  <a:pt x="1017659" y="539496"/>
                </a:cubicBezTo>
                <a:cubicBezTo>
                  <a:pt x="1057013" y="552614"/>
                  <a:pt x="1035740" y="546302"/>
                  <a:pt x="1081667" y="557784"/>
                </a:cubicBezTo>
                <a:lnTo>
                  <a:pt x="1484003" y="548640"/>
                </a:lnTo>
                <a:cubicBezTo>
                  <a:pt x="1496559" y="548117"/>
                  <a:pt x="1508291" y="542129"/>
                  <a:pt x="1520579" y="539496"/>
                </a:cubicBezTo>
                <a:cubicBezTo>
                  <a:pt x="1550973" y="532983"/>
                  <a:pt x="1612019" y="521208"/>
                  <a:pt x="1612019" y="521208"/>
                </a:cubicBezTo>
                <a:cubicBezTo>
                  <a:pt x="1634758" y="506048"/>
                  <a:pt x="1649510" y="494576"/>
                  <a:pt x="1676027" y="484632"/>
                </a:cubicBezTo>
                <a:cubicBezTo>
                  <a:pt x="1687794" y="480219"/>
                  <a:pt x="1700411" y="478536"/>
                  <a:pt x="1712603" y="475488"/>
                </a:cubicBezTo>
                <a:cubicBezTo>
                  <a:pt x="1766444" y="439594"/>
                  <a:pt x="1765306" y="453459"/>
                  <a:pt x="1785755" y="402336"/>
                </a:cubicBezTo>
                <a:cubicBezTo>
                  <a:pt x="1792914" y="384438"/>
                  <a:pt x="1797947" y="365760"/>
                  <a:pt x="1804043" y="347472"/>
                </a:cubicBezTo>
                <a:lnTo>
                  <a:pt x="1813187" y="320040"/>
                </a:lnTo>
                <a:cubicBezTo>
                  <a:pt x="1816235" y="295656"/>
                  <a:pt x="1818291" y="271127"/>
                  <a:pt x="1822331" y="246888"/>
                </a:cubicBezTo>
                <a:cubicBezTo>
                  <a:pt x="1824397" y="234492"/>
                  <a:pt x="1828749" y="222580"/>
                  <a:pt x="1831475" y="210312"/>
                </a:cubicBezTo>
                <a:cubicBezTo>
                  <a:pt x="1834846" y="195140"/>
                  <a:pt x="1837571" y="179832"/>
                  <a:pt x="1840619" y="164592"/>
                </a:cubicBezTo>
                <a:cubicBezTo>
                  <a:pt x="1837571" y="146304"/>
                  <a:pt x="1836803" y="127486"/>
                  <a:pt x="1831475" y="109728"/>
                </a:cubicBezTo>
                <a:cubicBezTo>
                  <a:pt x="1827558" y="96672"/>
                  <a:pt x="1821913" y="83624"/>
                  <a:pt x="1813187" y="73152"/>
                </a:cubicBezTo>
                <a:cubicBezTo>
                  <a:pt x="1806152" y="64709"/>
                  <a:pt x="1795297" y="60316"/>
                  <a:pt x="1785755" y="54864"/>
                </a:cubicBezTo>
                <a:cubicBezTo>
                  <a:pt x="1704545" y="8458"/>
                  <a:pt x="1788581" y="62844"/>
                  <a:pt x="1721747" y="18288"/>
                </a:cubicBezTo>
                <a:cubicBezTo>
                  <a:pt x="1434085" y="30795"/>
                  <a:pt x="1481398" y="33419"/>
                  <a:pt x="1118243" y="18288"/>
                </a:cubicBezTo>
                <a:cubicBezTo>
                  <a:pt x="1102715" y="17641"/>
                  <a:pt x="1088015" y="10383"/>
                  <a:pt x="1072523" y="9144"/>
                </a:cubicBezTo>
                <a:cubicBezTo>
                  <a:pt x="1011681" y="4277"/>
                  <a:pt x="950603" y="3048"/>
                  <a:pt x="889643" y="0"/>
                </a:cubicBezTo>
                <a:lnTo>
                  <a:pt x="642755" y="9144"/>
                </a:lnTo>
                <a:cubicBezTo>
                  <a:pt x="539134" y="12541"/>
                  <a:pt x="435393" y="12839"/>
                  <a:pt x="331859" y="18288"/>
                </a:cubicBezTo>
                <a:cubicBezTo>
                  <a:pt x="319309" y="18949"/>
                  <a:pt x="307648" y="25184"/>
                  <a:pt x="295283" y="27432"/>
                </a:cubicBezTo>
                <a:cubicBezTo>
                  <a:pt x="274078" y="31287"/>
                  <a:pt x="252611" y="33528"/>
                  <a:pt x="231275" y="36576"/>
                </a:cubicBezTo>
                <a:cubicBezTo>
                  <a:pt x="217791" y="43318"/>
                  <a:pt x="185206" y="61766"/>
                  <a:pt x="167267" y="64008"/>
                </a:cubicBezTo>
                <a:cubicBezTo>
                  <a:pt x="152145" y="65898"/>
                  <a:pt x="148979" y="54864"/>
                  <a:pt x="130691" y="54864"/>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2429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20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27" grpId="0"/>
      <p:bldP spid="28" grpId="0"/>
      <p:bldP spid="29" grpId="0"/>
      <p:bldP spid="31" grpId="0" animBg="1"/>
      <p:bldP spid="32" grpId="0" animBg="1"/>
      <p:bldP spid="33" grpId="0"/>
      <p:bldP spid="2"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69427" y="491158"/>
            <a:ext cx="5844870" cy="707886"/>
          </a:xfrm>
          <a:prstGeom prst="rect">
            <a:avLst/>
          </a:prstGeom>
          <a:noFill/>
        </p:spPr>
        <p:txBody>
          <a:bodyPr wrap="none" rtlCol="0">
            <a:spAutoFit/>
          </a:bodyPr>
          <a:lstStyle/>
          <a:p>
            <a:r>
              <a:rPr lang="zh-CN" altLang="en-US" sz="4000" b="1" dirty="0">
                <a:solidFill>
                  <a:srgbClr val="FF0000"/>
                </a:solidFill>
              </a:rPr>
              <a:t>半导体表面、界面的影响</a:t>
            </a:r>
          </a:p>
        </p:txBody>
      </p:sp>
      <p:sp>
        <p:nvSpPr>
          <p:cNvPr id="4" name="TextBox 3"/>
          <p:cNvSpPr txBox="1"/>
          <p:nvPr/>
        </p:nvSpPr>
        <p:spPr>
          <a:xfrm>
            <a:off x="2112985" y="1661148"/>
            <a:ext cx="4075155" cy="523220"/>
          </a:xfrm>
          <a:prstGeom prst="rect">
            <a:avLst/>
          </a:prstGeom>
          <a:noFill/>
        </p:spPr>
        <p:txBody>
          <a:bodyPr wrap="none" rtlCol="0">
            <a:spAutoFit/>
          </a:bodyPr>
          <a:lstStyle/>
          <a:p>
            <a:r>
              <a:rPr lang="en-US" altLang="zh-CN" b="1" dirty="0"/>
              <a:t>1.</a:t>
            </a:r>
            <a:r>
              <a:rPr lang="zh-CN" altLang="en-US" b="1" dirty="0"/>
              <a:t>光电探测器的短波限。</a:t>
            </a:r>
          </a:p>
        </p:txBody>
      </p:sp>
      <p:sp>
        <p:nvSpPr>
          <p:cNvPr id="25" name="TextBox 24"/>
          <p:cNvSpPr txBox="1"/>
          <p:nvPr/>
        </p:nvSpPr>
        <p:spPr>
          <a:xfrm>
            <a:off x="6454613" y="1618616"/>
            <a:ext cx="3369833" cy="523220"/>
          </a:xfrm>
          <a:prstGeom prst="rect">
            <a:avLst/>
          </a:prstGeom>
          <a:noFill/>
        </p:spPr>
        <p:txBody>
          <a:bodyPr wrap="none" rtlCol="0">
            <a:spAutoFit/>
          </a:bodyPr>
          <a:lstStyle/>
          <a:p>
            <a:r>
              <a:rPr lang="en-US" altLang="zh-CN" b="1" dirty="0"/>
              <a:t>2.</a:t>
            </a:r>
            <a:r>
              <a:rPr lang="zh-CN" altLang="en-US" b="1" dirty="0"/>
              <a:t>太阳能电池效率。</a:t>
            </a:r>
          </a:p>
        </p:txBody>
      </p:sp>
      <p:sp>
        <p:nvSpPr>
          <p:cNvPr id="29" name="TextBox 28"/>
          <p:cNvSpPr txBox="1"/>
          <p:nvPr/>
        </p:nvSpPr>
        <p:spPr>
          <a:xfrm>
            <a:off x="2112984" y="2668357"/>
            <a:ext cx="4451860" cy="523220"/>
          </a:xfrm>
          <a:prstGeom prst="rect">
            <a:avLst/>
          </a:prstGeom>
          <a:noFill/>
        </p:spPr>
        <p:txBody>
          <a:bodyPr wrap="none" rtlCol="0">
            <a:spAutoFit/>
          </a:bodyPr>
          <a:lstStyle/>
          <a:p>
            <a:r>
              <a:rPr lang="en-US" altLang="zh-CN" b="1" dirty="0"/>
              <a:t>3.</a:t>
            </a:r>
            <a:r>
              <a:rPr lang="zh-CN" altLang="en-US" b="1" dirty="0"/>
              <a:t>各种表面作用的传感器。</a:t>
            </a:r>
          </a:p>
        </p:txBody>
      </p:sp>
      <p:sp>
        <p:nvSpPr>
          <p:cNvPr id="7" name="TextBox 6"/>
          <p:cNvSpPr txBox="1"/>
          <p:nvPr/>
        </p:nvSpPr>
        <p:spPr>
          <a:xfrm>
            <a:off x="6454612" y="2652861"/>
            <a:ext cx="3975768" cy="523220"/>
          </a:xfrm>
          <a:prstGeom prst="rect">
            <a:avLst/>
          </a:prstGeom>
          <a:noFill/>
        </p:spPr>
        <p:txBody>
          <a:bodyPr wrap="none" rtlCol="0">
            <a:spAutoFit/>
          </a:bodyPr>
          <a:lstStyle/>
          <a:p>
            <a:r>
              <a:rPr lang="en-US" altLang="zh-CN" b="1" dirty="0"/>
              <a:t>4</a:t>
            </a:r>
            <a:r>
              <a:rPr lang="zh-CN" altLang="en-US" b="1" dirty="0"/>
              <a:t>、界面散射降低迁移率</a:t>
            </a:r>
          </a:p>
        </p:txBody>
      </p:sp>
      <p:sp>
        <p:nvSpPr>
          <p:cNvPr id="39" name="TextBox 38"/>
          <p:cNvSpPr txBox="1"/>
          <p:nvPr/>
        </p:nvSpPr>
        <p:spPr>
          <a:xfrm>
            <a:off x="2112985" y="3593389"/>
            <a:ext cx="5533887" cy="523220"/>
          </a:xfrm>
          <a:prstGeom prst="rect">
            <a:avLst/>
          </a:prstGeom>
          <a:noFill/>
        </p:spPr>
        <p:txBody>
          <a:bodyPr wrap="none" rtlCol="0">
            <a:spAutoFit/>
          </a:bodyPr>
          <a:lstStyle/>
          <a:p>
            <a:r>
              <a:rPr lang="en-US" altLang="zh-CN" b="1" dirty="0"/>
              <a:t>5.</a:t>
            </a:r>
            <a:r>
              <a:rPr lang="zh-CN" altLang="en-US" b="1" dirty="0"/>
              <a:t>界面缺陷、界面态影响器件寿命</a:t>
            </a:r>
          </a:p>
        </p:txBody>
      </p:sp>
      <p:sp>
        <p:nvSpPr>
          <p:cNvPr id="40" name="TextBox 39"/>
          <p:cNvSpPr txBox="1"/>
          <p:nvPr/>
        </p:nvSpPr>
        <p:spPr>
          <a:xfrm>
            <a:off x="2112984" y="4450422"/>
            <a:ext cx="6615914" cy="523220"/>
          </a:xfrm>
          <a:prstGeom prst="rect">
            <a:avLst/>
          </a:prstGeom>
          <a:noFill/>
        </p:spPr>
        <p:txBody>
          <a:bodyPr wrap="none" rtlCol="0">
            <a:spAutoFit/>
          </a:bodyPr>
          <a:lstStyle/>
          <a:p>
            <a:r>
              <a:rPr lang="en-US" altLang="zh-CN" b="1" dirty="0"/>
              <a:t>6.</a:t>
            </a:r>
            <a:r>
              <a:rPr lang="zh-CN" altLang="en-US" b="1" dirty="0"/>
              <a:t>场效应晶体管的工作机制表面感应特性</a:t>
            </a:r>
          </a:p>
        </p:txBody>
      </p:sp>
      <p:sp>
        <p:nvSpPr>
          <p:cNvPr id="9" name="TextBox 8"/>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0" name="组合 9"/>
          <p:cNvGrpSpPr/>
          <p:nvPr/>
        </p:nvGrpSpPr>
        <p:grpSpPr>
          <a:xfrm>
            <a:off x="9902453" y="6365526"/>
            <a:ext cx="669851" cy="372140"/>
            <a:chOff x="2020186" y="5571460"/>
            <a:chExt cx="669851" cy="372140"/>
          </a:xfrm>
        </p:grpSpPr>
        <p:sp>
          <p:nvSpPr>
            <p:cNvPr id="11" name="右箭头 10"/>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棱台 11"/>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4485867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9" grpId="0"/>
      <p:bldP spid="7"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例题：室温下，</a:t>
            </a:r>
            <a:r>
              <a:rPr lang="en-US" altLang="zh-CN" sz="3200" dirty="0" smtClean="0"/>
              <a:t>p</a:t>
            </a:r>
            <a:r>
              <a:rPr lang="zh-CN" altLang="en-US" sz="3200" dirty="0" smtClean="0"/>
              <a:t>型</a:t>
            </a:r>
            <a:r>
              <a:rPr lang="en-US" altLang="zh-CN" sz="3200" dirty="0" smtClean="0"/>
              <a:t>Si</a:t>
            </a:r>
            <a:r>
              <a:rPr lang="zh-CN" altLang="en-US" sz="3200" dirty="0" smtClean="0"/>
              <a:t>半导体的</a:t>
            </a:r>
            <a:r>
              <a:rPr lang="en-US" altLang="zh-CN" sz="3200" dirty="0" smtClean="0"/>
              <a:t>MOS</a:t>
            </a:r>
            <a:r>
              <a:rPr lang="zh-CN" altLang="en-US" sz="3200" dirty="0" smtClean="0"/>
              <a:t>结构</a:t>
            </a:r>
            <a:endParaRPr lang="zh-CN" altLang="en-US" sz="3200" dirty="0"/>
          </a:p>
        </p:txBody>
      </p:sp>
      <mc:AlternateContent xmlns:mc="http://schemas.openxmlformats.org/markup-compatibility/2006" xmlns:a14="http://schemas.microsoft.com/office/drawing/2010/main">
        <mc:Choice Requires="a14">
          <p:sp>
            <p:nvSpPr>
              <p:cNvPr id="3" name="TextBox 3"/>
              <p:cNvSpPr txBox="1"/>
              <p:nvPr/>
            </p:nvSpPr>
            <p:spPr>
              <a:xfrm>
                <a:off x="2420319" y="1646430"/>
                <a:ext cx="35345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1.5</m:t>
                          </m:r>
                          <m:r>
                            <a:rPr lang="en-US" altLang="zh-CN" i="1">
                              <a:latin typeface="Cambria Math"/>
                              <a:ea typeface="Cambria Math"/>
                            </a:rPr>
                            <m:t>×</m:t>
                          </m:r>
                          <m:r>
                            <a:rPr lang="en-US" altLang="zh-CN" i="1">
                              <a:latin typeface="Cambria Math"/>
                            </a:rPr>
                            <m:t>10</m:t>
                          </m:r>
                        </m:e>
                        <m:sup>
                          <m:r>
                            <a:rPr lang="en-US" altLang="zh-CN" i="1">
                              <a:latin typeface="Cambria Math"/>
                            </a:rPr>
                            <m:t>1</m:t>
                          </m:r>
                          <m:r>
                            <a:rPr lang="en-US" altLang="zh-CN" b="0" i="1" smtClean="0">
                              <a:latin typeface="Cambria Math" panose="02040503050406030204" pitchFamily="18" charset="0"/>
                            </a:rPr>
                            <m:t>4</m:t>
                          </m:r>
                        </m:sup>
                      </m:sSup>
                      <m:sSup>
                        <m:sSupPr>
                          <m:ctrlPr>
                            <a:rPr lang="en-US" altLang="zh-CN" i="1">
                              <a:latin typeface="Cambria Math" panose="02040503050406030204" pitchFamily="18" charset="0"/>
                            </a:rPr>
                          </m:ctrlPr>
                        </m:sSupPr>
                        <m:e>
                          <m:r>
                            <a:rPr lang="en-US" altLang="zh-CN" i="1">
                              <a:latin typeface="Cambria Math"/>
                            </a:rPr>
                            <m:t>𝑐𝑚</m:t>
                          </m:r>
                        </m:e>
                        <m:sup>
                          <m:r>
                            <a:rPr lang="en-US" altLang="zh-CN" i="1">
                              <a:latin typeface="Cambria Math"/>
                            </a:rPr>
                            <m:t>−3</m:t>
                          </m:r>
                        </m:sup>
                      </m:sSup>
                    </m:oMath>
                  </m:oMathPara>
                </a14:m>
                <a:endParaRPr lang="zh-CN" altLang="en-US" dirty="0"/>
              </a:p>
            </p:txBody>
          </p:sp>
        </mc:Choice>
        <mc:Fallback xmlns="">
          <p:sp>
            <p:nvSpPr>
              <p:cNvPr id="3" name="TextBox 3"/>
              <p:cNvSpPr txBox="1">
                <a:spLocks noRot="1" noChangeAspect="1" noMove="1" noResize="1" noEditPoints="1" noAdjustHandles="1" noChangeArrowheads="1" noChangeShapeType="1" noTextEdit="1"/>
              </p:cNvSpPr>
              <p:nvPr/>
            </p:nvSpPr>
            <p:spPr>
              <a:xfrm>
                <a:off x="2420319" y="1646430"/>
                <a:ext cx="353455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355412" y="1655064"/>
                <a:ext cx="14627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d</m:t>
                      </m:r>
                      <m:r>
                        <a:rPr lang="en-US" altLang="zh-CN" i="1">
                          <a:latin typeface="Cambria Math" panose="02040503050406030204" pitchFamily="18" charset="0"/>
                        </a:rPr>
                        <m:t>=</m:t>
                      </m:r>
                      <m:r>
                        <a:rPr lang="en-US" altLang="zh-CN" b="0" i="0" smtClean="0">
                          <a:latin typeface="Cambria Math" panose="02040503050406030204" pitchFamily="18" charset="0"/>
                        </a:rPr>
                        <m:t>2</m:t>
                      </m:r>
                      <m:r>
                        <m:rPr>
                          <m:sty m:val="p"/>
                        </m:rPr>
                        <a:rPr lang="en-US" altLang="zh-CN" i="1">
                          <a:latin typeface="Cambria Math" panose="02040503050406030204" pitchFamily="18" charset="0"/>
                        </a:rPr>
                        <m:t>nm</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355412" y="1655064"/>
                <a:ext cx="1462708"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15"/>
              <p:cNvSpPr txBox="1"/>
              <p:nvPr/>
            </p:nvSpPr>
            <p:spPr>
              <a:xfrm>
                <a:off x="996299" y="2523657"/>
                <a:ext cx="5477653" cy="1297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num>
                        <m:den>
                          <m:r>
                            <a:rPr lang="en-US" altLang="zh-CN" i="1">
                              <a:latin typeface="Cambria Math"/>
                              <a:ea typeface="Cambria Math"/>
                            </a:rPr>
                            <m:t>2</m:t>
                          </m:r>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𝑒</m:t>
                                  </m:r>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e>
                        <m:sup>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5" name="TextBox 15"/>
              <p:cNvSpPr txBox="1">
                <a:spLocks noRot="1" noChangeAspect="1" noMove="1" noResize="1" noEditPoints="1" noAdjustHandles="1" noChangeArrowheads="1" noChangeShapeType="1" noTextEdit="1"/>
              </p:cNvSpPr>
              <p:nvPr/>
            </p:nvSpPr>
            <p:spPr>
              <a:xfrm>
                <a:off x="996299" y="2523657"/>
                <a:ext cx="5477653" cy="12979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7"/>
              <p:cNvSpPr txBox="1"/>
              <p:nvPr/>
            </p:nvSpPr>
            <p:spPr>
              <a:xfrm>
                <a:off x="735925" y="4063958"/>
                <a:ext cx="2387320" cy="971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𝑑</m:t>
                          </m:r>
                        </m:sub>
                        <m:sup>
                          <m:r>
                            <a:rPr lang="en-US" altLang="zh-CN" i="1">
                              <a:latin typeface="Cambria Math"/>
                            </a:rPr>
                            <m:t>2</m:t>
                          </m:r>
                        </m:sup>
                      </m:sSubSup>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oMath>
                  </m:oMathPara>
                </a14:m>
                <a:endParaRPr lang="zh-CN" altLang="en-US" dirty="0"/>
              </a:p>
            </p:txBody>
          </p:sp>
        </mc:Choice>
        <mc:Fallback xmlns="">
          <p:sp>
            <p:nvSpPr>
              <p:cNvPr id="6" name="TextBox 7"/>
              <p:cNvSpPr txBox="1">
                <a:spLocks noRot="1" noChangeAspect="1" noMove="1" noResize="1" noEditPoints="1" noAdjustHandles="1" noChangeArrowheads="1" noChangeShapeType="1" noTextEdit="1"/>
              </p:cNvSpPr>
              <p:nvPr/>
            </p:nvSpPr>
            <p:spPr>
              <a:xfrm>
                <a:off x="735925" y="4063958"/>
                <a:ext cx="2387320" cy="97174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6707124" y="2881437"/>
                <a:ext cx="5199565" cy="7379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0</m:t>
                                  </m:r>
                                </m:sub>
                              </m:sSub>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𝑆𝑖𝑂</m:t>
                              </m:r>
                              <m:r>
                                <a:rPr lang="en-US" altLang="zh-CN" b="0" i="1" baseline="-25000" smtClean="0">
                                  <a:latin typeface="Cambria Math" panose="02040503050406030204" pitchFamily="18" charset="0"/>
                                </a:rPr>
                                <m:t>2</m:t>
                              </m:r>
                            </m:sub>
                          </m:sSub>
                        </m:num>
                        <m:den>
                          <m:r>
                            <a:rPr lang="en-US" altLang="zh-CN" b="0" i="1" smtClean="0">
                              <a:latin typeface="Cambria Math" panose="02040503050406030204" pitchFamily="18" charset="0"/>
                            </a:rPr>
                            <m:t>𝑑</m:t>
                          </m:r>
                        </m:den>
                      </m:f>
                      <m:r>
                        <a:rPr lang="en-US" altLang="zh-CN" b="0" i="1" smtClean="0">
                          <a:latin typeface="Cambria Math" panose="02040503050406030204" pitchFamily="18" charset="0"/>
                        </a:rPr>
                        <m:t>=1.73</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𝑐𝑚</m:t>
                          </m:r>
                        </m:e>
                        <m:sup>
                          <m:r>
                            <a:rPr lang="en-US" altLang="zh-CN" b="0" i="1" smtClean="0">
                              <a:latin typeface="Cambria Math" panose="02040503050406030204" pitchFamily="18" charset="0"/>
                              <a:ea typeface="Cambria Math" panose="02040503050406030204" pitchFamily="18" charset="0"/>
                            </a:rPr>
                            <m:t>2</m:t>
                          </m:r>
                        </m:sup>
                      </m:sSup>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707124" y="2881437"/>
                <a:ext cx="5199565" cy="73795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473952" y="4105814"/>
                <a:ext cx="393780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i="1" smtClean="0">
                          <a:latin typeface="Cambria Math" panose="02040503050406030204" pitchFamily="18" charset="0"/>
                        </a:rPr>
                        <m:t>1.7</m:t>
                      </m:r>
                      <m:r>
                        <a:rPr lang="en-US" altLang="zh-CN" b="0" i="1" smtClean="0">
                          <a:latin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9</m:t>
                          </m:r>
                        </m:sup>
                      </m:sSup>
                      <m:r>
                        <a:rPr lang="en-US" altLang="zh-CN" i="1">
                          <a:latin typeface="Cambria Math" panose="02040503050406030204" pitchFamily="18" charset="0"/>
                          <a:ea typeface="Cambria Math" panose="02040503050406030204" pitchFamily="18" charset="0"/>
                        </a:rPr>
                        <m:t>𝐹</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𝑐𝑚</m:t>
                          </m:r>
                        </m:e>
                        <m:sup>
                          <m:r>
                            <a:rPr lang="en-US" altLang="zh-CN" i="1">
                              <a:latin typeface="Cambria Math" panose="02040503050406030204" pitchFamily="18" charset="0"/>
                              <a:ea typeface="Cambria Math" panose="02040503050406030204" pitchFamily="18" charset="0"/>
                            </a:rPr>
                            <m:t>2</m:t>
                          </m:r>
                        </m:sup>
                      </m:sSup>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473952" y="4105814"/>
                <a:ext cx="3937809"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092541" y="5196538"/>
                <a:ext cx="493167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sym typeface="Symbol" panose="05050102010706020507" pitchFamily="18" charset="2"/>
                            </a:rPr>
                            <m:t></m:t>
                          </m:r>
                        </m:e>
                        <m:sub>
                          <m:r>
                            <a:rPr lang="en-US" altLang="zh-CN" b="0" i="1" smtClean="0">
                              <a:latin typeface="Cambria Math" panose="02040503050406030204" pitchFamily="18" charset="0"/>
                            </a:rPr>
                            <m:t>𝐵</m:t>
                          </m:r>
                          <m:r>
                            <a:rPr lang="en-US" altLang="zh-CN" b="0" i="1" smtClean="0">
                              <a:latin typeface="Cambria Math" panose="02040503050406030204" pitchFamily="18" charset="0"/>
                            </a:rPr>
                            <m:t> </m:t>
                          </m:r>
                        </m:sub>
                      </m:sSub>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𝑒</m:t>
                          </m:r>
                        </m:den>
                      </m:f>
                      <m:r>
                        <m:rPr>
                          <m:sty m:val="p"/>
                        </m:rPr>
                        <a:rPr lang="en-US" altLang="zh-CN" b="0" i="0" smtClean="0">
                          <a:latin typeface="Cambria Math" panose="02040503050406030204" pitchFamily="18" charset="0"/>
                        </a:rPr>
                        <m:t>ln</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e>
                      </m:d>
                      <m:r>
                        <a:rPr lang="en-US" altLang="zh-CN" b="0" i="1" smtClean="0">
                          <a:latin typeface="Cambria Math" panose="02040503050406030204" pitchFamily="18" charset="0"/>
                          <a:ea typeface="Cambria Math" panose="02040503050406030204" pitchFamily="18" charset="0"/>
                        </a:rPr>
                        <m:t>≈0.24</m:t>
                      </m:r>
                      <m:r>
                        <a:rPr lang="en-US" altLang="zh-CN" b="0" i="1" smtClean="0">
                          <a:latin typeface="Cambria Math" panose="02040503050406030204" pitchFamily="18" charset="0"/>
                          <a:ea typeface="Cambria Math" panose="02040503050406030204" pitchFamily="18" charset="0"/>
                        </a:rPr>
                        <m:t>𝑉</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092541" y="5196538"/>
                <a:ext cx="4931671" cy="96815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2"/>
              <p:cNvSpPr txBox="1"/>
              <p:nvPr/>
            </p:nvSpPr>
            <p:spPr>
              <a:xfrm>
                <a:off x="6560820" y="5080398"/>
                <a:ext cx="3118739"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r>
                        <a:rPr lang="en-US" altLang="zh-CN" b="0" i="0" smtClean="0">
                          <a:latin typeface="Cambria Math" panose="02040503050406030204" pitchFamily="18" charset="0"/>
                        </a:rPr>
                        <m:t>≪1</m:t>
                      </m:r>
                    </m:oMath>
                  </m:oMathPara>
                </a14:m>
                <a:endParaRPr lang="zh-CN" altLang="en-US" dirty="0"/>
              </a:p>
            </p:txBody>
          </p:sp>
        </mc:Choice>
        <mc:Fallback xmlns="">
          <p:sp>
            <p:nvSpPr>
              <p:cNvPr id="11" name="TextBox 2"/>
              <p:cNvSpPr txBox="1">
                <a:spLocks noRot="1" noChangeAspect="1" noMove="1" noResize="1" noEditPoints="1" noAdjustHandles="1" noChangeArrowheads="1" noChangeShapeType="1" noTextEdit="1"/>
              </p:cNvSpPr>
              <p:nvPr/>
            </p:nvSpPr>
            <p:spPr>
              <a:xfrm>
                <a:off x="6560820" y="5080398"/>
                <a:ext cx="3118739" cy="97456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585958" y="4273814"/>
                <a:ext cx="23689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𝑑</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23.8</m:t>
                      </m:r>
                      <m:r>
                        <a:rPr lang="zh-CN" altLang="en-US" i="1">
                          <a:latin typeface="Cambria Math" panose="02040503050406030204" pitchFamily="18" charset="0"/>
                        </a:rPr>
                        <m:t>𝜇</m:t>
                      </m:r>
                      <m:r>
                        <a:rPr lang="en-US" altLang="zh-CN" i="1">
                          <a:latin typeface="Cambria Math" panose="02040503050406030204" pitchFamily="18" charset="0"/>
                        </a:rPr>
                        <m:t>𝑚</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585958" y="4273814"/>
                <a:ext cx="2368918" cy="523220"/>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9167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688" y="-7125"/>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7281625" y="699892"/>
                <a:ext cx="2399824"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𝑐</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1+</m:t>
                              </m:r>
                              <m:r>
                                <a:rPr lang="en-US" altLang="zh-CN" i="1">
                                  <a:latin typeface="Cambria Math"/>
                                </a:rPr>
                                <m:t>𝑐</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den>
                      </m:f>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281625" y="699892"/>
                <a:ext cx="2399824" cy="974562"/>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838237" y="925563"/>
            <a:ext cx="5129930" cy="523220"/>
          </a:xfrm>
          <a:prstGeom prst="rect">
            <a:avLst/>
          </a:prstGeom>
          <a:noFill/>
        </p:spPr>
        <p:txBody>
          <a:bodyPr wrap="none" rtlCol="0">
            <a:spAutoFit/>
          </a:bodyPr>
          <a:lstStyle/>
          <a:p>
            <a:r>
              <a:rPr lang="en-US" altLang="zh-CN" b="1" dirty="0">
                <a:solidFill>
                  <a:srgbClr val="0000CC"/>
                </a:solidFill>
              </a:rPr>
              <a:t>p</a:t>
            </a:r>
            <a:r>
              <a:rPr lang="zh-CN" altLang="en-US" b="1" dirty="0">
                <a:solidFill>
                  <a:srgbClr val="0000CC"/>
                </a:solidFill>
              </a:rPr>
              <a:t>型半导体的</a:t>
            </a:r>
            <a:r>
              <a:rPr lang="en-US" altLang="zh-CN" b="1" dirty="0" smtClean="0">
                <a:solidFill>
                  <a:srgbClr val="0000CC"/>
                </a:solidFill>
              </a:rPr>
              <a:t>MIS</a:t>
            </a:r>
            <a:r>
              <a:rPr lang="zh-CN" altLang="en-US" b="1" dirty="0">
                <a:solidFill>
                  <a:srgbClr val="0000CC"/>
                </a:solidFill>
              </a:rPr>
              <a:t>电容</a:t>
            </a:r>
            <a:r>
              <a:rPr lang="en-US" altLang="zh-CN" b="1" dirty="0">
                <a:solidFill>
                  <a:srgbClr val="0000CC"/>
                </a:solidFill>
              </a:rPr>
              <a:t>-</a:t>
            </a:r>
            <a:r>
              <a:rPr lang="zh-CN" altLang="en-US" b="1" dirty="0">
                <a:solidFill>
                  <a:srgbClr val="0000CC"/>
                </a:solidFill>
              </a:rPr>
              <a:t>电压特性</a:t>
            </a:r>
          </a:p>
        </p:txBody>
      </p:sp>
      <mc:AlternateContent xmlns:mc="http://schemas.openxmlformats.org/markup-compatibility/2006" xmlns:a14="http://schemas.microsoft.com/office/drawing/2010/main">
        <mc:Choice Requires="a14">
          <p:sp>
            <p:nvSpPr>
              <p:cNvPr id="15" name="TextBox 14"/>
              <p:cNvSpPr txBox="1"/>
              <p:nvPr/>
            </p:nvSpPr>
            <p:spPr>
              <a:xfrm>
                <a:off x="1981679" y="1687765"/>
                <a:ext cx="3374322" cy="589072"/>
              </a:xfrm>
              <a:prstGeom prst="rect">
                <a:avLst/>
              </a:prstGeom>
              <a:noFill/>
            </p:spPr>
            <p:txBody>
              <a:bodyPr wrap="none" rtlCol="0">
                <a:spAutoFit/>
              </a:bodyPr>
              <a:lstStyle/>
              <a:p>
                <a:r>
                  <a:rPr lang="en-US" altLang="zh-CN" dirty="0"/>
                  <a:t>4.</a:t>
                </a:r>
                <a14:m>
                  <m:oMath xmlns:m="http://schemas.openxmlformats.org/officeDocument/2006/math">
                    <m:r>
                      <a:rPr lang="zh-CN" altLang="en-US" i="1">
                        <a:latin typeface="Cambria Math"/>
                      </a:rPr>
                      <m:t>强反型区</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𝑔</m:t>
                            </m:r>
                          </m:sub>
                        </m:sSub>
                        <m:r>
                          <a:rPr lang="en-US" altLang="zh-CN" i="1">
                            <a:latin typeface="Cambria Math"/>
                          </a:rPr>
                          <m:t>≫0</m:t>
                        </m:r>
                      </m:e>
                    </m:d>
                    <m:r>
                      <a:rPr lang="en-US" altLang="zh-CN" i="1">
                        <a:latin typeface="Cambria Math"/>
                      </a:rPr>
                      <m:t>:</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81679" y="1687765"/>
                <a:ext cx="3374322" cy="589072"/>
              </a:xfrm>
              <a:prstGeom prst="rect">
                <a:avLst/>
              </a:prstGeom>
              <a:blipFill>
                <a:blip r:embed="rId4"/>
                <a:stretch>
                  <a:fillRect l="-3610" t="-8333"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981680" y="2231084"/>
                <a:ext cx="5082737" cy="1297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ea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num>
                        <m:den>
                          <m:r>
                            <a:rPr lang="en-US" altLang="zh-CN" i="1">
                              <a:latin typeface="Cambria Math"/>
                              <a:ea typeface="Cambria Math"/>
                            </a:rPr>
                            <m:t>2</m:t>
                          </m:r>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num>
                                <m:den>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num>
                        <m:den>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981680" y="2231084"/>
                <a:ext cx="5082737" cy="12979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026933" y="2862829"/>
                <a:ext cx="11960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𝑐</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𝑐</m:t>
                          </m:r>
                        </m:e>
                        <m:sub>
                          <m:r>
                            <a:rPr lang="en-US" altLang="zh-CN" i="1">
                              <a:latin typeface="Cambria Math"/>
                              <a:ea typeface="Cambria Math"/>
                            </a:rPr>
                            <m:t>𝑖</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026933" y="2862829"/>
                <a:ext cx="1196097" cy="523220"/>
              </a:xfrm>
              <a:prstGeom prst="rect">
                <a:avLst/>
              </a:prstGeom>
              <a:blipFill>
                <a:blip r:embed="rId6"/>
                <a:stretch>
                  <a:fillRect/>
                </a:stretch>
              </a:blipFill>
            </p:spPr>
            <p:txBody>
              <a:bodyPr/>
              <a:lstStyle/>
              <a:p>
                <a:r>
                  <a:rPr lang="zh-CN" altLang="en-US">
                    <a:noFill/>
                  </a:rPr>
                  <a:t> </a:t>
                </a:r>
              </a:p>
            </p:txBody>
          </p:sp>
        </mc:Fallback>
      </mc:AlternateContent>
      <p:sp>
        <p:nvSpPr>
          <p:cNvPr id="11" name="TextBox 10"/>
          <p:cNvSpPr txBox="1"/>
          <p:nvPr/>
        </p:nvSpPr>
        <p:spPr>
          <a:xfrm>
            <a:off x="9482090" y="2879042"/>
            <a:ext cx="906017" cy="523220"/>
          </a:xfrm>
          <a:prstGeom prst="rect">
            <a:avLst/>
          </a:prstGeom>
          <a:noFill/>
        </p:spPr>
        <p:txBody>
          <a:bodyPr wrap="none" rtlCol="0">
            <a:spAutoFit/>
          </a:bodyPr>
          <a:lstStyle/>
          <a:p>
            <a:r>
              <a:rPr lang="zh-CN" altLang="en-US" b="1" dirty="0">
                <a:solidFill>
                  <a:srgbClr val="0000CC"/>
                </a:solidFill>
              </a:rPr>
              <a:t>低频</a:t>
            </a:r>
          </a:p>
        </p:txBody>
      </p:sp>
      <p:sp>
        <p:nvSpPr>
          <p:cNvPr id="12" name="TextBox 11"/>
          <p:cNvSpPr txBox="1"/>
          <p:nvPr/>
        </p:nvSpPr>
        <p:spPr>
          <a:xfrm>
            <a:off x="9482090" y="4066583"/>
            <a:ext cx="906017" cy="523220"/>
          </a:xfrm>
          <a:prstGeom prst="rect">
            <a:avLst/>
          </a:prstGeom>
          <a:noFill/>
        </p:spPr>
        <p:txBody>
          <a:bodyPr wrap="none" rtlCol="0">
            <a:spAutoFit/>
          </a:bodyPr>
          <a:lstStyle/>
          <a:p>
            <a:r>
              <a:rPr lang="zh-CN" altLang="en-US" b="1" dirty="0">
                <a:solidFill>
                  <a:srgbClr val="0000CC"/>
                </a:solidFill>
              </a:rPr>
              <a:t>高频</a:t>
            </a:r>
          </a:p>
        </p:txBody>
      </p:sp>
      <mc:AlternateContent xmlns:mc="http://schemas.openxmlformats.org/markup-compatibility/2006" xmlns:a14="http://schemas.microsoft.com/office/drawing/2010/main">
        <mc:Choice Requires="a14">
          <p:sp>
            <p:nvSpPr>
              <p:cNvPr id="13" name="TextBox 12"/>
              <p:cNvSpPr txBox="1"/>
              <p:nvPr/>
            </p:nvSpPr>
            <p:spPr>
              <a:xfrm>
                <a:off x="1981679" y="3541583"/>
                <a:ext cx="4351384" cy="1297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𝑠</m:t>
                          </m:r>
                        </m:sub>
                      </m:sSub>
                      <m:r>
                        <a:rPr lang="en-US" altLang="zh-CN" i="1">
                          <a:latin typeface="Cambria Math"/>
                          <a:ea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𝑒</m:t>
                                          </m:r>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r>
                                        <a:rPr lang="en-US" altLang="zh-CN" i="1">
                                          <a:latin typeface="Cambria Math"/>
                                        </a:rPr>
                                        <m:t>𝑁</m:t>
                                      </m:r>
                                    </m:e>
                                    <m:sub>
                                      <m:r>
                                        <a:rPr lang="en-US" altLang="zh-CN" i="1">
                                          <a:latin typeface="Cambria Math"/>
                                        </a:rPr>
                                        <m:t>𝑎</m:t>
                                      </m:r>
                                    </m:sub>
                                  </m:sSub>
                                </m:num>
                                <m:den>
                                  <m:r>
                                    <a:rPr lang="en-US" altLang="zh-CN" i="1">
                                      <a:latin typeface="Cambria Math"/>
                                    </a:rPr>
                                    <m:t>2</m:t>
                                  </m:r>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e>
                        <m:sup>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981679" y="3541583"/>
                <a:ext cx="4351384" cy="129798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026933" y="4077635"/>
                <a:ext cx="12278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𝑐</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𝑐</m:t>
                          </m:r>
                        </m:e>
                        <m:sub>
                          <m:r>
                            <a:rPr lang="en-US" altLang="zh-CN" i="1">
                              <a:latin typeface="Cambria Math"/>
                              <a:ea typeface="Cambria Math"/>
                            </a:rPr>
                            <m:t>𝑠</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8026933" y="4077635"/>
                <a:ext cx="1227837"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599883" y="1687765"/>
                <a:ext cx="16817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r>
                        <a:rPr lang="en-US" altLang="zh-CN" i="1">
                          <a:latin typeface="Cambria Math"/>
                          <a:ea typeface="Cambria Math"/>
                        </a:rPr>
                        <m:t>&gt;2</m:t>
                      </m:r>
                      <m:sSub>
                        <m:sSubPr>
                          <m:ctrlPr>
                            <a:rPr lang="en-US" altLang="zh-CN" i="1">
                              <a:latin typeface="Cambria Math" panose="02040503050406030204" pitchFamily="18" charset="0"/>
                              <a:ea typeface="Cambria Math"/>
                            </a:rPr>
                          </m:ctrlPr>
                        </m:sSubPr>
                        <m:e>
                          <m:r>
                            <a:rPr lang="en-US" altLang="zh-CN" i="1">
                              <a:latin typeface="Cambria Math"/>
                              <a:ea typeface="Cambria Math"/>
                              <a:sym typeface="Symbol"/>
                            </a:rPr>
                            <m:t></m:t>
                          </m:r>
                        </m:e>
                        <m:sub>
                          <m:r>
                            <m:rPr>
                              <m:sty m:val="p"/>
                            </m:rPr>
                            <a:rPr lang="en-US" altLang="zh-CN" i="1">
                              <a:latin typeface="Cambria Math" panose="02040503050406030204" pitchFamily="18" charset="0"/>
                              <a:ea typeface="Cambria Math"/>
                              <a:sym typeface="Symbol"/>
                            </a:rPr>
                            <m:t>B</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599883" y="1687765"/>
                <a:ext cx="1681742"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981679" y="4936409"/>
                <a:ext cx="4312912" cy="5393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a:rPr>
                          </m:ctrlPr>
                        </m:sSubPr>
                        <m:e>
                          <m:r>
                            <a:rPr lang="en-US" altLang="zh-CN" i="1">
                              <a:latin typeface="Cambria Math"/>
                              <a:ea typeface="Cambria Math"/>
                            </a:rPr>
                            <m:t>𝑥</m:t>
                          </m:r>
                        </m:e>
                        <m:sub>
                          <m:r>
                            <a:rPr lang="en-US" altLang="zh-CN" i="1">
                              <a:latin typeface="Cambria Math"/>
                              <a:ea typeface="Cambria Math"/>
                            </a:rPr>
                            <m:t>𝑚𝑎𝑥</m:t>
                          </m:r>
                        </m:sub>
                      </m:sSub>
                      <m:r>
                        <a:rPr lang="en-US" altLang="zh-CN" i="1">
                          <a:latin typeface="Cambria Math"/>
                          <a:ea typeface="Cambria Math"/>
                        </a:rPr>
                        <m:t>=</m:t>
                      </m:r>
                      <m:sSup>
                        <m:sSupPr>
                          <m:ctrlPr>
                            <a:rPr lang="zh-CN" altLang="en-US"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a:rPr>
                                <m:t>4</m:t>
                              </m:r>
                              <m:sSub>
                                <m:sSubPr>
                                  <m:ctrlPr>
                                    <a:rPr lang="en-US" altLang="zh-CN" i="1" dirty="0">
                                      <a:latin typeface="Cambria Math" panose="02040503050406030204" pitchFamily="18" charset="0"/>
                                    </a:rPr>
                                  </m:ctrlPr>
                                </m:sSubPr>
                                <m:e>
                                  <m:r>
                                    <a:rPr lang="zh-CN" altLang="en-US" i="1" dirty="0">
                                      <a:latin typeface="Cambria Math"/>
                                    </a:rPr>
                                    <m:t>𝜀</m:t>
                                  </m:r>
                                </m:e>
                                <m:sub>
                                  <m:r>
                                    <a:rPr lang="en-US" altLang="zh-CN" i="1" dirty="0">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ea typeface="Cambria Math"/>
                                    </a:rPr>
                                  </m:ctrlPr>
                                </m:sSubPr>
                                <m:e>
                                  <m:r>
                                    <a:rPr lang="en-US" altLang="zh-CN" i="1">
                                      <a:latin typeface="Cambria Math"/>
                                      <a:ea typeface="Cambria Math"/>
                                      <a:sym typeface="Symbol"/>
                                    </a:rPr>
                                    <m:t></m:t>
                                  </m:r>
                                </m:e>
                                <m:sub>
                                  <m:r>
                                    <m:rPr>
                                      <m:sty m:val="p"/>
                                    </m:rPr>
                                    <a:rPr lang="en-US" altLang="zh-CN" i="1">
                                      <a:latin typeface="Cambria Math" panose="02040503050406030204" pitchFamily="18" charset="0"/>
                                      <a:ea typeface="Cambria Math"/>
                                      <a:sym typeface="Symbol"/>
                                    </a:rPr>
                                    <m:t>B</m:t>
                                  </m:r>
                                </m:sub>
                              </m:sSub>
                              <m:r>
                                <a:rPr lang="en-US" altLang="zh-CN" i="1">
                                  <a:latin typeface="Cambria Math"/>
                                  <a:ea typeface="Cambria Math"/>
                                </a:rPr>
                                <m:t>/</m:t>
                              </m:r>
                              <m:r>
                                <a:rPr lang="en-US" altLang="zh-CN" i="1">
                                  <a:latin typeface="Cambria Math"/>
                                  <a:ea typeface="Cambria Math"/>
                                </a:rPr>
                                <m:t>𝑒</m:t>
                              </m:r>
                              <m:sSub>
                                <m:sSubPr>
                                  <m:ctrlPr>
                                    <a:rPr lang="en-US" altLang="zh-CN" i="1">
                                      <a:latin typeface="Cambria Math" panose="02040503050406030204" pitchFamily="18" charset="0"/>
                                      <a:ea typeface="Cambria Math"/>
                                    </a:rPr>
                                  </m:ctrlPr>
                                </m:sSubPr>
                                <m:e>
                                  <m:r>
                                    <a:rPr lang="en-US" altLang="zh-CN" i="1">
                                      <a:latin typeface="Cambria Math"/>
                                      <a:ea typeface="Cambria Math"/>
                                    </a:rPr>
                                    <m:t>𝑁</m:t>
                                  </m:r>
                                </m:e>
                                <m:sub>
                                  <m:r>
                                    <a:rPr lang="en-US" altLang="zh-CN" i="1">
                                      <a:latin typeface="Cambria Math"/>
                                      <a:ea typeface="Cambria Math"/>
                                    </a:rPr>
                                    <m:t>𝑎</m:t>
                                  </m:r>
                                </m:sub>
                              </m:sSub>
                            </m:e>
                          </m:d>
                        </m:e>
                        <m:sup>
                          <m:r>
                            <a:rPr lang="en-US" altLang="zh-CN" i="1" dirty="0">
                              <a:latin typeface="Cambria Math"/>
                            </a:rPr>
                            <m:t>1/2</m:t>
                          </m:r>
                        </m:sup>
                      </m:sSup>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981679" y="4936409"/>
                <a:ext cx="4312912" cy="53931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801753" y="5433149"/>
                <a:ext cx="5511317" cy="1297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𝑚</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𝑚𝑎𝑥</m:t>
                              </m:r>
                            </m:sub>
                          </m:sSub>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𝑒</m:t>
                                          </m:r>
                                          <m:r>
                                            <a:rPr lang="zh-CN" altLang="en-US" i="1">
                                              <a:latin typeface="Cambria Math"/>
                                            </a:rPr>
                                            <m:t>𝜀</m:t>
                                          </m:r>
                                        </m:e>
                                        <m:sub>
                                          <m:r>
                                            <a:rPr lang="en-US" altLang="zh-CN" i="1">
                                              <a:latin typeface="Cambria Math"/>
                                            </a:rPr>
                                            <m:t>𝑠</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r>
                                        <a:rPr lang="en-US" altLang="zh-CN" i="1">
                                          <a:latin typeface="Cambria Math"/>
                                        </a:rPr>
                                        <m:t>𝑁</m:t>
                                      </m:r>
                                    </m:e>
                                    <m:sub>
                                      <m:r>
                                        <a:rPr lang="en-US" altLang="zh-CN" i="1">
                                          <a:latin typeface="Cambria Math"/>
                                        </a:rPr>
                                        <m:t>𝑎</m:t>
                                      </m:r>
                                    </m:sub>
                                  </m:sSub>
                                </m:num>
                                <m:den>
                                  <m:r>
                                    <a:rPr lang="en-US" altLang="zh-CN" i="1">
                                      <a:latin typeface="Cambria Math"/>
                                    </a:rPr>
                                    <m:t>2</m:t>
                                  </m:r>
                                </m:den>
                              </m:f>
                            </m:e>
                          </m:d>
                        </m:e>
                        <m:sup>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b>
                                <m:sSubPr>
                                  <m:ctrlPr>
                                    <a:rPr lang="en-US" altLang="zh-CN" i="1">
                                      <a:latin typeface="Cambria Math" panose="02040503050406030204" pitchFamily="18" charset="0"/>
                                      <a:ea typeface="Cambria Math"/>
                                    </a:rPr>
                                  </m:ctrlPr>
                                </m:sSubPr>
                                <m:e>
                                  <m:r>
                                    <a:rPr lang="en-US" altLang="zh-CN" i="1">
                                      <a:latin typeface="Cambria Math"/>
                                      <a:ea typeface="Cambria Math"/>
                                      <a:sym typeface="Symbol"/>
                                    </a:rPr>
                                    <m:t></m:t>
                                  </m:r>
                                </m:e>
                                <m:sub>
                                  <m:r>
                                    <m:rPr>
                                      <m:sty m:val="p"/>
                                    </m:rPr>
                                    <a:rPr lang="en-US" altLang="zh-CN" i="1">
                                      <a:latin typeface="Cambria Math" panose="02040503050406030204" pitchFamily="18" charset="0"/>
                                      <a:ea typeface="Cambria Math"/>
                                      <a:sym typeface="Symbol"/>
                                    </a:rPr>
                                    <m:t>B</m:t>
                                  </m:r>
                                </m:sub>
                              </m:sSub>
                            </m:e>
                          </m:d>
                        </m:e>
                        <m:sup>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sup>
                      </m:sSup>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801753" y="5433149"/>
                <a:ext cx="5511317" cy="1297984"/>
              </a:xfrm>
              <a:prstGeom prst="rect">
                <a:avLst/>
              </a:prstGeom>
              <a:blipFill>
                <a:blip r:embed="rId11"/>
                <a:stretch>
                  <a:fillRect/>
                </a:stretch>
              </a:blipFill>
            </p:spPr>
            <p:txBody>
              <a:bodyPr/>
              <a:lstStyle/>
              <a:p>
                <a:r>
                  <a:rPr lang="zh-CN" altLang="en-US">
                    <a:noFill/>
                  </a:rPr>
                  <a:t> </a:t>
                </a:r>
              </a:p>
            </p:txBody>
          </p:sp>
        </mc:Fallback>
      </mc:AlternateContent>
      <p:sp>
        <p:nvSpPr>
          <p:cNvPr id="22" name="TextBox 21"/>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3" name="组合 22"/>
          <p:cNvGrpSpPr/>
          <p:nvPr/>
        </p:nvGrpSpPr>
        <p:grpSpPr>
          <a:xfrm>
            <a:off x="9902453" y="6365526"/>
            <a:ext cx="669851" cy="372140"/>
            <a:chOff x="2020186" y="5571460"/>
            <a:chExt cx="669851" cy="372140"/>
          </a:xfrm>
        </p:grpSpPr>
        <p:sp>
          <p:nvSpPr>
            <p:cNvPr id="24" name="右箭头 23"/>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棱台 24"/>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63200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100"/>
                                  </p:iterate>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100"/>
                                  </p:iterate>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1" grpId="0"/>
      <p:bldP spid="12" grpId="0"/>
      <p:bldP spid="13"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260" y="4252"/>
            <a:ext cx="5901070" cy="923330"/>
          </a:xfrm>
          <a:prstGeom prst="rect">
            <a:avLst/>
          </a:prstGeom>
        </p:spPr>
        <p:txBody>
          <a:bodyPr wrap="square">
            <a:spAutoFit/>
          </a:bodyPr>
          <a:lstStyle/>
          <a:p>
            <a:pPr>
              <a:lnSpc>
                <a:spcPct val="150000"/>
              </a:lnSpc>
            </a:pPr>
            <a:r>
              <a:rPr lang="en-US" altLang="zh-CN" sz="3600" b="1" dirty="0">
                <a:solidFill>
                  <a:srgbClr val="FF0000"/>
                </a:solidFill>
              </a:rPr>
              <a:t>8.4 </a:t>
            </a:r>
            <a:r>
              <a:rPr lang="zh-CN" altLang="en-US" sz="3600" b="1" dirty="0">
                <a:solidFill>
                  <a:srgbClr val="FF0000"/>
                </a:solidFill>
              </a:rPr>
              <a:t>理想</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p:cxnSp>
        <p:nvCxnSpPr>
          <p:cNvPr id="6" name="直接箭头连接符 5"/>
          <p:cNvCxnSpPr/>
          <p:nvPr/>
        </p:nvCxnSpPr>
        <p:spPr>
          <a:xfrm>
            <a:off x="2737913" y="4315688"/>
            <a:ext cx="60924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5764538" y="1051494"/>
            <a:ext cx="0" cy="43593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873974" y="945698"/>
                <a:ext cx="89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a:rPr>
                        <m:t>c</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873974" y="945698"/>
                <a:ext cx="89056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81486" y="4437963"/>
                <a:ext cx="593431"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m:rPr>
                          <m:sty m:val="p"/>
                        </m:rPr>
                        <a:rPr lang="en-US" altLang="zh-CN" i="1" baseline="-25000">
                          <a:latin typeface="Cambria Math" panose="02040503050406030204" pitchFamily="18" charset="0"/>
                        </a:rPr>
                        <m:t>g</m:t>
                      </m:r>
                    </m:oMath>
                  </m:oMathPara>
                </a14:m>
                <a:endParaRPr lang="zh-CN" altLang="en-US" baseline="-25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481486" y="4437963"/>
                <a:ext cx="593431" cy="513282"/>
              </a:xfrm>
              <a:prstGeom prst="rect">
                <a:avLst/>
              </a:prstGeom>
              <a:blipFill>
                <a:blip r:embed="rId4"/>
                <a:stretch>
                  <a:fillRect b="-2381"/>
                </a:stretch>
              </a:blipFill>
            </p:spPr>
            <p:txBody>
              <a:bodyPr/>
              <a:lstStyle/>
              <a:p>
                <a:r>
                  <a:rPr lang="zh-CN" altLang="en-US">
                    <a:noFill/>
                  </a:rPr>
                  <a:t> </a:t>
                </a:r>
              </a:p>
            </p:txBody>
          </p:sp>
        </mc:Fallback>
      </mc:AlternateContent>
      <p:sp>
        <p:nvSpPr>
          <p:cNvPr id="22" name="任意多边形 21"/>
          <p:cNvSpPr/>
          <p:nvPr/>
        </p:nvSpPr>
        <p:spPr>
          <a:xfrm>
            <a:off x="3399124" y="2172419"/>
            <a:ext cx="5082363" cy="1470158"/>
          </a:xfrm>
          <a:custGeom>
            <a:avLst/>
            <a:gdLst>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519377 w 5082363"/>
              <a:gd name="connsiteY10" fmla="*/ 472947 h 1505169"/>
              <a:gd name="connsiteX11" fmla="*/ 3615070 w 5082363"/>
              <a:gd name="connsiteY11" fmla="*/ 270929 h 1505169"/>
              <a:gd name="connsiteX12" fmla="*/ 3678865 w 5082363"/>
              <a:gd name="connsiteY12" fmla="*/ 185868 h 1505169"/>
              <a:gd name="connsiteX13" fmla="*/ 3721396 w 5082363"/>
              <a:gd name="connsiteY13" fmla="*/ 111440 h 1505169"/>
              <a:gd name="connsiteX14" fmla="*/ 379582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519377 w 5082363"/>
              <a:gd name="connsiteY10" fmla="*/ 472947 h 1505169"/>
              <a:gd name="connsiteX11" fmla="*/ 3615070 w 5082363"/>
              <a:gd name="connsiteY11" fmla="*/ 302826 h 1505169"/>
              <a:gd name="connsiteX12" fmla="*/ 3678865 w 5082363"/>
              <a:gd name="connsiteY12" fmla="*/ 185868 h 1505169"/>
              <a:gd name="connsiteX13" fmla="*/ 3721396 w 5082363"/>
              <a:gd name="connsiteY13" fmla="*/ 111440 h 1505169"/>
              <a:gd name="connsiteX14" fmla="*/ 379582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519377 w 5082363"/>
              <a:gd name="connsiteY10" fmla="*/ 472947 h 1505169"/>
              <a:gd name="connsiteX11" fmla="*/ 3615070 w 5082363"/>
              <a:gd name="connsiteY11" fmla="*/ 302826 h 1505169"/>
              <a:gd name="connsiteX12" fmla="*/ 3678865 w 5082363"/>
              <a:gd name="connsiteY12" fmla="*/ 185868 h 1505169"/>
              <a:gd name="connsiteX13" fmla="*/ 3721396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519377 w 5082363"/>
              <a:gd name="connsiteY10" fmla="*/ 472947 h 1505169"/>
              <a:gd name="connsiteX11" fmla="*/ 3615070 w 5082363"/>
              <a:gd name="connsiteY11" fmla="*/ 302826 h 1505169"/>
              <a:gd name="connsiteX12" fmla="*/ 3678865 w 5082363"/>
              <a:gd name="connsiteY12" fmla="*/ 185868 h 1505169"/>
              <a:gd name="connsiteX13" fmla="*/ 3763927 w 5082363"/>
              <a:gd name="connsiteY13" fmla="*/ 132705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519377 w 5082363"/>
              <a:gd name="connsiteY10" fmla="*/ 472947 h 1505169"/>
              <a:gd name="connsiteX11" fmla="*/ 3615070 w 5082363"/>
              <a:gd name="connsiteY11" fmla="*/ 302826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466214 w 5082363"/>
              <a:gd name="connsiteY10" fmla="*/ 568640 h 1505169"/>
              <a:gd name="connsiteX11" fmla="*/ 3615070 w 5082363"/>
              <a:gd name="connsiteY11" fmla="*/ 302826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466214 w 5082363"/>
              <a:gd name="connsiteY10" fmla="*/ 568640 h 1505169"/>
              <a:gd name="connsiteX11" fmla="*/ 3604437 w 5082363"/>
              <a:gd name="connsiteY11" fmla="*/ 345356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466214 w 5082363"/>
              <a:gd name="connsiteY10" fmla="*/ 568640 h 1505169"/>
              <a:gd name="connsiteX11" fmla="*/ 3561907 w 5082363"/>
              <a:gd name="connsiteY11" fmla="*/ 334724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27991 w 5082363"/>
              <a:gd name="connsiteY9" fmla="*/ 823822 h 1505169"/>
              <a:gd name="connsiteX10" fmla="*/ 3455582 w 5082363"/>
              <a:gd name="connsiteY10" fmla="*/ 536743 h 1505169"/>
              <a:gd name="connsiteX11" fmla="*/ 3561907 w 5082363"/>
              <a:gd name="connsiteY11" fmla="*/ 334724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5115 h 1505169"/>
              <a:gd name="connsiteX1" fmla="*/ 680484 w 5082363"/>
              <a:gd name="connsiteY1" fmla="*/ 5115 h 1505169"/>
              <a:gd name="connsiteX2" fmla="*/ 1244010 w 5082363"/>
              <a:gd name="connsiteY2" fmla="*/ 58278 h 1505169"/>
              <a:gd name="connsiteX3" fmla="*/ 1605516 w 5082363"/>
              <a:gd name="connsiteY3" fmla="*/ 324092 h 1505169"/>
              <a:gd name="connsiteX4" fmla="*/ 2094614 w 5082363"/>
              <a:gd name="connsiteY4" fmla="*/ 972678 h 1505169"/>
              <a:gd name="connsiteX5" fmla="*/ 2402958 w 5082363"/>
              <a:gd name="connsiteY5" fmla="*/ 1376715 h 1505169"/>
              <a:gd name="connsiteX6" fmla="*/ 2626242 w 5082363"/>
              <a:gd name="connsiteY6" fmla="*/ 1504305 h 1505169"/>
              <a:gd name="connsiteX7" fmla="*/ 2881423 w 5082363"/>
              <a:gd name="connsiteY7" fmla="*/ 1419245 h 1505169"/>
              <a:gd name="connsiteX8" fmla="*/ 3094075 w 5082363"/>
              <a:gd name="connsiteY8" fmla="*/ 1174696 h 1505169"/>
              <a:gd name="connsiteX9" fmla="*/ 3317358 w 5082363"/>
              <a:gd name="connsiteY9" fmla="*/ 802557 h 1505169"/>
              <a:gd name="connsiteX10" fmla="*/ 3455582 w 5082363"/>
              <a:gd name="connsiteY10" fmla="*/ 536743 h 1505169"/>
              <a:gd name="connsiteX11" fmla="*/ 3561907 w 5082363"/>
              <a:gd name="connsiteY11" fmla="*/ 334724 h 1505169"/>
              <a:gd name="connsiteX12" fmla="*/ 3678865 w 5082363"/>
              <a:gd name="connsiteY12" fmla="*/ 185868 h 1505169"/>
              <a:gd name="connsiteX13" fmla="*/ 3774559 w 5082363"/>
              <a:gd name="connsiteY13" fmla="*/ 111440 h 1505169"/>
              <a:gd name="connsiteX14" fmla="*/ 3880883 w 5082363"/>
              <a:gd name="connsiteY14" fmla="*/ 90175 h 1505169"/>
              <a:gd name="connsiteX15" fmla="*/ 4072270 w 5082363"/>
              <a:gd name="connsiteY15" fmla="*/ 68910 h 1505169"/>
              <a:gd name="connsiteX16" fmla="*/ 4795284 w 5082363"/>
              <a:gd name="connsiteY16" fmla="*/ 47645 h 1505169"/>
              <a:gd name="connsiteX17" fmla="*/ 5082363 w 5082363"/>
              <a:gd name="connsiteY17" fmla="*/ 47645 h 1505169"/>
              <a:gd name="connsiteX0" fmla="*/ 0 w 5082363"/>
              <a:gd name="connsiteY0" fmla="*/ 8955 h 1509009"/>
              <a:gd name="connsiteX1" fmla="*/ 680484 w 5082363"/>
              <a:gd name="connsiteY1" fmla="*/ 8955 h 1509009"/>
              <a:gd name="connsiteX2" fmla="*/ 1244010 w 5082363"/>
              <a:gd name="connsiteY2" fmla="*/ 115281 h 1509009"/>
              <a:gd name="connsiteX3" fmla="*/ 1605516 w 5082363"/>
              <a:gd name="connsiteY3" fmla="*/ 327932 h 1509009"/>
              <a:gd name="connsiteX4" fmla="*/ 2094614 w 5082363"/>
              <a:gd name="connsiteY4" fmla="*/ 976518 h 1509009"/>
              <a:gd name="connsiteX5" fmla="*/ 2402958 w 5082363"/>
              <a:gd name="connsiteY5" fmla="*/ 1380555 h 1509009"/>
              <a:gd name="connsiteX6" fmla="*/ 2626242 w 5082363"/>
              <a:gd name="connsiteY6" fmla="*/ 1508145 h 1509009"/>
              <a:gd name="connsiteX7" fmla="*/ 2881423 w 5082363"/>
              <a:gd name="connsiteY7" fmla="*/ 1423085 h 1509009"/>
              <a:gd name="connsiteX8" fmla="*/ 3094075 w 5082363"/>
              <a:gd name="connsiteY8" fmla="*/ 1178536 h 1509009"/>
              <a:gd name="connsiteX9" fmla="*/ 3317358 w 5082363"/>
              <a:gd name="connsiteY9" fmla="*/ 806397 h 1509009"/>
              <a:gd name="connsiteX10" fmla="*/ 3455582 w 5082363"/>
              <a:gd name="connsiteY10" fmla="*/ 540583 h 1509009"/>
              <a:gd name="connsiteX11" fmla="*/ 3561907 w 5082363"/>
              <a:gd name="connsiteY11" fmla="*/ 338564 h 1509009"/>
              <a:gd name="connsiteX12" fmla="*/ 3678865 w 5082363"/>
              <a:gd name="connsiteY12" fmla="*/ 189708 h 1509009"/>
              <a:gd name="connsiteX13" fmla="*/ 3774559 w 5082363"/>
              <a:gd name="connsiteY13" fmla="*/ 115280 h 1509009"/>
              <a:gd name="connsiteX14" fmla="*/ 3880883 w 5082363"/>
              <a:gd name="connsiteY14" fmla="*/ 94015 h 1509009"/>
              <a:gd name="connsiteX15" fmla="*/ 4072270 w 5082363"/>
              <a:gd name="connsiteY15" fmla="*/ 72750 h 1509009"/>
              <a:gd name="connsiteX16" fmla="*/ 4795284 w 5082363"/>
              <a:gd name="connsiteY16" fmla="*/ 51485 h 1509009"/>
              <a:gd name="connsiteX17" fmla="*/ 5082363 w 5082363"/>
              <a:gd name="connsiteY17" fmla="*/ 51485 h 1509009"/>
              <a:gd name="connsiteX0" fmla="*/ 0 w 5082363"/>
              <a:gd name="connsiteY0" fmla="*/ 451 h 1500505"/>
              <a:gd name="connsiteX1" fmla="*/ 680484 w 5082363"/>
              <a:gd name="connsiteY1" fmla="*/ 42981 h 1500505"/>
              <a:gd name="connsiteX2" fmla="*/ 1244010 w 5082363"/>
              <a:gd name="connsiteY2" fmla="*/ 106777 h 1500505"/>
              <a:gd name="connsiteX3" fmla="*/ 1605516 w 5082363"/>
              <a:gd name="connsiteY3" fmla="*/ 319428 h 1500505"/>
              <a:gd name="connsiteX4" fmla="*/ 2094614 w 5082363"/>
              <a:gd name="connsiteY4" fmla="*/ 968014 h 1500505"/>
              <a:gd name="connsiteX5" fmla="*/ 2402958 w 5082363"/>
              <a:gd name="connsiteY5" fmla="*/ 1372051 h 1500505"/>
              <a:gd name="connsiteX6" fmla="*/ 2626242 w 5082363"/>
              <a:gd name="connsiteY6" fmla="*/ 1499641 h 1500505"/>
              <a:gd name="connsiteX7" fmla="*/ 2881423 w 5082363"/>
              <a:gd name="connsiteY7" fmla="*/ 1414581 h 1500505"/>
              <a:gd name="connsiteX8" fmla="*/ 3094075 w 5082363"/>
              <a:gd name="connsiteY8" fmla="*/ 1170032 h 1500505"/>
              <a:gd name="connsiteX9" fmla="*/ 3317358 w 5082363"/>
              <a:gd name="connsiteY9" fmla="*/ 797893 h 1500505"/>
              <a:gd name="connsiteX10" fmla="*/ 3455582 w 5082363"/>
              <a:gd name="connsiteY10" fmla="*/ 532079 h 1500505"/>
              <a:gd name="connsiteX11" fmla="*/ 3561907 w 5082363"/>
              <a:gd name="connsiteY11" fmla="*/ 330060 h 1500505"/>
              <a:gd name="connsiteX12" fmla="*/ 3678865 w 5082363"/>
              <a:gd name="connsiteY12" fmla="*/ 181204 h 1500505"/>
              <a:gd name="connsiteX13" fmla="*/ 3774559 w 5082363"/>
              <a:gd name="connsiteY13" fmla="*/ 106776 h 1500505"/>
              <a:gd name="connsiteX14" fmla="*/ 3880883 w 5082363"/>
              <a:gd name="connsiteY14" fmla="*/ 85511 h 1500505"/>
              <a:gd name="connsiteX15" fmla="*/ 4072270 w 5082363"/>
              <a:gd name="connsiteY15" fmla="*/ 64246 h 1500505"/>
              <a:gd name="connsiteX16" fmla="*/ 4795284 w 5082363"/>
              <a:gd name="connsiteY16" fmla="*/ 42981 h 1500505"/>
              <a:gd name="connsiteX17" fmla="*/ 5082363 w 5082363"/>
              <a:gd name="connsiteY17" fmla="*/ 42981 h 1500505"/>
              <a:gd name="connsiteX0" fmla="*/ 0 w 5082363"/>
              <a:gd name="connsiteY0" fmla="*/ 5871 h 1463395"/>
              <a:gd name="connsiteX1" fmla="*/ 680484 w 5082363"/>
              <a:gd name="connsiteY1" fmla="*/ 5871 h 1463395"/>
              <a:gd name="connsiteX2" fmla="*/ 1244010 w 5082363"/>
              <a:gd name="connsiteY2" fmla="*/ 69667 h 1463395"/>
              <a:gd name="connsiteX3" fmla="*/ 1605516 w 5082363"/>
              <a:gd name="connsiteY3" fmla="*/ 282318 h 1463395"/>
              <a:gd name="connsiteX4" fmla="*/ 2094614 w 5082363"/>
              <a:gd name="connsiteY4" fmla="*/ 930904 h 1463395"/>
              <a:gd name="connsiteX5" fmla="*/ 2402958 w 5082363"/>
              <a:gd name="connsiteY5" fmla="*/ 1334941 h 1463395"/>
              <a:gd name="connsiteX6" fmla="*/ 2626242 w 5082363"/>
              <a:gd name="connsiteY6" fmla="*/ 1462531 h 1463395"/>
              <a:gd name="connsiteX7" fmla="*/ 2881423 w 5082363"/>
              <a:gd name="connsiteY7" fmla="*/ 1377471 h 1463395"/>
              <a:gd name="connsiteX8" fmla="*/ 3094075 w 5082363"/>
              <a:gd name="connsiteY8" fmla="*/ 1132922 h 1463395"/>
              <a:gd name="connsiteX9" fmla="*/ 3317358 w 5082363"/>
              <a:gd name="connsiteY9" fmla="*/ 760783 h 1463395"/>
              <a:gd name="connsiteX10" fmla="*/ 3455582 w 5082363"/>
              <a:gd name="connsiteY10" fmla="*/ 494969 h 1463395"/>
              <a:gd name="connsiteX11" fmla="*/ 3561907 w 5082363"/>
              <a:gd name="connsiteY11" fmla="*/ 292950 h 1463395"/>
              <a:gd name="connsiteX12" fmla="*/ 3678865 w 5082363"/>
              <a:gd name="connsiteY12" fmla="*/ 144094 h 1463395"/>
              <a:gd name="connsiteX13" fmla="*/ 3774559 w 5082363"/>
              <a:gd name="connsiteY13" fmla="*/ 69666 h 1463395"/>
              <a:gd name="connsiteX14" fmla="*/ 3880883 w 5082363"/>
              <a:gd name="connsiteY14" fmla="*/ 48401 h 1463395"/>
              <a:gd name="connsiteX15" fmla="*/ 4072270 w 5082363"/>
              <a:gd name="connsiteY15" fmla="*/ 27136 h 1463395"/>
              <a:gd name="connsiteX16" fmla="*/ 4795284 w 5082363"/>
              <a:gd name="connsiteY16" fmla="*/ 5871 h 1463395"/>
              <a:gd name="connsiteX17" fmla="*/ 5082363 w 5082363"/>
              <a:gd name="connsiteY17" fmla="*/ 5871 h 1463395"/>
              <a:gd name="connsiteX0" fmla="*/ 0 w 5082363"/>
              <a:gd name="connsiteY0" fmla="*/ 33945 h 1459571"/>
              <a:gd name="connsiteX1" fmla="*/ 680484 w 5082363"/>
              <a:gd name="connsiteY1" fmla="*/ 2047 h 1459571"/>
              <a:gd name="connsiteX2" fmla="*/ 1244010 w 5082363"/>
              <a:gd name="connsiteY2" fmla="*/ 65843 h 1459571"/>
              <a:gd name="connsiteX3" fmla="*/ 1605516 w 5082363"/>
              <a:gd name="connsiteY3" fmla="*/ 278494 h 1459571"/>
              <a:gd name="connsiteX4" fmla="*/ 2094614 w 5082363"/>
              <a:gd name="connsiteY4" fmla="*/ 927080 h 1459571"/>
              <a:gd name="connsiteX5" fmla="*/ 2402958 w 5082363"/>
              <a:gd name="connsiteY5" fmla="*/ 1331117 h 1459571"/>
              <a:gd name="connsiteX6" fmla="*/ 2626242 w 5082363"/>
              <a:gd name="connsiteY6" fmla="*/ 1458707 h 1459571"/>
              <a:gd name="connsiteX7" fmla="*/ 2881423 w 5082363"/>
              <a:gd name="connsiteY7" fmla="*/ 1373647 h 1459571"/>
              <a:gd name="connsiteX8" fmla="*/ 3094075 w 5082363"/>
              <a:gd name="connsiteY8" fmla="*/ 1129098 h 1459571"/>
              <a:gd name="connsiteX9" fmla="*/ 3317358 w 5082363"/>
              <a:gd name="connsiteY9" fmla="*/ 756959 h 1459571"/>
              <a:gd name="connsiteX10" fmla="*/ 3455582 w 5082363"/>
              <a:gd name="connsiteY10" fmla="*/ 491145 h 1459571"/>
              <a:gd name="connsiteX11" fmla="*/ 3561907 w 5082363"/>
              <a:gd name="connsiteY11" fmla="*/ 289126 h 1459571"/>
              <a:gd name="connsiteX12" fmla="*/ 3678865 w 5082363"/>
              <a:gd name="connsiteY12" fmla="*/ 140270 h 1459571"/>
              <a:gd name="connsiteX13" fmla="*/ 3774559 w 5082363"/>
              <a:gd name="connsiteY13" fmla="*/ 65842 h 1459571"/>
              <a:gd name="connsiteX14" fmla="*/ 3880883 w 5082363"/>
              <a:gd name="connsiteY14" fmla="*/ 44577 h 1459571"/>
              <a:gd name="connsiteX15" fmla="*/ 4072270 w 5082363"/>
              <a:gd name="connsiteY15" fmla="*/ 23312 h 1459571"/>
              <a:gd name="connsiteX16" fmla="*/ 4795284 w 5082363"/>
              <a:gd name="connsiteY16" fmla="*/ 2047 h 1459571"/>
              <a:gd name="connsiteX17" fmla="*/ 5082363 w 5082363"/>
              <a:gd name="connsiteY17" fmla="*/ 2047 h 1459571"/>
              <a:gd name="connsiteX0" fmla="*/ 0 w 5082363"/>
              <a:gd name="connsiteY0" fmla="*/ 2001 h 1470158"/>
              <a:gd name="connsiteX1" fmla="*/ 680484 w 5082363"/>
              <a:gd name="connsiteY1" fmla="*/ 12634 h 1470158"/>
              <a:gd name="connsiteX2" fmla="*/ 1244010 w 5082363"/>
              <a:gd name="connsiteY2" fmla="*/ 76430 h 1470158"/>
              <a:gd name="connsiteX3" fmla="*/ 1605516 w 5082363"/>
              <a:gd name="connsiteY3" fmla="*/ 289081 h 1470158"/>
              <a:gd name="connsiteX4" fmla="*/ 2094614 w 5082363"/>
              <a:gd name="connsiteY4" fmla="*/ 937667 h 1470158"/>
              <a:gd name="connsiteX5" fmla="*/ 2402958 w 5082363"/>
              <a:gd name="connsiteY5" fmla="*/ 1341704 h 1470158"/>
              <a:gd name="connsiteX6" fmla="*/ 2626242 w 5082363"/>
              <a:gd name="connsiteY6" fmla="*/ 1469294 h 1470158"/>
              <a:gd name="connsiteX7" fmla="*/ 2881423 w 5082363"/>
              <a:gd name="connsiteY7" fmla="*/ 1384234 h 1470158"/>
              <a:gd name="connsiteX8" fmla="*/ 3094075 w 5082363"/>
              <a:gd name="connsiteY8" fmla="*/ 1139685 h 1470158"/>
              <a:gd name="connsiteX9" fmla="*/ 3317358 w 5082363"/>
              <a:gd name="connsiteY9" fmla="*/ 767546 h 1470158"/>
              <a:gd name="connsiteX10" fmla="*/ 3455582 w 5082363"/>
              <a:gd name="connsiteY10" fmla="*/ 501732 h 1470158"/>
              <a:gd name="connsiteX11" fmla="*/ 3561907 w 5082363"/>
              <a:gd name="connsiteY11" fmla="*/ 299713 h 1470158"/>
              <a:gd name="connsiteX12" fmla="*/ 3678865 w 5082363"/>
              <a:gd name="connsiteY12" fmla="*/ 150857 h 1470158"/>
              <a:gd name="connsiteX13" fmla="*/ 3774559 w 5082363"/>
              <a:gd name="connsiteY13" fmla="*/ 76429 h 1470158"/>
              <a:gd name="connsiteX14" fmla="*/ 3880883 w 5082363"/>
              <a:gd name="connsiteY14" fmla="*/ 55164 h 1470158"/>
              <a:gd name="connsiteX15" fmla="*/ 4072270 w 5082363"/>
              <a:gd name="connsiteY15" fmla="*/ 33899 h 1470158"/>
              <a:gd name="connsiteX16" fmla="*/ 4795284 w 5082363"/>
              <a:gd name="connsiteY16" fmla="*/ 12634 h 1470158"/>
              <a:gd name="connsiteX17" fmla="*/ 5082363 w 5082363"/>
              <a:gd name="connsiteY17" fmla="*/ 12634 h 147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82363" h="1470158">
                <a:moveTo>
                  <a:pt x="0" y="2001"/>
                </a:moveTo>
                <a:cubicBezTo>
                  <a:pt x="236574" y="-2429"/>
                  <a:pt x="473149" y="229"/>
                  <a:pt x="680484" y="12634"/>
                </a:cubicBezTo>
                <a:cubicBezTo>
                  <a:pt x="887819" y="25039"/>
                  <a:pt x="1089838" y="30356"/>
                  <a:pt x="1244010" y="76430"/>
                </a:cubicBezTo>
                <a:cubicBezTo>
                  <a:pt x="1398182" y="122504"/>
                  <a:pt x="1463749" y="145542"/>
                  <a:pt x="1605516" y="289081"/>
                </a:cubicBezTo>
                <a:cubicBezTo>
                  <a:pt x="1747283" y="432621"/>
                  <a:pt x="2094614" y="937667"/>
                  <a:pt x="2094614" y="937667"/>
                </a:cubicBezTo>
                <a:cubicBezTo>
                  <a:pt x="2227521" y="1113104"/>
                  <a:pt x="2314353" y="1253100"/>
                  <a:pt x="2402958" y="1341704"/>
                </a:cubicBezTo>
                <a:cubicBezTo>
                  <a:pt x="2491563" y="1430308"/>
                  <a:pt x="2546498" y="1462206"/>
                  <a:pt x="2626242" y="1469294"/>
                </a:cubicBezTo>
                <a:cubicBezTo>
                  <a:pt x="2705986" y="1476382"/>
                  <a:pt x="2803451" y="1439169"/>
                  <a:pt x="2881423" y="1384234"/>
                </a:cubicBezTo>
                <a:cubicBezTo>
                  <a:pt x="2959395" y="1329299"/>
                  <a:pt x="3021419" y="1242466"/>
                  <a:pt x="3094075" y="1139685"/>
                </a:cubicBezTo>
                <a:cubicBezTo>
                  <a:pt x="3166731" y="1036904"/>
                  <a:pt x="3257107" y="873871"/>
                  <a:pt x="3317358" y="767546"/>
                </a:cubicBezTo>
                <a:cubicBezTo>
                  <a:pt x="3377609" y="661221"/>
                  <a:pt x="3414824" y="579704"/>
                  <a:pt x="3455582" y="501732"/>
                </a:cubicBezTo>
                <a:cubicBezTo>
                  <a:pt x="3496340" y="423760"/>
                  <a:pt x="3524693" y="358192"/>
                  <a:pt x="3561907" y="299713"/>
                </a:cubicBezTo>
                <a:cubicBezTo>
                  <a:pt x="3599121" y="241234"/>
                  <a:pt x="3643423" y="188071"/>
                  <a:pt x="3678865" y="150857"/>
                </a:cubicBezTo>
                <a:cubicBezTo>
                  <a:pt x="3714307" y="113643"/>
                  <a:pt x="3740889" y="92378"/>
                  <a:pt x="3774559" y="76429"/>
                </a:cubicBezTo>
                <a:cubicBezTo>
                  <a:pt x="3808229" y="60480"/>
                  <a:pt x="3831265" y="62252"/>
                  <a:pt x="3880883" y="55164"/>
                </a:cubicBezTo>
                <a:cubicBezTo>
                  <a:pt x="3930502" y="48076"/>
                  <a:pt x="3919870" y="40987"/>
                  <a:pt x="4072270" y="33899"/>
                </a:cubicBezTo>
                <a:cubicBezTo>
                  <a:pt x="4224670" y="26811"/>
                  <a:pt x="4626935" y="16178"/>
                  <a:pt x="4795284" y="12634"/>
                </a:cubicBezTo>
                <a:cubicBezTo>
                  <a:pt x="4963633" y="9090"/>
                  <a:pt x="5022998" y="10862"/>
                  <a:pt x="5082363" y="1263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6057264" y="3653210"/>
            <a:ext cx="2424223" cy="0"/>
          </a:xfrm>
          <a:custGeom>
            <a:avLst/>
            <a:gdLst>
              <a:gd name="connsiteX0" fmla="*/ 0 w 2424223"/>
              <a:gd name="connsiteY0" fmla="*/ 0 h 0"/>
              <a:gd name="connsiteX1" fmla="*/ 584790 w 2424223"/>
              <a:gd name="connsiteY1" fmla="*/ 0 h 0"/>
              <a:gd name="connsiteX2" fmla="*/ 2424223 w 2424223"/>
              <a:gd name="connsiteY2" fmla="*/ 0 h 0"/>
            </a:gdLst>
            <a:ahLst/>
            <a:cxnLst>
              <a:cxn ang="0">
                <a:pos x="connsiteX0" y="connsiteY0"/>
              </a:cxn>
              <a:cxn ang="0">
                <a:pos x="connsiteX1" y="connsiteY1"/>
              </a:cxn>
              <a:cxn ang="0">
                <a:pos x="connsiteX2" y="connsiteY2"/>
              </a:cxn>
            </a:cxnLst>
            <a:rect l="l" t="t" r="r" b="b"/>
            <a:pathLst>
              <a:path w="2424223">
                <a:moveTo>
                  <a:pt x="0" y="0"/>
                </a:moveTo>
                <a:lnTo>
                  <a:pt x="584790" y="0"/>
                </a:lnTo>
                <a:lnTo>
                  <a:pt x="2424223" y="0"/>
                </a:lnTo>
              </a:path>
            </a:pathLst>
          </a:custGeom>
          <a:solidFill>
            <a:schemeClr val="tx1"/>
          </a:solidFill>
          <a:ln w="28575">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5319255" y="4315688"/>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0</m:t>
                      </m:r>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319255" y="4315688"/>
                <a:ext cx="482824" cy="523220"/>
              </a:xfrm>
              <a:prstGeom prst="rect">
                <a:avLst/>
              </a:prstGeom>
              <a:blipFill>
                <a:blip r:embed="rId5"/>
                <a:stretch>
                  <a:fillRect/>
                </a:stretch>
              </a:blipFill>
            </p:spPr>
            <p:txBody>
              <a:bodyPr/>
              <a:lstStyle/>
              <a:p>
                <a:r>
                  <a:rPr lang="zh-CN" altLang="en-US">
                    <a:noFill/>
                  </a:rPr>
                  <a:t> </a:t>
                </a:r>
              </a:p>
            </p:txBody>
          </p:sp>
        </mc:Fallback>
      </mc:AlternateContent>
      <p:sp>
        <p:nvSpPr>
          <p:cNvPr id="25" name="TextBox 24"/>
          <p:cNvSpPr txBox="1"/>
          <p:nvPr/>
        </p:nvSpPr>
        <p:spPr>
          <a:xfrm>
            <a:off x="8481487" y="1977919"/>
            <a:ext cx="902811" cy="523220"/>
          </a:xfrm>
          <a:prstGeom prst="rect">
            <a:avLst/>
          </a:prstGeom>
          <a:noFill/>
        </p:spPr>
        <p:txBody>
          <a:bodyPr wrap="none" rtlCol="0">
            <a:spAutoFit/>
          </a:bodyPr>
          <a:lstStyle/>
          <a:p>
            <a:r>
              <a:rPr lang="zh-CN" altLang="en-US" dirty="0"/>
              <a:t>低频</a:t>
            </a:r>
          </a:p>
        </p:txBody>
      </p:sp>
      <p:sp>
        <p:nvSpPr>
          <p:cNvPr id="27" name="TextBox 26"/>
          <p:cNvSpPr txBox="1"/>
          <p:nvPr/>
        </p:nvSpPr>
        <p:spPr>
          <a:xfrm>
            <a:off x="8378964" y="3391600"/>
            <a:ext cx="902811" cy="523220"/>
          </a:xfrm>
          <a:prstGeom prst="rect">
            <a:avLst/>
          </a:prstGeom>
          <a:noFill/>
        </p:spPr>
        <p:txBody>
          <a:bodyPr wrap="none" rtlCol="0">
            <a:spAutoFit/>
          </a:bodyPr>
          <a:lstStyle/>
          <a:p>
            <a:r>
              <a:rPr lang="zh-CN" altLang="en-US" dirty="0"/>
              <a:t>高频</a:t>
            </a:r>
          </a:p>
        </p:txBody>
      </p:sp>
      <p:sp>
        <p:nvSpPr>
          <p:cNvPr id="26" name="TextBox 25"/>
          <p:cNvSpPr txBox="1"/>
          <p:nvPr/>
        </p:nvSpPr>
        <p:spPr>
          <a:xfrm>
            <a:off x="5764539" y="2969557"/>
            <a:ext cx="902811" cy="523220"/>
          </a:xfrm>
          <a:prstGeom prst="rect">
            <a:avLst/>
          </a:prstGeom>
          <a:noFill/>
        </p:spPr>
        <p:txBody>
          <a:bodyPr wrap="none" rtlCol="0">
            <a:spAutoFit/>
          </a:bodyPr>
          <a:lstStyle/>
          <a:p>
            <a:r>
              <a:rPr lang="zh-CN" altLang="en-US" dirty="0"/>
              <a:t>耗尽</a:t>
            </a:r>
          </a:p>
        </p:txBody>
      </p:sp>
      <p:sp>
        <p:nvSpPr>
          <p:cNvPr id="28" name="TextBox 27"/>
          <p:cNvSpPr txBox="1"/>
          <p:nvPr/>
        </p:nvSpPr>
        <p:spPr>
          <a:xfrm>
            <a:off x="7269374" y="2213474"/>
            <a:ext cx="1261884" cy="523220"/>
          </a:xfrm>
          <a:prstGeom prst="rect">
            <a:avLst/>
          </a:prstGeom>
          <a:noFill/>
        </p:spPr>
        <p:txBody>
          <a:bodyPr wrap="none" rtlCol="0">
            <a:spAutoFit/>
          </a:bodyPr>
          <a:lstStyle/>
          <a:p>
            <a:r>
              <a:rPr lang="zh-CN" altLang="en-US" dirty="0"/>
              <a:t>强反型</a:t>
            </a:r>
          </a:p>
        </p:txBody>
      </p:sp>
      <p:sp>
        <p:nvSpPr>
          <p:cNvPr id="14" name="TextBox 13"/>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5" name="组合 14"/>
          <p:cNvGrpSpPr/>
          <p:nvPr/>
        </p:nvGrpSpPr>
        <p:grpSpPr>
          <a:xfrm>
            <a:off x="9902453" y="6365526"/>
            <a:ext cx="669851" cy="372140"/>
            <a:chOff x="2020186" y="5571460"/>
            <a:chExt cx="669851" cy="372140"/>
          </a:xfrm>
        </p:grpSpPr>
        <p:sp>
          <p:nvSpPr>
            <p:cNvPr id="16" name="右箭头 15"/>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棱台 16"/>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4" name="直接连接符 3"/>
          <p:cNvCxnSpPr>
            <a:stCxn id="22" idx="0"/>
          </p:cNvCxnSpPr>
          <p:nvPr/>
        </p:nvCxnSpPr>
        <p:spPr>
          <a:xfrm flipV="1">
            <a:off x="3399124" y="2172420"/>
            <a:ext cx="5082363" cy="200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47783" y="1694212"/>
            <a:ext cx="385042" cy="523220"/>
          </a:xfrm>
          <a:prstGeom prst="rect">
            <a:avLst/>
          </a:prstGeom>
          <a:noFill/>
        </p:spPr>
        <p:txBody>
          <a:bodyPr wrap="none" rtlCol="0">
            <a:spAutoFit/>
          </a:bodyPr>
          <a:lstStyle/>
          <a:p>
            <a:r>
              <a:rPr lang="en-US" altLang="zh-CN" dirty="0"/>
              <a:t>1</a:t>
            </a:r>
            <a:endParaRPr lang="zh-CN" altLang="en-US" dirty="0"/>
          </a:p>
        </p:txBody>
      </p:sp>
      <p:sp>
        <p:nvSpPr>
          <p:cNvPr id="20" name="TextBox 25"/>
          <p:cNvSpPr txBox="1"/>
          <p:nvPr/>
        </p:nvSpPr>
        <p:spPr>
          <a:xfrm>
            <a:off x="3292611" y="2240131"/>
            <a:ext cx="902811" cy="523220"/>
          </a:xfrm>
          <a:prstGeom prst="rect">
            <a:avLst/>
          </a:prstGeom>
          <a:noFill/>
        </p:spPr>
        <p:txBody>
          <a:bodyPr wrap="none" rtlCol="0">
            <a:spAutoFit/>
          </a:bodyPr>
          <a:lstStyle/>
          <a:p>
            <a:r>
              <a:rPr lang="zh-CN" altLang="en-US" dirty="0" smtClean="0"/>
              <a:t>积累</a:t>
            </a:r>
            <a:endParaRPr lang="zh-CN" altLang="en-US" dirty="0"/>
          </a:p>
        </p:txBody>
      </p:sp>
      <p:sp>
        <p:nvSpPr>
          <p:cNvPr id="3" name="文本框 2"/>
          <p:cNvSpPr txBox="1"/>
          <p:nvPr/>
        </p:nvSpPr>
        <p:spPr>
          <a:xfrm>
            <a:off x="2662643" y="5580696"/>
            <a:ext cx="6170279" cy="523220"/>
          </a:xfrm>
          <a:prstGeom prst="rect">
            <a:avLst/>
          </a:prstGeom>
          <a:noFill/>
        </p:spPr>
        <p:txBody>
          <a:bodyPr wrap="none" rtlCol="0">
            <a:spAutoFit/>
          </a:bodyPr>
          <a:lstStyle/>
          <a:p>
            <a:r>
              <a:rPr lang="en-US" altLang="zh-CN" dirty="0" smtClean="0"/>
              <a:t>p</a:t>
            </a:r>
            <a:r>
              <a:rPr lang="zh-CN" altLang="en-US" dirty="0" smtClean="0"/>
              <a:t>型非简并半导体的</a:t>
            </a:r>
            <a:r>
              <a:rPr lang="en-US" altLang="zh-CN" dirty="0" smtClean="0"/>
              <a:t>MIS</a:t>
            </a:r>
            <a:r>
              <a:rPr lang="zh-CN" altLang="en-US" dirty="0" smtClean="0"/>
              <a:t>电容</a:t>
            </a:r>
            <a:r>
              <a:rPr lang="en-US" altLang="zh-CN" dirty="0" smtClean="0"/>
              <a:t>-</a:t>
            </a:r>
            <a:r>
              <a:rPr lang="zh-CN" altLang="en-US" dirty="0" smtClean="0"/>
              <a:t>电压特性</a:t>
            </a:r>
            <a:endParaRPr lang="zh-CN" altLang="en-US" dirty="0"/>
          </a:p>
        </p:txBody>
      </p:sp>
    </p:spTree>
    <p:extLst>
      <p:ext uri="{BB962C8B-B14F-4D97-AF65-F5344CB8AC3E}">
        <p14:creationId xmlns:p14="http://schemas.microsoft.com/office/powerpoint/2010/main" val="38076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2167" y="2692270"/>
            <a:ext cx="5901070" cy="923330"/>
          </a:xfrm>
          <a:prstGeom prst="rect">
            <a:avLst/>
          </a:prstGeom>
        </p:spPr>
        <p:txBody>
          <a:bodyPr wrap="square">
            <a:spAutoFit/>
          </a:bodyPr>
          <a:lstStyle/>
          <a:p>
            <a:pPr>
              <a:lnSpc>
                <a:spcPct val="150000"/>
              </a:lnSpc>
            </a:pPr>
            <a:r>
              <a:rPr lang="en-US" altLang="zh-CN" sz="3600" b="1" dirty="0">
                <a:solidFill>
                  <a:srgbClr val="FF0000"/>
                </a:solidFill>
              </a:rPr>
              <a:t>8.5 </a:t>
            </a:r>
            <a:r>
              <a:rPr lang="zh-CN" altLang="en-US" sz="3600" b="1" dirty="0">
                <a:solidFill>
                  <a:srgbClr val="FF0000"/>
                </a:solidFill>
              </a:rPr>
              <a:t>实际</a:t>
            </a:r>
            <a:r>
              <a:rPr lang="en-US" altLang="zh-CN" sz="3600" b="1" dirty="0" smtClean="0">
                <a:solidFill>
                  <a:srgbClr val="FF0000"/>
                </a:solidFill>
              </a:rPr>
              <a:t>MIS</a:t>
            </a:r>
            <a:r>
              <a:rPr lang="zh-CN" altLang="en-US" sz="3600" b="1" dirty="0">
                <a:solidFill>
                  <a:srgbClr val="FF0000"/>
                </a:solidFill>
              </a:rPr>
              <a:t>电容</a:t>
            </a:r>
            <a:r>
              <a:rPr lang="en-US" altLang="zh-CN" sz="3600" b="1" dirty="0">
                <a:solidFill>
                  <a:srgbClr val="FF0000"/>
                </a:solidFill>
              </a:rPr>
              <a:t>-</a:t>
            </a:r>
            <a:r>
              <a:rPr lang="zh-CN" altLang="en-US" sz="3600" b="1" dirty="0">
                <a:solidFill>
                  <a:srgbClr val="FF0000"/>
                </a:solidFill>
              </a:rPr>
              <a:t>电压特性</a:t>
            </a:r>
            <a:endParaRPr lang="en-US" altLang="zh-CN" sz="3600" b="1" dirty="0">
              <a:solidFill>
                <a:srgbClr val="FF0000"/>
              </a:solidFill>
            </a:endParaRPr>
          </a:p>
        </p:txBody>
      </p:sp>
      <p:sp>
        <p:nvSpPr>
          <p:cNvPr id="3" name="TextBox 2"/>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4" name="组合 3"/>
          <p:cNvGrpSpPr/>
          <p:nvPr/>
        </p:nvGrpSpPr>
        <p:grpSpPr>
          <a:xfrm>
            <a:off x="9902453" y="6365526"/>
            <a:ext cx="669851" cy="372140"/>
            <a:chOff x="2020186" y="5571460"/>
            <a:chExt cx="669851" cy="372140"/>
          </a:xfrm>
        </p:grpSpPr>
        <p:sp>
          <p:nvSpPr>
            <p:cNvPr id="5" name="右箭头 4"/>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棱台 5"/>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98750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688" y="0"/>
            <a:ext cx="5901070" cy="923330"/>
          </a:xfrm>
          <a:prstGeom prst="rect">
            <a:avLst/>
          </a:prstGeom>
        </p:spPr>
        <p:txBody>
          <a:bodyPr wrap="square">
            <a:spAutoFit/>
          </a:bodyPr>
          <a:lstStyle/>
          <a:p>
            <a:pPr>
              <a:lnSpc>
                <a:spcPct val="150000"/>
              </a:lnSpc>
            </a:pPr>
            <a:r>
              <a:rPr lang="en-US" altLang="zh-CN" sz="3600" b="1" dirty="0">
                <a:solidFill>
                  <a:srgbClr val="FF0000"/>
                </a:solidFill>
              </a:rPr>
              <a:t>8.5.1</a:t>
            </a:r>
            <a:r>
              <a:rPr lang="zh-CN" altLang="en-US" sz="3600" b="1" dirty="0">
                <a:solidFill>
                  <a:srgbClr val="FF0000"/>
                </a:solidFill>
              </a:rPr>
              <a:t>接触电势差的影响</a:t>
            </a:r>
            <a:endParaRPr lang="en-US" altLang="zh-CN" sz="3600" b="1" dirty="0">
              <a:solidFill>
                <a:srgbClr val="FF0000"/>
              </a:solidFill>
            </a:endParaRPr>
          </a:p>
        </p:txBody>
      </p:sp>
      <p:cxnSp>
        <p:nvCxnSpPr>
          <p:cNvPr id="4" name="直接连接符 3"/>
          <p:cNvCxnSpPr/>
          <p:nvPr/>
        </p:nvCxnSpPr>
        <p:spPr>
          <a:xfrm>
            <a:off x="3221556" y="1509823"/>
            <a:ext cx="5167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8484671" y="1248213"/>
                <a:ext cx="6563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0</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484671" y="1248213"/>
                <a:ext cx="656334" cy="523220"/>
              </a:xfrm>
              <a:prstGeom prst="rect">
                <a:avLst/>
              </a:prstGeom>
              <a:blipFill>
                <a:blip r:embed="rId3"/>
                <a:stretch>
                  <a:fillRect/>
                </a:stretch>
              </a:blipFill>
            </p:spPr>
            <p:txBody>
              <a:bodyPr/>
              <a:lstStyle/>
              <a:p>
                <a:r>
                  <a:rPr lang="zh-CN" altLang="en-US">
                    <a:noFill/>
                  </a:rPr>
                  <a:t> </a:t>
                </a:r>
              </a:p>
            </p:txBody>
          </p:sp>
        </mc:Fallback>
      </mc:AlternateContent>
      <p:cxnSp>
        <p:nvCxnSpPr>
          <p:cNvPr id="7" name="直接连接符 6"/>
          <p:cNvCxnSpPr/>
          <p:nvPr/>
        </p:nvCxnSpPr>
        <p:spPr>
          <a:xfrm>
            <a:off x="3221555" y="3232298"/>
            <a:ext cx="159853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554819" y="1509824"/>
            <a:ext cx="0" cy="172247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437862" y="2109450"/>
                <a:ext cx="645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𝑀</m:t>
                          </m:r>
                        </m:sub>
                      </m:sSub>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437862" y="2109450"/>
                <a:ext cx="645113" cy="400110"/>
              </a:xfrm>
              <a:prstGeom prst="rect">
                <a:avLst/>
              </a:prstGeom>
              <a:blipFill>
                <a:blip r:embed="rId4"/>
                <a:stretch>
                  <a:fillRect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204255" y="5728768"/>
                <a:ext cx="2708882"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𝑊</m:t>
                          </m:r>
                        </m:e>
                        <m:sub>
                          <m:r>
                            <m:rPr>
                              <m:sty m:val="p"/>
                            </m:rPr>
                            <a:rPr lang="en-US" altLang="zh-CN" i="1">
                              <a:latin typeface="Cambria Math" panose="02040503050406030204" pitchFamily="18" charset="0"/>
                            </a:rPr>
                            <m:t>M</m:t>
                          </m:r>
                          <m:r>
                            <a:rPr lang="en-US" altLang="zh-CN" b="0" i="1" smtClean="0">
                              <a:latin typeface="Cambria Math" panose="02040503050406030204" pitchFamily="18" charset="0"/>
                            </a:rPr>
                            <m:t>,</m:t>
                          </m:r>
                          <m:r>
                            <a:rPr lang="en-US" altLang="zh-CN" i="1">
                              <a:latin typeface="Cambria Math"/>
                            </a:rPr>
                            <m:t>𝐴𝑙</m:t>
                          </m:r>
                        </m:sub>
                      </m:sSub>
                      <m:r>
                        <a:rPr lang="en-US" altLang="zh-CN" i="1">
                          <a:latin typeface="Cambria Math"/>
                        </a:rPr>
                        <m:t>=4.28</m:t>
                      </m:r>
                      <m:r>
                        <a:rPr lang="en-US" altLang="zh-CN" i="1">
                          <a:latin typeface="Cambria Math"/>
                        </a:rPr>
                        <m:t>𝑒𝑉</m:t>
                      </m:r>
                    </m:oMath>
                  </m:oMathPara>
                </a14:m>
                <a:endParaRPr lang="zh-CN" alt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204255" y="5728768"/>
                <a:ext cx="2708882" cy="542136"/>
              </a:xfrm>
              <a:prstGeom prst="rect">
                <a:avLst/>
              </a:prstGeom>
              <a:blipFill>
                <a:blip r:embed="rId5"/>
                <a:stretch>
                  <a:fillRect/>
                </a:stretch>
              </a:blipFill>
            </p:spPr>
            <p:txBody>
              <a:bodyPr/>
              <a:lstStyle/>
              <a:p>
                <a:r>
                  <a:rPr lang="zh-CN" altLang="en-US">
                    <a:noFill/>
                  </a:rPr>
                  <a:t> </a:t>
                </a:r>
              </a:p>
            </p:txBody>
          </p:sp>
        </mc:Fallback>
      </mc:AlternateContent>
      <p:cxnSp>
        <p:nvCxnSpPr>
          <p:cNvPr id="13" name="直接连接符 12"/>
          <p:cNvCxnSpPr/>
          <p:nvPr/>
        </p:nvCxnSpPr>
        <p:spPr>
          <a:xfrm>
            <a:off x="6911052" y="3104709"/>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911052" y="3696594"/>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7625093" y="5051449"/>
                <a:ext cx="229171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sym typeface="Symbol"/>
                            </a:rPr>
                            <m:t></m:t>
                          </m:r>
                        </m:e>
                        <m:sub>
                          <m:r>
                            <a:rPr lang="en-US" altLang="zh-CN" i="1">
                              <a:latin typeface="Cambria Math"/>
                            </a:rPr>
                            <m:t>𝑆𝑖</m:t>
                          </m:r>
                        </m:sub>
                      </m:sSub>
                      <m:r>
                        <a:rPr lang="en-US" altLang="zh-CN" i="1">
                          <a:latin typeface="Cambria Math"/>
                          <a:sym typeface="Symbol"/>
                        </a:rPr>
                        <m:t>=4.05</m:t>
                      </m:r>
                      <m:r>
                        <a:rPr lang="en-US" altLang="zh-CN" i="1">
                          <a:latin typeface="Cambria Math"/>
                          <a:sym typeface="Symbol"/>
                        </a:rPr>
                        <m:t>𝑒𝑉</m:t>
                      </m:r>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7625093" y="5051449"/>
                <a:ext cx="2291718" cy="523220"/>
              </a:xfrm>
              <a:prstGeom prst="rect">
                <a:avLst/>
              </a:prstGeom>
              <a:blipFill>
                <a:blip r:embed="rId6"/>
                <a:stretch>
                  <a:fillRect/>
                </a:stretch>
              </a:blipFill>
            </p:spPr>
            <p:txBody>
              <a:bodyPr/>
              <a:lstStyle/>
              <a:p>
                <a:r>
                  <a:rPr lang="zh-CN" altLang="en-US">
                    <a:noFill/>
                  </a:rPr>
                  <a:t> </a:t>
                </a:r>
              </a:p>
            </p:txBody>
          </p:sp>
        </mc:Fallback>
      </mc:AlternateContent>
      <p:cxnSp>
        <p:nvCxnSpPr>
          <p:cNvPr id="29" name="直接箭头连接符 28"/>
          <p:cNvCxnSpPr/>
          <p:nvPr/>
        </p:nvCxnSpPr>
        <p:spPr>
          <a:xfrm>
            <a:off x="7789900" y="1509822"/>
            <a:ext cx="0" cy="159488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矩形 35"/>
              <p:cNvSpPr/>
              <p:nvPr/>
            </p:nvSpPr>
            <p:spPr>
              <a:xfrm>
                <a:off x="7232683" y="1986340"/>
                <a:ext cx="48122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oMath>
                  </m:oMathPara>
                </a14:m>
                <a:endParaRPr lang="zh-CN" altLang="en-US" dirty="0"/>
              </a:p>
            </p:txBody>
          </p:sp>
        </mc:Choice>
        <mc:Fallback>
          <p:sp>
            <p:nvSpPr>
              <p:cNvPr id="36" name="矩形 35"/>
              <p:cNvSpPr>
                <a:spLocks noRot="1" noChangeAspect="1" noMove="1" noResize="1" noEditPoints="1" noAdjustHandles="1" noChangeArrowheads="1" noChangeShapeType="1" noTextEdit="1"/>
              </p:cNvSpPr>
              <p:nvPr/>
            </p:nvSpPr>
            <p:spPr>
              <a:xfrm>
                <a:off x="7232683" y="1986340"/>
                <a:ext cx="481222" cy="523220"/>
              </a:xfrm>
              <a:prstGeom prst="rect">
                <a:avLst/>
              </a:prstGeom>
              <a:blipFill>
                <a:blip r:embed="rId7"/>
                <a:stretch>
                  <a:fillRect/>
                </a:stretch>
              </a:blipFill>
            </p:spPr>
            <p:txBody>
              <a:bodyPr/>
              <a:lstStyle/>
              <a:p>
                <a:r>
                  <a:rPr lang="zh-CN" altLang="en-US">
                    <a:noFill/>
                  </a:rPr>
                  <a:t> </a:t>
                </a:r>
              </a:p>
            </p:txBody>
          </p:sp>
        </mc:Fallback>
      </mc:AlternateContent>
      <p:cxnSp>
        <p:nvCxnSpPr>
          <p:cNvPr id="39" name="直接连接符 38"/>
          <p:cNvCxnSpPr/>
          <p:nvPr/>
        </p:nvCxnSpPr>
        <p:spPr>
          <a:xfrm>
            <a:off x="5670699" y="1745964"/>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670699" y="4752094"/>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4913138" y="5157732"/>
                <a:ext cx="2600777" cy="5602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sym typeface="Symbol"/>
                            </a:rPr>
                            <m:t></m:t>
                          </m:r>
                        </m:e>
                        <m:sub>
                          <m:r>
                            <a:rPr lang="en-US" altLang="zh-CN" i="1">
                              <a:latin typeface="Cambria Math"/>
                            </a:rPr>
                            <m:t>𝑆𝑖</m:t>
                          </m:r>
                          <m:sSub>
                            <m:sSubPr>
                              <m:ctrlPr>
                                <a:rPr lang="en-US" altLang="zh-CN" i="1">
                                  <a:latin typeface="Cambria Math" panose="02040503050406030204" pitchFamily="18" charset="0"/>
                                </a:rPr>
                              </m:ctrlPr>
                            </m:sSubPr>
                            <m:e>
                              <m:r>
                                <a:rPr lang="en-US" altLang="zh-CN" i="1">
                                  <a:latin typeface="Cambria Math"/>
                                </a:rPr>
                                <m:t>𝑂</m:t>
                              </m:r>
                            </m:e>
                            <m:sub>
                              <m:r>
                                <a:rPr lang="en-US" altLang="zh-CN" i="1">
                                  <a:latin typeface="Cambria Math"/>
                                </a:rPr>
                                <m:t>2</m:t>
                              </m:r>
                            </m:sub>
                          </m:sSub>
                        </m:sub>
                      </m:sSub>
                      <m:r>
                        <a:rPr lang="en-US" altLang="zh-CN" i="1">
                          <a:latin typeface="Cambria Math"/>
                          <a:sym typeface="Symbol"/>
                        </a:rPr>
                        <m:t>=0.95</m:t>
                      </m:r>
                      <m:r>
                        <a:rPr lang="en-US" altLang="zh-CN" i="1">
                          <a:latin typeface="Cambria Math"/>
                          <a:sym typeface="Symbol"/>
                        </a:rPr>
                        <m:t>𝑒𝑉</m:t>
                      </m:r>
                    </m:oMath>
                  </m:oMathPara>
                </a14:m>
                <a:endParaRPr lang="zh-CN" altLang="en-US" dirty="0"/>
              </a:p>
            </p:txBody>
          </p:sp>
        </mc:Choice>
        <mc:Fallback>
          <p:sp>
            <p:nvSpPr>
              <p:cNvPr id="42" name="TextBox 41"/>
              <p:cNvSpPr txBox="1">
                <a:spLocks noRot="1" noChangeAspect="1" noMove="1" noResize="1" noEditPoints="1" noAdjustHandles="1" noChangeArrowheads="1" noChangeShapeType="1" noTextEdit="1"/>
              </p:cNvSpPr>
              <p:nvPr/>
            </p:nvSpPr>
            <p:spPr>
              <a:xfrm>
                <a:off x="4913138" y="5157732"/>
                <a:ext cx="2600777" cy="56021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4913137" y="5673790"/>
                <a:ext cx="2647456" cy="5602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𝐺</m:t>
                          </m:r>
                          <m:r>
                            <a:rPr lang="en-US" altLang="zh-CN" i="1">
                              <a:latin typeface="Cambria Math"/>
                            </a:rPr>
                            <m:t>,</m:t>
                          </m:r>
                          <m:r>
                            <a:rPr lang="en-US" altLang="zh-CN" i="1">
                              <a:latin typeface="Cambria Math"/>
                            </a:rPr>
                            <m:t>𝑆𝑖</m:t>
                          </m:r>
                          <m:sSub>
                            <m:sSubPr>
                              <m:ctrlPr>
                                <a:rPr lang="en-US" altLang="zh-CN" i="1">
                                  <a:latin typeface="Cambria Math" panose="02040503050406030204" pitchFamily="18" charset="0"/>
                                </a:rPr>
                              </m:ctrlPr>
                            </m:sSubPr>
                            <m:e>
                              <m:r>
                                <a:rPr lang="en-US" altLang="zh-CN" i="1">
                                  <a:latin typeface="Cambria Math"/>
                                </a:rPr>
                                <m:t>𝑂</m:t>
                              </m:r>
                            </m:e>
                            <m:sub>
                              <m:r>
                                <a:rPr lang="en-US" altLang="zh-CN" i="1">
                                  <a:latin typeface="Cambria Math"/>
                                </a:rPr>
                                <m:t>2</m:t>
                              </m:r>
                            </m:sub>
                          </m:sSub>
                        </m:sub>
                      </m:sSub>
                      <m:r>
                        <a:rPr lang="en-US" altLang="zh-CN" i="1">
                          <a:latin typeface="Cambria Math"/>
                        </a:rPr>
                        <m:t>=8.9</m:t>
                      </m:r>
                      <m:r>
                        <a:rPr lang="en-US" altLang="zh-CN" i="1">
                          <a:latin typeface="Cambria Math"/>
                        </a:rPr>
                        <m:t>𝑒𝑉</m:t>
                      </m:r>
                    </m:oMath>
                  </m:oMathPara>
                </a14:m>
                <a:endParaRPr lang="zh-CN" altLang="en-US" dirty="0"/>
              </a:p>
            </p:txBody>
          </p:sp>
        </mc:Choice>
        <mc:Fallback>
          <p:sp>
            <p:nvSpPr>
              <p:cNvPr id="43" name="TextBox 42"/>
              <p:cNvSpPr txBox="1">
                <a:spLocks noRot="1" noChangeAspect="1" noMove="1" noResize="1" noEditPoints="1" noAdjustHandles="1" noChangeArrowheads="1" noChangeShapeType="1" noTextEdit="1"/>
              </p:cNvSpPr>
              <p:nvPr/>
            </p:nvSpPr>
            <p:spPr>
              <a:xfrm>
                <a:off x="4913137" y="5673790"/>
                <a:ext cx="2647456" cy="56021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566281" y="5593168"/>
                <a:ext cx="2537169"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𝐺</m:t>
                          </m:r>
                          <m:r>
                            <a:rPr lang="en-US" altLang="zh-CN" i="1">
                              <a:latin typeface="Cambria Math"/>
                            </a:rPr>
                            <m:t>,</m:t>
                          </m:r>
                          <m:r>
                            <a:rPr lang="en-US" altLang="zh-CN" i="1">
                              <a:latin typeface="Cambria Math"/>
                            </a:rPr>
                            <m:t>𝑆𝑖</m:t>
                          </m:r>
                        </m:sub>
                      </m:sSub>
                      <m:r>
                        <a:rPr lang="en-US" altLang="zh-CN" i="1">
                          <a:latin typeface="Cambria Math"/>
                        </a:rPr>
                        <m:t>=1.12</m:t>
                      </m:r>
                      <m:r>
                        <a:rPr lang="en-US" altLang="zh-CN" i="1">
                          <a:latin typeface="Cambria Math"/>
                        </a:rPr>
                        <m:t>𝑒𝑉</m:t>
                      </m:r>
                    </m:oMath>
                  </m:oMathPara>
                </a14:m>
                <a:endParaRPr lang="zh-CN" alt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566281" y="5593168"/>
                <a:ext cx="2537169" cy="54213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644664" y="5226677"/>
                <a:ext cx="1829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𝑇</m:t>
                      </m:r>
                      <m:r>
                        <a:rPr lang="en-US" altLang="zh-CN" i="1">
                          <a:latin typeface="Cambria Math"/>
                        </a:rPr>
                        <m:t>=300</m:t>
                      </m:r>
                      <m:r>
                        <a:rPr lang="en-US" altLang="zh-CN" i="1">
                          <a:latin typeface="Cambria Math"/>
                        </a:rPr>
                        <m:t>𝐾</m:t>
                      </m:r>
                    </m:oMath>
                  </m:oMathPara>
                </a14:m>
                <a:endParaRPr lang="zh-CN"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644664" y="5226677"/>
                <a:ext cx="1829668" cy="523220"/>
              </a:xfrm>
              <a:prstGeom prst="rect">
                <a:avLst/>
              </a:prstGeom>
              <a:blipFill>
                <a:blip r:embed="rId11"/>
                <a:stretch>
                  <a:fillRect/>
                </a:stretch>
              </a:blipFill>
            </p:spPr>
            <p:txBody>
              <a:bodyPr/>
              <a:lstStyle/>
              <a:p>
                <a:r>
                  <a:rPr lang="zh-CN" altLang="en-US">
                    <a:noFill/>
                  </a:rPr>
                  <a:t> </a:t>
                </a:r>
              </a:p>
            </p:txBody>
          </p:sp>
        </mc:Fallback>
      </mc:AlternateContent>
      <p:cxnSp>
        <p:nvCxnSpPr>
          <p:cNvPr id="47" name="直接连接符 46"/>
          <p:cNvCxnSpPr/>
          <p:nvPr/>
        </p:nvCxnSpPr>
        <p:spPr>
          <a:xfrm>
            <a:off x="6911052" y="3593805"/>
            <a:ext cx="147792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2550430" y="2892056"/>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a:rPr lang="en-US" altLang="zh-CN" i="1">
                              <a:latin typeface="Cambria Math"/>
                            </a:rPr>
                            <m:t>𝑀</m:t>
                          </m:r>
                        </m:sub>
                      </m:sSub>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550430" y="2892056"/>
                <a:ext cx="834267"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248477" y="2644617"/>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8248477" y="2644617"/>
                <a:ext cx="674224"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237844" y="3268397"/>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237844" y="3268397"/>
                <a:ext cx="597022"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8237844" y="3589600"/>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8237844" y="3589600"/>
                <a:ext cx="683520" cy="523220"/>
              </a:xfrm>
              <a:prstGeom prst="rect">
                <a:avLst/>
              </a:prstGeom>
              <a:blipFill>
                <a:blip r:embed="rId15"/>
                <a:stretch>
                  <a:fillRect/>
                </a:stretch>
              </a:blipFill>
            </p:spPr>
            <p:txBody>
              <a:bodyPr/>
              <a:lstStyle/>
              <a:p>
                <a:r>
                  <a:rPr lang="zh-CN" altLang="en-US">
                    <a:noFill/>
                  </a:rPr>
                  <a:t> </a:t>
                </a:r>
              </a:p>
            </p:txBody>
          </p:sp>
        </mc:Fallback>
      </mc:AlternateContent>
      <p:cxnSp>
        <p:nvCxnSpPr>
          <p:cNvPr id="69" name="直接箭头连接符 68"/>
          <p:cNvCxnSpPr/>
          <p:nvPr/>
        </p:nvCxnSpPr>
        <p:spPr>
          <a:xfrm>
            <a:off x="8069891" y="1512062"/>
            <a:ext cx="0" cy="207753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981357" y="2106560"/>
                <a:ext cx="5496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𝑠</m:t>
                          </m:r>
                        </m:sub>
                      </m:sSub>
                    </m:oMath>
                  </m:oMathPara>
                </a14:m>
                <a:endParaRPr lang="zh-CN" alt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7981357" y="2106560"/>
                <a:ext cx="549638" cy="400110"/>
              </a:xfrm>
              <a:prstGeom prst="rect">
                <a:avLst/>
              </a:prstGeom>
              <a:blipFill>
                <a:blip r:embed="rId16"/>
                <a:stretch>
                  <a:fillRect/>
                </a:stretch>
              </a:blipFill>
            </p:spPr>
            <p:txBody>
              <a:bodyPr/>
              <a:lstStyle/>
              <a:p>
                <a:r>
                  <a:rPr lang="zh-CN" altLang="en-US">
                    <a:noFill/>
                  </a:rPr>
                  <a:t> </a:t>
                </a:r>
              </a:p>
            </p:txBody>
          </p:sp>
        </mc:Fallback>
      </mc:AlternateContent>
      <p:sp>
        <p:nvSpPr>
          <p:cNvPr id="27" name="TextBox 26"/>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8" name="组合 27"/>
          <p:cNvGrpSpPr/>
          <p:nvPr/>
        </p:nvGrpSpPr>
        <p:grpSpPr>
          <a:xfrm>
            <a:off x="9902453" y="6365526"/>
            <a:ext cx="669851" cy="372140"/>
            <a:chOff x="2020186" y="5571460"/>
            <a:chExt cx="669851" cy="372140"/>
          </a:xfrm>
        </p:grpSpPr>
        <p:sp>
          <p:nvSpPr>
            <p:cNvPr id="30" name="右箭头 29"/>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棱台 30"/>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6120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421714" y="1496960"/>
            <a:ext cx="36362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p:cNvSpPr txBox="1"/>
              <p:nvPr/>
            </p:nvSpPr>
            <p:spPr>
              <a:xfrm>
                <a:off x="4944983" y="978189"/>
                <a:ext cx="6563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0</m:t>
                          </m:r>
                        </m:sub>
                      </m:sSub>
                    </m:oMath>
                  </m:oMathPara>
                </a14:m>
                <a:endParaRPr lang="zh-CN"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4944983" y="978189"/>
                <a:ext cx="656334" cy="523220"/>
              </a:xfrm>
              <a:prstGeom prst="rect">
                <a:avLst/>
              </a:prstGeom>
              <a:blipFill>
                <a:blip r:embed="rId3"/>
                <a:stretch>
                  <a:fillRect/>
                </a:stretch>
              </a:blipFill>
            </p:spPr>
            <p:txBody>
              <a:bodyPr/>
              <a:lstStyle/>
              <a:p>
                <a:r>
                  <a:rPr lang="zh-CN" altLang="en-US">
                    <a:noFill/>
                  </a:rPr>
                  <a:t> </a:t>
                </a:r>
              </a:p>
            </p:txBody>
          </p:sp>
        </mc:Fallback>
      </mc:AlternateContent>
      <p:cxnSp>
        <p:nvCxnSpPr>
          <p:cNvPr id="4" name="直接连接符 3"/>
          <p:cNvCxnSpPr/>
          <p:nvPr/>
        </p:nvCxnSpPr>
        <p:spPr>
          <a:xfrm>
            <a:off x="1421713" y="3219435"/>
            <a:ext cx="159853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754977" y="1496961"/>
            <a:ext cx="0" cy="172247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a:off x="1638020" y="2096587"/>
                <a:ext cx="645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𝑀</m:t>
                          </m:r>
                        </m:sub>
                      </m:sSub>
                    </m:oMath>
                  </m:oMathPara>
                </a14:m>
                <a:endParaRPr lang="zh-CN" alt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1638020" y="2096587"/>
                <a:ext cx="645113" cy="400110"/>
              </a:xfrm>
              <a:prstGeom prst="rect">
                <a:avLst/>
              </a:prstGeom>
              <a:blipFill>
                <a:blip r:embed="rId4"/>
                <a:stretch>
                  <a:fillRect b="-3030"/>
                </a:stretch>
              </a:blipFill>
            </p:spPr>
            <p:txBody>
              <a:bodyPr/>
              <a:lstStyle/>
              <a:p>
                <a:r>
                  <a:rPr lang="zh-CN" altLang="en-US">
                    <a:noFill/>
                  </a:rPr>
                  <a:t> </a:t>
                </a:r>
              </a:p>
            </p:txBody>
          </p:sp>
        </mc:Fallback>
      </mc:AlternateContent>
      <p:cxnSp>
        <p:nvCxnSpPr>
          <p:cNvPr id="7" name="直接连接符 6"/>
          <p:cNvCxnSpPr/>
          <p:nvPr/>
        </p:nvCxnSpPr>
        <p:spPr>
          <a:xfrm>
            <a:off x="3580058" y="3091846"/>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80058" y="3683731"/>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58906" y="1496959"/>
            <a:ext cx="0" cy="159488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矩形 9"/>
              <p:cNvSpPr/>
              <p:nvPr/>
            </p:nvSpPr>
            <p:spPr>
              <a:xfrm>
                <a:off x="3901689" y="1973477"/>
                <a:ext cx="48122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3901689" y="1973477"/>
                <a:ext cx="481222" cy="523220"/>
              </a:xfrm>
              <a:prstGeom prst="rect">
                <a:avLst/>
              </a:prstGeom>
              <a:blipFill>
                <a:blip r:embed="rId5"/>
                <a:stretch>
                  <a:fillRect/>
                </a:stretch>
              </a:blipFill>
            </p:spPr>
            <p:txBody>
              <a:bodyPr/>
              <a:lstStyle/>
              <a:p>
                <a:r>
                  <a:rPr lang="zh-CN" altLang="en-US">
                    <a:noFill/>
                  </a:rPr>
                  <a:t> </a:t>
                </a:r>
              </a:p>
            </p:txBody>
          </p:sp>
        </mc:Fallback>
      </mc:AlternateContent>
      <p:cxnSp>
        <p:nvCxnSpPr>
          <p:cNvPr id="11" name="直接连接符 10"/>
          <p:cNvCxnSpPr/>
          <p:nvPr/>
        </p:nvCxnSpPr>
        <p:spPr>
          <a:xfrm>
            <a:off x="3020252" y="1733101"/>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20252" y="4739231"/>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80058" y="3580942"/>
            <a:ext cx="147792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126309" y="3127942"/>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a:rPr lang="en-US" altLang="zh-CN" i="1">
                              <a:latin typeface="Cambria Math"/>
                            </a:rPr>
                            <m:t>𝑀</m:t>
                          </m:r>
                        </m:sub>
                      </m:sSub>
                    </m:oMath>
                  </m:oMathPara>
                </a14:m>
                <a:endParaRPr lang="zh-CN" alt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126309" y="3127942"/>
                <a:ext cx="834267"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917483" y="2631754"/>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917483" y="2631754"/>
                <a:ext cx="674224"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906850" y="3255534"/>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906850" y="3255534"/>
                <a:ext cx="597022"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906850" y="3576737"/>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906850" y="3576737"/>
                <a:ext cx="683520" cy="523220"/>
              </a:xfrm>
              <a:prstGeom prst="rect">
                <a:avLst/>
              </a:prstGeom>
              <a:blipFill>
                <a:blip r:embed="rId9"/>
                <a:stretch>
                  <a:fillRect/>
                </a:stretch>
              </a:blipFill>
            </p:spPr>
            <p:txBody>
              <a:bodyPr/>
              <a:lstStyle/>
              <a:p>
                <a:r>
                  <a:rPr lang="zh-CN" altLang="en-US">
                    <a:noFill/>
                  </a:rPr>
                  <a:t> </a:t>
                </a:r>
              </a:p>
            </p:txBody>
          </p:sp>
        </mc:Fallback>
      </mc:AlternateContent>
      <p:sp>
        <p:nvSpPr>
          <p:cNvPr id="18" name="矩形 17"/>
          <p:cNvSpPr/>
          <p:nvPr/>
        </p:nvSpPr>
        <p:spPr>
          <a:xfrm>
            <a:off x="170688" y="0"/>
            <a:ext cx="5901070" cy="923330"/>
          </a:xfrm>
          <a:prstGeom prst="rect">
            <a:avLst/>
          </a:prstGeom>
        </p:spPr>
        <p:txBody>
          <a:bodyPr wrap="square">
            <a:spAutoFit/>
          </a:bodyPr>
          <a:lstStyle/>
          <a:p>
            <a:pPr>
              <a:lnSpc>
                <a:spcPct val="150000"/>
              </a:lnSpc>
            </a:pPr>
            <a:r>
              <a:rPr lang="en-US" altLang="zh-CN" sz="3600" b="1" dirty="0">
                <a:solidFill>
                  <a:srgbClr val="FF0000"/>
                </a:solidFill>
              </a:rPr>
              <a:t>8.5.1</a:t>
            </a:r>
            <a:r>
              <a:rPr lang="zh-CN" altLang="en-US" sz="3600" b="1" dirty="0">
                <a:solidFill>
                  <a:srgbClr val="FF0000"/>
                </a:solidFill>
              </a:rPr>
              <a:t>接触电势差的影响</a:t>
            </a:r>
            <a:endParaRPr lang="en-US" altLang="zh-CN" sz="3600" b="1" dirty="0">
              <a:solidFill>
                <a:srgbClr val="FF0000"/>
              </a:solidFill>
            </a:endParaRPr>
          </a:p>
        </p:txBody>
      </p:sp>
      <p:cxnSp>
        <p:nvCxnSpPr>
          <p:cNvPr id="20" name="直接连接符 19"/>
          <p:cNvCxnSpPr/>
          <p:nvPr/>
        </p:nvCxnSpPr>
        <p:spPr>
          <a:xfrm>
            <a:off x="3020251" y="1733101"/>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73144" y="1733101"/>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63105" y="1858482"/>
            <a:ext cx="15985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9786375" y="978189"/>
                <a:ext cx="6563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0</m:t>
                          </m:r>
                        </m:sub>
                      </m:sSub>
                    </m:oMath>
                  </m:oMathPara>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9786375" y="978189"/>
                <a:ext cx="656334" cy="523220"/>
              </a:xfrm>
              <a:prstGeom prst="rect">
                <a:avLst/>
              </a:prstGeom>
              <a:blipFill>
                <a:blip r:embed="rId10"/>
                <a:stretch>
                  <a:fillRect/>
                </a:stretch>
              </a:blipFill>
            </p:spPr>
            <p:txBody>
              <a:bodyPr/>
              <a:lstStyle/>
              <a:p>
                <a:r>
                  <a:rPr lang="zh-CN" altLang="en-US">
                    <a:noFill/>
                  </a:rPr>
                  <a:t> </a:t>
                </a:r>
              </a:p>
            </p:txBody>
          </p:sp>
        </mc:Fallback>
      </mc:AlternateContent>
      <p:cxnSp>
        <p:nvCxnSpPr>
          <p:cNvPr id="26" name="直接连接符 25"/>
          <p:cNvCxnSpPr/>
          <p:nvPr/>
        </p:nvCxnSpPr>
        <p:spPr>
          <a:xfrm>
            <a:off x="6263105" y="3580957"/>
            <a:ext cx="159853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596369" y="1858483"/>
            <a:ext cx="0" cy="172247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479412" y="2458109"/>
                <a:ext cx="645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𝑀</m:t>
                          </m:r>
                        </m:sub>
                      </m:sSub>
                    </m:oMath>
                  </m:oMathPara>
                </a14:m>
                <a:endParaRPr lang="zh-CN" alt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479412" y="2458109"/>
                <a:ext cx="645113" cy="400110"/>
              </a:xfrm>
              <a:prstGeom prst="rect">
                <a:avLst/>
              </a:prstGeom>
              <a:blipFill>
                <a:blip r:embed="rId11"/>
                <a:stretch>
                  <a:fillRect b="-3030"/>
                </a:stretch>
              </a:blipFill>
            </p:spPr>
            <p:txBody>
              <a:bodyPr/>
              <a:lstStyle/>
              <a:p>
                <a:r>
                  <a:rPr lang="zh-CN" altLang="en-US">
                    <a:noFill/>
                  </a:rPr>
                  <a:t> </a:t>
                </a:r>
              </a:p>
            </p:txBody>
          </p:sp>
        </mc:Fallback>
      </mc:AlternateContent>
      <p:cxnSp>
        <p:nvCxnSpPr>
          <p:cNvPr id="29" name="直接连接符 28"/>
          <p:cNvCxnSpPr/>
          <p:nvPr/>
        </p:nvCxnSpPr>
        <p:spPr>
          <a:xfrm>
            <a:off x="8623477" y="3091846"/>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23477" y="3683731"/>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300298" y="1496959"/>
            <a:ext cx="0" cy="159488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矩形 31"/>
              <p:cNvSpPr/>
              <p:nvPr/>
            </p:nvSpPr>
            <p:spPr>
              <a:xfrm>
                <a:off x="8743081" y="1973477"/>
                <a:ext cx="48122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oMath>
                  </m:oMathPara>
                </a14:m>
                <a:endParaRPr lang="zh-CN" altLang="en-US" dirty="0"/>
              </a:p>
            </p:txBody>
          </p:sp>
        </mc:Choice>
        <mc:Fallback>
          <p:sp>
            <p:nvSpPr>
              <p:cNvPr id="32" name="矩形 31"/>
              <p:cNvSpPr>
                <a:spLocks noRot="1" noChangeAspect="1" noMove="1" noResize="1" noEditPoints="1" noAdjustHandles="1" noChangeArrowheads="1" noChangeShapeType="1" noTextEdit="1"/>
              </p:cNvSpPr>
              <p:nvPr/>
            </p:nvSpPr>
            <p:spPr>
              <a:xfrm>
                <a:off x="8743081" y="1973477"/>
                <a:ext cx="481222" cy="523220"/>
              </a:xfrm>
              <a:prstGeom prst="rect">
                <a:avLst/>
              </a:prstGeom>
              <a:blipFill>
                <a:blip r:embed="rId12"/>
                <a:stretch>
                  <a:fillRect/>
                </a:stretch>
              </a:blipFill>
            </p:spPr>
            <p:txBody>
              <a:bodyPr/>
              <a:lstStyle/>
              <a:p>
                <a:r>
                  <a:rPr lang="zh-CN" altLang="en-US">
                    <a:noFill/>
                  </a:rPr>
                  <a:t> </a:t>
                </a:r>
              </a:p>
            </p:txBody>
          </p:sp>
        </mc:Fallback>
      </mc:AlternateContent>
      <p:cxnSp>
        <p:nvCxnSpPr>
          <p:cNvPr id="35" name="直接连接符 34"/>
          <p:cNvCxnSpPr/>
          <p:nvPr/>
        </p:nvCxnSpPr>
        <p:spPr>
          <a:xfrm>
            <a:off x="7595192" y="3580942"/>
            <a:ext cx="230418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5967701" y="3468198"/>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a:rPr lang="en-US" altLang="zh-CN" i="1">
                              <a:latin typeface="Cambria Math"/>
                            </a:rPr>
                            <m:t>𝑀</m:t>
                          </m:r>
                        </m:sub>
                      </m:sSub>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967701" y="3468198"/>
                <a:ext cx="834267"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9960902" y="2631754"/>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9960902" y="2631754"/>
                <a:ext cx="674224"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950269" y="3255534"/>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9950269" y="3255534"/>
                <a:ext cx="597022"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9950269" y="3576737"/>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9950269" y="3576737"/>
                <a:ext cx="683520" cy="523220"/>
              </a:xfrm>
              <a:prstGeom prst="rect">
                <a:avLst/>
              </a:prstGeom>
              <a:blipFill>
                <a:blip r:embed="rId16"/>
                <a:stretch>
                  <a:fillRect/>
                </a:stretch>
              </a:blipFill>
            </p:spPr>
            <p:txBody>
              <a:bodyPr/>
              <a:lstStyle/>
              <a:p>
                <a:r>
                  <a:rPr lang="zh-CN" altLang="en-US">
                    <a:noFill/>
                  </a:rPr>
                  <a:t> </a:t>
                </a:r>
              </a:p>
            </p:txBody>
          </p:sp>
        </mc:Fallback>
      </mc:AlternateContent>
      <p:cxnSp>
        <p:nvCxnSpPr>
          <p:cNvPr id="40" name="直接连接符 39"/>
          <p:cNvCxnSpPr/>
          <p:nvPr/>
        </p:nvCxnSpPr>
        <p:spPr>
          <a:xfrm>
            <a:off x="7861643" y="2096587"/>
            <a:ext cx="0" cy="290071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414536" y="1889537"/>
            <a:ext cx="0" cy="289677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 name="任意多边形 48"/>
          <p:cNvSpPr/>
          <p:nvPr/>
        </p:nvSpPr>
        <p:spPr>
          <a:xfrm>
            <a:off x="8424531" y="3677758"/>
            <a:ext cx="212651" cy="159488"/>
          </a:xfrm>
          <a:custGeom>
            <a:avLst/>
            <a:gdLst>
              <a:gd name="connsiteX0" fmla="*/ 212651 w 212651"/>
              <a:gd name="connsiteY0" fmla="*/ 0 h 159488"/>
              <a:gd name="connsiteX1" fmla="*/ 95693 w 212651"/>
              <a:gd name="connsiteY1" fmla="*/ 53163 h 159488"/>
              <a:gd name="connsiteX2" fmla="*/ 0 w 212651"/>
              <a:gd name="connsiteY2" fmla="*/ 159488 h 159488"/>
            </a:gdLst>
            <a:ahLst/>
            <a:cxnLst>
              <a:cxn ang="0">
                <a:pos x="connsiteX0" y="connsiteY0"/>
              </a:cxn>
              <a:cxn ang="0">
                <a:pos x="connsiteX1" y="connsiteY1"/>
              </a:cxn>
              <a:cxn ang="0">
                <a:pos x="connsiteX2" y="connsiteY2"/>
              </a:cxn>
            </a:cxnLst>
            <a:rect l="l" t="t" r="r" b="b"/>
            <a:pathLst>
              <a:path w="212651" h="159488">
                <a:moveTo>
                  <a:pt x="212651" y="0"/>
                </a:moveTo>
                <a:cubicBezTo>
                  <a:pt x="171893" y="13291"/>
                  <a:pt x="131135" y="26582"/>
                  <a:pt x="95693" y="53163"/>
                </a:cubicBezTo>
                <a:cubicBezTo>
                  <a:pt x="60251" y="79744"/>
                  <a:pt x="30125" y="119616"/>
                  <a:pt x="0" y="15948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p:nvPr/>
        </p:nvSpPr>
        <p:spPr>
          <a:xfrm>
            <a:off x="8419300" y="3086832"/>
            <a:ext cx="212651" cy="159488"/>
          </a:xfrm>
          <a:custGeom>
            <a:avLst/>
            <a:gdLst>
              <a:gd name="connsiteX0" fmla="*/ 212651 w 212651"/>
              <a:gd name="connsiteY0" fmla="*/ 0 h 159488"/>
              <a:gd name="connsiteX1" fmla="*/ 95693 w 212651"/>
              <a:gd name="connsiteY1" fmla="*/ 53163 h 159488"/>
              <a:gd name="connsiteX2" fmla="*/ 0 w 212651"/>
              <a:gd name="connsiteY2" fmla="*/ 159488 h 159488"/>
            </a:gdLst>
            <a:ahLst/>
            <a:cxnLst>
              <a:cxn ang="0">
                <a:pos x="connsiteX0" y="connsiteY0"/>
              </a:cxn>
              <a:cxn ang="0">
                <a:pos x="connsiteX1" y="connsiteY1"/>
              </a:cxn>
              <a:cxn ang="0">
                <a:pos x="connsiteX2" y="connsiteY2"/>
              </a:cxn>
            </a:cxnLst>
            <a:rect l="l" t="t" r="r" b="b"/>
            <a:pathLst>
              <a:path w="212651" h="159488">
                <a:moveTo>
                  <a:pt x="212651" y="0"/>
                </a:moveTo>
                <a:cubicBezTo>
                  <a:pt x="171893" y="13291"/>
                  <a:pt x="131135" y="26582"/>
                  <a:pt x="95693" y="53163"/>
                </a:cubicBezTo>
                <a:cubicBezTo>
                  <a:pt x="60251" y="79744"/>
                  <a:pt x="30125" y="119616"/>
                  <a:pt x="0" y="15948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7" name="直接连接符 56"/>
          <p:cNvCxnSpPr>
            <a:endCxn id="59" idx="2"/>
          </p:cNvCxnSpPr>
          <p:nvPr/>
        </p:nvCxnSpPr>
        <p:spPr>
          <a:xfrm flipV="1">
            <a:off x="7861642" y="1651433"/>
            <a:ext cx="549184" cy="2070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615004" y="1496958"/>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410827" y="1491944"/>
            <a:ext cx="212651" cy="159488"/>
          </a:xfrm>
          <a:custGeom>
            <a:avLst/>
            <a:gdLst>
              <a:gd name="connsiteX0" fmla="*/ 212651 w 212651"/>
              <a:gd name="connsiteY0" fmla="*/ 0 h 159488"/>
              <a:gd name="connsiteX1" fmla="*/ 95693 w 212651"/>
              <a:gd name="connsiteY1" fmla="*/ 53163 h 159488"/>
              <a:gd name="connsiteX2" fmla="*/ 0 w 212651"/>
              <a:gd name="connsiteY2" fmla="*/ 159488 h 159488"/>
            </a:gdLst>
            <a:ahLst/>
            <a:cxnLst>
              <a:cxn ang="0">
                <a:pos x="connsiteX0" y="connsiteY0"/>
              </a:cxn>
              <a:cxn ang="0">
                <a:pos x="connsiteX1" y="connsiteY1"/>
              </a:cxn>
              <a:cxn ang="0">
                <a:pos x="connsiteX2" y="connsiteY2"/>
              </a:cxn>
            </a:cxnLst>
            <a:rect l="l" t="t" r="r" b="b"/>
            <a:pathLst>
              <a:path w="212651" h="159488">
                <a:moveTo>
                  <a:pt x="212651" y="0"/>
                </a:moveTo>
                <a:cubicBezTo>
                  <a:pt x="171893" y="13291"/>
                  <a:pt x="131135" y="26582"/>
                  <a:pt x="95693" y="53163"/>
                </a:cubicBezTo>
                <a:cubicBezTo>
                  <a:pt x="60251" y="79744"/>
                  <a:pt x="30125" y="119616"/>
                  <a:pt x="0" y="15948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p:nvPr/>
        </p:nvCxnSpPr>
        <p:spPr>
          <a:xfrm flipV="1">
            <a:off x="7861642" y="1889537"/>
            <a:ext cx="549184" cy="2070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861642" y="4786314"/>
            <a:ext cx="549184" cy="2070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4719227" y="1491945"/>
            <a:ext cx="0" cy="207753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TextBox 74"/>
              <p:cNvSpPr txBox="1"/>
              <p:nvPr/>
            </p:nvSpPr>
            <p:spPr>
              <a:xfrm>
                <a:off x="4630693" y="2086443"/>
                <a:ext cx="5496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𝑠</m:t>
                          </m:r>
                        </m:sub>
                      </m:sSub>
                    </m:oMath>
                  </m:oMathPara>
                </a14:m>
                <a:endParaRPr lang="zh-CN" altLang="en-US" sz="2000" dirty="0"/>
              </a:p>
            </p:txBody>
          </p:sp>
        </mc:Choice>
        <mc:Fallback>
          <p:sp>
            <p:nvSpPr>
              <p:cNvPr id="75" name="TextBox 74"/>
              <p:cNvSpPr txBox="1">
                <a:spLocks noRot="1" noChangeAspect="1" noMove="1" noResize="1" noEditPoints="1" noAdjustHandles="1" noChangeArrowheads="1" noChangeShapeType="1" noTextEdit="1"/>
              </p:cNvSpPr>
              <p:nvPr/>
            </p:nvSpPr>
            <p:spPr>
              <a:xfrm>
                <a:off x="4630693" y="2086443"/>
                <a:ext cx="549638" cy="400110"/>
              </a:xfrm>
              <a:prstGeom prst="rect">
                <a:avLst/>
              </a:prstGeom>
              <a:blipFill>
                <a:blip r:embed="rId17"/>
                <a:stretch>
                  <a:fillRect/>
                </a:stretch>
              </a:blipFill>
            </p:spPr>
            <p:txBody>
              <a:bodyPr/>
              <a:lstStyle/>
              <a:p>
                <a:r>
                  <a:rPr lang="zh-CN" altLang="en-US">
                    <a:noFill/>
                  </a:rPr>
                  <a:t> </a:t>
                </a:r>
              </a:p>
            </p:txBody>
          </p:sp>
        </mc:Fallback>
      </mc:AlternateContent>
      <p:cxnSp>
        <p:nvCxnSpPr>
          <p:cNvPr id="76" name="直接箭头连接符 75"/>
          <p:cNvCxnSpPr/>
          <p:nvPr/>
        </p:nvCxnSpPr>
        <p:spPr>
          <a:xfrm>
            <a:off x="9651022" y="1491944"/>
            <a:ext cx="0" cy="207753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9562488" y="2086442"/>
                <a:ext cx="5496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𝑠</m:t>
                          </m:r>
                        </m:sub>
                      </m:sSub>
                    </m:oMath>
                  </m:oMathPara>
                </a14:m>
                <a:endParaRPr lang="zh-CN" altLang="en-US" sz="2000" dirty="0"/>
              </a:p>
            </p:txBody>
          </p:sp>
        </mc:Choice>
        <mc:Fallback xmlns="">
          <p:sp>
            <p:nvSpPr>
              <p:cNvPr id="77" name="TextBox 76"/>
              <p:cNvSpPr txBox="1">
                <a:spLocks noRot="1" noChangeAspect="1" noMove="1" noResize="1" noEditPoints="1" noAdjustHandles="1" noChangeArrowheads="1" noChangeShapeType="1" noTextEdit="1"/>
              </p:cNvSpPr>
              <p:nvPr/>
            </p:nvSpPr>
            <p:spPr>
              <a:xfrm>
                <a:off x="9562488" y="2086442"/>
                <a:ext cx="549638" cy="400110"/>
              </a:xfrm>
              <a:prstGeom prst="rect">
                <a:avLst/>
              </a:prstGeom>
              <a:blipFill>
                <a:blip r:embed="rId18"/>
                <a:stretch>
                  <a:fillRect/>
                </a:stretch>
              </a:blipFill>
            </p:spPr>
            <p:txBody>
              <a:bodyPr/>
              <a:lstStyle/>
              <a:p>
                <a:r>
                  <a:rPr lang="zh-CN" altLang="en-US">
                    <a:noFill/>
                  </a:rPr>
                  <a:t> </a:t>
                </a:r>
              </a:p>
            </p:txBody>
          </p:sp>
        </mc:Fallback>
      </mc:AlternateContent>
      <p:cxnSp>
        <p:nvCxnSpPr>
          <p:cNvPr id="78" name="直接连接符 77"/>
          <p:cNvCxnSpPr/>
          <p:nvPr/>
        </p:nvCxnSpPr>
        <p:spPr>
          <a:xfrm>
            <a:off x="7137078" y="1501409"/>
            <a:ext cx="147792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TextBox 78"/>
              <p:cNvSpPr txBox="1"/>
              <p:nvPr/>
            </p:nvSpPr>
            <p:spPr>
              <a:xfrm>
                <a:off x="981716" y="4974549"/>
                <a:ext cx="6485365" cy="898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𝑉</m:t>
                          </m:r>
                        </m:e>
                        <m:sub>
                          <m:r>
                            <a:rPr lang="en-US" altLang="zh-CN" i="1">
                              <a:latin typeface="Cambria Math"/>
                            </a:rPr>
                            <m:t>𝑀𝑠</m:t>
                          </m:r>
                        </m:sub>
                      </m:sSub>
                      <m:r>
                        <a:rPr lang="en-US" altLang="zh-CN" i="1">
                          <a:latin typeface="Cambria Math"/>
                        </a:rPr>
                        <m:t>=</m:t>
                      </m:r>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num>
                        <m:den>
                          <m:r>
                            <a:rPr lang="en-US" altLang="zh-CN" b="0" i="1" smtClean="0">
                              <a:latin typeface="Cambria Math" panose="02040503050406030204" pitchFamily="18" charset="0"/>
                            </a:rPr>
                            <m:t>𝑒</m:t>
                          </m:r>
                        </m:den>
                      </m:f>
                      <m:r>
                        <a:rPr lang="en-US" altLang="zh-CN" i="1">
                          <a:latin typeface="Cambria Math"/>
                        </a:rPr>
                        <m:t>=</m:t>
                      </m:r>
                      <m:r>
                        <a:rPr lang="en-US" altLang="zh-CN" b="0" i="1" smtClean="0">
                          <a:latin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𝑖</m:t>
                              </m:r>
                            </m:sub>
                          </m:sSub>
                        </m:e>
                      </m:d>
                      <m:r>
                        <a:rPr lang="en-US" altLang="zh-CN">
                          <a:latin typeface="Cambria Math"/>
                        </a:rPr>
                        <m:t>=</m:t>
                      </m:r>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b="0" i="0" smtClean="0">
                                  <a:latin typeface="Cambria Math" panose="02040503050406030204" pitchFamily="18" charset="0"/>
                                </a:rPr>
                                <m:t>f</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m:rPr>
                                  <m:sty m:val="p"/>
                                </m:rPr>
                                <a:rPr lang="en-US" altLang="zh-CN" b="0" i="0" smtClean="0">
                                  <a:latin typeface="Cambria Math" panose="02040503050406030204" pitchFamily="18" charset="0"/>
                                </a:rPr>
                                <m:t>M</m:t>
                              </m:r>
                            </m:sub>
                          </m:sSub>
                        </m:num>
                        <m:den>
                          <m:r>
                            <a:rPr lang="en-US" altLang="zh-CN" b="0" i="1" smtClean="0">
                              <a:latin typeface="Cambria Math" panose="02040503050406030204" pitchFamily="18" charset="0"/>
                            </a:rPr>
                            <m:t>𝑒</m:t>
                          </m:r>
                        </m:den>
                      </m:f>
                    </m:oMath>
                  </m:oMathPara>
                </a14:m>
                <a:endParaRPr lang="zh-CN" altLang="en-US" dirty="0"/>
              </a:p>
            </p:txBody>
          </p:sp>
        </mc:Choice>
        <mc:Fallback>
          <p:sp>
            <p:nvSpPr>
              <p:cNvPr id="79" name="TextBox 78"/>
              <p:cNvSpPr txBox="1">
                <a:spLocks noRot="1" noChangeAspect="1" noMove="1" noResize="1" noEditPoints="1" noAdjustHandles="1" noChangeArrowheads="1" noChangeShapeType="1" noTextEdit="1"/>
              </p:cNvSpPr>
              <p:nvPr/>
            </p:nvSpPr>
            <p:spPr>
              <a:xfrm>
                <a:off x="981716" y="4974549"/>
                <a:ext cx="6485365" cy="898900"/>
              </a:xfrm>
              <a:prstGeom prst="rect">
                <a:avLst/>
              </a:prstGeom>
              <a:blipFill>
                <a:blip r:embed="rId19"/>
                <a:stretch>
                  <a:fillRect/>
                </a:stretch>
              </a:blipFill>
            </p:spPr>
            <p:txBody>
              <a:bodyPr/>
              <a:lstStyle/>
              <a:p>
                <a:r>
                  <a:rPr lang="zh-CN" altLang="en-US">
                    <a:noFill/>
                  </a:rPr>
                  <a:t> </a:t>
                </a:r>
              </a:p>
            </p:txBody>
          </p:sp>
        </mc:Fallback>
      </mc:AlternateContent>
      <p:cxnSp>
        <p:nvCxnSpPr>
          <p:cNvPr id="81" name="直接箭头连接符 80"/>
          <p:cNvCxnSpPr/>
          <p:nvPr/>
        </p:nvCxnSpPr>
        <p:spPr>
          <a:xfrm>
            <a:off x="7425070" y="1127051"/>
            <a:ext cx="0" cy="3648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7425070" y="1878904"/>
            <a:ext cx="0" cy="3455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矩形 83"/>
              <p:cNvSpPr/>
              <p:nvPr/>
            </p:nvSpPr>
            <p:spPr>
              <a:xfrm>
                <a:off x="6966077" y="1419471"/>
                <a:ext cx="1132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m:t>
                      </m:r>
                      <m:r>
                        <a:rPr lang="en-US" altLang="zh-CN" sz="2400" i="1">
                          <a:latin typeface="Cambria Math"/>
                        </a:rPr>
                        <m:t>𝑒</m:t>
                      </m:r>
                      <m:sSub>
                        <m:sSubPr>
                          <m:ctrlPr>
                            <a:rPr lang="en-US" altLang="zh-CN" sz="2400" i="1">
                              <a:latin typeface="Cambria Math" panose="02040503050406030204" pitchFamily="18" charset="0"/>
                            </a:rPr>
                          </m:ctrlPr>
                        </m:sSubPr>
                        <m:e>
                          <m:r>
                            <a:rPr lang="en-US" altLang="zh-CN" sz="2400" i="1">
                              <a:latin typeface="Cambria Math"/>
                            </a:rPr>
                            <m:t>𝑉</m:t>
                          </m:r>
                        </m:e>
                        <m:sub>
                          <m:r>
                            <a:rPr lang="en-US" altLang="zh-CN" sz="2400" i="1">
                              <a:latin typeface="Cambria Math"/>
                            </a:rPr>
                            <m:t>𝑀𝑠</m:t>
                          </m:r>
                        </m:sub>
                      </m:sSub>
                    </m:oMath>
                  </m:oMathPara>
                </a14:m>
                <a:endParaRPr lang="zh-CN" altLang="en-US" sz="2400" dirty="0"/>
              </a:p>
            </p:txBody>
          </p:sp>
        </mc:Choice>
        <mc:Fallback xmlns="">
          <p:sp>
            <p:nvSpPr>
              <p:cNvPr id="84" name="矩形 83"/>
              <p:cNvSpPr>
                <a:spLocks noRot="1" noChangeAspect="1" noMove="1" noResize="1" noEditPoints="1" noAdjustHandles="1" noChangeArrowheads="1" noChangeShapeType="1" noTextEdit="1"/>
              </p:cNvSpPr>
              <p:nvPr/>
            </p:nvSpPr>
            <p:spPr>
              <a:xfrm>
                <a:off x="6966077" y="1419471"/>
                <a:ext cx="1132939" cy="461665"/>
              </a:xfrm>
              <a:prstGeom prst="rect">
                <a:avLst/>
              </a:prstGeom>
              <a:blipFill>
                <a:blip r:embed="rId20"/>
                <a:stretch>
                  <a:fillRect b="-2632"/>
                </a:stretch>
              </a:blipFill>
            </p:spPr>
            <p:txBody>
              <a:bodyPr/>
              <a:lstStyle/>
              <a:p>
                <a:r>
                  <a:rPr lang="zh-CN" altLang="en-US">
                    <a:noFill/>
                  </a:rPr>
                  <a:t> </a:t>
                </a:r>
              </a:p>
            </p:txBody>
          </p:sp>
        </mc:Fallback>
      </mc:AlternateContent>
      <p:cxnSp>
        <p:nvCxnSpPr>
          <p:cNvPr id="86" name="直接连接符 85"/>
          <p:cNvCxnSpPr/>
          <p:nvPr/>
        </p:nvCxnSpPr>
        <p:spPr>
          <a:xfrm>
            <a:off x="8233144" y="3255534"/>
            <a:ext cx="50993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8683257" y="2710918"/>
            <a:ext cx="0" cy="3648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8672624" y="3246321"/>
            <a:ext cx="0" cy="3455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矩形 89"/>
              <p:cNvSpPr/>
              <p:nvPr/>
            </p:nvSpPr>
            <p:spPr>
              <a:xfrm>
                <a:off x="8626091" y="3028890"/>
                <a:ext cx="59356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m:t>
                      </m:r>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𝑠</m:t>
                          </m:r>
                        </m:sub>
                      </m:sSub>
                    </m:oMath>
                  </m:oMathPara>
                </a14:m>
                <a:endParaRPr lang="zh-CN" altLang="en-US" sz="2000" dirty="0"/>
              </a:p>
            </p:txBody>
          </p:sp>
        </mc:Choice>
        <mc:Fallback xmlns="">
          <p:sp>
            <p:nvSpPr>
              <p:cNvPr id="90" name="矩形 89"/>
              <p:cNvSpPr>
                <a:spLocks noRot="1" noChangeAspect="1" noMove="1" noResize="1" noEditPoints="1" noAdjustHandles="1" noChangeArrowheads="1" noChangeShapeType="1" noTextEdit="1"/>
              </p:cNvSpPr>
              <p:nvPr/>
            </p:nvSpPr>
            <p:spPr>
              <a:xfrm>
                <a:off x="8626091" y="3028890"/>
                <a:ext cx="593560" cy="400110"/>
              </a:xfrm>
              <a:prstGeom prst="rect">
                <a:avLst/>
              </a:prstGeom>
              <a:blipFill>
                <a:blip r:embed="rId21"/>
                <a:stretch>
                  <a:fillRect/>
                </a:stretch>
              </a:blipFill>
            </p:spPr>
            <p:txBody>
              <a:bodyPr/>
              <a:lstStyle/>
              <a:p>
                <a:r>
                  <a:rPr lang="zh-CN" altLang="en-US">
                    <a:noFill/>
                  </a:rPr>
                  <a:t> </a:t>
                </a:r>
              </a:p>
            </p:txBody>
          </p:sp>
        </mc:Fallback>
      </mc:AlternateContent>
      <p:cxnSp>
        <p:nvCxnSpPr>
          <p:cNvPr id="91" name="直接连接符 90"/>
          <p:cNvCxnSpPr/>
          <p:nvPr/>
        </p:nvCxnSpPr>
        <p:spPr>
          <a:xfrm>
            <a:off x="8428289" y="4786313"/>
            <a:ext cx="50993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7833079" y="4993364"/>
            <a:ext cx="108979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728904" y="4415430"/>
            <a:ext cx="0" cy="3648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8728904" y="4993365"/>
            <a:ext cx="0" cy="3455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矩形 95"/>
              <p:cNvSpPr/>
              <p:nvPr/>
            </p:nvSpPr>
            <p:spPr>
              <a:xfrm>
                <a:off x="8810920" y="4689783"/>
                <a:ext cx="5965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m:t>
                      </m:r>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𝑖</m:t>
                          </m:r>
                        </m:sub>
                      </m:sSub>
                    </m:oMath>
                  </m:oMathPara>
                </a14:m>
                <a:endParaRPr lang="zh-CN" altLang="en-US" sz="2000" dirty="0"/>
              </a:p>
            </p:txBody>
          </p:sp>
        </mc:Choice>
        <mc:Fallback xmlns="">
          <p:sp>
            <p:nvSpPr>
              <p:cNvPr id="96" name="矩形 95"/>
              <p:cNvSpPr>
                <a:spLocks noRot="1" noChangeAspect="1" noMove="1" noResize="1" noEditPoints="1" noAdjustHandles="1" noChangeArrowheads="1" noChangeShapeType="1" noTextEdit="1"/>
              </p:cNvSpPr>
              <p:nvPr/>
            </p:nvSpPr>
            <p:spPr>
              <a:xfrm>
                <a:off x="8810920" y="4689783"/>
                <a:ext cx="596510" cy="400110"/>
              </a:xfrm>
              <a:prstGeom prst="rect">
                <a:avLst/>
              </a:prstGeom>
              <a:blipFill>
                <a:blip r:embed="rId22"/>
                <a:stretch>
                  <a:fillRect b="-45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7" name="TextBox 96"/>
              <p:cNvSpPr txBox="1"/>
              <p:nvPr/>
            </p:nvSpPr>
            <p:spPr>
              <a:xfrm>
                <a:off x="3053829" y="5916734"/>
                <a:ext cx="18458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𝑀𝑠</m:t>
                          </m:r>
                        </m:sub>
                      </m:sSub>
                    </m:oMath>
                  </m:oMathPara>
                </a14:m>
                <a:endParaRPr lang="zh-CN" altLang="en-US" dirty="0"/>
              </a:p>
            </p:txBody>
          </p:sp>
        </mc:Choice>
        <mc:Fallback>
          <p:sp>
            <p:nvSpPr>
              <p:cNvPr id="97" name="TextBox 96"/>
              <p:cNvSpPr txBox="1">
                <a:spLocks noRot="1" noChangeAspect="1" noMove="1" noResize="1" noEditPoints="1" noAdjustHandles="1" noChangeArrowheads="1" noChangeShapeType="1" noTextEdit="1"/>
              </p:cNvSpPr>
              <p:nvPr/>
            </p:nvSpPr>
            <p:spPr>
              <a:xfrm>
                <a:off x="3053829" y="5916734"/>
                <a:ext cx="1845826" cy="523220"/>
              </a:xfrm>
              <a:prstGeom prst="rect">
                <a:avLst/>
              </a:prstGeom>
              <a:blipFill>
                <a:blip r:embed="rId23"/>
                <a:stretch>
                  <a:fillRect/>
                </a:stretch>
              </a:blipFill>
            </p:spPr>
            <p:txBody>
              <a:bodyPr/>
              <a:lstStyle/>
              <a:p>
                <a:r>
                  <a:rPr lang="zh-CN" altLang="en-US">
                    <a:noFill/>
                  </a:rPr>
                  <a:t> </a:t>
                </a:r>
              </a:p>
            </p:txBody>
          </p:sp>
        </mc:Fallback>
      </mc:AlternateContent>
      <p:sp>
        <p:nvSpPr>
          <p:cNvPr id="64" name="TextBox 63"/>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65" name="组合 64"/>
          <p:cNvGrpSpPr/>
          <p:nvPr/>
        </p:nvGrpSpPr>
        <p:grpSpPr>
          <a:xfrm>
            <a:off x="9902453" y="6365526"/>
            <a:ext cx="669851" cy="372140"/>
            <a:chOff x="2020186" y="5571460"/>
            <a:chExt cx="669851" cy="372140"/>
          </a:xfrm>
        </p:grpSpPr>
        <p:sp>
          <p:nvSpPr>
            <p:cNvPr id="66" name="右箭头 65"/>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棱台 66"/>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02453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0189" y="108768"/>
            <a:ext cx="11387667" cy="815736"/>
          </a:xfrm>
          <a:prstGeom prst="rect">
            <a:avLst/>
          </a:prstGeom>
        </p:spPr>
        <p:txBody>
          <a:bodyPr wrap="square">
            <a:spAutoFit/>
          </a:bodyPr>
          <a:lstStyle/>
          <a:p>
            <a:pPr algn="l">
              <a:lnSpc>
                <a:spcPct val="150000"/>
              </a:lnSpc>
            </a:pPr>
            <a:r>
              <a:rPr lang="en-US" altLang="zh-CN" sz="3600" b="1" dirty="0">
                <a:solidFill>
                  <a:srgbClr val="FF0000"/>
                </a:solidFill>
              </a:rPr>
              <a:t>8.5.1</a:t>
            </a:r>
            <a:r>
              <a:rPr lang="zh-CN" altLang="en-US" sz="3600" b="1" dirty="0">
                <a:solidFill>
                  <a:srgbClr val="FF0000"/>
                </a:solidFill>
              </a:rPr>
              <a:t>接触电势差的影响</a:t>
            </a:r>
            <a:endParaRPr lang="en-US" altLang="zh-CN" sz="3600" b="1" dirty="0">
              <a:solidFill>
                <a:srgbClr val="FF0000"/>
              </a:solidFill>
            </a:endParaRPr>
          </a:p>
        </p:txBody>
      </p:sp>
      <mc:AlternateContent xmlns:mc="http://schemas.openxmlformats.org/markup-compatibility/2006">
        <mc:Choice xmlns:a14="http://schemas.microsoft.com/office/drawing/2010/main" Requires="a14">
          <p:sp>
            <p:nvSpPr>
              <p:cNvPr id="4" name="文本框 3"/>
              <p:cNvSpPr txBox="1"/>
              <p:nvPr/>
            </p:nvSpPr>
            <p:spPr>
              <a:xfrm>
                <a:off x="859536" y="1179576"/>
                <a:ext cx="1876219" cy="55643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a:latin typeface="Cambria Math" panose="02040503050406030204" pitchFamily="18" charset="0"/>
                            </a:rPr>
                            <m:t>M</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𝑠𝑝</m:t>
                          </m:r>
                        </m:sub>
                      </m:sSub>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859536" y="1179576"/>
                <a:ext cx="1876219" cy="556434"/>
              </a:xfrm>
              <a:prstGeom prst="rect">
                <a:avLst/>
              </a:prstGeom>
              <a:blipFill>
                <a:blip r:embed="rId3"/>
                <a:stretch>
                  <a:fillRect/>
                </a:stretch>
              </a:blipFill>
            </p:spPr>
            <p:txBody>
              <a:bodyPr/>
              <a:lstStyle/>
              <a:p>
                <a:r>
                  <a:rPr lang="zh-CN" altLang="en-US">
                    <a:noFill/>
                  </a:rPr>
                  <a:t> </a:t>
                </a:r>
              </a:p>
            </p:txBody>
          </p:sp>
        </mc:Fallback>
      </mc:AlternateContent>
      <p:sp>
        <p:nvSpPr>
          <p:cNvPr id="5" name="文本框 4"/>
          <p:cNvSpPr txBox="1"/>
          <p:nvPr/>
        </p:nvSpPr>
        <p:spPr>
          <a:xfrm>
            <a:off x="2907792" y="1145012"/>
            <a:ext cx="5152373" cy="523220"/>
          </a:xfrm>
          <a:prstGeom prst="rect">
            <a:avLst/>
          </a:prstGeom>
          <a:noFill/>
        </p:spPr>
        <p:txBody>
          <a:bodyPr wrap="none" rtlCol="0">
            <a:spAutoFit/>
          </a:bodyPr>
          <a:lstStyle/>
          <a:p>
            <a:r>
              <a:rPr lang="en-US" altLang="zh-CN" dirty="0"/>
              <a:t>p</a:t>
            </a:r>
            <a:r>
              <a:rPr lang="zh-CN" altLang="en-US" dirty="0" smtClean="0"/>
              <a:t>型均匀掺杂半导体的</a:t>
            </a:r>
            <a:r>
              <a:rPr lang="en-US" altLang="zh-CN" dirty="0" smtClean="0"/>
              <a:t>MOS</a:t>
            </a:r>
            <a:r>
              <a:rPr lang="zh-CN" altLang="en-US" dirty="0" smtClean="0"/>
              <a:t>结构</a:t>
            </a:r>
            <a:endParaRPr lang="zh-CN" altLang="en-US" dirty="0"/>
          </a:p>
        </p:txBody>
      </p:sp>
      <p:cxnSp>
        <p:nvCxnSpPr>
          <p:cNvPr id="6" name="直接连接符 5"/>
          <p:cNvCxnSpPr/>
          <p:nvPr/>
        </p:nvCxnSpPr>
        <p:spPr>
          <a:xfrm>
            <a:off x="1712728" y="1911956"/>
            <a:ext cx="36362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12727" y="3634431"/>
            <a:ext cx="159853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045991" y="1911957"/>
            <a:ext cx="0" cy="172247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5"/>
              <p:cNvSpPr txBox="1"/>
              <p:nvPr/>
            </p:nvSpPr>
            <p:spPr>
              <a:xfrm>
                <a:off x="1929034" y="2511583"/>
                <a:ext cx="645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𝑀</m:t>
                          </m:r>
                        </m:sub>
                      </m:sSub>
                    </m:oMath>
                  </m:oMathPara>
                </a14:m>
                <a:endParaRPr lang="zh-CN" altLang="en-US" sz="2000" dirty="0"/>
              </a:p>
            </p:txBody>
          </p:sp>
        </mc:Choice>
        <mc:Fallback>
          <p:sp>
            <p:nvSpPr>
              <p:cNvPr id="9" name="TextBox 5"/>
              <p:cNvSpPr txBox="1">
                <a:spLocks noRot="1" noChangeAspect="1" noMove="1" noResize="1" noEditPoints="1" noAdjustHandles="1" noChangeArrowheads="1" noChangeShapeType="1" noTextEdit="1"/>
              </p:cNvSpPr>
              <p:nvPr/>
            </p:nvSpPr>
            <p:spPr>
              <a:xfrm>
                <a:off x="1929034" y="2511583"/>
                <a:ext cx="645113" cy="400110"/>
              </a:xfrm>
              <a:prstGeom prst="rect">
                <a:avLst/>
              </a:prstGeom>
              <a:blipFill>
                <a:blip r:embed="rId4"/>
                <a:stretch>
                  <a:fillRect b="-3030"/>
                </a:stretch>
              </a:blipFill>
            </p:spPr>
            <p:txBody>
              <a:bodyPr/>
              <a:lstStyle/>
              <a:p>
                <a:r>
                  <a:rPr lang="zh-CN" altLang="en-US">
                    <a:noFill/>
                  </a:rPr>
                  <a:t> </a:t>
                </a:r>
              </a:p>
            </p:txBody>
          </p:sp>
        </mc:Fallback>
      </mc:AlternateContent>
      <p:cxnSp>
        <p:nvCxnSpPr>
          <p:cNvPr id="10" name="直接连接符 9"/>
          <p:cNvCxnSpPr/>
          <p:nvPr/>
        </p:nvCxnSpPr>
        <p:spPr>
          <a:xfrm>
            <a:off x="3871072" y="3506842"/>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71072" y="4098727"/>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749920" y="1911955"/>
            <a:ext cx="0" cy="159488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矩形 12"/>
              <p:cNvSpPr/>
              <p:nvPr/>
            </p:nvSpPr>
            <p:spPr>
              <a:xfrm>
                <a:off x="4192703" y="2388473"/>
                <a:ext cx="48122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4192703" y="2388473"/>
                <a:ext cx="481222" cy="523220"/>
              </a:xfrm>
              <a:prstGeom prst="rect">
                <a:avLst/>
              </a:prstGeom>
              <a:blipFill>
                <a:blip r:embed="rId5"/>
                <a:stretch>
                  <a:fillRect/>
                </a:stretch>
              </a:blipFill>
            </p:spPr>
            <p:txBody>
              <a:bodyPr/>
              <a:lstStyle/>
              <a:p>
                <a:r>
                  <a:rPr lang="zh-CN" altLang="en-US">
                    <a:noFill/>
                  </a:rPr>
                  <a:t> </a:t>
                </a:r>
              </a:p>
            </p:txBody>
          </p:sp>
        </mc:Fallback>
      </mc:AlternateContent>
      <p:cxnSp>
        <p:nvCxnSpPr>
          <p:cNvPr id="14" name="直接连接符 13"/>
          <p:cNvCxnSpPr/>
          <p:nvPr/>
        </p:nvCxnSpPr>
        <p:spPr>
          <a:xfrm>
            <a:off x="3311266" y="2148097"/>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11266" y="5154227"/>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71072" y="3995938"/>
            <a:ext cx="147792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3"/>
              <p:cNvSpPr txBox="1"/>
              <p:nvPr/>
            </p:nvSpPr>
            <p:spPr>
              <a:xfrm>
                <a:off x="1417323" y="3542938"/>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a:rPr lang="en-US" altLang="zh-CN" i="1">
                              <a:latin typeface="Cambria Math"/>
                            </a:rPr>
                            <m:t>𝑀</m:t>
                          </m:r>
                        </m:sub>
                      </m:sSub>
                    </m:oMath>
                  </m:oMathPara>
                </a14:m>
                <a:endParaRPr lang="zh-CN" altLang="en-US" dirty="0"/>
              </a:p>
            </p:txBody>
          </p:sp>
        </mc:Choice>
        <mc:Fallback>
          <p:sp>
            <p:nvSpPr>
              <p:cNvPr id="17" name="TextBox 13"/>
              <p:cNvSpPr txBox="1">
                <a:spLocks noRot="1" noChangeAspect="1" noMove="1" noResize="1" noEditPoints="1" noAdjustHandles="1" noChangeArrowheads="1" noChangeShapeType="1" noTextEdit="1"/>
              </p:cNvSpPr>
              <p:nvPr/>
            </p:nvSpPr>
            <p:spPr>
              <a:xfrm>
                <a:off x="1417323" y="3542938"/>
                <a:ext cx="834267"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4"/>
              <p:cNvSpPr txBox="1"/>
              <p:nvPr/>
            </p:nvSpPr>
            <p:spPr>
              <a:xfrm>
                <a:off x="5208497" y="3046750"/>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p:sp>
            <p:nvSpPr>
              <p:cNvPr id="18" name="TextBox 14"/>
              <p:cNvSpPr txBox="1">
                <a:spLocks noRot="1" noChangeAspect="1" noMove="1" noResize="1" noEditPoints="1" noAdjustHandles="1" noChangeArrowheads="1" noChangeShapeType="1" noTextEdit="1"/>
              </p:cNvSpPr>
              <p:nvPr/>
            </p:nvSpPr>
            <p:spPr>
              <a:xfrm>
                <a:off x="5208497" y="3046750"/>
                <a:ext cx="674224"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5"/>
              <p:cNvSpPr txBox="1"/>
              <p:nvPr/>
            </p:nvSpPr>
            <p:spPr>
              <a:xfrm>
                <a:off x="5197864" y="3670530"/>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p:sp>
            <p:nvSpPr>
              <p:cNvPr id="19" name="TextBox 15"/>
              <p:cNvSpPr txBox="1">
                <a:spLocks noRot="1" noChangeAspect="1" noMove="1" noResize="1" noEditPoints="1" noAdjustHandles="1" noChangeArrowheads="1" noChangeShapeType="1" noTextEdit="1"/>
              </p:cNvSpPr>
              <p:nvPr/>
            </p:nvSpPr>
            <p:spPr>
              <a:xfrm>
                <a:off x="5197864" y="3670530"/>
                <a:ext cx="597022"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6"/>
              <p:cNvSpPr txBox="1"/>
              <p:nvPr/>
            </p:nvSpPr>
            <p:spPr>
              <a:xfrm>
                <a:off x="5197864" y="3991733"/>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p:sp>
            <p:nvSpPr>
              <p:cNvPr id="20" name="TextBox 16"/>
              <p:cNvSpPr txBox="1">
                <a:spLocks noRot="1" noChangeAspect="1" noMove="1" noResize="1" noEditPoints="1" noAdjustHandles="1" noChangeArrowheads="1" noChangeShapeType="1" noTextEdit="1"/>
              </p:cNvSpPr>
              <p:nvPr/>
            </p:nvSpPr>
            <p:spPr>
              <a:xfrm>
                <a:off x="5197864" y="3991733"/>
                <a:ext cx="683520" cy="523220"/>
              </a:xfrm>
              <a:prstGeom prst="rect">
                <a:avLst/>
              </a:prstGeom>
              <a:blipFill>
                <a:blip r:embed="rId9"/>
                <a:stretch>
                  <a:fillRect/>
                </a:stretch>
              </a:blipFill>
            </p:spPr>
            <p:txBody>
              <a:bodyPr/>
              <a:lstStyle/>
              <a:p>
                <a:r>
                  <a:rPr lang="zh-CN" altLang="en-US">
                    <a:noFill/>
                  </a:rPr>
                  <a:t> </a:t>
                </a:r>
              </a:p>
            </p:txBody>
          </p:sp>
        </mc:Fallback>
      </mc:AlternateContent>
      <p:cxnSp>
        <p:nvCxnSpPr>
          <p:cNvPr id="21" name="直接连接符 20"/>
          <p:cNvCxnSpPr/>
          <p:nvPr/>
        </p:nvCxnSpPr>
        <p:spPr>
          <a:xfrm>
            <a:off x="3311265" y="2148097"/>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864158" y="2148097"/>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010241" y="1906941"/>
            <a:ext cx="0" cy="207753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74"/>
              <p:cNvSpPr txBox="1"/>
              <p:nvPr/>
            </p:nvSpPr>
            <p:spPr>
              <a:xfrm>
                <a:off x="4921707" y="2501439"/>
                <a:ext cx="5496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𝑠</m:t>
                          </m:r>
                        </m:sub>
                      </m:sSub>
                    </m:oMath>
                  </m:oMathPara>
                </a14:m>
                <a:endParaRPr lang="zh-CN" altLang="en-US" sz="2000" dirty="0"/>
              </a:p>
            </p:txBody>
          </p:sp>
        </mc:Choice>
        <mc:Fallback>
          <p:sp>
            <p:nvSpPr>
              <p:cNvPr id="24" name="TextBox 74"/>
              <p:cNvSpPr txBox="1">
                <a:spLocks noRot="1" noChangeAspect="1" noMove="1" noResize="1" noEditPoints="1" noAdjustHandles="1" noChangeArrowheads="1" noChangeShapeType="1" noTextEdit="1"/>
              </p:cNvSpPr>
              <p:nvPr/>
            </p:nvSpPr>
            <p:spPr>
              <a:xfrm>
                <a:off x="4921707" y="2501439"/>
                <a:ext cx="549638"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96"/>
              <p:cNvSpPr txBox="1"/>
              <p:nvPr/>
            </p:nvSpPr>
            <p:spPr>
              <a:xfrm>
                <a:off x="2351564" y="5340662"/>
                <a:ext cx="2658677" cy="563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g</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𝑀𝑠</m:t>
                          </m:r>
                        </m:sub>
                      </m:sSub>
                    </m:oMath>
                  </m:oMathPara>
                </a14:m>
                <a:endParaRPr lang="zh-CN" altLang="en-US" dirty="0"/>
              </a:p>
            </p:txBody>
          </p:sp>
        </mc:Choice>
        <mc:Fallback>
          <p:sp>
            <p:nvSpPr>
              <p:cNvPr id="28" name="TextBox 96"/>
              <p:cNvSpPr txBox="1">
                <a:spLocks noRot="1" noChangeAspect="1" noMove="1" noResize="1" noEditPoints="1" noAdjustHandles="1" noChangeArrowheads="1" noChangeShapeType="1" noTextEdit="1"/>
              </p:cNvSpPr>
              <p:nvPr/>
            </p:nvSpPr>
            <p:spPr>
              <a:xfrm>
                <a:off x="2351564" y="5340662"/>
                <a:ext cx="2658677" cy="563872"/>
              </a:xfrm>
              <a:prstGeom prst="rect">
                <a:avLst/>
              </a:prstGeom>
              <a:blipFill>
                <a:blip r:embed="rId11"/>
                <a:stretch>
                  <a:fillRect/>
                </a:stretch>
              </a:blipFill>
            </p:spPr>
            <p:txBody>
              <a:bodyPr/>
              <a:lstStyle/>
              <a:p>
                <a:r>
                  <a:rPr lang="zh-CN" altLang="en-US">
                    <a:noFill/>
                  </a:rPr>
                  <a:t> </a:t>
                </a:r>
              </a:p>
            </p:txBody>
          </p:sp>
        </mc:Fallback>
      </mc:AlternateContent>
      <p:cxnSp>
        <p:nvCxnSpPr>
          <p:cNvPr id="29" name="直接连接符 28"/>
          <p:cNvCxnSpPr/>
          <p:nvPr/>
        </p:nvCxnSpPr>
        <p:spPr>
          <a:xfrm>
            <a:off x="6647440" y="1901979"/>
            <a:ext cx="36362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47440" y="3981756"/>
            <a:ext cx="159853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980703" y="1901980"/>
            <a:ext cx="0" cy="2072523"/>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5"/>
              <p:cNvSpPr txBox="1"/>
              <p:nvPr/>
            </p:nvSpPr>
            <p:spPr>
              <a:xfrm>
                <a:off x="6863746" y="2501606"/>
                <a:ext cx="645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𝑀</m:t>
                          </m:r>
                        </m:sub>
                      </m:sSub>
                    </m:oMath>
                  </m:oMathPara>
                </a14:m>
                <a:endParaRPr lang="zh-CN" altLang="en-US" sz="2000" dirty="0"/>
              </a:p>
            </p:txBody>
          </p:sp>
        </mc:Choice>
        <mc:Fallback>
          <p:sp>
            <p:nvSpPr>
              <p:cNvPr id="32" name="TextBox 5"/>
              <p:cNvSpPr txBox="1">
                <a:spLocks noRot="1" noChangeAspect="1" noMove="1" noResize="1" noEditPoints="1" noAdjustHandles="1" noChangeArrowheads="1" noChangeShapeType="1" noTextEdit="1"/>
              </p:cNvSpPr>
              <p:nvPr/>
            </p:nvSpPr>
            <p:spPr>
              <a:xfrm>
                <a:off x="6863746" y="2501606"/>
                <a:ext cx="645113" cy="400110"/>
              </a:xfrm>
              <a:prstGeom prst="rect">
                <a:avLst/>
              </a:prstGeom>
              <a:blipFill>
                <a:blip r:embed="rId12"/>
                <a:stretch>
                  <a:fillRect b="-3030"/>
                </a:stretch>
              </a:blipFill>
            </p:spPr>
            <p:txBody>
              <a:bodyPr/>
              <a:lstStyle/>
              <a:p>
                <a:r>
                  <a:rPr lang="zh-CN" altLang="en-US">
                    <a:noFill/>
                  </a:rPr>
                  <a:t> </a:t>
                </a:r>
              </a:p>
            </p:txBody>
          </p:sp>
        </mc:Fallback>
      </mc:AlternateContent>
      <p:cxnSp>
        <p:nvCxnSpPr>
          <p:cNvPr id="33" name="直接连接符 32"/>
          <p:cNvCxnSpPr/>
          <p:nvPr/>
        </p:nvCxnSpPr>
        <p:spPr>
          <a:xfrm>
            <a:off x="8805784" y="3496865"/>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805784" y="4088750"/>
            <a:ext cx="14779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9684632" y="1901978"/>
            <a:ext cx="0" cy="159488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矩形 35"/>
              <p:cNvSpPr/>
              <p:nvPr/>
            </p:nvSpPr>
            <p:spPr>
              <a:xfrm>
                <a:off x="9127415" y="2378496"/>
                <a:ext cx="48122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oMath>
                  </m:oMathPara>
                </a14:m>
                <a:endParaRPr lang="zh-CN" altLang="en-US" dirty="0"/>
              </a:p>
            </p:txBody>
          </p:sp>
        </mc:Choice>
        <mc:Fallback>
          <p:sp>
            <p:nvSpPr>
              <p:cNvPr id="36" name="矩形 35"/>
              <p:cNvSpPr>
                <a:spLocks noRot="1" noChangeAspect="1" noMove="1" noResize="1" noEditPoints="1" noAdjustHandles="1" noChangeArrowheads="1" noChangeShapeType="1" noTextEdit="1"/>
              </p:cNvSpPr>
              <p:nvPr/>
            </p:nvSpPr>
            <p:spPr>
              <a:xfrm>
                <a:off x="9127415" y="2378496"/>
                <a:ext cx="481222" cy="523220"/>
              </a:xfrm>
              <a:prstGeom prst="rect">
                <a:avLst/>
              </a:prstGeom>
              <a:blipFill>
                <a:blip r:embed="rId13"/>
                <a:stretch>
                  <a:fillRect/>
                </a:stretch>
              </a:blipFill>
            </p:spPr>
            <p:txBody>
              <a:bodyPr/>
              <a:lstStyle/>
              <a:p>
                <a:r>
                  <a:rPr lang="zh-CN" altLang="en-US">
                    <a:noFill/>
                  </a:rPr>
                  <a:t> </a:t>
                </a:r>
              </a:p>
            </p:txBody>
          </p:sp>
        </mc:Fallback>
      </mc:AlternateContent>
      <p:cxnSp>
        <p:nvCxnSpPr>
          <p:cNvPr id="37" name="直接连接符 36"/>
          <p:cNvCxnSpPr/>
          <p:nvPr/>
        </p:nvCxnSpPr>
        <p:spPr>
          <a:xfrm>
            <a:off x="8245978" y="2138120"/>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245978" y="5144250"/>
            <a:ext cx="5528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805784" y="3985961"/>
            <a:ext cx="147792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13"/>
              <p:cNvSpPr txBox="1"/>
              <p:nvPr/>
            </p:nvSpPr>
            <p:spPr>
              <a:xfrm>
                <a:off x="6352035" y="3922163"/>
                <a:ext cx="834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r>
                            <a:rPr lang="en-US" altLang="zh-CN" i="1">
                              <a:latin typeface="Cambria Math"/>
                            </a:rPr>
                            <m:t>𝑀</m:t>
                          </m:r>
                        </m:sub>
                      </m:sSub>
                    </m:oMath>
                  </m:oMathPara>
                </a14:m>
                <a:endParaRPr lang="zh-CN" altLang="en-US" dirty="0"/>
              </a:p>
            </p:txBody>
          </p:sp>
        </mc:Choice>
        <mc:Fallback>
          <p:sp>
            <p:nvSpPr>
              <p:cNvPr id="40" name="TextBox 13"/>
              <p:cNvSpPr txBox="1">
                <a:spLocks noRot="1" noChangeAspect="1" noMove="1" noResize="1" noEditPoints="1" noAdjustHandles="1" noChangeArrowheads="1" noChangeShapeType="1" noTextEdit="1"/>
              </p:cNvSpPr>
              <p:nvPr/>
            </p:nvSpPr>
            <p:spPr>
              <a:xfrm>
                <a:off x="6352035" y="3922163"/>
                <a:ext cx="834267"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14"/>
              <p:cNvSpPr txBox="1"/>
              <p:nvPr/>
            </p:nvSpPr>
            <p:spPr>
              <a:xfrm>
                <a:off x="10143209" y="3036773"/>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p:sp>
            <p:nvSpPr>
              <p:cNvPr id="41" name="TextBox 14"/>
              <p:cNvSpPr txBox="1">
                <a:spLocks noRot="1" noChangeAspect="1" noMove="1" noResize="1" noEditPoints="1" noAdjustHandles="1" noChangeArrowheads="1" noChangeShapeType="1" noTextEdit="1"/>
              </p:cNvSpPr>
              <p:nvPr/>
            </p:nvSpPr>
            <p:spPr>
              <a:xfrm>
                <a:off x="10143209" y="3036773"/>
                <a:ext cx="674224"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15"/>
              <p:cNvSpPr txBox="1"/>
              <p:nvPr/>
            </p:nvSpPr>
            <p:spPr>
              <a:xfrm>
                <a:off x="10132576" y="3660553"/>
                <a:ext cx="5970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a:latin typeface="Cambria Math"/>
                            </a:rPr>
                            <m:t>f</m:t>
                          </m:r>
                        </m:sub>
                      </m:sSub>
                    </m:oMath>
                  </m:oMathPara>
                </a14:m>
                <a:endParaRPr lang="zh-CN" altLang="en-US" dirty="0"/>
              </a:p>
            </p:txBody>
          </p:sp>
        </mc:Choice>
        <mc:Fallback>
          <p:sp>
            <p:nvSpPr>
              <p:cNvPr id="42" name="TextBox 15"/>
              <p:cNvSpPr txBox="1">
                <a:spLocks noRot="1" noChangeAspect="1" noMove="1" noResize="1" noEditPoints="1" noAdjustHandles="1" noChangeArrowheads="1" noChangeShapeType="1" noTextEdit="1"/>
              </p:cNvSpPr>
              <p:nvPr/>
            </p:nvSpPr>
            <p:spPr>
              <a:xfrm>
                <a:off x="10132576" y="3660553"/>
                <a:ext cx="597022"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16"/>
              <p:cNvSpPr txBox="1"/>
              <p:nvPr/>
            </p:nvSpPr>
            <p:spPr>
              <a:xfrm>
                <a:off x="10132576" y="3981756"/>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p:sp>
            <p:nvSpPr>
              <p:cNvPr id="43" name="TextBox 16"/>
              <p:cNvSpPr txBox="1">
                <a:spLocks noRot="1" noChangeAspect="1" noMove="1" noResize="1" noEditPoints="1" noAdjustHandles="1" noChangeArrowheads="1" noChangeShapeType="1" noTextEdit="1"/>
              </p:cNvSpPr>
              <p:nvPr/>
            </p:nvSpPr>
            <p:spPr>
              <a:xfrm>
                <a:off x="10132576" y="3981756"/>
                <a:ext cx="683520" cy="523220"/>
              </a:xfrm>
              <a:prstGeom prst="rect">
                <a:avLst/>
              </a:prstGeom>
              <a:blipFill>
                <a:blip r:embed="rId17"/>
                <a:stretch>
                  <a:fillRect/>
                </a:stretch>
              </a:blipFill>
            </p:spPr>
            <p:txBody>
              <a:bodyPr/>
              <a:lstStyle/>
              <a:p>
                <a:r>
                  <a:rPr lang="zh-CN" altLang="en-US">
                    <a:noFill/>
                  </a:rPr>
                  <a:t> </a:t>
                </a:r>
              </a:p>
            </p:txBody>
          </p:sp>
        </mc:Fallback>
      </mc:AlternateContent>
      <p:cxnSp>
        <p:nvCxnSpPr>
          <p:cNvPr id="44" name="直接连接符 43"/>
          <p:cNvCxnSpPr/>
          <p:nvPr/>
        </p:nvCxnSpPr>
        <p:spPr>
          <a:xfrm>
            <a:off x="8245977" y="2138120"/>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798870" y="2138120"/>
            <a:ext cx="0" cy="300613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9944953" y="1896964"/>
            <a:ext cx="0" cy="207753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74"/>
              <p:cNvSpPr txBox="1"/>
              <p:nvPr/>
            </p:nvSpPr>
            <p:spPr>
              <a:xfrm>
                <a:off x="9856419" y="2491462"/>
                <a:ext cx="5496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𝑊</m:t>
                          </m:r>
                        </m:e>
                        <m:sub>
                          <m:r>
                            <a:rPr lang="en-US" altLang="zh-CN" sz="2000" i="1">
                              <a:latin typeface="Cambria Math"/>
                            </a:rPr>
                            <m:t>𝑠</m:t>
                          </m:r>
                        </m:sub>
                      </m:sSub>
                    </m:oMath>
                  </m:oMathPara>
                </a14:m>
                <a:endParaRPr lang="zh-CN" altLang="en-US" sz="2000" dirty="0"/>
              </a:p>
            </p:txBody>
          </p:sp>
        </mc:Choice>
        <mc:Fallback>
          <p:sp>
            <p:nvSpPr>
              <p:cNvPr id="47" name="TextBox 74"/>
              <p:cNvSpPr txBox="1">
                <a:spLocks noRot="1" noChangeAspect="1" noMove="1" noResize="1" noEditPoints="1" noAdjustHandles="1" noChangeArrowheads="1" noChangeShapeType="1" noTextEdit="1"/>
              </p:cNvSpPr>
              <p:nvPr/>
            </p:nvSpPr>
            <p:spPr>
              <a:xfrm>
                <a:off x="9856419" y="2491462"/>
                <a:ext cx="549638" cy="4001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96"/>
              <p:cNvSpPr txBox="1"/>
              <p:nvPr/>
            </p:nvSpPr>
            <p:spPr>
              <a:xfrm>
                <a:off x="7286276" y="5362556"/>
                <a:ext cx="2105448" cy="563872"/>
              </a:xfrm>
              <a:prstGeom prst="rect">
                <a:avLst/>
              </a:prstGeom>
              <a:noFill/>
            </p:spPr>
            <p:txBody>
              <a:bodyPr wrap="none" rtlCol="0">
                <a:spAutoFit/>
              </a:bodyPr>
              <a:lstStyle/>
              <a:p>
                <a:pP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g</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oMath>
                </a14:m>
                <a:r>
                  <a:rPr lang="en-US" altLang="zh-CN" dirty="0" smtClean="0"/>
                  <a:t>0</a:t>
                </a:r>
                <a:endParaRPr lang="zh-CN" altLang="en-US" dirty="0"/>
              </a:p>
            </p:txBody>
          </p:sp>
        </mc:Choice>
        <mc:Fallback>
          <p:sp>
            <p:nvSpPr>
              <p:cNvPr id="49" name="TextBox 96"/>
              <p:cNvSpPr txBox="1">
                <a:spLocks noRot="1" noChangeAspect="1" noMove="1" noResize="1" noEditPoints="1" noAdjustHandles="1" noChangeArrowheads="1" noChangeShapeType="1" noTextEdit="1"/>
              </p:cNvSpPr>
              <p:nvPr/>
            </p:nvSpPr>
            <p:spPr>
              <a:xfrm>
                <a:off x="7286276" y="5362556"/>
                <a:ext cx="2105448" cy="563872"/>
              </a:xfrm>
              <a:prstGeom prst="rect">
                <a:avLst/>
              </a:prstGeom>
              <a:blipFill>
                <a:blip r:embed="rId19"/>
                <a:stretch>
                  <a:fillRect t="-13043" r="-4624" b="-2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4110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34112" y="-9358"/>
            <a:ext cx="5901070" cy="923330"/>
          </a:xfrm>
          <a:prstGeom prst="rect">
            <a:avLst/>
          </a:prstGeom>
        </p:spPr>
        <p:txBody>
          <a:bodyPr wrap="square">
            <a:spAutoFit/>
          </a:bodyPr>
          <a:lstStyle/>
          <a:p>
            <a:pPr>
              <a:lnSpc>
                <a:spcPct val="150000"/>
              </a:lnSpc>
            </a:pPr>
            <a:r>
              <a:rPr lang="en-US" altLang="zh-CN" sz="3600" b="1" dirty="0">
                <a:solidFill>
                  <a:srgbClr val="FF0000"/>
                </a:solidFill>
              </a:rPr>
              <a:t>8.5.1</a:t>
            </a:r>
            <a:r>
              <a:rPr lang="zh-CN" altLang="en-US" sz="3600" b="1" dirty="0">
                <a:solidFill>
                  <a:srgbClr val="FF0000"/>
                </a:solidFill>
              </a:rPr>
              <a:t>接触电势差的影响</a:t>
            </a:r>
            <a:endParaRPr lang="en-US" altLang="zh-CN" sz="3600" b="1" dirty="0">
              <a:solidFill>
                <a:srgbClr val="FF0000"/>
              </a:solidFill>
            </a:endParaRPr>
          </a:p>
        </p:txBody>
      </p:sp>
      <p:cxnSp>
        <p:nvCxnSpPr>
          <p:cNvPr id="22" name="直接箭头连接符 21"/>
          <p:cNvCxnSpPr/>
          <p:nvPr/>
        </p:nvCxnSpPr>
        <p:spPr>
          <a:xfrm>
            <a:off x="2268279" y="4233492"/>
            <a:ext cx="35831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916326" y="1394600"/>
            <a:ext cx="0" cy="32641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4020340" y="1132989"/>
                <a:ext cx="9083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𝑐</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p:sp>
            <p:nvSpPr>
              <p:cNvPr id="42" name="TextBox 41"/>
              <p:cNvSpPr txBox="1">
                <a:spLocks noRot="1" noChangeAspect="1" noMove="1" noResize="1" noEditPoints="1" noAdjustHandles="1" noChangeArrowheads="1" noChangeShapeType="1" noTextEdit="1"/>
              </p:cNvSpPr>
              <p:nvPr/>
            </p:nvSpPr>
            <p:spPr>
              <a:xfrm>
                <a:off x="4020340" y="1132989"/>
                <a:ext cx="908390" cy="523220"/>
              </a:xfrm>
              <a:prstGeom prst="rect">
                <a:avLst/>
              </a:prstGeom>
              <a:blipFill>
                <a:blip r:embed="rId3"/>
                <a:stretch>
                  <a:fillRect/>
                </a:stretch>
              </a:blipFill>
            </p:spPr>
            <p:txBody>
              <a:bodyPr/>
              <a:lstStyle/>
              <a:p>
                <a:r>
                  <a:rPr lang="zh-CN" altLang="en-US">
                    <a:noFill/>
                  </a:rPr>
                  <a:t> </a:t>
                </a:r>
              </a:p>
            </p:txBody>
          </p:sp>
        </mc:Fallback>
      </mc:AlternateContent>
      <p:sp>
        <p:nvSpPr>
          <p:cNvPr id="47" name="任意多边形 46"/>
          <p:cNvSpPr/>
          <p:nvPr/>
        </p:nvSpPr>
        <p:spPr>
          <a:xfrm>
            <a:off x="2789274" y="2168976"/>
            <a:ext cx="2626242" cy="1246055"/>
          </a:xfrm>
          <a:custGeom>
            <a:avLst/>
            <a:gdLst>
              <a:gd name="connsiteX0" fmla="*/ 0 w 2626242"/>
              <a:gd name="connsiteY0" fmla="*/ 2046 h 1246055"/>
              <a:gd name="connsiteX1" fmla="*/ 584791 w 2626242"/>
              <a:gd name="connsiteY1" fmla="*/ 33944 h 1246055"/>
              <a:gd name="connsiteX2" fmla="*/ 850605 w 2626242"/>
              <a:gd name="connsiteY2" fmla="*/ 235962 h 1246055"/>
              <a:gd name="connsiteX3" fmla="*/ 1105786 w 2626242"/>
              <a:gd name="connsiteY3" fmla="*/ 682530 h 1246055"/>
              <a:gd name="connsiteX4" fmla="*/ 1286540 w 2626242"/>
              <a:gd name="connsiteY4" fmla="*/ 1012139 h 1246055"/>
              <a:gd name="connsiteX5" fmla="*/ 1499191 w 2626242"/>
              <a:gd name="connsiteY5" fmla="*/ 1182260 h 1246055"/>
              <a:gd name="connsiteX6" fmla="*/ 1892596 w 2626242"/>
              <a:gd name="connsiteY6" fmla="*/ 1235423 h 1246055"/>
              <a:gd name="connsiteX7" fmla="*/ 2626242 w 2626242"/>
              <a:gd name="connsiteY7" fmla="*/ 1246055 h 124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242" h="1246055">
                <a:moveTo>
                  <a:pt x="0" y="2046"/>
                </a:moveTo>
                <a:cubicBezTo>
                  <a:pt x="221512" y="-1498"/>
                  <a:pt x="443024" y="-5042"/>
                  <a:pt x="584791" y="33944"/>
                </a:cubicBezTo>
                <a:cubicBezTo>
                  <a:pt x="726558" y="72930"/>
                  <a:pt x="763773" y="127864"/>
                  <a:pt x="850605" y="235962"/>
                </a:cubicBezTo>
                <a:cubicBezTo>
                  <a:pt x="937438" y="344060"/>
                  <a:pt x="1033130" y="553167"/>
                  <a:pt x="1105786" y="682530"/>
                </a:cubicBezTo>
                <a:cubicBezTo>
                  <a:pt x="1178442" y="811893"/>
                  <a:pt x="1220973" y="928851"/>
                  <a:pt x="1286540" y="1012139"/>
                </a:cubicBezTo>
                <a:cubicBezTo>
                  <a:pt x="1352107" y="1095427"/>
                  <a:pt x="1398182" y="1145046"/>
                  <a:pt x="1499191" y="1182260"/>
                </a:cubicBezTo>
                <a:cubicBezTo>
                  <a:pt x="1600200" y="1219474"/>
                  <a:pt x="1704754" y="1224791"/>
                  <a:pt x="1892596" y="1235423"/>
                </a:cubicBezTo>
                <a:cubicBezTo>
                  <a:pt x="2080438" y="1246055"/>
                  <a:pt x="2353340" y="1246055"/>
                  <a:pt x="2626242" y="1246055"/>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任意多边形 79"/>
          <p:cNvSpPr/>
          <p:nvPr/>
        </p:nvSpPr>
        <p:spPr>
          <a:xfrm>
            <a:off x="2378149" y="2168975"/>
            <a:ext cx="2626242" cy="1246055"/>
          </a:xfrm>
          <a:custGeom>
            <a:avLst/>
            <a:gdLst>
              <a:gd name="connsiteX0" fmla="*/ 0 w 2626242"/>
              <a:gd name="connsiteY0" fmla="*/ 2046 h 1246055"/>
              <a:gd name="connsiteX1" fmla="*/ 584791 w 2626242"/>
              <a:gd name="connsiteY1" fmla="*/ 33944 h 1246055"/>
              <a:gd name="connsiteX2" fmla="*/ 850605 w 2626242"/>
              <a:gd name="connsiteY2" fmla="*/ 235962 h 1246055"/>
              <a:gd name="connsiteX3" fmla="*/ 1105786 w 2626242"/>
              <a:gd name="connsiteY3" fmla="*/ 682530 h 1246055"/>
              <a:gd name="connsiteX4" fmla="*/ 1286540 w 2626242"/>
              <a:gd name="connsiteY4" fmla="*/ 1012139 h 1246055"/>
              <a:gd name="connsiteX5" fmla="*/ 1499191 w 2626242"/>
              <a:gd name="connsiteY5" fmla="*/ 1182260 h 1246055"/>
              <a:gd name="connsiteX6" fmla="*/ 1892596 w 2626242"/>
              <a:gd name="connsiteY6" fmla="*/ 1235423 h 1246055"/>
              <a:gd name="connsiteX7" fmla="*/ 2626242 w 2626242"/>
              <a:gd name="connsiteY7" fmla="*/ 1246055 h 124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242" h="1246055">
                <a:moveTo>
                  <a:pt x="0" y="2046"/>
                </a:moveTo>
                <a:cubicBezTo>
                  <a:pt x="221512" y="-1498"/>
                  <a:pt x="443024" y="-5042"/>
                  <a:pt x="584791" y="33944"/>
                </a:cubicBezTo>
                <a:cubicBezTo>
                  <a:pt x="726558" y="72930"/>
                  <a:pt x="763773" y="127864"/>
                  <a:pt x="850605" y="235962"/>
                </a:cubicBezTo>
                <a:cubicBezTo>
                  <a:pt x="937438" y="344060"/>
                  <a:pt x="1033130" y="553167"/>
                  <a:pt x="1105786" y="682530"/>
                </a:cubicBezTo>
                <a:cubicBezTo>
                  <a:pt x="1178442" y="811893"/>
                  <a:pt x="1220973" y="928851"/>
                  <a:pt x="1286540" y="1012139"/>
                </a:cubicBezTo>
                <a:cubicBezTo>
                  <a:pt x="1352107" y="1095427"/>
                  <a:pt x="1398182" y="1145046"/>
                  <a:pt x="1499191" y="1182260"/>
                </a:cubicBezTo>
                <a:cubicBezTo>
                  <a:pt x="1600200" y="1219474"/>
                  <a:pt x="1704754" y="1224791"/>
                  <a:pt x="1892596" y="1235423"/>
                </a:cubicBezTo>
                <a:cubicBezTo>
                  <a:pt x="2080438" y="1246055"/>
                  <a:pt x="2353340" y="1246055"/>
                  <a:pt x="2626242" y="124605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箭头连接符 50"/>
          <p:cNvCxnSpPr/>
          <p:nvPr/>
        </p:nvCxnSpPr>
        <p:spPr>
          <a:xfrm flipH="1" flipV="1">
            <a:off x="3505202" y="2872771"/>
            <a:ext cx="41112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3505201" y="2893914"/>
            <a:ext cx="0" cy="13395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3184825" y="4192941"/>
                <a:ext cx="6407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𝐹𝐵</m:t>
                          </m:r>
                        </m:sub>
                      </m:sSub>
                    </m:oMath>
                  </m:oMathPara>
                </a14:m>
                <a:endParaRPr lang="zh-CN" altLang="en-US" sz="2000" dirty="0"/>
              </a:p>
            </p:txBody>
          </p:sp>
        </mc:Choice>
        <mc:Fallback>
          <p:sp>
            <p:nvSpPr>
              <p:cNvPr id="56" name="TextBox 55"/>
              <p:cNvSpPr txBox="1">
                <a:spLocks noRot="1" noChangeAspect="1" noMove="1" noResize="1" noEditPoints="1" noAdjustHandles="1" noChangeArrowheads="1" noChangeShapeType="1" noTextEdit="1"/>
              </p:cNvSpPr>
              <p:nvPr/>
            </p:nvSpPr>
            <p:spPr>
              <a:xfrm>
                <a:off x="3184825" y="4192941"/>
                <a:ext cx="640752" cy="400110"/>
              </a:xfrm>
              <a:prstGeom prst="rect">
                <a:avLst/>
              </a:prstGeom>
              <a:blipFill>
                <a:blip r:embed="rId4"/>
                <a:stretch>
                  <a:fillRect b="-46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5447414" y="4192941"/>
                <a:ext cx="519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oMath>
                  </m:oMathPara>
                </a14:m>
                <a:endParaRPr lang="zh-CN" altLang="en-US" dirty="0"/>
              </a:p>
            </p:txBody>
          </p:sp>
        </mc:Choice>
        <mc:Fallback>
          <p:sp>
            <p:nvSpPr>
              <p:cNvPr id="60" name="TextBox 59"/>
              <p:cNvSpPr txBox="1">
                <a:spLocks noRot="1" noChangeAspect="1" noMove="1" noResize="1" noEditPoints="1" noAdjustHandles="1" noChangeArrowheads="1" noChangeShapeType="1" noTextEdit="1"/>
              </p:cNvSpPr>
              <p:nvPr/>
            </p:nvSpPr>
            <p:spPr>
              <a:xfrm>
                <a:off x="5447414" y="4192941"/>
                <a:ext cx="519886" cy="523220"/>
              </a:xfrm>
              <a:prstGeom prst="rect">
                <a:avLst/>
              </a:prstGeom>
              <a:blipFill>
                <a:blip r:embed="rId5"/>
                <a:stretch>
                  <a:fillRect/>
                </a:stretch>
              </a:blipFill>
            </p:spPr>
            <p:txBody>
              <a:bodyPr/>
              <a:lstStyle/>
              <a:p>
                <a:r>
                  <a:rPr lang="zh-CN" altLang="en-US">
                    <a:noFill/>
                  </a:rPr>
                  <a:t> </a:t>
                </a:r>
              </a:p>
            </p:txBody>
          </p:sp>
        </mc:Fallback>
      </mc:AlternateContent>
      <p:sp>
        <p:nvSpPr>
          <p:cNvPr id="21" name="TextBox 20"/>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3" name="组合 22"/>
          <p:cNvGrpSpPr/>
          <p:nvPr/>
        </p:nvGrpSpPr>
        <p:grpSpPr>
          <a:xfrm>
            <a:off x="9902453" y="6365526"/>
            <a:ext cx="669851" cy="372140"/>
            <a:chOff x="2020186" y="5571460"/>
            <a:chExt cx="669851" cy="372140"/>
          </a:xfrm>
        </p:grpSpPr>
        <p:sp>
          <p:nvSpPr>
            <p:cNvPr id="24" name="右箭头 23"/>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棱台 24"/>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文本框 1"/>
          <p:cNvSpPr txBox="1"/>
          <p:nvPr/>
        </p:nvSpPr>
        <p:spPr>
          <a:xfrm>
            <a:off x="3107398" y="4908316"/>
            <a:ext cx="1821332" cy="523220"/>
          </a:xfrm>
          <a:prstGeom prst="rect">
            <a:avLst/>
          </a:prstGeom>
          <a:noFill/>
        </p:spPr>
        <p:txBody>
          <a:bodyPr wrap="none" rtlCol="0">
            <a:spAutoFit/>
          </a:bodyPr>
          <a:lstStyle/>
          <a:p>
            <a:r>
              <a:rPr lang="en-US" altLang="zh-CN" dirty="0"/>
              <a:t>p</a:t>
            </a:r>
            <a:r>
              <a:rPr lang="zh-CN" altLang="en-US" dirty="0" smtClean="0"/>
              <a:t>型半导体</a:t>
            </a:r>
            <a:endParaRPr lang="zh-CN" altLang="en-US" dirty="0"/>
          </a:p>
        </p:txBody>
      </p:sp>
      <p:grpSp>
        <p:nvGrpSpPr>
          <p:cNvPr id="3" name="组合 2"/>
          <p:cNvGrpSpPr/>
          <p:nvPr/>
        </p:nvGrpSpPr>
        <p:grpSpPr>
          <a:xfrm>
            <a:off x="6524846" y="1106609"/>
            <a:ext cx="3699021" cy="4215717"/>
            <a:chOff x="6524846" y="1629829"/>
            <a:chExt cx="3699021" cy="4215717"/>
          </a:xfrm>
        </p:grpSpPr>
        <p:cxnSp>
          <p:nvCxnSpPr>
            <p:cNvPr id="85" name="直接箭头连接符 84"/>
            <p:cNvCxnSpPr/>
            <p:nvPr/>
          </p:nvCxnSpPr>
          <p:spPr>
            <a:xfrm>
              <a:off x="6524846" y="4730332"/>
              <a:ext cx="358317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V="1">
              <a:off x="8172893" y="1891440"/>
              <a:ext cx="0" cy="32641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TextBox 92"/>
                <p:cNvSpPr txBox="1"/>
                <p:nvPr/>
              </p:nvSpPr>
              <p:spPr>
                <a:xfrm>
                  <a:off x="8276907" y="1629829"/>
                  <a:ext cx="9083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𝑐</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oMath>
                    </m:oMathPara>
                  </a14:m>
                  <a:endParaRPr lang="zh-CN" altLang="en-US" dirty="0"/>
                </a:p>
              </p:txBody>
            </p:sp>
          </mc:Choice>
          <mc:Fallback>
            <p:sp>
              <p:nvSpPr>
                <p:cNvPr id="93" name="TextBox 92"/>
                <p:cNvSpPr txBox="1">
                  <a:spLocks noRot="1" noChangeAspect="1" noMove="1" noResize="1" noEditPoints="1" noAdjustHandles="1" noChangeArrowheads="1" noChangeShapeType="1" noTextEdit="1"/>
                </p:cNvSpPr>
                <p:nvPr/>
              </p:nvSpPr>
              <p:spPr>
                <a:xfrm>
                  <a:off x="8276907" y="1629829"/>
                  <a:ext cx="908390" cy="523220"/>
                </a:xfrm>
                <a:prstGeom prst="rect">
                  <a:avLst/>
                </a:prstGeom>
                <a:blipFill>
                  <a:blip r:embed="rId6"/>
                  <a:stretch>
                    <a:fillRect/>
                  </a:stretch>
                </a:blipFill>
              </p:spPr>
              <p:txBody>
                <a:bodyPr/>
                <a:lstStyle/>
                <a:p>
                  <a:r>
                    <a:rPr lang="zh-CN" altLang="en-US">
                      <a:noFill/>
                    </a:rPr>
                    <a:t> </a:t>
                  </a:r>
                </a:p>
              </p:txBody>
            </p:sp>
          </mc:Fallback>
        </mc:AlternateContent>
        <p:sp>
          <p:nvSpPr>
            <p:cNvPr id="98" name="任意多边形 97"/>
            <p:cNvSpPr/>
            <p:nvPr/>
          </p:nvSpPr>
          <p:spPr>
            <a:xfrm flipH="1">
              <a:off x="6660758" y="2655876"/>
              <a:ext cx="2626242" cy="1246055"/>
            </a:xfrm>
            <a:custGeom>
              <a:avLst/>
              <a:gdLst>
                <a:gd name="connsiteX0" fmla="*/ 0 w 2626242"/>
                <a:gd name="connsiteY0" fmla="*/ 2046 h 1246055"/>
                <a:gd name="connsiteX1" fmla="*/ 584791 w 2626242"/>
                <a:gd name="connsiteY1" fmla="*/ 33944 h 1246055"/>
                <a:gd name="connsiteX2" fmla="*/ 850605 w 2626242"/>
                <a:gd name="connsiteY2" fmla="*/ 235962 h 1246055"/>
                <a:gd name="connsiteX3" fmla="*/ 1105786 w 2626242"/>
                <a:gd name="connsiteY3" fmla="*/ 682530 h 1246055"/>
                <a:gd name="connsiteX4" fmla="*/ 1286540 w 2626242"/>
                <a:gd name="connsiteY4" fmla="*/ 1012139 h 1246055"/>
                <a:gd name="connsiteX5" fmla="*/ 1499191 w 2626242"/>
                <a:gd name="connsiteY5" fmla="*/ 1182260 h 1246055"/>
                <a:gd name="connsiteX6" fmla="*/ 1892596 w 2626242"/>
                <a:gd name="connsiteY6" fmla="*/ 1235423 h 1246055"/>
                <a:gd name="connsiteX7" fmla="*/ 2626242 w 2626242"/>
                <a:gd name="connsiteY7" fmla="*/ 1246055 h 124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242" h="1246055">
                  <a:moveTo>
                    <a:pt x="0" y="2046"/>
                  </a:moveTo>
                  <a:cubicBezTo>
                    <a:pt x="221512" y="-1498"/>
                    <a:pt x="443024" y="-5042"/>
                    <a:pt x="584791" y="33944"/>
                  </a:cubicBezTo>
                  <a:cubicBezTo>
                    <a:pt x="726558" y="72930"/>
                    <a:pt x="763773" y="127864"/>
                    <a:pt x="850605" y="235962"/>
                  </a:cubicBezTo>
                  <a:cubicBezTo>
                    <a:pt x="937438" y="344060"/>
                    <a:pt x="1033130" y="553167"/>
                    <a:pt x="1105786" y="682530"/>
                  </a:cubicBezTo>
                  <a:cubicBezTo>
                    <a:pt x="1178442" y="811893"/>
                    <a:pt x="1220973" y="928851"/>
                    <a:pt x="1286540" y="1012139"/>
                  </a:cubicBezTo>
                  <a:cubicBezTo>
                    <a:pt x="1352107" y="1095427"/>
                    <a:pt x="1398182" y="1145046"/>
                    <a:pt x="1499191" y="1182260"/>
                  </a:cubicBezTo>
                  <a:cubicBezTo>
                    <a:pt x="1600200" y="1219474"/>
                    <a:pt x="1704754" y="1224791"/>
                    <a:pt x="1892596" y="1235423"/>
                  </a:cubicBezTo>
                  <a:cubicBezTo>
                    <a:pt x="2080438" y="1246055"/>
                    <a:pt x="2353340" y="1246055"/>
                    <a:pt x="2626242" y="1246055"/>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任意多边形 98"/>
            <p:cNvSpPr/>
            <p:nvPr/>
          </p:nvSpPr>
          <p:spPr>
            <a:xfrm flipH="1">
              <a:off x="7077756" y="2655877"/>
              <a:ext cx="2626242" cy="1246055"/>
            </a:xfrm>
            <a:custGeom>
              <a:avLst/>
              <a:gdLst>
                <a:gd name="connsiteX0" fmla="*/ 0 w 2626242"/>
                <a:gd name="connsiteY0" fmla="*/ 2046 h 1246055"/>
                <a:gd name="connsiteX1" fmla="*/ 584791 w 2626242"/>
                <a:gd name="connsiteY1" fmla="*/ 33944 h 1246055"/>
                <a:gd name="connsiteX2" fmla="*/ 850605 w 2626242"/>
                <a:gd name="connsiteY2" fmla="*/ 235962 h 1246055"/>
                <a:gd name="connsiteX3" fmla="*/ 1105786 w 2626242"/>
                <a:gd name="connsiteY3" fmla="*/ 682530 h 1246055"/>
                <a:gd name="connsiteX4" fmla="*/ 1286540 w 2626242"/>
                <a:gd name="connsiteY4" fmla="*/ 1012139 h 1246055"/>
                <a:gd name="connsiteX5" fmla="*/ 1499191 w 2626242"/>
                <a:gd name="connsiteY5" fmla="*/ 1182260 h 1246055"/>
                <a:gd name="connsiteX6" fmla="*/ 1892596 w 2626242"/>
                <a:gd name="connsiteY6" fmla="*/ 1235423 h 1246055"/>
                <a:gd name="connsiteX7" fmla="*/ 2626242 w 2626242"/>
                <a:gd name="connsiteY7" fmla="*/ 1246055 h 124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242" h="1246055">
                  <a:moveTo>
                    <a:pt x="0" y="2046"/>
                  </a:moveTo>
                  <a:cubicBezTo>
                    <a:pt x="221512" y="-1498"/>
                    <a:pt x="443024" y="-5042"/>
                    <a:pt x="584791" y="33944"/>
                  </a:cubicBezTo>
                  <a:cubicBezTo>
                    <a:pt x="726558" y="72930"/>
                    <a:pt x="763773" y="127864"/>
                    <a:pt x="850605" y="235962"/>
                  </a:cubicBezTo>
                  <a:cubicBezTo>
                    <a:pt x="937438" y="344060"/>
                    <a:pt x="1033130" y="553167"/>
                    <a:pt x="1105786" y="682530"/>
                  </a:cubicBezTo>
                  <a:cubicBezTo>
                    <a:pt x="1178442" y="811893"/>
                    <a:pt x="1220973" y="928851"/>
                    <a:pt x="1286540" y="1012139"/>
                  </a:cubicBezTo>
                  <a:cubicBezTo>
                    <a:pt x="1352107" y="1095427"/>
                    <a:pt x="1398182" y="1145046"/>
                    <a:pt x="1499191" y="1182260"/>
                  </a:cubicBezTo>
                  <a:cubicBezTo>
                    <a:pt x="1600200" y="1219474"/>
                    <a:pt x="1704754" y="1224791"/>
                    <a:pt x="1892596" y="1235423"/>
                  </a:cubicBezTo>
                  <a:cubicBezTo>
                    <a:pt x="2080438" y="1246055"/>
                    <a:pt x="2353340" y="1246055"/>
                    <a:pt x="2626242" y="124605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0" name="直接箭头连接符 99"/>
            <p:cNvCxnSpPr/>
            <p:nvPr/>
          </p:nvCxnSpPr>
          <p:spPr>
            <a:xfrm flipV="1">
              <a:off x="8176456" y="3348345"/>
              <a:ext cx="41112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8587580" y="3298745"/>
              <a:ext cx="0" cy="13395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TextBox 101"/>
                <p:cNvSpPr txBox="1"/>
                <p:nvPr/>
              </p:nvSpPr>
              <p:spPr>
                <a:xfrm>
                  <a:off x="8316432" y="4730332"/>
                  <a:ext cx="6407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𝐹𝐵</m:t>
                            </m:r>
                          </m:sub>
                        </m:sSub>
                      </m:oMath>
                    </m:oMathPara>
                  </a14:m>
                  <a:endParaRPr lang="zh-CN" altLang="en-US" sz="2000" dirty="0"/>
                </a:p>
              </p:txBody>
            </p:sp>
          </mc:Choice>
          <mc:Fallback>
            <p:sp>
              <p:nvSpPr>
                <p:cNvPr id="102" name="TextBox 101"/>
                <p:cNvSpPr txBox="1">
                  <a:spLocks noRot="1" noChangeAspect="1" noMove="1" noResize="1" noEditPoints="1" noAdjustHandles="1" noChangeArrowheads="1" noChangeShapeType="1" noTextEdit="1"/>
                </p:cNvSpPr>
                <p:nvPr/>
              </p:nvSpPr>
              <p:spPr>
                <a:xfrm>
                  <a:off x="8316432" y="4730332"/>
                  <a:ext cx="640752" cy="400110"/>
                </a:xfrm>
                <a:prstGeom prst="rect">
                  <a:avLst/>
                </a:prstGeom>
                <a:blipFill>
                  <a:blip r:embed="rId7"/>
                  <a:stretch>
                    <a:fillRect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TextBox 102"/>
                <p:cNvSpPr txBox="1"/>
                <p:nvPr/>
              </p:nvSpPr>
              <p:spPr>
                <a:xfrm>
                  <a:off x="9703981" y="4689781"/>
                  <a:ext cx="519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oMath>
                    </m:oMathPara>
                  </a14:m>
                  <a:endParaRPr lang="zh-CN" altLang="en-US" dirty="0"/>
                </a:p>
              </p:txBody>
            </p:sp>
          </mc:Choice>
          <mc:Fallback>
            <p:sp>
              <p:nvSpPr>
                <p:cNvPr id="103" name="TextBox 102"/>
                <p:cNvSpPr txBox="1">
                  <a:spLocks noRot="1" noChangeAspect="1" noMove="1" noResize="1" noEditPoints="1" noAdjustHandles="1" noChangeArrowheads="1" noChangeShapeType="1" noTextEdit="1"/>
                </p:cNvSpPr>
                <p:nvPr/>
              </p:nvSpPr>
              <p:spPr>
                <a:xfrm>
                  <a:off x="9703981" y="4689781"/>
                  <a:ext cx="519886" cy="523220"/>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7366241" y="5322326"/>
              <a:ext cx="1821332" cy="523220"/>
            </a:xfrm>
            <a:prstGeom prst="rect">
              <a:avLst/>
            </a:prstGeom>
            <a:noFill/>
          </p:spPr>
          <p:txBody>
            <a:bodyPr wrap="none" rtlCol="0">
              <a:spAutoFit/>
            </a:bodyPr>
            <a:lstStyle/>
            <a:p>
              <a:r>
                <a:rPr lang="en-US" altLang="zh-CN" dirty="0" smtClean="0"/>
                <a:t>n</a:t>
              </a:r>
              <a:r>
                <a:rPr lang="zh-CN" altLang="en-US" dirty="0" smtClean="0"/>
                <a:t>型半导体</a:t>
              </a:r>
              <a:endParaRPr lang="zh-CN" altLang="en-US" dirty="0"/>
            </a:p>
          </p:txBody>
        </p:sp>
      </p:grpSp>
    </p:spTree>
    <p:extLst>
      <p:ext uri="{BB962C8B-B14F-4D97-AF65-F5344CB8AC3E}">
        <p14:creationId xmlns:p14="http://schemas.microsoft.com/office/powerpoint/2010/main" val="40160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70688" y="-214"/>
            <a:ext cx="5901070" cy="923330"/>
          </a:xfrm>
          <a:prstGeom prst="rect">
            <a:avLst/>
          </a:prstGeom>
        </p:spPr>
        <p:txBody>
          <a:bodyPr wrap="square">
            <a:spAutoFit/>
          </a:bodyPr>
          <a:lstStyle/>
          <a:p>
            <a:pPr>
              <a:lnSpc>
                <a:spcPct val="150000"/>
              </a:lnSpc>
            </a:pPr>
            <a:r>
              <a:rPr lang="en-US" altLang="zh-CN" sz="3600" b="1" dirty="0">
                <a:solidFill>
                  <a:srgbClr val="FF0000"/>
                </a:solidFill>
              </a:rPr>
              <a:t>8.5.2</a:t>
            </a:r>
            <a:r>
              <a:rPr lang="zh-CN" altLang="en-US" sz="3600" b="1" dirty="0">
                <a:solidFill>
                  <a:srgbClr val="FF0000"/>
                </a:solidFill>
              </a:rPr>
              <a:t>氧化层中电荷影响</a:t>
            </a:r>
            <a:endParaRPr lang="en-US" altLang="zh-CN" sz="3600" b="1" dirty="0">
              <a:solidFill>
                <a:srgbClr val="FF0000"/>
              </a:solidFill>
            </a:endParaRPr>
          </a:p>
        </p:txBody>
      </p:sp>
      <p:sp>
        <p:nvSpPr>
          <p:cNvPr id="2" name="矩形 1"/>
          <p:cNvSpPr/>
          <p:nvPr/>
        </p:nvSpPr>
        <p:spPr>
          <a:xfrm>
            <a:off x="2433586" y="1454644"/>
            <a:ext cx="622005" cy="3072809"/>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2550475" y="1440176"/>
            <a:ext cx="394660"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mc:AlternateContent xmlns:mc="http://schemas.openxmlformats.org/markup-compatibility/2006">
        <mc:Choice xmlns:a14="http://schemas.microsoft.com/office/drawing/2010/main" Requires="a14">
          <p:sp>
            <p:nvSpPr>
              <p:cNvPr id="5" name="TextBox 4"/>
              <p:cNvSpPr txBox="1"/>
              <p:nvPr/>
            </p:nvSpPr>
            <p:spPr>
              <a:xfrm>
                <a:off x="2606627" y="917697"/>
                <a:ext cx="7882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oMath>
                  </m:oMathPara>
                </a14:m>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2606627" y="917697"/>
                <a:ext cx="788229" cy="52322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2140227" y="4710431"/>
            <a:ext cx="1261884" cy="523220"/>
          </a:xfrm>
          <a:prstGeom prst="rect">
            <a:avLst/>
          </a:prstGeom>
          <a:noFill/>
        </p:spPr>
        <p:txBody>
          <a:bodyPr wrap="none" rtlCol="0">
            <a:spAutoFit/>
          </a:bodyPr>
          <a:lstStyle/>
          <a:p>
            <a:r>
              <a:rPr lang="zh-CN" altLang="en-US" dirty="0"/>
              <a:t>氧化层</a:t>
            </a:r>
          </a:p>
        </p:txBody>
      </p:sp>
      <p:sp>
        <p:nvSpPr>
          <p:cNvPr id="8" name="TextBox 7"/>
          <p:cNvSpPr txBox="1"/>
          <p:nvPr/>
        </p:nvSpPr>
        <p:spPr>
          <a:xfrm>
            <a:off x="2755220" y="1440176"/>
            <a:ext cx="394660"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p:sp>
        <p:nvSpPr>
          <p:cNvPr id="9" name="TextBox 8"/>
          <p:cNvSpPr txBox="1"/>
          <p:nvPr/>
        </p:nvSpPr>
        <p:spPr>
          <a:xfrm>
            <a:off x="3075953" y="1454644"/>
            <a:ext cx="304892"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p:sp>
        <p:nvSpPr>
          <p:cNvPr id="10" name="TextBox 9"/>
          <p:cNvSpPr txBox="1"/>
          <p:nvPr/>
        </p:nvSpPr>
        <p:spPr>
          <a:xfrm>
            <a:off x="1144158" y="4718425"/>
            <a:ext cx="902811" cy="523220"/>
          </a:xfrm>
          <a:prstGeom prst="rect">
            <a:avLst/>
          </a:prstGeom>
          <a:noFill/>
        </p:spPr>
        <p:txBody>
          <a:bodyPr wrap="none" rtlCol="0">
            <a:spAutoFit/>
          </a:bodyPr>
          <a:lstStyle/>
          <a:p>
            <a:r>
              <a:rPr lang="zh-CN" altLang="en-US" dirty="0"/>
              <a:t>金属</a:t>
            </a:r>
          </a:p>
        </p:txBody>
      </p:sp>
      <p:cxnSp>
        <p:nvCxnSpPr>
          <p:cNvPr id="11" name="直接连接符 10"/>
          <p:cNvCxnSpPr/>
          <p:nvPr/>
        </p:nvCxnSpPr>
        <p:spPr>
          <a:xfrm>
            <a:off x="1232117" y="1454643"/>
            <a:ext cx="2945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00217" y="4530996"/>
            <a:ext cx="2945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72126" y="1433087"/>
            <a:ext cx="304892" cy="3108543"/>
          </a:xfrm>
          <a:prstGeom prst="rect">
            <a:avLst/>
          </a:prstGeom>
          <a:noFill/>
        </p:spPr>
        <p:txBody>
          <a:bodyPr wrap="none" rtlCol="0">
            <a:spAutoFit/>
          </a:bodyPr>
          <a:lstStyle/>
          <a:p>
            <a:r>
              <a:rPr lang="en-US" altLang="zh-CN" dirty="0"/>
              <a:t>-</a:t>
            </a:r>
          </a:p>
          <a:p>
            <a:endParaRPr lang="en-US" altLang="zh-CN" dirty="0"/>
          </a:p>
          <a:p>
            <a:r>
              <a:rPr lang="en-US" altLang="zh-CN" dirty="0"/>
              <a:t>-</a:t>
            </a:r>
          </a:p>
          <a:p>
            <a:endParaRPr lang="en-US" altLang="zh-CN" dirty="0"/>
          </a:p>
          <a:p>
            <a:r>
              <a:rPr lang="en-US" altLang="zh-CN" dirty="0"/>
              <a:t>-</a:t>
            </a:r>
          </a:p>
          <a:p>
            <a:endParaRPr lang="en-US" altLang="zh-CN" dirty="0"/>
          </a:p>
          <a:p>
            <a:r>
              <a:rPr lang="en-US" altLang="zh-CN" dirty="0"/>
              <a:t>-</a:t>
            </a:r>
            <a:endParaRPr lang="zh-CN" altLang="en-US" dirty="0"/>
          </a:p>
        </p:txBody>
      </p:sp>
      <mc:AlternateContent xmlns:mc="http://schemas.openxmlformats.org/markup-compatibility/2006">
        <mc:Choice xmlns:a14="http://schemas.microsoft.com/office/drawing/2010/main" Requires="a14">
          <p:sp>
            <p:nvSpPr>
              <p:cNvPr id="15" name="TextBox 14"/>
              <p:cNvSpPr txBox="1"/>
              <p:nvPr/>
            </p:nvSpPr>
            <p:spPr>
              <a:xfrm>
                <a:off x="3320915" y="1926378"/>
                <a:ext cx="82452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320915" y="1926378"/>
                <a:ext cx="824521" cy="5564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390694" y="2044440"/>
                <a:ext cx="7814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oMath>
                  </m:oMathPara>
                </a14:m>
                <a:endParaRPr lang="zh-CN" altLang="en-US" dirty="0"/>
              </a:p>
            </p:txBody>
          </p:sp>
        </mc:Choice>
        <mc:Fallback>
          <p:sp>
            <p:nvSpPr>
              <p:cNvPr id="16" name="TextBox 15"/>
              <p:cNvSpPr txBox="1">
                <a:spLocks noRot="1" noChangeAspect="1" noMove="1" noResize="1" noEditPoints="1" noAdjustHandles="1" noChangeArrowheads="1" noChangeShapeType="1" noTextEdit="1"/>
              </p:cNvSpPr>
              <p:nvPr/>
            </p:nvSpPr>
            <p:spPr>
              <a:xfrm>
                <a:off x="1390694" y="2044440"/>
                <a:ext cx="781432"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032703" y="1537612"/>
                <a:ext cx="3293081" cy="5924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r>
                        <a:rPr lang="en-US" altLang="zh-CN" i="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sp</m:t>
                              </m:r>
                            </m:sub>
                          </m:sSub>
                        </m:e>
                      </m:d>
                    </m:oMath>
                  </m:oMathPara>
                </a14:m>
                <a:endParaRPr lang="zh-CN" altLang="en-US" dirty="0"/>
              </a:p>
            </p:txBody>
          </p:sp>
        </mc:Choice>
        <mc:Fallback>
          <p:sp>
            <p:nvSpPr>
              <p:cNvPr id="17" name="TextBox 16"/>
              <p:cNvSpPr txBox="1">
                <a:spLocks noRot="1" noChangeAspect="1" noMove="1" noResize="1" noEditPoints="1" noAdjustHandles="1" noChangeArrowheads="1" noChangeShapeType="1" noTextEdit="1"/>
              </p:cNvSpPr>
              <p:nvPr/>
            </p:nvSpPr>
            <p:spPr>
              <a:xfrm>
                <a:off x="5032703" y="1537612"/>
                <a:ext cx="3293081" cy="592406"/>
              </a:xfrm>
              <a:prstGeom prst="rect">
                <a:avLst/>
              </a:prstGeom>
              <a:blipFill>
                <a:blip r:embed="rId6"/>
                <a:stretch>
                  <a:fillRect/>
                </a:stretch>
              </a:blipFill>
            </p:spPr>
            <p:txBody>
              <a:bodyPr/>
              <a:lstStyle/>
              <a:p>
                <a:r>
                  <a:rPr lang="zh-CN" altLang="en-US">
                    <a:noFill/>
                  </a:rPr>
                  <a:t> </a:t>
                </a:r>
              </a:p>
            </p:txBody>
          </p:sp>
        </mc:Fallback>
      </mc:AlternateContent>
      <p:grpSp>
        <p:nvGrpSpPr>
          <p:cNvPr id="42" name="组合 41"/>
          <p:cNvGrpSpPr/>
          <p:nvPr/>
        </p:nvGrpSpPr>
        <p:grpSpPr>
          <a:xfrm>
            <a:off x="9359247" y="1284155"/>
            <a:ext cx="1307805" cy="1886923"/>
            <a:chOff x="6002234" y="2292365"/>
            <a:chExt cx="1307805" cy="1886923"/>
          </a:xfrm>
        </p:grpSpPr>
        <p:cxnSp>
          <p:nvCxnSpPr>
            <p:cNvPr id="19" name="直接连接符 18"/>
            <p:cNvCxnSpPr/>
            <p:nvPr/>
          </p:nvCxnSpPr>
          <p:spPr>
            <a:xfrm>
              <a:off x="6002234" y="2292365"/>
              <a:ext cx="0" cy="18869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6012867" y="2720581"/>
              <a:ext cx="1297172" cy="129637"/>
            </a:xfrm>
            <a:custGeom>
              <a:avLst/>
              <a:gdLst>
                <a:gd name="connsiteX0" fmla="*/ 0 w 1297172"/>
                <a:gd name="connsiteY0" fmla="*/ 129637 h 129637"/>
                <a:gd name="connsiteX1" fmla="*/ 138223 w 1297172"/>
                <a:gd name="connsiteY1" fmla="*/ 23311 h 129637"/>
                <a:gd name="connsiteX2" fmla="*/ 382772 w 1297172"/>
                <a:gd name="connsiteY2" fmla="*/ 2046 h 129637"/>
                <a:gd name="connsiteX3" fmla="*/ 1297172 w 1297172"/>
                <a:gd name="connsiteY3" fmla="*/ 2046 h 129637"/>
              </a:gdLst>
              <a:ahLst/>
              <a:cxnLst>
                <a:cxn ang="0">
                  <a:pos x="connsiteX0" y="connsiteY0"/>
                </a:cxn>
                <a:cxn ang="0">
                  <a:pos x="connsiteX1" y="connsiteY1"/>
                </a:cxn>
                <a:cxn ang="0">
                  <a:pos x="connsiteX2" y="connsiteY2"/>
                </a:cxn>
                <a:cxn ang="0">
                  <a:pos x="connsiteX3" y="connsiteY3"/>
                </a:cxn>
              </a:cxnLst>
              <a:rect l="l" t="t" r="r" b="b"/>
              <a:pathLst>
                <a:path w="1297172" h="129637">
                  <a:moveTo>
                    <a:pt x="0" y="129637"/>
                  </a:moveTo>
                  <a:cubicBezTo>
                    <a:pt x="37214" y="87106"/>
                    <a:pt x="74428" y="44576"/>
                    <a:pt x="138223" y="23311"/>
                  </a:cubicBezTo>
                  <a:cubicBezTo>
                    <a:pt x="202018" y="2046"/>
                    <a:pt x="189614" y="5590"/>
                    <a:pt x="382772" y="2046"/>
                  </a:cubicBezTo>
                  <a:cubicBezTo>
                    <a:pt x="575930" y="-1498"/>
                    <a:pt x="936551" y="274"/>
                    <a:pt x="1297172" y="20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任意多边形 20"/>
            <p:cNvSpPr/>
            <p:nvPr/>
          </p:nvSpPr>
          <p:spPr>
            <a:xfrm>
              <a:off x="6002234" y="3617260"/>
              <a:ext cx="1297172" cy="129637"/>
            </a:xfrm>
            <a:custGeom>
              <a:avLst/>
              <a:gdLst>
                <a:gd name="connsiteX0" fmla="*/ 0 w 1297172"/>
                <a:gd name="connsiteY0" fmla="*/ 129637 h 129637"/>
                <a:gd name="connsiteX1" fmla="*/ 138223 w 1297172"/>
                <a:gd name="connsiteY1" fmla="*/ 23311 h 129637"/>
                <a:gd name="connsiteX2" fmla="*/ 382772 w 1297172"/>
                <a:gd name="connsiteY2" fmla="*/ 2046 h 129637"/>
                <a:gd name="connsiteX3" fmla="*/ 1297172 w 1297172"/>
                <a:gd name="connsiteY3" fmla="*/ 2046 h 129637"/>
              </a:gdLst>
              <a:ahLst/>
              <a:cxnLst>
                <a:cxn ang="0">
                  <a:pos x="connsiteX0" y="connsiteY0"/>
                </a:cxn>
                <a:cxn ang="0">
                  <a:pos x="connsiteX1" y="connsiteY1"/>
                </a:cxn>
                <a:cxn ang="0">
                  <a:pos x="connsiteX2" y="connsiteY2"/>
                </a:cxn>
                <a:cxn ang="0">
                  <a:pos x="connsiteX3" y="connsiteY3"/>
                </a:cxn>
              </a:cxnLst>
              <a:rect l="l" t="t" r="r" b="b"/>
              <a:pathLst>
                <a:path w="1297172" h="129637">
                  <a:moveTo>
                    <a:pt x="0" y="129637"/>
                  </a:moveTo>
                  <a:cubicBezTo>
                    <a:pt x="37214" y="87106"/>
                    <a:pt x="74428" y="44576"/>
                    <a:pt x="138223" y="23311"/>
                  </a:cubicBezTo>
                  <a:cubicBezTo>
                    <a:pt x="202018" y="2046"/>
                    <a:pt x="189614" y="5590"/>
                    <a:pt x="382772" y="2046"/>
                  </a:cubicBezTo>
                  <a:cubicBezTo>
                    <a:pt x="575930" y="-1498"/>
                    <a:pt x="936551" y="274"/>
                    <a:pt x="1297172" y="20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3320914" y="4707792"/>
            <a:ext cx="1261884" cy="523220"/>
          </a:xfrm>
          <a:prstGeom prst="rect">
            <a:avLst/>
          </a:prstGeom>
          <a:noFill/>
        </p:spPr>
        <p:txBody>
          <a:bodyPr wrap="none" rtlCol="0">
            <a:spAutoFit/>
          </a:bodyPr>
          <a:lstStyle/>
          <a:p>
            <a:r>
              <a:rPr lang="zh-CN" altLang="en-US" dirty="0"/>
              <a:t>半导体</a:t>
            </a:r>
          </a:p>
        </p:txBody>
      </p:sp>
      <p:cxnSp>
        <p:nvCxnSpPr>
          <p:cNvPr id="25" name="直接箭头连接符 24"/>
          <p:cNvCxnSpPr/>
          <p:nvPr/>
        </p:nvCxnSpPr>
        <p:spPr>
          <a:xfrm>
            <a:off x="2952550" y="5346159"/>
            <a:ext cx="3683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3209549" y="5052650"/>
                <a:ext cx="5084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209549" y="5052650"/>
                <a:ext cx="508473"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032702" y="2227617"/>
                <a:ext cx="11500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r>
                        <a:rPr lang="en-US" altLang="zh-CN" i="1">
                          <a:latin typeface="Cambria Math"/>
                        </a:rPr>
                        <m:t>&gt;0,</m:t>
                      </m:r>
                    </m:oMath>
                  </m:oMathPara>
                </a14:m>
                <a:endParaRPr lang="zh-CN" alt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032702" y="2227617"/>
                <a:ext cx="1150058"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036127" y="2230859"/>
                <a:ext cx="13126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&gt;0,</m:t>
                      </m:r>
                    </m:oMath>
                  </m:oMathPara>
                </a14:m>
                <a:endParaRPr lang="zh-CN" altLang="en-US" dirty="0"/>
              </a:p>
            </p:txBody>
          </p:sp>
        </mc:Choice>
        <mc:Fallback>
          <p:sp>
            <p:nvSpPr>
              <p:cNvPr id="28" name="TextBox 27"/>
              <p:cNvSpPr txBox="1">
                <a:spLocks noRot="1" noChangeAspect="1" noMove="1" noResize="1" noEditPoints="1" noAdjustHandles="1" noChangeArrowheads="1" noChangeShapeType="1" noTextEdit="1"/>
              </p:cNvSpPr>
              <p:nvPr/>
            </p:nvSpPr>
            <p:spPr>
              <a:xfrm>
                <a:off x="6036127" y="2230859"/>
                <a:ext cx="131260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7348729" y="2230859"/>
                <a:ext cx="1323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𝑈</m:t>
                          </m:r>
                        </m:e>
                        <m:sub>
                          <m:r>
                            <a:rPr lang="en-US" altLang="zh-CN" i="1">
                              <a:latin typeface="Cambria Math"/>
                            </a:rPr>
                            <m:t>𝑠</m:t>
                          </m:r>
                        </m:sub>
                      </m:sSub>
                      <m:r>
                        <a:rPr lang="en-US" altLang="zh-CN" i="1">
                          <a:latin typeface="Cambria Math"/>
                        </a:rPr>
                        <m:t>&lt;0</m:t>
                      </m:r>
                    </m:oMath>
                  </m:oMathPara>
                </a14:m>
                <a:endParaRPr lang="zh-CN" altLang="en-US" dirty="0"/>
              </a:p>
            </p:txBody>
          </p:sp>
        </mc:Choice>
        <mc:Fallback>
          <p:sp>
            <p:nvSpPr>
              <p:cNvPr id="29" name="TextBox 28"/>
              <p:cNvSpPr txBox="1">
                <a:spLocks noRot="1" noChangeAspect="1" noMove="1" noResize="1" noEditPoints="1" noAdjustHandles="1" noChangeArrowheads="1" noChangeShapeType="1" noTextEdit="1"/>
              </p:cNvSpPr>
              <p:nvPr/>
            </p:nvSpPr>
            <p:spPr>
              <a:xfrm>
                <a:off x="7348729" y="2230859"/>
                <a:ext cx="1323504"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995630" y="3897363"/>
                <a:ext cx="20059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oMath>
                  </m:oMathPara>
                </a14:m>
                <a:endParaRPr lang="zh-CN" alt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995630" y="3897363"/>
                <a:ext cx="2005934" cy="523220"/>
              </a:xfrm>
              <a:prstGeom prst="rect">
                <a:avLst/>
              </a:prstGeom>
              <a:blipFill>
                <a:blip r:embed="rId11"/>
                <a:stretch>
                  <a:fillRect/>
                </a:stretch>
              </a:blipFill>
            </p:spPr>
            <p:txBody>
              <a:bodyPr/>
              <a:lstStyle/>
              <a:p>
                <a:r>
                  <a:rPr lang="zh-CN" altLang="en-US">
                    <a:noFill/>
                  </a:rPr>
                  <a:t> </a:t>
                </a:r>
              </a:p>
            </p:txBody>
          </p:sp>
        </mc:Fallback>
      </mc:AlternateContent>
      <p:sp>
        <p:nvSpPr>
          <p:cNvPr id="31" name="TextBox 30"/>
          <p:cNvSpPr txBox="1"/>
          <p:nvPr/>
        </p:nvSpPr>
        <p:spPr>
          <a:xfrm>
            <a:off x="5297655" y="3374143"/>
            <a:ext cx="5211683" cy="523220"/>
          </a:xfrm>
          <a:prstGeom prst="rect">
            <a:avLst/>
          </a:prstGeom>
          <a:noFill/>
        </p:spPr>
        <p:txBody>
          <a:bodyPr wrap="none" rtlCol="0">
            <a:spAutoFit/>
          </a:bodyPr>
          <a:lstStyle/>
          <a:p>
            <a:r>
              <a:rPr lang="zh-CN" altLang="en-US" dirty="0"/>
              <a:t>栅上加负电</a:t>
            </a:r>
            <a:r>
              <a:rPr lang="zh-CN" altLang="en-US" dirty="0" smtClean="0"/>
              <a:t>压抵消正电荷的影响</a:t>
            </a:r>
            <a:endParaRPr lang="zh-CN" altLang="en-US" dirty="0"/>
          </a:p>
        </p:txBody>
      </p:sp>
      <p:sp>
        <p:nvSpPr>
          <p:cNvPr id="32" name="TextBox 31"/>
          <p:cNvSpPr txBox="1"/>
          <p:nvPr/>
        </p:nvSpPr>
        <p:spPr>
          <a:xfrm>
            <a:off x="2182759" y="1401352"/>
            <a:ext cx="304892" cy="3108543"/>
          </a:xfrm>
          <a:prstGeom prst="rect">
            <a:avLst/>
          </a:prstGeom>
          <a:noFill/>
        </p:spPr>
        <p:txBody>
          <a:bodyPr wrap="none" rtlCol="0">
            <a:spAutoFit/>
          </a:bodyPr>
          <a:lstStyle/>
          <a:p>
            <a:endParaRPr lang="en-US" altLang="zh-CN" dirty="0"/>
          </a:p>
          <a:p>
            <a:r>
              <a:rPr lang="en-US" altLang="zh-CN" dirty="0"/>
              <a:t>-</a:t>
            </a:r>
          </a:p>
          <a:p>
            <a:endParaRPr lang="en-US" altLang="zh-CN" dirty="0"/>
          </a:p>
          <a:p>
            <a:r>
              <a:rPr lang="en-US" altLang="zh-CN" dirty="0"/>
              <a:t>-</a:t>
            </a:r>
          </a:p>
          <a:p>
            <a:endParaRPr lang="en-US" altLang="zh-CN" dirty="0"/>
          </a:p>
          <a:p>
            <a:r>
              <a:rPr lang="en-US" altLang="zh-CN" dirty="0"/>
              <a:t>-</a:t>
            </a:r>
          </a:p>
          <a:p>
            <a:endParaRPr lang="zh-CN" altLang="en-US" dirty="0"/>
          </a:p>
        </p:txBody>
      </p:sp>
      <p:cxnSp>
        <p:nvCxnSpPr>
          <p:cNvPr id="34" name="直接箭头连接符 33"/>
          <p:cNvCxnSpPr/>
          <p:nvPr/>
        </p:nvCxnSpPr>
        <p:spPr>
          <a:xfrm flipH="1">
            <a:off x="2420343" y="2984620"/>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2412354" y="4287108"/>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2430074" y="3417427"/>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2439815" y="2590973"/>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2453989" y="1707656"/>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2430074" y="2142152"/>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2430073" y="3826396"/>
            <a:ext cx="4359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p:cNvSpPr txBox="1"/>
              <p:nvPr/>
            </p:nvSpPr>
            <p:spPr>
              <a:xfrm>
                <a:off x="6177337" y="4749875"/>
                <a:ext cx="3745576" cy="983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r>
                        <a:rPr lang="en-US" altLang="zh-CN">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den>
                      </m:f>
                    </m:oMath>
                  </m:oMathPara>
                </a14:m>
                <a:endParaRPr lang="zh-CN" altLang="en-US" dirty="0"/>
              </a:p>
            </p:txBody>
          </p:sp>
        </mc:Choice>
        <mc:Fallback>
          <p:sp>
            <p:nvSpPr>
              <p:cNvPr id="41" name="TextBox 40"/>
              <p:cNvSpPr txBox="1">
                <a:spLocks noRot="1" noChangeAspect="1" noMove="1" noResize="1" noEditPoints="1" noAdjustHandles="1" noChangeArrowheads="1" noChangeShapeType="1" noTextEdit="1"/>
              </p:cNvSpPr>
              <p:nvPr/>
            </p:nvSpPr>
            <p:spPr>
              <a:xfrm>
                <a:off x="6177337" y="4749875"/>
                <a:ext cx="3745576" cy="983539"/>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014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100"/>
                                  </p:iterate>
                                  <p:childTnLst>
                                    <p:set>
                                      <p:cBhvr>
                                        <p:cTn id="61" dur="1" fill="hold">
                                          <p:stCondLst>
                                            <p:cond delay="0"/>
                                          </p:stCondLst>
                                        </p:cTn>
                                        <p:tgtEl>
                                          <p:spTgt spid="3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right)">
                                      <p:cBhvr>
                                        <p:cTn id="72" dur="500"/>
                                        <p:tgtEl>
                                          <p:spTgt spid="34"/>
                                        </p:tgtEl>
                                      </p:cBhvr>
                                    </p:animEffect>
                                  </p:childTnLst>
                                </p:cTn>
                              </p:par>
                              <p:par>
                                <p:cTn id="73" presetID="22" presetClass="entr" presetSubtype="2"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right)">
                                      <p:cBhvr>
                                        <p:cTn id="75" dur="500"/>
                                        <p:tgtEl>
                                          <p:spTgt spid="35"/>
                                        </p:tgtEl>
                                      </p:cBhvr>
                                    </p:animEffect>
                                  </p:childTnLst>
                                </p:cTn>
                              </p:par>
                              <p:par>
                                <p:cTn id="76" presetID="22" presetClass="entr" presetSubtype="2"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right)">
                                      <p:cBhvr>
                                        <p:cTn id="78" dur="500"/>
                                        <p:tgtEl>
                                          <p:spTgt spid="36"/>
                                        </p:tgtEl>
                                      </p:cBhvr>
                                    </p:animEffect>
                                  </p:childTnLst>
                                </p:cTn>
                              </p:par>
                              <p:par>
                                <p:cTn id="79" presetID="22" presetClass="entr" presetSubtype="2"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right)">
                                      <p:cBhvr>
                                        <p:cTn id="81" dur="500"/>
                                        <p:tgtEl>
                                          <p:spTgt spid="37"/>
                                        </p:tgtEl>
                                      </p:cBhvr>
                                    </p:animEffect>
                                  </p:childTnLst>
                                </p:cTn>
                              </p:par>
                              <p:par>
                                <p:cTn id="82" presetID="22" presetClass="entr" presetSubtype="2"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right)">
                                      <p:cBhvr>
                                        <p:cTn id="84" dur="500"/>
                                        <p:tgtEl>
                                          <p:spTgt spid="38"/>
                                        </p:tgtEl>
                                      </p:cBhvr>
                                    </p:animEffect>
                                  </p:childTnLst>
                                </p:cTn>
                              </p:par>
                              <p:par>
                                <p:cTn id="85" presetID="22" presetClass="entr" presetSubtype="2"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right)">
                                      <p:cBhvr>
                                        <p:cTn id="87" dur="500"/>
                                        <p:tgtEl>
                                          <p:spTgt spid="39"/>
                                        </p:tgtEl>
                                      </p:cBhvr>
                                    </p:animEffect>
                                  </p:childTnLst>
                                </p:cTn>
                              </p:par>
                              <p:par>
                                <p:cTn id="88" presetID="22" presetClass="entr" presetSubtype="2"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right)">
                                      <p:cBhvr>
                                        <p:cTn id="90" dur="500"/>
                                        <p:tgtEl>
                                          <p:spTgt spid="40"/>
                                        </p:tgtEl>
                                      </p:cBhvr>
                                    </p:animEffect>
                                  </p:childTnLst>
                                </p:cTn>
                              </p:par>
                              <p:par>
                                <p:cTn id="91" presetID="1" presetClass="exit" presetSubtype="0" fill="hold" nodeType="withEffect">
                                  <p:stCondLst>
                                    <p:cond delay="0"/>
                                  </p:stCondLst>
                                  <p:childTnLst>
                                    <p:set>
                                      <p:cBhvr>
                                        <p:cTn id="92" dur="1" fill="hold">
                                          <p:stCondLst>
                                            <p:cond delay="0"/>
                                          </p:stCondLst>
                                        </p:cTn>
                                        <p:tgtEl>
                                          <p:spTgt spid="2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wipe(left)">
                                      <p:cBhvr>
                                        <p:cTn id="103"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8" grpId="0"/>
      <p:bldP spid="9" grpId="0"/>
      <p:bldP spid="9" grpId="1"/>
      <p:bldP spid="14" grpId="0"/>
      <p:bldP spid="15" grpId="0"/>
      <p:bldP spid="16" grpId="0"/>
      <p:bldP spid="17" grpId="0"/>
      <p:bldP spid="26" grpId="0"/>
      <p:bldP spid="26" grpId="1"/>
      <p:bldP spid="27" grpId="0"/>
      <p:bldP spid="28" grpId="0"/>
      <p:bldP spid="29" grpId="0"/>
      <p:bldP spid="30" grpId="0"/>
      <p:bldP spid="31" grpId="0"/>
      <p:bldP spid="32"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882" y="-9358"/>
            <a:ext cx="5901070" cy="923330"/>
          </a:xfrm>
          <a:prstGeom prst="rect">
            <a:avLst/>
          </a:prstGeom>
        </p:spPr>
        <p:txBody>
          <a:bodyPr wrap="square">
            <a:spAutoFit/>
          </a:bodyPr>
          <a:lstStyle/>
          <a:p>
            <a:pPr>
              <a:lnSpc>
                <a:spcPct val="150000"/>
              </a:lnSpc>
            </a:pPr>
            <a:r>
              <a:rPr lang="en-US" altLang="zh-CN" sz="3600" b="1" dirty="0">
                <a:solidFill>
                  <a:srgbClr val="FF0000"/>
                </a:solidFill>
              </a:rPr>
              <a:t>8.5.2</a:t>
            </a:r>
            <a:r>
              <a:rPr lang="zh-CN" altLang="en-US" sz="3600" b="1" dirty="0">
                <a:solidFill>
                  <a:srgbClr val="FF0000"/>
                </a:solidFill>
              </a:rPr>
              <a:t>氧化层中电荷影响</a:t>
            </a:r>
            <a:endParaRPr lang="en-US" altLang="zh-CN" sz="3600" b="1" dirty="0">
              <a:solidFill>
                <a:srgbClr val="FF0000"/>
              </a:solidFill>
            </a:endParaRPr>
          </a:p>
        </p:txBody>
      </p:sp>
      <p:sp>
        <p:nvSpPr>
          <p:cNvPr id="3" name="矩形 2"/>
          <p:cNvSpPr/>
          <p:nvPr/>
        </p:nvSpPr>
        <p:spPr>
          <a:xfrm>
            <a:off x="3227417" y="2111017"/>
            <a:ext cx="622005" cy="3072809"/>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3397471" y="2096549"/>
            <a:ext cx="394660"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3400458" y="1574070"/>
                <a:ext cx="7882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400458" y="1574070"/>
                <a:ext cx="788229" cy="52322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2841543" y="1220106"/>
            <a:ext cx="1261884" cy="523220"/>
          </a:xfrm>
          <a:prstGeom prst="rect">
            <a:avLst/>
          </a:prstGeom>
          <a:noFill/>
        </p:spPr>
        <p:txBody>
          <a:bodyPr wrap="none" rtlCol="0">
            <a:spAutoFit/>
          </a:bodyPr>
          <a:lstStyle/>
          <a:p>
            <a:r>
              <a:rPr lang="zh-CN" altLang="en-US" dirty="0"/>
              <a:t>氧化层</a:t>
            </a:r>
          </a:p>
        </p:txBody>
      </p:sp>
      <p:sp>
        <p:nvSpPr>
          <p:cNvPr id="8" name="TextBox 7"/>
          <p:cNvSpPr txBox="1"/>
          <p:nvPr/>
        </p:nvSpPr>
        <p:spPr>
          <a:xfrm>
            <a:off x="3869784" y="2111017"/>
            <a:ext cx="304892"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p:sp>
        <p:nvSpPr>
          <p:cNvPr id="9" name="TextBox 8"/>
          <p:cNvSpPr txBox="1"/>
          <p:nvPr/>
        </p:nvSpPr>
        <p:spPr>
          <a:xfrm>
            <a:off x="1845474" y="1228100"/>
            <a:ext cx="902811" cy="523220"/>
          </a:xfrm>
          <a:prstGeom prst="rect">
            <a:avLst/>
          </a:prstGeom>
          <a:noFill/>
        </p:spPr>
        <p:txBody>
          <a:bodyPr wrap="none" rtlCol="0">
            <a:spAutoFit/>
          </a:bodyPr>
          <a:lstStyle/>
          <a:p>
            <a:r>
              <a:rPr lang="zh-CN" altLang="en-US" dirty="0"/>
              <a:t>金属</a:t>
            </a:r>
          </a:p>
        </p:txBody>
      </p:sp>
      <p:cxnSp>
        <p:nvCxnSpPr>
          <p:cNvPr id="10" name="直接连接符 9"/>
          <p:cNvCxnSpPr/>
          <p:nvPr/>
        </p:nvCxnSpPr>
        <p:spPr>
          <a:xfrm>
            <a:off x="2025948" y="2111016"/>
            <a:ext cx="2945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94048" y="5187369"/>
            <a:ext cx="29452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65957" y="2089460"/>
            <a:ext cx="304892" cy="3108543"/>
          </a:xfrm>
          <a:prstGeom prst="rect">
            <a:avLst/>
          </a:prstGeom>
          <a:noFill/>
        </p:spPr>
        <p:txBody>
          <a:bodyPr wrap="none" rtlCol="0">
            <a:spAutoFit/>
          </a:bodyPr>
          <a:lstStyle/>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p>
          <a:p>
            <a:r>
              <a:rPr lang="en-US" altLang="zh-CN" dirty="0"/>
              <a:t>-</a:t>
            </a:r>
            <a:endParaRPr lang="zh-CN" altLang="en-US" dirty="0"/>
          </a:p>
        </p:txBody>
      </p:sp>
      <mc:AlternateContent xmlns:mc="http://schemas.openxmlformats.org/markup-compatibility/2006" xmlns:a14="http://schemas.microsoft.com/office/drawing/2010/main">
        <mc:Choice Requires="a14">
          <p:sp>
            <p:nvSpPr>
              <p:cNvPr id="13" name="TextBox 12"/>
              <p:cNvSpPr txBox="1"/>
              <p:nvPr/>
            </p:nvSpPr>
            <p:spPr>
              <a:xfrm>
                <a:off x="4114746" y="2582751"/>
                <a:ext cx="82452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114746" y="2582751"/>
                <a:ext cx="824521" cy="5564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84525" y="2700813"/>
                <a:ext cx="7814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𝑀</m:t>
                          </m:r>
                        </m:sub>
                      </m:sSub>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184525" y="2700813"/>
                <a:ext cx="781432" cy="523220"/>
              </a:xfrm>
              <a:prstGeom prst="rect">
                <a:avLst/>
              </a:prstGeom>
              <a:blipFill>
                <a:blip r:embed="rId5"/>
                <a:stretch>
                  <a:fillRect/>
                </a:stretch>
              </a:blipFill>
            </p:spPr>
            <p:txBody>
              <a:bodyPr/>
              <a:lstStyle/>
              <a:p>
                <a:r>
                  <a:rPr lang="zh-CN" altLang="en-US">
                    <a:noFill/>
                  </a:rPr>
                  <a:t> </a:t>
                </a:r>
              </a:p>
            </p:txBody>
          </p:sp>
        </mc:Fallback>
      </mc:AlternateContent>
      <p:sp>
        <p:nvSpPr>
          <p:cNvPr id="15" name="TextBox 14"/>
          <p:cNvSpPr txBox="1"/>
          <p:nvPr/>
        </p:nvSpPr>
        <p:spPr>
          <a:xfrm>
            <a:off x="4022230" y="1217467"/>
            <a:ext cx="1261884" cy="523220"/>
          </a:xfrm>
          <a:prstGeom prst="rect">
            <a:avLst/>
          </a:prstGeom>
          <a:noFill/>
        </p:spPr>
        <p:txBody>
          <a:bodyPr wrap="none" rtlCol="0">
            <a:spAutoFit/>
          </a:bodyPr>
          <a:lstStyle/>
          <a:p>
            <a:r>
              <a:rPr lang="zh-CN" altLang="en-US" dirty="0"/>
              <a:t>半导体</a:t>
            </a:r>
          </a:p>
        </p:txBody>
      </p:sp>
      <p:cxnSp>
        <p:nvCxnSpPr>
          <p:cNvPr id="25" name="直接箭头连接符 24"/>
          <p:cNvCxnSpPr/>
          <p:nvPr/>
        </p:nvCxnSpPr>
        <p:spPr>
          <a:xfrm>
            <a:off x="3227417" y="5353946"/>
            <a:ext cx="188196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222457" y="5235451"/>
            <a:ext cx="1" cy="1716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46429" y="5298560"/>
            <a:ext cx="385042" cy="523220"/>
          </a:xfrm>
          <a:prstGeom prst="rect">
            <a:avLst/>
          </a:prstGeom>
          <a:noFill/>
        </p:spPr>
        <p:txBody>
          <a:bodyPr wrap="none" rtlCol="0">
            <a:spAutoFit/>
          </a:bodyPr>
          <a:lstStyle/>
          <a:p>
            <a:r>
              <a:rPr lang="en-US" altLang="zh-CN" dirty="0"/>
              <a:t>0</a:t>
            </a:r>
            <a:endParaRPr lang="zh-CN" altLang="en-US" dirty="0"/>
          </a:p>
        </p:txBody>
      </p:sp>
      <p:sp>
        <p:nvSpPr>
          <p:cNvPr id="31" name="TextBox 30"/>
          <p:cNvSpPr txBox="1"/>
          <p:nvPr/>
        </p:nvSpPr>
        <p:spPr>
          <a:xfrm>
            <a:off x="3423119" y="5205778"/>
            <a:ext cx="343364"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x</a:t>
            </a:r>
            <a:endParaRPr lang="zh-CN" altLang="en-US" i="1" dirty="0">
              <a:latin typeface="Times New Roman" pitchFamily="18" charset="0"/>
              <a:cs typeface="Times New Roman" pitchFamily="18" charset="0"/>
            </a:endParaRPr>
          </a:p>
        </p:txBody>
      </p:sp>
      <p:cxnSp>
        <p:nvCxnSpPr>
          <p:cNvPr id="33" name="直接连接符 32"/>
          <p:cNvCxnSpPr/>
          <p:nvPr/>
        </p:nvCxnSpPr>
        <p:spPr>
          <a:xfrm flipV="1">
            <a:off x="3584168" y="5298560"/>
            <a:ext cx="0" cy="55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5909229" y="1213923"/>
                <a:ext cx="4004879" cy="974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r>
                        <a:rPr lang="en-US" altLang="zh-CN">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𝑠𝑠</m:t>
                              </m:r>
                            </m:sub>
                          </m:sSub>
                          <m:r>
                            <a:rPr lang="en-US" altLang="zh-CN" i="1">
                              <a:latin typeface="Cambria Math"/>
                            </a:rPr>
                            <m:t>𝑥</m:t>
                          </m:r>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ss</m:t>
                              </m:r>
                            </m:sub>
                          </m:sSub>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909229" y="1213923"/>
                <a:ext cx="4004879" cy="974947"/>
              </a:xfrm>
              <a:prstGeom prst="rect">
                <a:avLst/>
              </a:prstGeom>
              <a:blipFill>
                <a:blip r:embed="rId6"/>
                <a:stretch>
                  <a:fillRect/>
                </a:stretch>
              </a:blipFill>
            </p:spPr>
            <p:txBody>
              <a:bodyPr/>
              <a:lstStyle/>
              <a:p>
                <a:r>
                  <a:rPr lang="zh-CN" altLang="en-US">
                    <a:noFill/>
                  </a:rPr>
                  <a:t> </a:t>
                </a:r>
              </a:p>
            </p:txBody>
          </p:sp>
        </mc:Fallback>
      </mc:AlternateContent>
      <p:sp>
        <p:nvSpPr>
          <p:cNvPr id="35" name="TextBox 34"/>
          <p:cNvSpPr txBox="1"/>
          <p:nvPr/>
        </p:nvSpPr>
        <p:spPr>
          <a:xfrm>
            <a:off x="6116112" y="2428052"/>
            <a:ext cx="3775393" cy="523220"/>
          </a:xfrm>
          <a:prstGeom prst="rect">
            <a:avLst/>
          </a:prstGeom>
          <a:noFill/>
        </p:spPr>
        <p:txBody>
          <a:bodyPr wrap="none" rtlCol="0">
            <a:spAutoFit/>
          </a:bodyPr>
          <a:lstStyle/>
          <a:p>
            <a:r>
              <a:rPr lang="zh-CN" altLang="en-US" b="1" dirty="0">
                <a:solidFill>
                  <a:srgbClr val="0000CC"/>
                </a:solidFill>
              </a:rPr>
              <a:t>如果是连续分布正电荷</a:t>
            </a:r>
          </a:p>
        </p:txBody>
      </p:sp>
      <mc:AlternateContent xmlns:mc="http://schemas.openxmlformats.org/markup-compatibility/2006" xmlns:a14="http://schemas.microsoft.com/office/drawing/2010/main">
        <mc:Choice Requires="a14">
          <p:sp>
            <p:nvSpPr>
              <p:cNvPr id="36" name="TextBox 35"/>
              <p:cNvSpPr txBox="1"/>
              <p:nvPr/>
            </p:nvSpPr>
            <p:spPr>
              <a:xfrm>
                <a:off x="8321265" y="3080377"/>
                <a:ext cx="9900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8321265" y="3080377"/>
                <a:ext cx="990078"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9007181" y="3091528"/>
                <a:ext cx="6941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𝑑𝑥</m:t>
                      </m:r>
                    </m:oMath>
                  </m:oMathPara>
                </a14:m>
                <a:endParaRPr lang="zh-CN" alt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9007181" y="3091528"/>
                <a:ext cx="694101" cy="523220"/>
              </a:xfrm>
              <a:prstGeom prst="rect">
                <a:avLst/>
              </a:prstGeom>
              <a:blipFill>
                <a:blip r:embed="rId8"/>
                <a:stretch>
                  <a:fillRect/>
                </a:stretch>
              </a:blipFill>
            </p:spPr>
            <p:txBody>
              <a:bodyPr/>
              <a:lstStyle/>
              <a:p>
                <a:r>
                  <a:rPr lang="zh-CN" altLang="en-US">
                    <a:noFill/>
                  </a:rPr>
                  <a:t> </a:t>
                </a:r>
              </a:p>
            </p:txBody>
          </p:sp>
        </mc:Fallback>
      </mc:AlternateContent>
      <p:sp>
        <p:nvSpPr>
          <p:cNvPr id="38" name="任意多边形 37"/>
          <p:cNvSpPr/>
          <p:nvPr/>
        </p:nvSpPr>
        <p:spPr>
          <a:xfrm>
            <a:off x="8541484" y="1265274"/>
            <a:ext cx="1212111" cy="988828"/>
          </a:xfrm>
          <a:custGeom>
            <a:avLst/>
            <a:gdLst>
              <a:gd name="connsiteX0" fmla="*/ 478465 w 1212111"/>
              <a:gd name="connsiteY0" fmla="*/ 63796 h 988828"/>
              <a:gd name="connsiteX1" fmla="*/ 425302 w 1212111"/>
              <a:gd name="connsiteY1" fmla="*/ 21266 h 988828"/>
              <a:gd name="connsiteX2" fmla="*/ 382772 w 1212111"/>
              <a:gd name="connsiteY2" fmla="*/ 10633 h 988828"/>
              <a:gd name="connsiteX3" fmla="*/ 350874 w 1212111"/>
              <a:gd name="connsiteY3" fmla="*/ 0 h 988828"/>
              <a:gd name="connsiteX4" fmla="*/ 255181 w 1212111"/>
              <a:gd name="connsiteY4" fmla="*/ 53163 h 988828"/>
              <a:gd name="connsiteX5" fmla="*/ 180753 w 1212111"/>
              <a:gd name="connsiteY5" fmla="*/ 95693 h 988828"/>
              <a:gd name="connsiteX6" fmla="*/ 159488 w 1212111"/>
              <a:gd name="connsiteY6" fmla="*/ 116959 h 988828"/>
              <a:gd name="connsiteX7" fmla="*/ 95693 w 1212111"/>
              <a:gd name="connsiteY7" fmla="*/ 159489 h 988828"/>
              <a:gd name="connsiteX8" fmla="*/ 74428 w 1212111"/>
              <a:gd name="connsiteY8" fmla="*/ 191386 h 988828"/>
              <a:gd name="connsiteX9" fmla="*/ 53162 w 1212111"/>
              <a:gd name="connsiteY9" fmla="*/ 212652 h 988828"/>
              <a:gd name="connsiteX10" fmla="*/ 42530 w 1212111"/>
              <a:gd name="connsiteY10" fmla="*/ 255182 h 988828"/>
              <a:gd name="connsiteX11" fmla="*/ 21265 w 1212111"/>
              <a:gd name="connsiteY11" fmla="*/ 297712 h 988828"/>
              <a:gd name="connsiteX12" fmla="*/ 0 w 1212111"/>
              <a:gd name="connsiteY12" fmla="*/ 361507 h 988828"/>
              <a:gd name="connsiteX13" fmla="*/ 10632 w 1212111"/>
              <a:gd name="connsiteY13" fmla="*/ 659219 h 988828"/>
              <a:gd name="connsiteX14" fmla="*/ 63795 w 1212111"/>
              <a:gd name="connsiteY14" fmla="*/ 723014 h 988828"/>
              <a:gd name="connsiteX15" fmla="*/ 95693 w 1212111"/>
              <a:gd name="connsiteY15" fmla="*/ 744279 h 988828"/>
              <a:gd name="connsiteX16" fmla="*/ 116958 w 1212111"/>
              <a:gd name="connsiteY16" fmla="*/ 765545 h 988828"/>
              <a:gd name="connsiteX17" fmla="*/ 191386 w 1212111"/>
              <a:gd name="connsiteY17" fmla="*/ 808075 h 988828"/>
              <a:gd name="connsiteX18" fmla="*/ 233916 w 1212111"/>
              <a:gd name="connsiteY18" fmla="*/ 818707 h 988828"/>
              <a:gd name="connsiteX19" fmla="*/ 318976 w 1212111"/>
              <a:gd name="connsiteY19" fmla="*/ 850605 h 988828"/>
              <a:gd name="connsiteX20" fmla="*/ 350874 w 1212111"/>
              <a:gd name="connsiteY20" fmla="*/ 861238 h 988828"/>
              <a:gd name="connsiteX21" fmla="*/ 393404 w 1212111"/>
              <a:gd name="connsiteY21" fmla="*/ 882503 h 988828"/>
              <a:gd name="connsiteX22" fmla="*/ 478465 w 1212111"/>
              <a:gd name="connsiteY22" fmla="*/ 893135 h 988828"/>
              <a:gd name="connsiteX23" fmla="*/ 520995 w 1212111"/>
              <a:gd name="connsiteY23" fmla="*/ 903768 h 988828"/>
              <a:gd name="connsiteX24" fmla="*/ 627321 w 1212111"/>
              <a:gd name="connsiteY24" fmla="*/ 914400 h 988828"/>
              <a:gd name="connsiteX25" fmla="*/ 691116 w 1212111"/>
              <a:gd name="connsiteY25" fmla="*/ 935666 h 988828"/>
              <a:gd name="connsiteX26" fmla="*/ 754911 w 1212111"/>
              <a:gd name="connsiteY26" fmla="*/ 956931 h 988828"/>
              <a:gd name="connsiteX27" fmla="*/ 786809 w 1212111"/>
              <a:gd name="connsiteY27" fmla="*/ 967563 h 988828"/>
              <a:gd name="connsiteX28" fmla="*/ 893135 w 1212111"/>
              <a:gd name="connsiteY28" fmla="*/ 988828 h 988828"/>
              <a:gd name="connsiteX29" fmla="*/ 999460 w 1212111"/>
              <a:gd name="connsiteY29" fmla="*/ 978196 h 988828"/>
              <a:gd name="connsiteX30" fmla="*/ 1063255 w 1212111"/>
              <a:gd name="connsiteY30" fmla="*/ 956931 h 988828"/>
              <a:gd name="connsiteX31" fmla="*/ 1127051 w 1212111"/>
              <a:gd name="connsiteY31" fmla="*/ 914400 h 988828"/>
              <a:gd name="connsiteX32" fmla="*/ 1158948 w 1212111"/>
              <a:gd name="connsiteY32" fmla="*/ 893135 h 988828"/>
              <a:gd name="connsiteX33" fmla="*/ 1180214 w 1212111"/>
              <a:gd name="connsiteY33" fmla="*/ 861238 h 988828"/>
              <a:gd name="connsiteX34" fmla="*/ 1201479 w 1212111"/>
              <a:gd name="connsiteY34" fmla="*/ 776177 h 988828"/>
              <a:gd name="connsiteX35" fmla="*/ 1212111 w 1212111"/>
              <a:gd name="connsiteY35" fmla="*/ 744279 h 988828"/>
              <a:gd name="connsiteX36" fmla="*/ 1201479 w 1212111"/>
              <a:gd name="connsiteY36" fmla="*/ 627321 h 988828"/>
              <a:gd name="connsiteX37" fmla="*/ 1148316 w 1212111"/>
              <a:gd name="connsiteY37" fmla="*/ 563526 h 988828"/>
              <a:gd name="connsiteX38" fmla="*/ 776176 w 1212111"/>
              <a:gd name="connsiteY38" fmla="*/ 552893 h 988828"/>
              <a:gd name="connsiteX39" fmla="*/ 723014 w 1212111"/>
              <a:gd name="connsiteY39" fmla="*/ 489098 h 988828"/>
              <a:gd name="connsiteX40" fmla="*/ 712381 w 1212111"/>
              <a:gd name="connsiteY40" fmla="*/ 457200 h 988828"/>
              <a:gd name="connsiteX41" fmla="*/ 712381 w 1212111"/>
              <a:gd name="connsiteY41" fmla="*/ 233917 h 988828"/>
              <a:gd name="connsiteX42" fmla="*/ 691116 w 1212111"/>
              <a:gd name="connsiteY42" fmla="*/ 202019 h 988828"/>
              <a:gd name="connsiteX43" fmla="*/ 659218 w 1212111"/>
              <a:gd name="connsiteY43" fmla="*/ 138224 h 988828"/>
              <a:gd name="connsiteX44" fmla="*/ 627321 w 1212111"/>
              <a:gd name="connsiteY44" fmla="*/ 53163 h 988828"/>
              <a:gd name="connsiteX45" fmla="*/ 606055 w 1212111"/>
              <a:gd name="connsiteY45" fmla="*/ 21266 h 988828"/>
              <a:gd name="connsiteX46" fmla="*/ 542260 w 1212111"/>
              <a:gd name="connsiteY46" fmla="*/ 0 h 988828"/>
              <a:gd name="connsiteX47" fmla="*/ 510362 w 1212111"/>
              <a:gd name="connsiteY47" fmla="*/ 10633 h 988828"/>
              <a:gd name="connsiteX48" fmla="*/ 478465 w 1212111"/>
              <a:gd name="connsiteY48" fmla="*/ 63796 h 98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12111" h="988828">
                <a:moveTo>
                  <a:pt x="478465" y="63796"/>
                </a:moveTo>
                <a:cubicBezTo>
                  <a:pt x="464288" y="65568"/>
                  <a:pt x="445140" y="32287"/>
                  <a:pt x="425302" y="21266"/>
                </a:cubicBezTo>
                <a:cubicBezTo>
                  <a:pt x="412528" y="14169"/>
                  <a:pt x="396823" y="14648"/>
                  <a:pt x="382772" y="10633"/>
                </a:cubicBezTo>
                <a:cubicBezTo>
                  <a:pt x="371995" y="7554"/>
                  <a:pt x="361507" y="3544"/>
                  <a:pt x="350874" y="0"/>
                </a:cubicBezTo>
                <a:cubicBezTo>
                  <a:pt x="262662" y="29405"/>
                  <a:pt x="401427" y="-19960"/>
                  <a:pt x="255181" y="53163"/>
                </a:cubicBezTo>
                <a:cubicBezTo>
                  <a:pt x="226079" y="67714"/>
                  <a:pt x="205798" y="75656"/>
                  <a:pt x="180753" y="95693"/>
                </a:cubicBezTo>
                <a:cubicBezTo>
                  <a:pt x="172925" y="101955"/>
                  <a:pt x="167508" y="110944"/>
                  <a:pt x="159488" y="116959"/>
                </a:cubicBezTo>
                <a:cubicBezTo>
                  <a:pt x="139042" y="132294"/>
                  <a:pt x="95693" y="159489"/>
                  <a:pt x="95693" y="159489"/>
                </a:cubicBezTo>
                <a:cubicBezTo>
                  <a:pt x="88605" y="170121"/>
                  <a:pt x="82411" y="181408"/>
                  <a:pt x="74428" y="191386"/>
                </a:cubicBezTo>
                <a:cubicBezTo>
                  <a:pt x="68165" y="199214"/>
                  <a:pt x="57645" y="203685"/>
                  <a:pt x="53162" y="212652"/>
                </a:cubicBezTo>
                <a:cubicBezTo>
                  <a:pt x="46627" y="225722"/>
                  <a:pt x="47661" y="241499"/>
                  <a:pt x="42530" y="255182"/>
                </a:cubicBezTo>
                <a:cubicBezTo>
                  <a:pt x="36965" y="270023"/>
                  <a:pt x="27152" y="282996"/>
                  <a:pt x="21265" y="297712"/>
                </a:cubicBezTo>
                <a:cubicBezTo>
                  <a:pt x="12940" y="318524"/>
                  <a:pt x="0" y="361507"/>
                  <a:pt x="0" y="361507"/>
                </a:cubicBezTo>
                <a:cubicBezTo>
                  <a:pt x="3544" y="460744"/>
                  <a:pt x="1067" y="560380"/>
                  <a:pt x="10632" y="659219"/>
                </a:cubicBezTo>
                <a:cubicBezTo>
                  <a:pt x="12099" y="674383"/>
                  <a:pt x="55971" y="716494"/>
                  <a:pt x="63795" y="723014"/>
                </a:cubicBezTo>
                <a:cubicBezTo>
                  <a:pt x="73612" y="731195"/>
                  <a:pt x="85714" y="736296"/>
                  <a:pt x="95693" y="744279"/>
                </a:cubicBezTo>
                <a:cubicBezTo>
                  <a:pt x="103521" y="750541"/>
                  <a:pt x="109130" y="759283"/>
                  <a:pt x="116958" y="765545"/>
                </a:cubicBezTo>
                <a:cubicBezTo>
                  <a:pt x="135105" y="780063"/>
                  <a:pt x="170840" y="800370"/>
                  <a:pt x="191386" y="808075"/>
                </a:cubicBezTo>
                <a:cubicBezTo>
                  <a:pt x="205069" y="813206"/>
                  <a:pt x="219739" y="815163"/>
                  <a:pt x="233916" y="818707"/>
                </a:cubicBezTo>
                <a:cubicBezTo>
                  <a:pt x="286425" y="853714"/>
                  <a:pt x="245399" y="832211"/>
                  <a:pt x="318976" y="850605"/>
                </a:cubicBezTo>
                <a:cubicBezTo>
                  <a:pt x="329849" y="853323"/>
                  <a:pt x="340572" y="856823"/>
                  <a:pt x="350874" y="861238"/>
                </a:cubicBezTo>
                <a:cubicBezTo>
                  <a:pt x="365442" y="867482"/>
                  <a:pt x="378027" y="878659"/>
                  <a:pt x="393404" y="882503"/>
                </a:cubicBezTo>
                <a:cubicBezTo>
                  <a:pt x="421125" y="889433"/>
                  <a:pt x="450111" y="889591"/>
                  <a:pt x="478465" y="893135"/>
                </a:cubicBezTo>
                <a:cubicBezTo>
                  <a:pt x="492642" y="896679"/>
                  <a:pt x="506529" y="901701"/>
                  <a:pt x="520995" y="903768"/>
                </a:cubicBezTo>
                <a:cubicBezTo>
                  <a:pt x="556256" y="908805"/>
                  <a:pt x="592312" y="907836"/>
                  <a:pt x="627321" y="914400"/>
                </a:cubicBezTo>
                <a:cubicBezTo>
                  <a:pt x="649352" y="918531"/>
                  <a:pt x="669851" y="928577"/>
                  <a:pt x="691116" y="935666"/>
                </a:cubicBezTo>
                <a:lnTo>
                  <a:pt x="754911" y="956931"/>
                </a:lnTo>
                <a:cubicBezTo>
                  <a:pt x="765544" y="960475"/>
                  <a:pt x="775819" y="965365"/>
                  <a:pt x="786809" y="967563"/>
                </a:cubicBezTo>
                <a:lnTo>
                  <a:pt x="893135" y="988828"/>
                </a:lnTo>
                <a:cubicBezTo>
                  <a:pt x="928577" y="985284"/>
                  <a:pt x="964452" y="984760"/>
                  <a:pt x="999460" y="978196"/>
                </a:cubicBezTo>
                <a:cubicBezTo>
                  <a:pt x="1021491" y="974065"/>
                  <a:pt x="1063255" y="956931"/>
                  <a:pt x="1063255" y="956931"/>
                </a:cubicBezTo>
                <a:lnTo>
                  <a:pt x="1127051" y="914400"/>
                </a:lnTo>
                <a:lnTo>
                  <a:pt x="1158948" y="893135"/>
                </a:lnTo>
                <a:cubicBezTo>
                  <a:pt x="1166037" y="882503"/>
                  <a:pt x="1175847" y="873247"/>
                  <a:pt x="1180214" y="861238"/>
                </a:cubicBezTo>
                <a:cubicBezTo>
                  <a:pt x="1190202" y="833771"/>
                  <a:pt x="1192237" y="803904"/>
                  <a:pt x="1201479" y="776177"/>
                </a:cubicBezTo>
                <a:lnTo>
                  <a:pt x="1212111" y="744279"/>
                </a:lnTo>
                <a:cubicBezTo>
                  <a:pt x="1208567" y="705293"/>
                  <a:pt x="1207015" y="666074"/>
                  <a:pt x="1201479" y="627321"/>
                </a:cubicBezTo>
                <a:cubicBezTo>
                  <a:pt x="1197716" y="600978"/>
                  <a:pt x="1180089" y="566785"/>
                  <a:pt x="1148316" y="563526"/>
                </a:cubicBezTo>
                <a:cubicBezTo>
                  <a:pt x="1024866" y="550864"/>
                  <a:pt x="900223" y="556437"/>
                  <a:pt x="776176" y="552893"/>
                </a:cubicBezTo>
                <a:cubicBezTo>
                  <a:pt x="752660" y="529377"/>
                  <a:pt x="737817" y="518705"/>
                  <a:pt x="723014" y="489098"/>
                </a:cubicBezTo>
                <a:cubicBezTo>
                  <a:pt x="718002" y="479073"/>
                  <a:pt x="715925" y="467833"/>
                  <a:pt x="712381" y="457200"/>
                </a:cubicBezTo>
                <a:cubicBezTo>
                  <a:pt x="722727" y="364089"/>
                  <a:pt x="732328" y="333652"/>
                  <a:pt x="712381" y="233917"/>
                </a:cubicBezTo>
                <a:cubicBezTo>
                  <a:pt x="709875" y="221386"/>
                  <a:pt x="696831" y="213449"/>
                  <a:pt x="691116" y="202019"/>
                </a:cubicBezTo>
                <a:cubicBezTo>
                  <a:pt x="647098" y="113983"/>
                  <a:pt x="720156" y="229630"/>
                  <a:pt x="659218" y="138224"/>
                </a:cubicBezTo>
                <a:cubicBezTo>
                  <a:pt x="647590" y="91709"/>
                  <a:pt x="652032" y="96406"/>
                  <a:pt x="627321" y="53163"/>
                </a:cubicBezTo>
                <a:cubicBezTo>
                  <a:pt x="620981" y="42068"/>
                  <a:pt x="616891" y="28039"/>
                  <a:pt x="606055" y="21266"/>
                </a:cubicBezTo>
                <a:cubicBezTo>
                  <a:pt x="587047" y="9386"/>
                  <a:pt x="542260" y="0"/>
                  <a:pt x="542260" y="0"/>
                </a:cubicBezTo>
                <a:cubicBezTo>
                  <a:pt x="531627" y="3544"/>
                  <a:pt x="519687" y="4416"/>
                  <a:pt x="510362" y="10633"/>
                </a:cubicBezTo>
                <a:cubicBezTo>
                  <a:pt x="454998" y="47543"/>
                  <a:pt x="492642" y="62024"/>
                  <a:pt x="478465" y="63796"/>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TextBox 38"/>
              <p:cNvSpPr txBox="1"/>
              <p:nvPr/>
            </p:nvSpPr>
            <p:spPr>
              <a:xfrm>
                <a:off x="7310007" y="2908740"/>
                <a:ext cx="1266436"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den>
                      </m:f>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7310007" y="2908740"/>
                <a:ext cx="1266436" cy="97456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60485" y="3113145"/>
                <a:ext cx="14114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6160485" y="3113145"/>
                <a:ext cx="1411412"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320949" y="3959761"/>
                <a:ext cx="4058419" cy="10701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𝐹𝐵</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nary>
                        <m:naryPr>
                          <m:ctrlPr>
                            <a:rPr lang="en-US" altLang="zh-CN" i="1">
                              <a:latin typeface="Cambria Math" panose="02040503050406030204" pitchFamily="18" charset="0"/>
                            </a:rPr>
                          </m:ctrlPr>
                        </m:naryPr>
                        <m:sub>
                          <m:r>
                            <m:rPr>
                              <m:brk m:alnAt="23"/>
                            </m:rPr>
                            <a:rPr lang="en-US" altLang="zh-CN" i="1">
                              <a:latin typeface="Cambria Math"/>
                            </a:rPr>
                            <m:t>0</m:t>
                          </m:r>
                        </m:sub>
                        <m:sup>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sup>
                        <m:e>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den>
                          </m:f>
                        </m:e>
                      </m:nary>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𝑑𝑥</m:t>
                      </m:r>
                    </m:oMath>
                  </m:oMathPara>
                </a14:m>
                <a:endParaRPr lang="zh-CN"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320949" y="3959761"/>
                <a:ext cx="4058419" cy="107010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9054194" y="4026857"/>
                <a:ext cx="1483227" cy="997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𝑄</m:t>
                              </m:r>
                            </m:e>
                            <m:sub>
                              <m:r>
                                <a:rPr lang="en-US" altLang="zh-CN" i="1">
                                  <a:latin typeface="Cambria Math"/>
                                </a:rPr>
                                <m:t>𝑠𝑠</m:t>
                              </m:r>
                            </m:sub>
                            <m:sup>
                              <m:r>
                                <a:rPr lang="en-US" altLang="zh-CN" i="1">
                                  <a:latin typeface="Cambria Math"/>
                                </a:rPr>
                                <m:t>′</m:t>
                              </m:r>
                            </m:sup>
                          </m:sSubSup>
                        </m:num>
                        <m:den>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den>
                      </m:f>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9054194" y="4026857"/>
                <a:ext cx="1483227" cy="99732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160485" y="5032532"/>
                <a:ext cx="3468064" cy="10701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r>
                            <a:rPr lang="en-US" altLang="zh-CN" i="1">
                              <a:latin typeface="Cambria Math"/>
                            </a:rPr>
                            <m:t>′</m:t>
                          </m:r>
                        </m:e>
                        <m:sub>
                          <m:r>
                            <a:rPr lang="en-US" altLang="zh-CN" i="1">
                              <a:latin typeface="Cambria Math"/>
                            </a:rPr>
                            <m:t>𝑠𝑠</m:t>
                          </m:r>
                        </m:sub>
                      </m:sSub>
                      <m:r>
                        <a:rPr lang="en-US" altLang="zh-CN" i="1">
                          <a:latin typeface="Cambria Math"/>
                        </a:rPr>
                        <m:t>=</m:t>
                      </m:r>
                      <m:nary>
                        <m:naryPr>
                          <m:ctrlPr>
                            <a:rPr lang="en-US" altLang="zh-CN" i="1">
                              <a:latin typeface="Cambria Math" panose="02040503050406030204" pitchFamily="18" charset="0"/>
                            </a:rPr>
                          </m:ctrlPr>
                        </m:naryPr>
                        <m:sub>
                          <m:r>
                            <m:rPr>
                              <m:brk m:alnAt="23"/>
                            </m:rPr>
                            <a:rPr lang="en-US" altLang="zh-CN" i="1">
                              <a:latin typeface="Cambria Math"/>
                            </a:rPr>
                            <m:t>0</m:t>
                          </m:r>
                        </m:sub>
                        <m:sup>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sup>
                        <m:e>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𝑖</m:t>
                                  </m:r>
                                </m:sub>
                              </m:sSub>
                            </m:den>
                          </m:f>
                        </m:e>
                      </m:nary>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𝑑𝑥</m:t>
                      </m:r>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6160485" y="5032532"/>
                <a:ext cx="3468064" cy="1070101"/>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192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heel(1)">
                                      <p:cBhvr>
                                        <p:cTn id="24" dur="20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20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1000"/>
                                        <p:tgtEl>
                                          <p:spTgt spid="42"/>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animBg="1"/>
      <p:bldP spid="39"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136" y="22540"/>
            <a:ext cx="6868634" cy="923330"/>
          </a:xfrm>
          <a:prstGeom prst="rect">
            <a:avLst/>
          </a:prstGeom>
        </p:spPr>
        <p:txBody>
          <a:bodyPr wrap="square">
            <a:spAutoFit/>
          </a:bodyPr>
          <a:lstStyle/>
          <a:p>
            <a:pPr>
              <a:lnSpc>
                <a:spcPct val="150000"/>
              </a:lnSpc>
            </a:pPr>
            <a:r>
              <a:rPr lang="en-US" altLang="zh-CN" sz="3600" b="1" dirty="0">
                <a:solidFill>
                  <a:srgbClr val="FF0000"/>
                </a:solidFill>
              </a:rPr>
              <a:t>8.1 </a:t>
            </a:r>
            <a:r>
              <a:rPr lang="zh-CN" altLang="en-US" sz="3600" b="1" dirty="0">
                <a:solidFill>
                  <a:srgbClr val="FF0000"/>
                </a:solidFill>
              </a:rPr>
              <a:t>表面态与表面空间电荷区</a:t>
            </a:r>
            <a:endParaRPr lang="en-US" altLang="zh-CN" sz="3600" b="1" dirty="0">
              <a:solidFill>
                <a:srgbClr val="FF0000"/>
              </a:solidFill>
            </a:endParaRPr>
          </a:p>
        </p:txBody>
      </p:sp>
      <p:sp>
        <p:nvSpPr>
          <p:cNvPr id="3" name="TextBox 2"/>
          <p:cNvSpPr txBox="1"/>
          <p:nvPr/>
        </p:nvSpPr>
        <p:spPr>
          <a:xfrm>
            <a:off x="2342708" y="1067460"/>
            <a:ext cx="1266693" cy="523220"/>
          </a:xfrm>
          <a:prstGeom prst="rect">
            <a:avLst/>
          </a:prstGeom>
          <a:noFill/>
        </p:spPr>
        <p:txBody>
          <a:bodyPr wrap="none" rtlCol="0">
            <a:spAutoFit/>
          </a:bodyPr>
          <a:lstStyle/>
          <a:p>
            <a:r>
              <a:rPr lang="zh-CN" altLang="en-US" b="1" dirty="0">
                <a:solidFill>
                  <a:srgbClr val="7030A0"/>
                </a:solidFill>
              </a:rPr>
              <a:t>表面态</a:t>
            </a:r>
          </a:p>
        </p:txBody>
      </p:sp>
      <p:cxnSp>
        <p:nvCxnSpPr>
          <p:cNvPr id="5" name="直接连接符 4"/>
          <p:cNvCxnSpPr/>
          <p:nvPr/>
        </p:nvCxnSpPr>
        <p:spPr>
          <a:xfrm>
            <a:off x="2518147" y="228488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18147" y="315675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570770" y="1906314"/>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70770" y="1906314"/>
                <a:ext cx="435935" cy="523220"/>
              </a:xfrm>
              <a:prstGeom prst="rect">
                <a:avLst/>
              </a:prstGeom>
              <a:blipFill>
                <a:blip r:embed="rId3"/>
                <a:stretch>
                  <a:fillRect r="-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0320" y="2898686"/>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500320" y="2898686"/>
                <a:ext cx="435935" cy="523220"/>
              </a:xfrm>
              <a:prstGeom prst="rect">
                <a:avLst/>
              </a:prstGeom>
              <a:blipFill>
                <a:blip r:embed="rId4"/>
                <a:stretch>
                  <a:fillRect r="-5556"/>
                </a:stretch>
              </a:blipFill>
            </p:spPr>
            <p:txBody>
              <a:bodyPr/>
              <a:lstStyle/>
              <a:p>
                <a:r>
                  <a:rPr lang="zh-CN" altLang="en-US">
                    <a:noFill/>
                  </a:rPr>
                  <a:t> </a:t>
                </a:r>
              </a:p>
            </p:txBody>
          </p:sp>
        </mc:Fallback>
      </mc:AlternateContent>
      <p:cxnSp>
        <p:nvCxnSpPr>
          <p:cNvPr id="12" name="直接连接符 11"/>
          <p:cNvCxnSpPr/>
          <p:nvPr/>
        </p:nvCxnSpPr>
        <p:spPr>
          <a:xfrm>
            <a:off x="2433083" y="24295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36621" y="25819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436621" y="273079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36621" y="2898686"/>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33082" y="302916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507512" y="1906314"/>
            <a:ext cx="0" cy="1522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6018" y="1329070"/>
            <a:ext cx="4123245" cy="523220"/>
          </a:xfrm>
          <a:prstGeom prst="rect">
            <a:avLst/>
          </a:prstGeom>
          <a:noFill/>
        </p:spPr>
        <p:txBody>
          <a:bodyPr wrap="none" rtlCol="0">
            <a:spAutoFit/>
          </a:bodyPr>
          <a:lstStyle/>
          <a:p>
            <a:r>
              <a:rPr lang="en-US" altLang="zh-CN" b="1" dirty="0">
                <a:solidFill>
                  <a:srgbClr val="CC00CC"/>
                </a:solidFill>
                <a:latin typeface="Times New Roman" pitchFamily="18" charset="0"/>
                <a:ea typeface="华文行楷" pitchFamily="2" charset="-122"/>
                <a:cs typeface="Times New Roman" pitchFamily="18" charset="0"/>
              </a:rPr>
              <a:t>A.</a:t>
            </a:r>
            <a:r>
              <a:rPr lang="zh-CN" altLang="en-US" b="1" dirty="0">
                <a:solidFill>
                  <a:srgbClr val="CC00CC"/>
                </a:solidFill>
                <a:latin typeface="Times New Roman" pitchFamily="18" charset="0"/>
                <a:ea typeface="华文行楷" pitchFamily="2" charset="-122"/>
                <a:cs typeface="Times New Roman" pitchFamily="18" charset="0"/>
              </a:rPr>
              <a:t>晶体周期性排列的终止</a:t>
            </a:r>
          </a:p>
        </p:txBody>
      </p:sp>
      <p:sp>
        <p:nvSpPr>
          <p:cNvPr id="24" name="TextBox 23"/>
          <p:cNvSpPr txBox="1"/>
          <p:nvPr/>
        </p:nvSpPr>
        <p:spPr>
          <a:xfrm>
            <a:off x="5146017" y="2004690"/>
            <a:ext cx="4104009" cy="523220"/>
          </a:xfrm>
          <a:prstGeom prst="rect">
            <a:avLst/>
          </a:prstGeom>
          <a:noFill/>
        </p:spPr>
        <p:txBody>
          <a:bodyPr wrap="none" rtlCol="0">
            <a:spAutoFit/>
          </a:bodyPr>
          <a:lstStyle/>
          <a:p>
            <a:r>
              <a:rPr lang="en-US" altLang="zh-CN" b="1" dirty="0">
                <a:solidFill>
                  <a:srgbClr val="CC00CC"/>
                </a:solidFill>
                <a:latin typeface="Times New Roman" pitchFamily="18" charset="0"/>
                <a:ea typeface="华文行楷" pitchFamily="2" charset="-122"/>
                <a:cs typeface="Times New Roman" pitchFamily="18" charset="0"/>
              </a:rPr>
              <a:t>B.</a:t>
            </a:r>
            <a:r>
              <a:rPr lang="zh-CN" altLang="en-US" b="1" dirty="0">
                <a:solidFill>
                  <a:srgbClr val="CC00CC"/>
                </a:solidFill>
                <a:latin typeface="Times New Roman" pitchFamily="18" charset="0"/>
                <a:ea typeface="华文行楷" pitchFamily="2" charset="-122"/>
                <a:cs typeface="Times New Roman" pitchFamily="18" charset="0"/>
              </a:rPr>
              <a:t>表面吸附杂质、污染物</a:t>
            </a:r>
          </a:p>
        </p:txBody>
      </p:sp>
      <p:sp>
        <p:nvSpPr>
          <p:cNvPr id="25" name="TextBox 24"/>
          <p:cNvSpPr txBox="1"/>
          <p:nvPr/>
        </p:nvSpPr>
        <p:spPr>
          <a:xfrm>
            <a:off x="5146017" y="2581934"/>
            <a:ext cx="3406702" cy="523220"/>
          </a:xfrm>
          <a:prstGeom prst="rect">
            <a:avLst/>
          </a:prstGeom>
          <a:noFill/>
        </p:spPr>
        <p:txBody>
          <a:bodyPr wrap="none" rtlCol="0">
            <a:spAutoFit/>
          </a:bodyPr>
          <a:lstStyle/>
          <a:p>
            <a:r>
              <a:rPr lang="en-US" altLang="zh-CN" b="1" dirty="0">
                <a:solidFill>
                  <a:srgbClr val="CC00CC"/>
                </a:solidFill>
                <a:latin typeface="Times New Roman" pitchFamily="18" charset="0"/>
                <a:ea typeface="华文行楷" pitchFamily="2" charset="-122"/>
                <a:cs typeface="Times New Roman" pitchFamily="18" charset="0"/>
              </a:rPr>
              <a:t>C.</a:t>
            </a:r>
            <a:r>
              <a:rPr lang="zh-CN" altLang="en-US" b="1" dirty="0">
                <a:solidFill>
                  <a:srgbClr val="CC00CC"/>
                </a:solidFill>
                <a:latin typeface="Times New Roman" pitchFamily="18" charset="0"/>
                <a:ea typeface="华文行楷" pitchFamily="2" charset="-122"/>
                <a:cs typeface="Times New Roman" pitchFamily="18" charset="0"/>
              </a:rPr>
              <a:t>表面氧化物的形成</a:t>
            </a:r>
          </a:p>
        </p:txBody>
      </p:sp>
      <p:sp>
        <p:nvSpPr>
          <p:cNvPr id="31" name="TextBox 30"/>
          <p:cNvSpPr txBox="1"/>
          <p:nvPr/>
        </p:nvSpPr>
        <p:spPr>
          <a:xfrm>
            <a:off x="2411110" y="3548387"/>
            <a:ext cx="2348720" cy="523220"/>
          </a:xfrm>
          <a:prstGeom prst="rect">
            <a:avLst/>
          </a:prstGeom>
          <a:noFill/>
        </p:spPr>
        <p:txBody>
          <a:bodyPr wrap="none" rtlCol="0">
            <a:spAutoFit/>
          </a:bodyPr>
          <a:lstStyle/>
          <a:p>
            <a:r>
              <a:rPr lang="zh-CN" altLang="en-US" b="1" dirty="0"/>
              <a:t>施主型表面态</a:t>
            </a:r>
          </a:p>
        </p:txBody>
      </p:sp>
      <p:sp>
        <p:nvSpPr>
          <p:cNvPr id="33" name="TextBox 32"/>
          <p:cNvSpPr txBox="1"/>
          <p:nvPr/>
        </p:nvSpPr>
        <p:spPr>
          <a:xfrm>
            <a:off x="5040566" y="3516488"/>
            <a:ext cx="4152099" cy="523220"/>
          </a:xfrm>
          <a:prstGeom prst="rect">
            <a:avLst/>
          </a:prstGeom>
          <a:noFill/>
        </p:spPr>
        <p:txBody>
          <a:bodyPr wrap="none" rtlCol="0">
            <a:spAutoFit/>
          </a:bodyPr>
          <a:lstStyle/>
          <a:p>
            <a:r>
              <a:rPr lang="zh-CN" altLang="en-US" b="1" dirty="0">
                <a:solidFill>
                  <a:srgbClr val="005C2A"/>
                </a:solidFill>
                <a:latin typeface="仿宋" pitchFamily="49" charset="-122"/>
                <a:ea typeface="仿宋" pitchFamily="49" charset="-122"/>
              </a:rPr>
              <a:t>被电子占据状态：电中性</a:t>
            </a:r>
          </a:p>
        </p:txBody>
      </p:sp>
      <p:sp>
        <p:nvSpPr>
          <p:cNvPr id="34" name="TextBox 33"/>
          <p:cNvSpPr txBox="1"/>
          <p:nvPr/>
        </p:nvSpPr>
        <p:spPr>
          <a:xfrm>
            <a:off x="5040565" y="4021328"/>
            <a:ext cx="3430747" cy="523220"/>
          </a:xfrm>
          <a:prstGeom prst="rect">
            <a:avLst/>
          </a:prstGeom>
          <a:noFill/>
        </p:spPr>
        <p:txBody>
          <a:bodyPr wrap="none" rtlCol="0">
            <a:spAutoFit/>
          </a:bodyPr>
          <a:lstStyle/>
          <a:p>
            <a:r>
              <a:rPr lang="zh-CN" altLang="en-US" b="1" dirty="0">
                <a:solidFill>
                  <a:srgbClr val="005C2A"/>
                </a:solidFill>
                <a:latin typeface="仿宋" pitchFamily="49" charset="-122"/>
                <a:ea typeface="仿宋" pitchFamily="49" charset="-122"/>
              </a:rPr>
              <a:t>电子空状态：正电性</a:t>
            </a:r>
          </a:p>
        </p:txBody>
      </p:sp>
      <p:sp>
        <p:nvSpPr>
          <p:cNvPr id="35" name="TextBox 34"/>
          <p:cNvSpPr txBox="1"/>
          <p:nvPr/>
        </p:nvSpPr>
        <p:spPr>
          <a:xfrm>
            <a:off x="2411110" y="4646921"/>
            <a:ext cx="2348720" cy="523220"/>
          </a:xfrm>
          <a:prstGeom prst="rect">
            <a:avLst/>
          </a:prstGeom>
          <a:noFill/>
        </p:spPr>
        <p:txBody>
          <a:bodyPr wrap="none" rtlCol="0">
            <a:spAutoFit/>
          </a:bodyPr>
          <a:lstStyle/>
          <a:p>
            <a:r>
              <a:rPr lang="zh-CN" altLang="en-US" b="1" dirty="0"/>
              <a:t>受主型表面态</a:t>
            </a:r>
          </a:p>
        </p:txBody>
      </p:sp>
      <p:sp>
        <p:nvSpPr>
          <p:cNvPr id="36" name="TextBox 35"/>
          <p:cNvSpPr txBox="1"/>
          <p:nvPr/>
        </p:nvSpPr>
        <p:spPr>
          <a:xfrm>
            <a:off x="5040565" y="4619966"/>
            <a:ext cx="4134465" cy="523220"/>
          </a:xfrm>
          <a:prstGeom prst="rect">
            <a:avLst/>
          </a:prstGeom>
          <a:noFill/>
        </p:spPr>
        <p:txBody>
          <a:bodyPr wrap="none" rtlCol="0">
            <a:spAutoFit/>
          </a:bodyPr>
          <a:lstStyle/>
          <a:p>
            <a:r>
              <a:rPr lang="zh-CN" altLang="en-US" b="1" dirty="0">
                <a:solidFill>
                  <a:srgbClr val="FF0000"/>
                </a:solidFill>
                <a:latin typeface="华文楷体" pitchFamily="2" charset="-122"/>
                <a:ea typeface="华文楷体" pitchFamily="2" charset="-122"/>
              </a:rPr>
              <a:t>被电子占据状态：负电性</a:t>
            </a:r>
          </a:p>
        </p:txBody>
      </p:sp>
      <p:sp>
        <p:nvSpPr>
          <p:cNvPr id="37" name="TextBox 36"/>
          <p:cNvSpPr txBox="1"/>
          <p:nvPr/>
        </p:nvSpPr>
        <p:spPr>
          <a:xfrm>
            <a:off x="5040563" y="5124806"/>
            <a:ext cx="3416320" cy="523220"/>
          </a:xfrm>
          <a:prstGeom prst="rect">
            <a:avLst/>
          </a:prstGeom>
          <a:noFill/>
        </p:spPr>
        <p:txBody>
          <a:bodyPr wrap="none" rtlCol="0">
            <a:spAutoFit/>
          </a:bodyPr>
          <a:lstStyle/>
          <a:p>
            <a:r>
              <a:rPr lang="zh-CN" altLang="en-US" b="1" dirty="0">
                <a:solidFill>
                  <a:srgbClr val="FF0000"/>
                </a:solidFill>
                <a:latin typeface="华文楷体" pitchFamily="2" charset="-122"/>
                <a:ea typeface="华文楷体" pitchFamily="2" charset="-122"/>
              </a:rPr>
              <a:t>电子空状态：电中性</a:t>
            </a:r>
          </a:p>
        </p:txBody>
      </p:sp>
      <p:sp>
        <p:nvSpPr>
          <p:cNvPr id="38" name="TextBox 37"/>
          <p:cNvSpPr txBox="1"/>
          <p:nvPr/>
        </p:nvSpPr>
        <p:spPr>
          <a:xfrm>
            <a:off x="2436620" y="5673653"/>
            <a:ext cx="2709396" cy="523220"/>
          </a:xfrm>
          <a:prstGeom prst="rect">
            <a:avLst/>
          </a:prstGeom>
          <a:noFill/>
        </p:spPr>
        <p:txBody>
          <a:bodyPr wrap="none" rtlCol="0">
            <a:spAutoFit/>
          </a:bodyPr>
          <a:lstStyle/>
          <a:p>
            <a:r>
              <a:rPr lang="zh-CN" altLang="en-US" b="1" dirty="0"/>
              <a:t>复合中心表面态</a:t>
            </a:r>
          </a:p>
        </p:txBody>
      </p:sp>
      <p:sp>
        <p:nvSpPr>
          <p:cNvPr id="39" name="TextBox 38"/>
          <p:cNvSpPr txBox="1"/>
          <p:nvPr/>
        </p:nvSpPr>
        <p:spPr>
          <a:xfrm>
            <a:off x="5487308" y="5693010"/>
            <a:ext cx="4512774" cy="523220"/>
          </a:xfrm>
          <a:prstGeom prst="rect">
            <a:avLst/>
          </a:prstGeom>
          <a:noFill/>
        </p:spPr>
        <p:txBody>
          <a:bodyPr wrap="none" rtlCol="0">
            <a:spAutoFit/>
          </a:bodyPr>
          <a:lstStyle/>
          <a:p>
            <a:r>
              <a:rPr lang="zh-CN" altLang="en-US" b="1" dirty="0">
                <a:solidFill>
                  <a:srgbClr val="002060"/>
                </a:solidFill>
                <a:latin typeface="华文行楷" pitchFamily="2" charset="-122"/>
                <a:ea typeface="华文行楷" pitchFamily="2" charset="-122"/>
              </a:rPr>
              <a:t>电子和空穴通过表面态复合</a:t>
            </a:r>
          </a:p>
        </p:txBody>
      </p:sp>
      <p:sp>
        <p:nvSpPr>
          <p:cNvPr id="28" name="TextBox 27"/>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32" name="组合 31"/>
          <p:cNvGrpSpPr/>
          <p:nvPr/>
        </p:nvGrpSpPr>
        <p:grpSpPr>
          <a:xfrm>
            <a:off x="9902453" y="6365526"/>
            <a:ext cx="669851" cy="372140"/>
            <a:chOff x="2020186" y="5571460"/>
            <a:chExt cx="669851" cy="372140"/>
          </a:xfrm>
        </p:grpSpPr>
        <p:sp>
          <p:nvSpPr>
            <p:cNvPr id="40" name="右箭头 39"/>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棱台 40"/>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1970675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20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200"/>
                                  </p:iterate>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200"/>
                                  </p:iterate>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type="lt">
                                    <p:tmAbs val="200"/>
                                  </p:iterate>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200"/>
                                  </p:iterate>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type="lt">
                                    <p:tmAbs val="200"/>
                                  </p:iterate>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200"/>
                                  </p:iterate>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type="lt">
                                    <p:tmAbs val="200"/>
                                  </p:iterate>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type="lt">
                                    <p:tmAbs val="200"/>
                                  </p:iterate>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type="lt">
                                    <p:tmAbs val="200"/>
                                  </p:iterate>
                                  <p:childTnLst>
                                    <p:set>
                                      <p:cBhvr>
                                        <p:cTn id="82" dur="1" fill="hold">
                                          <p:stCondLst>
                                            <p:cond delay="0"/>
                                          </p:stCondLst>
                                        </p:cTn>
                                        <p:tgtEl>
                                          <p:spTgt spid="39"/>
                                        </p:tgtEl>
                                        <p:attrNameLst>
                                          <p:attrName>style.visibility</p:attrName>
                                        </p:attrNameLst>
                                      </p:cBhvr>
                                      <p:to>
                                        <p:strVal val="visible"/>
                                      </p:to>
                                    </p:set>
                                  </p:childTnLst>
                                </p:cTn>
                              </p:par>
                            </p:childTnLst>
                          </p:cTn>
                        </p:par>
                        <p:par>
                          <p:cTn id="83" fill="hold">
                            <p:stCondLst>
                              <p:cond delay="2201"/>
                            </p:stCondLst>
                            <p:childTnLst>
                              <p:par>
                                <p:cTn id="84" presetID="1" presetClass="entr" presetSubtype="0"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23" grpId="0"/>
      <p:bldP spid="24" grpId="0"/>
      <p:bldP spid="25" grpId="0"/>
      <p:bldP spid="31" grpId="0"/>
      <p:bldP spid="33" grpId="0"/>
      <p:bldP spid="34" grpId="0"/>
      <p:bldP spid="35" grpId="0"/>
      <p:bldP spid="36" grpId="0"/>
      <p:bldP spid="37" grpId="0"/>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3069" y="-100584"/>
            <a:ext cx="11387667" cy="1143000"/>
          </a:xfrm>
        </p:spPr>
        <p:txBody>
          <a:bodyPr/>
          <a:lstStyle/>
          <a:p>
            <a:r>
              <a:rPr lang="zh-CN" altLang="en-US" dirty="0" smtClean="0"/>
              <a:t>本章结束了！</a:t>
            </a:r>
            <a:endParaRPr lang="zh-CN" altLang="en-US" dirty="0"/>
          </a:p>
        </p:txBody>
      </p:sp>
      <p:sp>
        <p:nvSpPr>
          <p:cNvPr id="3" name="文本框 2"/>
          <p:cNvSpPr txBox="1"/>
          <p:nvPr/>
        </p:nvSpPr>
        <p:spPr>
          <a:xfrm>
            <a:off x="1106424" y="1136702"/>
            <a:ext cx="10341863" cy="4893647"/>
          </a:xfrm>
          <a:prstGeom prst="rect">
            <a:avLst/>
          </a:prstGeom>
          <a:noFill/>
        </p:spPr>
        <p:txBody>
          <a:bodyPr wrap="square" rtlCol="0">
            <a:spAutoFit/>
          </a:bodyPr>
          <a:lstStyle/>
          <a:p>
            <a:r>
              <a:rPr lang="zh-CN" altLang="en-US" sz="2400" b="1" dirty="0" smtClean="0"/>
              <a:t>本章要求：</a:t>
            </a:r>
            <a:endParaRPr lang="en-US" altLang="zh-CN" sz="2400" b="1" dirty="0" smtClean="0"/>
          </a:p>
          <a:p>
            <a:r>
              <a:rPr lang="en-US" altLang="zh-CN" sz="2400" b="1" dirty="0" smtClean="0"/>
              <a:t>1</a:t>
            </a:r>
            <a:r>
              <a:rPr lang="zh-CN" altLang="en-US" sz="2400" b="1" dirty="0" smtClean="0"/>
              <a:t>、理解空间电荷区的理论分析。</a:t>
            </a:r>
            <a:endParaRPr lang="en-US" altLang="zh-CN" sz="2400" b="1" dirty="0" smtClean="0"/>
          </a:p>
          <a:p>
            <a:r>
              <a:rPr lang="en-US" altLang="zh-CN" sz="2400" b="1" dirty="0" smtClean="0"/>
              <a:t>2</a:t>
            </a:r>
            <a:r>
              <a:rPr lang="zh-CN" altLang="en-US" sz="2400" b="1" dirty="0" smtClean="0"/>
              <a:t>、能够判断具有表面态时半导体表面能带弯曲情况。</a:t>
            </a:r>
            <a:endParaRPr lang="en-US" altLang="zh-CN" sz="2400" b="1" dirty="0" smtClean="0"/>
          </a:p>
          <a:p>
            <a:r>
              <a:rPr lang="en-US" altLang="zh-CN" sz="2400" b="1" dirty="0" smtClean="0"/>
              <a:t>3</a:t>
            </a:r>
            <a:r>
              <a:rPr lang="zh-CN" altLang="en-US" sz="2400" b="1" dirty="0" smtClean="0"/>
              <a:t>、理解表面态来源、施主表面态、受主表面态、表面场效应。</a:t>
            </a:r>
            <a:endParaRPr lang="en-US" altLang="zh-CN" sz="2400" b="1" dirty="0" smtClean="0"/>
          </a:p>
          <a:p>
            <a:r>
              <a:rPr lang="en-US" altLang="zh-CN" sz="2400" b="1" dirty="0"/>
              <a:t>4</a:t>
            </a:r>
            <a:r>
              <a:rPr lang="zh-CN" altLang="en-US" sz="2400" b="1" dirty="0" smtClean="0"/>
              <a:t>、能够正确画出金属费米能级和半导体费米能级不在同一个能量水平上热平衡，半导体表面为积累、耗尽、弱反型、强反型时的能带图。</a:t>
            </a:r>
            <a:endParaRPr lang="en-US" altLang="zh-CN" sz="2400" b="1" dirty="0" smtClean="0"/>
          </a:p>
          <a:p>
            <a:r>
              <a:rPr lang="en-US" altLang="zh-CN" sz="2400" b="1" dirty="0" smtClean="0"/>
              <a:t>5</a:t>
            </a:r>
            <a:r>
              <a:rPr lang="zh-CN" altLang="en-US" sz="2400" b="1" dirty="0" smtClean="0"/>
              <a:t>、能够理解理想</a:t>
            </a:r>
            <a:r>
              <a:rPr lang="en-US" altLang="zh-CN" sz="2400" b="1" dirty="0" smtClean="0"/>
              <a:t>MIS</a:t>
            </a:r>
            <a:r>
              <a:rPr lang="zh-CN" altLang="en-US" sz="2400" b="1" dirty="0" smtClean="0"/>
              <a:t>结构电容</a:t>
            </a:r>
            <a:r>
              <a:rPr lang="en-US" altLang="zh-CN" sz="2400" b="1" dirty="0" smtClean="0"/>
              <a:t>-</a:t>
            </a:r>
            <a:r>
              <a:rPr lang="zh-CN" altLang="en-US" sz="2400" b="1" dirty="0" smtClean="0"/>
              <a:t>电压特性。</a:t>
            </a:r>
            <a:endParaRPr lang="en-US" altLang="zh-CN" sz="2400" b="1" dirty="0" smtClean="0"/>
          </a:p>
          <a:p>
            <a:r>
              <a:rPr lang="en-US" altLang="zh-CN" sz="2400" b="1" dirty="0"/>
              <a:t>5</a:t>
            </a:r>
            <a:r>
              <a:rPr lang="zh-CN" altLang="en-US" sz="2400" b="1" dirty="0" smtClean="0"/>
              <a:t>、能够正确画出杂质均匀分布的</a:t>
            </a:r>
            <a:r>
              <a:rPr lang="en-US" altLang="zh-CN" sz="2400" b="1" dirty="0" smtClean="0"/>
              <a:t>n</a:t>
            </a:r>
            <a:r>
              <a:rPr lang="zh-CN" altLang="en-US" sz="2400" b="1" dirty="0" smtClean="0"/>
              <a:t>型</a:t>
            </a:r>
            <a:r>
              <a:rPr lang="en-US" altLang="zh-CN" sz="2400" b="1" dirty="0" smtClean="0"/>
              <a:t>MOS</a:t>
            </a:r>
            <a:r>
              <a:rPr lang="zh-CN" altLang="en-US" sz="2400" b="1" dirty="0" smtClean="0"/>
              <a:t>结构和</a:t>
            </a:r>
            <a:r>
              <a:rPr lang="en-US" altLang="zh-CN" sz="2400" b="1" dirty="0" smtClean="0"/>
              <a:t>p</a:t>
            </a:r>
            <a:r>
              <a:rPr lang="zh-CN" altLang="en-US" sz="2400" b="1" dirty="0" smtClean="0"/>
              <a:t>型</a:t>
            </a:r>
            <a:r>
              <a:rPr lang="en-US" altLang="zh-CN" sz="2400" b="1" dirty="0" smtClean="0"/>
              <a:t>MOS</a:t>
            </a:r>
            <a:r>
              <a:rPr lang="zh-CN" altLang="en-US" sz="2400" b="1" dirty="0" smtClean="0"/>
              <a:t>结构的高频电容</a:t>
            </a:r>
            <a:r>
              <a:rPr lang="en-US" altLang="zh-CN" sz="2400" b="1" dirty="0" smtClean="0"/>
              <a:t>-</a:t>
            </a:r>
            <a:r>
              <a:rPr lang="zh-CN" altLang="en-US" sz="2400" b="1" dirty="0" smtClean="0"/>
              <a:t>电压特性，并用这个特性区分半导体的导电类型。</a:t>
            </a:r>
            <a:endParaRPr lang="en-US" altLang="zh-CN" sz="2400" b="1" dirty="0" smtClean="0"/>
          </a:p>
          <a:p>
            <a:r>
              <a:rPr lang="en-US" altLang="zh-CN" sz="2400" b="1" dirty="0"/>
              <a:t>6</a:t>
            </a:r>
            <a:r>
              <a:rPr lang="zh-CN" altLang="en-US" sz="2400" b="1" dirty="0" smtClean="0"/>
              <a:t>、能够正确画出氧化层中有正电荷时的</a:t>
            </a:r>
            <a:r>
              <a:rPr lang="zh-CN" altLang="en-US" sz="2400" b="1" dirty="0"/>
              <a:t>杂质均匀分布的</a:t>
            </a:r>
            <a:r>
              <a:rPr lang="en-US" altLang="zh-CN" sz="2400" b="1" dirty="0"/>
              <a:t>n</a:t>
            </a:r>
            <a:r>
              <a:rPr lang="zh-CN" altLang="en-US" sz="2400" b="1" dirty="0"/>
              <a:t>型</a:t>
            </a:r>
            <a:r>
              <a:rPr lang="en-US" altLang="zh-CN" sz="2400" b="1" dirty="0"/>
              <a:t>MOS</a:t>
            </a:r>
            <a:r>
              <a:rPr lang="zh-CN" altLang="en-US" sz="2400" b="1" dirty="0"/>
              <a:t>结构和</a:t>
            </a:r>
            <a:r>
              <a:rPr lang="en-US" altLang="zh-CN" sz="2400" b="1" dirty="0"/>
              <a:t>p</a:t>
            </a:r>
            <a:r>
              <a:rPr lang="zh-CN" altLang="en-US" sz="2400" b="1" dirty="0"/>
              <a:t>型</a:t>
            </a:r>
            <a:r>
              <a:rPr lang="en-US" altLang="zh-CN" sz="2400" b="1" dirty="0"/>
              <a:t>MOS</a:t>
            </a:r>
            <a:r>
              <a:rPr lang="zh-CN" altLang="en-US" sz="2400" b="1" dirty="0"/>
              <a:t>结构的高频电容</a:t>
            </a:r>
            <a:r>
              <a:rPr lang="en-US" altLang="zh-CN" sz="2400" b="1" dirty="0"/>
              <a:t>-</a:t>
            </a:r>
            <a:r>
              <a:rPr lang="zh-CN" altLang="en-US" sz="2400" b="1" dirty="0"/>
              <a:t>电压</a:t>
            </a:r>
            <a:r>
              <a:rPr lang="zh-CN" altLang="en-US" sz="2400" b="1" dirty="0" smtClean="0"/>
              <a:t>特性。</a:t>
            </a:r>
            <a:endParaRPr lang="en-US" altLang="zh-CN" sz="2400" b="1" dirty="0" smtClean="0"/>
          </a:p>
          <a:p>
            <a:r>
              <a:rPr lang="en-US" altLang="zh-CN" sz="2400" b="1" dirty="0"/>
              <a:t>7</a:t>
            </a:r>
            <a:r>
              <a:rPr lang="zh-CN" altLang="en-US" sz="2400" b="1" dirty="0" smtClean="0"/>
              <a:t>、能够正确画出有接触电势差，杂质</a:t>
            </a:r>
            <a:r>
              <a:rPr lang="zh-CN" altLang="en-US" sz="2400" b="1" dirty="0"/>
              <a:t>均匀分布的</a:t>
            </a:r>
            <a:r>
              <a:rPr lang="en-US" altLang="zh-CN" sz="2400" b="1" dirty="0"/>
              <a:t>n</a:t>
            </a:r>
            <a:r>
              <a:rPr lang="zh-CN" altLang="en-US" sz="2400" b="1" dirty="0"/>
              <a:t>型</a:t>
            </a:r>
            <a:r>
              <a:rPr lang="en-US" altLang="zh-CN" sz="2400" b="1" dirty="0"/>
              <a:t>MOS</a:t>
            </a:r>
            <a:r>
              <a:rPr lang="zh-CN" altLang="en-US" sz="2400" b="1" dirty="0"/>
              <a:t>结构和</a:t>
            </a:r>
            <a:r>
              <a:rPr lang="en-US" altLang="zh-CN" sz="2400" b="1" dirty="0"/>
              <a:t>p</a:t>
            </a:r>
            <a:r>
              <a:rPr lang="zh-CN" altLang="en-US" sz="2400" b="1" dirty="0"/>
              <a:t>型</a:t>
            </a:r>
            <a:r>
              <a:rPr lang="en-US" altLang="zh-CN" sz="2400" b="1" dirty="0"/>
              <a:t>MOS</a:t>
            </a:r>
            <a:r>
              <a:rPr lang="zh-CN" altLang="en-US" sz="2400" b="1" dirty="0"/>
              <a:t>结构的高频电容</a:t>
            </a:r>
            <a:r>
              <a:rPr lang="en-US" altLang="zh-CN" sz="2400" b="1" dirty="0"/>
              <a:t>-</a:t>
            </a:r>
            <a:r>
              <a:rPr lang="zh-CN" altLang="en-US" sz="2400" b="1" dirty="0"/>
              <a:t>电压</a:t>
            </a:r>
            <a:r>
              <a:rPr lang="zh-CN" altLang="en-US" sz="2400" b="1" dirty="0" smtClean="0"/>
              <a:t>特性。</a:t>
            </a:r>
            <a:endParaRPr lang="zh-CN" altLang="en-US" sz="2400" b="1" dirty="0"/>
          </a:p>
        </p:txBody>
      </p:sp>
    </p:spTree>
    <p:extLst>
      <p:ext uri="{BB962C8B-B14F-4D97-AF65-F5344CB8AC3E}">
        <p14:creationId xmlns:p14="http://schemas.microsoft.com/office/powerpoint/2010/main" val="3226002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120" y="-23180"/>
            <a:ext cx="6868634" cy="923330"/>
          </a:xfrm>
          <a:prstGeom prst="rect">
            <a:avLst/>
          </a:prstGeom>
        </p:spPr>
        <p:txBody>
          <a:bodyPr wrap="square">
            <a:spAutoFit/>
          </a:bodyPr>
          <a:lstStyle/>
          <a:p>
            <a:pPr>
              <a:lnSpc>
                <a:spcPct val="150000"/>
              </a:lnSpc>
            </a:pPr>
            <a:r>
              <a:rPr lang="en-US" altLang="zh-CN" sz="3600" b="1" dirty="0">
                <a:solidFill>
                  <a:srgbClr val="FF0000"/>
                </a:solidFill>
              </a:rPr>
              <a:t>8.1 </a:t>
            </a:r>
            <a:r>
              <a:rPr lang="zh-CN" altLang="en-US" sz="3600" b="1" dirty="0">
                <a:solidFill>
                  <a:srgbClr val="FF0000"/>
                </a:solidFill>
              </a:rPr>
              <a:t>表面态与表面空间电荷区</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3077274" y="1101566"/>
                <a:ext cx="7814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m:rPr>
                              <m:sty m:val="p"/>
                            </m:rPr>
                            <a:rPr lang="en-US" altLang="zh-CN" i="1">
                              <a:latin typeface="Cambria Math"/>
                            </a:rPr>
                            <m:t>ss</m:t>
                          </m:r>
                        </m:sub>
                      </m:sSub>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77274" y="1101566"/>
                <a:ext cx="781431"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658109" y="1101566"/>
                <a:ext cx="664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𝑠</m:t>
                          </m:r>
                        </m:sub>
                      </m:sSub>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658109" y="1101566"/>
                <a:ext cx="664028" cy="523220"/>
              </a:xfrm>
              <a:prstGeom prst="rect">
                <a:avLst/>
              </a:prstGeom>
              <a:blipFill>
                <a:blip r:embed="rId4"/>
                <a:stretch>
                  <a:fillRect/>
                </a:stretch>
              </a:blipFill>
            </p:spPr>
            <p:txBody>
              <a:bodyPr/>
              <a:lstStyle/>
              <a:p>
                <a:r>
                  <a:rPr lang="zh-CN" altLang="en-US">
                    <a:noFill/>
                  </a:rPr>
                  <a:t> </a:t>
                </a:r>
              </a:p>
            </p:txBody>
          </p:sp>
        </mc:Fallback>
      </mc:AlternateContent>
      <p:sp>
        <p:nvSpPr>
          <p:cNvPr id="7" name="TextBox 6"/>
          <p:cNvSpPr txBox="1"/>
          <p:nvPr/>
        </p:nvSpPr>
        <p:spPr>
          <a:xfrm>
            <a:off x="7151098" y="1101566"/>
            <a:ext cx="2089380" cy="523220"/>
          </a:xfrm>
          <a:prstGeom prst="rect">
            <a:avLst/>
          </a:prstGeom>
          <a:noFill/>
        </p:spPr>
        <p:txBody>
          <a:bodyPr wrap="square" rtlCol="0">
            <a:spAutoFit/>
          </a:bodyPr>
          <a:lstStyle/>
          <a:p>
            <a:r>
              <a:rPr lang="zh-CN" altLang="en-US" b="1" dirty="0">
                <a:solidFill>
                  <a:srgbClr val="CC00CC"/>
                </a:solidFill>
              </a:rPr>
              <a:t>表面态密度</a:t>
            </a:r>
          </a:p>
        </p:txBody>
      </p:sp>
      <mc:AlternateContent xmlns:mc="http://schemas.openxmlformats.org/markup-compatibility/2006" xmlns:a14="http://schemas.microsoft.com/office/drawing/2010/main">
        <mc:Choice Requires="a14">
          <p:sp>
            <p:nvSpPr>
              <p:cNvPr id="8" name="TextBox 7"/>
              <p:cNvSpPr txBox="1"/>
              <p:nvPr/>
            </p:nvSpPr>
            <p:spPr>
              <a:xfrm>
                <a:off x="4895841" y="1659564"/>
                <a:ext cx="636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𝑠</m:t>
                          </m:r>
                        </m:sub>
                      </m:sSub>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95841" y="1659564"/>
                <a:ext cx="636072" cy="523220"/>
              </a:xfrm>
              <a:prstGeom prst="rect">
                <a:avLst/>
              </a:prstGeom>
              <a:blipFill>
                <a:blip r:embed="rId5"/>
                <a:stretch>
                  <a:fillRect/>
                </a:stretch>
              </a:blipFill>
            </p:spPr>
            <p:txBody>
              <a:bodyPr/>
              <a:lstStyle/>
              <a:p>
                <a:r>
                  <a:rPr lang="zh-CN" altLang="en-US">
                    <a:noFill/>
                  </a:rPr>
                  <a:t> </a:t>
                </a:r>
              </a:p>
            </p:txBody>
          </p:sp>
        </mc:Fallback>
      </mc:AlternateContent>
      <p:sp>
        <p:nvSpPr>
          <p:cNvPr id="9" name="TextBox 8"/>
          <p:cNvSpPr txBox="1"/>
          <p:nvPr/>
        </p:nvSpPr>
        <p:spPr>
          <a:xfrm>
            <a:off x="5390232" y="1705730"/>
            <a:ext cx="2201590" cy="523220"/>
          </a:xfrm>
          <a:prstGeom prst="rect">
            <a:avLst/>
          </a:prstGeom>
          <a:noFill/>
        </p:spPr>
        <p:txBody>
          <a:bodyPr wrap="square" rtlCol="0">
            <a:spAutoFit/>
          </a:bodyPr>
          <a:lstStyle/>
          <a:p>
            <a:r>
              <a:rPr lang="zh-CN" altLang="en-US" b="1" dirty="0">
                <a:solidFill>
                  <a:srgbClr val="CC00CC"/>
                </a:solidFill>
              </a:rPr>
              <a:t>表面态能级</a:t>
            </a:r>
          </a:p>
        </p:txBody>
      </p:sp>
      <p:grpSp>
        <p:nvGrpSpPr>
          <p:cNvPr id="36" name="组合 35"/>
          <p:cNvGrpSpPr/>
          <p:nvPr/>
        </p:nvGrpSpPr>
        <p:grpSpPr>
          <a:xfrm>
            <a:off x="2632296" y="2548888"/>
            <a:ext cx="1612616" cy="1522686"/>
            <a:chOff x="792538" y="3659554"/>
            <a:chExt cx="1612616" cy="1522686"/>
          </a:xfrm>
        </p:grpSpPr>
        <p:cxnSp>
          <p:nvCxnSpPr>
            <p:cNvPr id="10" name="直接连接符 9"/>
            <p:cNvCxnSpPr/>
            <p:nvPr/>
          </p:nvCxnSpPr>
          <p:spPr>
            <a:xfrm>
              <a:off x="916596" y="403812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16596" y="490999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969219" y="3659554"/>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969219" y="3659554"/>
                  <a:ext cx="435935" cy="523220"/>
                </a:xfrm>
                <a:prstGeom prst="rect">
                  <a:avLst/>
                </a:prstGeom>
                <a:blipFill rotWithShape="1">
                  <a:blip r:embed="rId6"/>
                  <a:stretch>
                    <a:fillRect r="-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898769" y="4651926"/>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898769" y="4651926"/>
                  <a:ext cx="435935" cy="523220"/>
                </a:xfrm>
                <a:prstGeom prst="rect">
                  <a:avLst/>
                </a:prstGeom>
                <a:blipFill rotWithShape="1">
                  <a:blip r:embed="rId7"/>
                  <a:stretch>
                    <a:fillRect r="-5556"/>
                  </a:stretch>
                </a:blipFill>
              </p:spPr>
              <p:txBody>
                <a:bodyPr/>
                <a:lstStyle/>
                <a:p>
                  <a:r>
                    <a:rPr lang="zh-CN" altLang="en-US">
                      <a:noFill/>
                    </a:rPr>
                    <a:t> </a:t>
                  </a:r>
                </a:p>
              </p:txBody>
            </p:sp>
          </mc:Fallback>
        </mc:AlternateContent>
        <p:cxnSp>
          <p:nvCxnSpPr>
            <p:cNvPr id="14" name="直接连接符 13"/>
            <p:cNvCxnSpPr/>
            <p:nvPr/>
          </p:nvCxnSpPr>
          <p:spPr>
            <a:xfrm>
              <a:off x="799633" y="417214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2538" y="433517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92538" y="44840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2538" y="4641293"/>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99632" y="47930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905962" y="3659554"/>
              <a:ext cx="0" cy="1522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740001" y="1967340"/>
            <a:ext cx="1381523" cy="523220"/>
          </a:xfrm>
          <a:prstGeom prst="rect">
            <a:avLst/>
          </a:prstGeom>
          <a:noFill/>
        </p:spPr>
        <p:txBody>
          <a:bodyPr wrap="square" rtlCol="0">
            <a:spAutoFit/>
          </a:bodyPr>
          <a:lstStyle/>
          <a:p>
            <a:r>
              <a:rPr lang="zh-CN" altLang="en-US" b="1" dirty="0"/>
              <a:t>热平衡</a:t>
            </a:r>
          </a:p>
        </p:txBody>
      </p:sp>
      <p:sp>
        <p:nvSpPr>
          <p:cNvPr id="31" name="椭圆 30"/>
          <p:cNvSpPr/>
          <p:nvPr/>
        </p:nvSpPr>
        <p:spPr>
          <a:xfrm>
            <a:off x="2650019" y="2958213"/>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椭圆 31"/>
          <p:cNvSpPr/>
          <p:nvPr/>
        </p:nvSpPr>
        <p:spPr>
          <a:xfrm>
            <a:off x="2653557" y="3121246"/>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p:nvPr/>
        </p:nvSpPr>
        <p:spPr>
          <a:xfrm>
            <a:off x="2657095" y="3273646"/>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p:nvPr/>
        </p:nvSpPr>
        <p:spPr>
          <a:xfrm>
            <a:off x="2650000" y="3426046"/>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椭圆 34"/>
          <p:cNvSpPr/>
          <p:nvPr/>
        </p:nvSpPr>
        <p:spPr>
          <a:xfrm>
            <a:off x="2653563" y="3591547"/>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箭头连接符 37"/>
          <p:cNvCxnSpPr/>
          <p:nvPr/>
        </p:nvCxnSpPr>
        <p:spPr>
          <a:xfrm flipH="1">
            <a:off x="2424549" y="4311939"/>
            <a:ext cx="69643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2465609" y="4189663"/>
                <a:ext cx="655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2465609" y="4189663"/>
                <a:ext cx="655372" cy="523220"/>
              </a:xfrm>
              <a:prstGeom prst="rect">
                <a:avLst/>
              </a:prstGeom>
              <a:blipFill>
                <a:blip r:embed="rId8"/>
                <a:stretch>
                  <a:fillRect/>
                </a:stretch>
              </a:blipFill>
            </p:spPr>
            <p:txBody>
              <a:bodyPr/>
              <a:lstStyle/>
              <a:p>
                <a:r>
                  <a:rPr lang="zh-CN" altLang="en-US">
                    <a:noFill/>
                  </a:rPr>
                  <a:t> </a:t>
                </a:r>
              </a:p>
            </p:txBody>
          </p:sp>
        </mc:Fallback>
      </mc:AlternateContent>
      <p:sp>
        <p:nvSpPr>
          <p:cNvPr id="40" name="TextBox 39"/>
          <p:cNvSpPr txBox="1"/>
          <p:nvPr/>
        </p:nvSpPr>
        <p:spPr>
          <a:xfrm>
            <a:off x="2802421" y="2980626"/>
            <a:ext cx="539561" cy="896336"/>
          </a:xfrm>
          <a:prstGeom prst="rect">
            <a:avLst/>
          </a:prstGeom>
          <a:noFill/>
        </p:spPr>
        <p:txBody>
          <a:bodyPr wrap="square" rtlCol="0">
            <a:spAutoFit/>
          </a:bodyPr>
          <a:lstStyle/>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endParaRPr lang="zh-CN" altLang="en-US" sz="2000" b="1" dirty="0">
              <a:solidFill>
                <a:srgbClr val="FF0000"/>
              </a:solidFill>
            </a:endParaRPr>
          </a:p>
        </p:txBody>
      </p:sp>
      <p:sp>
        <p:nvSpPr>
          <p:cNvPr id="41" name="TextBox 40"/>
          <p:cNvSpPr txBox="1"/>
          <p:nvPr/>
        </p:nvSpPr>
        <p:spPr>
          <a:xfrm>
            <a:off x="4398910" y="2643026"/>
            <a:ext cx="1661975" cy="523220"/>
          </a:xfrm>
          <a:prstGeom prst="rect">
            <a:avLst/>
          </a:prstGeom>
          <a:noFill/>
        </p:spPr>
        <p:txBody>
          <a:bodyPr wrap="square" rtlCol="0">
            <a:spAutoFit/>
          </a:bodyPr>
          <a:lstStyle/>
          <a:p>
            <a:r>
              <a:rPr lang="zh-CN" altLang="en-US" b="1" dirty="0">
                <a:solidFill>
                  <a:srgbClr val="CC00CC"/>
                </a:solidFill>
              </a:rPr>
              <a:t>空间电荷</a:t>
            </a:r>
          </a:p>
        </p:txBody>
      </p:sp>
      <mc:AlternateContent xmlns:mc="http://schemas.openxmlformats.org/markup-compatibility/2006" xmlns:a14="http://schemas.microsoft.com/office/drawing/2010/main">
        <mc:Choice Requires="a14">
          <p:sp>
            <p:nvSpPr>
              <p:cNvPr id="42" name="TextBox 41"/>
              <p:cNvSpPr txBox="1"/>
              <p:nvPr/>
            </p:nvSpPr>
            <p:spPr>
              <a:xfrm>
                <a:off x="5935077" y="2665851"/>
                <a:ext cx="82452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𝑄</m:t>
                          </m:r>
                        </m:e>
                        <m:sub>
                          <m:r>
                            <a:rPr lang="en-US" altLang="zh-CN" i="1">
                              <a:latin typeface="Cambria Math"/>
                            </a:rPr>
                            <m:t>𝑠𝑝</m:t>
                          </m:r>
                        </m:sub>
                      </m:sSub>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935077" y="2665851"/>
                <a:ext cx="824521" cy="55643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495044" y="2691054"/>
                <a:ext cx="1421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𝑄</m:t>
                          </m:r>
                        </m:e>
                        <m:sub>
                          <m:r>
                            <m:rPr>
                              <m:sty m:val="p"/>
                            </m:rPr>
                            <a:rPr lang="en-US" altLang="zh-CN" i="1">
                              <a:latin typeface="Cambria Math"/>
                            </a:rPr>
                            <m:t>ss</m:t>
                          </m:r>
                        </m:sub>
                      </m:sSub>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6495044" y="2691054"/>
                <a:ext cx="1421223" cy="523220"/>
              </a:xfrm>
              <a:prstGeom prst="rect">
                <a:avLst/>
              </a:prstGeom>
              <a:blipFill>
                <a:blip r:embed="rId10"/>
                <a:stretch>
                  <a:fillRect/>
                </a:stretch>
              </a:blipFill>
            </p:spPr>
            <p:txBody>
              <a:bodyPr/>
              <a:lstStyle/>
              <a:p>
                <a:r>
                  <a:rPr lang="zh-CN" altLang="en-US">
                    <a:noFill/>
                  </a:rPr>
                  <a:t> </a:t>
                </a:r>
              </a:p>
            </p:txBody>
          </p:sp>
        </mc:Fallback>
      </mc:AlternateContent>
      <p:grpSp>
        <p:nvGrpSpPr>
          <p:cNvPr id="65" name="组合 64"/>
          <p:cNvGrpSpPr/>
          <p:nvPr/>
        </p:nvGrpSpPr>
        <p:grpSpPr>
          <a:xfrm>
            <a:off x="4724859" y="3428795"/>
            <a:ext cx="1553993" cy="1610879"/>
            <a:chOff x="2885100" y="4539460"/>
            <a:chExt cx="1553993" cy="1610879"/>
          </a:xfrm>
        </p:grpSpPr>
        <p:grpSp>
          <p:nvGrpSpPr>
            <p:cNvPr id="44" name="组合 43"/>
            <p:cNvGrpSpPr/>
            <p:nvPr/>
          </p:nvGrpSpPr>
          <p:grpSpPr>
            <a:xfrm>
              <a:off x="2885100" y="4539460"/>
              <a:ext cx="1553993" cy="1610879"/>
              <a:chOff x="792538" y="3659554"/>
              <a:chExt cx="1553993" cy="1610879"/>
            </a:xfrm>
          </p:grpSpPr>
          <p:cxnSp>
            <p:nvCxnSpPr>
              <p:cNvPr id="45" name="直接连接符 44"/>
              <p:cNvCxnSpPr/>
              <p:nvPr/>
            </p:nvCxnSpPr>
            <p:spPr>
              <a:xfrm>
                <a:off x="1208710" y="4128801"/>
                <a:ext cx="7940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214320" y="5032570"/>
                <a:ext cx="7884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1910596" y="3734432"/>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910596" y="3734432"/>
                    <a:ext cx="435935" cy="523220"/>
                  </a:xfrm>
                  <a:prstGeom prst="rect">
                    <a:avLst/>
                  </a:prstGeom>
                  <a:blipFill rotWithShape="1">
                    <a:blip r:embed="rId11"/>
                    <a:stretch>
                      <a:fillRect r="-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896311" y="4747213"/>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1896311" y="4747213"/>
                    <a:ext cx="435935" cy="523220"/>
                  </a:xfrm>
                  <a:prstGeom prst="rect">
                    <a:avLst/>
                  </a:prstGeom>
                  <a:blipFill rotWithShape="1">
                    <a:blip r:embed="rId12"/>
                    <a:stretch>
                      <a:fillRect r="-5556"/>
                    </a:stretch>
                  </a:blipFill>
                </p:spPr>
                <p:txBody>
                  <a:bodyPr/>
                  <a:lstStyle/>
                  <a:p>
                    <a:r>
                      <a:rPr lang="zh-CN" altLang="en-US">
                        <a:noFill/>
                      </a:rPr>
                      <a:t> </a:t>
                    </a:r>
                  </a:p>
                </p:txBody>
              </p:sp>
            </mc:Fallback>
          </mc:AlternateContent>
          <p:cxnSp>
            <p:nvCxnSpPr>
              <p:cNvPr id="49" name="直接连接符 48"/>
              <p:cNvCxnSpPr/>
              <p:nvPr/>
            </p:nvCxnSpPr>
            <p:spPr>
              <a:xfrm>
                <a:off x="799633" y="417214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92538" y="433517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2538" y="44840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92538" y="4641293"/>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99632" y="47930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905962" y="3659554"/>
                <a:ext cx="0" cy="1522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椭圆 54"/>
            <p:cNvSpPr/>
            <p:nvPr/>
          </p:nvSpPr>
          <p:spPr>
            <a:xfrm>
              <a:off x="2902823" y="4948785"/>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椭圆 55"/>
            <p:cNvSpPr/>
            <p:nvPr/>
          </p:nvSpPr>
          <p:spPr>
            <a:xfrm>
              <a:off x="2906361" y="51118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椭圆 56"/>
            <p:cNvSpPr/>
            <p:nvPr/>
          </p:nvSpPr>
          <p:spPr>
            <a:xfrm>
              <a:off x="2909899" y="52642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椭圆 57"/>
            <p:cNvSpPr/>
            <p:nvPr/>
          </p:nvSpPr>
          <p:spPr>
            <a:xfrm>
              <a:off x="2902804" y="54166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椭圆 58"/>
            <p:cNvSpPr/>
            <p:nvPr/>
          </p:nvSpPr>
          <p:spPr>
            <a:xfrm>
              <a:off x="2906367" y="5582119"/>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任意多边形 60"/>
            <p:cNvSpPr/>
            <p:nvPr/>
          </p:nvSpPr>
          <p:spPr>
            <a:xfrm>
              <a:off x="3009014" y="4869715"/>
              <a:ext cx="297712" cy="138223"/>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任意多边形 61"/>
            <p:cNvSpPr/>
            <p:nvPr/>
          </p:nvSpPr>
          <p:spPr>
            <a:xfrm>
              <a:off x="3012558" y="5771972"/>
              <a:ext cx="297712" cy="138223"/>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6" name="TextBox 65"/>
              <p:cNvSpPr txBox="1"/>
              <p:nvPr/>
            </p:nvSpPr>
            <p:spPr>
              <a:xfrm>
                <a:off x="4778233" y="5039673"/>
                <a:ext cx="13464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𝑽</m:t>
                          </m:r>
                        </m:e>
                        <m:sub>
                          <m:r>
                            <a:rPr lang="en-US" altLang="zh-CN" b="1" i="1">
                              <a:solidFill>
                                <a:srgbClr val="FF0000"/>
                              </a:solidFill>
                              <a:latin typeface="Cambria Math"/>
                            </a:rPr>
                            <m:t>𝒔</m:t>
                          </m:r>
                        </m:sub>
                      </m:sSub>
                      <m:r>
                        <a:rPr lang="en-US" altLang="zh-CN" b="1" i="1">
                          <a:solidFill>
                            <a:srgbClr val="FF0000"/>
                          </a:solidFill>
                          <a:latin typeface="Cambria Math"/>
                        </a:rPr>
                        <m:t>&lt;</m:t>
                      </m:r>
                      <m:r>
                        <a:rPr lang="en-US" altLang="zh-CN" b="1" i="1">
                          <a:solidFill>
                            <a:srgbClr val="FF0000"/>
                          </a:solidFill>
                          <a:latin typeface="Cambria Math"/>
                        </a:rPr>
                        <m:t>𝟎</m:t>
                      </m:r>
                    </m:oMath>
                  </m:oMathPara>
                </a14:m>
                <a:endParaRPr lang="zh-CN" altLang="en-US" b="1" dirty="0">
                  <a:solidFill>
                    <a:srgbClr val="FF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778233" y="5039673"/>
                <a:ext cx="1346459" cy="523220"/>
              </a:xfrm>
              <a:prstGeom prst="rect">
                <a:avLst/>
              </a:prstGeom>
              <a:blipFill>
                <a:blip r:embed="rId13"/>
                <a:stretch>
                  <a:fillRect/>
                </a:stretch>
              </a:blipFill>
            </p:spPr>
            <p:txBody>
              <a:bodyPr/>
              <a:lstStyle/>
              <a:p>
                <a:r>
                  <a:rPr lang="zh-CN" altLang="en-US">
                    <a:noFill/>
                  </a:rPr>
                  <a:t> </a:t>
                </a:r>
              </a:p>
            </p:txBody>
          </p:sp>
        </mc:Fallback>
      </mc:AlternateContent>
      <p:cxnSp>
        <p:nvCxnSpPr>
          <p:cNvPr id="68" name="直接连接符 67"/>
          <p:cNvCxnSpPr/>
          <p:nvPr/>
        </p:nvCxnSpPr>
        <p:spPr>
          <a:xfrm flipV="1">
            <a:off x="4822940" y="4001152"/>
            <a:ext cx="1112137" cy="131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5750314" y="3863729"/>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5750314" y="3863729"/>
                <a:ext cx="711798" cy="572273"/>
              </a:xfrm>
              <a:prstGeom prst="rect">
                <a:avLst/>
              </a:prstGeom>
              <a:blipFill>
                <a:blip r:embed="rId14"/>
                <a:stretch>
                  <a:fillRect/>
                </a:stretch>
              </a:blipFill>
            </p:spPr>
            <p:txBody>
              <a:bodyPr/>
              <a:lstStyle/>
              <a:p>
                <a:r>
                  <a:rPr lang="zh-CN" altLang="en-US">
                    <a:noFill/>
                  </a:rPr>
                  <a:t> </a:t>
                </a:r>
              </a:p>
            </p:txBody>
          </p:sp>
        </mc:Fallback>
      </mc:AlternateContent>
      <p:grpSp>
        <p:nvGrpSpPr>
          <p:cNvPr id="72" name="组合 71"/>
          <p:cNvGrpSpPr/>
          <p:nvPr/>
        </p:nvGrpSpPr>
        <p:grpSpPr>
          <a:xfrm>
            <a:off x="4852754" y="4201623"/>
            <a:ext cx="1086304" cy="138992"/>
            <a:chOff x="3012996" y="5312289"/>
            <a:chExt cx="1086304" cy="138992"/>
          </a:xfrm>
        </p:grpSpPr>
        <p:cxnSp>
          <p:nvCxnSpPr>
            <p:cNvPr id="70" name="直接连接符 69"/>
            <p:cNvCxnSpPr/>
            <p:nvPr/>
          </p:nvCxnSpPr>
          <p:spPr>
            <a:xfrm>
              <a:off x="3305254" y="5451281"/>
              <a:ext cx="79404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1" name="任意多边形 70"/>
            <p:cNvSpPr/>
            <p:nvPr/>
          </p:nvSpPr>
          <p:spPr>
            <a:xfrm>
              <a:off x="3012996" y="5312289"/>
              <a:ext cx="297712" cy="138223"/>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3" name="TextBox 72"/>
              <p:cNvSpPr txBox="1"/>
              <p:nvPr/>
            </p:nvSpPr>
            <p:spPr>
              <a:xfrm>
                <a:off x="5711092" y="4179502"/>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m:rPr>
                              <m:sty m:val="p"/>
                            </m:rPr>
                            <a:rPr lang="en-US" altLang="zh-CN">
                              <a:solidFill>
                                <a:srgbClr val="FF0000"/>
                              </a:solidFill>
                              <a:latin typeface="Cambria Math"/>
                            </a:rPr>
                            <m:t>i</m:t>
                          </m:r>
                        </m:sub>
                      </m:sSub>
                    </m:oMath>
                  </m:oMathPara>
                </a14:m>
                <a:endParaRPr lang="zh-CN" altLang="en-US" dirty="0">
                  <a:solidFill>
                    <a:srgbClr val="FF000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711092" y="4179502"/>
                <a:ext cx="604332" cy="523220"/>
              </a:xfrm>
              <a:prstGeom prst="rect">
                <a:avLst/>
              </a:prstGeom>
              <a:blipFill>
                <a:blip r:embed="rId15"/>
                <a:stretch>
                  <a:fillRect/>
                </a:stretch>
              </a:blipFill>
            </p:spPr>
            <p:txBody>
              <a:bodyPr/>
              <a:lstStyle/>
              <a:p>
                <a:r>
                  <a:rPr lang="zh-CN" altLang="en-US">
                    <a:noFill/>
                  </a:rPr>
                  <a:t> </a:t>
                </a:r>
              </a:p>
            </p:txBody>
          </p:sp>
        </mc:Fallback>
      </mc:AlternateContent>
      <p:grpSp>
        <p:nvGrpSpPr>
          <p:cNvPr id="74" name="组合 73"/>
          <p:cNvGrpSpPr/>
          <p:nvPr/>
        </p:nvGrpSpPr>
        <p:grpSpPr>
          <a:xfrm>
            <a:off x="7555963" y="3318647"/>
            <a:ext cx="1752830" cy="1940863"/>
            <a:chOff x="2885100" y="4647728"/>
            <a:chExt cx="1752830" cy="1940863"/>
          </a:xfrm>
        </p:grpSpPr>
        <p:grpSp>
          <p:nvGrpSpPr>
            <p:cNvPr id="75" name="组合 74"/>
            <p:cNvGrpSpPr/>
            <p:nvPr/>
          </p:nvGrpSpPr>
          <p:grpSpPr>
            <a:xfrm>
              <a:off x="2885100" y="4647728"/>
              <a:ext cx="1752830" cy="1940863"/>
              <a:chOff x="792538" y="3767822"/>
              <a:chExt cx="1752830" cy="1940863"/>
            </a:xfrm>
          </p:grpSpPr>
          <p:cxnSp>
            <p:nvCxnSpPr>
              <p:cNvPr id="83" name="直接连接符 82"/>
              <p:cNvCxnSpPr/>
              <p:nvPr/>
            </p:nvCxnSpPr>
            <p:spPr>
              <a:xfrm>
                <a:off x="1441401" y="4567430"/>
                <a:ext cx="7940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420806" y="5476618"/>
                <a:ext cx="7884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2076820" y="4085673"/>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2076820" y="4085673"/>
                    <a:ext cx="435935" cy="523220"/>
                  </a:xfrm>
                  <a:prstGeom prst="rect">
                    <a:avLst/>
                  </a:prstGeom>
                  <a:blipFill rotWithShape="1">
                    <a:blip r:embed="rId16"/>
                    <a:stretch>
                      <a:fillRect r="-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109433" y="5185465"/>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2109433" y="5185465"/>
                    <a:ext cx="435935" cy="523220"/>
                  </a:xfrm>
                  <a:prstGeom prst="rect">
                    <a:avLst/>
                  </a:prstGeom>
                  <a:blipFill rotWithShape="1">
                    <a:blip r:embed="rId17"/>
                    <a:stretch>
                      <a:fillRect r="-5634"/>
                    </a:stretch>
                  </a:blipFill>
                </p:spPr>
                <p:txBody>
                  <a:bodyPr/>
                  <a:lstStyle/>
                  <a:p>
                    <a:r>
                      <a:rPr lang="zh-CN" altLang="en-US">
                        <a:noFill/>
                      </a:rPr>
                      <a:t> </a:t>
                    </a:r>
                  </a:p>
                </p:txBody>
              </p:sp>
            </mc:Fallback>
          </mc:AlternateContent>
          <p:cxnSp>
            <p:nvCxnSpPr>
              <p:cNvPr id="87" name="直接连接符 86"/>
              <p:cNvCxnSpPr/>
              <p:nvPr/>
            </p:nvCxnSpPr>
            <p:spPr>
              <a:xfrm>
                <a:off x="799633" y="417214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92538" y="433517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92538" y="44840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792538" y="4641293"/>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99632" y="47930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905962" y="3767822"/>
                <a:ext cx="0" cy="1719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椭圆 75"/>
            <p:cNvSpPr/>
            <p:nvPr/>
          </p:nvSpPr>
          <p:spPr>
            <a:xfrm>
              <a:off x="2902823" y="4948785"/>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椭圆 76"/>
            <p:cNvSpPr/>
            <p:nvPr/>
          </p:nvSpPr>
          <p:spPr>
            <a:xfrm>
              <a:off x="2906361" y="51118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椭圆 77"/>
            <p:cNvSpPr/>
            <p:nvPr/>
          </p:nvSpPr>
          <p:spPr>
            <a:xfrm>
              <a:off x="2909899" y="52642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椭圆 78"/>
            <p:cNvSpPr/>
            <p:nvPr/>
          </p:nvSpPr>
          <p:spPr>
            <a:xfrm>
              <a:off x="2902804" y="54166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椭圆 79"/>
            <p:cNvSpPr/>
            <p:nvPr/>
          </p:nvSpPr>
          <p:spPr>
            <a:xfrm>
              <a:off x="2906367" y="5582119"/>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任意多边形 80"/>
            <p:cNvSpPr/>
            <p:nvPr/>
          </p:nvSpPr>
          <p:spPr>
            <a:xfrm>
              <a:off x="3009013" y="4859407"/>
              <a:ext cx="530236" cy="587929"/>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3003033" y="5771971"/>
              <a:ext cx="529200" cy="586800"/>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cxnSp>
        <p:nvCxnSpPr>
          <p:cNvPr id="93" name="直接连接符 92"/>
          <p:cNvCxnSpPr/>
          <p:nvPr/>
        </p:nvCxnSpPr>
        <p:spPr>
          <a:xfrm flipV="1">
            <a:off x="7695383" y="4231548"/>
            <a:ext cx="1325182"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8872858" y="4006829"/>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8872858" y="4006829"/>
                <a:ext cx="711798" cy="572273"/>
              </a:xfrm>
              <a:prstGeom prst="rect">
                <a:avLst/>
              </a:prstGeom>
              <a:blipFill>
                <a:blip r:embed="rId18"/>
                <a:stretch>
                  <a:fillRect/>
                </a:stretch>
              </a:blipFill>
            </p:spPr>
            <p:txBody>
              <a:bodyPr/>
              <a:lstStyle/>
              <a:p>
                <a:r>
                  <a:rPr lang="zh-CN" altLang="en-US">
                    <a:noFill/>
                  </a:rPr>
                  <a:t> </a:t>
                </a:r>
              </a:p>
            </p:txBody>
          </p:sp>
        </mc:Fallback>
      </mc:AlternateContent>
      <p:grpSp>
        <p:nvGrpSpPr>
          <p:cNvPr id="95" name="组合 94"/>
          <p:cNvGrpSpPr/>
          <p:nvPr/>
        </p:nvGrpSpPr>
        <p:grpSpPr>
          <a:xfrm>
            <a:off x="7683859" y="3983206"/>
            <a:ext cx="1336706" cy="586800"/>
            <a:chOff x="3012996" y="5312288"/>
            <a:chExt cx="1336706" cy="586800"/>
          </a:xfrm>
        </p:grpSpPr>
        <p:cxnSp>
          <p:nvCxnSpPr>
            <p:cNvPr id="96" name="直接连接符 95"/>
            <p:cNvCxnSpPr/>
            <p:nvPr/>
          </p:nvCxnSpPr>
          <p:spPr>
            <a:xfrm>
              <a:off x="3555656" y="5898106"/>
              <a:ext cx="79404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7" name="任意多边形 96"/>
            <p:cNvSpPr/>
            <p:nvPr/>
          </p:nvSpPr>
          <p:spPr>
            <a:xfrm>
              <a:off x="3012996" y="5312288"/>
              <a:ext cx="529200" cy="586800"/>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8" name="TextBox 97"/>
              <p:cNvSpPr txBox="1"/>
              <p:nvPr/>
            </p:nvSpPr>
            <p:spPr>
              <a:xfrm>
                <a:off x="8817265" y="4366658"/>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m:rPr>
                              <m:sty m:val="p"/>
                            </m:rPr>
                            <a:rPr lang="en-US" altLang="zh-CN">
                              <a:solidFill>
                                <a:srgbClr val="FF0000"/>
                              </a:solidFill>
                              <a:latin typeface="Cambria Math"/>
                            </a:rPr>
                            <m:t>i</m:t>
                          </m:r>
                        </m:sub>
                      </m:sSub>
                    </m:oMath>
                  </m:oMathPara>
                </a14:m>
                <a:endParaRPr lang="zh-CN" altLang="en-US" dirty="0">
                  <a:solidFill>
                    <a:srgbClr val="FF0000"/>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8817265" y="4366658"/>
                <a:ext cx="604332" cy="523220"/>
              </a:xfrm>
              <a:prstGeom prst="rect">
                <a:avLst/>
              </a:prstGeom>
              <a:blipFill>
                <a:blip r:embed="rId19"/>
                <a:stretch>
                  <a:fillRect/>
                </a:stretch>
              </a:blipFill>
            </p:spPr>
            <p:txBody>
              <a:bodyPr/>
              <a:lstStyle/>
              <a:p>
                <a:r>
                  <a:rPr lang="zh-CN" altLang="en-US">
                    <a:noFill/>
                  </a:rPr>
                  <a:t> </a:t>
                </a:r>
              </a:p>
            </p:txBody>
          </p:sp>
        </mc:Fallback>
      </mc:AlternateContent>
      <p:cxnSp>
        <p:nvCxnSpPr>
          <p:cNvPr id="102" name="直接连接符 101"/>
          <p:cNvCxnSpPr/>
          <p:nvPr/>
        </p:nvCxnSpPr>
        <p:spPr>
          <a:xfrm>
            <a:off x="7817725" y="3432264"/>
            <a:ext cx="0" cy="1982052"/>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7466857" y="4930688"/>
            <a:ext cx="1924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7817726" y="4930688"/>
            <a:ext cx="1797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p:cNvSpPr txBox="1"/>
              <p:nvPr/>
            </p:nvSpPr>
            <p:spPr>
              <a:xfrm>
                <a:off x="7568287" y="4674364"/>
                <a:ext cx="3385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a:rPr>
                        <m:t>I</m:t>
                      </m:r>
                    </m:oMath>
                  </m:oMathPara>
                </a14:m>
                <a:endParaRPr lang="zh-CN" altLang="en-US" sz="20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7568287" y="4674364"/>
                <a:ext cx="338554" cy="400110"/>
              </a:xfrm>
              <a:prstGeom prst="rect">
                <a:avLst/>
              </a:prstGeom>
              <a:blipFill>
                <a:blip r:embed="rId20"/>
                <a:stretch>
                  <a:fillRect/>
                </a:stretch>
              </a:blipFill>
            </p:spPr>
            <p:txBody>
              <a:bodyPr/>
              <a:lstStyle/>
              <a:p>
                <a:r>
                  <a:rPr lang="zh-CN" altLang="en-US">
                    <a:noFill/>
                  </a:rPr>
                  <a:t> </a:t>
                </a:r>
              </a:p>
            </p:txBody>
          </p:sp>
        </mc:Fallback>
      </mc:AlternateContent>
      <p:cxnSp>
        <p:nvCxnSpPr>
          <p:cNvPr id="112" name="直接连接符 111"/>
          <p:cNvCxnSpPr/>
          <p:nvPr/>
        </p:nvCxnSpPr>
        <p:spPr>
          <a:xfrm>
            <a:off x="8196928" y="3824290"/>
            <a:ext cx="0" cy="160568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7619257" y="5183513"/>
            <a:ext cx="1924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H="1">
            <a:off x="8196928" y="5183513"/>
            <a:ext cx="1797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a:off x="7817725" y="4968265"/>
                <a:ext cx="42191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a:rPr>
                        <m:t>II</m:t>
                      </m:r>
                    </m:oMath>
                  </m:oMathPara>
                </a14:m>
                <a:endParaRPr lang="zh-CN" altLang="en-US" sz="2000" dirty="0"/>
              </a:p>
            </p:txBody>
          </p:sp>
        </mc:Choice>
        <mc:Fallback xmlns="">
          <p:sp>
            <p:nvSpPr>
              <p:cNvPr id="116" name="TextBox 115"/>
              <p:cNvSpPr txBox="1">
                <a:spLocks noRot="1" noChangeAspect="1" noMove="1" noResize="1" noEditPoints="1" noAdjustHandles="1" noChangeArrowheads="1" noChangeShapeType="1" noTextEdit="1"/>
              </p:cNvSpPr>
              <p:nvPr/>
            </p:nvSpPr>
            <p:spPr>
              <a:xfrm>
                <a:off x="7817725" y="4968265"/>
                <a:ext cx="421910" cy="400110"/>
              </a:xfrm>
              <a:prstGeom prst="rect">
                <a:avLst/>
              </a:prstGeom>
              <a:blipFill>
                <a:blip r:embed="rId21"/>
                <a:stretch>
                  <a:fillRect/>
                </a:stretch>
              </a:blipFill>
            </p:spPr>
            <p:txBody>
              <a:bodyPr/>
              <a:lstStyle/>
              <a:p>
                <a:r>
                  <a:rPr lang="zh-CN" altLang="en-US">
                    <a:noFill/>
                  </a:rPr>
                  <a:t> </a:t>
                </a:r>
              </a:p>
            </p:txBody>
          </p:sp>
        </mc:Fallback>
      </mc:AlternateContent>
      <p:sp>
        <p:nvSpPr>
          <p:cNvPr id="104" name="TextBox 103"/>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05" name="组合 104"/>
          <p:cNvGrpSpPr/>
          <p:nvPr/>
        </p:nvGrpSpPr>
        <p:grpSpPr>
          <a:xfrm>
            <a:off x="9902453" y="6365526"/>
            <a:ext cx="669851" cy="372140"/>
            <a:chOff x="2020186" y="5571460"/>
            <a:chExt cx="669851" cy="372140"/>
          </a:xfrm>
        </p:grpSpPr>
        <p:sp>
          <p:nvSpPr>
            <p:cNvPr id="107" name="右箭头 106"/>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棱台 107"/>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0" name="TextBox 109"/>
          <p:cNvSpPr txBox="1"/>
          <p:nvPr/>
        </p:nvSpPr>
        <p:spPr>
          <a:xfrm>
            <a:off x="3753237" y="1135011"/>
            <a:ext cx="2449947" cy="523220"/>
          </a:xfrm>
          <a:prstGeom prst="rect">
            <a:avLst/>
          </a:prstGeom>
          <a:noFill/>
        </p:spPr>
        <p:txBody>
          <a:bodyPr wrap="square" rtlCol="0">
            <a:spAutoFit/>
          </a:bodyPr>
          <a:lstStyle/>
          <a:p>
            <a:r>
              <a:rPr lang="zh-CN" altLang="en-US" b="1" dirty="0">
                <a:solidFill>
                  <a:srgbClr val="CC00CC"/>
                </a:solidFill>
              </a:rPr>
              <a:t>表面电荷密度</a:t>
            </a:r>
          </a:p>
        </p:txBody>
      </p:sp>
    </p:spTree>
    <p:extLst>
      <p:ext uri="{BB962C8B-B14F-4D97-AF65-F5344CB8AC3E}">
        <p14:creationId xmlns:p14="http://schemas.microsoft.com/office/powerpoint/2010/main" val="14100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001"/>
                            </p:stCondLst>
                            <p:childTnLst>
                              <p:par>
                                <p:cTn id="8" presetID="1" presetClass="entr" presetSubtype="0" fill="hold" grpId="0" nodeType="afterEffect">
                                  <p:stCondLst>
                                    <p:cond delay="0"/>
                                  </p:stCondLst>
                                  <p:iterate type="lt">
                                    <p:tmAbs val="200"/>
                                  </p:iterate>
                                  <p:childTnLst>
                                    <p:set>
                                      <p:cBhvr>
                                        <p:cTn id="9" dur="1" fill="hold">
                                          <p:stCondLst>
                                            <p:cond delay="0"/>
                                          </p:stCondLst>
                                        </p:cTn>
                                        <p:tgtEl>
                                          <p:spTgt spid="1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200"/>
                                  </p:iterate>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801"/>
                            </p:stCondLst>
                            <p:childTnLst>
                              <p:par>
                                <p:cTn id="15" presetID="1" presetClass="entr" presetSubtype="0" fill="hold" grpId="0" nodeType="afterEffect">
                                  <p:stCondLst>
                                    <p:cond delay="0"/>
                                  </p:stCondLst>
                                  <p:iterate type="lt">
                                    <p:tmAbs val="200"/>
                                  </p:iterate>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801"/>
                            </p:stCondLst>
                            <p:childTnLst>
                              <p:par>
                                <p:cTn id="22" presetID="1" presetClass="entr" presetSubtype="0" fill="hold" grpId="0" nodeType="afterEffect">
                                  <p:stCondLst>
                                    <p:cond delay="0"/>
                                  </p:stCondLst>
                                  <p:iterate type="lt">
                                    <p:tmAbs val="200"/>
                                  </p:iterate>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grpId="0" nodeType="withEffect">
                                  <p:stCondLst>
                                    <p:cond delay="0"/>
                                  </p:stCondLst>
                                  <p:iterate type="lt">
                                    <p:tmAbs val="200"/>
                                  </p:iterate>
                                  <p:childTnLst>
                                    <p:set>
                                      <p:cBhvr>
                                        <p:cTn id="45" dur="1" fill="hold">
                                          <p:stCondLst>
                                            <p:cond delay="0"/>
                                          </p:stCondLst>
                                        </p:cTn>
                                        <p:tgtEl>
                                          <p:spTgt spid="41"/>
                                        </p:tgtEl>
                                        <p:attrNameLst>
                                          <p:attrName>style.visibility</p:attrName>
                                        </p:attrNameLst>
                                      </p:cBhvr>
                                      <p:to>
                                        <p:strVal val="visible"/>
                                      </p:to>
                                    </p:set>
                                  </p:childTnLst>
                                </p:cTn>
                              </p:par>
                            </p:childTnLst>
                          </p:cTn>
                        </p:par>
                        <p:par>
                          <p:cTn id="46" fill="hold">
                            <p:stCondLst>
                              <p:cond delay="601"/>
                            </p:stCondLst>
                            <p:childTnLst>
                              <p:par>
                                <p:cTn id="47" presetID="1" presetClass="entr" presetSubtype="0" fill="hold" grpId="0" nodeType="afterEffect">
                                  <p:stCondLst>
                                    <p:cond delay="0"/>
                                  </p:stCondLst>
                                  <p:iterate type="lt">
                                    <p:tmAbs val="200"/>
                                  </p:iterate>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right)">
                                      <p:cBhvr>
                                        <p:cTn id="53" dur="1000"/>
                                        <p:tgtEl>
                                          <p:spTgt spid="38"/>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200"/>
                                  </p:iterate>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6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wipe(down)">
                                      <p:cBhvr>
                                        <p:cTn id="74" dur="500"/>
                                        <p:tgtEl>
                                          <p:spTgt spid="68"/>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wipe(left)">
                                      <p:cBhvr>
                                        <p:cTn id="82" dur="500"/>
                                        <p:tgtEl>
                                          <p:spTgt spid="72"/>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7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wipe(left)">
                                      <p:cBhvr>
                                        <p:cTn id="90" dur="500"/>
                                        <p:tgtEl>
                                          <p:spTgt spid="74"/>
                                        </p:tgtEl>
                                      </p:cBhvr>
                                    </p:animEffect>
                                  </p:childTnLst>
                                </p:cTn>
                              </p:par>
                              <p:par>
                                <p:cTn id="91" presetID="22" presetClass="entr" presetSubtype="8" fill="hold"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wipe(left)">
                                      <p:cBhvr>
                                        <p:cTn id="93" dur="500"/>
                                        <p:tgtEl>
                                          <p:spTgt spid="93"/>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wipe(left)">
                                      <p:cBhvr>
                                        <p:cTn id="101" dur="500"/>
                                        <p:tgtEl>
                                          <p:spTgt spid="95"/>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0"/>
                                          </p:stCondLst>
                                        </p:cTn>
                                        <p:tgtEl>
                                          <p:spTgt spid="9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wipe(up)">
                                      <p:cBhvr>
                                        <p:cTn id="109" dur="500"/>
                                        <p:tgtEl>
                                          <p:spTgt spid="102"/>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06"/>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9"/>
                                        </p:tgtEl>
                                        <p:attrNameLst>
                                          <p:attrName>style.visibility</p:attrName>
                                        </p:attrNameLst>
                                      </p:cBhvr>
                                      <p:to>
                                        <p:strVal val="visible"/>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112"/>
                                        </p:tgtEl>
                                        <p:attrNameLst>
                                          <p:attrName>style.visibility</p:attrName>
                                        </p:attrNameLst>
                                      </p:cBhvr>
                                      <p:to>
                                        <p:strVal val="visible"/>
                                      </p:to>
                                    </p:set>
                                    <p:animEffect transition="in" filter="wipe(up)">
                                      <p:cBhvr>
                                        <p:cTn id="123" dur="500"/>
                                        <p:tgtEl>
                                          <p:spTgt spid="112"/>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1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15"/>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0" nodeType="afterEffect">
                                  <p:stCondLst>
                                    <p:cond delay="0"/>
                                  </p:stCondLst>
                                  <p:childTnLst>
                                    <p:set>
                                      <p:cBhvr>
                                        <p:cTn id="132" dur="1" fill="hold">
                                          <p:stCondLst>
                                            <p:cond delay="0"/>
                                          </p:stCondLst>
                                        </p:cTn>
                                        <p:tgtEl>
                                          <p:spTgt spid="116"/>
                                        </p:tgtEl>
                                        <p:attrNameLst>
                                          <p:attrName>style.visibility</p:attrName>
                                        </p:attrNameLst>
                                      </p:cBhvr>
                                      <p:to>
                                        <p:strVal val="visible"/>
                                      </p:to>
                                    </p:set>
                                  </p:childTnLst>
                                </p:cTn>
                              </p:par>
                            </p:childTnLst>
                          </p:cTn>
                        </p:par>
                        <p:par>
                          <p:cTn id="133" fill="hold">
                            <p:stCondLst>
                              <p:cond delay="0"/>
                            </p:stCondLst>
                            <p:childTnLst>
                              <p:par>
                                <p:cTn id="134" presetID="1" presetClass="entr" presetSubtype="0" fill="hold" nodeType="afterEffect">
                                  <p:stCondLst>
                                    <p:cond delay="0"/>
                                  </p:stCondLst>
                                  <p:childTnLst>
                                    <p:set>
                                      <p:cBhvr>
                                        <p:cTn id="13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30" grpId="0"/>
      <p:bldP spid="31" grpId="0" animBg="1"/>
      <p:bldP spid="32" grpId="0" animBg="1"/>
      <p:bldP spid="33" grpId="0" animBg="1"/>
      <p:bldP spid="34" grpId="0" animBg="1"/>
      <p:bldP spid="35" grpId="0" animBg="1"/>
      <p:bldP spid="39" grpId="0"/>
      <p:bldP spid="40" grpId="0"/>
      <p:bldP spid="41" grpId="0"/>
      <p:bldP spid="42" grpId="0"/>
      <p:bldP spid="43" grpId="0"/>
      <p:bldP spid="66" grpId="0"/>
      <p:bldP spid="69" grpId="0"/>
      <p:bldP spid="73" grpId="0"/>
      <p:bldP spid="94" grpId="0"/>
      <p:bldP spid="98" grpId="0"/>
      <p:bldP spid="111" grpId="0"/>
      <p:bldP spid="116" grpId="0"/>
      <p:bldP spid="1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 y="760708"/>
            <a:ext cx="10753344" cy="954107"/>
          </a:xfrm>
          <a:prstGeom prst="rect">
            <a:avLst/>
          </a:prstGeom>
          <a:noFill/>
        </p:spPr>
        <p:txBody>
          <a:bodyPr wrap="square" rtlCol="0">
            <a:spAutoFit/>
          </a:bodyPr>
          <a:lstStyle/>
          <a:p>
            <a:r>
              <a:rPr lang="zh-CN" altLang="en-US" b="1" dirty="0">
                <a:solidFill>
                  <a:srgbClr val="0000CC"/>
                </a:solidFill>
              </a:rPr>
              <a:t>练习</a:t>
            </a:r>
            <a:r>
              <a:rPr lang="en-US" altLang="zh-CN" b="1" dirty="0" smtClean="0">
                <a:solidFill>
                  <a:srgbClr val="0000CC"/>
                </a:solidFill>
              </a:rPr>
              <a:t>:p</a:t>
            </a:r>
            <a:r>
              <a:rPr lang="zh-CN" altLang="en-US" b="1" dirty="0">
                <a:solidFill>
                  <a:srgbClr val="0000CC"/>
                </a:solidFill>
              </a:rPr>
              <a:t>型</a:t>
            </a:r>
            <a:r>
              <a:rPr lang="zh-CN" altLang="en-US" b="1" dirty="0" smtClean="0">
                <a:solidFill>
                  <a:srgbClr val="0000CC"/>
                </a:solidFill>
              </a:rPr>
              <a:t>半导体，表面施主</a:t>
            </a:r>
            <a:r>
              <a:rPr lang="zh-CN" altLang="en-US" b="1" dirty="0">
                <a:solidFill>
                  <a:srgbClr val="0000CC"/>
                </a:solidFill>
              </a:rPr>
              <a:t>型表面态</a:t>
            </a:r>
            <a:r>
              <a:rPr lang="zh-CN" altLang="en-US" b="1" dirty="0" smtClean="0">
                <a:solidFill>
                  <a:srgbClr val="0000CC"/>
                </a:solidFill>
              </a:rPr>
              <a:t>。分析</a:t>
            </a:r>
            <a:r>
              <a:rPr lang="en-US" altLang="zh-CN" b="1" dirty="0" smtClean="0">
                <a:solidFill>
                  <a:srgbClr val="0000CC"/>
                </a:solidFill>
              </a:rPr>
              <a:t>p</a:t>
            </a:r>
            <a:r>
              <a:rPr lang="zh-CN" altLang="en-US" b="1" dirty="0" smtClean="0">
                <a:solidFill>
                  <a:srgbClr val="0000CC"/>
                </a:solidFill>
              </a:rPr>
              <a:t>型半导体表面</a:t>
            </a:r>
            <a:r>
              <a:rPr lang="zh-CN" altLang="en-US" b="1" dirty="0">
                <a:solidFill>
                  <a:srgbClr val="0000CC"/>
                </a:solidFill>
              </a:rPr>
              <a:t>能带如何弯曲，表面形成什么类型的空间电荷区（耗尽，积累，反型）。</a:t>
            </a:r>
          </a:p>
        </p:txBody>
      </p:sp>
      <p:grpSp>
        <p:nvGrpSpPr>
          <p:cNvPr id="5" name="组合 4"/>
          <p:cNvGrpSpPr/>
          <p:nvPr/>
        </p:nvGrpSpPr>
        <p:grpSpPr>
          <a:xfrm>
            <a:off x="3297750" y="2869607"/>
            <a:ext cx="1612616" cy="1645246"/>
            <a:chOff x="792538" y="3659554"/>
            <a:chExt cx="1612616" cy="1645246"/>
          </a:xfrm>
        </p:grpSpPr>
        <p:cxnSp>
          <p:nvCxnSpPr>
            <p:cNvPr id="6" name="直接连接符 5"/>
            <p:cNvCxnSpPr/>
            <p:nvPr/>
          </p:nvCxnSpPr>
          <p:spPr>
            <a:xfrm>
              <a:off x="916596" y="403812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16596" y="4909997"/>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1969219" y="3659554"/>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969219" y="3659554"/>
                  <a:ext cx="435935" cy="523220"/>
                </a:xfrm>
                <a:prstGeom prst="rect">
                  <a:avLst/>
                </a:prstGeom>
                <a:blipFill rotWithShape="1">
                  <a:blip r:embed="rId5"/>
                  <a:stretch>
                    <a:fillRect r="-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98769" y="4781580"/>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98769" y="4781580"/>
                  <a:ext cx="435935" cy="523220"/>
                </a:xfrm>
                <a:prstGeom prst="rect">
                  <a:avLst/>
                </a:prstGeom>
                <a:blipFill rotWithShape="1">
                  <a:blip r:embed="rId6"/>
                  <a:stretch>
                    <a:fillRect r="-5556"/>
                  </a:stretch>
                </a:blipFill>
              </p:spPr>
              <p:txBody>
                <a:bodyPr/>
                <a:lstStyle/>
                <a:p>
                  <a:r>
                    <a:rPr lang="zh-CN" altLang="en-US">
                      <a:noFill/>
                    </a:rPr>
                    <a:t> </a:t>
                  </a:r>
                </a:p>
              </p:txBody>
            </p:sp>
          </mc:Fallback>
        </mc:AlternateContent>
        <p:cxnSp>
          <p:nvCxnSpPr>
            <p:cNvPr id="10" name="直接连接符 9"/>
            <p:cNvCxnSpPr/>
            <p:nvPr/>
          </p:nvCxnSpPr>
          <p:spPr>
            <a:xfrm>
              <a:off x="799633" y="417214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2538" y="433517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92538" y="44840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2538" y="4641293"/>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9632" y="47930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05962" y="3659554"/>
              <a:ext cx="0" cy="1522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3315473" y="3278932"/>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椭圆 16"/>
          <p:cNvSpPr/>
          <p:nvPr/>
        </p:nvSpPr>
        <p:spPr>
          <a:xfrm>
            <a:off x="3319011" y="3431332"/>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椭圆 17"/>
          <p:cNvSpPr/>
          <p:nvPr/>
        </p:nvSpPr>
        <p:spPr>
          <a:xfrm>
            <a:off x="3322549" y="3583732"/>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3326087" y="3757398"/>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椭圆 19"/>
          <p:cNvSpPr/>
          <p:nvPr/>
        </p:nvSpPr>
        <p:spPr>
          <a:xfrm>
            <a:off x="3319017" y="3901633"/>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3443068" y="3297763"/>
            <a:ext cx="539561" cy="896336"/>
          </a:xfrm>
          <a:prstGeom prst="rect">
            <a:avLst/>
          </a:prstGeom>
          <a:noFill/>
        </p:spPr>
        <p:txBody>
          <a:bodyPr wrap="square" rtlCol="0">
            <a:spAutoFit/>
          </a:bodyPr>
          <a:lstStyle/>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endParaRPr lang="zh-CN" altLang="en-US" sz="2000" b="1" dirty="0">
              <a:solidFill>
                <a:srgbClr val="FF0000"/>
              </a:solidFill>
            </a:endParaRPr>
          </a:p>
        </p:txBody>
      </p:sp>
      <p:cxnSp>
        <p:nvCxnSpPr>
          <p:cNvPr id="25" name="直接连接符 24"/>
          <p:cNvCxnSpPr/>
          <p:nvPr/>
        </p:nvCxnSpPr>
        <p:spPr>
          <a:xfrm flipV="1">
            <a:off x="3411175" y="3992080"/>
            <a:ext cx="1112137" cy="131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4403981" y="3565210"/>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403981" y="3565210"/>
                <a:ext cx="705706" cy="621773"/>
              </a:xfrm>
              <a:prstGeom prst="rect">
                <a:avLst/>
              </a:prstGeom>
              <a:blipFill>
                <a:blip r:embed="rId7"/>
                <a:stretch>
                  <a:fillRect/>
                </a:stretch>
              </a:blipFill>
            </p:spPr>
            <p:txBody>
              <a:bodyPr/>
              <a:lstStyle/>
              <a:p>
                <a:r>
                  <a:rPr lang="zh-CN" altLang="en-US">
                    <a:noFill/>
                  </a:rPr>
                  <a:t> </a:t>
                </a:r>
              </a:p>
            </p:txBody>
          </p:sp>
        </mc:Fallback>
      </mc:AlternateContent>
      <p:grpSp>
        <p:nvGrpSpPr>
          <p:cNvPr id="53" name="组合 52"/>
          <p:cNvGrpSpPr/>
          <p:nvPr/>
        </p:nvGrpSpPr>
        <p:grpSpPr>
          <a:xfrm>
            <a:off x="6849321" y="2654533"/>
            <a:ext cx="2100354" cy="1776307"/>
            <a:chOff x="5530432" y="2700889"/>
            <a:chExt cx="2100354" cy="1776307"/>
          </a:xfrm>
        </p:grpSpPr>
        <p:sp>
          <p:nvSpPr>
            <p:cNvPr id="28" name="任意多边形 27"/>
            <p:cNvSpPr/>
            <p:nvPr/>
          </p:nvSpPr>
          <p:spPr>
            <a:xfrm>
              <a:off x="5643746" y="3134566"/>
              <a:ext cx="265814" cy="202019"/>
            </a:xfrm>
            <a:custGeom>
              <a:avLst/>
              <a:gdLst>
                <a:gd name="connsiteX0" fmla="*/ 265814 w 265814"/>
                <a:gd name="connsiteY0" fmla="*/ 0 h 202019"/>
                <a:gd name="connsiteX1" fmla="*/ 74428 w 265814"/>
                <a:gd name="connsiteY1" fmla="*/ 95693 h 202019"/>
                <a:gd name="connsiteX2" fmla="*/ 0 w 265814"/>
                <a:gd name="connsiteY2" fmla="*/ 202019 h 202019"/>
              </a:gdLst>
              <a:ahLst/>
              <a:cxnLst>
                <a:cxn ang="0">
                  <a:pos x="connsiteX0" y="connsiteY0"/>
                </a:cxn>
                <a:cxn ang="0">
                  <a:pos x="connsiteX1" y="connsiteY1"/>
                </a:cxn>
                <a:cxn ang="0">
                  <a:pos x="connsiteX2" y="connsiteY2"/>
                </a:cxn>
              </a:cxnLst>
              <a:rect l="l" t="t" r="r" b="b"/>
              <a:pathLst>
                <a:path w="265814" h="202019">
                  <a:moveTo>
                    <a:pt x="265814" y="0"/>
                  </a:moveTo>
                  <a:cubicBezTo>
                    <a:pt x="192272" y="31011"/>
                    <a:pt x="118730" y="62023"/>
                    <a:pt x="74428" y="95693"/>
                  </a:cubicBezTo>
                  <a:cubicBezTo>
                    <a:pt x="30126" y="129363"/>
                    <a:pt x="15063" y="165691"/>
                    <a:pt x="0" y="202019"/>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连接符 29"/>
            <p:cNvCxnSpPr/>
            <p:nvPr/>
          </p:nvCxnSpPr>
          <p:spPr>
            <a:xfrm>
              <a:off x="5904459" y="3126665"/>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4356" y="4028840"/>
              <a:ext cx="1052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877552" y="2700889"/>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877552" y="2700889"/>
                  <a:ext cx="435935" cy="523220"/>
                </a:xfrm>
                <a:prstGeom prst="rect">
                  <a:avLst/>
                </a:prstGeom>
                <a:blipFill rotWithShape="1">
                  <a:blip r:embed="rId8"/>
                  <a:stretch>
                    <a:fillRect r="-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749747" y="3932301"/>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749747" y="3932301"/>
                  <a:ext cx="435935" cy="523220"/>
                </a:xfrm>
                <a:prstGeom prst="rect">
                  <a:avLst/>
                </a:prstGeom>
                <a:blipFill rotWithShape="1">
                  <a:blip r:embed="rId9"/>
                  <a:stretch>
                    <a:fillRect r="-5634"/>
                  </a:stretch>
                </a:blipFill>
              </p:spPr>
              <p:txBody>
                <a:bodyPr/>
                <a:lstStyle/>
                <a:p>
                  <a:r>
                    <a:rPr lang="zh-CN" altLang="en-US">
                      <a:noFill/>
                    </a:rPr>
                    <a:t> </a:t>
                  </a:r>
                </a:p>
              </p:txBody>
            </p:sp>
          </mc:Fallback>
        </mc:AlternateContent>
        <p:cxnSp>
          <p:nvCxnSpPr>
            <p:cNvPr id="34" name="直接连接符 33"/>
            <p:cNvCxnSpPr/>
            <p:nvPr/>
          </p:nvCxnSpPr>
          <p:spPr>
            <a:xfrm>
              <a:off x="5537527" y="3467097"/>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30432" y="36301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530432" y="3778986"/>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530432" y="3936249"/>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537526" y="408799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643856" y="2954510"/>
              <a:ext cx="0" cy="1522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548155" y="3363835"/>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椭圆 40"/>
            <p:cNvSpPr/>
            <p:nvPr/>
          </p:nvSpPr>
          <p:spPr>
            <a:xfrm>
              <a:off x="5551693" y="3516235"/>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椭圆 41"/>
            <p:cNvSpPr/>
            <p:nvPr/>
          </p:nvSpPr>
          <p:spPr>
            <a:xfrm>
              <a:off x="5555231" y="3668635"/>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椭圆 42"/>
            <p:cNvSpPr/>
            <p:nvPr/>
          </p:nvSpPr>
          <p:spPr>
            <a:xfrm>
              <a:off x="5558769" y="3842301"/>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椭圆 43"/>
            <p:cNvSpPr/>
            <p:nvPr/>
          </p:nvSpPr>
          <p:spPr>
            <a:xfrm>
              <a:off x="5551699" y="3986536"/>
              <a:ext cx="90000" cy="9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5675749" y="3286992"/>
              <a:ext cx="539561" cy="896336"/>
            </a:xfrm>
            <a:prstGeom prst="rect">
              <a:avLst/>
            </a:prstGeom>
            <a:noFill/>
          </p:spPr>
          <p:txBody>
            <a:bodyPr wrap="square" rtlCol="0">
              <a:spAutoFit/>
            </a:bodyPr>
            <a:lstStyle/>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p>
            <a:p>
              <a:pPr>
                <a:lnSpc>
                  <a:spcPct val="51000"/>
                </a:lnSpc>
              </a:pPr>
              <a:r>
                <a:rPr lang="en-US" altLang="zh-CN" sz="2000" b="1" dirty="0">
                  <a:solidFill>
                    <a:srgbClr val="FF0000"/>
                  </a:solidFill>
                </a:rPr>
                <a:t>-</a:t>
              </a:r>
              <a:endParaRPr lang="zh-CN" altLang="en-US" sz="2000" b="1" dirty="0">
                <a:solidFill>
                  <a:srgbClr val="FF0000"/>
                </a:solidFill>
              </a:endParaRPr>
            </a:p>
          </p:txBody>
        </p:sp>
        <p:cxnSp>
          <p:nvCxnSpPr>
            <p:cNvPr id="46" name="直接连接符 45"/>
            <p:cNvCxnSpPr/>
            <p:nvPr/>
          </p:nvCxnSpPr>
          <p:spPr>
            <a:xfrm flipV="1">
              <a:off x="5736150" y="3917706"/>
              <a:ext cx="1231565" cy="145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6925080" y="3542936"/>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6925080" y="3542936"/>
                  <a:ext cx="705706" cy="621773"/>
                </a:xfrm>
                <a:prstGeom prst="rect">
                  <a:avLst/>
                </a:prstGeom>
                <a:blipFill rotWithShape="1">
                  <a:blip r:embed="rId10"/>
                  <a:stretch>
                    <a:fillRect/>
                  </a:stretch>
                </a:blipFill>
              </p:spPr>
              <p:txBody>
                <a:bodyPr/>
                <a:lstStyle/>
                <a:p>
                  <a:r>
                    <a:rPr lang="zh-CN" altLang="en-US">
                      <a:noFill/>
                    </a:rPr>
                    <a:t> </a:t>
                  </a:r>
                </a:p>
              </p:txBody>
            </p:sp>
          </mc:Fallback>
        </mc:AlternateContent>
        <p:sp>
          <p:nvSpPr>
            <p:cNvPr id="48" name="任意多边形 47"/>
            <p:cNvSpPr/>
            <p:nvPr/>
          </p:nvSpPr>
          <p:spPr>
            <a:xfrm>
              <a:off x="5649278" y="4028840"/>
              <a:ext cx="265814" cy="202019"/>
            </a:xfrm>
            <a:custGeom>
              <a:avLst/>
              <a:gdLst>
                <a:gd name="connsiteX0" fmla="*/ 265814 w 265814"/>
                <a:gd name="connsiteY0" fmla="*/ 0 h 202019"/>
                <a:gd name="connsiteX1" fmla="*/ 74428 w 265814"/>
                <a:gd name="connsiteY1" fmla="*/ 95693 h 202019"/>
                <a:gd name="connsiteX2" fmla="*/ 0 w 265814"/>
                <a:gd name="connsiteY2" fmla="*/ 202019 h 202019"/>
              </a:gdLst>
              <a:ahLst/>
              <a:cxnLst>
                <a:cxn ang="0">
                  <a:pos x="connsiteX0" y="connsiteY0"/>
                </a:cxn>
                <a:cxn ang="0">
                  <a:pos x="connsiteX1" y="connsiteY1"/>
                </a:cxn>
                <a:cxn ang="0">
                  <a:pos x="connsiteX2" y="connsiteY2"/>
                </a:cxn>
              </a:cxnLst>
              <a:rect l="l" t="t" r="r" b="b"/>
              <a:pathLst>
                <a:path w="265814" h="202019">
                  <a:moveTo>
                    <a:pt x="265814" y="0"/>
                  </a:moveTo>
                  <a:cubicBezTo>
                    <a:pt x="192272" y="31011"/>
                    <a:pt x="118730" y="62023"/>
                    <a:pt x="74428" y="95693"/>
                  </a:cubicBezTo>
                  <a:cubicBezTo>
                    <a:pt x="30126" y="129363"/>
                    <a:pt x="15063" y="165691"/>
                    <a:pt x="0" y="202019"/>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4" name="TextBox 53"/>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55" name="组合 54"/>
          <p:cNvGrpSpPr/>
          <p:nvPr/>
        </p:nvGrpSpPr>
        <p:grpSpPr>
          <a:xfrm>
            <a:off x="9902453" y="6365526"/>
            <a:ext cx="669851" cy="372140"/>
            <a:chOff x="2020186" y="5571460"/>
            <a:chExt cx="669851" cy="372140"/>
          </a:xfrm>
        </p:grpSpPr>
        <p:sp>
          <p:nvSpPr>
            <p:cNvPr id="56" name="右箭头 55"/>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棱台 56"/>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64585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260340" y="-41771"/>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p:grpSp>
        <p:nvGrpSpPr>
          <p:cNvPr id="70" name="组合 69"/>
          <p:cNvGrpSpPr/>
          <p:nvPr/>
        </p:nvGrpSpPr>
        <p:grpSpPr>
          <a:xfrm>
            <a:off x="2230055" y="767942"/>
            <a:ext cx="1766936" cy="1940863"/>
            <a:chOff x="2885100" y="4647728"/>
            <a:chExt cx="1766936" cy="1940863"/>
          </a:xfrm>
        </p:grpSpPr>
        <p:grpSp>
          <p:nvGrpSpPr>
            <p:cNvPr id="71" name="组合 70"/>
            <p:cNvGrpSpPr/>
            <p:nvPr/>
          </p:nvGrpSpPr>
          <p:grpSpPr>
            <a:xfrm>
              <a:off x="2885100" y="4647728"/>
              <a:ext cx="1766936" cy="1940863"/>
              <a:chOff x="792538" y="3767822"/>
              <a:chExt cx="1766936" cy="1940863"/>
            </a:xfrm>
          </p:grpSpPr>
          <p:cxnSp>
            <p:nvCxnSpPr>
              <p:cNvPr id="79" name="直接连接符 78"/>
              <p:cNvCxnSpPr/>
              <p:nvPr/>
            </p:nvCxnSpPr>
            <p:spPr>
              <a:xfrm>
                <a:off x="1441401" y="4567430"/>
                <a:ext cx="7940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420806" y="5476618"/>
                <a:ext cx="7884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2123539" y="4075820"/>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2123539" y="4075820"/>
                    <a:ext cx="435935" cy="523220"/>
                  </a:xfrm>
                  <a:prstGeom prst="rect">
                    <a:avLst/>
                  </a:prstGeom>
                  <a:blipFill rotWithShape="1">
                    <a:blip r:embed="rId2"/>
                    <a:stretch>
                      <a:fillRect r="-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09433" y="5185465"/>
                    <a:ext cx="43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109433" y="5185465"/>
                    <a:ext cx="435935" cy="523220"/>
                  </a:xfrm>
                  <a:prstGeom prst="rect">
                    <a:avLst/>
                  </a:prstGeom>
                  <a:blipFill rotWithShape="1">
                    <a:blip r:embed="rId3"/>
                    <a:stretch>
                      <a:fillRect r="-5634"/>
                    </a:stretch>
                  </a:blipFill>
                </p:spPr>
                <p:txBody>
                  <a:bodyPr/>
                  <a:lstStyle/>
                  <a:p>
                    <a:r>
                      <a:rPr lang="zh-CN" altLang="en-US">
                        <a:noFill/>
                      </a:rPr>
                      <a:t> </a:t>
                    </a:r>
                  </a:p>
                </p:txBody>
              </p:sp>
            </mc:Fallback>
          </mc:AlternateContent>
          <p:cxnSp>
            <p:nvCxnSpPr>
              <p:cNvPr id="83" name="直接连接符 82"/>
              <p:cNvCxnSpPr/>
              <p:nvPr/>
            </p:nvCxnSpPr>
            <p:spPr>
              <a:xfrm>
                <a:off x="799633" y="4172141"/>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92538" y="433517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92538" y="4484030"/>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792538" y="4641293"/>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99632" y="4793034"/>
                <a:ext cx="170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905962" y="3767822"/>
                <a:ext cx="0" cy="17193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椭圆 71"/>
            <p:cNvSpPr/>
            <p:nvPr/>
          </p:nvSpPr>
          <p:spPr>
            <a:xfrm>
              <a:off x="2902823" y="4948785"/>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p:nvPr/>
          </p:nvSpPr>
          <p:spPr>
            <a:xfrm>
              <a:off x="2906361" y="51118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椭圆 73"/>
            <p:cNvSpPr/>
            <p:nvPr/>
          </p:nvSpPr>
          <p:spPr>
            <a:xfrm>
              <a:off x="2909899" y="52642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椭圆 74"/>
            <p:cNvSpPr/>
            <p:nvPr/>
          </p:nvSpPr>
          <p:spPr>
            <a:xfrm>
              <a:off x="2902804" y="5416618"/>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椭圆 75"/>
            <p:cNvSpPr/>
            <p:nvPr/>
          </p:nvSpPr>
          <p:spPr>
            <a:xfrm>
              <a:off x="2906367" y="5582119"/>
              <a:ext cx="90000" cy="900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任意多边形 76"/>
            <p:cNvSpPr/>
            <p:nvPr/>
          </p:nvSpPr>
          <p:spPr>
            <a:xfrm>
              <a:off x="3009013" y="4859407"/>
              <a:ext cx="530236" cy="587929"/>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任意多边形 77"/>
            <p:cNvSpPr/>
            <p:nvPr/>
          </p:nvSpPr>
          <p:spPr>
            <a:xfrm>
              <a:off x="3003033" y="5771971"/>
              <a:ext cx="529200" cy="586800"/>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cxnSp>
        <p:nvCxnSpPr>
          <p:cNvPr id="89" name="直接连接符 88"/>
          <p:cNvCxnSpPr/>
          <p:nvPr/>
        </p:nvCxnSpPr>
        <p:spPr>
          <a:xfrm flipV="1">
            <a:off x="2369475" y="1680843"/>
            <a:ext cx="1325182"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2357951" y="1432501"/>
            <a:ext cx="1336706" cy="586800"/>
            <a:chOff x="3012996" y="5312288"/>
            <a:chExt cx="1336706" cy="586800"/>
          </a:xfrm>
        </p:grpSpPr>
        <p:cxnSp>
          <p:nvCxnSpPr>
            <p:cNvPr id="91" name="直接连接符 90"/>
            <p:cNvCxnSpPr/>
            <p:nvPr/>
          </p:nvCxnSpPr>
          <p:spPr>
            <a:xfrm>
              <a:off x="3555656" y="5898106"/>
              <a:ext cx="79404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2" name="任意多边形 91"/>
            <p:cNvSpPr/>
            <p:nvPr/>
          </p:nvSpPr>
          <p:spPr>
            <a:xfrm>
              <a:off x="3012996" y="5312288"/>
              <a:ext cx="529200" cy="586800"/>
            </a:xfrm>
            <a:custGeom>
              <a:avLst/>
              <a:gdLst>
                <a:gd name="connsiteX0" fmla="*/ 0 w 297712"/>
                <a:gd name="connsiteY0" fmla="*/ 0 h 138223"/>
                <a:gd name="connsiteX1" fmla="*/ 106326 w 297712"/>
                <a:gd name="connsiteY1" fmla="*/ 74428 h 138223"/>
                <a:gd name="connsiteX2" fmla="*/ 297712 w 297712"/>
                <a:gd name="connsiteY2" fmla="*/ 138223 h 138223"/>
              </a:gdLst>
              <a:ahLst/>
              <a:cxnLst>
                <a:cxn ang="0">
                  <a:pos x="connsiteX0" y="connsiteY0"/>
                </a:cxn>
                <a:cxn ang="0">
                  <a:pos x="connsiteX1" y="connsiteY1"/>
                </a:cxn>
                <a:cxn ang="0">
                  <a:pos x="connsiteX2" y="connsiteY2"/>
                </a:cxn>
              </a:cxnLst>
              <a:rect l="l" t="t" r="r" b="b"/>
              <a:pathLst>
                <a:path w="297712" h="138223">
                  <a:moveTo>
                    <a:pt x="0" y="0"/>
                  </a:moveTo>
                  <a:cubicBezTo>
                    <a:pt x="28353" y="25695"/>
                    <a:pt x="56707" y="51391"/>
                    <a:pt x="106326" y="74428"/>
                  </a:cubicBezTo>
                  <a:cubicBezTo>
                    <a:pt x="155945" y="97465"/>
                    <a:pt x="226828" y="117844"/>
                    <a:pt x="297712" y="138223"/>
                  </a:cubicBezTo>
                </a:path>
              </a:pathLst>
            </a:custGeom>
            <a:noFill/>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3" name="TextBox 92"/>
              <p:cNvSpPr txBox="1"/>
              <p:nvPr/>
            </p:nvSpPr>
            <p:spPr>
              <a:xfrm>
                <a:off x="3491357" y="1815953"/>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m:rPr>
                              <m:sty m:val="p"/>
                            </m:rPr>
                            <a:rPr lang="en-US" altLang="zh-CN">
                              <a:solidFill>
                                <a:srgbClr val="FF0000"/>
                              </a:solidFill>
                              <a:latin typeface="Cambria Math"/>
                            </a:rPr>
                            <m:t>i</m:t>
                          </m:r>
                        </m:sub>
                      </m:sSub>
                    </m:oMath>
                  </m:oMathPara>
                </a14:m>
                <a:endParaRPr lang="zh-CN" altLang="en-US" dirty="0">
                  <a:solidFill>
                    <a:srgbClr val="FF0000"/>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3491357" y="1815953"/>
                <a:ext cx="604332" cy="523220"/>
              </a:xfrm>
              <a:prstGeom prst="rect">
                <a:avLst/>
              </a:prstGeom>
              <a:blipFill>
                <a:blip r:embed="rId4"/>
                <a:stretch>
                  <a:fillRect/>
                </a:stretch>
              </a:blipFill>
            </p:spPr>
            <p:txBody>
              <a:bodyPr/>
              <a:lstStyle/>
              <a:p>
                <a:r>
                  <a:rPr lang="zh-CN" altLang="en-US">
                    <a:noFill/>
                  </a:rPr>
                  <a:t> </a:t>
                </a:r>
              </a:p>
            </p:txBody>
          </p:sp>
        </mc:Fallback>
      </mc:AlternateContent>
      <p:cxnSp>
        <p:nvCxnSpPr>
          <p:cNvPr id="94" name="直接连接符 93"/>
          <p:cNvCxnSpPr/>
          <p:nvPr/>
        </p:nvCxnSpPr>
        <p:spPr>
          <a:xfrm>
            <a:off x="2491817" y="881559"/>
            <a:ext cx="0" cy="1982052"/>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140949" y="2379983"/>
            <a:ext cx="1924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2491818" y="2379983"/>
            <a:ext cx="1797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2242379" y="2123659"/>
                <a:ext cx="33855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a:rPr>
                        <m:t>I</m:t>
                      </m:r>
                    </m:oMath>
                  </m:oMathPara>
                </a14:m>
                <a:endParaRPr lang="zh-CN" altLang="en-US" sz="2000" dirty="0"/>
              </a:p>
            </p:txBody>
          </p:sp>
        </mc:Choice>
        <mc:Fallback xmlns="">
          <p:sp>
            <p:nvSpPr>
              <p:cNvPr id="97" name="TextBox 96"/>
              <p:cNvSpPr txBox="1">
                <a:spLocks noRot="1" noChangeAspect="1" noMove="1" noResize="1" noEditPoints="1" noAdjustHandles="1" noChangeArrowheads="1" noChangeShapeType="1" noTextEdit="1"/>
              </p:cNvSpPr>
              <p:nvPr/>
            </p:nvSpPr>
            <p:spPr>
              <a:xfrm>
                <a:off x="2242379" y="2123659"/>
                <a:ext cx="338554" cy="400110"/>
              </a:xfrm>
              <a:prstGeom prst="rect">
                <a:avLst/>
              </a:prstGeom>
              <a:blipFill>
                <a:blip r:embed="rId5"/>
                <a:stretch>
                  <a:fillRect/>
                </a:stretch>
              </a:blipFill>
            </p:spPr>
            <p:txBody>
              <a:bodyPr/>
              <a:lstStyle/>
              <a:p>
                <a:r>
                  <a:rPr lang="zh-CN" altLang="en-US">
                    <a:noFill/>
                  </a:rPr>
                  <a:t> </a:t>
                </a:r>
              </a:p>
            </p:txBody>
          </p:sp>
        </mc:Fallback>
      </mc:AlternateContent>
      <p:cxnSp>
        <p:nvCxnSpPr>
          <p:cNvPr id="98" name="直接连接符 97"/>
          <p:cNvCxnSpPr/>
          <p:nvPr/>
        </p:nvCxnSpPr>
        <p:spPr>
          <a:xfrm>
            <a:off x="2871020" y="1273585"/>
            <a:ext cx="0" cy="160568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2301247" y="2617615"/>
            <a:ext cx="1924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a:off x="2878918" y="2617615"/>
            <a:ext cx="1797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2491817" y="2417560"/>
                <a:ext cx="42191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a:rPr>
                        <m:t>II</m:t>
                      </m:r>
                    </m:oMath>
                  </m:oMathPara>
                </a14:m>
                <a:endParaRPr lang="zh-CN" altLang="en-US" sz="20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491817" y="2417560"/>
                <a:ext cx="421910" cy="400110"/>
              </a:xfrm>
              <a:prstGeom prst="rect">
                <a:avLst/>
              </a:prstGeom>
              <a:blipFill>
                <a:blip r:embed="rId6"/>
                <a:stretch>
                  <a:fillRect/>
                </a:stretch>
              </a:blipFill>
            </p:spPr>
            <p:txBody>
              <a:bodyPr/>
              <a:lstStyle/>
              <a:p>
                <a:r>
                  <a:rPr lang="zh-CN" altLang="en-US">
                    <a:noFill/>
                  </a:rPr>
                  <a:t> </a:t>
                </a:r>
              </a:p>
            </p:txBody>
          </p:sp>
        </mc:Fallback>
      </mc:AlternateContent>
      <p:cxnSp>
        <p:nvCxnSpPr>
          <p:cNvPr id="103" name="直接箭头连接符 102"/>
          <p:cNvCxnSpPr/>
          <p:nvPr/>
        </p:nvCxnSpPr>
        <p:spPr>
          <a:xfrm>
            <a:off x="5038725" y="224360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5038725" y="912957"/>
            <a:ext cx="0" cy="13440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6548470" y="2111376"/>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6548470" y="2111376"/>
                <a:ext cx="485710"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4633912" y="628890"/>
                <a:ext cx="49699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oMath>
                  </m:oMathPara>
                </a14:m>
                <a:endParaRPr lang="zh-CN" alt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4633912" y="628890"/>
                <a:ext cx="496996" cy="523220"/>
              </a:xfrm>
              <a:prstGeom prst="rect">
                <a:avLst/>
              </a:prstGeom>
              <a:blipFill>
                <a:blip r:embed="rId8"/>
                <a:stretch>
                  <a:fillRect/>
                </a:stretch>
              </a:blipFill>
            </p:spPr>
            <p:txBody>
              <a:bodyPr/>
              <a:lstStyle/>
              <a:p>
                <a:r>
                  <a:rPr lang="zh-CN" altLang="en-US">
                    <a:noFill/>
                  </a:rPr>
                  <a:t> </a:t>
                </a:r>
              </a:p>
            </p:txBody>
          </p:sp>
        </mc:Fallback>
      </mc:AlternateContent>
      <p:grpSp>
        <p:nvGrpSpPr>
          <p:cNvPr id="113" name="组合 112"/>
          <p:cNvGrpSpPr/>
          <p:nvPr/>
        </p:nvGrpSpPr>
        <p:grpSpPr>
          <a:xfrm>
            <a:off x="5048251" y="1426302"/>
            <a:ext cx="1590675" cy="466725"/>
            <a:chOff x="3524250" y="1943100"/>
            <a:chExt cx="1590675" cy="466725"/>
          </a:xfrm>
        </p:grpSpPr>
        <p:cxnSp>
          <p:nvCxnSpPr>
            <p:cNvPr id="107" name="直接连接符 106"/>
            <p:cNvCxnSpPr/>
            <p:nvPr/>
          </p:nvCxnSpPr>
          <p:spPr>
            <a:xfrm>
              <a:off x="4000500" y="1943549"/>
              <a:ext cx="11144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任意多边形 109"/>
            <p:cNvSpPr/>
            <p:nvPr/>
          </p:nvSpPr>
          <p:spPr>
            <a:xfrm>
              <a:off x="3524250" y="1943100"/>
              <a:ext cx="485775" cy="466725"/>
            </a:xfrm>
            <a:custGeom>
              <a:avLst/>
              <a:gdLst>
                <a:gd name="connsiteX0" fmla="*/ 485775 w 485775"/>
                <a:gd name="connsiteY0" fmla="*/ 0 h 466725"/>
                <a:gd name="connsiteX1" fmla="*/ 257175 w 485775"/>
                <a:gd name="connsiteY1" fmla="*/ 66675 h 466725"/>
                <a:gd name="connsiteX2" fmla="*/ 95250 w 485775"/>
                <a:gd name="connsiteY2" fmla="*/ 209550 h 466725"/>
                <a:gd name="connsiteX3" fmla="*/ 0 w 485775"/>
                <a:gd name="connsiteY3" fmla="*/ 466725 h 466725"/>
                <a:gd name="connsiteX4" fmla="*/ 0 w 485775"/>
                <a:gd name="connsiteY4" fmla="*/ 466725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466725">
                  <a:moveTo>
                    <a:pt x="485775" y="0"/>
                  </a:moveTo>
                  <a:cubicBezTo>
                    <a:pt x="404019" y="15875"/>
                    <a:pt x="322263" y="31750"/>
                    <a:pt x="257175" y="66675"/>
                  </a:cubicBezTo>
                  <a:cubicBezTo>
                    <a:pt x="192087" y="101600"/>
                    <a:pt x="138112" y="142875"/>
                    <a:pt x="95250" y="209550"/>
                  </a:cubicBezTo>
                  <a:cubicBezTo>
                    <a:pt x="52388" y="276225"/>
                    <a:pt x="0" y="466725"/>
                    <a:pt x="0" y="466725"/>
                  </a:cubicBezTo>
                  <a:lnTo>
                    <a:pt x="0" y="466725"/>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2" name="直接连接符 111"/>
          <p:cNvCxnSpPr/>
          <p:nvPr/>
        </p:nvCxnSpPr>
        <p:spPr>
          <a:xfrm>
            <a:off x="5566595" y="1153135"/>
            <a:ext cx="0" cy="1092729"/>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p:cNvSpPr txBox="1"/>
              <p:nvPr/>
            </p:nvSpPr>
            <p:spPr>
              <a:xfrm>
                <a:off x="5242715" y="2100584"/>
                <a:ext cx="78111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m:rPr>
                              <m:sty m:val="p"/>
                            </m:rPr>
                            <a:rPr lang="en-US" altLang="zh-CN">
                              <a:latin typeface="Cambria Math"/>
                            </a:rPr>
                            <m:t>sp</m:t>
                          </m:r>
                        </m:sub>
                      </m:sSub>
                    </m:oMath>
                  </m:oMathPara>
                </a14:m>
                <a:endParaRPr lang="zh-CN" alt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5242715" y="2100584"/>
                <a:ext cx="781111" cy="55643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6548471" y="1157896"/>
                <a:ext cx="6580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m:oMathPara>
                </a14:m>
                <a:endParaRPr lang="zh-CN" alt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6548471" y="1157896"/>
                <a:ext cx="658001" cy="523220"/>
              </a:xfrm>
              <a:prstGeom prst="rect">
                <a:avLst/>
              </a:prstGeom>
              <a:blipFill>
                <a:blip r:embed="rId10"/>
                <a:stretch>
                  <a:fillRect/>
                </a:stretch>
              </a:blipFill>
            </p:spPr>
            <p:txBody>
              <a:bodyPr/>
              <a:lstStyle/>
              <a:p>
                <a:r>
                  <a:rPr lang="zh-CN" altLang="en-US">
                    <a:noFill/>
                  </a:rPr>
                  <a:t> </a:t>
                </a:r>
              </a:p>
            </p:txBody>
          </p:sp>
        </mc:Fallback>
      </mc:AlternateContent>
      <p:cxnSp>
        <p:nvCxnSpPr>
          <p:cNvPr id="120" name="直接箭头连接符 119"/>
          <p:cNvCxnSpPr/>
          <p:nvPr/>
        </p:nvCxnSpPr>
        <p:spPr>
          <a:xfrm>
            <a:off x="7743793" y="2229587"/>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7743793" y="898939"/>
            <a:ext cx="0" cy="13440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TextBox 121"/>
              <p:cNvSpPr txBox="1"/>
              <p:nvPr/>
            </p:nvSpPr>
            <p:spPr>
              <a:xfrm>
                <a:off x="9253538" y="2097358"/>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122" name="TextBox 121"/>
              <p:cNvSpPr txBox="1">
                <a:spLocks noRot="1" noChangeAspect="1" noMove="1" noResize="1" noEditPoints="1" noAdjustHandles="1" noChangeArrowheads="1" noChangeShapeType="1" noTextEdit="1"/>
              </p:cNvSpPr>
              <p:nvPr/>
            </p:nvSpPr>
            <p:spPr>
              <a:xfrm>
                <a:off x="9253538" y="2097358"/>
                <a:ext cx="485710"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7338981" y="614872"/>
                <a:ext cx="4887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oMath>
                  </m:oMathPara>
                </a14:m>
                <a:endParaRPr lang="zh-CN" altLang="en-US" dirty="0"/>
              </a:p>
            </p:txBody>
          </p:sp>
        </mc:Choice>
        <mc:Fallback xmlns="">
          <p:sp>
            <p:nvSpPr>
              <p:cNvPr id="123" name="TextBox 122"/>
              <p:cNvSpPr txBox="1">
                <a:spLocks noRot="1" noChangeAspect="1" noMove="1" noResize="1" noEditPoints="1" noAdjustHandles="1" noChangeArrowheads="1" noChangeShapeType="1" noTextEdit="1"/>
              </p:cNvSpPr>
              <p:nvPr/>
            </p:nvSpPr>
            <p:spPr>
              <a:xfrm>
                <a:off x="7338981" y="614872"/>
                <a:ext cx="488787" cy="523220"/>
              </a:xfrm>
              <a:prstGeom prst="rect">
                <a:avLst/>
              </a:prstGeom>
              <a:blipFill>
                <a:blip r:embed="rId12"/>
                <a:stretch>
                  <a:fillRect/>
                </a:stretch>
              </a:blipFill>
            </p:spPr>
            <p:txBody>
              <a:bodyPr/>
              <a:lstStyle/>
              <a:p>
                <a:r>
                  <a:rPr lang="zh-CN" altLang="en-US">
                    <a:noFill/>
                  </a:rPr>
                  <a:t> </a:t>
                </a:r>
              </a:p>
            </p:txBody>
          </p:sp>
        </mc:Fallback>
      </mc:AlternateContent>
      <p:grpSp>
        <p:nvGrpSpPr>
          <p:cNvPr id="124" name="组合 123"/>
          <p:cNvGrpSpPr/>
          <p:nvPr/>
        </p:nvGrpSpPr>
        <p:grpSpPr>
          <a:xfrm flipV="1">
            <a:off x="7753319" y="1412284"/>
            <a:ext cx="1590675" cy="475801"/>
            <a:chOff x="3524250" y="1934024"/>
            <a:chExt cx="1590675" cy="475801"/>
          </a:xfrm>
        </p:grpSpPr>
        <p:cxnSp>
          <p:nvCxnSpPr>
            <p:cNvPr id="125" name="直接连接符 124"/>
            <p:cNvCxnSpPr/>
            <p:nvPr/>
          </p:nvCxnSpPr>
          <p:spPr>
            <a:xfrm>
              <a:off x="4000500" y="1934024"/>
              <a:ext cx="11144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任意多边形 125"/>
            <p:cNvSpPr/>
            <p:nvPr/>
          </p:nvSpPr>
          <p:spPr>
            <a:xfrm>
              <a:off x="3524250" y="1943100"/>
              <a:ext cx="485775" cy="466725"/>
            </a:xfrm>
            <a:custGeom>
              <a:avLst/>
              <a:gdLst>
                <a:gd name="connsiteX0" fmla="*/ 485775 w 485775"/>
                <a:gd name="connsiteY0" fmla="*/ 0 h 466725"/>
                <a:gd name="connsiteX1" fmla="*/ 257175 w 485775"/>
                <a:gd name="connsiteY1" fmla="*/ 66675 h 466725"/>
                <a:gd name="connsiteX2" fmla="*/ 95250 w 485775"/>
                <a:gd name="connsiteY2" fmla="*/ 209550 h 466725"/>
                <a:gd name="connsiteX3" fmla="*/ 0 w 485775"/>
                <a:gd name="connsiteY3" fmla="*/ 466725 h 466725"/>
                <a:gd name="connsiteX4" fmla="*/ 0 w 485775"/>
                <a:gd name="connsiteY4" fmla="*/ 466725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466725">
                  <a:moveTo>
                    <a:pt x="485775" y="0"/>
                  </a:moveTo>
                  <a:cubicBezTo>
                    <a:pt x="404019" y="15875"/>
                    <a:pt x="322263" y="31750"/>
                    <a:pt x="257175" y="66675"/>
                  </a:cubicBezTo>
                  <a:cubicBezTo>
                    <a:pt x="192087" y="101600"/>
                    <a:pt x="138112" y="142875"/>
                    <a:pt x="95250" y="209550"/>
                  </a:cubicBezTo>
                  <a:cubicBezTo>
                    <a:pt x="52388" y="276225"/>
                    <a:pt x="0" y="466725"/>
                    <a:pt x="0" y="466725"/>
                  </a:cubicBezTo>
                  <a:lnTo>
                    <a:pt x="0" y="466725"/>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27" name="直接连接符 126"/>
          <p:cNvCxnSpPr/>
          <p:nvPr/>
        </p:nvCxnSpPr>
        <p:spPr>
          <a:xfrm>
            <a:off x="8243088" y="1139117"/>
            <a:ext cx="0" cy="1092729"/>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TextBox 127"/>
              <p:cNvSpPr txBox="1"/>
              <p:nvPr/>
            </p:nvSpPr>
            <p:spPr>
              <a:xfrm>
                <a:off x="7947783" y="2086566"/>
                <a:ext cx="78111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m:rPr>
                              <m:sty m:val="p"/>
                            </m:rPr>
                            <a:rPr lang="en-US" altLang="zh-CN">
                              <a:latin typeface="Cambria Math"/>
                            </a:rPr>
                            <m:t>sp</m:t>
                          </m:r>
                        </m:sub>
                      </m:sSub>
                    </m:oMath>
                  </m:oMathPara>
                </a14:m>
                <a:endParaRPr lang="zh-CN" alt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7947783" y="2086566"/>
                <a:ext cx="781111" cy="55643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9248712" y="1573993"/>
                <a:ext cx="6401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m:oMathPara>
                </a14:m>
                <a:endParaRPr lang="zh-CN" alt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9248712" y="1573993"/>
                <a:ext cx="640175"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3527900" y="1474432"/>
                <a:ext cx="702500" cy="571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m:rPr>
                              <m:sty m:val="p"/>
                            </m:rPr>
                            <a:rPr lang="en-US" altLang="zh-CN" i="1" smtClean="0">
                              <a:latin typeface="Cambria Math" panose="02040503050406030204" pitchFamily="18" charset="0"/>
                            </a:rPr>
                            <m:t>n</m:t>
                          </m:r>
                        </m:sup>
                      </m:sSubSup>
                    </m:oMath>
                  </m:oMathPara>
                </a14:m>
                <a:endParaRPr lang="zh-CN" alt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3527900" y="1474432"/>
                <a:ext cx="702500" cy="571118"/>
              </a:xfrm>
              <a:prstGeom prst="rect">
                <a:avLst/>
              </a:prstGeom>
              <a:blipFill>
                <a:blip r:embed="rId15"/>
                <a:stretch>
                  <a:fillRect/>
                </a:stretch>
              </a:blipFill>
            </p:spPr>
            <p:txBody>
              <a:bodyPr/>
              <a:lstStyle/>
              <a:p>
                <a:r>
                  <a:rPr lang="zh-CN" altLang="en-US">
                    <a:noFill/>
                  </a:rPr>
                  <a:t> </a:t>
                </a:r>
              </a:p>
            </p:txBody>
          </p:sp>
        </mc:Fallback>
      </mc:AlternateContent>
      <p:sp>
        <p:nvSpPr>
          <p:cNvPr id="132" name="TextBox 131"/>
          <p:cNvSpPr txBox="1"/>
          <p:nvPr/>
        </p:nvSpPr>
        <p:spPr>
          <a:xfrm>
            <a:off x="2283810" y="2749234"/>
            <a:ext cx="950901" cy="523220"/>
          </a:xfrm>
          <a:prstGeom prst="rect">
            <a:avLst/>
          </a:prstGeom>
          <a:noFill/>
        </p:spPr>
        <p:txBody>
          <a:bodyPr wrap="none" rtlCol="0">
            <a:spAutoFit/>
          </a:bodyPr>
          <a:lstStyle/>
          <a:p>
            <a:r>
              <a:rPr lang="en-US" altLang="zh-CN" b="1" i="1" dirty="0">
                <a:latin typeface="Times New Roman" pitchFamily="18" charset="0"/>
                <a:cs typeface="Times New Roman" pitchFamily="18" charset="0"/>
                <a:sym typeface="Symbol"/>
              </a:rPr>
              <a:t>e</a:t>
            </a:r>
            <a:r>
              <a:rPr lang="zh-CN" altLang="en-US" b="1" i="1" dirty="0">
                <a:latin typeface="Times New Roman" pitchFamily="18" charset="0"/>
                <a:cs typeface="Times New Roman" pitchFamily="18" charset="0"/>
                <a:sym typeface="Symbol"/>
              </a:rPr>
              <a:t></a:t>
            </a:r>
            <a:r>
              <a:rPr lang="en-US" altLang="zh-CN" b="1" dirty="0">
                <a:latin typeface="Times New Roman" pitchFamily="18" charset="0"/>
                <a:cs typeface="Times New Roman" pitchFamily="18" charset="0"/>
                <a:sym typeface="Symbol"/>
              </a:rPr>
              <a:t>(</a:t>
            </a:r>
            <a:r>
              <a:rPr lang="en-US" altLang="zh-CN" b="1" i="1" dirty="0">
                <a:latin typeface="Times New Roman" pitchFamily="18" charset="0"/>
                <a:cs typeface="Times New Roman" pitchFamily="18" charset="0"/>
                <a:sym typeface="Symbol"/>
              </a:rPr>
              <a:t>x</a:t>
            </a:r>
            <a:r>
              <a:rPr lang="en-US" altLang="zh-CN" b="1" dirty="0">
                <a:latin typeface="Times New Roman" pitchFamily="18" charset="0"/>
                <a:cs typeface="Times New Roman" pitchFamily="18" charset="0"/>
                <a:sym typeface="Symbol"/>
              </a:rPr>
              <a:t>)</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33" name="TextBox 132"/>
              <p:cNvSpPr txBox="1"/>
              <p:nvPr/>
            </p:nvSpPr>
            <p:spPr>
              <a:xfrm>
                <a:off x="2987614" y="2767373"/>
                <a:ext cx="2261132"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𝑖</m:t>
                          </m:r>
                        </m:sub>
                      </m:sSub>
                      <m:d>
                        <m:dPr>
                          <m:ctrlPr>
                            <a:rPr lang="en-US" altLang="zh-CN" i="1">
                              <a:latin typeface="Cambria Math" panose="02040503050406030204" pitchFamily="18" charset="0"/>
                            </a:rPr>
                          </m:ctrlPr>
                        </m:dPr>
                        <m:e>
                          <m:r>
                            <a:rPr lang="en-US" altLang="zh-CN" i="1">
                              <a:latin typeface="Cambria Math"/>
                            </a:rPr>
                            <m:t>𝑥</m:t>
                          </m:r>
                        </m:e>
                      </m:d>
                    </m:oMath>
                  </m:oMathPara>
                </a14:m>
                <a:endParaRPr lang="zh-CN" altLang="en-US" dirty="0"/>
              </a:p>
            </p:txBody>
          </p:sp>
        </mc:Choice>
        <mc:Fallback xmlns="">
          <p:sp>
            <p:nvSpPr>
              <p:cNvPr id="133" name="TextBox 132"/>
              <p:cNvSpPr txBox="1">
                <a:spLocks noRot="1" noChangeAspect="1" noMove="1" noResize="1" noEditPoints="1" noAdjustHandles="1" noChangeArrowheads="1" noChangeShapeType="1" noTextEdit="1"/>
              </p:cNvSpPr>
              <p:nvPr/>
            </p:nvSpPr>
            <p:spPr>
              <a:xfrm>
                <a:off x="2987614" y="2767373"/>
                <a:ext cx="2261132" cy="557717"/>
              </a:xfrm>
              <a:prstGeom prst="rect">
                <a:avLst/>
              </a:prstGeom>
              <a:blipFill>
                <a:blip r:embed="rId16"/>
                <a:stretch>
                  <a:fillRect/>
                </a:stretch>
              </a:blipFill>
            </p:spPr>
            <p:txBody>
              <a:bodyPr/>
              <a:lstStyle/>
              <a:p>
                <a:r>
                  <a:rPr lang="zh-CN" altLang="en-US">
                    <a:noFill/>
                  </a:rPr>
                  <a:t> </a:t>
                </a:r>
              </a:p>
            </p:txBody>
          </p:sp>
        </mc:Fallback>
      </mc:AlternateContent>
      <p:cxnSp>
        <p:nvCxnSpPr>
          <p:cNvPr id="135" name="直接箭头连接符 134"/>
          <p:cNvCxnSpPr/>
          <p:nvPr/>
        </p:nvCxnSpPr>
        <p:spPr>
          <a:xfrm>
            <a:off x="3124945" y="1702333"/>
            <a:ext cx="0" cy="30339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125867" y="1618386"/>
            <a:ext cx="545342" cy="400110"/>
          </a:xfrm>
          <a:prstGeom prst="rect">
            <a:avLst/>
          </a:prstGeom>
          <a:noFill/>
        </p:spPr>
        <p:txBody>
          <a:bodyPr wrap="none" rtlCol="0">
            <a:spAutoFit/>
          </a:bodyPr>
          <a:lstStyle/>
          <a:p>
            <a:r>
              <a:rPr lang="en-US" altLang="zh-CN" sz="2000" b="1" i="1" dirty="0">
                <a:latin typeface="Times New Roman" pitchFamily="18" charset="0"/>
                <a:cs typeface="Times New Roman" pitchFamily="18" charset="0"/>
                <a:sym typeface="Symbol"/>
              </a:rPr>
              <a:t>e</a:t>
            </a:r>
            <a:r>
              <a:rPr lang="zh-CN" altLang="en-US" sz="2000" b="1" i="1" dirty="0">
                <a:latin typeface="Times New Roman" pitchFamily="18" charset="0"/>
                <a:cs typeface="Times New Roman" pitchFamily="18" charset="0"/>
                <a:sym typeface="Symbol"/>
              </a:rPr>
              <a:t></a:t>
            </a:r>
            <a:r>
              <a:rPr lang="en-US" altLang="zh-CN" sz="2000" b="1" i="1" baseline="-25000" dirty="0">
                <a:latin typeface="Times New Roman" pitchFamily="18" charset="0"/>
                <a:cs typeface="Times New Roman" pitchFamily="18" charset="0"/>
                <a:sym typeface="Symbol"/>
              </a:rPr>
              <a:t>B</a:t>
            </a:r>
            <a:endParaRPr lang="zh-CN" altLang="en-US" sz="2000" b="1" i="1" baseline="-25000" dirty="0">
              <a:latin typeface="Times New Roman" pitchFamily="18" charset="0"/>
              <a:cs typeface="Times New Roman" pitchFamily="18" charset="0"/>
            </a:endParaRPr>
          </a:p>
        </p:txBody>
      </p:sp>
      <p:cxnSp>
        <p:nvCxnSpPr>
          <p:cNvPr id="138" name="直接箭头连接符 137"/>
          <p:cNvCxnSpPr/>
          <p:nvPr/>
        </p:nvCxnSpPr>
        <p:spPr>
          <a:xfrm>
            <a:off x="2702772" y="1308220"/>
            <a:ext cx="0" cy="37262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2690576" y="1901709"/>
            <a:ext cx="0" cy="2934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41243" y="1558848"/>
            <a:ext cx="431528" cy="400110"/>
          </a:xfrm>
          <a:prstGeom prst="rect">
            <a:avLst/>
          </a:prstGeom>
          <a:noFill/>
          <a:ln>
            <a:noFill/>
          </a:ln>
        </p:spPr>
        <p:txBody>
          <a:bodyPr wrap="none" rtlCol="0">
            <a:spAutoFit/>
          </a:bodyPr>
          <a:lstStyle/>
          <a:p>
            <a:r>
              <a:rPr lang="en-US" altLang="zh-CN" sz="2000" b="1" i="1" dirty="0">
                <a:solidFill>
                  <a:srgbClr val="7030A0"/>
                </a:solidFill>
                <a:latin typeface="Times New Roman" pitchFamily="18" charset="0"/>
                <a:cs typeface="Times New Roman" pitchFamily="18" charset="0"/>
                <a:sym typeface="Symbol"/>
              </a:rPr>
              <a:t>e</a:t>
            </a:r>
            <a:r>
              <a:rPr lang="zh-CN" altLang="en-US" sz="2000" b="1" i="1" dirty="0">
                <a:solidFill>
                  <a:srgbClr val="7030A0"/>
                </a:solidFill>
                <a:latin typeface="Times New Roman" pitchFamily="18" charset="0"/>
                <a:cs typeface="Times New Roman" pitchFamily="18" charset="0"/>
                <a:sym typeface="Symbol"/>
              </a:rPr>
              <a:t></a:t>
            </a:r>
            <a:endParaRPr lang="zh-CN" altLang="en-US" sz="2000" b="1" i="1" baseline="-25000" dirty="0">
              <a:solidFill>
                <a:srgbClr val="7030A0"/>
              </a:solidFill>
              <a:latin typeface="Times New Roman" pitchFamily="18" charset="0"/>
              <a:cs typeface="Times New Roman" pitchFamily="18" charset="0"/>
            </a:endParaRPr>
          </a:p>
        </p:txBody>
      </p:sp>
      <p:cxnSp>
        <p:nvCxnSpPr>
          <p:cNvPr id="147" name="直接连接符 146"/>
          <p:cNvCxnSpPr/>
          <p:nvPr/>
        </p:nvCxnSpPr>
        <p:spPr>
          <a:xfrm>
            <a:off x="1990725" y="2018319"/>
            <a:ext cx="868234" cy="98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52" name="组合 151"/>
          <p:cNvGrpSpPr/>
          <p:nvPr/>
        </p:nvGrpSpPr>
        <p:grpSpPr>
          <a:xfrm>
            <a:off x="5454403" y="2728781"/>
            <a:ext cx="2795987" cy="558248"/>
            <a:chOff x="267200" y="3829882"/>
            <a:chExt cx="2795987" cy="558248"/>
          </a:xfrm>
        </p:grpSpPr>
        <p:sp>
          <p:nvSpPr>
            <p:cNvPr id="142" name="TextBox 141"/>
            <p:cNvSpPr txBox="1"/>
            <p:nvPr/>
          </p:nvSpPr>
          <p:spPr>
            <a:xfrm>
              <a:off x="1417439" y="3829882"/>
              <a:ext cx="372218" cy="523220"/>
            </a:xfrm>
            <a:prstGeom prst="rect">
              <a:avLst/>
            </a:prstGeom>
            <a:noFill/>
          </p:spPr>
          <p:txBody>
            <a:bodyPr wrap="none" rtlCol="0">
              <a:spAutoFit/>
            </a:bodyPr>
            <a:lstStyle/>
            <a:p>
              <a:r>
                <a:rPr lang="zh-CN" altLang="en-US" b="1" i="1" dirty="0">
                  <a:latin typeface="Times New Roman" pitchFamily="18" charset="0"/>
                  <a:cs typeface="Times New Roman" pitchFamily="18" charset="0"/>
                  <a:sym typeface="Symbol"/>
                </a:rPr>
                <a:t></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44" name="TextBox 143"/>
                <p:cNvSpPr txBox="1"/>
                <p:nvPr/>
              </p:nvSpPr>
              <p:spPr>
                <a:xfrm>
                  <a:off x="267200" y="3855208"/>
                  <a:ext cx="1387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oMath>
                    </m:oMathPara>
                  </a14:m>
                  <a:endParaRPr lang="zh-CN" altLang="en-US" dirty="0"/>
                </a:p>
              </p:txBody>
            </p:sp>
          </mc:Choice>
          <mc:Fallback xmlns="">
            <p:sp>
              <p:nvSpPr>
                <p:cNvPr id="144" name="TextBox 143"/>
                <p:cNvSpPr txBox="1">
                  <a:spLocks noRot="1" noChangeAspect="1" noMove="1" noResize="1" noEditPoints="1" noAdjustHandles="1" noChangeArrowheads="1" noChangeShapeType="1" noTextEdit="1"/>
                </p:cNvSpPr>
                <p:nvPr/>
              </p:nvSpPr>
              <p:spPr>
                <a:xfrm>
                  <a:off x="267200" y="3855208"/>
                  <a:ext cx="1387046" cy="523220"/>
                </a:xfrm>
                <a:prstGeom prst="rect">
                  <a:avLst/>
                </a:prstGeom>
                <a:blipFill rotWithShape="1">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TextBox 149"/>
                <p:cNvSpPr txBox="1"/>
                <p:nvPr/>
              </p:nvSpPr>
              <p:spPr>
                <a:xfrm>
                  <a:off x="1585571" y="3864910"/>
                  <a:ext cx="113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oMath>
                    </m:oMathPara>
                  </a14:m>
                  <a:endParaRPr lang="zh-CN" altLang="en-US" dirty="0"/>
                </a:p>
              </p:txBody>
            </p:sp>
          </mc:Choice>
          <mc:Fallback xmlns="">
            <p:sp>
              <p:nvSpPr>
                <p:cNvPr id="150" name="TextBox 149"/>
                <p:cNvSpPr txBox="1">
                  <a:spLocks noRot="1" noChangeAspect="1" noMove="1" noResize="1" noEditPoints="1" noAdjustHandles="1" noChangeArrowheads="1" noChangeShapeType="1" noTextEdit="1"/>
                </p:cNvSpPr>
                <p:nvPr/>
              </p:nvSpPr>
              <p:spPr>
                <a:xfrm>
                  <a:off x="1585571" y="3864910"/>
                  <a:ext cx="1131207" cy="523220"/>
                </a:xfrm>
                <a:prstGeom prst="rect">
                  <a:avLst/>
                </a:prstGeom>
                <a:blipFill rotWithShape="1">
                  <a:blip r:embed="rId18"/>
                  <a:stretch>
                    <a:fillRect/>
                  </a:stretch>
                </a:blipFill>
              </p:spPr>
              <p:txBody>
                <a:bodyPr/>
                <a:lstStyle/>
                <a:p>
                  <a:r>
                    <a:rPr lang="zh-CN" altLang="en-US">
                      <a:noFill/>
                    </a:rPr>
                    <a:t> </a:t>
                  </a:r>
                </a:p>
              </p:txBody>
            </p:sp>
          </mc:Fallback>
        </mc:AlternateContent>
        <p:sp>
          <p:nvSpPr>
            <p:cNvPr id="151" name="TextBox 150"/>
            <p:cNvSpPr txBox="1"/>
            <p:nvPr/>
          </p:nvSpPr>
          <p:spPr>
            <a:xfrm>
              <a:off x="2530669" y="3845860"/>
              <a:ext cx="532518" cy="523220"/>
            </a:xfrm>
            <a:prstGeom prst="rect">
              <a:avLst/>
            </a:prstGeom>
            <a:noFill/>
          </p:spPr>
          <p:txBody>
            <a:bodyPr wrap="none" rtlCol="0">
              <a:spAutoFit/>
            </a:bodyPr>
            <a:lstStyle/>
            <a:p>
              <a:r>
                <a:rPr lang="zh-CN" altLang="en-US" b="1" i="1" dirty="0">
                  <a:latin typeface="Times New Roman" pitchFamily="18" charset="0"/>
                  <a:cs typeface="Times New Roman" pitchFamily="18" charset="0"/>
                  <a:sym typeface="Symbol"/>
                </a:rPr>
                <a:t></a:t>
              </a:r>
              <a:r>
                <a:rPr lang="en-US" altLang="zh-CN" b="1" i="1" baseline="-25000" dirty="0">
                  <a:latin typeface="Times New Roman" pitchFamily="18" charset="0"/>
                  <a:cs typeface="Times New Roman" pitchFamily="18" charset="0"/>
                  <a:sym typeface="Symbol"/>
                </a:rPr>
                <a:t>B</a:t>
              </a:r>
              <a:endParaRPr lang="zh-CN" altLang="en-US" b="1" i="1" baseline="-25000" dirty="0">
                <a:latin typeface="Times New Roman" pitchFamily="18" charset="0"/>
                <a:cs typeface="Times New Roman" pitchFamily="18" charset="0"/>
              </a:endParaRPr>
            </a:p>
          </p:txBody>
        </p:sp>
      </p:grpSp>
      <p:cxnSp>
        <p:nvCxnSpPr>
          <p:cNvPr id="102" name="直接箭头连接符 101"/>
          <p:cNvCxnSpPr/>
          <p:nvPr/>
        </p:nvCxnSpPr>
        <p:spPr>
          <a:xfrm>
            <a:off x="2569909" y="1383667"/>
            <a:ext cx="0" cy="372622"/>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2538663" y="2026421"/>
            <a:ext cx="0" cy="2934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269328" y="1675285"/>
            <a:ext cx="447558" cy="297517"/>
          </a:xfrm>
          <a:prstGeom prst="rect">
            <a:avLst/>
          </a:prstGeom>
          <a:noFill/>
          <a:ln>
            <a:noFill/>
          </a:ln>
        </p:spPr>
        <p:txBody>
          <a:bodyPr wrap="none" rtlCol="0">
            <a:spAutoFit/>
          </a:bodyPr>
          <a:lstStyle/>
          <a:p>
            <a:r>
              <a:rPr lang="en-US" altLang="zh-CN" sz="2000" b="1" i="1" baseline="-25000" dirty="0" err="1">
                <a:solidFill>
                  <a:srgbClr val="FF0000"/>
                </a:solidFill>
                <a:latin typeface="Times New Roman" pitchFamily="18" charset="0"/>
                <a:cs typeface="Times New Roman" pitchFamily="18" charset="0"/>
              </a:rPr>
              <a:t>e|V</a:t>
            </a:r>
            <a:r>
              <a:rPr lang="en-US" altLang="zh-CN" sz="2000" b="1" i="1" baseline="-25000" dirty="0">
                <a:solidFill>
                  <a:srgbClr val="FF0000"/>
                </a:solidFill>
                <a:latin typeface="Times New Roman" pitchFamily="18" charset="0"/>
                <a:cs typeface="Times New Roman" pitchFamily="18" charset="0"/>
              </a:rPr>
              <a:t>|</a:t>
            </a:r>
            <a:endParaRPr lang="zh-CN" altLang="en-US" sz="2000" b="1" i="1" baseline="-25000" dirty="0">
              <a:solidFill>
                <a:srgbClr val="FF0000"/>
              </a:solidFill>
              <a:latin typeface="Times New Roman" pitchFamily="18" charset="0"/>
              <a:cs typeface="Times New Roman" pitchFamily="18" charset="0"/>
            </a:endParaRPr>
          </a:p>
        </p:txBody>
      </p:sp>
      <p:grpSp>
        <p:nvGrpSpPr>
          <p:cNvPr id="111" name="组合 110"/>
          <p:cNvGrpSpPr/>
          <p:nvPr/>
        </p:nvGrpSpPr>
        <p:grpSpPr>
          <a:xfrm>
            <a:off x="8318155" y="2735473"/>
            <a:ext cx="2051677" cy="563536"/>
            <a:chOff x="267200" y="3824594"/>
            <a:chExt cx="2051677" cy="563536"/>
          </a:xfrm>
        </p:grpSpPr>
        <p:sp>
          <p:nvSpPr>
            <p:cNvPr id="114" name="TextBox 113"/>
            <p:cNvSpPr txBox="1"/>
            <p:nvPr/>
          </p:nvSpPr>
          <p:spPr>
            <a:xfrm>
              <a:off x="1002752" y="3829882"/>
              <a:ext cx="465192" cy="523220"/>
            </a:xfrm>
            <a:prstGeom prst="rect">
              <a:avLst/>
            </a:prstGeom>
            <a:noFill/>
          </p:spPr>
          <p:txBody>
            <a:bodyPr wrap="none" rtlCol="0">
              <a:spAutoFit/>
            </a:bodyPr>
            <a:lstStyle/>
            <a:p>
              <a:r>
                <a:rPr lang="zh-CN" altLang="en-US" b="1" i="1" dirty="0">
                  <a:latin typeface="Times New Roman" pitchFamily="18" charset="0"/>
                  <a:cs typeface="Times New Roman" pitchFamily="18" charset="0"/>
                  <a:sym typeface="Symbol"/>
                </a:rPr>
                <a:t></a:t>
              </a:r>
              <a:r>
                <a:rPr lang="en-US" altLang="zh-CN" b="1" i="1" baseline="-25000" dirty="0">
                  <a:latin typeface="Times New Roman" pitchFamily="18" charset="0"/>
                  <a:cs typeface="Times New Roman" pitchFamily="18" charset="0"/>
                  <a:sym typeface="Symbol"/>
                </a:rPr>
                <a:t>s</a:t>
              </a:r>
              <a:endParaRPr lang="zh-CN" altLang="en-US" b="1" i="1" baseline="-25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15" name="TextBox 114"/>
                <p:cNvSpPr txBox="1"/>
                <p:nvPr/>
              </p:nvSpPr>
              <p:spPr>
                <a:xfrm>
                  <a:off x="267200" y="3855208"/>
                  <a:ext cx="9387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m:t>
                        </m:r>
                      </m:oMath>
                    </m:oMathPara>
                  </a14:m>
                  <a:endParaRPr lang="zh-CN" alt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267200" y="3855208"/>
                  <a:ext cx="938719" cy="523220"/>
                </a:xfrm>
                <a:prstGeom prst="rect">
                  <a:avLst/>
                </a:prstGeom>
                <a:blipFill rotWithShape="1">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1372911" y="3864910"/>
                  <a:ext cx="5517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oMath>
                    </m:oMathPara>
                  </a14:m>
                  <a:endParaRPr lang="zh-CN" alt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1372911" y="3864910"/>
                  <a:ext cx="551753" cy="523220"/>
                </a:xfrm>
                <a:prstGeom prst="rect">
                  <a:avLst/>
                </a:prstGeom>
                <a:blipFill rotWithShape="1">
                  <a:blip r:embed="rId20"/>
                  <a:stretch>
                    <a:fillRect/>
                  </a:stretch>
                </a:blipFill>
              </p:spPr>
              <p:txBody>
                <a:bodyPr/>
                <a:lstStyle/>
                <a:p>
                  <a:r>
                    <a:rPr lang="zh-CN" altLang="en-US">
                      <a:noFill/>
                    </a:rPr>
                    <a:t> </a:t>
                  </a:r>
                </a:p>
              </p:txBody>
            </p:sp>
          </mc:Fallback>
        </mc:AlternateContent>
        <p:sp>
          <p:nvSpPr>
            <p:cNvPr id="118" name="TextBox 117"/>
            <p:cNvSpPr txBox="1"/>
            <p:nvPr/>
          </p:nvSpPr>
          <p:spPr>
            <a:xfrm>
              <a:off x="1786359" y="3824594"/>
              <a:ext cx="532518" cy="523220"/>
            </a:xfrm>
            <a:prstGeom prst="rect">
              <a:avLst/>
            </a:prstGeom>
            <a:noFill/>
          </p:spPr>
          <p:txBody>
            <a:bodyPr wrap="none" rtlCol="0">
              <a:spAutoFit/>
            </a:bodyPr>
            <a:lstStyle/>
            <a:p>
              <a:r>
                <a:rPr lang="zh-CN" altLang="en-US" b="1" i="1" dirty="0">
                  <a:latin typeface="Times New Roman" pitchFamily="18" charset="0"/>
                  <a:cs typeface="Times New Roman" pitchFamily="18" charset="0"/>
                  <a:sym typeface="Symbol"/>
                </a:rPr>
                <a:t></a:t>
              </a:r>
              <a:r>
                <a:rPr lang="en-US" altLang="zh-CN" b="1" i="1" baseline="-25000" dirty="0">
                  <a:latin typeface="Times New Roman" pitchFamily="18" charset="0"/>
                  <a:cs typeface="Times New Roman" pitchFamily="18" charset="0"/>
                  <a:sym typeface="Symbol"/>
                </a:rPr>
                <a:t>B</a:t>
              </a:r>
              <a:endParaRPr lang="zh-CN" altLang="en-US" b="1" i="1" baseline="-25000"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2" name="TextBox 1"/>
              <p:cNvSpPr txBox="1"/>
              <p:nvPr/>
            </p:nvSpPr>
            <p:spPr>
              <a:xfrm>
                <a:off x="1047925" y="3325090"/>
                <a:ext cx="4000326" cy="10754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047925" y="3325090"/>
                <a:ext cx="4000326" cy="1075423"/>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069496" y="4318811"/>
                <a:ext cx="27489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r>
                            <a:rPr lang="en-US" altLang="zh-CN" i="1">
                              <a:latin typeface="Cambria Math"/>
                            </a:rPr>
                            <m:t>0</m:t>
                          </m:r>
                        </m:sub>
                      </m:sSub>
                      <m:r>
                        <a:rPr lang="en-US" altLang="zh-CN" i="1">
                          <a:latin typeface="Cambria Math"/>
                        </a:rPr>
                        <m:t>+</m:t>
                      </m:r>
                      <m:r>
                        <a:rPr lang="en-US" altLang="zh-CN" i="1">
                          <a:latin typeface="Cambria Math"/>
                        </a:rPr>
                        <m:t>𝑒</m:t>
                      </m:r>
                      <m:r>
                        <a:rPr lang="en-US" altLang="zh-CN" i="1">
                          <a:latin typeface="Cambria Math"/>
                        </a:rPr>
                        <m:t>|</m:t>
                      </m:r>
                      <m:r>
                        <a:rPr lang="en-US" altLang="zh-CN" i="1">
                          <a:latin typeface="Cambria Math"/>
                        </a:rPr>
                        <m:t>𝑉</m:t>
                      </m:r>
                      <m:r>
                        <a:rPr lang="en-US" altLang="zh-CN" i="1">
                          <a:latin typeface="Cambria Math"/>
                        </a:rPr>
                        <m:t>|</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69496" y="4318811"/>
                <a:ext cx="2748958" cy="523220"/>
              </a:xfrm>
              <a:prstGeom prst="rect">
                <a:avLst/>
              </a:prstGeom>
              <a:blipFill>
                <a:blip r:embed="rId22"/>
                <a:stretch>
                  <a:fillRect/>
                </a:stretch>
              </a:blipFill>
            </p:spPr>
            <p:txBody>
              <a:bodyPr/>
              <a:lstStyle/>
              <a:p>
                <a:r>
                  <a:rPr lang="zh-CN" altLang="en-US">
                    <a:noFill/>
                  </a:rPr>
                  <a:t> </a:t>
                </a:r>
              </a:p>
            </p:txBody>
          </p:sp>
        </mc:Fallback>
      </mc:AlternateContent>
      <p:sp>
        <p:nvSpPr>
          <p:cNvPr id="5" name="下弧形箭头 4"/>
          <p:cNvSpPr/>
          <p:nvPr/>
        </p:nvSpPr>
        <p:spPr>
          <a:xfrm rot="5400000" flipH="1">
            <a:off x="343694" y="3961782"/>
            <a:ext cx="954556" cy="524659"/>
          </a:xfrm>
          <a:prstGeom prst="curvedUp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0" name="TextBox 129"/>
              <p:cNvSpPr txBox="1"/>
              <p:nvPr/>
            </p:nvSpPr>
            <p:spPr>
              <a:xfrm>
                <a:off x="1048231" y="4772199"/>
                <a:ext cx="3406445" cy="10754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r>
                                <a:rPr lang="en-US" altLang="zh-CN" i="1">
                                  <a:latin typeface="Cambria Math"/>
                                </a:rPr>
                                <m:t>|</m:t>
                              </m:r>
                              <m:r>
                                <a:rPr lang="en-US" altLang="zh-CN" i="1">
                                  <a:latin typeface="Cambria Math"/>
                                </a:rPr>
                                <m:t>𝑉</m:t>
                              </m:r>
                              <m:r>
                                <a:rPr lang="en-US" altLang="zh-CN" i="1">
                                  <a:latin typeface="Cambria Math"/>
                                </a:rPr>
                                <m:t>|</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30" name="TextBox 129"/>
              <p:cNvSpPr txBox="1">
                <a:spLocks noRot="1" noChangeAspect="1" noMove="1" noResize="1" noEditPoints="1" noAdjustHandles="1" noChangeArrowheads="1" noChangeShapeType="1" noTextEdit="1"/>
              </p:cNvSpPr>
              <p:nvPr/>
            </p:nvSpPr>
            <p:spPr>
              <a:xfrm>
                <a:off x="1048231" y="4772199"/>
                <a:ext cx="3406445" cy="1075423"/>
              </a:xfrm>
              <a:prstGeom prst="rect">
                <a:avLst/>
              </a:prstGeom>
              <a:blipFill>
                <a:blip r:embed="rId23"/>
                <a:stretch>
                  <a:fillRect/>
                </a:stretch>
              </a:blipFill>
            </p:spPr>
            <p:txBody>
              <a:bodyPr/>
              <a:lstStyle/>
              <a:p>
                <a:r>
                  <a:rPr lang="zh-CN" altLang="en-US">
                    <a:noFill/>
                  </a:rPr>
                  <a:t> </a:t>
                </a:r>
              </a:p>
            </p:txBody>
          </p:sp>
        </mc:Fallback>
      </mc:AlternateContent>
      <p:sp>
        <p:nvSpPr>
          <p:cNvPr id="6" name="矩形 5"/>
          <p:cNvSpPr/>
          <p:nvPr/>
        </p:nvSpPr>
        <p:spPr>
          <a:xfrm>
            <a:off x="3133676" y="5178910"/>
            <a:ext cx="258758" cy="280374"/>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矩形 136"/>
          <p:cNvSpPr/>
          <p:nvPr/>
        </p:nvSpPr>
        <p:spPr>
          <a:xfrm>
            <a:off x="3638302" y="4859542"/>
            <a:ext cx="52587" cy="411214"/>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矩形 138"/>
          <p:cNvSpPr/>
          <p:nvPr/>
        </p:nvSpPr>
        <p:spPr>
          <a:xfrm>
            <a:off x="3992729" y="4863080"/>
            <a:ext cx="52587" cy="411214"/>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矩形 142"/>
          <p:cNvSpPr/>
          <p:nvPr/>
        </p:nvSpPr>
        <p:spPr>
          <a:xfrm>
            <a:off x="2851890" y="4834185"/>
            <a:ext cx="1500188" cy="1052054"/>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TextBox 6"/>
              <p:cNvSpPr txBox="1"/>
              <p:nvPr/>
            </p:nvSpPr>
            <p:spPr>
              <a:xfrm>
                <a:off x="2751452" y="4779885"/>
                <a:ext cx="130567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751452" y="4779885"/>
                <a:ext cx="1305678" cy="1060483"/>
              </a:xfrm>
              <a:prstGeom prst="rect">
                <a:avLst/>
              </a:prstGeom>
              <a:blipFill>
                <a:blip r:embed="rId24"/>
                <a:stretch>
                  <a:fillRect/>
                </a:stretch>
              </a:blipFill>
            </p:spPr>
            <p:txBody>
              <a:bodyPr/>
              <a:lstStyle/>
              <a:p>
                <a:r>
                  <a:rPr lang="zh-CN" altLang="en-US">
                    <a:noFill/>
                  </a:rPr>
                  <a:t> </a:t>
                </a:r>
              </a:p>
            </p:txBody>
          </p:sp>
        </mc:Fallback>
      </mc:AlternateContent>
      <p:sp>
        <p:nvSpPr>
          <p:cNvPr id="161" name="TextBox 160"/>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162" name="组合 161"/>
          <p:cNvGrpSpPr/>
          <p:nvPr/>
        </p:nvGrpSpPr>
        <p:grpSpPr>
          <a:xfrm>
            <a:off x="9902453" y="6365526"/>
            <a:ext cx="669851" cy="372140"/>
            <a:chOff x="2020186" y="5571460"/>
            <a:chExt cx="669851" cy="372140"/>
          </a:xfrm>
        </p:grpSpPr>
        <p:sp>
          <p:nvSpPr>
            <p:cNvPr id="163" name="右箭头 162"/>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棱台 163"/>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65" name="TextBox 164"/>
              <p:cNvSpPr txBox="1"/>
              <p:nvPr/>
            </p:nvSpPr>
            <p:spPr>
              <a:xfrm>
                <a:off x="1035649" y="5758776"/>
                <a:ext cx="3334246"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65" name="TextBox 164"/>
              <p:cNvSpPr txBox="1">
                <a:spLocks noRot="1" noChangeAspect="1" noMove="1" noResize="1" noEditPoints="1" noAdjustHandles="1" noChangeArrowheads="1" noChangeShapeType="1" noTextEdit="1"/>
              </p:cNvSpPr>
              <p:nvPr/>
            </p:nvSpPr>
            <p:spPr>
              <a:xfrm>
                <a:off x="1035649" y="5758776"/>
                <a:ext cx="3334246" cy="1060483"/>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6853166" y="3348797"/>
                <a:ext cx="3506729" cy="10754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𝑖</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66" name="TextBox 165"/>
              <p:cNvSpPr txBox="1">
                <a:spLocks noRot="1" noChangeAspect="1" noMove="1" noResize="1" noEditPoints="1" noAdjustHandles="1" noChangeArrowheads="1" noChangeShapeType="1" noTextEdit="1"/>
              </p:cNvSpPr>
              <p:nvPr/>
            </p:nvSpPr>
            <p:spPr>
              <a:xfrm>
                <a:off x="6853166" y="3348797"/>
                <a:ext cx="3506729" cy="1075423"/>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06263" y="4365323"/>
                <a:ext cx="3065326"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𝑒𝑥𝑝</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m:t>
                              </m:r>
                              <m:r>
                                <m:rPr>
                                  <m:nor/>
                                </m:rPr>
                                <a:rPr lang="zh-CN" altLang="en-US" b="1" i="1" dirty="0">
                                  <a:latin typeface="Times New Roman" pitchFamily="18" charset="0"/>
                                  <a:cs typeface="Times New Roman" pitchFamily="18" charset="0"/>
                                  <a:sym typeface="Symbol"/>
                                </a:rPr>
                                <m:t></m:t>
                              </m:r>
                              <m:d>
                                <m:dPr>
                                  <m:ctrlPr>
                                    <a:rPr lang="en-US" altLang="zh-CN" b="1" i="1" dirty="0">
                                      <a:latin typeface="Cambria Math" panose="02040503050406030204" pitchFamily="18" charset="0"/>
                                      <a:cs typeface="Times New Roman" pitchFamily="18" charset="0"/>
                                      <a:sym typeface="Symbol"/>
                                    </a:rPr>
                                  </m:ctrlPr>
                                </m:dPr>
                                <m:e>
                                  <m:r>
                                    <a:rPr lang="en-US" altLang="zh-CN" b="1" i="1" dirty="0">
                                      <a:latin typeface="Cambria Math"/>
                                      <a:cs typeface="Times New Roman" pitchFamily="18" charset="0"/>
                                      <a:sym typeface="Symbol"/>
                                    </a:rPr>
                                    <m:t>𝒙</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06263" y="4365323"/>
                <a:ext cx="3065326" cy="1051185"/>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8542830" y="4246606"/>
                <a:ext cx="3384645"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𝑒𝑥𝑝</m:t>
                      </m:r>
                      <m:d>
                        <m:dPr>
                          <m:begChr m:val="["/>
                          <m:endChr m:val="]"/>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r>
                                <m:rPr>
                                  <m:nor/>
                                </m:rPr>
                                <a:rPr lang="zh-CN" altLang="en-US" b="1" i="1" dirty="0">
                                  <a:latin typeface="Times New Roman" pitchFamily="18" charset="0"/>
                                  <a:cs typeface="Times New Roman" pitchFamily="18" charset="0"/>
                                  <a:sym typeface="Symbol"/>
                                </a:rPr>
                                <m:t></m:t>
                              </m:r>
                              <m:d>
                                <m:dPr>
                                  <m:ctrlPr>
                                    <a:rPr lang="en-US" altLang="zh-CN" b="1" i="1" dirty="0">
                                      <a:latin typeface="Cambria Math" panose="02040503050406030204" pitchFamily="18" charset="0"/>
                                      <a:cs typeface="Times New Roman" pitchFamily="18" charset="0"/>
                                      <a:sym typeface="Symbol"/>
                                    </a:rPr>
                                  </m:ctrlPr>
                                </m:dPr>
                                <m:e>
                                  <m:r>
                                    <a:rPr lang="en-US" altLang="zh-CN" b="1" i="1" dirty="0">
                                      <a:latin typeface="Cambria Math"/>
                                      <a:cs typeface="Times New Roman" pitchFamily="18" charset="0"/>
                                      <a:sym typeface="Symbol"/>
                                    </a:rPr>
                                    <m:t>𝒙</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68" name="TextBox 167"/>
              <p:cNvSpPr txBox="1">
                <a:spLocks noRot="1" noChangeAspect="1" noMove="1" noResize="1" noEditPoints="1" noAdjustHandles="1" noChangeArrowheads="1" noChangeShapeType="1" noTextEdit="1"/>
              </p:cNvSpPr>
              <p:nvPr/>
            </p:nvSpPr>
            <p:spPr>
              <a:xfrm>
                <a:off x="8542830" y="4246606"/>
                <a:ext cx="3384645" cy="1051185"/>
              </a:xfrm>
              <a:prstGeom prst="rect">
                <a:avLst/>
              </a:prstGeom>
              <a:blipFill>
                <a:blip r:embed="rId2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738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up)">
                                      <p:cBhvr>
                                        <p:cTn id="24" dur="500"/>
                                        <p:tgtEl>
                                          <p:spTgt spid="112"/>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left)">
                                      <p:cBhvr>
                                        <p:cTn id="42" dur="500"/>
                                        <p:tgtEl>
                                          <p:spTgt spid="12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9"/>
                                        </p:tgtEl>
                                        <p:attrNameLst>
                                          <p:attrName>style.visibility</p:attrName>
                                        </p:attrNameLst>
                                      </p:cBhvr>
                                      <p:to>
                                        <p:strVal val="visible"/>
                                      </p:to>
                                    </p:se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ipe(up)">
                                      <p:cBhvr>
                                        <p:cTn id="49" dur="500"/>
                                        <p:tgtEl>
                                          <p:spTgt spid="127"/>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8"/>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type="lt">
                                    <p:tmAbs val="200"/>
                                  </p:iterate>
                                  <p:childTnLst>
                                    <p:set>
                                      <p:cBhvr>
                                        <p:cTn id="61" dur="1" fill="hold">
                                          <p:stCondLst>
                                            <p:cond delay="0"/>
                                          </p:stCondLst>
                                        </p:cTn>
                                        <p:tgtEl>
                                          <p:spTgt spid="14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132"/>
                                        </p:tgtEl>
                                        <p:attrNameLst>
                                          <p:attrName>style.visibility</p:attrName>
                                        </p:attrNameLst>
                                      </p:cBhvr>
                                      <p:to>
                                        <p:strVal val="visible"/>
                                      </p:to>
                                    </p:set>
                                  </p:childTnLst>
                                </p:cTn>
                              </p:par>
                            </p:childTnLst>
                          </p:cTn>
                        </p:par>
                        <p:par>
                          <p:cTn id="66" fill="hold">
                            <p:stCondLst>
                              <p:cond delay="801"/>
                            </p:stCondLst>
                            <p:childTnLst>
                              <p:par>
                                <p:cTn id="67" presetID="1" presetClass="entr" presetSubtype="0" fill="hold" grpId="0" nodeType="afterEffect">
                                  <p:stCondLst>
                                    <p:cond delay="0"/>
                                  </p:stCondLst>
                                  <p:iterate type="lt">
                                    <p:tmAbs val="200"/>
                                  </p:iterate>
                                  <p:childTnLst>
                                    <p:set>
                                      <p:cBhvr>
                                        <p:cTn id="68" dur="1" fill="hold">
                                          <p:stCondLst>
                                            <p:cond delay="0"/>
                                          </p:stCondLst>
                                        </p:cTn>
                                        <p:tgtEl>
                                          <p:spTgt spid="1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wipe(up)">
                                      <p:cBhvr>
                                        <p:cTn id="73" dur="500"/>
                                        <p:tgtEl>
                                          <p:spTgt spid="135"/>
                                        </p:tgtEl>
                                      </p:cBhvr>
                                    </p:animEffect>
                                  </p:childTnLst>
                                </p:cTn>
                              </p:par>
                            </p:childTnLst>
                          </p:cTn>
                        </p:par>
                        <p:par>
                          <p:cTn id="74" fill="hold">
                            <p:stCondLst>
                              <p:cond delay="500"/>
                            </p:stCondLst>
                            <p:childTnLst>
                              <p:par>
                                <p:cTn id="75" presetID="1" presetClass="entr" presetSubtype="0" fill="hold" grpId="0" nodeType="afterEffect">
                                  <p:stCondLst>
                                    <p:cond delay="0"/>
                                  </p:stCondLst>
                                  <p:iterate type="lt">
                                    <p:tmAbs val="200"/>
                                  </p:iterate>
                                  <p:childTnLst>
                                    <p:set>
                                      <p:cBhvr>
                                        <p:cTn id="76" dur="1" fill="hold">
                                          <p:stCondLst>
                                            <p:cond delay="0"/>
                                          </p:stCondLst>
                                        </p:cTn>
                                        <p:tgtEl>
                                          <p:spTgt spid="1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147"/>
                                        </p:tgtEl>
                                        <p:attrNameLst>
                                          <p:attrName>style.visibility</p:attrName>
                                        </p:attrNameLst>
                                      </p:cBhvr>
                                      <p:to>
                                        <p:strVal val="visible"/>
                                      </p:to>
                                    </p:set>
                                    <p:animEffect transition="in" filter="wipe(right)">
                                      <p:cBhvr>
                                        <p:cTn id="81" dur="500"/>
                                        <p:tgtEl>
                                          <p:spTgt spid="14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04"/>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02"/>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iterate type="lt">
                                    <p:tmAbs val="200"/>
                                  </p:iterate>
                                  <p:childTnLst>
                                    <p:set>
                                      <p:cBhvr>
                                        <p:cTn id="90" dur="1" fill="hold">
                                          <p:stCondLst>
                                            <p:cond delay="0"/>
                                          </p:stCondLst>
                                        </p:cTn>
                                        <p:tgtEl>
                                          <p:spTgt spid="10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52"/>
                                        </p:tgtEl>
                                        <p:attrNameLst>
                                          <p:attrName>style.visibility</p:attrName>
                                        </p:attrNameLst>
                                      </p:cBhvr>
                                      <p:to>
                                        <p:strVal val="visible"/>
                                      </p:to>
                                    </p:set>
                                    <p:animEffect transition="in" filter="wipe(left)">
                                      <p:cBhvr>
                                        <p:cTn id="95" dur="1000"/>
                                        <p:tgtEl>
                                          <p:spTgt spid="15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11"/>
                                        </p:tgtEl>
                                        <p:attrNameLst>
                                          <p:attrName>style.visibility</p:attrName>
                                        </p:attrNameLst>
                                      </p:cBhvr>
                                      <p:to>
                                        <p:strVal val="visible"/>
                                      </p:to>
                                    </p:set>
                                    <p:animEffect transition="in" filter="wipe(left)">
                                      <p:cBhvr>
                                        <p:cTn id="100" dur="1000"/>
                                        <p:tgtEl>
                                          <p:spTgt spid="11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1000"/>
                                        <p:tgtEl>
                                          <p:spTgt spid="2"/>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iterate type="lt">
                                    <p:tmAbs val="200"/>
                                  </p:iterate>
                                  <p:childTnLst>
                                    <p:set>
                                      <p:cBhvr>
                                        <p:cTn id="109" dur="1" fill="hold">
                                          <p:stCondLst>
                                            <p:cond delay="0"/>
                                          </p:stCondLst>
                                        </p:cTn>
                                        <p:tgtEl>
                                          <p:spTgt spid="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down)">
                                      <p:cBhvr>
                                        <p:cTn id="114" dur="500"/>
                                        <p:tgtEl>
                                          <p:spTgt spid="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30"/>
                                        </p:tgtEl>
                                        <p:attrNameLst>
                                          <p:attrName>style.visibility</p:attrName>
                                        </p:attrNameLst>
                                      </p:cBhvr>
                                      <p:to>
                                        <p:strVal val="visible"/>
                                      </p:to>
                                    </p:set>
                                    <p:animEffect transition="in" filter="wipe(left)">
                                      <p:cBhvr>
                                        <p:cTn id="119" dur="1000"/>
                                        <p:tgtEl>
                                          <p:spTgt spid="130"/>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3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3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4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65"/>
                                        </p:tgtEl>
                                        <p:attrNameLst>
                                          <p:attrName>style.visibility</p:attrName>
                                        </p:attrNameLst>
                                      </p:cBhvr>
                                      <p:to>
                                        <p:strVal val="visible"/>
                                      </p:to>
                                    </p:set>
                                    <p:animEffect transition="in" filter="wipe(left)">
                                      <p:cBhvr>
                                        <p:cTn id="140" dur="1000"/>
                                        <p:tgtEl>
                                          <p:spTgt spid="16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66"/>
                                        </p:tgtEl>
                                        <p:attrNameLst>
                                          <p:attrName>style.visibility</p:attrName>
                                        </p:attrNameLst>
                                      </p:cBhvr>
                                      <p:to>
                                        <p:strVal val="visible"/>
                                      </p:to>
                                    </p:set>
                                    <p:animEffect transition="in" filter="wipe(left)">
                                      <p:cBhvr>
                                        <p:cTn id="145" dur="1000"/>
                                        <p:tgtEl>
                                          <p:spTgt spid="166"/>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67"/>
                                        </p:tgtEl>
                                        <p:attrNameLst>
                                          <p:attrName>style.visibility</p:attrName>
                                        </p:attrNameLst>
                                      </p:cBhvr>
                                      <p:to>
                                        <p:strVal val="visible"/>
                                      </p:to>
                                    </p:set>
                                    <p:animEffect transition="in" filter="wipe(left)">
                                      <p:cBhvr>
                                        <p:cTn id="150" dur="1000"/>
                                        <p:tgtEl>
                                          <p:spTgt spid="167"/>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68"/>
                                        </p:tgtEl>
                                        <p:attrNameLst>
                                          <p:attrName>style.visibility</p:attrName>
                                        </p:attrNameLst>
                                      </p:cBhvr>
                                      <p:to>
                                        <p:strVal val="visible"/>
                                      </p:to>
                                    </p:set>
                                    <p:animEffect transition="in" filter="wipe(left)">
                                      <p:cBhvr>
                                        <p:cTn id="155" dur="1000"/>
                                        <p:tgtEl>
                                          <p:spTgt spid="168"/>
                                        </p:tgtEl>
                                      </p:cBhvr>
                                    </p:animEffect>
                                  </p:childTnLst>
                                </p:cTn>
                              </p:par>
                            </p:childTnLst>
                          </p:cTn>
                        </p:par>
                        <p:par>
                          <p:cTn id="156" fill="hold">
                            <p:stCondLst>
                              <p:cond delay="1000"/>
                            </p:stCondLst>
                            <p:childTnLst>
                              <p:par>
                                <p:cTn id="157" presetID="1" presetClass="entr" presetSubtype="0" fill="hold" nodeType="afterEffect">
                                  <p:stCondLst>
                                    <p:cond delay="0"/>
                                  </p:stCondLst>
                                  <p:childTnLst>
                                    <p:set>
                                      <p:cBhvr>
                                        <p:cTn id="158"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7" grpId="0"/>
      <p:bldP spid="119" grpId="0"/>
      <p:bldP spid="122" grpId="0"/>
      <p:bldP spid="123" grpId="0"/>
      <p:bldP spid="128" grpId="0"/>
      <p:bldP spid="129" grpId="0"/>
      <p:bldP spid="132" grpId="0"/>
      <p:bldP spid="133" grpId="0"/>
      <p:bldP spid="136" grpId="0"/>
      <p:bldP spid="141" grpId="0"/>
      <p:bldP spid="106" grpId="0"/>
      <p:bldP spid="2" grpId="0"/>
      <p:bldP spid="3" grpId="0"/>
      <p:bldP spid="5" grpId="0" animBg="1"/>
      <p:bldP spid="130" grpId="0"/>
      <p:bldP spid="6" grpId="0" animBg="1"/>
      <p:bldP spid="137" grpId="0" animBg="1"/>
      <p:bldP spid="139" grpId="0" animBg="1"/>
      <p:bldP spid="143" grpId="0" animBg="1"/>
      <p:bldP spid="7" grpId="0"/>
      <p:bldP spid="165" grpId="0"/>
      <p:bldP spid="166" grpId="0"/>
      <p:bldP spid="167" grpId="0"/>
      <p:bldP spid="1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4968" y="20307"/>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p:grpSp>
        <p:nvGrpSpPr>
          <p:cNvPr id="30" name="组合 29"/>
          <p:cNvGrpSpPr/>
          <p:nvPr/>
        </p:nvGrpSpPr>
        <p:grpSpPr>
          <a:xfrm>
            <a:off x="3086635" y="736815"/>
            <a:ext cx="5790816" cy="1074728"/>
            <a:chOff x="711606" y="5323619"/>
            <a:chExt cx="5790816" cy="1074728"/>
          </a:xfrm>
        </p:grpSpPr>
        <mc:AlternateContent xmlns:mc="http://schemas.openxmlformats.org/markup-compatibility/2006" xmlns:a14="http://schemas.microsoft.com/office/drawing/2010/main">
          <mc:Choice Requires="a14">
            <p:sp>
              <p:nvSpPr>
                <p:cNvPr id="31" name="TextBox 30"/>
                <p:cNvSpPr txBox="1"/>
                <p:nvPr/>
              </p:nvSpPr>
              <p:spPr>
                <a:xfrm>
                  <a:off x="711606" y="5337864"/>
                  <a:ext cx="5790816"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r>
                              <a:rPr lang="en-US" altLang="zh-CN" i="1">
                                <a:latin typeface="Cambria Math"/>
                              </a:rPr>
                              <m:t>=</m:t>
                            </m:r>
                            <m:r>
                              <a:rPr lang="en-US" altLang="zh-CN" i="1">
                                <a:latin typeface="Cambria Math"/>
                              </a:rPr>
                              <m:t>𝑛</m:t>
                            </m:r>
                          </m:e>
                          <m:sub>
                            <m:r>
                              <a:rPr lang="en-US" altLang="zh-CN" i="1">
                                <a:latin typeface="Cambria Math"/>
                              </a:rPr>
                              <m:t>𝑖</m:t>
                            </m:r>
                          </m:sub>
                        </m:sSub>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m:t>
                                </m:r>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711606" y="5337864"/>
                  <a:ext cx="5790816" cy="106048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01686" y="5344885"/>
                  <a:ext cx="3625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 </m:t>
                        </m:r>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501686" y="5344885"/>
                  <a:ext cx="362599" cy="523220"/>
                </a:xfrm>
                <a:prstGeom prst="rect">
                  <a:avLst/>
                </a:prstGeom>
                <a:blipFill rotWithShape="1">
                  <a:blip r:embed="rId7"/>
                  <a:stretch>
                    <a:fillRect/>
                  </a:stretch>
                </a:blipFill>
              </p:spPr>
              <p:txBody>
                <a:bodyPr/>
                <a:lstStyle/>
                <a:p>
                  <a:r>
                    <a:rPr lang="zh-CN" altLang="en-US">
                      <a:noFill/>
                    </a:rPr>
                    <a:t> </a:t>
                  </a:r>
                </a:p>
              </p:txBody>
            </p:sp>
          </mc:Fallback>
        </mc:AlternateContent>
        <p:sp>
          <p:nvSpPr>
            <p:cNvPr id="33" name="TextBox 32"/>
            <p:cNvSpPr txBox="1"/>
            <p:nvPr/>
          </p:nvSpPr>
          <p:spPr>
            <a:xfrm>
              <a:off x="5493178" y="5323619"/>
              <a:ext cx="505267" cy="523220"/>
            </a:xfrm>
            <a:prstGeom prst="rect">
              <a:avLst/>
            </a:prstGeom>
            <a:noFill/>
          </p:spPr>
          <p:txBody>
            <a:bodyPr wrap="none" rtlCol="0">
              <a:spAutoFit/>
            </a:bodyPr>
            <a:lstStyle/>
            <a:p>
              <a:r>
                <a:rPr lang="zh-CN" altLang="en-US" b="1" i="1" dirty="0">
                  <a:sym typeface="Symbol"/>
                </a:rPr>
                <a:t></a:t>
              </a:r>
              <a:r>
                <a:rPr lang="en-US" altLang="zh-CN" b="1" i="1" baseline="-25000" dirty="0">
                  <a:sym typeface="Symbol"/>
                </a:rPr>
                <a:t>s</a:t>
              </a:r>
              <a:endParaRPr lang="zh-CN" altLang="en-US" b="1" i="1" baseline="-25000" dirty="0"/>
            </a:p>
          </p:txBody>
        </p:sp>
      </p:grpSp>
      <p:grpSp>
        <p:nvGrpSpPr>
          <p:cNvPr id="34" name="组合 33"/>
          <p:cNvGrpSpPr/>
          <p:nvPr/>
        </p:nvGrpSpPr>
        <p:grpSpPr>
          <a:xfrm>
            <a:off x="3171700" y="1713744"/>
            <a:ext cx="6242157" cy="1069014"/>
            <a:chOff x="552293" y="5859574"/>
            <a:chExt cx="6242157" cy="1069014"/>
          </a:xfrm>
        </p:grpSpPr>
        <mc:AlternateContent xmlns:mc="http://schemas.openxmlformats.org/markup-compatibility/2006" xmlns:a14="http://schemas.microsoft.com/office/drawing/2010/main">
          <mc:Choice Requires="a14">
            <p:sp>
              <p:nvSpPr>
                <p:cNvPr id="35" name="TextBox 34"/>
                <p:cNvSpPr txBox="1"/>
                <p:nvPr/>
              </p:nvSpPr>
              <p:spPr>
                <a:xfrm>
                  <a:off x="552293" y="5868105"/>
                  <a:ext cx="624215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r>
                              <a:rPr lang="en-US" altLang="zh-CN" i="1">
                                <a:latin typeface="Cambria Math"/>
                              </a:rPr>
                              <m:t>=</m:t>
                            </m:r>
                            <m:r>
                              <a:rPr lang="en-US" altLang="zh-CN" i="1">
                                <a:latin typeface="Cambria Math"/>
                              </a:rPr>
                              <m:t>𝑛</m:t>
                            </m:r>
                          </m:e>
                          <m:sub>
                            <m:r>
                              <a:rPr lang="en-US" altLang="zh-CN" i="1">
                                <a:latin typeface="Cambria Math"/>
                              </a:rPr>
                              <m:t>𝑖</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552293" y="5868105"/>
                  <a:ext cx="6242157" cy="1060483"/>
                </a:xfrm>
                <a:prstGeom prst="rect">
                  <a:avLst/>
                </a:prstGeom>
                <a:blipFill rotWithShape="1">
                  <a:blip r:embed="rId8"/>
                  <a:stretch>
                    <a:fillRect/>
                  </a:stretch>
                </a:blipFill>
              </p:spPr>
              <p:txBody>
                <a:bodyPr/>
                <a:lstStyle/>
                <a:p>
                  <a:r>
                    <a:rPr lang="zh-CN" altLang="en-US">
                      <a:noFill/>
                    </a:rPr>
                    <a:t> </a:t>
                  </a:r>
                </a:p>
              </p:txBody>
            </p:sp>
          </mc:Fallback>
        </mc:AlternateContent>
        <p:sp>
          <p:nvSpPr>
            <p:cNvPr id="37" name="TextBox 36"/>
            <p:cNvSpPr txBox="1"/>
            <p:nvPr/>
          </p:nvSpPr>
          <p:spPr>
            <a:xfrm>
              <a:off x="5829557" y="5859574"/>
              <a:ext cx="505267" cy="523220"/>
            </a:xfrm>
            <a:prstGeom prst="rect">
              <a:avLst/>
            </a:prstGeom>
            <a:noFill/>
          </p:spPr>
          <p:txBody>
            <a:bodyPr wrap="none" rtlCol="0">
              <a:spAutoFit/>
            </a:bodyPr>
            <a:lstStyle/>
            <a:p>
              <a:r>
                <a:rPr lang="zh-CN" altLang="en-US" b="1" i="1" dirty="0">
                  <a:sym typeface="Symbol"/>
                </a:rPr>
                <a:t></a:t>
              </a:r>
              <a:r>
                <a:rPr lang="en-US" altLang="zh-CN" b="1" i="1" baseline="-25000" dirty="0">
                  <a:sym typeface="Symbol"/>
                </a:rPr>
                <a:t>s</a:t>
              </a:r>
              <a:endParaRPr lang="zh-CN" altLang="en-US" b="1" i="1" baseline="-25000" dirty="0"/>
            </a:p>
          </p:txBody>
        </p:sp>
      </p:grpSp>
      <p:sp>
        <p:nvSpPr>
          <p:cNvPr id="38" name="TextBox 37"/>
          <p:cNvSpPr txBox="1"/>
          <p:nvPr/>
        </p:nvSpPr>
        <p:spPr>
          <a:xfrm>
            <a:off x="2458161" y="2801755"/>
            <a:ext cx="7209025" cy="523220"/>
          </a:xfrm>
          <a:prstGeom prst="rect">
            <a:avLst/>
          </a:prstGeom>
          <a:noFill/>
        </p:spPr>
        <p:txBody>
          <a:bodyPr wrap="none" rtlCol="0">
            <a:spAutoFit/>
          </a:bodyPr>
          <a:lstStyle/>
          <a:p>
            <a:r>
              <a:rPr lang="zh-CN" altLang="en-US" b="1" dirty="0">
                <a:solidFill>
                  <a:srgbClr val="CC00CC"/>
                </a:solidFill>
                <a:latin typeface="Times New Roman" pitchFamily="18" charset="0"/>
                <a:cs typeface="Times New Roman" pitchFamily="18" charset="0"/>
              </a:rPr>
              <a:t>假设：半导体中</a:t>
            </a:r>
            <a:r>
              <a:rPr lang="en-US" altLang="zh-CN" b="1" dirty="0">
                <a:solidFill>
                  <a:srgbClr val="CC00CC"/>
                </a:solidFill>
                <a:latin typeface="Times New Roman" pitchFamily="18" charset="0"/>
                <a:cs typeface="Times New Roman" pitchFamily="18" charset="0"/>
              </a:rPr>
              <a:t>N</a:t>
            </a:r>
            <a:r>
              <a:rPr lang="en-US" altLang="zh-CN" b="1" baseline="-25000" dirty="0">
                <a:solidFill>
                  <a:srgbClr val="CC00CC"/>
                </a:solidFill>
                <a:latin typeface="Times New Roman" pitchFamily="18" charset="0"/>
                <a:cs typeface="Times New Roman" pitchFamily="18" charset="0"/>
              </a:rPr>
              <a:t>a</a:t>
            </a:r>
            <a:r>
              <a:rPr lang="zh-CN" altLang="en-US" b="1" dirty="0">
                <a:solidFill>
                  <a:srgbClr val="CC00CC"/>
                </a:solidFill>
                <a:latin typeface="Times New Roman" pitchFamily="18" charset="0"/>
                <a:cs typeface="Times New Roman" pitchFamily="18" charset="0"/>
              </a:rPr>
              <a:t>和</a:t>
            </a:r>
            <a:r>
              <a:rPr lang="en-US" altLang="zh-CN" b="1" dirty="0" err="1">
                <a:solidFill>
                  <a:srgbClr val="CC00CC"/>
                </a:solidFill>
                <a:latin typeface="Times New Roman" pitchFamily="18" charset="0"/>
                <a:cs typeface="Times New Roman" pitchFamily="18" charset="0"/>
              </a:rPr>
              <a:t>N</a:t>
            </a:r>
            <a:r>
              <a:rPr lang="en-US" altLang="zh-CN" b="1" baseline="-25000" dirty="0" err="1">
                <a:solidFill>
                  <a:srgbClr val="CC00CC"/>
                </a:solidFill>
                <a:latin typeface="Times New Roman" pitchFamily="18" charset="0"/>
                <a:cs typeface="Times New Roman" pitchFamily="18" charset="0"/>
              </a:rPr>
              <a:t>d</a:t>
            </a:r>
            <a:r>
              <a:rPr lang="zh-CN" altLang="en-US" b="1" dirty="0">
                <a:solidFill>
                  <a:srgbClr val="CC00CC"/>
                </a:solidFill>
                <a:latin typeface="Times New Roman" pitchFamily="18" charset="0"/>
                <a:cs typeface="Times New Roman" pitchFamily="18" charset="0"/>
              </a:rPr>
              <a:t>全部电离并均匀分布</a:t>
            </a:r>
          </a:p>
        </p:txBody>
      </p:sp>
      <mc:AlternateContent xmlns:mc="http://schemas.openxmlformats.org/markup-compatibility/2006" xmlns:a14="http://schemas.microsoft.com/office/drawing/2010/main">
        <mc:Choice Requires="a14">
          <p:sp>
            <p:nvSpPr>
              <p:cNvPr id="39" name="TextBox 38"/>
              <p:cNvSpPr txBox="1"/>
              <p:nvPr/>
            </p:nvSpPr>
            <p:spPr>
              <a:xfrm>
                <a:off x="1565968" y="3401001"/>
                <a:ext cx="4935069" cy="5370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𝝆</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rPr>
                        <m:t>𝒆</m:t>
                      </m:r>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r>
                            <a:rPr lang="en-US" altLang="zh-CN" b="1" i="1">
                              <a:latin typeface="Cambria Math"/>
                            </a:rPr>
                            <m:t>𝒑</m:t>
                          </m:r>
                          <m:r>
                            <a:rPr lang="en-US" altLang="zh-CN" b="1" i="1">
                              <a:latin typeface="Cambria Math"/>
                            </a:rPr>
                            <m:t>+</m:t>
                          </m:r>
                          <m:sSubSup>
                            <m:sSubSupPr>
                              <m:ctrlPr>
                                <a:rPr lang="en-US" altLang="zh-CN" b="1" i="1">
                                  <a:latin typeface="Cambria Math" panose="02040503050406030204" pitchFamily="18" charset="0"/>
                                </a:rPr>
                              </m:ctrlPr>
                            </m:sSubSupPr>
                            <m:e>
                              <m:r>
                                <a:rPr lang="en-US" altLang="zh-CN" b="1" i="1">
                                  <a:latin typeface="Cambria Math"/>
                                </a:rPr>
                                <m:t>𝑵</m:t>
                              </m:r>
                            </m:e>
                            <m:sub>
                              <m:r>
                                <a:rPr lang="en-US" altLang="zh-CN" b="1" i="1">
                                  <a:latin typeface="Cambria Math"/>
                                </a:rPr>
                                <m:t>𝒂</m:t>
                              </m:r>
                            </m:sub>
                            <m:sup>
                              <m:r>
                                <a:rPr lang="en-US" altLang="zh-CN" b="1" i="1">
                                  <a:latin typeface="Cambria Math"/>
                                </a:rPr>
                                <m:t>−</m:t>
                              </m:r>
                            </m:sup>
                          </m:sSubSup>
                          <m:r>
                            <a:rPr lang="en-US" altLang="zh-CN" b="1" i="1">
                              <a:latin typeface="Cambria Math"/>
                            </a:rPr>
                            <m:t>−</m:t>
                          </m:r>
                          <m:sSubSup>
                            <m:sSubSupPr>
                              <m:ctrlPr>
                                <a:rPr lang="en-US" altLang="zh-CN" b="1" i="1">
                                  <a:latin typeface="Cambria Math" panose="02040503050406030204" pitchFamily="18" charset="0"/>
                                </a:rPr>
                              </m:ctrlPr>
                            </m:sSubSupPr>
                            <m:e>
                              <m:r>
                                <a:rPr lang="en-US" altLang="zh-CN" b="1" i="1">
                                  <a:latin typeface="Cambria Math"/>
                                </a:rPr>
                                <m:t>𝑵</m:t>
                              </m:r>
                            </m:e>
                            <m:sub>
                              <m:r>
                                <a:rPr lang="en-US" altLang="zh-CN" b="1" i="1">
                                  <a:latin typeface="Cambria Math"/>
                                </a:rPr>
                                <m:t>𝒅</m:t>
                              </m:r>
                            </m:sub>
                            <m:sup>
                              <m:r>
                                <a:rPr lang="en-US" altLang="zh-CN" b="1" i="1">
                                  <a:latin typeface="Cambria Math"/>
                                </a:rPr>
                                <m:t>+</m:t>
                              </m:r>
                            </m:sup>
                          </m:sSubSup>
                        </m:e>
                      </m:d>
                    </m:oMath>
                  </m:oMathPara>
                </a14:m>
                <a:endParaRPr lang="zh-CN" alt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1565968" y="3401001"/>
                <a:ext cx="4935069" cy="53700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608153" y="3401001"/>
                <a:ext cx="4003275" cy="5370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r>
                        <a:rPr lang="en-US" altLang="zh-CN" b="1" i="1">
                          <a:latin typeface="Cambria Math"/>
                        </a:rPr>
                        <m:t>+</m:t>
                      </m:r>
                      <m:sSubSup>
                        <m:sSubSupPr>
                          <m:ctrlPr>
                            <a:rPr lang="en-US" altLang="zh-CN" b="1" i="1">
                              <a:latin typeface="Cambria Math" panose="02040503050406030204" pitchFamily="18" charset="0"/>
                            </a:rPr>
                          </m:ctrlPr>
                        </m:sSubSupPr>
                        <m:e>
                          <m:r>
                            <a:rPr lang="en-US" altLang="zh-CN" b="1" i="1">
                              <a:latin typeface="Cambria Math"/>
                            </a:rPr>
                            <m:t>𝑵</m:t>
                          </m:r>
                        </m:e>
                        <m:sub>
                          <m:r>
                            <a:rPr lang="en-US" altLang="zh-CN" b="1" i="1">
                              <a:latin typeface="Cambria Math"/>
                            </a:rPr>
                            <m:t>𝒂</m:t>
                          </m:r>
                        </m:sub>
                        <m:sup>
                          <m:r>
                            <a:rPr lang="en-US" altLang="zh-CN" b="1" i="1">
                              <a:latin typeface="Cambria Math"/>
                            </a:rPr>
                            <m:t>−</m:t>
                          </m:r>
                        </m:sup>
                      </m:sSubSup>
                      <m:r>
                        <a:rPr lang="en-US" altLang="zh-CN" b="1" i="1">
                          <a:latin typeface="Cambria Math"/>
                        </a:rPr>
                        <m:t>−</m:t>
                      </m:r>
                      <m:sSubSup>
                        <m:sSubSupPr>
                          <m:ctrlPr>
                            <a:rPr lang="en-US" altLang="zh-CN" b="1" i="1">
                              <a:latin typeface="Cambria Math" panose="02040503050406030204" pitchFamily="18" charset="0"/>
                            </a:rPr>
                          </m:ctrlPr>
                        </m:sSubSupPr>
                        <m:e>
                          <m:r>
                            <a:rPr lang="en-US" altLang="zh-CN" b="1" i="1">
                              <a:latin typeface="Cambria Math"/>
                            </a:rPr>
                            <m:t>𝑵</m:t>
                          </m:r>
                        </m:e>
                        <m:sub>
                          <m:r>
                            <a:rPr lang="en-US" altLang="zh-CN" b="1" i="1">
                              <a:latin typeface="Cambria Math"/>
                            </a:rPr>
                            <m:t>𝒅</m:t>
                          </m:r>
                        </m:sub>
                        <m:sup>
                          <m:r>
                            <a:rPr lang="en-US" altLang="zh-CN" b="1" i="1">
                              <a:latin typeface="Cambria Math"/>
                            </a:rPr>
                            <m:t>+</m:t>
                          </m:r>
                        </m:sup>
                      </m:sSubSup>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6608153" y="3401001"/>
                <a:ext cx="4003275" cy="53700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413417" y="3938007"/>
                <a:ext cx="532748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𝝆</m:t>
                      </m:r>
                      <m:d>
                        <m:dPr>
                          <m:ctrlPr>
                            <a:rPr lang="en-US" altLang="zh-CN" b="1" i="1">
                              <a:latin typeface="Cambria Math" panose="02040503050406030204" pitchFamily="18" charset="0"/>
                            </a:rPr>
                          </m:ctrlPr>
                        </m:dPr>
                        <m:e>
                          <m:r>
                            <a:rPr lang="en-US" altLang="zh-CN" b="1" i="1">
                              <a:latin typeface="Cambria Math"/>
                            </a:rPr>
                            <m:t>𝒙</m:t>
                          </m:r>
                        </m:e>
                      </m:d>
                      <m:r>
                        <a:rPr lang="en-US" altLang="zh-CN" b="1" i="1">
                          <a:latin typeface="Cambria Math"/>
                        </a:rPr>
                        <m:t>=−</m:t>
                      </m:r>
                      <m:r>
                        <a:rPr lang="en-US" altLang="zh-CN" b="1" i="1">
                          <a:latin typeface="Cambria Math"/>
                        </a:rPr>
                        <m:t>𝒆</m:t>
                      </m:r>
                      <m:d>
                        <m:dPr>
                          <m:begChr m:val="["/>
                          <m:endChr m:val="]"/>
                          <m:ctrlPr>
                            <a:rPr lang="en-US" altLang="zh-CN" b="1" i="1">
                              <a:latin typeface="Cambria Math" panose="02040503050406030204" pitchFamily="18" charset="0"/>
                            </a:rPr>
                          </m:ctrlPr>
                        </m:dPr>
                        <m:e>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e>
                          </m:d>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e>
                          </m:d>
                        </m:e>
                      </m:d>
                    </m:oMath>
                  </m:oMathPara>
                </a14:m>
                <a:endParaRPr lang="zh-CN" alt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3413417" y="3938007"/>
                <a:ext cx="5327484"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784998" y="4493720"/>
                <a:ext cx="877015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
                            <m:dPr>
                              <m:begChr m:val="["/>
                              <m:endChr m:val="]"/>
                              <m:ctrlPr>
                                <a:rPr lang="en-US" altLang="zh-CN" i="1">
                                  <a:latin typeface="Cambria Math" panose="02040503050406030204" pitchFamily="18" charset="0"/>
                                </a:rPr>
                              </m:ctrlPr>
                            </m:dPr>
                            <m:e>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r>
                                <a:rPr lang="en-US" altLang="zh-CN" i="1">
                                  <a:latin typeface="Cambria Math"/>
                                </a:rPr>
                                <m:t>−1</m:t>
                              </m:r>
                            </m:e>
                          </m:d>
                        </m:e>
                      </m:d>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784998" y="4493720"/>
                <a:ext cx="8770157" cy="1060483"/>
              </a:xfrm>
              <a:prstGeom prst="rect">
                <a:avLst/>
              </a:prstGeom>
              <a:blipFill>
                <a:blip r:embed="rId12"/>
                <a:stretch>
                  <a:fillRect/>
                </a:stretch>
              </a:blipFill>
            </p:spPr>
            <p:txBody>
              <a:bodyPr/>
              <a:lstStyle/>
              <a:p>
                <a:r>
                  <a:rPr lang="zh-CN" altLang="en-US">
                    <a:noFill/>
                  </a:rPr>
                  <a:t> </a:t>
                </a:r>
              </a:p>
            </p:txBody>
          </p:sp>
        </mc:Fallback>
      </mc:AlternateContent>
      <p:sp>
        <p:nvSpPr>
          <p:cNvPr id="26" name="TextBox 25"/>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7" name="组合 26"/>
          <p:cNvGrpSpPr/>
          <p:nvPr/>
        </p:nvGrpSpPr>
        <p:grpSpPr>
          <a:xfrm>
            <a:off x="9902453" y="6365526"/>
            <a:ext cx="669851" cy="372140"/>
            <a:chOff x="2020186" y="5571460"/>
            <a:chExt cx="669851" cy="372140"/>
          </a:xfrm>
        </p:grpSpPr>
        <p:sp>
          <p:nvSpPr>
            <p:cNvPr id="28" name="右箭头 27"/>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棱台 28"/>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矩形 1"/>
          <p:cNvSpPr/>
          <p:nvPr/>
        </p:nvSpPr>
        <p:spPr>
          <a:xfrm>
            <a:off x="8373474" y="3324975"/>
            <a:ext cx="1528978" cy="61303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36843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2000"/>
                                        <p:tgtEl>
                                          <p:spTgt spid="30"/>
                                        </p:tgtEl>
                                      </p:cBhvr>
                                    </p:animEffect>
                                  </p:childTnLst>
                                </p:cTn>
                              </p:par>
                              <p:par>
                                <p:cTn id="8" presetID="22" presetClass="entr" presetSubtype="8"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2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20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20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heel(1)">
                                      <p:cBhvr>
                                        <p:cTn id="29" dur="2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2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2000"/>
                                        <p:tgtEl>
                                          <p:spTgt spid="42"/>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23847" y="674272"/>
            <a:ext cx="3242362" cy="1060483"/>
            <a:chOff x="711606" y="5337864"/>
            <a:chExt cx="3242362" cy="1060483"/>
          </a:xfrm>
        </p:grpSpPr>
        <mc:AlternateContent xmlns:mc="http://schemas.openxmlformats.org/markup-compatibility/2006" xmlns:a14="http://schemas.microsoft.com/office/drawing/2010/main">
          <mc:Choice Requires="a14">
            <p:sp>
              <p:nvSpPr>
                <p:cNvPr id="3" name="TextBox 2"/>
                <p:cNvSpPr txBox="1"/>
                <p:nvPr/>
              </p:nvSpPr>
              <p:spPr>
                <a:xfrm>
                  <a:off x="711606" y="5337864"/>
                  <a:ext cx="3242362"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𝑒</m:t>
                                </m:r>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11606" y="5337864"/>
                  <a:ext cx="3242362" cy="1060483"/>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TextBox 4"/>
            <p:cNvSpPr txBox="1"/>
            <p:nvPr/>
          </p:nvSpPr>
          <p:spPr>
            <a:xfrm>
              <a:off x="3205952" y="5337864"/>
              <a:ext cx="545342" cy="523220"/>
            </a:xfrm>
            <a:prstGeom prst="rect">
              <a:avLst/>
            </a:prstGeom>
            <a:noFill/>
          </p:spPr>
          <p:txBody>
            <a:bodyPr wrap="none" rtlCol="0">
              <a:spAutoFit/>
            </a:bodyPr>
            <a:lstStyle/>
            <a:p>
              <a:r>
                <a:rPr lang="zh-CN" altLang="en-US" b="1" i="1" dirty="0">
                  <a:sym typeface="Symbol"/>
                </a:rPr>
                <a:t></a:t>
              </a:r>
              <a:r>
                <a:rPr lang="en-US" altLang="zh-CN" b="1" i="1" baseline="-25000" dirty="0">
                  <a:sym typeface="Symbol"/>
                </a:rPr>
                <a:t>B</a:t>
              </a:r>
              <a:endParaRPr lang="zh-CN" altLang="en-US" b="1" i="1" baseline="-25000" dirty="0"/>
            </a:p>
          </p:txBody>
        </p:sp>
      </p:grpSp>
      <p:grpSp>
        <p:nvGrpSpPr>
          <p:cNvPr id="6" name="组合 5"/>
          <p:cNvGrpSpPr/>
          <p:nvPr/>
        </p:nvGrpSpPr>
        <p:grpSpPr>
          <a:xfrm>
            <a:off x="2653190" y="718087"/>
            <a:ext cx="3102068" cy="1076212"/>
            <a:chOff x="711606" y="5322135"/>
            <a:chExt cx="3102068" cy="1076212"/>
          </a:xfrm>
        </p:grpSpPr>
        <mc:AlternateContent xmlns:mc="http://schemas.openxmlformats.org/markup-compatibility/2006" xmlns:a14="http://schemas.microsoft.com/office/drawing/2010/main">
          <mc:Choice Requires="a14">
            <p:sp>
              <p:nvSpPr>
                <p:cNvPr id="7" name="TextBox 6"/>
                <p:cNvSpPr txBox="1"/>
                <p:nvPr/>
              </p:nvSpPr>
              <p:spPr>
                <a:xfrm>
                  <a:off x="711606" y="5337864"/>
                  <a:ext cx="310206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m:t>
                            </m:r>
                            <m:r>
                              <a:rPr lang="en-US" altLang="zh-CN" i="1">
                                <a:latin typeface="Cambria Math"/>
                              </a:rPr>
                              <m:t>𝑛</m:t>
                            </m:r>
                          </m:e>
                          <m:sub>
                            <m:r>
                              <a:rPr lang="en-US" altLang="zh-CN" i="1">
                                <a:latin typeface="Cambria Math"/>
                              </a:rPr>
                              <m:t>𝑖</m:t>
                            </m:r>
                          </m:sub>
                        </m:sSub>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m:t>
                                </m:r>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11606" y="5337864"/>
                  <a:ext cx="3102068" cy="1060483"/>
                </a:xfrm>
                <a:prstGeom prst="rect">
                  <a:avLst/>
                </a:prstGeom>
                <a:blipFill rotWithShape="1">
                  <a:blip r:embed="rId3"/>
                  <a:stretch>
                    <a:fillRect/>
                  </a:stretch>
                </a:blipFill>
              </p:spPr>
              <p:txBody>
                <a:bodyPr/>
                <a:lstStyle/>
                <a:p>
                  <a:r>
                    <a:rPr lang="zh-CN" altLang="en-US">
                      <a:noFill/>
                    </a:rPr>
                    <a:t> </a:t>
                  </a:r>
                </a:p>
              </p:txBody>
            </p:sp>
          </mc:Fallback>
        </mc:AlternateContent>
        <p:sp>
          <p:nvSpPr>
            <p:cNvPr id="9" name="TextBox 8"/>
            <p:cNvSpPr txBox="1"/>
            <p:nvPr/>
          </p:nvSpPr>
          <p:spPr>
            <a:xfrm>
              <a:off x="2950760" y="5322135"/>
              <a:ext cx="545342" cy="523220"/>
            </a:xfrm>
            <a:prstGeom prst="rect">
              <a:avLst/>
            </a:prstGeom>
            <a:noFill/>
          </p:spPr>
          <p:txBody>
            <a:bodyPr wrap="none" rtlCol="0">
              <a:spAutoFit/>
            </a:bodyPr>
            <a:lstStyle/>
            <a:p>
              <a:r>
                <a:rPr lang="zh-CN" altLang="en-US" b="1" i="1" dirty="0">
                  <a:sym typeface="Symbol"/>
                </a:rPr>
                <a:t></a:t>
              </a:r>
              <a:r>
                <a:rPr lang="en-US" altLang="zh-CN" b="1" i="1" baseline="-25000" dirty="0">
                  <a:sym typeface="Symbol"/>
                </a:rPr>
                <a:t>B</a:t>
              </a:r>
              <a:endParaRPr lang="zh-CN" altLang="en-US" b="1" i="1" baseline="-25000" dirty="0"/>
            </a:p>
          </p:txBody>
        </p:sp>
      </p:grpSp>
      <mc:AlternateContent xmlns:mc="http://schemas.openxmlformats.org/markup-compatibility/2006" xmlns:a14="http://schemas.microsoft.com/office/drawing/2010/main">
        <mc:Choice Requires="a14">
          <p:sp>
            <p:nvSpPr>
              <p:cNvPr id="10" name="TextBox 9"/>
              <p:cNvSpPr txBox="1"/>
              <p:nvPr/>
            </p:nvSpPr>
            <p:spPr>
              <a:xfrm>
                <a:off x="1921053" y="1692223"/>
                <a:ext cx="845237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e>
                          </m:d>
                        </m:e>
                      </m:d>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921053" y="1692223"/>
                <a:ext cx="8452378" cy="1060483"/>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a:xfrm>
            <a:off x="183061" y="-70919"/>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p:cxnSp>
        <p:nvCxnSpPr>
          <p:cNvPr id="13" name="直接连接符 12"/>
          <p:cNvCxnSpPr/>
          <p:nvPr/>
        </p:nvCxnSpPr>
        <p:spPr>
          <a:xfrm>
            <a:off x="1524000" y="2752705"/>
            <a:ext cx="914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135372" y="2754987"/>
                <a:ext cx="1586075"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135372" y="2754987"/>
                <a:ext cx="1586075" cy="972126"/>
              </a:xfrm>
              <a:prstGeom prst="rect">
                <a:avLst/>
              </a:prstGeom>
              <a:blipFill>
                <a:blip r:embed="rId5"/>
                <a:stretch>
                  <a:fillRect/>
                </a:stretch>
              </a:blipFill>
            </p:spPr>
            <p:txBody>
              <a:bodyPr/>
              <a:lstStyle/>
              <a:p>
                <a:r>
                  <a:rPr lang="zh-CN" altLang="en-US">
                    <a:noFill/>
                  </a:rPr>
                  <a:t> </a:t>
                </a:r>
              </a:p>
            </p:txBody>
          </p:sp>
        </mc:Fallback>
      </mc:AlternateContent>
      <p:grpSp>
        <p:nvGrpSpPr>
          <p:cNvPr id="19" name="组合 18"/>
          <p:cNvGrpSpPr/>
          <p:nvPr/>
        </p:nvGrpSpPr>
        <p:grpSpPr>
          <a:xfrm>
            <a:off x="3913197" y="2726026"/>
            <a:ext cx="4242700" cy="1089445"/>
            <a:chOff x="2389197" y="2726025"/>
            <a:chExt cx="4242700" cy="1089445"/>
          </a:xfrm>
        </p:grpSpPr>
        <mc:AlternateContent xmlns:mc="http://schemas.openxmlformats.org/markup-compatibility/2006" xmlns:a14="http://schemas.microsoft.com/office/drawing/2010/main">
          <mc:Choice Requires="a14">
            <p:sp>
              <p:nvSpPr>
                <p:cNvPr id="15" name="TextBox 14"/>
                <p:cNvSpPr txBox="1"/>
                <p:nvPr/>
              </p:nvSpPr>
              <p:spPr>
                <a:xfrm>
                  <a:off x="2389197" y="2754987"/>
                  <a:ext cx="424270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sym typeface="Symbol"/>
                          </a:rPr>
                          <m:t></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num>
                          <m:den>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en>
                        </m:f>
                        <m:r>
                          <a:rPr lang="en-US" altLang="zh-CN" i="1">
                            <a:latin typeface="Cambria Math"/>
                          </a:rPr>
                          <m:t>=</m:t>
                        </m:r>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𝑒</m:t>
                                </m:r>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389197" y="2754987"/>
                  <a:ext cx="4242700" cy="1060483"/>
                </a:xfrm>
                <a:prstGeom prst="rect">
                  <a:avLst/>
                </a:prstGeom>
                <a:blipFill rotWithShape="1">
                  <a:blip r:embed="rId8"/>
                  <a:stretch>
                    <a:fillRect/>
                  </a:stretch>
                </a:blipFill>
              </p:spPr>
              <p:txBody>
                <a:bodyPr/>
                <a:lstStyle/>
                <a:p>
                  <a:r>
                    <a:rPr lang="zh-CN" altLang="en-US">
                      <a:noFill/>
                    </a:rPr>
                    <a:t> </a:t>
                  </a:r>
                </a:p>
              </p:txBody>
            </p:sp>
          </mc:Fallback>
        </mc:AlternateContent>
        <p:sp>
          <p:nvSpPr>
            <p:cNvPr id="16" name="TextBox 15"/>
            <p:cNvSpPr txBox="1"/>
            <p:nvPr/>
          </p:nvSpPr>
          <p:spPr>
            <a:xfrm>
              <a:off x="5875824" y="2726025"/>
              <a:ext cx="545342" cy="523220"/>
            </a:xfrm>
            <a:prstGeom prst="rect">
              <a:avLst/>
            </a:prstGeom>
            <a:noFill/>
          </p:spPr>
          <p:txBody>
            <a:bodyPr wrap="none" rtlCol="0">
              <a:spAutoFit/>
            </a:bodyPr>
            <a:lstStyle/>
            <a:p>
              <a:r>
                <a:rPr lang="zh-CN" altLang="en-US" i="1" dirty="0">
                  <a:sym typeface="Symbol"/>
                </a:rPr>
                <a:t></a:t>
              </a:r>
              <a:r>
                <a:rPr lang="en-US" altLang="zh-CN" i="1" baseline="-25000" dirty="0">
                  <a:sym typeface="Symbol"/>
                </a:rPr>
                <a:t>B</a:t>
              </a:r>
              <a:endParaRPr lang="zh-CN" altLang="en-US" i="1" baseline="-25000" dirty="0"/>
            </a:p>
          </p:txBody>
        </p:sp>
      </p:grpSp>
      <p:sp>
        <p:nvSpPr>
          <p:cNvPr id="20" name="TextBox 19"/>
          <p:cNvSpPr txBox="1"/>
          <p:nvPr/>
        </p:nvSpPr>
        <p:spPr>
          <a:xfrm>
            <a:off x="2135372" y="3838960"/>
            <a:ext cx="4036105" cy="523220"/>
          </a:xfrm>
          <a:prstGeom prst="rect">
            <a:avLst/>
          </a:prstGeom>
          <a:noFill/>
        </p:spPr>
        <p:txBody>
          <a:bodyPr wrap="none" rtlCol="0">
            <a:spAutoFit/>
          </a:bodyPr>
          <a:lstStyle/>
          <a:p>
            <a:r>
              <a:rPr lang="zh-CN" altLang="en-US" b="1" dirty="0">
                <a:solidFill>
                  <a:srgbClr val="FF0000"/>
                </a:solidFill>
                <a:latin typeface="Times New Roman" pitchFamily="18" charset="0"/>
                <a:cs typeface="Times New Roman" pitchFamily="18" charset="0"/>
              </a:rPr>
              <a:t>能带上弯，</a:t>
            </a:r>
            <a:r>
              <a:rPr lang="en-US" altLang="zh-CN" b="1" i="1" dirty="0">
                <a:solidFill>
                  <a:srgbClr val="FF0000"/>
                </a:solidFill>
                <a:latin typeface="Times New Roman" pitchFamily="18" charset="0"/>
                <a:cs typeface="Times New Roman" pitchFamily="18" charset="0"/>
              </a:rPr>
              <a:t>V </a:t>
            </a:r>
            <a:r>
              <a:rPr lang="en-US" altLang="zh-CN" b="1" dirty="0">
                <a:solidFill>
                  <a:srgbClr val="FF0000"/>
                </a:solidFill>
                <a:latin typeface="Times New Roman" pitchFamily="18" charset="0"/>
                <a:cs typeface="Times New Roman" pitchFamily="18" charset="0"/>
              </a:rPr>
              <a:t>&lt; 0</a:t>
            </a:r>
            <a:r>
              <a:rPr lang="zh-CN" altLang="en-US"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Y </a:t>
            </a:r>
            <a:r>
              <a:rPr lang="en-US" altLang="zh-CN" b="1" dirty="0">
                <a:solidFill>
                  <a:srgbClr val="FF0000"/>
                </a:solidFill>
                <a:latin typeface="Times New Roman" pitchFamily="18" charset="0"/>
                <a:cs typeface="Times New Roman" pitchFamily="18" charset="0"/>
              </a:rPr>
              <a:t>&lt; 0;</a:t>
            </a:r>
            <a:endParaRPr lang="zh-CN" altLang="en-US" b="1" dirty="0">
              <a:solidFill>
                <a:srgbClr val="FF0000"/>
              </a:solidFill>
              <a:latin typeface="Times New Roman" pitchFamily="18" charset="0"/>
              <a:cs typeface="Times New Roman" pitchFamily="18" charset="0"/>
            </a:endParaRPr>
          </a:p>
        </p:txBody>
      </p:sp>
      <p:sp>
        <p:nvSpPr>
          <p:cNvPr id="21" name="TextBox 20"/>
          <p:cNvSpPr txBox="1"/>
          <p:nvPr/>
        </p:nvSpPr>
        <p:spPr>
          <a:xfrm>
            <a:off x="6337130" y="3838960"/>
            <a:ext cx="3915880" cy="523220"/>
          </a:xfrm>
          <a:prstGeom prst="rect">
            <a:avLst/>
          </a:prstGeom>
          <a:noFill/>
        </p:spPr>
        <p:txBody>
          <a:bodyPr wrap="none" rtlCol="0">
            <a:spAutoFit/>
          </a:bodyPr>
          <a:lstStyle/>
          <a:p>
            <a:r>
              <a:rPr lang="zh-CN" altLang="en-US" b="1" dirty="0">
                <a:solidFill>
                  <a:srgbClr val="FF0000"/>
                </a:solidFill>
                <a:latin typeface="Times New Roman" pitchFamily="18" charset="0"/>
                <a:cs typeface="Times New Roman" pitchFamily="18" charset="0"/>
              </a:rPr>
              <a:t>能带下弯，</a:t>
            </a:r>
            <a:r>
              <a:rPr lang="en-US" altLang="zh-CN" b="1" i="1" dirty="0">
                <a:solidFill>
                  <a:srgbClr val="FF0000"/>
                </a:solidFill>
                <a:latin typeface="Times New Roman" pitchFamily="18" charset="0"/>
                <a:cs typeface="Times New Roman" pitchFamily="18" charset="0"/>
              </a:rPr>
              <a:t>V </a:t>
            </a:r>
            <a:r>
              <a:rPr lang="en-US" altLang="zh-CN" b="1" dirty="0">
                <a:solidFill>
                  <a:srgbClr val="FF0000"/>
                </a:solidFill>
                <a:latin typeface="Times New Roman" pitchFamily="18" charset="0"/>
                <a:cs typeface="Times New Roman" pitchFamily="18" charset="0"/>
              </a:rPr>
              <a:t>&gt; 0</a:t>
            </a:r>
            <a:r>
              <a:rPr lang="zh-CN" altLang="en-US" b="1" dirty="0">
                <a:solidFill>
                  <a:srgbClr val="FF0000"/>
                </a:solidFill>
                <a:latin typeface="Times New Roman" pitchFamily="18" charset="0"/>
                <a:cs typeface="Times New Roman" pitchFamily="18" charset="0"/>
              </a:rPr>
              <a:t>，</a:t>
            </a:r>
            <a:r>
              <a:rPr lang="en-US" altLang="zh-CN" b="1" i="1" dirty="0">
                <a:solidFill>
                  <a:srgbClr val="FF0000"/>
                </a:solidFill>
                <a:latin typeface="Times New Roman" pitchFamily="18" charset="0"/>
                <a:cs typeface="Times New Roman" pitchFamily="18" charset="0"/>
              </a:rPr>
              <a:t>Y &gt; </a:t>
            </a:r>
            <a:r>
              <a:rPr lang="en-US" altLang="zh-CN" b="1" dirty="0">
                <a:solidFill>
                  <a:srgbClr val="FF0000"/>
                </a:solidFill>
                <a:latin typeface="Times New Roman" pitchFamily="18" charset="0"/>
                <a:cs typeface="Times New Roman" pitchFamily="18" charset="0"/>
              </a:rPr>
              <a:t>0</a:t>
            </a:r>
            <a:endParaRPr lang="zh-CN" altLang="en-US" b="1" dirty="0">
              <a:solidFill>
                <a:srgbClr val="FF0000"/>
              </a:solidFill>
              <a:latin typeface="Times New Roman" pitchFamily="18" charset="0"/>
              <a:cs typeface="Times New Roman" pitchFamily="18" charset="0"/>
            </a:endParaRPr>
          </a:p>
        </p:txBody>
      </p:sp>
      <p:sp>
        <p:nvSpPr>
          <p:cNvPr id="22" name="TextBox 21"/>
          <p:cNvSpPr txBox="1"/>
          <p:nvPr/>
        </p:nvSpPr>
        <p:spPr>
          <a:xfrm>
            <a:off x="1778933" y="4514580"/>
            <a:ext cx="4302781" cy="523220"/>
          </a:xfrm>
          <a:prstGeom prst="rect">
            <a:avLst/>
          </a:prstGeom>
          <a:noFill/>
        </p:spPr>
        <p:txBody>
          <a:bodyPr wrap="none" rtlCol="0">
            <a:spAutoFit/>
          </a:bodyPr>
          <a:lstStyle/>
          <a:p>
            <a:r>
              <a:rPr lang="zh-CN" altLang="en-US" b="1" dirty="0">
                <a:solidFill>
                  <a:srgbClr val="7030A0"/>
                </a:solidFill>
                <a:latin typeface="Times New Roman" pitchFamily="18" charset="0"/>
                <a:ea typeface="华文行楷" pitchFamily="2" charset="-122"/>
                <a:cs typeface="Times New Roman" pitchFamily="18" charset="0"/>
                <a:sym typeface="Symbol"/>
              </a:rPr>
              <a:t> </a:t>
            </a:r>
            <a:r>
              <a:rPr lang="en-US" altLang="zh-CN" b="1" dirty="0">
                <a:solidFill>
                  <a:srgbClr val="7030A0"/>
                </a:solidFill>
                <a:latin typeface="Times New Roman" pitchFamily="18" charset="0"/>
                <a:ea typeface="华文行楷" pitchFamily="2" charset="-122"/>
                <a:cs typeface="Times New Roman" pitchFamily="18" charset="0"/>
                <a:sym typeface="Symbol"/>
              </a:rPr>
              <a:t>&lt; 1</a:t>
            </a:r>
            <a:r>
              <a:rPr lang="zh-CN" altLang="en-US" b="1" dirty="0">
                <a:solidFill>
                  <a:srgbClr val="7030A0"/>
                </a:solidFill>
                <a:latin typeface="Times New Roman" pitchFamily="18" charset="0"/>
                <a:ea typeface="华文行楷" pitchFamily="2" charset="-122"/>
                <a:cs typeface="Times New Roman" pitchFamily="18" charset="0"/>
              </a:rPr>
              <a:t>，</a:t>
            </a:r>
            <a:r>
              <a:rPr lang="en-US" altLang="zh-CN" b="1" dirty="0">
                <a:solidFill>
                  <a:srgbClr val="7030A0"/>
                </a:solidFill>
                <a:latin typeface="Times New Roman" pitchFamily="18" charset="0"/>
                <a:ea typeface="华文行楷" pitchFamily="2" charset="-122"/>
                <a:cs typeface="Times New Roman" pitchFamily="18" charset="0"/>
              </a:rPr>
              <a:t>p</a:t>
            </a:r>
            <a:r>
              <a:rPr lang="zh-CN" altLang="en-US" b="1" dirty="0">
                <a:solidFill>
                  <a:srgbClr val="7030A0"/>
                </a:solidFill>
                <a:latin typeface="Times New Roman" pitchFamily="18" charset="0"/>
                <a:ea typeface="华文行楷" pitchFamily="2" charset="-122"/>
                <a:cs typeface="Times New Roman" pitchFamily="18" charset="0"/>
              </a:rPr>
              <a:t>型半导体，</a:t>
            </a:r>
            <a:r>
              <a:rPr lang="zh-CN" altLang="en-US" b="1" i="1" dirty="0">
                <a:solidFill>
                  <a:srgbClr val="7030A0"/>
                </a:solidFill>
                <a:latin typeface="Times New Roman" pitchFamily="18" charset="0"/>
                <a:ea typeface="华文行楷" pitchFamily="2" charset="-122"/>
                <a:cs typeface="Times New Roman" pitchFamily="18" charset="0"/>
                <a:sym typeface="Symbol"/>
              </a:rPr>
              <a:t></a:t>
            </a:r>
            <a:r>
              <a:rPr lang="en-US" altLang="zh-CN" b="1" i="1" baseline="-25000" dirty="0">
                <a:solidFill>
                  <a:srgbClr val="7030A0"/>
                </a:solidFill>
                <a:latin typeface="Times New Roman" pitchFamily="18" charset="0"/>
                <a:ea typeface="华文行楷" pitchFamily="2" charset="-122"/>
                <a:cs typeface="Times New Roman" pitchFamily="18" charset="0"/>
                <a:sym typeface="Symbol"/>
              </a:rPr>
              <a:t>B </a:t>
            </a:r>
            <a:r>
              <a:rPr lang="en-US" altLang="zh-CN" b="1" dirty="0">
                <a:solidFill>
                  <a:srgbClr val="7030A0"/>
                </a:solidFill>
                <a:latin typeface="Times New Roman" pitchFamily="18" charset="0"/>
                <a:ea typeface="华文行楷" pitchFamily="2" charset="-122"/>
                <a:cs typeface="Times New Roman" pitchFamily="18" charset="0"/>
                <a:sym typeface="Symbol"/>
              </a:rPr>
              <a:t>&lt; 0;</a:t>
            </a:r>
            <a:endParaRPr lang="zh-CN" altLang="en-US" b="1" dirty="0">
              <a:solidFill>
                <a:srgbClr val="7030A0"/>
              </a:solidFill>
              <a:latin typeface="Times New Roman" pitchFamily="18" charset="0"/>
              <a:ea typeface="华文行楷" pitchFamily="2" charset="-122"/>
              <a:cs typeface="Times New Roman" pitchFamily="18" charset="0"/>
            </a:endParaRPr>
          </a:p>
        </p:txBody>
      </p:sp>
      <p:sp>
        <p:nvSpPr>
          <p:cNvPr id="23" name="TextBox 22"/>
          <p:cNvSpPr txBox="1"/>
          <p:nvPr/>
        </p:nvSpPr>
        <p:spPr>
          <a:xfrm>
            <a:off x="6143680" y="4514580"/>
            <a:ext cx="4302781" cy="523220"/>
          </a:xfrm>
          <a:prstGeom prst="rect">
            <a:avLst/>
          </a:prstGeom>
          <a:noFill/>
        </p:spPr>
        <p:txBody>
          <a:bodyPr wrap="none" rtlCol="0">
            <a:spAutoFit/>
          </a:bodyPr>
          <a:lstStyle/>
          <a:p>
            <a:r>
              <a:rPr lang="zh-CN" altLang="en-US" b="1" dirty="0">
                <a:solidFill>
                  <a:srgbClr val="7030A0"/>
                </a:solidFill>
                <a:latin typeface="Times New Roman" pitchFamily="18" charset="0"/>
                <a:ea typeface="华文行楷" pitchFamily="2" charset="-122"/>
                <a:cs typeface="Times New Roman" pitchFamily="18" charset="0"/>
                <a:sym typeface="Symbol"/>
              </a:rPr>
              <a:t> </a:t>
            </a:r>
            <a:r>
              <a:rPr lang="en-US" altLang="zh-CN" b="1" dirty="0">
                <a:solidFill>
                  <a:srgbClr val="7030A0"/>
                </a:solidFill>
                <a:latin typeface="Times New Roman" pitchFamily="18" charset="0"/>
                <a:ea typeface="华文行楷" pitchFamily="2" charset="-122"/>
                <a:cs typeface="Times New Roman" pitchFamily="18" charset="0"/>
                <a:sym typeface="Symbol"/>
              </a:rPr>
              <a:t>&gt; 1</a:t>
            </a:r>
            <a:r>
              <a:rPr lang="zh-CN" altLang="en-US" b="1" dirty="0">
                <a:solidFill>
                  <a:srgbClr val="7030A0"/>
                </a:solidFill>
                <a:latin typeface="Times New Roman" pitchFamily="18" charset="0"/>
                <a:ea typeface="华文行楷" pitchFamily="2" charset="-122"/>
                <a:cs typeface="Times New Roman" pitchFamily="18" charset="0"/>
              </a:rPr>
              <a:t>，</a:t>
            </a:r>
            <a:r>
              <a:rPr lang="en-US" altLang="zh-CN" b="1" dirty="0">
                <a:solidFill>
                  <a:srgbClr val="7030A0"/>
                </a:solidFill>
                <a:latin typeface="Times New Roman" pitchFamily="18" charset="0"/>
                <a:ea typeface="华文行楷" pitchFamily="2" charset="-122"/>
                <a:cs typeface="Times New Roman" pitchFamily="18" charset="0"/>
              </a:rPr>
              <a:t>n</a:t>
            </a:r>
            <a:r>
              <a:rPr lang="zh-CN" altLang="en-US" b="1" dirty="0">
                <a:solidFill>
                  <a:srgbClr val="7030A0"/>
                </a:solidFill>
                <a:latin typeface="Times New Roman" pitchFamily="18" charset="0"/>
                <a:ea typeface="华文行楷" pitchFamily="2" charset="-122"/>
                <a:cs typeface="Times New Roman" pitchFamily="18" charset="0"/>
              </a:rPr>
              <a:t>型半导体，</a:t>
            </a:r>
            <a:r>
              <a:rPr lang="zh-CN" altLang="en-US" b="1" i="1" dirty="0">
                <a:solidFill>
                  <a:srgbClr val="7030A0"/>
                </a:solidFill>
                <a:latin typeface="Times New Roman" pitchFamily="18" charset="0"/>
                <a:ea typeface="华文行楷" pitchFamily="2" charset="-122"/>
                <a:cs typeface="Times New Roman" pitchFamily="18" charset="0"/>
                <a:sym typeface="Symbol"/>
              </a:rPr>
              <a:t></a:t>
            </a:r>
            <a:r>
              <a:rPr lang="en-US" altLang="zh-CN" b="1" i="1" baseline="-25000" dirty="0">
                <a:solidFill>
                  <a:srgbClr val="7030A0"/>
                </a:solidFill>
                <a:latin typeface="Times New Roman" pitchFamily="18" charset="0"/>
                <a:ea typeface="华文行楷" pitchFamily="2" charset="-122"/>
                <a:cs typeface="Times New Roman" pitchFamily="18" charset="0"/>
                <a:sym typeface="Symbol"/>
              </a:rPr>
              <a:t>B </a:t>
            </a:r>
            <a:r>
              <a:rPr lang="en-US" altLang="zh-CN" b="1" dirty="0">
                <a:solidFill>
                  <a:srgbClr val="7030A0"/>
                </a:solidFill>
                <a:latin typeface="Times New Roman" pitchFamily="18" charset="0"/>
                <a:ea typeface="华文行楷" pitchFamily="2" charset="-122"/>
                <a:cs typeface="Times New Roman" pitchFamily="18" charset="0"/>
                <a:sym typeface="Symbol"/>
              </a:rPr>
              <a:t>&gt; 0;</a:t>
            </a:r>
            <a:endParaRPr lang="zh-CN" altLang="en-US" b="1" dirty="0">
              <a:solidFill>
                <a:srgbClr val="7030A0"/>
              </a:solidFill>
              <a:latin typeface="Times New Roman" pitchFamily="18" charset="0"/>
              <a:ea typeface="华文行楷" pitchFamily="2" charset="-122"/>
              <a:cs typeface="Times New Roman"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1524000" y="5157929"/>
                <a:ext cx="7552516"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sym typeface="Symbol"/>
                                </a:rPr>
                                <m:t></m:t>
                              </m:r>
                              <m:r>
                                <a:rPr lang="en-US" altLang="zh-CN" i="1">
                                  <a:latin typeface="Cambria Math"/>
                                </a:rPr>
                                <m:t>𝑛</m:t>
                              </m:r>
                            </m:e>
                            <m:sub>
                              <m:r>
                                <a:rPr lang="en-US" altLang="zh-CN" i="1">
                                  <a:latin typeface="Cambria Math"/>
                                </a:rPr>
                                <m:t>𝑖</m:t>
                              </m:r>
                            </m:sub>
                          </m:sSub>
                          <m:d>
                            <m:dPr>
                              <m:ctrlPr>
                                <a:rPr lang="en-US" altLang="zh-CN" i="1">
                                  <a:latin typeface="Cambria Math" panose="02040503050406030204" pitchFamily="18" charset="0"/>
                                </a:rPr>
                              </m:ctrlPr>
                            </m:dPr>
                            <m:e>
                              <m:r>
                                <a:rPr lang="en-US" altLang="zh-CN" i="1">
                                  <a:latin typeface="Cambria Math"/>
                                </a:rPr>
                                <m:t>𝑒𝑥𝑝𝑌</m:t>
                              </m:r>
                              <m:r>
                                <a:rPr lang="en-US" altLang="zh-CN" i="1">
                                  <a:latin typeface="Cambria Math"/>
                                </a:rPr>
                                <m:t>−1</m:t>
                              </m:r>
                            </m:e>
                          </m:d>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num>
                            <m:den>
                              <m:r>
                                <a:rPr lang="en-US" altLang="zh-CN" i="1">
                                  <a:latin typeface="Cambria Math"/>
                                  <a:sym typeface="Symbol"/>
                                </a:rPr>
                                <m:t></m:t>
                              </m:r>
                            </m:den>
                          </m:f>
                          <m:d>
                            <m:dPr>
                              <m:ctrlPr>
                                <a:rPr lang="en-US" altLang="zh-CN" i="1">
                                  <a:latin typeface="Cambria Math" panose="02040503050406030204" pitchFamily="18" charset="0"/>
                                </a:rPr>
                              </m:ctrlPr>
                            </m:dPr>
                            <m:e>
                              <m:r>
                                <m:rPr>
                                  <m:sty m:val="p"/>
                                </m:rPr>
                                <a:rPr lang="en-US" altLang="zh-CN">
                                  <a:latin typeface="Cambria Math"/>
                                </a:rPr>
                                <m:t>exp</m:t>
                              </m:r>
                              <m:r>
                                <a:rPr lang="en-US" altLang="zh-CN" i="1">
                                  <a:latin typeface="Cambria Math"/>
                                </a:rPr>
                                <m:t>⁡(−</m:t>
                              </m:r>
                              <m:r>
                                <a:rPr lang="en-US" altLang="zh-CN" i="1">
                                  <a:latin typeface="Cambria Math"/>
                                </a:rPr>
                                <m:t>𝑌</m:t>
                              </m:r>
                              <m:r>
                                <a:rPr lang="en-US" altLang="zh-CN" i="1">
                                  <a:latin typeface="Cambria Math"/>
                                </a:rPr>
                                <m:t>)−1</m:t>
                              </m:r>
                            </m:e>
                          </m:d>
                        </m:e>
                      </m:d>
                    </m:oMath>
                  </m:oMathPara>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524000" y="5157929"/>
                <a:ext cx="7552516" cy="859210"/>
              </a:xfrm>
              <a:prstGeom prst="rect">
                <a:avLst/>
              </a:prstGeom>
              <a:blipFill>
                <a:blip r:embed="rId9"/>
                <a:stretch>
                  <a:fillRect/>
                </a:stretch>
              </a:blipFill>
            </p:spPr>
            <p:txBody>
              <a:bodyPr/>
              <a:lstStyle/>
              <a:p>
                <a:r>
                  <a:rPr lang="zh-CN" altLang="en-US">
                    <a:noFill/>
                  </a:rPr>
                  <a:t> </a:t>
                </a:r>
              </a:p>
            </p:txBody>
          </p:sp>
        </mc:Fallback>
      </mc:AlternateContent>
      <p:sp>
        <p:nvSpPr>
          <p:cNvPr id="26" name="TextBox 25"/>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7" name="组合 26"/>
          <p:cNvGrpSpPr/>
          <p:nvPr/>
        </p:nvGrpSpPr>
        <p:grpSpPr>
          <a:xfrm>
            <a:off x="9902453" y="6365526"/>
            <a:ext cx="669851" cy="372140"/>
            <a:chOff x="2020186" y="5571460"/>
            <a:chExt cx="669851" cy="372140"/>
          </a:xfrm>
        </p:grpSpPr>
        <p:sp>
          <p:nvSpPr>
            <p:cNvPr id="28" name="右箭头 27"/>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棱台 28"/>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971661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2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2000"/>
                                        <p:tgtEl>
                                          <p:spTgt spid="25"/>
                                        </p:tgtEl>
                                      </p:cBhvr>
                                    </p:animEffect>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p:bldP spid="22" grpId="0"/>
      <p:bldP spid="2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112" y="-7125"/>
            <a:ext cx="6868634" cy="923330"/>
          </a:xfrm>
          <a:prstGeom prst="rect">
            <a:avLst/>
          </a:prstGeom>
        </p:spPr>
        <p:txBody>
          <a:bodyPr wrap="square">
            <a:spAutoFit/>
          </a:bodyPr>
          <a:lstStyle/>
          <a:p>
            <a:pPr>
              <a:lnSpc>
                <a:spcPct val="150000"/>
              </a:lnSpc>
            </a:pPr>
            <a:r>
              <a:rPr lang="en-US" altLang="zh-CN" sz="3600" b="1" dirty="0">
                <a:solidFill>
                  <a:srgbClr val="FF0000"/>
                </a:solidFill>
              </a:rPr>
              <a:t>8.2 </a:t>
            </a:r>
            <a:r>
              <a:rPr lang="zh-CN" altLang="en-US" sz="3600" b="1" dirty="0">
                <a:solidFill>
                  <a:srgbClr val="FF0000"/>
                </a:solidFill>
              </a:rPr>
              <a:t>空间电荷区的理论分析</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240308" y="696557"/>
                <a:ext cx="7552516"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sym typeface="Symbol"/>
                                </a:rPr>
                                <m:t></m:t>
                              </m:r>
                              <m:r>
                                <a:rPr lang="en-US" altLang="zh-CN" i="1">
                                  <a:latin typeface="Cambria Math"/>
                                </a:rPr>
                                <m:t>𝑛</m:t>
                              </m:r>
                            </m:e>
                            <m:sub>
                              <m:r>
                                <a:rPr lang="en-US" altLang="zh-CN" i="1">
                                  <a:latin typeface="Cambria Math"/>
                                </a:rPr>
                                <m:t>𝑖</m:t>
                              </m:r>
                            </m:sub>
                          </m:sSub>
                          <m:d>
                            <m:dPr>
                              <m:ctrlPr>
                                <a:rPr lang="en-US" altLang="zh-CN" i="1">
                                  <a:latin typeface="Cambria Math" panose="02040503050406030204" pitchFamily="18" charset="0"/>
                                </a:rPr>
                              </m:ctrlPr>
                            </m:dPr>
                            <m:e>
                              <m:r>
                                <a:rPr lang="en-US" altLang="zh-CN" i="1">
                                  <a:latin typeface="Cambria Math"/>
                                </a:rPr>
                                <m:t>𝑒𝑥𝑝𝑌</m:t>
                              </m:r>
                              <m:r>
                                <a:rPr lang="en-US" altLang="zh-CN" i="1">
                                  <a:latin typeface="Cambria Math"/>
                                </a:rPr>
                                <m:t>−1</m:t>
                              </m:r>
                            </m:e>
                          </m:d>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num>
                            <m:den>
                              <m:r>
                                <a:rPr lang="en-US" altLang="zh-CN" i="1">
                                  <a:latin typeface="Cambria Math"/>
                                  <a:sym typeface="Symbol"/>
                                </a:rPr>
                                <m:t></m:t>
                              </m:r>
                            </m:den>
                          </m:f>
                          <m:d>
                            <m:dPr>
                              <m:ctrlPr>
                                <a:rPr lang="en-US" altLang="zh-CN" i="1">
                                  <a:latin typeface="Cambria Math" panose="02040503050406030204" pitchFamily="18" charset="0"/>
                                </a:rPr>
                              </m:ctrlPr>
                            </m:dPr>
                            <m:e>
                              <m:r>
                                <m:rPr>
                                  <m:sty m:val="p"/>
                                </m:rPr>
                                <a:rPr lang="en-US" altLang="zh-CN">
                                  <a:latin typeface="Cambria Math"/>
                                </a:rPr>
                                <m:t>exp</m:t>
                              </m:r>
                              <m:r>
                                <a:rPr lang="en-US" altLang="zh-CN" i="1">
                                  <a:latin typeface="Cambria Math"/>
                                </a:rPr>
                                <m:t>⁡(−</m:t>
                              </m:r>
                              <m:r>
                                <a:rPr lang="en-US" altLang="zh-CN" i="1">
                                  <a:latin typeface="Cambria Math"/>
                                </a:rPr>
                                <m:t>𝑌</m:t>
                              </m:r>
                              <m:r>
                                <a:rPr lang="en-US" altLang="zh-CN" i="1">
                                  <a:latin typeface="Cambria Math"/>
                                </a:rPr>
                                <m:t>)−1</m:t>
                              </m:r>
                            </m:e>
                          </m:d>
                        </m:e>
                      </m:d>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240308" y="696557"/>
                <a:ext cx="7552516" cy="85921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64628" y="1600200"/>
                <a:ext cx="2444835"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64628" y="1600200"/>
                <a:ext cx="2444835" cy="1030090"/>
              </a:xfrm>
              <a:prstGeom prst="rect">
                <a:avLst/>
              </a:prstGeom>
              <a:blipFill>
                <a:blip r:embed="rId3"/>
                <a:stretch>
                  <a:fillRect/>
                </a:stretch>
              </a:blipFill>
            </p:spPr>
            <p:txBody>
              <a:bodyPr/>
              <a:lstStyle/>
              <a:p>
                <a:r>
                  <a:rPr lang="zh-CN" altLang="en-US">
                    <a:noFill/>
                  </a:rPr>
                  <a:t> </a:t>
                </a:r>
              </a:p>
            </p:txBody>
          </p:sp>
        </mc:Fallback>
      </mc:AlternateContent>
      <p:sp>
        <p:nvSpPr>
          <p:cNvPr id="5" name="左弧形箭头 4"/>
          <p:cNvSpPr/>
          <p:nvPr/>
        </p:nvSpPr>
        <p:spPr>
          <a:xfrm>
            <a:off x="2041643" y="1275908"/>
            <a:ext cx="397331" cy="924398"/>
          </a:xfrm>
          <a:prstGeom prst="curvedRightArrow">
            <a:avLst/>
          </a:prstGeom>
          <a:solidFill>
            <a:srgbClr val="FF0000"/>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p:cNvSpPr/>
              <p:nvPr/>
            </p:nvSpPr>
            <p:spPr>
              <a:xfrm>
                <a:off x="4470124" y="1718030"/>
                <a:ext cx="5761946" cy="9208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sym typeface="Symbol"/>
                                </a:rPr>
                                <m:t></m:t>
                              </m:r>
                              <m:r>
                                <a:rPr lang="en-US" altLang="zh-CN" i="1">
                                  <a:latin typeface="Cambria Math"/>
                                </a:rPr>
                                <m:t>𝑛</m:t>
                              </m:r>
                            </m:e>
                            <m:sub>
                              <m:r>
                                <a:rPr lang="en-US" altLang="zh-CN" i="1">
                                  <a:latin typeface="Cambria Math"/>
                                </a:rPr>
                                <m:t>𝑖</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𝑌</m:t>
                                  </m:r>
                                </m:sup>
                              </m:sSup>
                              <m:r>
                                <a:rPr lang="en-US" altLang="zh-CN" i="1">
                                  <a:latin typeface="Cambria Math"/>
                                </a:rPr>
                                <m:t>−1</m:t>
                              </m:r>
                            </m:e>
                          </m:d>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num>
                            <m:den>
                              <m:r>
                                <a:rPr lang="en-US" altLang="zh-CN" i="1">
                                  <a:latin typeface="Cambria Math"/>
                                  <a:sym typeface="Symbol"/>
                                </a:rPr>
                                <m:t></m:t>
                              </m:r>
                            </m:den>
                          </m:f>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m:t>
                                  </m:r>
                                  <m:r>
                                    <a:rPr lang="en-US" altLang="zh-CN" i="1">
                                      <a:latin typeface="Cambria Math"/>
                                    </a:rPr>
                                    <m:t>𝑌</m:t>
                                  </m:r>
                                </m:sup>
                              </m:sSup>
                              <m:r>
                                <a:rPr lang="en-US" altLang="zh-CN" i="1">
                                  <a:latin typeface="Cambria Math"/>
                                </a:rPr>
                                <m:t>−1</m:t>
                              </m:r>
                            </m:e>
                          </m:d>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470124" y="1718030"/>
                <a:ext cx="5761946" cy="9208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956683" y="2764729"/>
                <a:ext cx="265566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𝑒</m:t>
                          </m:r>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𝑌</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956683" y="2764729"/>
                <a:ext cx="2655663" cy="9569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75819" y="2738801"/>
                <a:ext cx="2387320" cy="96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𝑑</m:t>
                          </m:r>
                        </m:sub>
                        <m:sup>
                          <m:r>
                            <a:rPr lang="en-US" altLang="zh-CN" i="1">
                              <a:latin typeface="Cambria Math"/>
                            </a:rPr>
                            <m:t>2</m:t>
                          </m:r>
                        </m:sup>
                      </m:sSubSup>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den>
                      </m:f>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875819" y="2738801"/>
                <a:ext cx="2387320" cy="9694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274748" y="3896713"/>
                <a:ext cx="6390751" cy="957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2</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𝑌</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𝑑</m:t>
                          </m:r>
                        </m:sub>
                        <m:sup>
                          <m:r>
                            <a:rPr lang="en-US" altLang="zh-CN" i="1">
                              <a:latin typeface="Cambria Math"/>
                            </a:rPr>
                            <m:t>−2</m:t>
                          </m:r>
                        </m:sup>
                      </m:sSubSup>
                      <m:d>
                        <m:dPr>
                          <m:begChr m:val="["/>
                          <m:endChr m:val="]"/>
                          <m:ctrlPr>
                            <a:rPr lang="en-US" altLang="zh-CN" i="1">
                              <a:latin typeface="Cambria Math" panose="02040503050406030204" pitchFamily="18" charset="0"/>
                            </a:rPr>
                          </m:ctrlPr>
                        </m:dPr>
                        <m:e>
                          <m:r>
                            <a:rPr lang="en-US" altLang="zh-CN" i="1">
                              <a:latin typeface="Cambria Math"/>
                              <a:sym typeface="Symbol"/>
                            </a:rPr>
                            <m:t></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𝑌</m:t>
                                  </m:r>
                                </m:sup>
                              </m:sSup>
                              <m:r>
                                <a:rPr lang="en-US" altLang="zh-CN" i="1">
                                  <a:latin typeface="Cambria Math"/>
                                </a:rPr>
                                <m:t>−1</m:t>
                              </m:r>
                            </m:e>
                          </m:d>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−1</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m:t>
                                  </m:r>
                                  <m:r>
                                    <a:rPr lang="en-US" altLang="zh-CN" i="1">
                                      <a:latin typeface="Cambria Math"/>
                                    </a:rPr>
                                    <m:t>𝑌</m:t>
                                  </m:r>
                                </m:sup>
                              </m:sSup>
                              <m:r>
                                <a:rPr lang="en-US" altLang="zh-CN" i="1">
                                  <a:latin typeface="Cambria Math"/>
                                </a:rPr>
                                <m:t>−1</m:t>
                              </m:r>
                            </m:e>
                          </m:d>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274748" y="3896713"/>
                <a:ext cx="6390751" cy="9576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33019" y="3776904"/>
                <a:ext cx="3598101" cy="11455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num>
                        <m:den>
                          <m:r>
                            <a:rPr lang="en-US" altLang="zh-CN" i="1">
                              <a:latin typeface="Cambria Math"/>
                            </a:rPr>
                            <m:t>𝑑𝑥</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e>
                          </m:d>
                        </m:e>
                        <m:sup>
                          <m:r>
                            <a:rPr lang="en-US" altLang="zh-CN" i="1">
                              <a:latin typeface="Cambria Math"/>
                            </a:rPr>
                            <m:t>2</m:t>
                          </m:r>
                        </m:sup>
                      </m:sSup>
                      <m:r>
                        <a:rPr lang="en-US" altLang="zh-CN">
                          <a:latin typeface="Cambria Math"/>
                        </a:rPr>
                        <m:t>=</m:t>
                      </m:r>
                      <m:r>
                        <a:rPr lang="en-US" altLang="zh-CN" i="1">
                          <a:latin typeface="Cambria Math"/>
                        </a:rPr>
                        <m:t>2</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𝑌</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433019" y="3776904"/>
                <a:ext cx="3598101" cy="114557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873399" y="3941845"/>
                <a:ext cx="717632" cy="910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873399" y="3941845"/>
                <a:ext cx="717632" cy="9103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7400418" y="3955783"/>
                <a:ext cx="717632" cy="910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7400418" y="3955783"/>
                <a:ext cx="717632" cy="910377"/>
              </a:xfrm>
              <a:prstGeom prst="rect">
                <a:avLst/>
              </a:prstGeom>
              <a:blipFill>
                <a:blip r:embed="rId10"/>
                <a:stretch>
                  <a:fillRect/>
                </a:stretch>
              </a:blipFill>
            </p:spPr>
            <p:txBody>
              <a:bodyPr/>
              <a:lstStyle/>
              <a:p>
                <a:r>
                  <a:rPr lang="zh-CN" altLang="en-US">
                    <a:noFill/>
                  </a:rPr>
                  <a:t> </a:t>
                </a:r>
              </a:p>
            </p:txBody>
          </p:sp>
        </mc:Fallback>
      </mc:AlternateContent>
      <p:sp>
        <p:nvSpPr>
          <p:cNvPr id="14" name="矩形 13"/>
          <p:cNvSpPr/>
          <p:nvPr/>
        </p:nvSpPr>
        <p:spPr>
          <a:xfrm>
            <a:off x="827383" y="3896713"/>
            <a:ext cx="1541148" cy="969446"/>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p:cNvSpPr/>
              <p:nvPr/>
            </p:nvSpPr>
            <p:spPr>
              <a:xfrm>
                <a:off x="984138" y="3800578"/>
                <a:ext cx="1766702" cy="114557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num>
                        <m:den>
                          <m:r>
                            <a:rPr lang="en-US" altLang="zh-CN" i="1">
                              <a:latin typeface="Cambria Math"/>
                            </a:rPr>
                            <m:t>𝑑𝑥</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e>
                          </m:d>
                        </m:e>
                        <m:sup>
                          <m:r>
                            <a:rPr lang="en-US" altLang="zh-CN" i="1">
                              <a:latin typeface="Cambria Math"/>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984138" y="3800578"/>
                <a:ext cx="1766702" cy="114557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0385" y="3851036"/>
                <a:ext cx="1073178"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a:rPr>
                            <m:t>0</m:t>
                          </m:r>
                        </m:sub>
                        <m:sup>
                          <m:r>
                            <a:rPr lang="en-US" altLang="zh-CN" i="1">
                              <a:latin typeface="Cambria Math"/>
                            </a:rPr>
                            <m:t>𝑌</m:t>
                          </m:r>
                        </m:sup>
                        <m:e/>
                      </m:nary>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60385" y="3851036"/>
                <a:ext cx="1073178" cy="1061381"/>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409739" y="3874573"/>
                <a:ext cx="1073178"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a:rPr>
                            <m:t>0</m:t>
                          </m:r>
                        </m:sub>
                        <m:sup>
                          <m:r>
                            <a:rPr lang="en-US" altLang="zh-CN" i="1">
                              <a:latin typeface="Cambria Math"/>
                            </a:rPr>
                            <m:t>𝑌</m:t>
                          </m:r>
                        </m:sup>
                        <m:e/>
                      </m:nary>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409739" y="3874573"/>
                <a:ext cx="1073178" cy="106138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02621" y="4746531"/>
                <a:ext cx="3726020"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𝑑𝑥</m:t>
                          </m:r>
                        </m:den>
                      </m:f>
                      <m:r>
                        <a:rPr lang="en-US" altLang="zh-CN" i="1">
                          <a:latin typeface="Cambria Math"/>
                        </a:rPr>
                        <m:t>=</m:t>
                      </m:r>
                      <m:r>
                        <a:rPr lang="en-US" altLang="zh-CN" i="1">
                          <a:latin typeface="Cambria Math"/>
                          <a:ea typeface="Cambria Math"/>
                        </a:rPr>
                        <m:t>±</m:t>
                      </m:r>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𝐿</m:t>
                          </m:r>
                        </m:e>
                        <m:sub>
                          <m:r>
                            <a:rPr lang="en-US" altLang="zh-CN" i="1">
                              <a:latin typeface="Cambria Math"/>
                              <a:ea typeface="Cambria Math"/>
                            </a:rPr>
                            <m:t>𝑑</m:t>
                          </m:r>
                        </m:sub>
                        <m:sup>
                          <m:r>
                            <a:rPr lang="en-US" altLang="zh-CN" i="1">
                              <a:latin typeface="Cambria Math"/>
                              <a:ea typeface="Cambria Math"/>
                            </a:rPr>
                            <m:t>−1</m:t>
                          </m:r>
                        </m:sup>
                      </m:sSubSup>
                      <m:r>
                        <a:rPr lang="en-US" altLang="zh-CN" i="1">
                          <a:latin typeface="Cambria Math"/>
                          <a:ea typeface="Cambria Math"/>
                        </a:rPr>
                        <m:t>𝐹</m:t>
                      </m:r>
                      <m:d>
                        <m:dPr>
                          <m:ctrlPr>
                            <a:rPr lang="en-US" altLang="zh-CN" i="1">
                              <a:latin typeface="Cambria Math" panose="02040503050406030204" pitchFamily="18" charset="0"/>
                              <a:ea typeface="Cambria Math"/>
                            </a:rPr>
                          </m:ctrlPr>
                        </m:dPr>
                        <m:e>
                          <m:r>
                            <a:rPr lang="en-US" altLang="zh-CN" i="1">
                              <a:latin typeface="Cambria Math"/>
                              <a:ea typeface="Cambria Math"/>
                              <a:sym typeface="Symbol"/>
                            </a:rPr>
                            <m:t>,</m:t>
                          </m:r>
                          <m:r>
                            <a:rPr lang="en-US" altLang="zh-CN" i="1">
                              <a:latin typeface="Cambria Math"/>
                              <a:ea typeface="Cambria Math"/>
                              <a:sym typeface="Symbol"/>
                            </a:rPr>
                            <m:t>𝑌</m:t>
                          </m:r>
                        </m:e>
                      </m:d>
                      <m:r>
                        <a:rPr lang="en-US" altLang="zh-CN" i="1">
                          <a:latin typeface="Cambria Math"/>
                          <a:ea typeface="Cambria Math"/>
                        </a:rPr>
                        <m:t>+</m:t>
                      </m:r>
                      <m:r>
                        <a:rPr lang="en-US" altLang="zh-CN" i="1">
                          <a:latin typeface="Cambria Math"/>
                          <a:ea typeface="Cambria Math"/>
                        </a:rPr>
                        <m:t>𝐶</m:t>
                      </m:r>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202621" y="4746531"/>
                <a:ext cx="3726020" cy="91037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206530" y="5732700"/>
                <a:ext cx="7998022" cy="475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𝐹</m:t>
                      </m:r>
                      <m:d>
                        <m:dPr>
                          <m:ctrlPr>
                            <a:rPr lang="en-US" altLang="zh-CN" sz="2400" i="1">
                              <a:latin typeface="Cambria Math" panose="02040503050406030204" pitchFamily="18" charset="0"/>
                            </a:rPr>
                          </m:ctrlPr>
                        </m:dPr>
                        <m:e>
                          <m:r>
                            <a:rPr lang="en-US" altLang="zh-CN" sz="2400" i="1">
                              <a:latin typeface="Cambria Math"/>
                              <a:sym typeface="Symbol"/>
                            </a:rPr>
                            <m:t>,</m:t>
                          </m:r>
                          <m:r>
                            <a:rPr lang="en-US" altLang="zh-CN" sz="2400" i="1">
                              <a:latin typeface="Cambria Math"/>
                              <a:sym typeface="Symbol"/>
                            </a:rPr>
                            <m:t>𝑌</m:t>
                          </m:r>
                        </m:e>
                      </m:d>
                      <m:r>
                        <a:rPr lang="en-US" altLang="zh-CN" sz="2400" i="1">
                          <a:latin typeface="Cambria Math"/>
                        </a:rPr>
                        <m:t>=</m:t>
                      </m:r>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𝑒</m:t>
                                      </m:r>
                                    </m:e>
                                    <m:sup>
                                      <m:r>
                                        <a:rPr lang="en-US" altLang="zh-CN" sz="2400" i="1">
                                          <a:latin typeface="Cambria Math"/>
                                          <a:sym typeface="Symbol"/>
                                        </a:rPr>
                                        <m:t>−</m:t>
                                      </m:r>
                                      <m:r>
                                        <a:rPr lang="en-US" altLang="zh-CN" sz="2400" i="1">
                                          <a:latin typeface="Cambria Math"/>
                                          <a:sym typeface="Symbol"/>
                                        </a:rPr>
                                        <m:t>𝑌</m:t>
                                      </m:r>
                                    </m:sup>
                                  </m:sSup>
                                  <m:r>
                                    <a:rPr lang="en-US" altLang="zh-CN" sz="2400" i="1">
                                      <a:latin typeface="Cambria Math"/>
                                      <a:sym typeface="Symbol"/>
                                    </a:rPr>
                                    <m:t>−1</m:t>
                                  </m:r>
                                </m:e>
                              </m:d>
                              <m:r>
                                <a:rPr lang="en-US" altLang="zh-CN" sz="2400" i="1">
                                  <a:latin typeface="Cambria Math"/>
                                  <a:sym typeface="Symbol"/>
                                </a:rPr>
                                <m:t>+</m:t>
                              </m:r>
                              <m:d>
                                <m:dPr>
                                  <m:ctrlPr>
                                    <a:rPr lang="en-US" altLang="zh-CN" sz="2400" i="1">
                                      <a:latin typeface="Cambria Math" panose="02040503050406030204" pitchFamily="18" charset="0"/>
                                      <a:sym typeface="Symbol"/>
                                    </a:rPr>
                                  </m:ctrlPr>
                                </m:dPr>
                                <m:e>
                                  <m:sSup>
                                    <m:sSupPr>
                                      <m:ctrlPr>
                                        <a:rPr lang="en-US" altLang="zh-CN" sz="2400" i="1">
                                          <a:latin typeface="Cambria Math" panose="02040503050406030204" pitchFamily="18" charset="0"/>
                                          <a:sym typeface="Symbol"/>
                                        </a:rPr>
                                      </m:ctrlPr>
                                    </m:sSupPr>
                                    <m:e>
                                      <m:r>
                                        <a:rPr lang="en-US" altLang="zh-CN" sz="2400" i="1">
                                          <a:latin typeface="Cambria Math"/>
                                          <a:sym typeface="Symbol"/>
                                        </a:rPr>
                                        <m:t></m:t>
                                      </m:r>
                                    </m:e>
                                    <m:sup>
                                      <m:r>
                                        <a:rPr lang="en-US" altLang="zh-CN" sz="2400" i="1">
                                          <a:latin typeface="Cambria Math"/>
                                          <a:sym typeface="Symbol"/>
                                        </a:rPr>
                                        <m:t>−1</m:t>
                                      </m:r>
                                    </m:sup>
                                  </m:sSup>
                                  <m:r>
                                    <a:rPr lang="en-US" altLang="zh-CN" sz="2400" i="1">
                                      <a:latin typeface="Cambria Math"/>
                                      <a:sym typeface="Symbol"/>
                                    </a:rPr>
                                    <m:t>−</m:t>
                                  </m:r>
                                </m:e>
                              </m:d>
                              <m:r>
                                <a:rPr lang="en-US" altLang="zh-CN" sz="2400" i="1">
                                  <a:latin typeface="Cambria Math"/>
                                  <a:sym typeface="Symbol"/>
                                </a:rPr>
                                <m:t>𝑌</m:t>
                              </m:r>
                            </m:e>
                          </m:d>
                        </m:e>
                        <m:sup>
                          <m:r>
                            <a:rPr lang="en-US" altLang="zh-CN" sz="2400" i="1">
                              <a:latin typeface="Cambria Math"/>
                            </a:rPr>
                            <m:t>1/2</m:t>
                          </m:r>
                        </m:sup>
                      </m:sSup>
                      <m:r>
                        <a:rPr lang="en-US" altLang="zh-CN" sz="2400" i="1">
                          <a:latin typeface="Cambria Math"/>
                        </a:rPr>
                        <m:t>&gt;0</m:t>
                      </m:r>
                    </m:oMath>
                  </m:oMathPara>
                </a14:m>
                <a:endParaRPr lang="zh-CN" alt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206530" y="5732700"/>
                <a:ext cx="7998022" cy="475451"/>
              </a:xfrm>
              <a:prstGeom prst="rect">
                <a:avLst/>
              </a:prstGeom>
              <a:blipFill>
                <a:blip r:embed="rId15"/>
                <a:stretch>
                  <a:fillRect/>
                </a:stretch>
              </a:blipFill>
            </p:spPr>
            <p:txBody>
              <a:bodyPr/>
              <a:lstStyle/>
              <a:p>
                <a:r>
                  <a:rPr lang="zh-CN" altLang="en-US">
                    <a:noFill/>
                  </a:rPr>
                  <a:t> </a:t>
                </a:r>
              </a:p>
            </p:txBody>
          </p:sp>
        </mc:Fallback>
      </mc:AlternateContent>
      <p:sp>
        <p:nvSpPr>
          <p:cNvPr id="19" name="TextBox 18"/>
          <p:cNvSpPr txBox="1"/>
          <p:nvPr/>
        </p:nvSpPr>
        <p:spPr>
          <a:xfrm>
            <a:off x="7308112" y="6408058"/>
            <a:ext cx="2459328" cy="338554"/>
          </a:xfrm>
          <a:prstGeom prst="rect">
            <a:avLst/>
          </a:prstGeom>
          <a:noFill/>
        </p:spPr>
        <p:txBody>
          <a:bodyPr wrap="none" rtlCol="0">
            <a:spAutoFit/>
          </a:bodyPr>
          <a:lstStyle/>
          <a:p>
            <a:r>
              <a:rPr lang="zh-CN" altLang="en-US" sz="1600" b="1" dirty="0"/>
              <a:t>大连理工大学微电子学院</a:t>
            </a:r>
          </a:p>
        </p:txBody>
      </p:sp>
      <p:grpSp>
        <p:nvGrpSpPr>
          <p:cNvPr id="20" name="组合 19"/>
          <p:cNvGrpSpPr/>
          <p:nvPr/>
        </p:nvGrpSpPr>
        <p:grpSpPr>
          <a:xfrm>
            <a:off x="9902453" y="6365526"/>
            <a:ext cx="669851" cy="372140"/>
            <a:chOff x="2020186" y="5571460"/>
            <a:chExt cx="669851" cy="372140"/>
          </a:xfrm>
        </p:grpSpPr>
        <p:sp>
          <p:nvSpPr>
            <p:cNvPr id="21" name="右箭头 20"/>
            <p:cNvSpPr/>
            <p:nvPr/>
          </p:nvSpPr>
          <p:spPr>
            <a:xfrm>
              <a:off x="2190306" y="5645888"/>
              <a:ext cx="329609" cy="223284"/>
            </a:xfrm>
            <a:prstGeom prst="rightArrow">
              <a:avLst/>
            </a:prstGeom>
            <a:solidFill>
              <a:srgbClr val="005C2A"/>
            </a:solidFill>
            <a:ln w="28575">
              <a:solidFill>
                <a:srgbClr val="005C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棱台 21"/>
            <p:cNvSpPr/>
            <p:nvPr/>
          </p:nvSpPr>
          <p:spPr>
            <a:xfrm>
              <a:off x="2020186" y="5571460"/>
              <a:ext cx="669851" cy="372140"/>
            </a:xfrm>
            <a:prstGeom prst="bevel">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 name="矩形 23"/>
          <p:cNvSpPr/>
          <p:nvPr/>
        </p:nvSpPr>
        <p:spPr>
          <a:xfrm>
            <a:off x="2484989" y="1600201"/>
            <a:ext cx="717632" cy="1018589"/>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3104872" y="2727645"/>
            <a:ext cx="1392257" cy="101022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8233202" y="3024462"/>
            <a:ext cx="2339102" cy="523220"/>
          </a:xfrm>
          <a:prstGeom prst="rect">
            <a:avLst/>
          </a:prstGeom>
          <a:noFill/>
        </p:spPr>
        <p:txBody>
          <a:bodyPr wrap="none" rtlCol="0">
            <a:spAutoFit/>
          </a:bodyPr>
          <a:lstStyle/>
          <a:p>
            <a:r>
              <a:rPr lang="zh-CN" altLang="en-US" dirty="0" smtClean="0"/>
              <a:t>本征德拜长度</a:t>
            </a:r>
            <a:endParaRPr lang="zh-CN" altLang="en-US" dirty="0"/>
          </a:p>
        </p:txBody>
      </p:sp>
    </p:spTree>
    <p:extLst>
      <p:ext uri="{BB962C8B-B14F-4D97-AF65-F5344CB8AC3E}">
        <p14:creationId xmlns:p14="http://schemas.microsoft.com/office/powerpoint/2010/main" val="2201182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20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heel(1)">
                                      <p:cBhvr>
                                        <p:cTn id="40" dur="2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10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left)">
                                      <p:cBhvr>
                                        <p:cTn id="78" dur="3000"/>
                                        <p:tgtEl>
                                          <p:spTgt spid="18"/>
                                        </p:tgtEl>
                                      </p:cBhvr>
                                    </p:animEffect>
                                  </p:childTnLst>
                                </p:cTn>
                              </p:par>
                            </p:childTnLst>
                          </p:cTn>
                        </p:par>
                        <p:par>
                          <p:cTn id="79" fill="hold">
                            <p:stCondLst>
                              <p:cond delay="3000"/>
                            </p:stCondLst>
                            <p:childTnLst>
                              <p:par>
                                <p:cTn id="80" presetID="1" presetClass="entr" presetSubtype="0" fill="hold" nodeType="after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0" grpId="0"/>
      <p:bldP spid="11" grpId="0"/>
      <p:bldP spid="12" grpId="0"/>
      <p:bldP spid="14" grpId="0" animBg="1"/>
      <p:bldP spid="13" grpId="0"/>
      <p:bldP spid="15" grpId="0"/>
      <p:bldP spid="16" grpId="0"/>
      <p:bldP spid="17" grpId="0"/>
      <p:bldP spid="18" grpId="0"/>
      <p:bldP spid="24" grpId="0" animBg="1"/>
      <p:bldP spid="25" grpId="0" animBg="1"/>
      <p:bldP spid="23"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19862</TotalTime>
  <Pages>0</Pages>
  <Words>11676</Words>
  <Characters>0</Characters>
  <Application>Microsoft Office PowerPoint</Application>
  <DocSecurity>0</DocSecurity>
  <PresentationFormat>宽屏</PresentationFormat>
  <Lines>0</Lines>
  <Paragraphs>600</Paragraphs>
  <Slides>30</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仿宋</vt:lpstr>
      <vt:lpstr>华文行楷</vt:lpstr>
      <vt:lpstr>华文楷体</vt:lpstr>
      <vt:lpstr>宋体</vt:lpstr>
      <vt:lpstr>Arial</vt:lpstr>
      <vt:lpstr>Cambria Math</vt:lpstr>
      <vt:lpstr>Symbol</vt:lpstr>
      <vt:lpstr>Times New Roman</vt:lpstr>
      <vt:lpstr>Wingdings</vt:lpstr>
      <vt:lpstr>Wingdings 2</vt:lpstr>
      <vt:lpstr>吉祥如意</vt:lpstr>
      <vt:lpstr>1_吉祥如意</vt:lpstr>
      <vt:lpstr>第八章 半导体表面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表面场效应</vt:lpstr>
      <vt:lpstr>PowerPoint 演示文稿</vt:lpstr>
      <vt:lpstr>PowerPoint 演示文稿</vt:lpstr>
      <vt:lpstr>PowerPoint 演示文稿</vt:lpstr>
      <vt:lpstr>PowerPoint 演示文稿</vt:lpstr>
      <vt:lpstr>PowerPoint 演示文稿</vt:lpstr>
      <vt:lpstr>例题：室温下，p型Si半导体的MOS结构</vt:lpstr>
      <vt:lpstr>PowerPoint 演示文稿</vt:lpstr>
      <vt:lpstr>PowerPoint 演示文稿</vt:lpstr>
      <vt:lpstr>PowerPoint 演示文稿</vt:lpstr>
      <vt:lpstr>PowerPoint 演示文稿</vt:lpstr>
      <vt:lpstr>PowerPoint 演示文稿</vt:lpstr>
      <vt:lpstr>8.5.1接触电势差的影响</vt:lpstr>
      <vt:lpstr>PowerPoint 演示文稿</vt:lpstr>
      <vt:lpstr>PowerPoint 演示文稿</vt:lpstr>
      <vt:lpstr>PowerPoint 演示文稿</vt:lpstr>
      <vt:lpstr>本章结束了！</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1106</cp:revision>
  <dcterms:created xsi:type="dcterms:W3CDTF">2013-04-19T13:13:42Z</dcterms:created>
  <dcterms:modified xsi:type="dcterms:W3CDTF">2020-05-25T17:10:37Z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