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332" r:id="rId3"/>
    <p:sldId id="384" r:id="rId4"/>
    <p:sldId id="383" r:id="rId5"/>
    <p:sldId id="357" r:id="rId6"/>
    <p:sldId id="412" r:id="rId7"/>
    <p:sldId id="333" r:id="rId8"/>
    <p:sldId id="335" r:id="rId9"/>
    <p:sldId id="334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60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439" r:id="rId29"/>
    <p:sldId id="355" r:id="rId30"/>
    <p:sldId id="356" r:id="rId31"/>
    <p:sldId id="359" r:id="rId32"/>
    <p:sldId id="358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>
      <p:cViewPr varScale="1">
        <p:scale>
          <a:sx n="90" d="100"/>
          <a:sy n="90" d="100"/>
        </p:scale>
        <p:origin x="768" y="63"/>
      </p:cViewPr>
      <p:guideLst>
        <p:guide orient="horz" pos="2180"/>
        <p:guide pos="2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7" Type="http://schemas.openxmlformats.org/officeDocument/2006/relationships/image" Target="../media/image80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image" Target="../media/image67.wmf"/><Relationship Id="rId7" Type="http://schemas.openxmlformats.org/officeDocument/2006/relationships/image" Target="../media/image63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2" Type="http://schemas.openxmlformats.org/officeDocument/2006/relationships/image" Target="../media/image74.wmf"/><Relationship Id="rId11" Type="http://schemas.openxmlformats.org/officeDocument/2006/relationships/image" Target="../media/image73.wmf"/><Relationship Id="rId10" Type="http://schemas.openxmlformats.org/officeDocument/2006/relationships/image" Target="../media/image71.wmf"/><Relationship Id="rId1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image" Target="../media/image28.wmf"/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1" Type="http://schemas.openxmlformats.org/officeDocument/2006/relationships/image" Target="../media/image31.wmf"/><Relationship Id="rId10" Type="http://schemas.openxmlformats.org/officeDocument/2006/relationships/image" Target="../media/image30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19.wmf"/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63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A2549-0C89-4E09-B68A-1D8D88196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D2E4C-971C-43E3-8162-8E9C158006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A3E6-2BE7-4E3D-8196-70FC299202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8139-E91A-484A-B251-0164D10415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EB2D-6B54-4FAD-91B5-498202DEB0E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CF53-1B57-4D53-B67E-BF8969ACF0E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8B4D-F4B4-4E1A-8C48-BD47FAA3F55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9E01-23F7-4CF7-8532-9E9E05E188D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0D13-D84D-4EA7-A8C4-7F1C50DA67CF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ABF7-ED18-44EF-B74A-2B11B801EA8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C131-4BD1-4AF8-AFA9-073A60D707F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8234-0FBF-4762-866C-0FB14CF3291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3AEE-E526-4B2F-A184-1BE310DD06E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FD2-B890-4003-AD30-15FF6460397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39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7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43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40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oleObject" Target="../embeddings/oleObject34.bin"/><Relationship Id="rId7" Type="http://schemas.openxmlformats.org/officeDocument/2006/relationships/image" Target="../media/image47.wmf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6.png"/><Relationship Id="rId4" Type="http://schemas.openxmlformats.org/officeDocument/2006/relationships/image" Target="../media/image45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44.wmf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6.xml"/><Relationship Id="rId1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9.wmf"/><Relationship Id="rId1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54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50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57.w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3.wmf"/><Relationship Id="rId13" Type="http://schemas.openxmlformats.org/officeDocument/2006/relationships/oleObject" Target="../embeddings/oleObject45.bin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3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4.wmf"/><Relationship Id="rId1" Type="http://schemas.openxmlformats.org/officeDocument/2006/relationships/oleObject" Target="../embeddings/oleObject4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65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9.wmf"/><Relationship Id="rId1" Type="http://schemas.openxmlformats.org/officeDocument/2006/relationships/oleObject" Target="../embeddings/oleObject47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1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70.wmf"/><Relationship Id="rId1" Type="http://schemas.openxmlformats.org/officeDocument/2006/relationships/oleObject" Target="../embeddings/oleObject52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3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72.wmf"/><Relationship Id="rId1" Type="http://schemas.openxmlformats.org/officeDocument/2006/relationships/oleObject" Target="../embeddings/oleObject54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5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74.wmf"/><Relationship Id="rId1" Type="http://schemas.openxmlformats.org/officeDocument/2006/relationships/oleObject" Target="../embeddings/oleObject56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76.wmf"/><Relationship Id="rId16" Type="http://schemas.openxmlformats.org/officeDocument/2006/relationships/vmlDrawing" Target="../drawings/vmlDrawing1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80.w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58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4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81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65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8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85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69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58.wmf"/><Relationship Id="rId33" Type="http://schemas.openxmlformats.org/officeDocument/2006/relationships/vmlDrawing" Target="../drawings/vmlDrawing18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74.wmf"/><Relationship Id="rId30" Type="http://schemas.openxmlformats.org/officeDocument/2006/relationships/oleObject" Target="../embeddings/oleObject84.bin"/><Relationship Id="rId3" Type="http://schemas.openxmlformats.org/officeDocument/2006/relationships/oleObject" Target="../embeddings/oleObject74.bin"/><Relationship Id="rId29" Type="http://schemas.openxmlformats.org/officeDocument/2006/relationships/image" Target="../media/image73.wmf"/><Relationship Id="rId28" Type="http://schemas.openxmlformats.org/officeDocument/2006/relationships/oleObject" Target="../embeddings/oleObject83.bin"/><Relationship Id="rId27" Type="http://schemas.openxmlformats.org/officeDocument/2006/relationships/image" Target="../media/image71.wmf"/><Relationship Id="rId26" Type="http://schemas.openxmlformats.org/officeDocument/2006/relationships/oleObject" Target="../embeddings/oleObject82.bin"/><Relationship Id="rId25" Type="http://schemas.openxmlformats.org/officeDocument/2006/relationships/image" Target="../media/image95.png"/><Relationship Id="rId24" Type="http://schemas.openxmlformats.org/officeDocument/2006/relationships/image" Target="../media/image66.wmf"/><Relationship Id="rId23" Type="http://schemas.openxmlformats.org/officeDocument/2006/relationships/oleObject" Target="../embeddings/oleObject81.bin"/><Relationship Id="rId22" Type="http://schemas.openxmlformats.org/officeDocument/2006/relationships/image" Target="../media/image67.wmf"/><Relationship Id="rId21" Type="http://schemas.openxmlformats.org/officeDocument/2006/relationships/oleObject" Target="../embeddings/oleObject80.bin"/><Relationship Id="rId20" Type="http://schemas.openxmlformats.org/officeDocument/2006/relationships/image" Target="../media/image94.png"/><Relationship Id="rId2" Type="http://schemas.openxmlformats.org/officeDocument/2006/relationships/image" Target="../media/image57.wmf"/><Relationship Id="rId19" Type="http://schemas.openxmlformats.org/officeDocument/2006/relationships/image" Target="../media/image93.png"/><Relationship Id="rId18" Type="http://schemas.openxmlformats.org/officeDocument/2006/relationships/image" Target="../media/image92.png"/><Relationship Id="rId17" Type="http://schemas.openxmlformats.org/officeDocument/2006/relationships/image" Target="../media/image91.png"/><Relationship Id="rId16" Type="http://schemas.openxmlformats.org/officeDocument/2006/relationships/image" Target="../media/image90.png"/><Relationship Id="rId15" Type="http://schemas.openxmlformats.org/officeDocument/2006/relationships/image" Target="../media/image89.png"/><Relationship Id="rId14" Type="http://schemas.openxmlformats.org/officeDocument/2006/relationships/image" Target="../media/image63.w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73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9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96.wmf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85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100.wmf"/><Relationship Id="rId12" Type="http://schemas.openxmlformats.org/officeDocument/2006/relationships/vmlDrawing" Target="../drawings/vmlDrawing2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4.wmf"/><Relationship Id="rId1" Type="http://schemas.openxmlformats.org/officeDocument/2006/relationships/oleObject" Target="../embeddings/oleObject8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11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9" Type="http://schemas.openxmlformats.org/officeDocument/2006/relationships/vmlDrawing" Target="../drawings/vmlDrawing1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6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15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14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13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20.png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3.bin"/><Relationship Id="rId24" Type="http://schemas.openxmlformats.org/officeDocument/2006/relationships/vmlDrawing" Target="../drawings/vmlDrawing3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31.wmf"/><Relationship Id="rId21" Type="http://schemas.openxmlformats.org/officeDocument/2006/relationships/oleObject" Target="../embeddings/oleObject22.bin"/><Relationship Id="rId20" Type="http://schemas.openxmlformats.org/officeDocument/2006/relationships/image" Target="../media/image30.wmf"/><Relationship Id="rId2" Type="http://schemas.openxmlformats.org/officeDocument/2006/relationships/image" Target="../media/image21.wmf"/><Relationship Id="rId19" Type="http://schemas.openxmlformats.org/officeDocument/2006/relationships/oleObject" Target="../embeddings/oleObject21.bin"/><Relationship Id="rId18" Type="http://schemas.openxmlformats.org/officeDocument/2006/relationships/image" Target="../media/image29.wmf"/><Relationship Id="rId17" Type="http://schemas.openxmlformats.org/officeDocument/2006/relationships/oleObject" Target="../embeddings/oleObject20.bin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19.bin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222" y="548680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双极晶体管模型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8213" y="1844824"/>
                <a:ext cx="881961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 err="1"/>
                  <a:t>Ebers</a:t>
                </a:r>
                <a:r>
                  <a:rPr lang="en-US" altLang="zh-CN" sz="2400" dirty="0"/>
                  <a:t>-Moll(E-M)</a:t>
                </a:r>
                <a:r>
                  <a:rPr lang="zh-CN" altLang="en-US" sz="2400" dirty="0"/>
                  <a:t>模型：基于二个</a:t>
                </a:r>
                <a:r>
                  <a:rPr lang="en-US" altLang="zh-CN" sz="2400" dirty="0" err="1"/>
                  <a:t>pn</a:t>
                </a:r>
                <a:r>
                  <a:rPr lang="zh-CN" altLang="en-US" sz="2400" dirty="0"/>
                  <a:t>结的相互作用。适用于器件的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                                         </a:t>
                </a:r>
                <a:r>
                  <a:rPr lang="zh-CN" altLang="en-US" sz="2400" dirty="0"/>
                  <a:t>  所有模式。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基本模型，三个参数）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 err="1"/>
                  <a:t>Gummel</a:t>
                </a:r>
                <a:r>
                  <a:rPr lang="en-US" altLang="zh-CN" sz="2400" dirty="0"/>
                  <a:t>-Poon(G-P)</a:t>
                </a:r>
                <a:r>
                  <a:rPr lang="zh-CN" altLang="en-US" sz="2400" dirty="0"/>
                  <a:t>模型：器件电学特性和基区多子电荷相联系。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                                                  </a:t>
                </a:r>
                <a:r>
                  <a:rPr lang="zh-CN" altLang="en-US" sz="2400" dirty="0"/>
                  <a:t>考虑更多的物理机制和非理想效应。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                                                  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25</a:t>
                </a:r>
                <a:r>
                  <a:rPr lang="zh-CN" altLang="en-US" sz="2400" dirty="0"/>
                  <a:t>个参数）</a:t>
                </a:r>
                <a:r>
                  <a:rPr lang="en-US" altLang="zh-CN" sz="2400" dirty="0"/>
                  <a:t>——SPICE</a:t>
                </a:r>
                <a:r>
                  <a:rPr lang="zh-CN" altLang="en-US" sz="2400" dirty="0"/>
                  <a:t>模型的基础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Hybrid-Pi </a:t>
                </a:r>
                <a:r>
                  <a:rPr lang="zh-CN" altLang="en-US" sz="2400" dirty="0"/>
                  <a:t>（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模型</m:t>
                    </m:r>
                  </m:oMath>
                </a14:m>
                <a:r>
                  <a:rPr lang="zh-CN" altLang="en-US" sz="2400" dirty="0"/>
                  <a:t>）：晶体管小信号等效电路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3" y="1844824"/>
                <a:ext cx="8819618" cy="3416320"/>
              </a:xfrm>
              <a:prstGeom prst="rect">
                <a:avLst/>
              </a:prstGeom>
              <a:blipFill rotWithShape="1">
                <a:blip r:embed="rId1"/>
                <a:stretch>
                  <a:fillRect l="-5" t="-4" r="6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245-B993-4DF9-85C7-B82A4C186DF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Object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69303" y="119942"/>
          <a:ext cx="8774685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6" name="公式" r:id="rId1" imgW="82905600" imgH="11582400" progId="Equation.3">
                  <p:embed/>
                </p:oleObj>
              </mc:Choice>
              <mc:Fallback>
                <p:oleObj name="公式" r:id="rId1" imgW="82905600" imgH="11582400" progId="Equation.3">
                  <p:embed/>
                  <p:pic>
                    <p:nvPicPr>
                      <p:cNvPr id="0" name="图片 729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03" y="119942"/>
                        <a:ext cx="8774685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23231" y="1916541"/>
          <a:ext cx="8409488" cy="568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8" name="公式" r:id="rId3" imgW="3378200" imgH="228600" progId="Equation.3">
                  <p:embed/>
                </p:oleObj>
              </mc:Choice>
              <mc:Fallback>
                <p:oleObj name="公式" r:id="rId3" imgW="3378200" imgH="228600" progId="Equation.3">
                  <p:embed/>
                  <p:pic>
                    <p:nvPicPr>
                      <p:cNvPr id="0" name="图片 729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31" y="1916541"/>
                        <a:ext cx="8409488" cy="5681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03511" y="3212919"/>
          <a:ext cx="7737134" cy="109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9" name="公式" r:id="rId5" imgW="66751200" imgH="11582400" progId="Equation.3">
                  <p:embed/>
                </p:oleObj>
              </mc:Choice>
              <mc:Fallback>
                <p:oleObj name="公式" r:id="rId5" imgW="66751200" imgH="11582400" progId="Equation.3">
                  <p:embed/>
                  <p:pic>
                    <p:nvPicPr>
                      <p:cNvPr id="0" name="图片 729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11" y="3212919"/>
                        <a:ext cx="7737134" cy="1098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42102" y="4941186"/>
          <a:ext cx="8659440" cy="1350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0" name="公式" r:id="rId7" imgW="74066400" imgH="11582400" progId="Equation.3">
                  <p:embed/>
                </p:oleObj>
              </mc:Choice>
              <mc:Fallback>
                <p:oleObj name="公式" r:id="rId7" imgW="74066400" imgH="11582400" progId="Equation.3">
                  <p:embed/>
                  <p:pic>
                    <p:nvPicPr>
                      <p:cNvPr id="0" name="图片 729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02" y="4941186"/>
                        <a:ext cx="8659440" cy="1350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245-B993-4DF9-85C7-B82A4C186DF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Object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94945" y="404495"/>
          <a:ext cx="8593455" cy="58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5" name="公式" r:id="rId1" imgW="3365500" imgH="228600" progId="Equation.3">
                  <p:embed/>
                </p:oleObj>
              </mc:Choice>
              <mc:Fallback>
                <p:oleObj name="公式" r:id="rId1" imgW="3365500" imgH="228600" progId="Equation.3">
                  <p:embed/>
                  <p:pic>
                    <p:nvPicPr>
                      <p:cNvPr id="0" name="图片 739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" y="404495"/>
                        <a:ext cx="8593455" cy="5829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79070" y="1376045"/>
          <a:ext cx="850773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7" name="公式" r:id="rId3" imgW="3314700" imgH="457200" progId="Equation.3">
                  <p:embed/>
                </p:oleObj>
              </mc:Choice>
              <mc:Fallback>
                <p:oleObj name="公式" r:id="rId3" imgW="3314700" imgH="457200" progId="Equation.3">
                  <p:embed/>
                  <p:pic>
                    <p:nvPicPr>
                      <p:cNvPr id="0" name="图片 739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" y="1376045"/>
                        <a:ext cx="8507730" cy="1089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59385" y="3140710"/>
          <a:ext cx="882586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8" name="公式" r:id="rId5" imgW="3733800" imgH="457200" progId="Equation.3">
                  <p:embed/>
                </p:oleObj>
              </mc:Choice>
              <mc:Fallback>
                <p:oleObj name="公式" r:id="rId5" imgW="3733800" imgH="457200" progId="Equation.3">
                  <p:embed/>
                  <p:pic>
                    <p:nvPicPr>
                      <p:cNvPr id="0" name="图片 739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" y="3140710"/>
                        <a:ext cx="8825865" cy="1060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6908" y="4941010"/>
          <a:ext cx="9010974" cy="1245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9" name="公式" r:id="rId7" imgW="77114400" imgH="10668000" progId="Equation.3">
                  <p:embed/>
                </p:oleObj>
              </mc:Choice>
              <mc:Fallback>
                <p:oleObj name="公式" r:id="rId7" imgW="77114400" imgH="10668000" progId="Equation.3">
                  <p:embed/>
                  <p:pic>
                    <p:nvPicPr>
                      <p:cNvPr id="0" name="图片 739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08" y="4941010"/>
                        <a:ext cx="9010974" cy="1245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245-B993-4DF9-85C7-B82A4C186DF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Object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79705" y="2096770"/>
          <a:ext cx="7971155" cy="1233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0" name="公式" r:id="rId1" imgW="2819400" imgH="431800" progId="Equation.3">
                  <p:embed/>
                </p:oleObj>
              </mc:Choice>
              <mc:Fallback>
                <p:oleObj name="公式" r:id="rId1" imgW="2819400" imgH="431800" progId="Equation.3">
                  <p:embed/>
                  <p:pic>
                    <p:nvPicPr>
                      <p:cNvPr id="0" name="图片 749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" y="2096770"/>
                        <a:ext cx="7971155" cy="12338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00025" y="188595"/>
          <a:ext cx="8056880" cy="138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1" name="公式" r:id="rId3" imgW="4323080" imgH="862965" progId="Equation.3">
                  <p:embed/>
                </p:oleObj>
              </mc:Choice>
              <mc:Fallback>
                <p:oleObj name="公式" r:id="rId3" imgW="4323080" imgH="862965" progId="Equation.3">
                  <p:embed/>
                  <p:pic>
                    <p:nvPicPr>
                      <p:cNvPr id="0" name="图片 749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188595"/>
                        <a:ext cx="8056880" cy="1382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5270" y="5013425"/>
                <a:ext cx="3587713" cy="738664"/>
              </a:xfrm>
              <a:prstGeom prst="rect">
                <a:avLst/>
              </a:prstGeom>
              <a:noFill/>
              <a:effectLst>
                <a:outerShdw blurRad="533400" dist="50800" dir="5400000" algn="ctr" rotWithShape="0">
                  <a:schemeClr val="bg1"/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800" b="0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sz="2800" b="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𝑠𝑎𝑡</m:t>
                      </m:r>
                      <m:r>
                        <a:rPr lang="en-US" altLang="zh-CN" sz="2800" b="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800" i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US" altLang="zh-CN" sz="2800" b="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</m:oMath>
                  </m:oMathPara>
                </a14:m>
                <a:endParaRPr lang="en-US" altLang="zh-CN" sz="2800" i="1" dirty="0">
                  <a:ln>
                    <a:noFill/>
                  </a:ln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0" y="5013425"/>
                <a:ext cx="3587713" cy="738664"/>
              </a:xfrm>
              <a:prstGeom prst="rect">
                <a:avLst/>
              </a:prstGeom>
              <a:blipFill rotWithShape="1">
                <a:blip r:embed="rId5"/>
                <a:stretch>
                  <a:fillRect l="-12523" t="-54000" r="-12523" b="-67706"/>
                </a:stretch>
              </a:blipFill>
              <a:effectLst>
                <a:outerShdw blurRad="533400" dist="50800" dir="5400000" algn="ctr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491865" y="4869180"/>
          <a:ext cx="548386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2" name="公式" r:id="rId6" imgW="1917065" imgH="431800" progId="Equation.3">
                  <p:embed/>
                </p:oleObj>
              </mc:Choice>
              <mc:Fallback>
                <p:oleObj name="公式" r:id="rId6" imgW="1917065" imgH="431800" progId="Equation.3">
                  <p:embed/>
                  <p:pic>
                    <p:nvPicPr>
                      <p:cNvPr id="0" name="图片 749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65" y="4869180"/>
                        <a:ext cx="5483860" cy="1241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00990" y="385572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忽略</a:t>
            </a:r>
            <a:endParaRPr lang="zh-CN" altLang="en-US" sz="2800"/>
          </a:p>
        </p:txBody>
      </p:sp>
      <p:graphicFrame>
        <p:nvGraphicFramePr>
          <p:cNvPr id="4" name="对象 3"/>
          <p:cNvGraphicFramePr/>
          <p:nvPr/>
        </p:nvGraphicFramePr>
        <p:xfrm>
          <a:off x="1547495" y="3716655"/>
          <a:ext cx="1532890" cy="762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" imgW="1286510" imgH="560705" progId="Equation.KSEE3">
                  <p:embed/>
                </p:oleObj>
              </mc:Choice>
              <mc:Fallback>
                <p:oleObj name="" r:id="rId8" imgW="1286510" imgH="560705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47495" y="3716655"/>
                        <a:ext cx="1532890" cy="762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245-B993-4DF9-85C7-B82A4C186DF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Object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-5080" y="764540"/>
          <a:ext cx="9190355" cy="132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4" name="公式" r:id="rId1" imgW="3187700" imgH="457200" progId="Equation.3">
                  <p:embed/>
                </p:oleObj>
              </mc:Choice>
              <mc:Fallback>
                <p:oleObj name="公式" r:id="rId1" imgW="3187700" imgH="457200" progId="Equation.3">
                  <p:embed/>
                  <p:pic>
                    <p:nvPicPr>
                      <p:cNvPr id="0" name="图片 758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080" y="764540"/>
                        <a:ext cx="9190355" cy="1322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39202" y="2565033"/>
            <a:ext cx="798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代入公式，计算结果为</a:t>
            </a:r>
            <a:r>
              <a:rPr lang="en-US" altLang="zh-CN" sz="2400" dirty="0"/>
              <a:t>0.12V</a:t>
            </a:r>
            <a:r>
              <a:rPr lang="zh-CN" altLang="en-US" sz="2400" dirty="0"/>
              <a:t>。这个是饱和电压的典型值。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67544" y="206084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G-P</a:t>
            </a:r>
            <a:r>
              <a:rPr lang="zh-CN" altLang="en-US" dirty="0">
                <a:solidFill>
                  <a:srgbClr val="FF0000"/>
                </a:solidFill>
              </a:rPr>
              <a:t>模型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245-B993-4DF9-85C7-B82A4C186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83415" y="332931"/>
          <a:ext cx="7644862" cy="224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0" name="公式" r:id="rId1" imgW="2679700" imgH="800100" progId="Equation.KSEE3">
                  <p:embed/>
                </p:oleObj>
              </mc:Choice>
              <mc:Fallback>
                <p:oleObj name="公式" r:id="rId1" imgW="2679700" imgH="800100" progId="Equation.KSEE3">
                  <p:embed/>
                  <p:pic>
                    <p:nvPicPr>
                      <p:cNvPr id="0" name="图片 769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5" y="332931"/>
                        <a:ext cx="7644862" cy="2247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82943" y="3140424"/>
          <a:ext cx="3024336" cy="612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1" name="公式" r:id="rId3" imgW="1066165" imgH="215900" progId="Equation.KSEE3">
                  <p:embed/>
                </p:oleObj>
              </mc:Choice>
              <mc:Fallback>
                <p:oleObj name="公式" r:id="rId3" imgW="1066165" imgH="215900" progId="Equation.KSEE3">
                  <p:embed/>
                  <p:pic>
                    <p:nvPicPr>
                      <p:cNvPr id="0" name="图片 769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3" y="3140424"/>
                        <a:ext cx="3024336" cy="6121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对象 8"/>
              <p:cNvSpPr txBox="1"/>
              <p:nvPr/>
            </p:nvSpPr>
            <p:spPr bwMode="auto">
              <a:xfrm>
                <a:off x="4171727" y="2826074"/>
                <a:ext cx="4464496" cy="109609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𝐴𝑞</m:t>
                      </m:r>
                      <m:nary>
                        <m:nary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𝐵𝐸</m:t>
                                      </m:r>
                                    </m:sub>
                                  </m:s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𝐵𝐶</m:t>
                                      </m:r>
                                    </m:sub>
                                  </m:s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对象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1727" y="2826074"/>
                <a:ext cx="4464496" cy="1096096"/>
              </a:xfrm>
              <a:prstGeom prst="rect">
                <a:avLst/>
              </a:prstGeom>
              <a:blipFill rotWithShape="1">
                <a:blip r:embed="rId5"/>
                <a:stretch>
                  <a:fillRect l="-9" t="-30" r="5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对象 10"/>
              <p:cNvSpPr txBox="1"/>
              <p:nvPr/>
            </p:nvSpPr>
            <p:spPr bwMode="auto">
              <a:xfrm>
                <a:off x="2843421" y="4167960"/>
                <a:ext cx="3024336" cy="109609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𝑛𝐵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1" name="对象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421" y="4167960"/>
                <a:ext cx="3024336" cy="1096096"/>
              </a:xfrm>
              <a:prstGeom prst="rect">
                <a:avLst/>
              </a:prstGeom>
              <a:blipFill rotWithShape="1">
                <a:blip r:embed="rId6"/>
                <a:stretch>
                  <a:fillRect l="-17" t="-42" r="12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83288" y="5445055"/>
          <a:ext cx="7953272" cy="1096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2" name="公式" r:id="rId7" imgW="2882900" imgH="381000" progId="Equation.KSEE3">
                  <p:embed/>
                </p:oleObj>
              </mc:Choice>
              <mc:Fallback>
                <p:oleObj name="公式" r:id="rId7" imgW="2882900" imgH="381000" progId="Equation.KSEE3">
                  <p:embed/>
                  <p:pic>
                    <p:nvPicPr>
                      <p:cNvPr id="0" name="图片 769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88" y="5445055"/>
                        <a:ext cx="7953272" cy="1096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245-B993-4DF9-85C7-B82A4C186DFB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对象 4">
                <a:hlinkClick r:id="" action="ppaction://ole?verb=1"/>
              </p:cNvPr>
              <p:cNvSpPr txBox="1"/>
              <p:nvPr/>
            </p:nvSpPr>
            <p:spPr bwMode="auto">
              <a:xfrm>
                <a:off x="1" y="136524"/>
                <a:ext cx="9144000" cy="682086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𝐵𝐸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𝐵𝐶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..........................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发射极向集电极的传输电流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𝐵𝐸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...........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正向传输电流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𝐸𝐶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𝐵𝐶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...........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反向传输电流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𝑛𝐵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.....................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晶体管的饱和电流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𝐵𝑂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𝐴𝑞</m:t>
                      </m:r>
                      <m:nary>
                        <m:nary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𝐵𝐸</m:t>
                                      </m:r>
                                    </m:sub>
                                  </m:s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𝐵𝐶</m:t>
                                      </m:r>
                                    </m:sub>
                                  </m:s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....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热平衡时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基区的多子电荷总量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𝑞𝐴</m:t>
                      </m:r>
                      <m:nary>
                        <m:nary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..........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工作状态下基区多子电荷总量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对象 4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" y="136524"/>
                <a:ext cx="9144000" cy="6820868"/>
              </a:xfrm>
              <a:prstGeom prst="rect">
                <a:avLst/>
              </a:prstGeom>
              <a:blipFill rotWithShape="1">
                <a:blip r:embed="rId1"/>
                <a:stretch>
                  <a:fillRect t="-9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8520" y="692696"/>
            <a:ext cx="9029700" cy="590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13666" name="Object 9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547664" y="-482"/>
          <a:ext cx="3600400" cy="1186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5" name="公式" r:id="rId1" imgW="1219200" imgH="368300" progId="Equation.3">
                  <p:embed/>
                </p:oleObj>
              </mc:Choice>
              <mc:Fallback>
                <p:oleObj name="公式" r:id="rId1" imgW="1219200" imgH="368300" progId="Equation.3">
                  <p:embed/>
                  <p:pic>
                    <p:nvPicPr>
                      <p:cNvPr id="0" name="图片 79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-482"/>
                        <a:ext cx="3600400" cy="11860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10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899592" y="1268760"/>
          <a:ext cx="659073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6" name="公式" r:id="rId3" imgW="2209800" imgH="241300" progId="Equation.3">
                  <p:embed/>
                </p:oleObj>
              </mc:Choice>
              <mc:Fallback>
                <p:oleObj name="公式" r:id="rId3" imgW="2209800" imgH="241300" progId="Equation.3">
                  <p:embed/>
                  <p:pic>
                    <p:nvPicPr>
                      <p:cNvPr id="0" name="图片 79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268760"/>
                        <a:ext cx="6590733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3528" y="2348880"/>
          <a:ext cx="7896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7" name="公式" r:id="rId5" imgW="3581400" imgH="228600" progId="Equation.3">
                  <p:embed/>
                </p:oleObj>
              </mc:Choice>
              <mc:Fallback>
                <p:oleObj name="公式" r:id="rId5" imgW="3581400" imgH="228600" progId="Equation.3">
                  <p:embed/>
                  <p:pic>
                    <p:nvPicPr>
                      <p:cNvPr id="0" name="图片 79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348880"/>
                        <a:ext cx="789622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3528" y="3140968"/>
          <a:ext cx="8378131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8" name="公式" r:id="rId7" imgW="4546600" imgH="508000" progId="Equation.3">
                  <p:embed/>
                </p:oleObj>
              </mc:Choice>
              <mc:Fallback>
                <p:oleObj name="公式" r:id="rId7" imgW="4546600" imgH="508000" progId="Equation.3">
                  <p:embed/>
                  <p:pic>
                    <p:nvPicPr>
                      <p:cNvPr id="0" name="图片 79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140968"/>
                        <a:ext cx="8378131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3528" y="4293096"/>
          <a:ext cx="8401534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69" name="公式" r:id="rId9" imgW="4559300" imgH="508000" progId="Equation.3">
                  <p:embed/>
                </p:oleObj>
              </mc:Choice>
              <mc:Fallback>
                <p:oleObj name="公式" r:id="rId9" imgW="4559300" imgH="508000" progId="Equation.3">
                  <p:embed/>
                  <p:pic>
                    <p:nvPicPr>
                      <p:cNvPr id="0" name="图片 79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293096"/>
                        <a:ext cx="8401534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23528" y="5373216"/>
          <a:ext cx="8208912" cy="456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0" name="公式" r:id="rId11" imgW="4102100" imgH="228600" progId="Equation.3">
                  <p:embed/>
                </p:oleObj>
              </mc:Choice>
              <mc:Fallback>
                <p:oleObj name="公式" r:id="rId11" imgW="4102100" imgH="228600" progId="Equation.3">
                  <p:embed/>
                  <p:pic>
                    <p:nvPicPr>
                      <p:cNvPr id="0" name="图片 79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373216"/>
                        <a:ext cx="8208912" cy="4567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23528" y="6165304"/>
          <a:ext cx="820896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1" name="公式" r:id="rId13" imgW="4102100" imgH="228600" progId="Equation.3">
                  <p:embed/>
                </p:oleObj>
              </mc:Choice>
              <mc:Fallback>
                <p:oleObj name="公式" r:id="rId13" imgW="4102100" imgH="228600" progId="Equation.3">
                  <p:embed/>
                  <p:pic>
                    <p:nvPicPr>
                      <p:cNvPr id="0" name="图片 79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6165304"/>
                        <a:ext cx="820896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245-B993-4DF9-85C7-B82A4C186DF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对象 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79705" y="1844675"/>
          <a:ext cx="860679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8" name="公式" r:id="rId1" imgW="3441700" imgH="584200" progId="Equation.3">
                  <p:embed/>
                </p:oleObj>
              </mc:Choice>
              <mc:Fallback>
                <p:oleObj name="公式" r:id="rId1" imgW="3441700" imgH="584200" progId="Equation.3">
                  <p:embed/>
                  <p:pic>
                    <p:nvPicPr>
                      <p:cNvPr id="0" name="图片 799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" y="1844675"/>
                        <a:ext cx="8606790" cy="1320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512" y="143054"/>
            <a:ext cx="1396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一、</a:t>
            </a:r>
            <a:r>
              <a:rPr lang="en-US" altLang="zh-CN" sz="2800" dirty="0">
                <a:solidFill>
                  <a:srgbClr val="FF0000"/>
                </a:solidFill>
              </a:rPr>
              <a:t>Q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B0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对象 23"/>
              <p:cNvSpPr txBox="1"/>
              <p:nvPr/>
            </p:nvSpPr>
            <p:spPr bwMode="auto">
              <a:xfrm>
                <a:off x="251460" y="2924810"/>
                <a:ext cx="8037195" cy="2919095"/>
              </a:xfrm>
              <a:prstGeom prst="rect">
                <a:avLst/>
              </a:prstGeom>
              <a:noFill/>
            </p:spPr>
            <p:txBody>
              <a:bodyPr>
                <a:normAutofit fontScale="900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𝐸𝑛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𝐸𝑝</m:t>
                          </m:r>
                        </m:sub>
                      </m:sSub>
                    </m:oMath>
                  </m:oMathPara>
                </a14:m>
                <a:endParaRPr lang="zh-CN" altLang="en-US" sz="24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zh-CN" altLang="en-US" sz="24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zh-CN" altLang="en-US" sz="24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zh-CN" altLang="en-US" sz="24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𝑛𝐵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zh-CN" altLang="en-US" sz="2400" b="1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𝐭𝐚𝐧𝐡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type m:val="lin"/>
                                                  <m:ctrlP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zh-CN" altLang="en-US" sz="2400" b="1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sz="2400" b="1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CN" altLang="en-US" sz="2400" b="1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Cambria Math" panose="02040503050406030204" pitchFamily="18" charset="0"/>
                                                        </a:rPr>
                                                        <m:t>𝑩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zh-CN" altLang="en-US" sz="2400" b="1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sz="2400" b="1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Cambria Math" panose="02040503050406030204" pitchFamily="18" charset="0"/>
                                                        </a:rPr>
                                                        <m:t>𝑳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CN" altLang="en-US" sz="2400" b="1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Cambria Math" panose="02040503050406030204" pitchFamily="18" charset="0"/>
                                                        </a:rPr>
                                                        <m:t>𝒏𝑩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𝑝𝐸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𝑝𝐸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𝐵𝐸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𝑛𝐵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𝒏𝑩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zh-CN" altLang="en-US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4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𝐬𝐢𝐧𝐡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4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𝑩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𝑳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𝒏𝑩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𝐵𝐶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对象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" y="2924810"/>
                <a:ext cx="8037195" cy="2919095"/>
              </a:xfrm>
              <a:prstGeom prst="rect">
                <a:avLst/>
              </a:prstGeom>
              <a:blipFill rotWithShape="1">
                <a:blip r:embed="rId1"/>
                <a:stretch>
                  <a:fillRect r="-2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象 9"/>
              <p:cNvSpPr txBox="1"/>
              <p:nvPr/>
            </p:nvSpPr>
            <p:spPr bwMode="auto">
              <a:xfrm>
                <a:off x="151130" y="620395"/>
                <a:ext cx="8841105" cy="124269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𝑬𝒏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𝒒𝑨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𝒏𝑩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𝒏𝑩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0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𝐞𝐱𝐩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𝑩𝑬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𝑩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0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𝐭𝐚𝐧𝐡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0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𝐞𝐱𝐩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𝑩𝑪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𝑩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0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𝐬𝐢𝐧𝐡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对象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130" y="620395"/>
                <a:ext cx="8841105" cy="12426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245-B993-4DF9-85C7-B82A4C186DFB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143054"/>
            <a:ext cx="1333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二、</a:t>
            </a:r>
            <a:r>
              <a:rPr lang="en-US" altLang="zh-CN" sz="2800" dirty="0" err="1">
                <a:solidFill>
                  <a:srgbClr val="FF0000"/>
                </a:solidFill>
              </a:rPr>
              <a:t>Q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jE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79511" y="836712"/>
          <a:ext cx="8928259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8" name="公式" r:id="rId1" imgW="104546400" imgH="28651200" progId="Equation.3">
                  <p:embed/>
                </p:oleObj>
              </mc:Choice>
              <mc:Fallback>
                <p:oleObj name="公式" r:id="rId1" imgW="104546400" imgH="28651200" progId="Equation.3">
                  <p:embed/>
                  <p:pic>
                    <p:nvPicPr>
                      <p:cNvPr id="0" name="图片 81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1" y="836712"/>
                        <a:ext cx="8928259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979712" y="5353380"/>
          <a:ext cx="4224338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9" name="公式" r:id="rId3" imgW="1841500" imgH="647700" progId="Equation.3">
                  <p:embed/>
                </p:oleObj>
              </mc:Choice>
              <mc:Fallback>
                <p:oleObj name="公式" r:id="rId3" imgW="1841500" imgH="647700" progId="Equation.3">
                  <p:embed/>
                  <p:pic>
                    <p:nvPicPr>
                      <p:cNvPr id="0" name="图片 81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353380"/>
                        <a:ext cx="4224338" cy="148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835696" y="4428816"/>
          <a:ext cx="34385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0" name="公式" r:id="rId5" imgW="1485265" imgH="444500" progId="Equation.3">
                  <p:embed/>
                </p:oleObj>
              </mc:Choice>
              <mc:Fallback>
                <p:oleObj name="公式" r:id="rId5" imgW="1485265" imgH="444500" progId="Equation.3">
                  <p:embed/>
                  <p:pic>
                    <p:nvPicPr>
                      <p:cNvPr id="0" name="图片 81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428816"/>
                        <a:ext cx="34385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907704" y="3546594"/>
          <a:ext cx="355917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1" name="公式" r:id="rId7" imgW="1435100" imgH="444500" progId="Equation.3">
                  <p:embed/>
                </p:oleObj>
              </mc:Choice>
              <mc:Fallback>
                <p:oleObj name="公式" r:id="rId7" imgW="1435100" imgH="444500" progId="Equation.3">
                  <p:embed/>
                  <p:pic>
                    <p:nvPicPr>
                      <p:cNvPr id="0" name="图片 81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546594"/>
                        <a:ext cx="3559175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0527" y="371703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引入：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54198" y="47276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则：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72240" y="573325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其中：</a:t>
            </a:r>
            <a:endParaRPr lang="zh-CN" altLang="en-US" sz="2800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092280" y="4414207"/>
          <a:ext cx="432048" cy="598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2" name="公式" r:id="rId9" imgW="165100" imgH="228600" progId="Equation.3">
                  <p:embed/>
                </p:oleObj>
              </mc:Choice>
              <mc:Fallback>
                <p:oleObj name="公式" r:id="rId9" imgW="165100" imgH="228600" progId="Equation.3">
                  <p:embed/>
                  <p:pic>
                    <p:nvPicPr>
                      <p:cNvPr id="0" name="图片 81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4414207"/>
                        <a:ext cx="432048" cy="5982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44549" y="4591000"/>
            <a:ext cx="1499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：逆向</a:t>
            </a:r>
            <a:r>
              <a:rPr lang="en-US" altLang="zh-CN" dirty="0"/>
              <a:t>Early</a:t>
            </a:r>
            <a:r>
              <a:rPr lang="zh-CN" altLang="en-US" dirty="0"/>
              <a:t>电压，表示发射结电压变化引起基区宽度的变化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15714" name="Object 1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259632" y="908720"/>
          <a:ext cx="3672408" cy="2884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2" name="公式" r:id="rId1" imgW="1485900" imgH="1168400" progId="Equation.3">
                  <p:embed/>
                </p:oleObj>
              </mc:Choice>
              <mc:Fallback>
                <p:oleObj name="公式" r:id="rId1" imgW="1485900" imgH="1168400" progId="Equation.3">
                  <p:embed/>
                  <p:pic>
                    <p:nvPicPr>
                      <p:cNvPr id="0" name="图片 820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908720"/>
                        <a:ext cx="3672408" cy="28845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143054"/>
            <a:ext cx="1344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三、</a:t>
            </a:r>
            <a:r>
              <a:rPr lang="en-US" altLang="zh-CN" sz="2800" dirty="0" err="1">
                <a:solidFill>
                  <a:srgbClr val="FF0000"/>
                </a:solidFill>
              </a:rPr>
              <a:t>Q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jC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259631" y="4077072"/>
          <a:ext cx="5040561" cy="2642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3" name="公式" r:id="rId3" imgW="1841500" imgH="889000" progId="Equation.3">
                  <p:embed/>
                </p:oleObj>
              </mc:Choice>
              <mc:Fallback>
                <p:oleObj name="公式" r:id="rId3" imgW="1841500" imgH="889000" progId="Equation.3">
                  <p:embed/>
                  <p:pic>
                    <p:nvPicPr>
                      <p:cNvPr id="0" name="图片 820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1" y="4077072"/>
                        <a:ext cx="5040561" cy="2642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16739" name="Object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566430" y="666274"/>
          <a:ext cx="4475159" cy="103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6" name="公式" r:id="rId1" imgW="1600200" imgH="368300" progId="Equation.3">
                  <p:embed/>
                </p:oleObj>
              </mc:Choice>
              <mc:Fallback>
                <p:oleObj name="公式" r:id="rId1" imgW="1600200" imgH="368300" progId="Equation.3">
                  <p:embed/>
                  <p:pic>
                    <p:nvPicPr>
                      <p:cNvPr id="0" name="图片 83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430" y="666274"/>
                        <a:ext cx="4475159" cy="103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411760" y="2708920"/>
          <a:ext cx="27749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7" name="公式" r:id="rId3" imgW="889000" imgH="228600" progId="Equation.3">
                  <p:embed/>
                </p:oleObj>
              </mc:Choice>
              <mc:Fallback>
                <p:oleObj name="公式" r:id="rId3" imgW="889000" imgH="228600" progId="Equation.3">
                  <p:embed/>
                  <p:pic>
                    <p:nvPicPr>
                      <p:cNvPr id="0" name="图片 83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708920"/>
                        <a:ext cx="277495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9512" y="143054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四、</a:t>
            </a:r>
            <a:r>
              <a:rPr lang="en-US" altLang="zh-CN" sz="2800" dirty="0" err="1">
                <a:solidFill>
                  <a:srgbClr val="FF0000"/>
                </a:solidFill>
              </a:rPr>
              <a:t>Q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dE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911896"/>
            <a:ext cx="4594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800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dE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与正向传输电流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CE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的关系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3560727"/>
            <a:ext cx="2985113" cy="1311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ym typeface="Symbol" panose="05050102010706020507"/>
              </a:rPr>
              <a:t></a:t>
            </a:r>
            <a:r>
              <a:rPr lang="en-US" altLang="zh-CN" sz="2800" baseline="-25000" dirty="0">
                <a:sym typeface="Symbol" panose="05050102010706020507"/>
              </a:rPr>
              <a:t>B</a:t>
            </a:r>
            <a:r>
              <a:rPr lang="zh-CN" altLang="en-US" sz="2800" dirty="0">
                <a:sym typeface="Symbol" panose="05050102010706020507"/>
              </a:rPr>
              <a:t>：基区渡越时间</a:t>
            </a:r>
            <a:endParaRPr lang="en-US" altLang="zh-CN" sz="2800" dirty="0">
              <a:sym typeface="Symbol" panose="05050102010706020507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ym typeface="Symbol" panose="05050102010706020507"/>
              </a:rPr>
              <a:t>B</a:t>
            </a:r>
            <a:r>
              <a:rPr lang="zh-CN" altLang="en-US" sz="2800" dirty="0">
                <a:sym typeface="Symbol" panose="05050102010706020507"/>
              </a:rPr>
              <a:t>： 基区展宽系数</a:t>
            </a:r>
            <a:endParaRPr lang="zh-CN" altLang="en-US" sz="2800" dirty="0"/>
          </a:p>
        </p:txBody>
      </p:sp>
      <p:sp>
        <p:nvSpPr>
          <p:cNvPr id="6" name="左大括号 5"/>
          <p:cNvSpPr/>
          <p:nvPr/>
        </p:nvSpPr>
        <p:spPr>
          <a:xfrm>
            <a:off x="3995936" y="4216324"/>
            <a:ext cx="360040" cy="1008112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44008" y="3884804"/>
            <a:ext cx="21788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B=1, </a:t>
            </a:r>
            <a:r>
              <a:rPr lang="zh-CN" altLang="en-US" sz="2800" dirty="0"/>
              <a:t>小注入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B&gt;1</a:t>
            </a:r>
            <a:r>
              <a:rPr lang="zh-CN" altLang="en-US" sz="2800" dirty="0"/>
              <a:t>，大注入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245-B993-4DF9-85C7-B82A4C186DF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对象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691680" y="2636912"/>
          <a:ext cx="294443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8" name="公式" r:id="rId1" imgW="850900" imgH="228600" progId="Equation.3">
                  <p:embed/>
                </p:oleObj>
              </mc:Choice>
              <mc:Fallback>
                <p:oleObj name="公式" r:id="rId1" imgW="850900" imgH="228600" progId="Equation.3">
                  <p:embed/>
                  <p:pic>
                    <p:nvPicPr>
                      <p:cNvPr id="0" name="图片 84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636912"/>
                        <a:ext cx="2944437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143054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五、</a:t>
            </a:r>
            <a:r>
              <a:rPr lang="en-US" altLang="zh-CN" sz="2800" dirty="0" err="1">
                <a:solidFill>
                  <a:srgbClr val="FF0000"/>
                </a:solidFill>
              </a:rPr>
              <a:t>Q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dC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Object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584325" y="666750"/>
          <a:ext cx="4440238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9" name="公式" r:id="rId3" imgW="1587500" imgH="368300" progId="Equation.3">
                  <p:embed/>
                </p:oleObj>
              </mc:Choice>
              <mc:Fallback>
                <p:oleObj name="公式" r:id="rId3" imgW="1587500" imgH="368300" progId="Equation.3">
                  <p:embed/>
                  <p:pic>
                    <p:nvPicPr>
                      <p:cNvPr id="0" name="图片 84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666750"/>
                        <a:ext cx="4440238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95536" y="1911896"/>
            <a:ext cx="4794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800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dE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与反向传输电流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EC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的关系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561" y="3651000"/>
            <a:ext cx="72715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ym typeface="Symbol" panose="05050102010706020507"/>
              </a:rPr>
              <a:t></a:t>
            </a:r>
            <a:r>
              <a:rPr lang="en-US" altLang="zh-CN" sz="2800" baseline="-25000" dirty="0">
                <a:sym typeface="Symbol" panose="05050102010706020507"/>
              </a:rPr>
              <a:t>BR</a:t>
            </a:r>
            <a:r>
              <a:rPr lang="zh-CN" altLang="en-US" sz="2800" dirty="0">
                <a:sym typeface="Symbol" panose="05050102010706020507"/>
              </a:rPr>
              <a:t>：反向基区渡越时间</a:t>
            </a:r>
            <a:endParaRPr lang="en-US" altLang="zh-CN" sz="2800" dirty="0">
              <a:sym typeface="Symbol" panose="05050102010706020507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ym typeface="Symbol" panose="05050102010706020507"/>
              </a:rPr>
              <a:t>很难实现大注入，所以这里基区展宽系数为</a:t>
            </a:r>
            <a:r>
              <a:rPr lang="en-US" altLang="zh-CN" sz="2800" dirty="0">
                <a:sym typeface="Symbol" panose="05050102010706020507"/>
              </a:rPr>
              <a:t>1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17763" name="Object 10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411760" y="1010345"/>
          <a:ext cx="3755071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2" name="公式" r:id="rId1" imgW="1397000" imgH="241300" progId="Equation.3">
                  <p:embed/>
                </p:oleObj>
              </mc:Choice>
              <mc:Fallback>
                <p:oleObj name="公式" r:id="rId1" imgW="1397000" imgH="241300" progId="Equation.3">
                  <p:embed/>
                  <p:pic>
                    <p:nvPicPr>
                      <p:cNvPr id="0" name="图片 85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010345"/>
                        <a:ext cx="3755071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899592" y="0"/>
          <a:ext cx="65897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3" name="公式" r:id="rId3" imgW="2209800" imgH="241300" progId="Equation.3">
                  <p:embed/>
                </p:oleObj>
              </mc:Choice>
              <mc:Fallback>
                <p:oleObj name="公式" r:id="rId3" imgW="2209800" imgH="241300" progId="Equation.3">
                  <p:embed/>
                  <p:pic>
                    <p:nvPicPr>
                      <p:cNvPr id="0" name="图片 85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0"/>
                        <a:ext cx="6589712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3528" y="1772816"/>
            <a:ext cx="784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与基区杂质分布有关的多子电荷量，小注入时起主要作用</a:t>
            </a:r>
            <a:endParaRPr lang="zh-CN" altLang="en-US" sz="2400" dirty="0"/>
          </a:p>
        </p:txBody>
      </p:sp>
      <p:graphicFrame>
        <p:nvGraphicFramePr>
          <p:cNvPr id="6" name="对象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411760" y="2419148"/>
          <a:ext cx="2664296" cy="614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4" name="公式" r:id="rId5" imgW="990600" imgH="228600" progId="Equation.3">
                  <p:embed/>
                </p:oleObj>
              </mc:Choice>
              <mc:Fallback>
                <p:oleObj name="公式" r:id="rId5" imgW="990600" imgH="228600" progId="Equation.3">
                  <p:embed/>
                  <p:pic>
                    <p:nvPicPr>
                      <p:cNvPr id="0" name="图片 85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419148"/>
                        <a:ext cx="2664296" cy="6141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5560" y="3137391"/>
            <a:ext cx="90364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注入基区中的存储电荷，小注入时，可以忽略。大注入时才变得重要。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1967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定义：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2161" y="248475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定义：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851919" y="3721702"/>
          <a:ext cx="4313735" cy="1870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5" name="公式" r:id="rId7" imgW="2108200" imgH="914400" progId="Equation.3">
                  <p:embed/>
                </p:oleObj>
              </mc:Choice>
              <mc:Fallback>
                <p:oleObj name="公式" r:id="rId7" imgW="2108200" imgH="914400" progId="Equation.3">
                  <p:embed/>
                  <p:pic>
                    <p:nvPicPr>
                      <p:cNvPr id="0" name="图片 85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19" y="3721702"/>
                        <a:ext cx="4313735" cy="1870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42161" y="3861049"/>
          <a:ext cx="2445663" cy="629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6" name="公式" r:id="rId9" imgW="889000" imgH="228600" progId="Equation.3">
                  <p:embed/>
                </p:oleObj>
              </mc:Choice>
              <mc:Fallback>
                <p:oleObj name="公式" r:id="rId9" imgW="889000" imgH="228600" progId="Equation.3">
                  <p:embed/>
                  <p:pic>
                    <p:nvPicPr>
                      <p:cNvPr id="0" name="图片 85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61" y="3861049"/>
                        <a:ext cx="2445663" cy="629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19671" y="4581128"/>
          <a:ext cx="2252129" cy="60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7" name="公式" r:id="rId11" imgW="850900" imgH="228600" progId="Equation.3">
                  <p:embed/>
                </p:oleObj>
              </mc:Choice>
              <mc:Fallback>
                <p:oleObj name="公式" r:id="rId11" imgW="850900" imgH="228600" progId="Equation.3">
                  <p:embed/>
                  <p:pic>
                    <p:nvPicPr>
                      <p:cNvPr id="0" name="图片 85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71" y="4581128"/>
                        <a:ext cx="2252129" cy="6061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62885" y="5661248"/>
          <a:ext cx="834184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8" name="公式" r:id="rId13" imgW="3962400" imgH="444500" progId="Equation.3">
                  <p:embed/>
                </p:oleObj>
              </mc:Choice>
              <mc:Fallback>
                <p:oleObj name="公式" r:id="rId13" imgW="3962400" imgH="444500" progId="Equation.3">
                  <p:embed/>
                  <p:pic>
                    <p:nvPicPr>
                      <p:cNvPr id="0" name="图片 85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885" y="5661248"/>
                        <a:ext cx="8341845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245-B993-4DF9-85C7-B82A4C186DF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对象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627596" y="3940493"/>
          <a:ext cx="3919220" cy="112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94" name="公式" r:id="rId1" imgW="1688465" imgH="482600" progId="Equation.3">
                  <p:embed/>
                </p:oleObj>
              </mc:Choice>
              <mc:Fallback>
                <p:oleObj name="公式" r:id="rId1" imgW="1688465" imgH="482600" progId="Equation.3">
                  <p:embed/>
                  <p:pic>
                    <p:nvPicPr>
                      <p:cNvPr id="0" name="图片 86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596" y="3940493"/>
                        <a:ext cx="3919220" cy="11233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51520" y="1621902"/>
          <a:ext cx="878545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95" name="公式" r:id="rId3" imgW="3683000" imgH="241300" progId="Equation.3">
                  <p:embed/>
                </p:oleObj>
              </mc:Choice>
              <mc:Fallback>
                <p:oleObj name="公式" r:id="rId3" imgW="3683000" imgH="241300" progId="Equation.3">
                  <p:embed/>
                  <p:pic>
                    <p:nvPicPr>
                      <p:cNvPr id="0" name="图片 86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621902"/>
                        <a:ext cx="8785454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619912" y="2828992"/>
          <a:ext cx="3745230" cy="72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96" name="公式" r:id="rId5" imgW="1320165" imgH="254000" progId="Equation.3">
                  <p:embed/>
                </p:oleObj>
              </mc:Choice>
              <mc:Fallback>
                <p:oleObj name="公式" r:id="rId5" imgW="1320165" imgH="254000" progId="Equation.3">
                  <p:embed/>
                  <p:pic>
                    <p:nvPicPr>
                      <p:cNvPr id="0" name="图片 86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912" y="2828992"/>
                        <a:ext cx="3745230" cy="7200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31123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所以有：</a:t>
            </a:r>
            <a:endParaRPr lang="zh-CN" altLang="en-US" sz="24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67544" y="4214190"/>
          <a:ext cx="144016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97" name="公式" r:id="rId7" imgW="508000" imgH="203200" progId="Equation.3">
                  <p:embed/>
                </p:oleObj>
              </mc:Choice>
              <mc:Fallback>
                <p:oleObj name="公式" r:id="rId7" imgW="508000" imgH="203200" progId="Equation.3">
                  <p:embed/>
                  <p:pic>
                    <p:nvPicPr>
                      <p:cNvPr id="0" name="图片 86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214190"/>
                        <a:ext cx="1440160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18786" name="Object 1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13201" y="2060848"/>
          <a:ext cx="5556286" cy="1530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18" name="公式" r:id="rId1" imgW="2489200" imgH="685800" progId="Equation.3">
                  <p:embed/>
                </p:oleObj>
              </mc:Choice>
              <mc:Fallback>
                <p:oleObj name="公式" r:id="rId1" imgW="2489200" imgH="685800" progId="Equation.3">
                  <p:embed/>
                  <p:pic>
                    <p:nvPicPr>
                      <p:cNvPr id="0" name="图片 87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" y="2060848"/>
                        <a:ext cx="5556286" cy="1530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7" name="Object 1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51520" y="4005064"/>
          <a:ext cx="669925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19" name="公式" r:id="rId3" imgW="2794000" imgH="1016000" progId="Equation.3">
                  <p:embed/>
                </p:oleObj>
              </mc:Choice>
              <mc:Fallback>
                <p:oleObj name="公式" r:id="rId3" imgW="2794000" imgH="1016000" progId="Equation.3">
                  <p:embed/>
                  <p:pic>
                    <p:nvPicPr>
                      <p:cNvPr id="0" name="图片 87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005064"/>
                        <a:ext cx="6699250" cy="243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20" y="173831"/>
            <a:ext cx="4695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放大状态下，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BE</a:t>
            </a:r>
            <a:r>
              <a:rPr lang="en-US" altLang="zh-CN" sz="2400" dirty="0"/>
              <a:t>&gt;&gt;</a:t>
            </a:r>
            <a:r>
              <a:rPr lang="en-US" altLang="zh-CN" sz="2400" dirty="0" err="1"/>
              <a:t>kT</a:t>
            </a:r>
            <a:r>
              <a:rPr lang="en-US" altLang="zh-CN" sz="2400" dirty="0"/>
              <a:t>/q, V</a:t>
            </a:r>
            <a:r>
              <a:rPr lang="en-US" altLang="zh-CN" sz="2400" baseline="-25000" dirty="0"/>
              <a:t>BC</a:t>
            </a:r>
            <a:r>
              <a:rPr lang="en-US" altLang="zh-CN" sz="2400" dirty="0"/>
              <a:t>&lt;- </a:t>
            </a:r>
            <a:r>
              <a:rPr lang="en-US" altLang="zh-CN" sz="2400" dirty="0" err="1"/>
              <a:t>kT</a:t>
            </a:r>
            <a:r>
              <a:rPr lang="en-US" altLang="zh-CN" sz="2400" dirty="0"/>
              <a:t>/q</a:t>
            </a:r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3582" y="980728"/>
          <a:ext cx="4968552" cy="88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20" name="公式" r:id="rId5" imgW="2489200" imgH="444500" progId="Equation.3">
                  <p:embed/>
                </p:oleObj>
              </mc:Choice>
              <mc:Fallback>
                <p:oleObj name="公式" r:id="rId5" imgW="2489200" imgH="444500" progId="Equation.3">
                  <p:embed/>
                  <p:pic>
                    <p:nvPicPr>
                      <p:cNvPr id="0" name="图片 87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82" y="980728"/>
                        <a:ext cx="4968552" cy="8872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502275" y="0"/>
          <a:ext cx="371951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21" name="公式" r:id="rId7" imgW="1815465" imgH="495300" progId="Equation.3">
                  <p:embed/>
                </p:oleObj>
              </mc:Choice>
              <mc:Fallback>
                <p:oleObj name="公式" r:id="rId7" imgW="1815465" imgH="495300" progId="Equation.3">
                  <p:embed/>
                  <p:pic>
                    <p:nvPicPr>
                      <p:cNvPr id="0" name="图片 87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0"/>
                        <a:ext cx="3719513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13666" name="Object 9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83568" y="157950"/>
          <a:ext cx="3080570" cy="833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93" name="公式" r:id="rId1" imgW="1219200" imgH="368300" progId="Equation.3">
                  <p:embed/>
                </p:oleObj>
              </mc:Choice>
              <mc:Fallback>
                <p:oleObj name="公式" r:id="rId1" imgW="1219200" imgH="368300" progId="Equation.3">
                  <p:embed/>
                  <p:pic>
                    <p:nvPicPr>
                      <p:cNvPr id="0" name="图片 79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57950"/>
                        <a:ext cx="3080570" cy="8335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10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71769" y="1078066"/>
          <a:ext cx="4421653" cy="483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94" name="公式" r:id="rId3" imgW="2209800" imgH="241300" progId="Equation.3">
                  <p:embed/>
                </p:oleObj>
              </mc:Choice>
              <mc:Fallback>
                <p:oleObj name="公式" r:id="rId3" imgW="2209800" imgH="241300" progId="Equation.3">
                  <p:embed/>
                  <p:pic>
                    <p:nvPicPr>
                      <p:cNvPr id="0" name="图片 79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9" y="1078066"/>
                        <a:ext cx="4421653" cy="4830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4338" y="1671962"/>
          <a:ext cx="4993089" cy="318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95" name="公式" r:id="rId5" imgW="3581400" imgH="228600" progId="Equation.3">
                  <p:embed/>
                </p:oleObj>
              </mc:Choice>
              <mc:Fallback>
                <p:oleObj name="公式" r:id="rId5" imgW="3581400" imgH="228600" progId="Equation.3">
                  <p:embed/>
                  <p:pic>
                    <p:nvPicPr>
                      <p:cNvPr id="0" name="图片 79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38" y="1671962"/>
                        <a:ext cx="4993089" cy="3182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1935" y="2696122"/>
          <a:ext cx="6224012" cy="69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96" name="公式" r:id="rId7" imgW="4546600" imgH="508000" progId="Equation.3">
                  <p:embed/>
                </p:oleObj>
              </mc:Choice>
              <mc:Fallback>
                <p:oleObj name="公式" r:id="rId7" imgW="4546600" imgH="508000" progId="Equation.3">
                  <p:embed/>
                  <p:pic>
                    <p:nvPicPr>
                      <p:cNvPr id="0" name="图片 79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35" y="2696122"/>
                        <a:ext cx="6224012" cy="6994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4337" y="3825823"/>
          <a:ext cx="6221147" cy="693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97" name="公式" r:id="rId9" imgW="4559300" imgH="508000" progId="Equation.3">
                  <p:embed/>
                </p:oleObj>
              </mc:Choice>
              <mc:Fallback>
                <p:oleObj name="公式" r:id="rId9" imgW="4559300" imgH="508000" progId="Equation.3">
                  <p:embed/>
                  <p:pic>
                    <p:nvPicPr>
                      <p:cNvPr id="0" name="图片 79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37" y="3825823"/>
                        <a:ext cx="6221147" cy="693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6790" y="5041909"/>
          <a:ext cx="6013288" cy="334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98" name="公式" r:id="rId11" imgW="4102100" imgH="228600" progId="Equation.3">
                  <p:embed/>
                </p:oleObj>
              </mc:Choice>
              <mc:Fallback>
                <p:oleObj name="公式" r:id="rId11" imgW="4102100" imgH="228600" progId="Equation.3">
                  <p:embed/>
                  <p:pic>
                    <p:nvPicPr>
                      <p:cNvPr id="0" name="图片 79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0" y="5041909"/>
                        <a:ext cx="6013288" cy="3346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94337" y="6036975"/>
          <a:ext cx="648698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99" name="公式" r:id="rId13" imgW="4102100" imgH="228600" progId="Equation.3">
                  <p:embed/>
                </p:oleObj>
              </mc:Choice>
              <mc:Fallback>
                <p:oleObj name="公式" r:id="rId13" imgW="4102100" imgH="228600" progId="Equation.3">
                  <p:embed/>
                  <p:pic>
                    <p:nvPicPr>
                      <p:cNvPr id="0" name="图片 79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37" y="6036975"/>
                        <a:ext cx="6486989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076056" y="383433"/>
            <a:ext cx="3168352" cy="1661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5516342" y="383434"/>
            <a:ext cx="0" cy="166101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40152" y="383434"/>
            <a:ext cx="0" cy="166101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579986" y="383434"/>
            <a:ext cx="0" cy="166101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036748" y="383434"/>
            <a:ext cx="0" cy="166101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580112" y="390643"/>
            <a:ext cx="0" cy="166101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96136" y="383434"/>
            <a:ext cx="0" cy="166101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516216" y="349132"/>
            <a:ext cx="0" cy="166101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236296" y="383434"/>
            <a:ext cx="0" cy="166101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806104" y="383433"/>
            <a:ext cx="114647" cy="16610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519371" y="383433"/>
            <a:ext cx="56884" cy="16610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5946008" y="630223"/>
            <a:ext cx="558239" cy="902021"/>
          </a:xfrm>
          <a:custGeom>
            <a:avLst/>
            <a:gdLst>
              <a:gd name="connsiteX0" fmla="*/ 0 w 579437"/>
              <a:gd name="connsiteY0" fmla="*/ 0 h 642609"/>
              <a:gd name="connsiteX1" fmla="*/ 200297 w 579437"/>
              <a:gd name="connsiteY1" fmla="*/ 365760 h 642609"/>
              <a:gd name="connsiteX2" fmla="*/ 548640 w 579437"/>
              <a:gd name="connsiteY2" fmla="*/ 618308 h 642609"/>
              <a:gd name="connsiteX3" fmla="*/ 539931 w 579437"/>
              <a:gd name="connsiteY3" fmla="*/ 618308 h 64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437" h="642609">
                <a:moveTo>
                  <a:pt x="0" y="0"/>
                </a:moveTo>
                <a:cubicBezTo>
                  <a:pt x="54428" y="131354"/>
                  <a:pt x="108857" y="262709"/>
                  <a:pt x="200297" y="365760"/>
                </a:cubicBezTo>
                <a:cubicBezTo>
                  <a:pt x="291737" y="468811"/>
                  <a:pt x="492034" y="576217"/>
                  <a:pt x="548640" y="618308"/>
                </a:cubicBezTo>
                <a:cubicBezTo>
                  <a:pt x="605246" y="660399"/>
                  <a:pt x="572588" y="639353"/>
                  <a:pt x="539931" y="61830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flipH="1">
            <a:off x="5932850" y="1001636"/>
            <a:ext cx="573386" cy="530608"/>
          </a:xfrm>
          <a:custGeom>
            <a:avLst/>
            <a:gdLst>
              <a:gd name="connsiteX0" fmla="*/ 0 w 579437"/>
              <a:gd name="connsiteY0" fmla="*/ 0 h 642609"/>
              <a:gd name="connsiteX1" fmla="*/ 200297 w 579437"/>
              <a:gd name="connsiteY1" fmla="*/ 365760 h 642609"/>
              <a:gd name="connsiteX2" fmla="*/ 548640 w 579437"/>
              <a:gd name="connsiteY2" fmla="*/ 618308 h 642609"/>
              <a:gd name="connsiteX3" fmla="*/ 539931 w 579437"/>
              <a:gd name="connsiteY3" fmla="*/ 618308 h 64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437" h="642609">
                <a:moveTo>
                  <a:pt x="0" y="0"/>
                </a:moveTo>
                <a:cubicBezTo>
                  <a:pt x="54428" y="131354"/>
                  <a:pt x="108857" y="262709"/>
                  <a:pt x="200297" y="365760"/>
                </a:cubicBezTo>
                <a:cubicBezTo>
                  <a:pt x="291737" y="468811"/>
                  <a:pt x="492034" y="576217"/>
                  <a:pt x="548640" y="618308"/>
                </a:cubicBezTo>
                <a:cubicBezTo>
                  <a:pt x="605246" y="660399"/>
                  <a:pt x="572588" y="639353"/>
                  <a:pt x="539931" y="618308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/>
              <p:cNvSpPr/>
              <p:nvPr/>
            </p:nvSpPr>
            <p:spPr>
              <a:xfrm>
                <a:off x="5731051" y="2071172"/>
                <a:ext cx="482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051" y="2071172"/>
                <a:ext cx="482248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36" t="-118" r="95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>
              <a:xfrm>
                <a:off x="6325947" y="2067936"/>
                <a:ext cx="482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947" y="2067936"/>
                <a:ext cx="482248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16" t="-102" r="75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/>
          <p:cNvCxnSpPr/>
          <p:nvPr/>
        </p:nvCxnSpPr>
        <p:spPr>
          <a:xfrm>
            <a:off x="5508104" y="144870"/>
            <a:ext cx="368909" cy="23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/>
              <p:cNvSpPr/>
              <p:nvPr/>
            </p:nvSpPr>
            <p:spPr>
              <a:xfrm>
                <a:off x="4932016" y="-14554"/>
                <a:ext cx="58778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𝑗𝐸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16" y="-14554"/>
                <a:ext cx="587789" cy="391646"/>
              </a:xfrm>
              <a:prstGeom prst="rect">
                <a:avLst/>
              </a:prstGeom>
              <a:blipFill rotWithShape="1">
                <a:blip r:embed="rId17"/>
                <a:stretch>
                  <a:fillRect l="-103" t="149" r="65" b="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/>
              <p:cNvSpPr/>
              <p:nvPr/>
            </p:nvSpPr>
            <p:spPr>
              <a:xfrm>
                <a:off x="6976953" y="-32032"/>
                <a:ext cx="583813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953" y="-32032"/>
                <a:ext cx="583813" cy="391646"/>
              </a:xfrm>
              <a:prstGeom prst="rect">
                <a:avLst/>
              </a:prstGeom>
              <a:blipFill rotWithShape="1">
                <a:blip r:embed="rId18"/>
                <a:stretch>
                  <a:fillRect l="-36" t="72" r="78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箭头连接符 53"/>
          <p:cNvCxnSpPr/>
          <p:nvPr/>
        </p:nvCxnSpPr>
        <p:spPr>
          <a:xfrm flipH="1">
            <a:off x="6516370" y="108585"/>
            <a:ext cx="460375" cy="29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矩形 62"/>
              <p:cNvSpPr/>
              <p:nvPr/>
            </p:nvSpPr>
            <p:spPr>
              <a:xfrm>
                <a:off x="5835598" y="1128613"/>
                <a:ext cx="5351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𝒅𝑬</m:t>
                          </m:r>
                        </m:sub>
                      </m:sSub>
                    </m:oMath>
                  </m:oMathPara>
                </a14:m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598" y="1128613"/>
                <a:ext cx="535146" cy="307777"/>
              </a:xfrm>
              <a:prstGeom prst="rect">
                <a:avLst/>
              </a:prstGeom>
              <a:blipFill rotWithShape="1">
                <a:blip r:embed="rId19"/>
                <a:stretch>
                  <a:fillRect l="-109" t="-71" r="79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/>
              <p:cNvSpPr/>
              <p:nvPr/>
            </p:nvSpPr>
            <p:spPr>
              <a:xfrm>
                <a:off x="6082951" y="1411657"/>
                <a:ext cx="5143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𝒅𝒄</m:t>
                          </m:r>
                        </m:sub>
                      </m:sSub>
                    </m:oMath>
                  </m:oMathPara>
                </a14:m>
                <a:endParaRPr lang="zh-CN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951" y="1411657"/>
                <a:ext cx="514308" cy="307777"/>
              </a:xfrm>
              <a:prstGeom prst="rect">
                <a:avLst/>
              </a:prstGeom>
              <a:blipFill rotWithShape="1">
                <a:blip r:embed="rId20"/>
                <a:stretch>
                  <a:fillRect l="-56" t="-17" r="47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" name="对象 6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049026" y="3089747"/>
          <a:ext cx="2477840" cy="741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0" name="公式" r:id="rId21" imgW="1485265" imgH="444500" progId="Equation.3">
                  <p:embed/>
                </p:oleObj>
              </mc:Choice>
              <mc:Fallback>
                <p:oleObj name="公式" r:id="rId21" imgW="1485265" imgH="444500" progId="Equation.3">
                  <p:embed/>
                  <p:pic>
                    <p:nvPicPr>
                      <p:cNvPr id="0" name="图片 79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026" y="3089747"/>
                        <a:ext cx="2477840" cy="741293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36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569330" y="2781685"/>
          <a:ext cx="2520280" cy="811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1" name="公式" r:id="rId23" imgW="1841500" imgH="647700" progId="Equation.3">
                  <p:embed/>
                </p:oleObj>
              </mc:Choice>
              <mc:Fallback>
                <p:oleObj name="公式" r:id="rId23" imgW="1841500" imgH="647700" progId="Equation.3">
                  <p:embed/>
                  <p:pic>
                    <p:nvPicPr>
                      <p:cNvPr id="0" name="图片 79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330" y="2781685"/>
                        <a:ext cx="2520280" cy="81144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  <a:alpha val="37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" name="图片 6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049026" y="4283734"/>
            <a:ext cx="1440160" cy="692266"/>
          </a:xfrm>
          <a:prstGeom prst="rect">
            <a:avLst/>
          </a:prstGeom>
          <a:solidFill>
            <a:schemeClr val="accent2">
              <a:alpha val="37000"/>
            </a:schemeClr>
          </a:solidFill>
        </p:spPr>
      </p:pic>
      <p:graphicFrame>
        <p:nvGraphicFramePr>
          <p:cNvPr id="68" name="对象 6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635915" y="3840536"/>
          <a:ext cx="2387109" cy="1055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2" name="公式" r:id="rId26" imgW="1841500" imgH="889000" progId="Equation.3">
                  <p:embed/>
                </p:oleObj>
              </mc:Choice>
              <mc:Fallback>
                <p:oleObj name="公式" r:id="rId26" imgW="1841500" imgH="889000" progId="Equation.3">
                  <p:embed/>
                  <p:pic>
                    <p:nvPicPr>
                      <p:cNvPr id="0" name="图片 79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915" y="3840536"/>
                        <a:ext cx="2387109" cy="1055266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31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911979" y="5508332"/>
          <a:ext cx="1681443" cy="432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3" name="公式" r:id="rId28" imgW="889000" imgH="228600" progId="Equation.3">
                  <p:embed/>
                </p:oleObj>
              </mc:Choice>
              <mc:Fallback>
                <p:oleObj name="公式" r:id="rId28" imgW="889000" imgH="228600" progId="Equation.3">
                  <p:embed/>
                  <p:pic>
                    <p:nvPicPr>
                      <p:cNvPr id="0" name="图片 79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979" y="5508332"/>
                        <a:ext cx="1681443" cy="432866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组合 69"/>
          <p:cNvGrpSpPr/>
          <p:nvPr/>
        </p:nvGrpSpPr>
        <p:grpSpPr>
          <a:xfrm>
            <a:off x="6147132" y="5211831"/>
            <a:ext cx="2855529" cy="740381"/>
            <a:chOff x="732530" y="3543679"/>
            <a:chExt cx="2855529" cy="740381"/>
          </a:xfrm>
        </p:grpSpPr>
        <p:sp>
          <p:nvSpPr>
            <p:cNvPr id="71" name="TextBox 3"/>
            <p:cNvSpPr txBox="1"/>
            <p:nvPr/>
          </p:nvSpPr>
          <p:spPr>
            <a:xfrm>
              <a:off x="732530" y="3543679"/>
              <a:ext cx="1600643" cy="73866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9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ym typeface="Symbol" panose="05050102010706020507"/>
                </a:rPr>
                <a:t></a:t>
              </a:r>
              <a:r>
                <a:rPr lang="en-US" altLang="zh-CN" sz="1400" baseline="-25000" dirty="0">
                  <a:sym typeface="Symbol" panose="05050102010706020507"/>
                </a:rPr>
                <a:t>B</a:t>
              </a:r>
              <a:r>
                <a:rPr lang="zh-CN" altLang="en-US" sz="1400" dirty="0">
                  <a:sym typeface="Symbol" panose="05050102010706020507"/>
                </a:rPr>
                <a:t>：基区渡越时间</a:t>
              </a:r>
              <a:endParaRPr lang="en-US" altLang="zh-CN" sz="1400" dirty="0">
                <a:sym typeface="Symbol" panose="05050102010706020507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ym typeface="Symbol" panose="05050102010706020507"/>
                </a:rPr>
                <a:t>B</a:t>
              </a:r>
              <a:r>
                <a:rPr lang="zh-CN" altLang="en-US" sz="1400" dirty="0">
                  <a:sym typeface="Symbol" panose="05050102010706020507"/>
                </a:rPr>
                <a:t>： 基区展宽系数</a:t>
              </a:r>
              <a:endParaRPr lang="zh-CN" altLang="en-US" sz="1400" dirty="0"/>
            </a:p>
          </p:txBody>
        </p:sp>
        <p:sp>
          <p:nvSpPr>
            <p:cNvPr id="72" name="左大括号 71"/>
            <p:cNvSpPr/>
            <p:nvPr/>
          </p:nvSpPr>
          <p:spPr>
            <a:xfrm>
              <a:off x="2258353" y="3716939"/>
              <a:ext cx="149640" cy="389369"/>
            </a:xfrm>
            <a:prstGeom prst="leftBrace">
              <a:avLst/>
            </a:prstGeom>
            <a:solidFill>
              <a:schemeClr val="tx2">
                <a:lumMod val="40000"/>
                <a:lumOff val="60000"/>
                <a:alpha val="43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Box 6"/>
            <p:cNvSpPr txBox="1"/>
            <p:nvPr/>
          </p:nvSpPr>
          <p:spPr>
            <a:xfrm>
              <a:off x="2406325" y="3545396"/>
              <a:ext cx="1181734" cy="73866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B=1, </a:t>
              </a:r>
              <a:r>
                <a:rPr lang="zh-CN" altLang="en-US" sz="1400" dirty="0"/>
                <a:t>小注入</a:t>
              </a:r>
              <a:endParaRPr lang="en-US" altLang="zh-CN" sz="1400" dirty="0"/>
            </a:p>
            <a:p>
              <a:endParaRPr lang="en-US" altLang="zh-CN" sz="1400" dirty="0"/>
            </a:p>
            <a:p>
              <a:r>
                <a:rPr lang="en-US" altLang="zh-CN" sz="1400" dirty="0"/>
                <a:t>B&gt;1</a:t>
              </a:r>
              <a:r>
                <a:rPr lang="zh-CN" altLang="en-US" sz="1400" dirty="0"/>
                <a:t>，大注入</a:t>
              </a:r>
              <a:endParaRPr lang="zh-CN" altLang="en-US" sz="1400" dirty="0"/>
            </a:p>
          </p:txBody>
        </p:sp>
      </p:grpSp>
      <p:graphicFrame>
        <p:nvGraphicFramePr>
          <p:cNvPr id="74" name="对象 7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843808" y="6328588"/>
          <a:ext cx="2030183" cy="546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4" name="公式" r:id="rId30" imgW="850900" imgH="228600" progId="Equation.3">
                  <p:embed/>
                </p:oleObj>
              </mc:Choice>
              <mc:Fallback>
                <p:oleObj name="公式" r:id="rId30" imgW="850900" imgH="228600" progId="Equation.3">
                  <p:embed/>
                  <p:pic>
                    <p:nvPicPr>
                      <p:cNvPr id="0" name="图片 79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6328588"/>
                        <a:ext cx="2030183" cy="546143"/>
                      </a:xfrm>
                      <a:prstGeom prst="rect">
                        <a:avLst/>
                      </a:prstGeom>
                      <a:solidFill>
                        <a:schemeClr val="accent2">
                          <a:alpha val="4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矩形 61"/>
          <p:cNvSpPr/>
          <p:nvPr/>
        </p:nvSpPr>
        <p:spPr>
          <a:xfrm>
            <a:off x="3049026" y="4293804"/>
            <a:ext cx="1544396" cy="65232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47" grpId="0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19810" name="Object 1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823473" y="1164741"/>
          <a:ext cx="60928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2" name="公式" r:id="rId1" imgW="1930400" imgH="457200" progId="Equation.3">
                  <p:embed/>
                </p:oleObj>
              </mc:Choice>
              <mc:Fallback>
                <p:oleObj name="公式" r:id="rId1" imgW="1930400" imgH="457200" progId="Equation.3">
                  <p:embed/>
                  <p:pic>
                    <p:nvPicPr>
                      <p:cNvPr id="0" name="图片 88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473" y="1164741"/>
                        <a:ext cx="6092825" cy="1441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1" name="Object 1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11560" y="2852936"/>
          <a:ext cx="5354797" cy="1017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3" name="公式" r:id="rId3" imgW="2336800" imgH="444500" progId="Equation.3">
                  <p:embed/>
                </p:oleObj>
              </mc:Choice>
              <mc:Fallback>
                <p:oleObj name="公式" r:id="rId3" imgW="2336800" imgH="444500" progId="Equation.3">
                  <p:embed/>
                  <p:pic>
                    <p:nvPicPr>
                      <p:cNvPr id="0" name="图片 88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852936"/>
                        <a:ext cx="5354797" cy="10173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Object 1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043977" y="4117255"/>
          <a:ext cx="5630545" cy="91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4" name="公式" r:id="rId5" imgW="2654300" imgH="431800" progId="Equation.3">
                  <p:embed/>
                </p:oleObj>
              </mc:Choice>
              <mc:Fallback>
                <p:oleObj name="公式" r:id="rId5" imgW="2654300" imgH="431800" progId="Equation.3">
                  <p:embed/>
                  <p:pic>
                    <p:nvPicPr>
                      <p:cNvPr id="0" name="图片 88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977" y="4117255"/>
                        <a:ext cx="5630545" cy="9169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3" name="Object 1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11560" y="5085184"/>
          <a:ext cx="7097553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5" name="公式" r:id="rId7" imgW="3098800" imgH="660400" progId="Equation.3">
                  <p:embed/>
                </p:oleObj>
              </mc:Choice>
              <mc:Fallback>
                <p:oleObj name="公式" r:id="rId7" imgW="3098800" imgH="660400" progId="Equation.3">
                  <p:embed/>
                  <p:pic>
                    <p:nvPicPr>
                      <p:cNvPr id="0" name="图片 88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085184"/>
                        <a:ext cx="7097553" cy="1512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0"/>
            <a:ext cx="5214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等效电路和端电流</a:t>
            </a:r>
            <a:endParaRPr lang="zh-CN" altLang="en-US" sz="4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245-B993-4DF9-85C7-B82A4C186DFB}" type="slidenum">
              <a:rPr lang="zh-CN" altLang="en-US" smtClean="0"/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59652" y="6165304"/>
            <a:ext cx="4878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The Spice </a:t>
            </a:r>
            <a:r>
              <a:rPr lang="en-US" altLang="zh-CN" sz="2800" b="1" dirty="0" err="1"/>
              <a:t>Gummel</a:t>
            </a:r>
            <a:r>
              <a:rPr lang="en-US" altLang="zh-CN" sz="2800" b="1" dirty="0"/>
              <a:t>-Poon Model</a:t>
            </a:r>
            <a:endParaRPr lang="en-US" altLang="zh-CN" sz="2800" b="1" dirty="0"/>
          </a:p>
        </p:txBody>
      </p:sp>
      <p:graphicFrame>
        <p:nvGraphicFramePr>
          <p:cNvPr id="5" name="对象 4"/>
          <p:cNvGraphicFramePr/>
          <p:nvPr/>
        </p:nvGraphicFramePr>
        <p:xfrm>
          <a:off x="767080" y="136525"/>
          <a:ext cx="7610475" cy="602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604760" imgH="5433060" progId="Paint.Picture">
                  <p:embed/>
                </p:oleObj>
              </mc:Choice>
              <mc:Fallback>
                <p:oleObj name="" r:id="rId1" imgW="7604760" imgH="543306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7080" y="136525"/>
                        <a:ext cx="7610475" cy="6028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2796540" y="2636520"/>
          <a:ext cx="574675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454025" imgH="363855" progId="Equation.KSEE3">
                  <p:embed/>
                </p:oleObj>
              </mc:Choice>
              <mc:Fallback>
                <p:oleObj name="" r:id="rId3" imgW="454025" imgH="363855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6540" y="2636520"/>
                        <a:ext cx="574675" cy="44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2796540" y="3427730"/>
          <a:ext cx="671830" cy="567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433070" imgH="464820" progId="Equation.KSEE3">
                  <p:embed/>
                </p:oleObj>
              </mc:Choice>
              <mc:Fallback>
                <p:oleObj name="" r:id="rId5" imgW="433070" imgH="46482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6540" y="3427730"/>
                        <a:ext cx="671830" cy="567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3639503" y="846773"/>
          <a:ext cx="85026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749300" imgH="502285" progId="Equation.KSEE3">
                  <p:embed/>
                </p:oleObj>
              </mc:Choice>
              <mc:Fallback>
                <p:oleObj name="" r:id="rId7" imgW="749300" imgH="502285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9503" y="846773"/>
                        <a:ext cx="850265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3808730" y="1789430"/>
          <a:ext cx="50038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534670" imgH="411480" progId="Equation.KSEE3">
                  <p:embed/>
                </p:oleObj>
              </mc:Choice>
              <mc:Fallback>
                <p:oleObj name="" r:id="rId9" imgW="534670" imgH="41148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08730" y="1789430"/>
                        <a:ext cx="50038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3">
                <a:hlinkClick r:id="" action="ppaction://ole?verb=1"/>
              </p:cNvPr>
              <p:cNvSpPr txBox="1"/>
              <p:nvPr/>
            </p:nvSpPr>
            <p:spPr bwMode="auto">
              <a:xfrm>
                <a:off x="323850" y="548640"/>
                <a:ext cx="8229600" cy="91503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𝒏𝑪</m:t>
                          </m:r>
                        </m:sub>
                      </m:sSub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𝒒𝑨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𝒏𝑩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0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𝐞𝐱𝐩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𝑩𝑬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0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zh-CN" altLang="en-US" sz="2000" b="1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𝐞𝐱𝐩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𝑩𝑪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000" b="1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𝑩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zh-CN" alt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zh-CN" altLang="en-US" sz="2000" b="1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𝐭𝐚𝐧𝐡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sz="20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sz="20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𝑾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𝑩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𝑳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000" b="1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𝒏𝑩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4" name="对象 3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548640"/>
                <a:ext cx="8229600" cy="91503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对象 3"/>
              <p:cNvSpPr txBox="1"/>
              <p:nvPr/>
            </p:nvSpPr>
            <p:spPr bwMode="auto">
              <a:xfrm>
                <a:off x="107950" y="2610485"/>
                <a:ext cx="8836025" cy="163766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fontAlgn="auto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𝐶𝑝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𝑞𝐴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𝑛𝐵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𝑛𝐵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𝑊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𝑛𝑏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𝐵𝐸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/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𝑛𝐵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𝑛𝐵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2400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tanh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type m:val="lin"/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𝑊</m:t>
                                                  </m:r>
                                                </m:num>
                                                <m:den>
                                                  <m:sSub>
                                                    <m:sSubPr>
                                                      <m:ctrlP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𝐿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CN" altLang="en-US" sz="2400" i="1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𝑛𝐵</m:t>
                                                      </m:r>
                                                    </m:sub>
                                                  </m:sSub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𝑝𝐶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𝑝𝐶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4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𝐵𝐶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sz="2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" y="2610485"/>
                <a:ext cx="8836025" cy="1637665"/>
              </a:xfrm>
              <a:prstGeom prst="rect">
                <a:avLst/>
              </a:prstGeom>
              <a:blipFill rotWithShape="1">
                <a:blip r:embed="rId2"/>
                <a:stretch>
                  <a:fillRect r="-2443" b="-43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552" y="620688"/>
            <a:ext cx="8051802" cy="547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27255"/>
            <a:ext cx="9144000" cy="803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4440" y="692696"/>
            <a:ext cx="9147494" cy="5544616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90E739-5398-4255-8E0D-7A7826A6091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51396" y="2276729"/>
                <a:ext cx="8505190" cy="15233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𝑛𝐵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𝑝𝐸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𝑝𝐸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e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𝑛𝐵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sz="2000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  <m:t>𝒏𝑩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zh-CN" altLang="en-US" sz="2000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zh-CN" altLang="en-US" sz="2000" b="1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𝐬𝐢𝐧𝐡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zh-CN" altLang="en-US" sz="2000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zh-CN" altLang="en-US" sz="2000" b="1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cs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zh-CN" altLang="en-US" sz="2000" b="1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sz="2000" b="1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Cambria Math" panose="02040503050406030204" pitchFamily="18" charset="0"/>
                                                      </a:rPr>
                                                      <m:t>𝑾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sz="2000" b="1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Cambria Math" panose="02040503050406030204" pitchFamily="18" charset="0"/>
                                                      </a:rPr>
                                                      <m:t>𝑩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zh-CN" altLang="en-US" sz="2000" b="1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sz="2000" b="1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Cambria Math" panose="02040503050406030204" pitchFamily="18" charset="0"/>
                                                      </a:rPr>
                                                      <m:t>𝑳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sz="2000" b="1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cs typeface="Cambria Math" panose="02040503050406030204" pitchFamily="18" charset="0"/>
                                                      </a:rPr>
                                                      <m:t>𝒏𝑩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𝑛𝐵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𝑛𝐵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2000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sinh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zh-CN" altLang="en-US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zh-CN" altLang="en-US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zh-CN" altLang="en-US" sz="20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zh-CN" altLang="en-US" sz="20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𝐿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CN" altLang="en-US" sz="20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𝑛𝑏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𝑛𝐵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𝑝𝐶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𝑝𝐶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sz="20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en-US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𝐵𝐸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zh-CN" altLang="en-US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sz="20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en-US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𝐵𝐶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zh-CN" altLang="en-US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0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 </m:t>
                          </m:r>
                        </m:e>
                      </m:d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96" y="2276729"/>
                <a:ext cx="8505190" cy="1523365"/>
              </a:xfrm>
              <a:prstGeom prst="rect">
                <a:avLst/>
              </a:prstGeom>
              <a:blipFill rotWithShape="1">
                <a:blip r:embed="rId1"/>
                <a:stretch>
                  <a:fillRect l="-7" t="-17" r="7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259632" y="88661"/>
            <a:ext cx="6638834" cy="3153913"/>
            <a:chOff x="942110" y="191708"/>
            <a:chExt cx="7665711" cy="4077540"/>
          </a:xfrm>
        </p:grpSpPr>
        <p:grpSp>
          <p:nvGrpSpPr>
            <p:cNvPr id="7" name="组合 6"/>
            <p:cNvGrpSpPr/>
            <p:nvPr/>
          </p:nvGrpSpPr>
          <p:grpSpPr>
            <a:xfrm>
              <a:off x="942110" y="191708"/>
              <a:ext cx="7665711" cy="4077540"/>
              <a:chOff x="942110" y="191708"/>
              <a:chExt cx="7665711" cy="4077540"/>
            </a:xfrm>
          </p:grpSpPr>
          <p:pic>
            <p:nvPicPr>
              <p:cNvPr id="39939" name="Picture 3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9632" y="764704"/>
                <a:ext cx="6924675" cy="2981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942110" y="2255366"/>
                <a:ext cx="4042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8184307" y="2111782"/>
                <a:ext cx="4235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4546280" y="3746028"/>
                <a:ext cx="4235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915816" y="3059668"/>
                <a:ext cx="4379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156176" y="3059668"/>
                <a:ext cx="4651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540493" y="191708"/>
                <a:ext cx="851514" cy="523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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R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790187" y="202215"/>
                <a:ext cx="1770800" cy="523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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F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1568208" y="2635002"/>
              <a:ext cx="45076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972198" y="2896612"/>
              <a:ext cx="465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03982" y="2635002"/>
              <a:ext cx="4651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2" name="对象 1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781300" y="3827463"/>
          <a:ext cx="26908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86" name="公式" r:id="rId2" imgW="24384000" imgH="5181600" progId="Equation.3">
                  <p:embed/>
                </p:oleObj>
              </mc:Choice>
              <mc:Fallback>
                <p:oleObj name="公式" r:id="rId2" imgW="24384000" imgH="5181600" progId="Equation.3">
                  <p:embed/>
                  <p:pic>
                    <p:nvPicPr>
                      <p:cNvPr id="0" name="图片 699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827463"/>
                        <a:ext cx="2690813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51481" y="3233501"/>
          <a:ext cx="37750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87" name="公式" r:id="rId4" imgW="41452800" imgH="5486400" progId="Equation.3">
                  <p:embed/>
                </p:oleObj>
              </mc:Choice>
              <mc:Fallback>
                <p:oleObj name="公式" r:id="rId4" imgW="41452800" imgH="5486400" progId="Equation.3">
                  <p:embed/>
                  <p:pic>
                    <p:nvPicPr>
                      <p:cNvPr id="0" name="图片 699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81" y="3233501"/>
                        <a:ext cx="3775075" cy="500062"/>
                      </a:xfrm>
                      <a:prstGeom prst="rect">
                        <a:avLst/>
                      </a:prstGeom>
                      <a:solidFill>
                        <a:srgbClr val="FF0000">
                          <a:alpha val="25098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152737" y="3176752"/>
          <a:ext cx="38576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88" name="公式" r:id="rId6" imgW="41452800" imgH="5486400" progId="Equation.3">
                  <p:embed/>
                </p:oleObj>
              </mc:Choice>
              <mc:Fallback>
                <p:oleObj name="公式" r:id="rId6" imgW="41452800" imgH="5486400" progId="Equation.3">
                  <p:embed/>
                  <p:pic>
                    <p:nvPicPr>
                      <p:cNvPr id="0" name="图片 699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737" y="3176752"/>
                        <a:ext cx="3857625" cy="511175"/>
                      </a:xfrm>
                      <a:prstGeom prst="rect">
                        <a:avLst/>
                      </a:prstGeom>
                      <a:solidFill>
                        <a:srgbClr val="FF0000">
                          <a:alpha val="25098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/>
          <p:nvPr/>
        </p:nvCxnSpPr>
        <p:spPr>
          <a:xfrm flipV="1">
            <a:off x="2614657" y="2660620"/>
            <a:ext cx="359052" cy="4692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6135211" y="2520188"/>
            <a:ext cx="452583" cy="4692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标题 1"/>
          <p:cNvSpPr txBox="1"/>
          <p:nvPr/>
        </p:nvSpPr>
        <p:spPr>
          <a:xfrm>
            <a:off x="-139903" y="63976"/>
            <a:ext cx="2471726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E-M</a:t>
            </a:r>
            <a:r>
              <a:rPr lang="zh-CN" altLang="en-US" dirty="0">
                <a:solidFill>
                  <a:srgbClr val="FF0000"/>
                </a:solidFill>
              </a:rPr>
              <a:t>模型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732241" y="13157"/>
          <a:ext cx="2411759" cy="447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89" name="公式" r:id="rId8" imgW="1231265" imgH="228600" progId="Equation.3">
                  <p:embed/>
                </p:oleObj>
              </mc:Choice>
              <mc:Fallback>
                <p:oleObj name="公式" r:id="rId8" imgW="1231265" imgH="228600" progId="Equation.3">
                  <p:embed/>
                  <p:pic>
                    <p:nvPicPr>
                      <p:cNvPr id="0" name="图片 699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1" y="13157"/>
                        <a:ext cx="2411759" cy="4475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245-B993-4DF9-85C7-B82A4C186DFB}" type="slidenum">
              <a:rPr lang="zh-CN" altLang="en-US" smtClean="0"/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716658" y="5648097"/>
            <a:ext cx="7695460" cy="1103752"/>
            <a:chOff x="971600" y="305052"/>
            <a:chExt cx="7695460" cy="1103752"/>
          </a:xfrm>
        </p:grpSpPr>
        <p:graphicFrame>
          <p:nvGraphicFramePr>
            <p:cNvPr id="25" name="Object 5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971600" y="305052"/>
            <a:ext cx="7695460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90" name="公式" r:id="rId10" imgW="84429600" imgH="5486400" progId="Equation.3">
                    <p:embed/>
                  </p:oleObj>
                </mc:Choice>
                <mc:Fallback>
                  <p:oleObj name="公式" r:id="rId10" imgW="84429600" imgH="5486400" progId="Equation.3">
                    <p:embed/>
                    <p:pic>
                      <p:nvPicPr>
                        <p:cNvPr id="0" name="图片 699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600" y="305052"/>
                          <a:ext cx="7695460" cy="500066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36862"/>
                          </a:srgb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7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1063039" y="908720"/>
            <a:ext cx="7390130" cy="5000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91" name="公式" r:id="rId12" imgW="81076800" imgH="5486400" progId="Equation.3">
                    <p:embed/>
                  </p:oleObj>
                </mc:Choice>
                <mc:Fallback>
                  <p:oleObj name="公式" r:id="rId12" imgW="81076800" imgH="5486400" progId="Equation.3">
                    <p:embed/>
                    <p:pic>
                      <p:nvPicPr>
                        <p:cNvPr id="0" name="图片 699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3039" y="908720"/>
                          <a:ext cx="7390130" cy="500084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36862"/>
                          </a:srgb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843213" y="4365625"/>
          <a:ext cx="22812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92" name="公式" r:id="rId14" imgW="22555200" imgH="5486400" progId="Equation.3">
                  <p:embed/>
                </p:oleObj>
              </mc:Choice>
              <mc:Fallback>
                <p:oleObj name="公式" r:id="rId14" imgW="22555200" imgH="5486400" progId="Equation.3">
                  <p:embed/>
                  <p:pic>
                    <p:nvPicPr>
                      <p:cNvPr id="0" name="图片 6999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43213" y="4365625"/>
                        <a:ext cx="2281237" cy="64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922588" y="5118100"/>
          <a:ext cx="39211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93" name="公式" r:id="rId16" imgW="40538400" imgH="5181600" progId="Equation.3">
                  <p:embed/>
                </p:oleObj>
              </mc:Choice>
              <mc:Fallback>
                <p:oleObj name="公式" r:id="rId16" imgW="40538400" imgH="5181600" progId="Equation.3">
                  <p:embed/>
                  <p:pic>
                    <p:nvPicPr>
                      <p:cNvPr id="0" name="图片 6999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22588" y="5118100"/>
                        <a:ext cx="392112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301"/>
            <a:ext cx="3729006" cy="11430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电流基本方程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5301" name="Object 9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620903" y="5147216"/>
          <a:ext cx="5351329" cy="70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1" name="公式" r:id="rId1" imgW="41757600" imgH="5486400" progId="Equation.3">
                  <p:embed/>
                </p:oleObj>
              </mc:Choice>
              <mc:Fallback>
                <p:oleObj name="公式" r:id="rId1" imgW="41757600" imgH="5486400" progId="Equation.3">
                  <p:embed/>
                  <p:pic>
                    <p:nvPicPr>
                      <p:cNvPr id="0" name="图片 718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903" y="5147216"/>
                        <a:ext cx="5351329" cy="7064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01663" y="1067988"/>
            <a:ext cx="7705357" cy="1599012"/>
            <a:chOff x="961703" y="305052"/>
            <a:chExt cx="7705357" cy="1599012"/>
          </a:xfrm>
        </p:grpSpPr>
        <p:graphicFrame>
          <p:nvGraphicFramePr>
            <p:cNvPr id="11" name="Object 5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971600" y="305052"/>
            <a:ext cx="7695460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2" name="公式" r:id="rId3" imgW="3517900" imgH="228600" progId="Equation.3">
                    <p:embed/>
                  </p:oleObj>
                </mc:Choice>
                <mc:Fallback>
                  <p:oleObj name="公式" r:id="rId3" imgW="3517900" imgH="228600" progId="Equation.3">
                    <p:embed/>
                    <p:pic>
                      <p:nvPicPr>
                        <p:cNvPr id="0" name="图片 718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600" y="305052"/>
                          <a:ext cx="7695460" cy="500066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36862"/>
                          </a:srgb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7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961703" y="1404002"/>
            <a:ext cx="7389812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3" name="公式" r:id="rId5" imgW="3378200" imgH="228600" progId="Equation.3">
                    <p:embed/>
                  </p:oleObj>
                </mc:Choice>
                <mc:Fallback>
                  <p:oleObj name="公式" r:id="rId5" imgW="3378200" imgH="228600" progId="Equation.3">
                    <p:embed/>
                    <p:pic>
                      <p:nvPicPr>
                        <p:cNvPr id="0" name="图片 718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1703" y="1404002"/>
                          <a:ext cx="7389812" cy="500062"/>
                        </a:xfrm>
                        <a:prstGeom prst="rect">
                          <a:avLst/>
                        </a:prstGeom>
                        <a:solidFill>
                          <a:srgbClr val="FFFF00">
                            <a:alpha val="36862"/>
                          </a:srgb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1331640" y="1559010"/>
            <a:ext cx="4284949" cy="1540983"/>
            <a:chOff x="757736" y="2812062"/>
            <a:chExt cx="4284949" cy="154098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363807" y="3915977"/>
              <a:ext cx="43204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757736" y="2812062"/>
              <a:ext cx="4284949" cy="1540983"/>
              <a:chOff x="1331640" y="1562739"/>
              <a:chExt cx="4284949" cy="1540983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1331640" y="1568054"/>
                <a:ext cx="64807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/>
            </p:nvSpPr>
            <p:spPr>
              <a:xfrm>
                <a:off x="1429492" y="1637169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11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874455" y="2642057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22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4874455" y="1562739"/>
                <a:ext cx="705657" cy="531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5076056" y="1634023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12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619866" y="2636042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12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1429492" y="2666654"/>
                <a:ext cx="64274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1044108" y="3194736"/>
                <a:ext cx="6504921" cy="1031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𝐵𝐸</m:t>
                                      </m:r>
                                    </m:sub>
                                  </m:s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𝑘𝑇</m:t>
                                  </m:r>
                                </m:sup>
                              </m:sSup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sSub>
                                    <m:sSubPr>
                                      <m:ctrlP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𝐵𝐶</m:t>
                                      </m:r>
                                    </m:sub>
                                  </m:s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𝑘𝑇</m:t>
                                  </m:r>
                                </m:sup>
                              </m:sSup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08" y="3194736"/>
                <a:ext cx="6504921" cy="1031244"/>
              </a:xfrm>
              <a:prstGeom prst="rect">
                <a:avLst/>
              </a:prstGeom>
              <a:blipFill rotWithShape="1">
                <a:blip r:embed="rId7"/>
                <a:stretch>
                  <a:fillRect l="-3" t="-5" r="-1579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236593" y="4601603"/>
            <a:ext cx="3847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两端口网络的互易性质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55576" y="635635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四个变量，三个独立变量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1235" y="155769"/>
            <a:ext cx="9106705" cy="6211265"/>
            <a:chOff x="34184" y="693000"/>
            <a:chExt cx="9106705" cy="6211265"/>
          </a:xfrm>
        </p:grpSpPr>
        <p:graphicFrame>
          <p:nvGraphicFramePr>
            <p:cNvPr id="5" name="对象 4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34184" y="904220"/>
            <a:ext cx="3415440" cy="1381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142" name="公式" r:id="rId1" imgW="1193800" imgH="482600" progId="Equation.3">
                    <p:embed/>
                  </p:oleObj>
                </mc:Choice>
                <mc:Fallback>
                  <p:oleObj name="公式" r:id="rId1" imgW="1193800" imgH="482600" progId="Equation.3">
                    <p:embed/>
                    <p:pic>
                      <p:nvPicPr>
                        <p:cNvPr id="0" name="图片 71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84" y="904220"/>
                          <a:ext cx="3415440" cy="1381820"/>
                        </a:xfrm>
                        <a:prstGeom prst="rect">
                          <a:avLst/>
                        </a:prstGeom>
                        <a:solidFill>
                          <a:srgbClr val="FF0000">
                            <a:alpha val="25098"/>
                          </a:srgb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" name="组合 26"/>
            <p:cNvGrpSpPr/>
            <p:nvPr/>
          </p:nvGrpSpPr>
          <p:grpSpPr>
            <a:xfrm>
              <a:off x="3561040" y="693000"/>
              <a:ext cx="5579849" cy="3596106"/>
              <a:chOff x="3561040" y="693000"/>
              <a:chExt cx="5579849" cy="3596106"/>
            </a:xfrm>
          </p:grpSpPr>
          <p:graphicFrame>
            <p:nvGraphicFramePr>
              <p:cNvPr id="7" name="对象 6"/>
              <p:cNvGraphicFramePr>
                <a:graphicFrameLocks noChangeAspect="1"/>
              </p:cNvGraphicFramePr>
              <p:nvPr/>
            </p:nvGraphicFramePr>
            <p:xfrm>
              <a:off x="3852515" y="693000"/>
              <a:ext cx="1076414" cy="484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43" name="公式" r:id="rId3" imgW="508000" imgH="228600" progId="Equation.3">
                      <p:embed/>
                    </p:oleObj>
                  </mc:Choice>
                  <mc:Fallback>
                    <p:oleObj name="公式" r:id="rId3" imgW="508000" imgH="228600" progId="Equation.3">
                      <p:embed/>
                      <p:pic>
                        <p:nvPicPr>
                          <p:cNvPr id="0" name="图片 711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2515" y="693000"/>
                            <a:ext cx="1076414" cy="484387"/>
                          </a:xfrm>
                          <a:prstGeom prst="rect">
                            <a:avLst/>
                          </a:prstGeom>
                          <a:solidFill>
                            <a:srgbClr val="92D050">
                              <a:alpha val="25882"/>
                            </a:srgb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对象 8"/>
              <p:cNvGraphicFramePr>
                <a:graphicFrameLocks noChangeAspect="1"/>
              </p:cNvGraphicFramePr>
              <p:nvPr/>
            </p:nvGraphicFramePr>
            <p:xfrm>
              <a:off x="6126735" y="3047590"/>
              <a:ext cx="2507419" cy="12415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44" name="公式" r:id="rId5" imgW="1104900" imgH="444500" progId="Equation.3">
                      <p:embed/>
                    </p:oleObj>
                  </mc:Choice>
                  <mc:Fallback>
                    <p:oleObj name="公式" r:id="rId5" imgW="1104900" imgH="444500" progId="Equation.3">
                      <p:embed/>
                      <p:pic>
                        <p:nvPicPr>
                          <p:cNvPr id="0" name="图片 711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26735" y="3047590"/>
                            <a:ext cx="2507419" cy="1241516"/>
                          </a:xfrm>
                          <a:prstGeom prst="rect">
                            <a:avLst/>
                          </a:prstGeom>
                          <a:solidFill>
                            <a:srgbClr val="00B0F0">
                              <a:alpha val="32941"/>
                            </a:srgb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右箭头 10"/>
              <p:cNvSpPr/>
              <p:nvPr/>
            </p:nvSpPr>
            <p:spPr>
              <a:xfrm>
                <a:off x="3561040" y="1344783"/>
                <a:ext cx="1583913" cy="23463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" name="对象 1">
                <a:hlinkClick r:id="" action="ppaction://ole?verb=1"/>
              </p:cNvPr>
              <p:cNvGraphicFramePr>
                <a:graphicFrameLocks noChangeAspect="1"/>
              </p:cNvGraphicFramePr>
              <p:nvPr/>
            </p:nvGraphicFramePr>
            <p:xfrm>
              <a:off x="5144953" y="1472517"/>
              <a:ext cx="3995936" cy="480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45" name="公式" r:id="rId7" imgW="42976800" imgH="5486400" progId="Equation.3">
                      <p:embed/>
                    </p:oleObj>
                  </mc:Choice>
                  <mc:Fallback>
                    <p:oleObj name="公式" r:id="rId7" imgW="42976800" imgH="5486400" progId="Equation.3">
                      <p:embed/>
                      <p:pic>
                        <p:nvPicPr>
                          <p:cNvPr id="0" name="图片 711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4953" y="1472517"/>
                            <a:ext cx="3995936" cy="48027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" name="下箭头 2"/>
              <p:cNvSpPr/>
              <p:nvPr/>
            </p:nvSpPr>
            <p:spPr>
              <a:xfrm>
                <a:off x="7580538" y="2232415"/>
                <a:ext cx="288032" cy="6480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5" name="对象 14"/>
              <p:cNvGraphicFramePr>
                <a:graphicFrameLocks noChangeAspect="1"/>
              </p:cNvGraphicFramePr>
              <p:nvPr/>
            </p:nvGraphicFramePr>
            <p:xfrm>
              <a:off x="6041809" y="2297619"/>
              <a:ext cx="1388170" cy="520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46" name="公式" r:id="rId9" imgW="609600" imgH="228600" progId="Equation.3">
                      <p:embed/>
                    </p:oleObj>
                  </mc:Choice>
                  <mc:Fallback>
                    <p:oleObj name="公式" r:id="rId9" imgW="609600" imgH="228600" progId="Equation.3">
                      <p:embed/>
                      <p:pic>
                        <p:nvPicPr>
                          <p:cNvPr id="0" name="图片 711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41809" y="2297619"/>
                            <a:ext cx="1388170" cy="520386"/>
                          </a:xfrm>
                          <a:prstGeom prst="rect">
                            <a:avLst/>
                          </a:prstGeom>
                          <a:solidFill>
                            <a:srgbClr val="92D050">
                              <a:alpha val="25882"/>
                            </a:srgb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" name="组合 25"/>
            <p:cNvGrpSpPr/>
            <p:nvPr/>
          </p:nvGrpSpPr>
          <p:grpSpPr>
            <a:xfrm>
              <a:off x="193732" y="2556451"/>
              <a:ext cx="5868994" cy="3929181"/>
              <a:chOff x="233241" y="2524447"/>
              <a:chExt cx="5868994" cy="3929181"/>
            </a:xfrm>
          </p:grpSpPr>
          <p:graphicFrame>
            <p:nvGraphicFramePr>
              <p:cNvPr id="8" name="对象 7">
                <a:hlinkClick r:id="" action="ppaction://ole?verb=1"/>
              </p:cNvPr>
              <p:cNvGraphicFramePr>
                <a:graphicFrameLocks noChangeAspect="1"/>
              </p:cNvGraphicFramePr>
              <p:nvPr/>
            </p:nvGraphicFramePr>
            <p:xfrm>
              <a:off x="3362210" y="5351903"/>
              <a:ext cx="2740025" cy="1101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47" name="公式" r:id="rId11" imgW="1104900" imgH="444500" progId="Equation.3">
                      <p:embed/>
                    </p:oleObj>
                  </mc:Choice>
                  <mc:Fallback>
                    <p:oleObj name="公式" r:id="rId11" imgW="1104900" imgH="444500" progId="Equation.3">
                      <p:embed/>
                      <p:pic>
                        <p:nvPicPr>
                          <p:cNvPr id="0" name="图片 711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2210" y="5351903"/>
                            <a:ext cx="2740025" cy="1101725"/>
                          </a:xfrm>
                          <a:prstGeom prst="rect">
                            <a:avLst/>
                          </a:prstGeom>
                          <a:solidFill>
                            <a:srgbClr val="00B0F0">
                              <a:alpha val="38039"/>
                            </a:srgb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下箭头 20"/>
              <p:cNvSpPr/>
              <p:nvPr/>
            </p:nvSpPr>
            <p:spPr>
              <a:xfrm>
                <a:off x="1101283" y="2524447"/>
                <a:ext cx="288032" cy="6480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6" name="对象 15"/>
              <p:cNvGraphicFramePr>
                <a:graphicFrameLocks noChangeAspect="1"/>
              </p:cNvGraphicFramePr>
              <p:nvPr/>
            </p:nvGraphicFramePr>
            <p:xfrm>
              <a:off x="1644916" y="2541773"/>
              <a:ext cx="1295400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48" name="公式" r:id="rId13" imgW="508000" imgH="228600" progId="Equation.3">
                      <p:embed/>
                    </p:oleObj>
                  </mc:Choice>
                  <mc:Fallback>
                    <p:oleObj name="公式" r:id="rId13" imgW="508000" imgH="228600" progId="Equation.3">
                      <p:embed/>
                      <p:pic>
                        <p:nvPicPr>
                          <p:cNvPr id="0" name="图片 711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4916" y="2541773"/>
                            <a:ext cx="1295400" cy="582612"/>
                          </a:xfrm>
                          <a:prstGeom prst="rect">
                            <a:avLst/>
                          </a:prstGeom>
                          <a:solidFill>
                            <a:srgbClr val="92D050">
                              <a:alpha val="25882"/>
                            </a:srgb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对象 16">
                <a:hlinkClick r:id="" action="ppaction://ole?verb=1"/>
              </p:cNvPr>
              <p:cNvGraphicFramePr>
                <a:graphicFrameLocks noChangeAspect="1"/>
              </p:cNvGraphicFramePr>
              <p:nvPr/>
            </p:nvGraphicFramePr>
            <p:xfrm>
              <a:off x="305124" y="4437949"/>
              <a:ext cx="4568086" cy="567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49" name="公式" r:id="rId15" imgW="44196000" imgH="5486400" progId="Equation.3">
                      <p:embed/>
                    </p:oleObj>
                  </mc:Choice>
                  <mc:Fallback>
                    <p:oleObj name="公式" r:id="rId15" imgW="44196000" imgH="5486400" progId="Equation.3">
                      <p:embed/>
                      <p:pic>
                        <p:nvPicPr>
                          <p:cNvPr id="0" name="图片 711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124" y="4437949"/>
                            <a:ext cx="4568086" cy="56718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21"/>
              <p:cNvGraphicFramePr>
                <a:graphicFrameLocks noChangeAspect="1"/>
              </p:cNvGraphicFramePr>
              <p:nvPr/>
            </p:nvGraphicFramePr>
            <p:xfrm>
              <a:off x="867835" y="5296440"/>
              <a:ext cx="1554162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150" name="公式" r:id="rId17" imgW="609600" imgH="228600" progId="Equation.3">
                      <p:embed/>
                    </p:oleObj>
                  </mc:Choice>
                  <mc:Fallback>
                    <p:oleObj name="公式" r:id="rId17" imgW="609600" imgH="228600" progId="Equation.3">
                      <p:embed/>
                      <p:pic>
                        <p:nvPicPr>
                          <p:cNvPr id="0" name="图片 711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7835" y="5296440"/>
                            <a:ext cx="1554162" cy="582612"/>
                          </a:xfrm>
                          <a:prstGeom prst="rect">
                            <a:avLst/>
                          </a:prstGeom>
                          <a:solidFill>
                            <a:srgbClr val="92D050">
                              <a:alpha val="25882"/>
                            </a:srgb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圆角右箭头 22"/>
              <p:cNvSpPr/>
              <p:nvPr/>
            </p:nvSpPr>
            <p:spPr>
              <a:xfrm flipV="1">
                <a:off x="233241" y="5565479"/>
                <a:ext cx="3096344" cy="792088"/>
              </a:xfrm>
              <a:prstGeom prst="bentArrow">
                <a:avLst>
                  <a:gd name="adj1" fmla="val 16577"/>
                  <a:gd name="adj2" fmla="val 31581"/>
                  <a:gd name="adj3" fmla="val 25000"/>
                  <a:gd name="adj4" fmla="val 4375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302650" y="4965273"/>
              <a:ext cx="255577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400" dirty="0"/>
                <a:t>I</a:t>
              </a:r>
              <a:r>
                <a:rPr lang="en-US" altLang="zh-CN" sz="2400" baseline="-25000" dirty="0"/>
                <a:t>EBO</a:t>
              </a:r>
              <a:r>
                <a:rPr lang="zh-CN" altLang="en-US" sz="2400" dirty="0"/>
                <a:t>（</a:t>
              </a:r>
              <a:r>
                <a:rPr lang="en-US" altLang="zh-CN" sz="2400" dirty="0"/>
                <a:t> I</a:t>
              </a:r>
              <a:r>
                <a:rPr lang="en-US" altLang="zh-CN" sz="2400" baseline="-25000" dirty="0"/>
                <a:t>CBO </a:t>
              </a:r>
              <a:r>
                <a:rPr lang="zh-CN" altLang="en-US" sz="2400" dirty="0"/>
                <a:t>）是集电极（发射极）开路的发射结（集电结）反射饱和电流</a:t>
              </a:r>
              <a:endParaRPr lang="zh-CN" altLang="en-US" sz="2400" dirty="0"/>
            </a:p>
          </p:txBody>
        </p:sp>
        <p:graphicFrame>
          <p:nvGraphicFramePr>
            <p:cNvPr id="24" name="对象 23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5457000" y="735921"/>
            <a:ext cx="3482519" cy="608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151" name="公式" r:id="rId19" imgW="31394400" imgH="5486400" progId="Equation.3">
                    <p:embed/>
                  </p:oleObj>
                </mc:Choice>
                <mc:Fallback>
                  <p:oleObj name="公式" r:id="rId19" imgW="31394400" imgH="5486400" progId="Equation.3">
                    <p:embed/>
                    <p:pic>
                      <p:nvPicPr>
                        <p:cNvPr id="0" name="图片 71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7000" y="735921"/>
                          <a:ext cx="3482519" cy="6088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265615" y="3558415"/>
            <a:ext cx="3978144" cy="695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152" name="公式" r:id="rId21" imgW="31394400" imgH="5486400" progId="Equation.3">
                    <p:embed/>
                  </p:oleObj>
                </mc:Choice>
                <mc:Fallback>
                  <p:oleObj name="公式" r:id="rId21" imgW="31394400" imgH="5486400" progId="Equation.3">
                    <p:embed/>
                    <p:pic>
                      <p:nvPicPr>
                        <p:cNvPr id="0" name="图片 71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615" y="3558415"/>
                          <a:ext cx="3978144" cy="69551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1" y="51095"/>
                <a:ext cx="8028384" cy="1143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600" dirty="0">
                    <a:solidFill>
                      <a:srgbClr val="FF0000"/>
                    </a:solidFill>
                  </a:rPr>
                  <a:t>利用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E-M</a:t>
                </a:r>
                <a:r>
                  <a:rPr lang="zh-CN" altLang="en-US" sz="3600" dirty="0">
                    <a:solidFill>
                      <a:srgbClr val="FF0000"/>
                    </a:solidFill>
                  </a:rPr>
                  <a:t>模型给出饱和时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zh-CN" altLang="en-US" sz="3600" dirty="0">
                    <a:solidFill>
                      <a:srgbClr val="FF0000"/>
                    </a:solidFill>
                  </a:rPr>
                  <a:t>的表达式</a:t>
                </a:r>
                <a:endParaRPr lang="zh-CN" alt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" y="51095"/>
                <a:ext cx="8028384" cy="1143000"/>
              </a:xfrm>
              <a:blipFill rotWithShape="1">
                <a:blip r:embed="rId1"/>
                <a:stretch>
                  <a:fillRect t="-26" r="1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FE245-B993-4DF9-85C7-B82A4C186DFB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7025" y="2060848"/>
            <a:ext cx="3389776" cy="349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20778" y="3894147"/>
                <a:ext cx="2863541" cy="1661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饱和时，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78" y="3894147"/>
                <a:ext cx="2863541" cy="1661993"/>
              </a:xfrm>
              <a:prstGeom prst="rect">
                <a:avLst/>
              </a:prstGeom>
              <a:blipFill rotWithShape="1">
                <a:blip r:embed="rId3"/>
                <a:stretch>
                  <a:fillRect l="-4" t="-20" r="-74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251520" y="2711694"/>
                <a:ext cx="4752006" cy="738664"/>
              </a:xfrm>
              <a:prstGeom prst="rect">
                <a:avLst/>
              </a:prstGeom>
              <a:noFill/>
              <a:effectLst>
                <a:outerShdw blurRad="533400" dist="50800" dir="5400000" algn="ctr" rotWithShape="0">
                  <a:schemeClr val="bg1"/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800" b="0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sz="2800" b="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800" b="0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800" b="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800" b="0" i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sz="2800" b="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US" altLang="zh-CN" sz="2800" b="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0" i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</m:oMath>
                  </m:oMathPara>
                </a14:m>
                <a:endParaRPr lang="en-US" altLang="zh-CN" sz="2800" i="1" dirty="0">
                  <a:ln>
                    <a:noFill/>
                  </a:ln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711694"/>
                <a:ext cx="4752006" cy="738664"/>
              </a:xfrm>
              <a:prstGeom prst="rect">
                <a:avLst/>
              </a:prstGeom>
              <a:blipFill rotWithShape="1">
                <a:blip r:embed="rId4"/>
                <a:stretch>
                  <a:fillRect l="-9462" t="-54020" r="-10228" b="-67687"/>
                </a:stretch>
              </a:blipFill>
              <a:effectLst>
                <a:outerShdw blurRad="533400" dist="50800" dir="5400000" algn="ctr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5">
                <a:hlinkClick r:id="" action="ppaction://ole?verb=1"/>
              </p:cNvPr>
              <p:cNvSpPr txBox="1"/>
              <p:nvPr/>
            </p:nvSpPr>
            <p:spPr bwMode="auto">
              <a:xfrm>
                <a:off x="161925" y="1544638"/>
                <a:ext cx="7074371" cy="13112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用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CN" altLang="en-US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zh-CN" altLang="en-US" sz="24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表达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m:rPr>
                        <m:nor/>
                      </m:rPr>
                      <a:rPr lang="zh-CN" altLang="en-US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sat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Object 5">
                <a:hlinkClick r:id="" action="ppaction://ole?verb=1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25" y="1544638"/>
                <a:ext cx="7074371" cy="1311275"/>
              </a:xfrm>
              <a:prstGeom prst="rect">
                <a:avLst/>
              </a:prstGeom>
              <a:blipFill rotWithShape="1">
                <a:blip r:embed="rId5"/>
                <a:stretch>
                  <a:fillRect t="-24" r="7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3088</Words>
  <Application>WPS 演示</Application>
  <PresentationFormat>全屏显示(4:3)</PresentationFormat>
  <Paragraphs>216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93</vt:i4>
      </vt:variant>
      <vt:variant>
        <vt:lpstr>幻灯片标题</vt:lpstr>
      </vt:variant>
      <vt:variant>
        <vt:i4>31</vt:i4>
      </vt:variant>
    </vt:vector>
  </HeadingPairs>
  <TitlesOfParts>
    <vt:vector size="138" baseType="lpstr">
      <vt:lpstr>Arial</vt:lpstr>
      <vt:lpstr>宋体</vt:lpstr>
      <vt:lpstr>Wingdings</vt:lpstr>
      <vt:lpstr>Cambria Math</vt:lpstr>
      <vt:lpstr>MS Mincho</vt:lpstr>
      <vt:lpstr>Times New Roman</vt:lpstr>
      <vt:lpstr>Symbol</vt:lpstr>
      <vt:lpstr>黑体</vt:lpstr>
      <vt:lpstr>Calibri</vt:lpstr>
      <vt:lpstr>微软雅黑</vt:lpstr>
      <vt:lpstr>Arial Unicode MS</vt:lpstr>
      <vt:lpstr>等线</vt:lpstr>
      <vt:lpstr>Segoe Print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Equation.KSEE3</vt:lpstr>
      <vt:lpstr>Equation.KSEE3</vt:lpstr>
      <vt:lpstr>Equation.KSEE3</vt:lpstr>
      <vt:lpstr>Equation.KSEE3</vt:lpstr>
      <vt:lpstr>双极晶体管模型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电流基本方程</vt:lpstr>
      <vt:lpstr>PowerPoint 演示文稿</vt:lpstr>
      <vt:lpstr>利用E-M模型给出饱和时的表达式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刘雁鸿</cp:lastModifiedBy>
  <cp:revision>211</cp:revision>
  <dcterms:created xsi:type="dcterms:W3CDTF">2015-05-05T10:42:00Z</dcterms:created>
  <dcterms:modified xsi:type="dcterms:W3CDTF">2021-11-10T06:52:54Z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1A3B331ED2BC46199437F8D313B0F9B4</vt:lpwstr>
  </property>
  <property fmtid="{D5CDD505-2E9C-101B-9397-08002B2CF9AE}" pid="3" name="KSOProductBuildVer">
    <vt:lpwstr>2052-11.1.0.11045</vt:lpwstr>
  </property>
</Properties>
</file>