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73" r:id="rId3"/>
    <p:sldId id="675" r:id="rId4"/>
    <p:sldId id="677" r:id="rId6"/>
    <p:sldId id="679" r:id="rId7"/>
    <p:sldId id="680" r:id="rId8"/>
    <p:sldId id="681" r:id="rId9"/>
    <p:sldId id="682" r:id="rId10"/>
    <p:sldId id="683" r:id="rId11"/>
    <p:sldId id="684" r:id="rId12"/>
    <p:sldId id="981" r:id="rId13"/>
    <p:sldId id="974" r:id="rId14"/>
    <p:sldId id="977" r:id="rId15"/>
    <p:sldId id="978" r:id="rId16"/>
    <p:sldId id="687" r:id="rId17"/>
    <p:sldId id="688" r:id="rId18"/>
    <p:sldId id="689" r:id="rId19"/>
    <p:sldId id="1013" r:id="rId20"/>
    <p:sldId id="692" r:id="rId21"/>
    <p:sldId id="928" r:id="rId22"/>
    <p:sldId id="1056" r:id="rId23"/>
    <p:sldId id="1057" r:id="rId24"/>
    <p:sldId id="695" r:id="rId25"/>
    <p:sldId id="1075" r:id="rId26"/>
    <p:sldId id="697" r:id="rId27"/>
    <p:sldId id="698" r:id="rId28"/>
    <p:sldId id="1077" r:id="rId29"/>
    <p:sldId id="699" r:id="rId30"/>
    <p:sldId id="702" r:id="rId31"/>
    <p:sldId id="1073" r:id="rId32"/>
    <p:sldId id="985" r:id="rId33"/>
    <p:sldId id="959" r:id="rId34"/>
    <p:sldId id="982" r:id="rId35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HLiu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75450"/>
    <a:srgbClr val="99FFCC"/>
    <a:srgbClr val="66FF66"/>
    <a:srgbClr val="FF9999"/>
    <a:srgbClr val="FFFFCC"/>
    <a:srgbClr val="05FB51"/>
    <a:srgbClr val="FF9966"/>
    <a:srgbClr val="CBE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>
      <p:cViewPr varScale="1">
        <p:scale>
          <a:sx n="90" d="100"/>
          <a:sy n="90" d="100"/>
        </p:scale>
        <p:origin x="645" y="63"/>
      </p:cViewPr>
      <p:guideLst>
        <p:guide orient="horz" pos="2118"/>
        <p:guide pos="290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784" y="28"/>
      </p:cViewPr>
      <p:guideLst/>
    </p:cSldViewPr>
  </p:notes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23:46:29.49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08075" y="733425"/>
            <a:ext cx="44323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5213" cy="440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7972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EBBDC7-4942-4C11-BC0C-481164486D8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1FDDA4-A8C2-4608-BF21-14AA874CA44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1838"/>
            <a:ext cx="4891087" cy="3668712"/>
          </a:xfrm>
        </p:spPr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63575" y="4645025"/>
            <a:ext cx="5318125" cy="440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1000"/>
              <a:t>MOSFET</a:t>
            </a:r>
            <a:r>
              <a:rPr lang="zh-CN" altLang="en-US" sz="1000"/>
              <a:t>的结构是对称的，在不加电压时无法区分源和漏。</a:t>
            </a:r>
            <a:endParaRPr lang="zh-CN" altLang="en-US" sz="1000"/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ECAC16-DE7D-4891-B471-01AF2C31F2E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1D6636-E69D-4F21-8074-6625469C1D8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/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A726C-17FA-447B-B60F-781E6FF5DCEB}" type="datetime1">
              <a:rPr lang="zh-CN" alt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41850-5D69-4CD8-91C2-643615A9B2E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D4DE4-3734-4519-BE33-C77C62F1BEEE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3967-9D4B-4FFE-B0B4-9E44793F85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EED4-EF49-4555-8D54-668FF54762D5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06B5D-374E-497F-890C-14E620D11D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177F9-4F1A-4CDD-A8D1-C463806E85F0}" type="datetime1">
              <a:rPr lang="zh-CN" alt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2532B-AC72-4230-A325-BC9A3D2E0E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E361-5A06-4490-BE63-7ACBDA4519DD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44598-519B-4E40-A41B-6EFEC8D010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0B56E-E675-4CE1-9D6F-0F847700FAC8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B1DA7-C5D9-47AD-A23A-88A0C2029E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E92F1-94F9-4D5D-B348-678C680D3903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A300B-DB87-48D0-89AF-20769BF875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AAF5-7791-46BB-98E7-7A3BC2C61D19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45C0-14C0-49EB-A738-8D058ACF576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A7EB-AD4E-49EF-99CA-A04D7BD3C359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83B8-F4AF-40B0-BAEE-3A889E3443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4CD7-1071-400A-B755-01414183D3BA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B7D1-CD21-4A03-AD16-8B5688D75C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B085-E9A9-49FB-9FEB-122DCEF5E61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B3D3-2825-4A8E-B274-FC5A795744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9654F-C22B-450E-B9E4-96657DB7973B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7E803-F151-4157-8E9C-2277A9D5943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8DCFC4B7-C221-4661-A8FD-1FBCA852CF3A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EE9B33D-A04A-4185-B5FD-3B16BA4C82E7}" type="slidenum">
              <a:rPr lang="zh-CN" altLang="en-US"/>
            </a:fld>
            <a:endParaRPr lang="en-US" altLang="zh-CN"/>
          </a:p>
        </p:txBody>
      </p:sp>
      <p:sp>
        <p:nvSpPr>
          <p:cNvPr id="1031" name="未知"/>
          <p:cNvSpPr/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0" Type="http://schemas.openxmlformats.org/officeDocument/2006/relationships/notesSlide" Target="../notesSlides/notesSlide4.xml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1.png"/><Relationship Id="rId10" Type="http://schemas.openxmlformats.org/officeDocument/2006/relationships/vmlDrawing" Target="../drawings/vmlDrawing6.v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image" Target="../media/image4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40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8.png"/><Relationship Id="rId29" Type="http://schemas.openxmlformats.org/officeDocument/2006/relationships/notesSlide" Target="../notesSlides/notesSlide3.xml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9.wmf"/><Relationship Id="rId25" Type="http://schemas.openxmlformats.org/officeDocument/2006/relationships/oleObject" Target="../embeddings/oleObject15.bin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6.wmf"/><Relationship Id="rId2" Type="http://schemas.openxmlformats.org/officeDocument/2006/relationships/image" Target="../media/image7.png"/><Relationship Id="rId19" Type="http://schemas.openxmlformats.org/officeDocument/2006/relationships/oleObject" Target="../embeddings/oleObject12.bin"/><Relationship Id="rId18" Type="http://schemas.openxmlformats.org/officeDocument/2006/relationships/oleObject" Target="../embeddings/oleObject11.bin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10.bin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0.png"/><Relationship Id="rId73" Type="http://schemas.openxmlformats.org/officeDocument/2006/relationships/comments" Target="../comments/comment1.xml"/><Relationship Id="rId72" Type="http://schemas.openxmlformats.org/officeDocument/2006/relationships/vmlDrawing" Target="../drawings/vmlDrawing3.vml"/><Relationship Id="rId71" Type="http://schemas.openxmlformats.org/officeDocument/2006/relationships/slideLayout" Target="../slideLayouts/slideLayout2.xml"/><Relationship Id="rId70" Type="http://schemas.openxmlformats.org/officeDocument/2006/relationships/image" Target="../media/image22.wmf"/><Relationship Id="rId7" Type="http://schemas.openxmlformats.org/officeDocument/2006/relationships/tags" Target="../tags/tag7.xml"/><Relationship Id="rId69" Type="http://schemas.openxmlformats.org/officeDocument/2006/relationships/oleObject" Target="../embeddings/oleObject16.bin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6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5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4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3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2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image" Target="../media/image21.pn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95288" y="1700213"/>
            <a:ext cx="83518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4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金属－氧化物－半导体场效应晶体管</a:t>
            </a:r>
            <a:endParaRPr lang="zh-CN" altLang="en-US" sz="40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01638" y="3444875"/>
            <a:ext cx="86741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Oxide Semiconductor Filed Effect Transistor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 flipH="1" flipV="1">
            <a:off x="0" y="0"/>
            <a:ext cx="13795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7DE361-5A06-4490-BE63-7ACBDA4519DD}" type="datetime1">
              <a:rPr lang="zh-CN" altLang="en-US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44598-519B-4E40-A41B-6EFEC8D01057}" type="slidenum">
              <a:rPr lang="zh-CN" altLang="en-US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75"/>
              <p:cNvSpPr txBox="1">
                <a:spLocks noChangeArrowheads="1"/>
              </p:cNvSpPr>
              <p:nvPr/>
            </p:nvSpPr>
            <p:spPr bwMode="auto">
              <a:xfrm>
                <a:off x="3299712" y="1358862"/>
                <a:ext cx="4320288" cy="1797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𝜌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zh-CN" altLang="en-US" sz="36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m:rPr>
                              <m:nor/>
                            </m:rPr>
                            <a:rPr lang="zh-CN" altLang="en-US" sz="36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altLang="zh-CN" sz="36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3600" b="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9712" y="1358862"/>
                <a:ext cx="4320288" cy="1797543"/>
              </a:xfrm>
              <a:prstGeom prst="rect">
                <a:avLst/>
              </a:prstGeom>
              <a:blipFill rotWithShape="1">
                <a:blip r:embed="rId1"/>
                <a:stretch>
                  <a:fillRect l="-6" t="-33" b="-8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06769" y="3429000"/>
                <a:ext cx="7500643" cy="1794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R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𝜌</m:t>
                      </m:r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zh-CN" altLang="en-US" sz="36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m:rPr>
                              <m:nor/>
                            </m:rPr>
                            <a:rPr lang="zh-CN" altLang="en-US" sz="36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altLang="zh-CN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W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36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m:rPr>
                              <m:nor/>
                            </m:rPr>
                            <a:rPr lang="zh-CN" altLang="en-US" sz="36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sz="36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3600" b="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:endParaRPr lang="en-US" altLang="zh-CN" sz="3600" b="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69" y="3429000"/>
                <a:ext cx="7500643" cy="1794146"/>
              </a:xfrm>
              <a:prstGeom prst="rect">
                <a:avLst/>
              </a:prstGeom>
              <a:blipFill rotWithShape="1">
                <a:blip r:embed="rId2"/>
                <a:stretch>
                  <a:fillRect l="-8" r="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58149" y="368796"/>
            <a:ext cx="2395207" cy="830997"/>
          </a:xfrm>
          <a:prstGeom prst="rect">
            <a:avLst/>
          </a:prstGeom>
          <a:gradFill>
            <a:gsLst>
              <a:gs pos="2000">
                <a:srgbClr val="00B0F0"/>
              </a:gs>
              <a:gs pos="49000">
                <a:srgbClr val="00B0F0">
                  <a:alpha val="20000"/>
                </a:srgbClr>
              </a:gs>
              <a:gs pos="67000">
                <a:srgbClr val="00B0F0">
                  <a:alpha val="21000"/>
                </a:srgbClr>
              </a:gs>
              <a:gs pos="100000">
                <a:srgbClr val="00B0F0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=W/L</a:t>
            </a:r>
            <a:r>
              <a:rPr lang="zh-CN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</a:t>
            </a:r>
            <a:r>
              <a:rPr lang="zh-CN" altLang="en-US" sz="3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3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32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295274" y="373338"/>
                <a:ext cx="232916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q</m:t>
                      </m:r>
                      <m:r>
                        <m:rPr>
                          <m:nor/>
                        </m:rPr>
                        <a:rPr lang="zh-CN" altLang="en-US" sz="3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</m:t>
                      </m:r>
                      <m:r>
                        <m:rPr>
                          <m:nor/>
                        </m:rPr>
                        <a:rPr lang="zh-CN" altLang="en-US" sz="36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zh-CN" sz="3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74" y="373338"/>
                <a:ext cx="232916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" t="-64" r="5" b="-3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9"/>
          <p:cNvSpPr>
            <a:spLocks noChangeArrowheads="1"/>
          </p:cNvSpPr>
          <p:nvPr/>
        </p:nvSpPr>
        <p:spPr bwMode="auto">
          <a:xfrm flipH="1" flipV="1">
            <a:off x="28575" y="28575"/>
            <a:ext cx="1377950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19460" name="Object 81"/>
          <p:cNvGraphicFramePr/>
          <p:nvPr/>
        </p:nvGraphicFramePr>
        <p:xfrm>
          <a:off x="5841490" y="1819275"/>
          <a:ext cx="2921510" cy="352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BMP 图像" r:id="rId1" imgW="3438525" imgH="3305175" progId="Paint.Picture">
                  <p:embed/>
                </p:oleObj>
              </mc:Choice>
              <mc:Fallback>
                <p:oleObj name="BMP 图像" r:id="rId1" imgW="3438525" imgH="3305175" progId="Paint.Picture">
                  <p:embed/>
                  <p:pic>
                    <p:nvPicPr>
                      <p:cNvPr id="0" name="Object 8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490" y="1819275"/>
                        <a:ext cx="2921510" cy="352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4" name="组合 3"/>
          <p:cNvGrpSpPr/>
          <p:nvPr/>
        </p:nvGrpSpPr>
        <p:grpSpPr bwMode="auto">
          <a:xfrm>
            <a:off x="250530" y="1819275"/>
            <a:ext cx="5590960" cy="4603907"/>
            <a:chOff x="238596" y="2611392"/>
            <a:chExt cx="5244611" cy="4147830"/>
          </a:xfrm>
        </p:grpSpPr>
        <p:grpSp>
          <p:nvGrpSpPr>
            <p:cNvPr id="19465" name="组合 87"/>
            <p:cNvGrpSpPr/>
            <p:nvPr/>
          </p:nvGrpSpPr>
          <p:grpSpPr bwMode="auto">
            <a:xfrm>
              <a:off x="238596" y="2611392"/>
              <a:ext cx="5244611" cy="4147830"/>
              <a:chOff x="2339975" y="823778"/>
              <a:chExt cx="5244611" cy="3813310"/>
            </a:xfrm>
          </p:grpSpPr>
          <p:sp>
            <p:nvSpPr>
              <p:cNvPr id="89" name="Text Box 71"/>
              <p:cNvSpPr txBox="1">
                <a:spLocks noChangeArrowheads="1"/>
              </p:cNvSpPr>
              <p:nvPr/>
            </p:nvSpPr>
            <p:spPr bwMode="auto">
              <a:xfrm>
                <a:off x="6522312" y="1893547"/>
                <a:ext cx="525216" cy="392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I</a:t>
                </a:r>
                <a:r>
                  <a:rPr lang="en-US" altLang="zh-CN" sz="2000" b="1" baseline="-25000" dirty="0">
                    <a:latin typeface="+mn-ea"/>
                    <a:ea typeface="+mn-ea"/>
                  </a:rPr>
                  <a:t>DS</a:t>
                </a:r>
                <a:endParaRPr lang="en-US" altLang="zh-CN" sz="2000" b="1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0" name="Line 34"/>
              <p:cNvSpPr>
                <a:spLocks noChangeShapeType="1"/>
              </p:cNvSpPr>
              <p:nvPr/>
            </p:nvSpPr>
            <p:spPr bwMode="auto">
              <a:xfrm>
                <a:off x="6522312" y="1893547"/>
                <a:ext cx="0" cy="4489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19475" name="组合 90"/>
              <p:cNvGrpSpPr/>
              <p:nvPr/>
            </p:nvGrpSpPr>
            <p:grpSpPr bwMode="auto">
              <a:xfrm>
                <a:off x="2339975" y="823778"/>
                <a:ext cx="5244611" cy="3813310"/>
                <a:chOff x="2339975" y="823778"/>
                <a:chExt cx="5244611" cy="3813310"/>
              </a:xfrm>
            </p:grpSpPr>
            <p:grpSp>
              <p:nvGrpSpPr>
                <p:cNvPr id="19479" name="Group 4"/>
                <p:cNvGrpSpPr/>
                <p:nvPr/>
              </p:nvGrpSpPr>
              <p:grpSpPr bwMode="auto">
                <a:xfrm>
                  <a:off x="2339975" y="823778"/>
                  <a:ext cx="5244611" cy="3813310"/>
                  <a:chOff x="306" y="-58"/>
                  <a:chExt cx="3004" cy="2174"/>
                </a:xfrm>
              </p:grpSpPr>
              <p:sp>
                <p:nvSpPr>
                  <p:cNvPr id="97" name="Rectangle 5" descr="5%"/>
                  <p:cNvSpPr>
                    <a:spLocks noChangeArrowheads="1"/>
                  </p:cNvSpPr>
                  <p:nvPr/>
                </p:nvSpPr>
                <p:spPr bwMode="auto">
                  <a:xfrm>
                    <a:off x="1143" y="840"/>
                    <a:ext cx="1234" cy="8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8" name="Rectangle 6" descr="Wide upward diagonal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144" y="330"/>
                    <a:ext cx="1233" cy="5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9" name="未知"/>
                  <p:cNvSpPr/>
                  <p:nvPr/>
                </p:nvSpPr>
                <p:spPr bwMode="auto">
                  <a:xfrm>
                    <a:off x="1280" y="147"/>
                    <a:ext cx="233" cy="180"/>
                  </a:xfrm>
                  <a:custGeom>
                    <a:avLst/>
                    <a:gdLst>
                      <a:gd name="T0" fmla="*/ 1 w 400"/>
                      <a:gd name="T1" fmla="*/ 0 h 236"/>
                      <a:gd name="T2" fmla="*/ 0 w 400"/>
                      <a:gd name="T3" fmla="*/ 0 h 236"/>
                      <a:gd name="T4" fmla="*/ 0 w 400"/>
                      <a:gd name="T5" fmla="*/ 6 h 236"/>
                      <a:gd name="T6" fmla="*/ 0 60000 65536"/>
                      <a:gd name="T7" fmla="*/ 0 60000 65536"/>
                      <a:gd name="T8" fmla="*/ 0 60000 65536"/>
                      <a:gd name="T9" fmla="*/ 0 w 400"/>
                      <a:gd name="T10" fmla="*/ 0 h 236"/>
                      <a:gd name="T11" fmla="*/ 400 w 400"/>
                      <a:gd name="T12" fmla="*/ 236 h 2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0" h="236">
                        <a:moveTo>
                          <a:pt x="400" y="0"/>
                        </a:moveTo>
                        <a:lnTo>
                          <a:pt x="0" y="0"/>
                        </a:lnTo>
                        <a:lnTo>
                          <a:pt x="0" y="23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87"/>
                    <a:ext cx="93" cy="11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0"/>
                    <a:ext cx="733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dirty="0">
                        <a:latin typeface="+mn-ea"/>
                        <a:ea typeface="+mn-ea"/>
                      </a:rPr>
                      <a:t>V</a:t>
                    </a:r>
                    <a:r>
                      <a:rPr lang="en-US" altLang="zh-CN" sz="2400" b="1" baseline="-25000" dirty="0">
                        <a:latin typeface="+mn-ea"/>
                        <a:ea typeface="+mn-ea"/>
                      </a:rPr>
                      <a:t>GS</a:t>
                    </a:r>
                    <a:r>
                      <a:rPr lang="en-US" altLang="zh-CN" sz="2400" b="1" dirty="0">
                        <a:latin typeface="+mn-ea"/>
                        <a:ea typeface="+mn-ea"/>
                      </a:rPr>
                      <a:t>&gt;V</a:t>
                    </a:r>
                    <a:r>
                      <a:rPr lang="en-US" altLang="zh-CN" sz="2400" b="1" baseline="-25000" dirty="0">
                        <a:latin typeface="+mn-ea"/>
                        <a:ea typeface="+mn-ea"/>
                      </a:rPr>
                      <a:t>T</a:t>
                    </a:r>
                    <a:endParaRPr lang="en-US" altLang="zh-CN" sz="2400" b="1" baseline="-25000" dirty="0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9486" name="Group 10"/>
                  <p:cNvGrpSpPr/>
                  <p:nvPr/>
                </p:nvGrpSpPr>
                <p:grpSpPr bwMode="auto">
                  <a:xfrm>
                    <a:off x="306" y="917"/>
                    <a:ext cx="2868" cy="850"/>
                    <a:chOff x="26" y="-7"/>
                    <a:chExt cx="2366" cy="1020"/>
                  </a:xfrm>
                </p:grpSpPr>
                <p:sp>
                  <p:nvSpPr>
                    <p:cNvPr id="15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" y="1005"/>
                      <a:ext cx="2363" cy="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53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" y="-7"/>
                      <a:ext cx="2357" cy="1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87" name="Group 18"/>
                  <p:cNvGrpSpPr/>
                  <p:nvPr/>
                </p:nvGrpSpPr>
                <p:grpSpPr bwMode="auto">
                  <a:xfrm>
                    <a:off x="550" y="1111"/>
                    <a:ext cx="97" cy="114"/>
                    <a:chOff x="0" y="0"/>
                    <a:chExt cx="133" cy="137"/>
                  </a:xfrm>
                </p:grpSpPr>
                <p:sp>
                  <p:nvSpPr>
                    <p:cNvPr id="150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3" cy="1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51" name="Line 2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5" y="13"/>
                      <a:ext cx="1" cy="8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05" name="未知"/>
                  <p:cNvSpPr/>
                  <p:nvPr/>
                </p:nvSpPr>
                <p:spPr bwMode="auto">
                  <a:xfrm>
                    <a:off x="697" y="922"/>
                    <a:ext cx="469" cy="212"/>
                  </a:xfrm>
                  <a:custGeom>
                    <a:avLst/>
                    <a:gdLst>
                      <a:gd name="T0" fmla="*/ 0 w 2085"/>
                      <a:gd name="T1" fmla="*/ 1 h 282"/>
                      <a:gd name="T2" fmla="*/ 0 w 2085"/>
                      <a:gd name="T3" fmla="*/ 1 h 282"/>
                      <a:gd name="T4" fmla="*/ 0 w 2085"/>
                      <a:gd name="T5" fmla="*/ 2 h 282"/>
                      <a:gd name="T6" fmla="*/ 0 w 2085"/>
                      <a:gd name="T7" fmla="*/ 3 h 282"/>
                      <a:gd name="T8" fmla="*/ 0 w 2085"/>
                      <a:gd name="T9" fmla="*/ 4 h 282"/>
                      <a:gd name="T10" fmla="*/ 0 w 2085"/>
                      <a:gd name="T11" fmla="*/ 5 h 282"/>
                      <a:gd name="T12" fmla="*/ 0 w 2085"/>
                      <a:gd name="T13" fmla="*/ 5 h 282"/>
                      <a:gd name="T14" fmla="*/ 0 w 2085"/>
                      <a:gd name="T15" fmla="*/ 5 h 282"/>
                      <a:gd name="T16" fmla="*/ 0 w 2085"/>
                      <a:gd name="T17" fmla="*/ 5 h 282"/>
                      <a:gd name="T18" fmla="*/ 0 w 2085"/>
                      <a:gd name="T19" fmla="*/ 5 h 282"/>
                      <a:gd name="T20" fmla="*/ 0 w 2085"/>
                      <a:gd name="T21" fmla="*/ 4 h 282"/>
                      <a:gd name="T22" fmla="*/ 0 w 2085"/>
                      <a:gd name="T23" fmla="*/ 1 h 282"/>
                      <a:gd name="T24" fmla="*/ 0 w 2085"/>
                      <a:gd name="T25" fmla="*/ 0 h 2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85"/>
                      <a:gd name="T40" fmla="*/ 0 h 282"/>
                      <a:gd name="T41" fmla="*/ 2085 w 2085"/>
                      <a:gd name="T42" fmla="*/ 282 h 28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85" h="282">
                        <a:moveTo>
                          <a:pt x="0" y="3"/>
                        </a:moveTo>
                        <a:lnTo>
                          <a:pt x="9" y="63"/>
                        </a:lnTo>
                        <a:lnTo>
                          <a:pt x="18" y="117"/>
                        </a:lnTo>
                        <a:lnTo>
                          <a:pt x="36" y="165"/>
                        </a:lnTo>
                        <a:lnTo>
                          <a:pt x="75" y="219"/>
                        </a:lnTo>
                        <a:lnTo>
                          <a:pt x="132" y="261"/>
                        </a:lnTo>
                        <a:lnTo>
                          <a:pt x="180" y="280"/>
                        </a:lnTo>
                        <a:lnTo>
                          <a:pt x="1914" y="282"/>
                        </a:lnTo>
                        <a:lnTo>
                          <a:pt x="1965" y="270"/>
                        </a:lnTo>
                        <a:lnTo>
                          <a:pt x="2019" y="228"/>
                        </a:lnTo>
                        <a:lnTo>
                          <a:pt x="2055" y="168"/>
                        </a:lnTo>
                        <a:lnTo>
                          <a:pt x="2082" y="54"/>
                        </a:lnTo>
                        <a:lnTo>
                          <a:pt x="2085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6" name="未知"/>
                  <p:cNvSpPr/>
                  <p:nvPr/>
                </p:nvSpPr>
                <p:spPr bwMode="auto">
                  <a:xfrm>
                    <a:off x="2346" y="926"/>
                    <a:ext cx="464" cy="215"/>
                  </a:xfrm>
                  <a:custGeom>
                    <a:avLst/>
                    <a:gdLst>
                      <a:gd name="T0" fmla="*/ 0 w 2085"/>
                      <a:gd name="T1" fmla="*/ 2 h 282"/>
                      <a:gd name="T2" fmla="*/ 0 w 2085"/>
                      <a:gd name="T3" fmla="*/ 2 h 282"/>
                      <a:gd name="T4" fmla="*/ 0 w 2085"/>
                      <a:gd name="T5" fmla="*/ 4 h 282"/>
                      <a:gd name="T6" fmla="*/ 0 w 2085"/>
                      <a:gd name="T7" fmla="*/ 5 h 282"/>
                      <a:gd name="T8" fmla="*/ 0 w 2085"/>
                      <a:gd name="T9" fmla="*/ 6 h 282"/>
                      <a:gd name="T10" fmla="*/ 0 w 2085"/>
                      <a:gd name="T11" fmla="*/ 8 h 282"/>
                      <a:gd name="T12" fmla="*/ 0 w 2085"/>
                      <a:gd name="T13" fmla="*/ 8 h 282"/>
                      <a:gd name="T14" fmla="*/ 0 w 2085"/>
                      <a:gd name="T15" fmla="*/ 8 h 282"/>
                      <a:gd name="T16" fmla="*/ 0 w 2085"/>
                      <a:gd name="T17" fmla="*/ 8 h 282"/>
                      <a:gd name="T18" fmla="*/ 0 w 2085"/>
                      <a:gd name="T19" fmla="*/ 6 h 282"/>
                      <a:gd name="T20" fmla="*/ 0 w 2085"/>
                      <a:gd name="T21" fmla="*/ 5 h 282"/>
                      <a:gd name="T22" fmla="*/ 0 w 2085"/>
                      <a:gd name="T23" fmla="*/ 2 h 282"/>
                      <a:gd name="T24" fmla="*/ 0 w 2085"/>
                      <a:gd name="T25" fmla="*/ 0 h 2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85"/>
                      <a:gd name="T40" fmla="*/ 0 h 282"/>
                      <a:gd name="T41" fmla="*/ 2085 w 2085"/>
                      <a:gd name="T42" fmla="*/ 282 h 28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85" h="282">
                        <a:moveTo>
                          <a:pt x="0" y="3"/>
                        </a:moveTo>
                        <a:lnTo>
                          <a:pt x="9" y="63"/>
                        </a:lnTo>
                        <a:lnTo>
                          <a:pt x="18" y="117"/>
                        </a:lnTo>
                        <a:lnTo>
                          <a:pt x="36" y="165"/>
                        </a:lnTo>
                        <a:lnTo>
                          <a:pt x="75" y="219"/>
                        </a:lnTo>
                        <a:lnTo>
                          <a:pt x="132" y="261"/>
                        </a:lnTo>
                        <a:lnTo>
                          <a:pt x="180" y="280"/>
                        </a:lnTo>
                        <a:lnTo>
                          <a:pt x="1914" y="282"/>
                        </a:lnTo>
                        <a:lnTo>
                          <a:pt x="1965" y="270"/>
                        </a:lnTo>
                        <a:lnTo>
                          <a:pt x="2019" y="228"/>
                        </a:lnTo>
                        <a:lnTo>
                          <a:pt x="2055" y="168"/>
                        </a:lnTo>
                        <a:lnTo>
                          <a:pt x="2082" y="54"/>
                        </a:lnTo>
                        <a:lnTo>
                          <a:pt x="2085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7" y="888"/>
                    <a:ext cx="318" cy="2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n+</a:t>
                    </a:r>
                    <a:endParaRPr lang="en-US" altLang="zh-CN" sz="1800" b="1" baseline="30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9" y="900"/>
                    <a:ext cx="319" cy="2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n+</a:t>
                    </a:r>
                    <a:endParaRPr lang="en-US" altLang="zh-CN" sz="1800" b="1" baseline="30000" dirty="0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9492" name="Group 25"/>
                  <p:cNvGrpSpPr/>
                  <p:nvPr/>
                </p:nvGrpSpPr>
                <p:grpSpPr bwMode="auto">
                  <a:xfrm>
                    <a:off x="834" y="1262"/>
                    <a:ext cx="96" cy="114"/>
                    <a:chOff x="0" y="0"/>
                    <a:chExt cx="133" cy="137"/>
                  </a:xfrm>
                </p:grpSpPr>
                <p:sp>
                  <p:nvSpPr>
                    <p:cNvPr id="148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1" cy="1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49" name="Line 2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5" y="13"/>
                      <a:ext cx="1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3" name="Group 28"/>
                  <p:cNvGrpSpPr/>
                  <p:nvPr/>
                </p:nvGrpSpPr>
                <p:grpSpPr bwMode="auto">
                  <a:xfrm>
                    <a:off x="1135" y="1269"/>
                    <a:ext cx="95" cy="114"/>
                    <a:chOff x="0" y="0"/>
                    <a:chExt cx="133" cy="137"/>
                  </a:xfrm>
                </p:grpSpPr>
                <p:sp>
                  <p:nvSpPr>
                    <p:cNvPr id="14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1" cy="1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47" name="Line 3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4" y="10"/>
                      <a:ext cx="1" cy="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4" name="Group 31"/>
                  <p:cNvGrpSpPr/>
                  <p:nvPr/>
                </p:nvGrpSpPr>
                <p:grpSpPr bwMode="auto">
                  <a:xfrm>
                    <a:off x="1466" y="1244"/>
                    <a:ext cx="94" cy="114"/>
                    <a:chOff x="0" y="0"/>
                    <a:chExt cx="133" cy="137"/>
                  </a:xfrm>
                </p:grpSpPr>
                <p:sp>
                  <p:nvSpPr>
                    <p:cNvPr id="144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"/>
                      <a:ext cx="133" cy="1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45" name="Line 3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4" y="14"/>
                      <a:ext cx="1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5" name="Group 34"/>
                  <p:cNvGrpSpPr/>
                  <p:nvPr/>
                </p:nvGrpSpPr>
                <p:grpSpPr bwMode="auto">
                  <a:xfrm>
                    <a:off x="1757" y="1230"/>
                    <a:ext cx="92" cy="114"/>
                    <a:chOff x="0" y="0"/>
                    <a:chExt cx="133" cy="137"/>
                  </a:xfrm>
                </p:grpSpPr>
                <p:sp>
                  <p:nvSpPr>
                    <p:cNvPr id="142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3" cy="1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43" name="Line 3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5" y="10"/>
                      <a:ext cx="0" cy="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6" name="Group 37"/>
                  <p:cNvGrpSpPr/>
                  <p:nvPr/>
                </p:nvGrpSpPr>
                <p:grpSpPr bwMode="auto">
                  <a:xfrm>
                    <a:off x="2025" y="1243"/>
                    <a:ext cx="95" cy="114"/>
                    <a:chOff x="0" y="0"/>
                    <a:chExt cx="133" cy="137"/>
                  </a:xfrm>
                </p:grpSpPr>
                <p:sp>
                  <p:nvSpPr>
                    <p:cNvPr id="140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" y="0"/>
                      <a:ext cx="134" cy="1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41" name="Line 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6" y="12"/>
                      <a:ext cx="1" cy="8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7" name="Group 40"/>
                  <p:cNvGrpSpPr/>
                  <p:nvPr/>
                </p:nvGrpSpPr>
                <p:grpSpPr bwMode="auto">
                  <a:xfrm>
                    <a:off x="2352" y="1239"/>
                    <a:ext cx="95" cy="113"/>
                    <a:chOff x="0" y="0"/>
                    <a:chExt cx="133" cy="137"/>
                  </a:xfrm>
                </p:grpSpPr>
                <p:sp>
                  <p:nvSpPr>
                    <p:cNvPr id="138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4" cy="13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39" name="Line 4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6" y="13"/>
                      <a:ext cx="1" cy="8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8" name="Group 43"/>
                  <p:cNvGrpSpPr/>
                  <p:nvPr/>
                </p:nvGrpSpPr>
                <p:grpSpPr bwMode="auto">
                  <a:xfrm>
                    <a:off x="2647" y="1244"/>
                    <a:ext cx="95" cy="114"/>
                    <a:chOff x="0" y="0"/>
                    <a:chExt cx="133" cy="137"/>
                  </a:xfrm>
                </p:grpSpPr>
                <p:sp>
                  <p:nvSpPr>
                    <p:cNvPr id="136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1"/>
                      <a:ext cx="130" cy="1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37" name="Line 4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5" y="13"/>
                      <a:ext cx="1" cy="8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499" name="Group 46"/>
                  <p:cNvGrpSpPr/>
                  <p:nvPr/>
                </p:nvGrpSpPr>
                <p:grpSpPr bwMode="auto">
                  <a:xfrm>
                    <a:off x="2891" y="1128"/>
                    <a:ext cx="94" cy="116"/>
                    <a:chOff x="0" y="0"/>
                    <a:chExt cx="133" cy="137"/>
                  </a:xfrm>
                </p:grpSpPr>
                <p:sp>
                  <p:nvSpPr>
                    <p:cNvPr id="134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33" cy="14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8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35" name="Line 4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55" y="14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17" name="未知"/>
                  <p:cNvSpPr/>
                  <p:nvPr/>
                </p:nvSpPr>
                <p:spPr bwMode="auto">
                  <a:xfrm>
                    <a:off x="2586" y="425"/>
                    <a:ext cx="235" cy="492"/>
                  </a:xfrm>
                  <a:custGeom>
                    <a:avLst/>
                    <a:gdLst>
                      <a:gd name="T0" fmla="*/ 1 w 400"/>
                      <a:gd name="T1" fmla="*/ 0 h 236"/>
                      <a:gd name="T2" fmla="*/ 0 w 400"/>
                      <a:gd name="T3" fmla="*/ 0 h 236"/>
                      <a:gd name="T4" fmla="*/ 0 w 400"/>
                      <a:gd name="T5" fmla="*/ 3405247 h 236"/>
                      <a:gd name="T6" fmla="*/ 0 60000 65536"/>
                      <a:gd name="T7" fmla="*/ 0 60000 65536"/>
                      <a:gd name="T8" fmla="*/ 0 60000 65536"/>
                      <a:gd name="T9" fmla="*/ 0 w 400"/>
                      <a:gd name="T10" fmla="*/ 0 h 236"/>
                      <a:gd name="T11" fmla="*/ 400 w 400"/>
                      <a:gd name="T12" fmla="*/ 236 h 2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0" h="236">
                        <a:moveTo>
                          <a:pt x="400" y="0"/>
                        </a:moveTo>
                        <a:lnTo>
                          <a:pt x="0" y="0"/>
                        </a:lnTo>
                        <a:lnTo>
                          <a:pt x="0" y="23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816" y="365"/>
                    <a:ext cx="95" cy="11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6" y="-58"/>
                    <a:ext cx="644" cy="2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dirty="0">
                        <a:latin typeface="+mn-ea"/>
                        <a:ea typeface="+mn-ea"/>
                      </a:rPr>
                      <a:t>V</a:t>
                    </a:r>
                    <a:r>
                      <a:rPr lang="en-US" altLang="zh-CN" sz="2400" b="1" baseline="-25000" dirty="0">
                        <a:latin typeface="+mn-ea"/>
                        <a:ea typeface="+mn-ea"/>
                      </a:rPr>
                      <a:t>DS</a:t>
                    </a:r>
                    <a:endParaRPr lang="en-US" altLang="zh-CN" sz="2400" b="1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0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1" y="996"/>
                    <a:ext cx="1154" cy="57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6" y="1509"/>
                    <a:ext cx="1334" cy="2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zh-CN" altLang="en-US" sz="1800" dirty="0">
                        <a:latin typeface="+mn-ea"/>
                        <a:ea typeface="+mn-ea"/>
                      </a:rPr>
                      <a:t> </a:t>
                    </a:r>
                    <a:r>
                      <a:rPr lang="en-US" altLang="zh-CN" sz="1800" dirty="0">
                        <a:latin typeface="+mn-ea"/>
                        <a:ea typeface="+mn-ea"/>
                      </a:rPr>
                      <a:t>p</a:t>
                    </a:r>
                    <a:r>
                      <a:rPr lang="zh-CN" altLang="en-US" sz="1800" dirty="0">
                        <a:latin typeface="+mn-ea"/>
                        <a:ea typeface="+mn-ea"/>
                      </a:rPr>
                      <a:t>型衬底</a:t>
                    </a:r>
                    <a:endParaRPr lang="en-US" altLang="zh-CN" sz="1800" b="1" baseline="30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2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8" y="667"/>
                    <a:ext cx="0" cy="2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9506" name="Group 56"/>
                  <p:cNvGrpSpPr/>
                  <p:nvPr/>
                </p:nvGrpSpPr>
                <p:grpSpPr bwMode="auto">
                  <a:xfrm>
                    <a:off x="777" y="547"/>
                    <a:ext cx="229" cy="112"/>
                    <a:chOff x="0" y="0"/>
                    <a:chExt cx="294" cy="124"/>
                  </a:xfrm>
                </p:grpSpPr>
                <p:sp>
                  <p:nvSpPr>
                    <p:cNvPr id="13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" y="124"/>
                      <a:ext cx="289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3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" y="66"/>
                      <a:ext cx="15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3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" y="0"/>
                      <a:ext cx="10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9507" name="Group 60"/>
                  <p:cNvGrpSpPr/>
                  <p:nvPr/>
                </p:nvGrpSpPr>
                <p:grpSpPr bwMode="auto">
                  <a:xfrm rot="10800000">
                    <a:off x="1717" y="2004"/>
                    <a:ext cx="229" cy="112"/>
                    <a:chOff x="-628" y="0"/>
                    <a:chExt cx="294" cy="124"/>
                  </a:xfrm>
                </p:grpSpPr>
                <p:sp>
                  <p:nvSpPr>
                    <p:cNvPr id="128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627" y="124"/>
                      <a:ext cx="29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29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65" y="66"/>
                      <a:ext cx="16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30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43" y="0"/>
                      <a:ext cx="10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2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34" y="1753"/>
                    <a:ext cx="0" cy="2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6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1" y="416"/>
                    <a:ext cx="431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S</a:t>
                    </a:r>
                    <a:endParaRPr lang="en-US" altLang="zh-CN" sz="1800" b="1" baseline="-25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7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0" y="1776"/>
                    <a:ext cx="264" cy="2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B</a:t>
                    </a:r>
                    <a:endParaRPr lang="en-US" altLang="zh-CN" sz="1800" b="1" baseline="-25000" dirty="0">
                      <a:latin typeface="+mn-ea"/>
                      <a:ea typeface="+mn-ea"/>
                    </a:endParaRPr>
                  </a:p>
                </p:txBody>
              </p:sp>
            </p:grpSp>
            <p:cxnSp>
              <p:nvCxnSpPr>
                <p:cNvPr id="19480" name="直接连接符 73"/>
                <p:cNvCxnSpPr>
                  <a:cxnSpLocks noChangeShapeType="1"/>
                </p:cNvCxnSpPr>
                <p:nvPr/>
              </p:nvCxnSpPr>
              <p:spPr bwMode="auto">
                <a:xfrm>
                  <a:off x="2354263" y="2552700"/>
                  <a:ext cx="19050" cy="1489075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2" name="矩形 91"/>
              <p:cNvSpPr/>
              <p:nvPr/>
            </p:nvSpPr>
            <p:spPr>
              <a:xfrm>
                <a:off x="6867756" y="1402515"/>
                <a:ext cx="299620" cy="369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dirty="0">
                    <a:latin typeface="+mn-ea"/>
                  </a:rPr>
                  <a:t>D</a:t>
                </a:r>
                <a:endParaRPr lang="en-US" altLang="zh-CN" b="1" baseline="-25000" dirty="0">
                  <a:latin typeface="+mn-ea"/>
                </a:endParaRPr>
              </a:p>
            </p:txBody>
          </p:sp>
          <p:cxnSp>
            <p:nvCxnSpPr>
              <p:cNvPr id="19478" name="直接连接符 73"/>
              <p:cNvCxnSpPr>
                <a:cxnSpLocks noChangeShapeType="1"/>
              </p:cNvCxnSpPr>
              <p:nvPr/>
            </p:nvCxnSpPr>
            <p:spPr bwMode="auto">
              <a:xfrm>
                <a:off x="7327424" y="2528940"/>
                <a:ext cx="19050" cy="148907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66" name="未知"/>
            <p:cNvSpPr/>
            <p:nvPr/>
          </p:nvSpPr>
          <p:spPr bwMode="auto">
            <a:xfrm>
              <a:off x="563870" y="4487073"/>
              <a:ext cx="4480334" cy="1242157"/>
            </a:xfrm>
            <a:custGeom>
              <a:avLst/>
              <a:gdLst>
                <a:gd name="T0" fmla="*/ 0 w 4001"/>
                <a:gd name="T1" fmla="*/ 2147483646 h 944"/>
                <a:gd name="T2" fmla="*/ 2147483646 w 4001"/>
                <a:gd name="T3" fmla="*/ 2147483646 h 944"/>
                <a:gd name="T4" fmla="*/ 2147483646 w 4001"/>
                <a:gd name="T5" fmla="*/ 2147483646 h 944"/>
                <a:gd name="T6" fmla="*/ 2147483646 w 4001"/>
                <a:gd name="T7" fmla="*/ 2147483646 h 944"/>
                <a:gd name="T8" fmla="*/ 2147483646 w 4001"/>
                <a:gd name="T9" fmla="*/ 2147483646 h 944"/>
                <a:gd name="T10" fmla="*/ 2147483646 w 4001"/>
                <a:gd name="T11" fmla="*/ 2147483646 h 944"/>
                <a:gd name="T12" fmla="*/ 2147483646 w 4001"/>
                <a:gd name="T13" fmla="*/ 2147483646 h 944"/>
                <a:gd name="T14" fmla="*/ 2147483646 w 4001"/>
                <a:gd name="T15" fmla="*/ 2147483646 h 944"/>
                <a:gd name="T16" fmla="*/ 2147483646 w 4001"/>
                <a:gd name="T17" fmla="*/ 2147483646 h 944"/>
                <a:gd name="T18" fmla="*/ 2147483646 w 4001"/>
                <a:gd name="T19" fmla="*/ 2147483646 h 944"/>
                <a:gd name="T20" fmla="*/ 2147483646 w 4001"/>
                <a:gd name="T21" fmla="*/ 2147483646 h 944"/>
                <a:gd name="T22" fmla="*/ 2147483646 w 4001"/>
                <a:gd name="T23" fmla="*/ 2147483646 h 944"/>
                <a:gd name="T24" fmla="*/ 2147483646 w 4001"/>
                <a:gd name="T25" fmla="*/ 0 h 9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01"/>
                <a:gd name="T40" fmla="*/ 0 h 944"/>
                <a:gd name="T41" fmla="*/ 4001 w 4001"/>
                <a:gd name="T42" fmla="*/ 944 h 9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01" h="944">
                  <a:moveTo>
                    <a:pt x="0" y="7"/>
                  </a:moveTo>
                  <a:lnTo>
                    <a:pt x="16" y="167"/>
                  </a:lnTo>
                  <a:lnTo>
                    <a:pt x="33" y="312"/>
                  </a:lnTo>
                  <a:lnTo>
                    <a:pt x="65" y="440"/>
                  </a:lnTo>
                  <a:lnTo>
                    <a:pt x="136" y="585"/>
                  </a:lnTo>
                  <a:lnTo>
                    <a:pt x="239" y="697"/>
                  </a:lnTo>
                  <a:lnTo>
                    <a:pt x="326" y="748"/>
                  </a:lnTo>
                  <a:lnTo>
                    <a:pt x="3449" y="944"/>
                  </a:lnTo>
                  <a:lnTo>
                    <a:pt x="3649" y="872"/>
                  </a:lnTo>
                  <a:lnTo>
                    <a:pt x="3785" y="696"/>
                  </a:lnTo>
                  <a:lnTo>
                    <a:pt x="3897" y="488"/>
                  </a:lnTo>
                  <a:lnTo>
                    <a:pt x="3953" y="256"/>
                  </a:lnTo>
                  <a:lnTo>
                    <a:pt x="400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Oval 66"/>
            <p:cNvSpPr>
              <a:spLocks noChangeArrowheads="1"/>
            </p:cNvSpPr>
            <p:nvPr/>
          </p:nvSpPr>
          <p:spPr bwMode="auto">
            <a:xfrm>
              <a:off x="4215307" y="5358834"/>
              <a:ext cx="133932" cy="2244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9468" name="Line 67"/>
            <p:cNvSpPr>
              <a:spLocks noChangeShapeType="1"/>
            </p:cNvSpPr>
            <p:nvPr/>
          </p:nvSpPr>
          <p:spPr bwMode="auto">
            <a:xfrm rot="-5400000">
              <a:off x="4269370" y="5409544"/>
              <a:ext cx="1638" cy="88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Oval 69"/>
            <p:cNvSpPr>
              <a:spLocks noChangeArrowheads="1"/>
            </p:cNvSpPr>
            <p:nvPr/>
          </p:nvSpPr>
          <p:spPr bwMode="auto">
            <a:xfrm>
              <a:off x="3756519" y="5360769"/>
              <a:ext cx="133932" cy="2244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9470" name="Line 70"/>
            <p:cNvSpPr>
              <a:spLocks noChangeShapeType="1"/>
            </p:cNvSpPr>
            <p:nvPr/>
          </p:nvSpPr>
          <p:spPr bwMode="auto">
            <a:xfrm rot="-5400000">
              <a:off x="3810582" y="5411479"/>
              <a:ext cx="1638" cy="88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Oval 72"/>
            <p:cNvSpPr>
              <a:spLocks noChangeArrowheads="1"/>
            </p:cNvSpPr>
            <p:nvPr/>
          </p:nvSpPr>
          <p:spPr bwMode="auto">
            <a:xfrm>
              <a:off x="3313403" y="5378183"/>
              <a:ext cx="133932" cy="2244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9472" name="Line 73"/>
            <p:cNvSpPr>
              <a:spLocks noChangeShapeType="1"/>
            </p:cNvSpPr>
            <p:nvPr/>
          </p:nvSpPr>
          <p:spPr bwMode="auto">
            <a:xfrm rot="-5400000">
              <a:off x="3367466" y="5428893"/>
              <a:ext cx="1638" cy="88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7884" y="1020966"/>
                <a:ext cx="35799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且：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4" y="1020966"/>
                <a:ext cx="35799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" t="-113" r="6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1578" y="970280"/>
          <a:ext cx="3544570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" r:id="rId4" imgW="1777365" imgH="228600" progId="Equation.KSEE3">
                  <p:embed/>
                </p:oleObj>
              </mc:Choice>
              <mc:Fallback>
                <p:oleObj name="" r:id="rId4" imgW="17773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1578" y="970280"/>
                        <a:ext cx="3544570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1150" y="269875"/>
            <a:ext cx="41243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在</a:t>
            </a:r>
            <a:r>
              <a:rPr lang="en-US" altLang="zh-CN" sz="2800"/>
              <a:t>y</a:t>
            </a:r>
            <a:r>
              <a:rPr lang="zh-CN" altLang="en-US" sz="2800"/>
              <a:t>处氧化层两侧的压降</a:t>
            </a:r>
            <a:r>
              <a:rPr lang="en-US" altLang="zh-CN" sz="2800"/>
              <a:t>=</a:t>
            </a:r>
            <a:endParaRPr lang="en-US" altLang="zh-CN" sz="280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5475" y="269240"/>
          <a:ext cx="148018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" r:id="rId6" imgW="647700" imgH="228600" progId="Equation.KSEE3">
                  <p:embed/>
                </p:oleObj>
              </mc:Choice>
              <mc:Fallback>
                <p:oleObj name="" r:id="rId6" imgW="647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5475" y="269240"/>
                        <a:ext cx="1480185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E60C-9896-45FB-A56B-80852CF7D66A}" type="datetime1">
              <a:rPr lang="zh-CN" altLang="en-US" smtClean="0"/>
            </a:fld>
            <a:endParaRPr lang="en-US"/>
          </a:p>
        </p:txBody>
      </p:sp>
      <p:sp>
        <p:nvSpPr>
          <p:cNvPr id="2150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352C39-AE34-4F03-A972-4969C127610B}" type="slidenum">
              <a:rPr lang="zh-CN" altLang="en-US" smtClean="0">
                <a:latin typeface="Garamond" panose="02020404030301010803" pitchFamily="18" charset="0"/>
              </a:rPr>
            </a:fld>
            <a:endParaRPr lang="en-US" altLang="zh-CN" dirty="0">
              <a:latin typeface="Garamond" panose="02020404030301010803" pitchFamily="18" charset="0"/>
            </a:endParaRPr>
          </a:p>
        </p:txBody>
      </p:sp>
      <p:grpSp>
        <p:nvGrpSpPr>
          <p:cNvPr id="21508" name="组合 7"/>
          <p:cNvGrpSpPr/>
          <p:nvPr/>
        </p:nvGrpSpPr>
        <p:grpSpPr bwMode="auto">
          <a:xfrm>
            <a:off x="341718" y="515372"/>
            <a:ext cx="5565580" cy="5229610"/>
            <a:chOff x="548287" y="1466764"/>
            <a:chExt cx="4934937" cy="4656224"/>
          </a:xfrm>
        </p:grpSpPr>
        <p:grpSp>
          <p:nvGrpSpPr>
            <p:cNvPr id="21509" name="Group 2"/>
            <p:cNvGrpSpPr/>
            <p:nvPr/>
          </p:nvGrpSpPr>
          <p:grpSpPr bwMode="auto">
            <a:xfrm>
              <a:off x="548287" y="2028825"/>
              <a:ext cx="4934937" cy="4094163"/>
              <a:chOff x="240" y="0"/>
              <a:chExt cx="3464" cy="2116"/>
            </a:xfrm>
          </p:grpSpPr>
          <p:sp>
            <p:nvSpPr>
              <p:cNvPr id="21514" name="Rectangle 3" descr="5%"/>
              <p:cNvSpPr>
                <a:spLocks noChangeArrowheads="1"/>
              </p:cNvSpPr>
              <p:nvPr/>
            </p:nvSpPr>
            <p:spPr bwMode="auto">
              <a:xfrm>
                <a:off x="1100" y="550"/>
                <a:ext cx="1231" cy="375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1515" name="Rectangle 4" descr="Wide upward diagonal"/>
              <p:cNvSpPr>
                <a:spLocks noChangeArrowheads="1"/>
              </p:cNvSpPr>
              <p:nvPr/>
            </p:nvSpPr>
            <p:spPr bwMode="auto">
              <a:xfrm flipV="1">
                <a:off x="1101" y="330"/>
                <a:ext cx="1230" cy="22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1516" name="未知"/>
              <p:cNvSpPr/>
              <p:nvPr/>
            </p:nvSpPr>
            <p:spPr bwMode="auto">
              <a:xfrm>
                <a:off x="1237" y="147"/>
                <a:ext cx="233" cy="178"/>
              </a:xfrm>
              <a:custGeom>
                <a:avLst/>
                <a:gdLst>
                  <a:gd name="T0" fmla="*/ 1 w 400"/>
                  <a:gd name="T1" fmla="*/ 0 h 236"/>
                  <a:gd name="T2" fmla="*/ 0 w 400"/>
                  <a:gd name="T3" fmla="*/ 0 h 236"/>
                  <a:gd name="T4" fmla="*/ 0 w 400"/>
                  <a:gd name="T5" fmla="*/ 2 h 23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236"/>
                  <a:gd name="T11" fmla="*/ 400 w 400"/>
                  <a:gd name="T12" fmla="*/ 236 h 2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236">
                    <a:moveTo>
                      <a:pt x="400" y="0"/>
                    </a:moveTo>
                    <a:lnTo>
                      <a:pt x="0" y="0"/>
                    </a:lnTo>
                    <a:lnTo>
                      <a:pt x="0" y="2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Oval 6"/>
              <p:cNvSpPr>
                <a:spLocks noChangeArrowheads="1"/>
              </p:cNvSpPr>
              <p:nvPr/>
            </p:nvSpPr>
            <p:spPr bwMode="auto">
              <a:xfrm>
                <a:off x="1461" y="87"/>
                <a:ext cx="93" cy="11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1518" name="Text Box 7"/>
              <p:cNvSpPr txBox="1">
                <a:spLocks noChangeArrowheads="1"/>
              </p:cNvSpPr>
              <p:nvPr/>
            </p:nvSpPr>
            <p:spPr bwMode="auto">
              <a:xfrm>
                <a:off x="1617" y="0"/>
                <a:ext cx="829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GS</a:t>
                </a:r>
                <a:r>
                  <a:rPr lang="en-US" altLang="zh-CN" sz="2000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&gt;V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T</a:t>
                </a:r>
                <a:endPara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519" name="Group 8"/>
              <p:cNvGrpSpPr/>
              <p:nvPr/>
            </p:nvGrpSpPr>
            <p:grpSpPr bwMode="auto">
              <a:xfrm>
                <a:off x="240" y="913"/>
                <a:ext cx="3150" cy="852"/>
                <a:chOff x="0" y="0"/>
                <a:chExt cx="2364" cy="1011"/>
              </a:xfrm>
            </p:grpSpPr>
            <p:sp>
              <p:nvSpPr>
                <p:cNvPr id="21583" name="Line 9"/>
                <p:cNvSpPr>
                  <a:spLocks noChangeShapeType="1"/>
                </p:cNvSpPr>
                <p:nvPr/>
              </p:nvSpPr>
              <p:spPr bwMode="auto">
                <a:xfrm>
                  <a:off x="29" y="1008"/>
                  <a:ext cx="2295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" y="0"/>
                  <a:ext cx="2313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5" name="未知"/>
                <p:cNvSpPr/>
                <p:nvPr/>
              </p:nvSpPr>
              <p:spPr bwMode="auto">
                <a:xfrm>
                  <a:off x="0" y="10"/>
                  <a:ext cx="61" cy="1001"/>
                </a:xfrm>
                <a:custGeom>
                  <a:avLst/>
                  <a:gdLst>
                    <a:gd name="T0" fmla="*/ 2 w 75"/>
                    <a:gd name="T1" fmla="*/ 0 h 1112"/>
                    <a:gd name="T2" fmla="*/ 2 w 75"/>
                    <a:gd name="T3" fmla="*/ 19 h 1112"/>
                    <a:gd name="T4" fmla="*/ 2 w 75"/>
                    <a:gd name="T5" fmla="*/ 39 h 1112"/>
                    <a:gd name="T6" fmla="*/ 2 w 75"/>
                    <a:gd name="T7" fmla="*/ 62 h 1112"/>
                    <a:gd name="T8" fmla="*/ 2 w 75"/>
                    <a:gd name="T9" fmla="*/ 84 h 1112"/>
                    <a:gd name="T10" fmla="*/ 2 w 75"/>
                    <a:gd name="T11" fmla="*/ 104 h 1112"/>
                    <a:gd name="T12" fmla="*/ 0 w 75"/>
                    <a:gd name="T13" fmla="*/ 128 h 1112"/>
                    <a:gd name="T14" fmla="*/ 2 w 75"/>
                    <a:gd name="T15" fmla="*/ 147 h 1112"/>
                    <a:gd name="T16" fmla="*/ 2 w 75"/>
                    <a:gd name="T17" fmla="*/ 167 h 11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1112"/>
                    <a:gd name="T29" fmla="*/ 75 w 75"/>
                    <a:gd name="T30" fmla="*/ 1112 h 11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1112">
                      <a:moveTo>
                        <a:pt x="40" y="0"/>
                      </a:moveTo>
                      <a:lnTo>
                        <a:pt x="66" y="123"/>
                      </a:lnTo>
                      <a:lnTo>
                        <a:pt x="75" y="255"/>
                      </a:lnTo>
                      <a:lnTo>
                        <a:pt x="69" y="405"/>
                      </a:lnTo>
                      <a:lnTo>
                        <a:pt x="39" y="552"/>
                      </a:lnTo>
                      <a:lnTo>
                        <a:pt x="6" y="696"/>
                      </a:lnTo>
                      <a:lnTo>
                        <a:pt x="0" y="852"/>
                      </a:lnTo>
                      <a:lnTo>
                        <a:pt x="12" y="978"/>
                      </a:lnTo>
                      <a:lnTo>
                        <a:pt x="41" y="1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6" name="未知"/>
                <p:cNvSpPr/>
                <p:nvPr/>
              </p:nvSpPr>
              <p:spPr bwMode="auto">
                <a:xfrm>
                  <a:off x="2304" y="7"/>
                  <a:ext cx="60" cy="1002"/>
                </a:xfrm>
                <a:custGeom>
                  <a:avLst/>
                  <a:gdLst>
                    <a:gd name="T0" fmla="*/ 2 w 75"/>
                    <a:gd name="T1" fmla="*/ 0 h 1112"/>
                    <a:gd name="T2" fmla="*/ 2 w 75"/>
                    <a:gd name="T3" fmla="*/ 19 h 1112"/>
                    <a:gd name="T4" fmla="*/ 2 w 75"/>
                    <a:gd name="T5" fmla="*/ 39 h 1112"/>
                    <a:gd name="T6" fmla="*/ 2 w 75"/>
                    <a:gd name="T7" fmla="*/ 62 h 1112"/>
                    <a:gd name="T8" fmla="*/ 2 w 75"/>
                    <a:gd name="T9" fmla="*/ 86 h 1112"/>
                    <a:gd name="T10" fmla="*/ 2 w 75"/>
                    <a:gd name="T11" fmla="*/ 107 h 1112"/>
                    <a:gd name="T12" fmla="*/ 0 w 75"/>
                    <a:gd name="T13" fmla="*/ 130 h 1112"/>
                    <a:gd name="T14" fmla="*/ 2 w 75"/>
                    <a:gd name="T15" fmla="*/ 150 h 1112"/>
                    <a:gd name="T16" fmla="*/ 2 w 75"/>
                    <a:gd name="T17" fmla="*/ 170 h 11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1112"/>
                    <a:gd name="T29" fmla="*/ 75 w 75"/>
                    <a:gd name="T30" fmla="*/ 1112 h 11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1112">
                      <a:moveTo>
                        <a:pt x="40" y="0"/>
                      </a:moveTo>
                      <a:lnTo>
                        <a:pt x="66" y="123"/>
                      </a:lnTo>
                      <a:lnTo>
                        <a:pt x="75" y="255"/>
                      </a:lnTo>
                      <a:lnTo>
                        <a:pt x="69" y="405"/>
                      </a:lnTo>
                      <a:lnTo>
                        <a:pt x="39" y="552"/>
                      </a:lnTo>
                      <a:lnTo>
                        <a:pt x="6" y="696"/>
                      </a:lnTo>
                      <a:lnTo>
                        <a:pt x="0" y="852"/>
                      </a:lnTo>
                      <a:lnTo>
                        <a:pt x="12" y="978"/>
                      </a:lnTo>
                      <a:lnTo>
                        <a:pt x="41" y="1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0" name="Group 13"/>
              <p:cNvGrpSpPr/>
              <p:nvPr/>
            </p:nvGrpSpPr>
            <p:grpSpPr bwMode="auto">
              <a:xfrm>
                <a:off x="507" y="1111"/>
                <a:ext cx="97" cy="114"/>
                <a:chOff x="0" y="0"/>
                <a:chExt cx="133" cy="137"/>
              </a:xfrm>
            </p:grpSpPr>
            <p:sp>
              <p:nvSpPr>
                <p:cNvPr id="21581" name="Oval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82" name="Line 15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21" name="未知"/>
              <p:cNvSpPr/>
              <p:nvPr/>
            </p:nvSpPr>
            <p:spPr bwMode="auto">
              <a:xfrm>
                <a:off x="654" y="922"/>
                <a:ext cx="469" cy="209"/>
              </a:xfrm>
              <a:custGeom>
                <a:avLst/>
                <a:gdLst>
                  <a:gd name="T0" fmla="*/ 0 w 2085"/>
                  <a:gd name="T1" fmla="*/ 1 h 282"/>
                  <a:gd name="T2" fmla="*/ 0 w 2085"/>
                  <a:gd name="T3" fmla="*/ 1 h 282"/>
                  <a:gd name="T4" fmla="*/ 0 w 2085"/>
                  <a:gd name="T5" fmla="*/ 1 h 282"/>
                  <a:gd name="T6" fmla="*/ 0 w 2085"/>
                  <a:gd name="T7" fmla="*/ 1 h 282"/>
                  <a:gd name="T8" fmla="*/ 0 w 2085"/>
                  <a:gd name="T9" fmla="*/ 1 h 282"/>
                  <a:gd name="T10" fmla="*/ 0 w 2085"/>
                  <a:gd name="T11" fmla="*/ 1 h 282"/>
                  <a:gd name="T12" fmla="*/ 0 w 2085"/>
                  <a:gd name="T13" fmla="*/ 1 h 282"/>
                  <a:gd name="T14" fmla="*/ 0 w 2085"/>
                  <a:gd name="T15" fmla="*/ 1 h 282"/>
                  <a:gd name="T16" fmla="*/ 0 w 2085"/>
                  <a:gd name="T17" fmla="*/ 1 h 282"/>
                  <a:gd name="T18" fmla="*/ 0 w 2085"/>
                  <a:gd name="T19" fmla="*/ 1 h 282"/>
                  <a:gd name="T20" fmla="*/ 0 w 2085"/>
                  <a:gd name="T21" fmla="*/ 1 h 282"/>
                  <a:gd name="T22" fmla="*/ 0 w 2085"/>
                  <a:gd name="T23" fmla="*/ 1 h 282"/>
                  <a:gd name="T24" fmla="*/ 0 w 2085"/>
                  <a:gd name="T25" fmla="*/ 0 h 2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5"/>
                  <a:gd name="T40" fmla="*/ 0 h 282"/>
                  <a:gd name="T41" fmla="*/ 2085 w 2085"/>
                  <a:gd name="T42" fmla="*/ 282 h 2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5" h="282">
                    <a:moveTo>
                      <a:pt x="0" y="3"/>
                    </a:moveTo>
                    <a:lnTo>
                      <a:pt x="9" y="63"/>
                    </a:lnTo>
                    <a:lnTo>
                      <a:pt x="18" y="117"/>
                    </a:lnTo>
                    <a:lnTo>
                      <a:pt x="36" y="165"/>
                    </a:lnTo>
                    <a:lnTo>
                      <a:pt x="75" y="219"/>
                    </a:lnTo>
                    <a:lnTo>
                      <a:pt x="132" y="261"/>
                    </a:lnTo>
                    <a:lnTo>
                      <a:pt x="180" y="280"/>
                    </a:lnTo>
                    <a:lnTo>
                      <a:pt x="1914" y="282"/>
                    </a:lnTo>
                    <a:lnTo>
                      <a:pt x="1965" y="270"/>
                    </a:lnTo>
                    <a:lnTo>
                      <a:pt x="2019" y="228"/>
                    </a:lnTo>
                    <a:lnTo>
                      <a:pt x="2055" y="168"/>
                    </a:lnTo>
                    <a:lnTo>
                      <a:pt x="2082" y="54"/>
                    </a:lnTo>
                    <a:lnTo>
                      <a:pt x="208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未知"/>
              <p:cNvSpPr/>
              <p:nvPr/>
            </p:nvSpPr>
            <p:spPr bwMode="auto">
              <a:xfrm>
                <a:off x="2303" y="926"/>
                <a:ext cx="469" cy="215"/>
              </a:xfrm>
              <a:custGeom>
                <a:avLst/>
                <a:gdLst>
                  <a:gd name="T0" fmla="*/ 0 w 2085"/>
                  <a:gd name="T1" fmla="*/ 2 h 282"/>
                  <a:gd name="T2" fmla="*/ 0 w 2085"/>
                  <a:gd name="T3" fmla="*/ 2 h 282"/>
                  <a:gd name="T4" fmla="*/ 0 w 2085"/>
                  <a:gd name="T5" fmla="*/ 2 h 282"/>
                  <a:gd name="T6" fmla="*/ 0 w 2085"/>
                  <a:gd name="T7" fmla="*/ 2 h 282"/>
                  <a:gd name="T8" fmla="*/ 0 w 2085"/>
                  <a:gd name="T9" fmla="*/ 2 h 282"/>
                  <a:gd name="T10" fmla="*/ 0 w 2085"/>
                  <a:gd name="T11" fmla="*/ 2 h 282"/>
                  <a:gd name="T12" fmla="*/ 0 w 2085"/>
                  <a:gd name="T13" fmla="*/ 2 h 282"/>
                  <a:gd name="T14" fmla="*/ 0 w 2085"/>
                  <a:gd name="T15" fmla="*/ 2 h 282"/>
                  <a:gd name="T16" fmla="*/ 0 w 2085"/>
                  <a:gd name="T17" fmla="*/ 2 h 282"/>
                  <a:gd name="T18" fmla="*/ 0 w 2085"/>
                  <a:gd name="T19" fmla="*/ 2 h 282"/>
                  <a:gd name="T20" fmla="*/ 0 w 2085"/>
                  <a:gd name="T21" fmla="*/ 2 h 282"/>
                  <a:gd name="T22" fmla="*/ 0 w 2085"/>
                  <a:gd name="T23" fmla="*/ 2 h 282"/>
                  <a:gd name="T24" fmla="*/ 0 w 2085"/>
                  <a:gd name="T25" fmla="*/ 0 h 2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5"/>
                  <a:gd name="T40" fmla="*/ 0 h 282"/>
                  <a:gd name="T41" fmla="*/ 2085 w 2085"/>
                  <a:gd name="T42" fmla="*/ 282 h 2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5" h="282">
                    <a:moveTo>
                      <a:pt x="0" y="3"/>
                    </a:moveTo>
                    <a:lnTo>
                      <a:pt x="9" y="63"/>
                    </a:lnTo>
                    <a:lnTo>
                      <a:pt x="18" y="117"/>
                    </a:lnTo>
                    <a:lnTo>
                      <a:pt x="36" y="165"/>
                    </a:lnTo>
                    <a:lnTo>
                      <a:pt x="75" y="219"/>
                    </a:lnTo>
                    <a:lnTo>
                      <a:pt x="132" y="261"/>
                    </a:lnTo>
                    <a:lnTo>
                      <a:pt x="180" y="280"/>
                    </a:lnTo>
                    <a:lnTo>
                      <a:pt x="1914" y="282"/>
                    </a:lnTo>
                    <a:lnTo>
                      <a:pt x="1965" y="270"/>
                    </a:lnTo>
                    <a:lnTo>
                      <a:pt x="2019" y="228"/>
                    </a:lnTo>
                    <a:lnTo>
                      <a:pt x="2055" y="168"/>
                    </a:lnTo>
                    <a:lnTo>
                      <a:pt x="2082" y="54"/>
                    </a:lnTo>
                    <a:lnTo>
                      <a:pt x="208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Text Box 18"/>
              <p:cNvSpPr txBox="1">
                <a:spLocks noChangeArrowheads="1"/>
              </p:cNvSpPr>
              <p:nvPr/>
            </p:nvSpPr>
            <p:spPr bwMode="auto">
              <a:xfrm>
                <a:off x="652" y="899"/>
                <a:ext cx="49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n+</a:t>
                </a:r>
                <a:endParaRPr lang="en-US" altLang="zh-CN" sz="26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24" name="Text Box 19"/>
              <p:cNvSpPr txBox="1">
                <a:spLocks noChangeArrowheads="1"/>
              </p:cNvSpPr>
              <p:nvPr/>
            </p:nvSpPr>
            <p:spPr bwMode="auto">
              <a:xfrm>
                <a:off x="2395" y="863"/>
                <a:ext cx="40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n+</a:t>
                </a:r>
                <a:endParaRPr lang="en-US" altLang="zh-CN" sz="26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525" name="Group 20"/>
              <p:cNvGrpSpPr/>
              <p:nvPr/>
            </p:nvGrpSpPr>
            <p:grpSpPr bwMode="auto">
              <a:xfrm>
                <a:off x="791" y="1262"/>
                <a:ext cx="96" cy="114"/>
                <a:chOff x="0" y="0"/>
                <a:chExt cx="133" cy="137"/>
              </a:xfrm>
            </p:grpSpPr>
            <p:sp>
              <p:nvSpPr>
                <p:cNvPr id="21579" name="Oval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80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6" name="Group 23"/>
              <p:cNvGrpSpPr/>
              <p:nvPr/>
            </p:nvGrpSpPr>
            <p:grpSpPr bwMode="auto">
              <a:xfrm>
                <a:off x="1092" y="1269"/>
                <a:ext cx="95" cy="114"/>
                <a:chOff x="0" y="0"/>
                <a:chExt cx="133" cy="137"/>
              </a:xfrm>
            </p:grpSpPr>
            <p:sp>
              <p:nvSpPr>
                <p:cNvPr id="21577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78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7" name="Group 26"/>
              <p:cNvGrpSpPr/>
              <p:nvPr/>
            </p:nvGrpSpPr>
            <p:grpSpPr bwMode="auto">
              <a:xfrm>
                <a:off x="1423" y="1244"/>
                <a:ext cx="94" cy="114"/>
                <a:chOff x="0" y="0"/>
                <a:chExt cx="133" cy="137"/>
              </a:xfrm>
            </p:grpSpPr>
            <p:sp>
              <p:nvSpPr>
                <p:cNvPr id="21575" name="Oval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76" name="Line 28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8" name="Group 29"/>
              <p:cNvGrpSpPr/>
              <p:nvPr/>
            </p:nvGrpSpPr>
            <p:grpSpPr bwMode="auto">
              <a:xfrm>
                <a:off x="1714" y="1230"/>
                <a:ext cx="92" cy="114"/>
                <a:chOff x="0" y="0"/>
                <a:chExt cx="133" cy="137"/>
              </a:xfrm>
            </p:grpSpPr>
            <p:sp>
              <p:nvSpPr>
                <p:cNvPr id="21573" name="Oval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74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9" name="Group 32"/>
              <p:cNvGrpSpPr/>
              <p:nvPr/>
            </p:nvGrpSpPr>
            <p:grpSpPr bwMode="auto">
              <a:xfrm>
                <a:off x="1982" y="1243"/>
                <a:ext cx="95" cy="114"/>
                <a:chOff x="0" y="0"/>
                <a:chExt cx="133" cy="137"/>
              </a:xfrm>
            </p:grpSpPr>
            <p:sp>
              <p:nvSpPr>
                <p:cNvPr id="21571" name="Oval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72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0" name="Group 35"/>
              <p:cNvGrpSpPr/>
              <p:nvPr/>
            </p:nvGrpSpPr>
            <p:grpSpPr bwMode="auto">
              <a:xfrm>
                <a:off x="2309" y="1239"/>
                <a:ext cx="95" cy="113"/>
                <a:chOff x="0" y="0"/>
                <a:chExt cx="133" cy="137"/>
              </a:xfrm>
            </p:grpSpPr>
            <p:sp>
              <p:nvSpPr>
                <p:cNvPr id="21569" name="Oval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70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1" name="Group 38"/>
              <p:cNvGrpSpPr/>
              <p:nvPr/>
            </p:nvGrpSpPr>
            <p:grpSpPr bwMode="auto">
              <a:xfrm>
                <a:off x="2604" y="1244"/>
                <a:ext cx="95" cy="114"/>
                <a:chOff x="0" y="0"/>
                <a:chExt cx="133" cy="137"/>
              </a:xfrm>
            </p:grpSpPr>
            <p:sp>
              <p:nvSpPr>
                <p:cNvPr id="21567" name="Oval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68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2" name="Group 41"/>
              <p:cNvGrpSpPr/>
              <p:nvPr/>
            </p:nvGrpSpPr>
            <p:grpSpPr bwMode="auto">
              <a:xfrm>
                <a:off x="2848" y="1128"/>
                <a:ext cx="94" cy="116"/>
                <a:chOff x="0" y="0"/>
                <a:chExt cx="133" cy="137"/>
              </a:xfrm>
            </p:grpSpPr>
            <p:sp>
              <p:nvSpPr>
                <p:cNvPr id="21565" name="Oval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66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33" name="未知"/>
              <p:cNvSpPr/>
              <p:nvPr/>
            </p:nvSpPr>
            <p:spPr bwMode="auto">
              <a:xfrm>
                <a:off x="2543" y="425"/>
                <a:ext cx="239" cy="493"/>
              </a:xfrm>
              <a:custGeom>
                <a:avLst/>
                <a:gdLst>
                  <a:gd name="T0" fmla="*/ 1 w 400"/>
                  <a:gd name="T1" fmla="*/ 0 h 236"/>
                  <a:gd name="T2" fmla="*/ 0 w 400"/>
                  <a:gd name="T3" fmla="*/ 0 h 236"/>
                  <a:gd name="T4" fmla="*/ 0 w 400"/>
                  <a:gd name="T5" fmla="*/ 135463776 h 23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236"/>
                  <a:gd name="T11" fmla="*/ 400 w 400"/>
                  <a:gd name="T12" fmla="*/ 236 h 2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236">
                    <a:moveTo>
                      <a:pt x="400" y="0"/>
                    </a:moveTo>
                    <a:lnTo>
                      <a:pt x="0" y="0"/>
                    </a:lnTo>
                    <a:lnTo>
                      <a:pt x="0" y="2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Oval 45"/>
              <p:cNvSpPr>
                <a:spLocks noChangeArrowheads="1"/>
              </p:cNvSpPr>
              <p:nvPr/>
            </p:nvSpPr>
            <p:spPr bwMode="auto">
              <a:xfrm>
                <a:off x="2773" y="365"/>
                <a:ext cx="94" cy="1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1535" name="Text Box 46"/>
              <p:cNvSpPr txBox="1">
                <a:spLocks noChangeArrowheads="1"/>
              </p:cNvSpPr>
              <p:nvPr/>
            </p:nvSpPr>
            <p:spPr bwMode="auto">
              <a:xfrm>
                <a:off x="2530" y="86"/>
                <a:ext cx="1174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=</a:t>
                </a:r>
                <a:r>
                  <a:rPr lang="en-US" altLang="zh-CN" sz="2000" b="1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 dirty="0" err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DSat</a:t>
                </a:r>
                <a:endPara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6" name="Line 47"/>
              <p:cNvSpPr>
                <a:spLocks noChangeShapeType="1"/>
              </p:cNvSpPr>
              <p:nvPr/>
            </p:nvSpPr>
            <p:spPr bwMode="auto">
              <a:xfrm flipV="1">
                <a:off x="1138" y="924"/>
                <a:ext cx="1165" cy="12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Text Box 48"/>
              <p:cNvSpPr txBox="1">
                <a:spLocks noChangeArrowheads="1"/>
              </p:cNvSpPr>
              <p:nvPr/>
            </p:nvSpPr>
            <p:spPr bwMode="auto">
              <a:xfrm>
                <a:off x="352" y="1510"/>
                <a:ext cx="1334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p-substrate</a:t>
                </a:r>
                <a:endParaRPr lang="en-US" altLang="zh-CN" sz="20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8" name="Line 50"/>
              <p:cNvSpPr>
                <a:spLocks noChangeShapeType="1"/>
              </p:cNvSpPr>
              <p:nvPr/>
            </p:nvSpPr>
            <p:spPr bwMode="auto">
              <a:xfrm flipV="1">
                <a:off x="845" y="667"/>
                <a:ext cx="0" cy="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39" name="Group 51"/>
              <p:cNvGrpSpPr/>
              <p:nvPr/>
            </p:nvGrpSpPr>
            <p:grpSpPr bwMode="auto">
              <a:xfrm>
                <a:off x="734" y="547"/>
                <a:ext cx="229" cy="112"/>
                <a:chOff x="0" y="0"/>
                <a:chExt cx="294" cy="124"/>
              </a:xfrm>
            </p:grpSpPr>
            <p:sp>
              <p:nvSpPr>
                <p:cNvPr id="21562" name="Line 52"/>
                <p:cNvSpPr>
                  <a:spLocks noChangeShapeType="1"/>
                </p:cNvSpPr>
                <p:nvPr/>
              </p:nvSpPr>
              <p:spPr bwMode="auto">
                <a:xfrm>
                  <a:off x="0" y="124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3" name="Line 53"/>
                <p:cNvSpPr>
                  <a:spLocks noChangeShapeType="1"/>
                </p:cNvSpPr>
                <p:nvPr/>
              </p:nvSpPr>
              <p:spPr bwMode="auto">
                <a:xfrm>
                  <a:off x="67" y="66"/>
                  <a:ext cx="1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4" name="Line 54"/>
                <p:cNvSpPr>
                  <a:spLocks noChangeShapeType="1"/>
                </p:cNvSpPr>
                <p:nvPr/>
              </p:nvSpPr>
              <p:spPr bwMode="auto">
                <a:xfrm>
                  <a:off x="87" y="0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0" name="Group 55"/>
              <p:cNvGrpSpPr/>
              <p:nvPr/>
            </p:nvGrpSpPr>
            <p:grpSpPr bwMode="auto">
              <a:xfrm rot="10800000">
                <a:off x="1182" y="2004"/>
                <a:ext cx="229" cy="112"/>
                <a:chOff x="0" y="0"/>
                <a:chExt cx="294" cy="124"/>
              </a:xfrm>
            </p:grpSpPr>
            <p:sp>
              <p:nvSpPr>
                <p:cNvPr id="21559" name="Line 56"/>
                <p:cNvSpPr>
                  <a:spLocks noChangeShapeType="1"/>
                </p:cNvSpPr>
                <p:nvPr/>
              </p:nvSpPr>
              <p:spPr bwMode="auto">
                <a:xfrm>
                  <a:off x="0" y="124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0" name="Line 57"/>
                <p:cNvSpPr>
                  <a:spLocks noChangeShapeType="1"/>
                </p:cNvSpPr>
                <p:nvPr/>
              </p:nvSpPr>
              <p:spPr bwMode="auto">
                <a:xfrm>
                  <a:off x="67" y="66"/>
                  <a:ext cx="1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1" name="Line 58"/>
                <p:cNvSpPr>
                  <a:spLocks noChangeShapeType="1"/>
                </p:cNvSpPr>
                <p:nvPr/>
              </p:nvSpPr>
              <p:spPr bwMode="auto">
                <a:xfrm>
                  <a:off x="87" y="0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41" name="Line 59"/>
              <p:cNvSpPr>
                <a:spLocks noChangeShapeType="1"/>
              </p:cNvSpPr>
              <p:nvPr/>
            </p:nvSpPr>
            <p:spPr bwMode="auto">
              <a:xfrm>
                <a:off x="1301" y="1753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Text Box 60"/>
              <p:cNvSpPr txBox="1">
                <a:spLocks noChangeArrowheads="1"/>
              </p:cNvSpPr>
              <p:nvPr/>
            </p:nvSpPr>
            <p:spPr bwMode="auto">
              <a:xfrm>
                <a:off x="456" y="468"/>
                <a:ext cx="43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S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43" name="Text Box 61"/>
              <p:cNvSpPr txBox="1">
                <a:spLocks noChangeArrowheads="1"/>
              </p:cNvSpPr>
              <p:nvPr/>
            </p:nvSpPr>
            <p:spPr bwMode="auto">
              <a:xfrm>
                <a:off x="1428" y="1844"/>
                <a:ext cx="26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B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44" name="Line 62"/>
              <p:cNvSpPr>
                <a:spLocks noChangeShapeType="1"/>
              </p:cNvSpPr>
              <p:nvPr/>
            </p:nvSpPr>
            <p:spPr bwMode="auto">
              <a:xfrm>
                <a:off x="2664" y="589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Text Box 63"/>
              <p:cNvSpPr txBox="1">
                <a:spLocks noChangeArrowheads="1"/>
              </p:cNvSpPr>
              <p:nvPr/>
            </p:nvSpPr>
            <p:spPr bwMode="auto">
              <a:xfrm>
                <a:off x="2647" y="575"/>
                <a:ext cx="417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46" name="未知"/>
              <p:cNvSpPr/>
              <p:nvPr/>
            </p:nvSpPr>
            <p:spPr bwMode="auto">
              <a:xfrm>
                <a:off x="341" y="918"/>
                <a:ext cx="2848" cy="642"/>
              </a:xfrm>
              <a:custGeom>
                <a:avLst/>
                <a:gdLst>
                  <a:gd name="T0" fmla="*/ 0 w 4001"/>
                  <a:gd name="T1" fmla="*/ 1 h 944"/>
                  <a:gd name="T2" fmla="*/ 1 w 4001"/>
                  <a:gd name="T3" fmla="*/ 1 h 944"/>
                  <a:gd name="T4" fmla="*/ 1 w 4001"/>
                  <a:gd name="T5" fmla="*/ 1 h 944"/>
                  <a:gd name="T6" fmla="*/ 1 w 4001"/>
                  <a:gd name="T7" fmla="*/ 1 h 944"/>
                  <a:gd name="T8" fmla="*/ 1 w 4001"/>
                  <a:gd name="T9" fmla="*/ 1 h 944"/>
                  <a:gd name="T10" fmla="*/ 1 w 4001"/>
                  <a:gd name="T11" fmla="*/ 1 h 944"/>
                  <a:gd name="T12" fmla="*/ 1 w 4001"/>
                  <a:gd name="T13" fmla="*/ 1 h 944"/>
                  <a:gd name="T14" fmla="*/ 8 w 4001"/>
                  <a:gd name="T15" fmla="*/ 1 h 944"/>
                  <a:gd name="T16" fmla="*/ 8 w 4001"/>
                  <a:gd name="T17" fmla="*/ 1 h 944"/>
                  <a:gd name="T18" fmla="*/ 8 w 4001"/>
                  <a:gd name="T19" fmla="*/ 1 h 944"/>
                  <a:gd name="T20" fmla="*/ 8 w 4001"/>
                  <a:gd name="T21" fmla="*/ 1 h 944"/>
                  <a:gd name="T22" fmla="*/ 9 w 4001"/>
                  <a:gd name="T23" fmla="*/ 1 h 944"/>
                  <a:gd name="T24" fmla="*/ 9 w 4001"/>
                  <a:gd name="T25" fmla="*/ 0 h 9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1"/>
                  <a:gd name="T40" fmla="*/ 0 h 944"/>
                  <a:gd name="T41" fmla="*/ 4001 w 4001"/>
                  <a:gd name="T42" fmla="*/ 944 h 9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1" h="944">
                    <a:moveTo>
                      <a:pt x="0" y="7"/>
                    </a:moveTo>
                    <a:lnTo>
                      <a:pt x="16" y="167"/>
                    </a:lnTo>
                    <a:lnTo>
                      <a:pt x="33" y="312"/>
                    </a:lnTo>
                    <a:lnTo>
                      <a:pt x="65" y="440"/>
                    </a:lnTo>
                    <a:lnTo>
                      <a:pt x="136" y="585"/>
                    </a:lnTo>
                    <a:lnTo>
                      <a:pt x="239" y="697"/>
                    </a:lnTo>
                    <a:lnTo>
                      <a:pt x="326" y="748"/>
                    </a:lnTo>
                    <a:lnTo>
                      <a:pt x="3449" y="944"/>
                    </a:lnTo>
                    <a:lnTo>
                      <a:pt x="3649" y="872"/>
                    </a:lnTo>
                    <a:lnTo>
                      <a:pt x="3785" y="696"/>
                    </a:lnTo>
                    <a:lnTo>
                      <a:pt x="3897" y="488"/>
                    </a:lnTo>
                    <a:lnTo>
                      <a:pt x="3953" y="256"/>
                    </a:lnTo>
                    <a:lnTo>
                      <a:pt x="4001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47" name="Group 65"/>
              <p:cNvGrpSpPr/>
              <p:nvPr/>
            </p:nvGrpSpPr>
            <p:grpSpPr bwMode="auto">
              <a:xfrm>
                <a:off x="2763" y="1354"/>
                <a:ext cx="94" cy="116"/>
                <a:chOff x="0" y="0"/>
                <a:chExt cx="133" cy="137"/>
              </a:xfrm>
            </p:grpSpPr>
            <p:sp>
              <p:nvSpPr>
                <p:cNvPr id="21557" name="Oval 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58" name="Line 67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8" name="Group 68"/>
              <p:cNvGrpSpPr/>
              <p:nvPr/>
            </p:nvGrpSpPr>
            <p:grpSpPr bwMode="auto">
              <a:xfrm>
                <a:off x="2441" y="1355"/>
                <a:ext cx="94" cy="116"/>
                <a:chOff x="0" y="0"/>
                <a:chExt cx="133" cy="137"/>
              </a:xfrm>
            </p:grpSpPr>
            <p:sp>
              <p:nvSpPr>
                <p:cNvPr id="21555" name="Oval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56" name="Line 70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49" name="Group 71"/>
              <p:cNvGrpSpPr/>
              <p:nvPr/>
            </p:nvGrpSpPr>
            <p:grpSpPr bwMode="auto">
              <a:xfrm>
                <a:off x="2130" y="1364"/>
                <a:ext cx="94" cy="116"/>
                <a:chOff x="0" y="0"/>
                <a:chExt cx="133" cy="137"/>
              </a:xfrm>
            </p:grpSpPr>
            <p:sp>
              <p:nvSpPr>
                <p:cNvPr id="21553" name="Oval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54" name="Line 73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50" name="Group 74"/>
              <p:cNvGrpSpPr/>
              <p:nvPr/>
            </p:nvGrpSpPr>
            <p:grpSpPr bwMode="auto">
              <a:xfrm>
                <a:off x="2970" y="976"/>
                <a:ext cx="94" cy="116"/>
                <a:chOff x="0" y="0"/>
                <a:chExt cx="133" cy="137"/>
              </a:xfrm>
            </p:grpSpPr>
            <p:sp>
              <p:nvSpPr>
                <p:cNvPr id="21551" name="Oval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1552" name="Line 76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21510" name="直接箭头连接符 2"/>
            <p:cNvCxnSpPr>
              <a:cxnSpLocks noChangeShapeType="1"/>
            </p:cNvCxnSpPr>
            <p:nvPr/>
          </p:nvCxnSpPr>
          <p:spPr bwMode="auto">
            <a:xfrm flipH="1">
              <a:off x="3506543" y="1855444"/>
              <a:ext cx="409583" cy="1956104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1" name="矩形 3"/>
            <p:cNvSpPr>
              <a:spLocks noChangeArrowheads="1"/>
            </p:cNvSpPr>
            <p:nvPr/>
          </p:nvSpPr>
          <p:spPr bwMode="auto">
            <a:xfrm>
              <a:off x="604260" y="2120914"/>
              <a:ext cx="10983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Comic Sans MS" panose="030F0702030302020204" pitchFamily="66" charset="0"/>
                </a:rPr>
                <a:t>Channel</a:t>
              </a:r>
              <a:endParaRPr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1512" name="直接箭头连接符 5"/>
            <p:cNvCxnSpPr>
              <a:cxnSpLocks noChangeShapeType="1"/>
            </p:cNvCxnSpPr>
            <p:nvPr/>
          </p:nvCxnSpPr>
          <p:spPr bwMode="auto">
            <a:xfrm>
              <a:off x="1434550" y="2615575"/>
              <a:ext cx="684142" cy="1326375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3" name="矩形 6"/>
            <p:cNvSpPr>
              <a:spLocks noChangeArrowheads="1"/>
            </p:cNvSpPr>
            <p:nvPr/>
          </p:nvSpPr>
          <p:spPr bwMode="auto">
            <a:xfrm>
              <a:off x="3199055" y="1466764"/>
              <a:ext cx="13051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Pinch-off</a:t>
              </a:r>
              <a:endParaRPr lang="en-US" altLang="zh-CN" sz="2000" b="1" baseline="-25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83" name="Object 81"/>
          <p:cNvGraphicFramePr/>
          <p:nvPr/>
        </p:nvGraphicFramePr>
        <p:xfrm>
          <a:off x="5669405" y="515372"/>
          <a:ext cx="341947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BMP 图像" r:id="rId3" imgW="3438525" imgH="3305175" progId="Paint.Picture">
                  <p:embed/>
                </p:oleObj>
              </mc:Choice>
              <mc:Fallback>
                <p:oleObj name="BMP 图像" r:id="rId3" imgW="3438525" imgH="3305175" progId="Paint.Picture">
                  <p:embed/>
                  <p:pic>
                    <p:nvPicPr>
                      <p:cNvPr id="0" name="图片 216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405" y="515372"/>
                        <a:ext cx="3419475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80"/>
          <p:cNvSpPr>
            <a:spLocks noGrp="1" noChangeArrowheads="1"/>
          </p:cNvSpPr>
          <p:nvPr/>
        </p:nvSpPr>
        <p:spPr bwMode="auto">
          <a:xfrm>
            <a:off x="5770245" y="4216400"/>
            <a:ext cx="260159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V</a:t>
            </a:r>
            <a:r>
              <a:rPr lang="zh-CN" altLang="en-US" baseline="-25000" dirty="0"/>
              <a:t>GS</a:t>
            </a:r>
            <a:r>
              <a:rPr lang="zh-CN" altLang="en-US" dirty="0"/>
              <a:t>-</a:t>
            </a:r>
            <a:r>
              <a:rPr lang="zh-CN" altLang="en-US" dirty="0">
                <a:sym typeface="+mn-ea"/>
              </a:rPr>
              <a:t>V</a:t>
            </a:r>
            <a:r>
              <a:rPr lang="zh-CN" altLang="en-US" baseline="-25000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=</a:t>
            </a:r>
            <a:r>
              <a:rPr lang="zh-CN" altLang="en-US" dirty="0"/>
              <a:t>V</a:t>
            </a:r>
            <a:r>
              <a:rPr lang="zh-CN" altLang="en-US" baseline="-25000" dirty="0"/>
              <a:t>DS</a:t>
            </a:r>
            <a:endParaRPr lang="zh-CN" altLang="en-US" baseline="-25000" dirty="0"/>
          </a:p>
        </p:txBody>
      </p:sp>
      <p:sp>
        <p:nvSpPr>
          <p:cNvPr id="3" name="矩形 2"/>
          <p:cNvSpPr/>
          <p:nvPr/>
        </p:nvSpPr>
        <p:spPr>
          <a:xfrm>
            <a:off x="5770275" y="5503983"/>
            <a:ext cx="3145413" cy="739754"/>
          </a:xfrm>
          <a:prstGeom prst="rect">
            <a:avLst/>
          </a:prstGeom>
          <a:gradFill>
            <a:gsLst>
              <a:gs pos="2000">
                <a:srgbClr val="00B0F0"/>
              </a:gs>
              <a:gs pos="49000">
                <a:srgbClr val="00B0F0">
                  <a:alpha val="20000"/>
                </a:srgbClr>
              </a:gs>
              <a:gs pos="67000">
                <a:srgbClr val="00B0F0">
                  <a:alpha val="21000"/>
                </a:srgbClr>
              </a:gs>
              <a:gs pos="100000">
                <a:srgbClr val="00B0F0"/>
              </a:gs>
            </a:gsLst>
            <a:lin ang="5400000" scaled="1"/>
          </a:gradFill>
        </p:spPr>
        <p:txBody>
          <a:bodyPr wrap="none"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V</a:t>
            </a:r>
            <a:r>
              <a:rPr lang="zh-CN" altLang="en-US" sz="3200" baseline="-25000" dirty="0">
                <a:solidFill>
                  <a:srgbClr val="FF0000"/>
                </a:solidFill>
              </a:rPr>
              <a:t>DS</a:t>
            </a:r>
            <a:r>
              <a:rPr lang="zh-CN" altLang="en-US" sz="3200" dirty="0">
                <a:solidFill>
                  <a:srgbClr val="FF0000"/>
                </a:solidFill>
              </a:rPr>
              <a:t>(sat)=V</a:t>
            </a:r>
            <a:r>
              <a:rPr lang="zh-CN" altLang="en-US" sz="3200" baseline="-25000" dirty="0">
                <a:solidFill>
                  <a:srgbClr val="FF0000"/>
                </a:solidFill>
              </a:rPr>
              <a:t>GS</a:t>
            </a:r>
            <a:r>
              <a:rPr lang="zh-CN" altLang="en-US" sz="3200" dirty="0">
                <a:solidFill>
                  <a:srgbClr val="FF0000"/>
                </a:solidFill>
              </a:rPr>
              <a:t>-V</a:t>
            </a:r>
            <a:r>
              <a:rPr lang="zh-CN" altLang="en-US" sz="3200" baseline="-25000" dirty="0">
                <a:solidFill>
                  <a:srgbClr val="FF0000"/>
                </a:solidFill>
              </a:rPr>
              <a:t>T</a:t>
            </a:r>
            <a:endParaRPr lang="zh-CN" altLang="en-US" sz="32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E60C-9896-45FB-A56B-80852CF7D66A}" type="datetime1">
              <a:rPr lang="zh-CN" altLang="en-US" smtClean="0"/>
            </a:fld>
            <a:endParaRPr lang="en-US"/>
          </a:p>
        </p:txBody>
      </p:sp>
      <p:sp>
        <p:nvSpPr>
          <p:cNvPr id="2355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7FCAD3-8067-4EF4-90E6-96A12875C28C}" type="slidenum">
              <a:rPr lang="zh-CN" altLang="en-US" smtClean="0">
                <a:latin typeface="Garamond" panose="02020404030301010803" pitchFamily="18" charset="0"/>
              </a:rPr>
            </a:fld>
            <a:endParaRPr lang="en-US" altLang="zh-CN">
              <a:latin typeface="Garamond" panose="02020404030301010803" pitchFamily="18" charset="0"/>
            </a:endParaRPr>
          </a:p>
        </p:txBody>
      </p:sp>
      <p:grpSp>
        <p:nvGrpSpPr>
          <p:cNvPr id="23556" name="组合 4"/>
          <p:cNvGrpSpPr/>
          <p:nvPr/>
        </p:nvGrpSpPr>
        <p:grpSpPr bwMode="auto">
          <a:xfrm>
            <a:off x="801591" y="278790"/>
            <a:ext cx="7890289" cy="6422048"/>
            <a:chOff x="674843" y="188913"/>
            <a:chExt cx="5322732" cy="4451350"/>
          </a:xfrm>
        </p:grpSpPr>
        <p:grpSp>
          <p:nvGrpSpPr>
            <p:cNvPr id="23557" name="Group 18"/>
            <p:cNvGrpSpPr/>
            <p:nvPr/>
          </p:nvGrpSpPr>
          <p:grpSpPr bwMode="auto">
            <a:xfrm>
              <a:off x="674843" y="188913"/>
              <a:ext cx="5322732" cy="4451350"/>
              <a:chOff x="276" y="0"/>
              <a:chExt cx="3179" cy="2319"/>
            </a:xfrm>
          </p:grpSpPr>
          <p:sp>
            <p:nvSpPr>
              <p:cNvPr id="23560" name="Rectangle 19" descr="5%"/>
              <p:cNvSpPr>
                <a:spLocks noChangeArrowheads="1"/>
              </p:cNvSpPr>
              <p:nvPr/>
            </p:nvSpPr>
            <p:spPr bwMode="auto">
              <a:xfrm>
                <a:off x="1136" y="550"/>
                <a:ext cx="1231" cy="375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3561" name="Rectangle 20" descr="Wide upward diagonal"/>
              <p:cNvSpPr>
                <a:spLocks noChangeArrowheads="1"/>
              </p:cNvSpPr>
              <p:nvPr/>
            </p:nvSpPr>
            <p:spPr bwMode="auto">
              <a:xfrm flipV="1">
                <a:off x="1137" y="330"/>
                <a:ext cx="1230" cy="22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3562" name="未知"/>
              <p:cNvSpPr/>
              <p:nvPr/>
            </p:nvSpPr>
            <p:spPr bwMode="auto">
              <a:xfrm>
                <a:off x="1273" y="147"/>
                <a:ext cx="233" cy="178"/>
              </a:xfrm>
              <a:custGeom>
                <a:avLst/>
                <a:gdLst>
                  <a:gd name="T0" fmla="*/ 1 w 400"/>
                  <a:gd name="T1" fmla="*/ 0 h 236"/>
                  <a:gd name="T2" fmla="*/ 0 w 400"/>
                  <a:gd name="T3" fmla="*/ 0 h 236"/>
                  <a:gd name="T4" fmla="*/ 0 w 400"/>
                  <a:gd name="T5" fmla="*/ 2 h 23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236"/>
                  <a:gd name="T11" fmla="*/ 400 w 400"/>
                  <a:gd name="T12" fmla="*/ 236 h 2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236">
                    <a:moveTo>
                      <a:pt x="400" y="0"/>
                    </a:moveTo>
                    <a:lnTo>
                      <a:pt x="0" y="0"/>
                    </a:lnTo>
                    <a:lnTo>
                      <a:pt x="0" y="2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Oval 22"/>
              <p:cNvSpPr>
                <a:spLocks noChangeArrowheads="1"/>
              </p:cNvSpPr>
              <p:nvPr/>
            </p:nvSpPr>
            <p:spPr bwMode="auto">
              <a:xfrm>
                <a:off x="1497" y="87"/>
                <a:ext cx="93" cy="11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3564" name="Text Box 23"/>
              <p:cNvSpPr txBox="1">
                <a:spLocks noChangeArrowheads="1"/>
              </p:cNvSpPr>
              <p:nvPr/>
            </p:nvSpPr>
            <p:spPr bwMode="auto">
              <a:xfrm>
                <a:off x="1653" y="0"/>
                <a:ext cx="733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GS</a:t>
                </a:r>
                <a:r>
                  <a:rPr lang="en-US" altLang="zh-CN" sz="2000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&gt;V</a:t>
                </a:r>
                <a:r>
                  <a:rPr lang="en-US" altLang="zh-CN" sz="29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T</a:t>
                </a:r>
                <a:endPara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565" name="Group 24"/>
              <p:cNvGrpSpPr/>
              <p:nvPr/>
            </p:nvGrpSpPr>
            <p:grpSpPr bwMode="auto">
              <a:xfrm>
                <a:off x="276" y="913"/>
                <a:ext cx="3150" cy="852"/>
                <a:chOff x="0" y="0"/>
                <a:chExt cx="2364" cy="1011"/>
              </a:xfrm>
            </p:grpSpPr>
            <p:sp>
              <p:nvSpPr>
                <p:cNvPr id="23640" name="Line 25"/>
                <p:cNvSpPr>
                  <a:spLocks noChangeShapeType="1"/>
                </p:cNvSpPr>
                <p:nvPr/>
              </p:nvSpPr>
              <p:spPr bwMode="auto">
                <a:xfrm>
                  <a:off x="29" y="1008"/>
                  <a:ext cx="2295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6" y="0"/>
                  <a:ext cx="2313" cy="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2" name="未知"/>
                <p:cNvSpPr/>
                <p:nvPr/>
              </p:nvSpPr>
              <p:spPr bwMode="auto">
                <a:xfrm>
                  <a:off x="0" y="10"/>
                  <a:ext cx="61" cy="1001"/>
                </a:xfrm>
                <a:custGeom>
                  <a:avLst/>
                  <a:gdLst>
                    <a:gd name="T0" fmla="*/ 2 w 75"/>
                    <a:gd name="T1" fmla="*/ 0 h 1112"/>
                    <a:gd name="T2" fmla="*/ 2 w 75"/>
                    <a:gd name="T3" fmla="*/ 19 h 1112"/>
                    <a:gd name="T4" fmla="*/ 2 w 75"/>
                    <a:gd name="T5" fmla="*/ 39 h 1112"/>
                    <a:gd name="T6" fmla="*/ 2 w 75"/>
                    <a:gd name="T7" fmla="*/ 62 h 1112"/>
                    <a:gd name="T8" fmla="*/ 2 w 75"/>
                    <a:gd name="T9" fmla="*/ 84 h 1112"/>
                    <a:gd name="T10" fmla="*/ 2 w 75"/>
                    <a:gd name="T11" fmla="*/ 104 h 1112"/>
                    <a:gd name="T12" fmla="*/ 0 w 75"/>
                    <a:gd name="T13" fmla="*/ 128 h 1112"/>
                    <a:gd name="T14" fmla="*/ 2 w 75"/>
                    <a:gd name="T15" fmla="*/ 147 h 1112"/>
                    <a:gd name="T16" fmla="*/ 2 w 75"/>
                    <a:gd name="T17" fmla="*/ 167 h 11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1112"/>
                    <a:gd name="T29" fmla="*/ 75 w 75"/>
                    <a:gd name="T30" fmla="*/ 1112 h 11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1112">
                      <a:moveTo>
                        <a:pt x="40" y="0"/>
                      </a:moveTo>
                      <a:lnTo>
                        <a:pt x="66" y="123"/>
                      </a:lnTo>
                      <a:lnTo>
                        <a:pt x="75" y="255"/>
                      </a:lnTo>
                      <a:lnTo>
                        <a:pt x="69" y="405"/>
                      </a:lnTo>
                      <a:lnTo>
                        <a:pt x="39" y="552"/>
                      </a:lnTo>
                      <a:lnTo>
                        <a:pt x="6" y="696"/>
                      </a:lnTo>
                      <a:lnTo>
                        <a:pt x="0" y="852"/>
                      </a:lnTo>
                      <a:lnTo>
                        <a:pt x="12" y="978"/>
                      </a:lnTo>
                      <a:lnTo>
                        <a:pt x="41" y="1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3" name="未知"/>
                <p:cNvSpPr/>
                <p:nvPr/>
              </p:nvSpPr>
              <p:spPr bwMode="auto">
                <a:xfrm>
                  <a:off x="2304" y="7"/>
                  <a:ext cx="60" cy="1002"/>
                </a:xfrm>
                <a:custGeom>
                  <a:avLst/>
                  <a:gdLst>
                    <a:gd name="T0" fmla="*/ 2 w 75"/>
                    <a:gd name="T1" fmla="*/ 0 h 1112"/>
                    <a:gd name="T2" fmla="*/ 2 w 75"/>
                    <a:gd name="T3" fmla="*/ 19 h 1112"/>
                    <a:gd name="T4" fmla="*/ 2 w 75"/>
                    <a:gd name="T5" fmla="*/ 39 h 1112"/>
                    <a:gd name="T6" fmla="*/ 2 w 75"/>
                    <a:gd name="T7" fmla="*/ 62 h 1112"/>
                    <a:gd name="T8" fmla="*/ 2 w 75"/>
                    <a:gd name="T9" fmla="*/ 86 h 1112"/>
                    <a:gd name="T10" fmla="*/ 2 w 75"/>
                    <a:gd name="T11" fmla="*/ 107 h 1112"/>
                    <a:gd name="T12" fmla="*/ 0 w 75"/>
                    <a:gd name="T13" fmla="*/ 130 h 1112"/>
                    <a:gd name="T14" fmla="*/ 2 w 75"/>
                    <a:gd name="T15" fmla="*/ 150 h 1112"/>
                    <a:gd name="T16" fmla="*/ 2 w 75"/>
                    <a:gd name="T17" fmla="*/ 170 h 11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1112"/>
                    <a:gd name="T29" fmla="*/ 75 w 75"/>
                    <a:gd name="T30" fmla="*/ 1112 h 11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1112">
                      <a:moveTo>
                        <a:pt x="40" y="0"/>
                      </a:moveTo>
                      <a:lnTo>
                        <a:pt x="66" y="123"/>
                      </a:lnTo>
                      <a:lnTo>
                        <a:pt x="75" y="255"/>
                      </a:lnTo>
                      <a:lnTo>
                        <a:pt x="69" y="405"/>
                      </a:lnTo>
                      <a:lnTo>
                        <a:pt x="39" y="552"/>
                      </a:lnTo>
                      <a:lnTo>
                        <a:pt x="6" y="696"/>
                      </a:lnTo>
                      <a:lnTo>
                        <a:pt x="0" y="852"/>
                      </a:lnTo>
                      <a:lnTo>
                        <a:pt x="12" y="978"/>
                      </a:lnTo>
                      <a:lnTo>
                        <a:pt x="41" y="111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66" name="Group 29"/>
              <p:cNvGrpSpPr/>
              <p:nvPr/>
            </p:nvGrpSpPr>
            <p:grpSpPr bwMode="auto">
              <a:xfrm>
                <a:off x="543" y="1111"/>
                <a:ext cx="97" cy="114"/>
                <a:chOff x="0" y="0"/>
                <a:chExt cx="133" cy="137"/>
              </a:xfrm>
            </p:grpSpPr>
            <p:sp>
              <p:nvSpPr>
                <p:cNvPr id="23638" name="Oval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39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67" name="未知"/>
              <p:cNvSpPr/>
              <p:nvPr/>
            </p:nvSpPr>
            <p:spPr bwMode="auto">
              <a:xfrm>
                <a:off x="690" y="922"/>
                <a:ext cx="469" cy="209"/>
              </a:xfrm>
              <a:custGeom>
                <a:avLst/>
                <a:gdLst>
                  <a:gd name="T0" fmla="*/ 0 w 2085"/>
                  <a:gd name="T1" fmla="*/ 1 h 282"/>
                  <a:gd name="T2" fmla="*/ 0 w 2085"/>
                  <a:gd name="T3" fmla="*/ 1 h 282"/>
                  <a:gd name="T4" fmla="*/ 0 w 2085"/>
                  <a:gd name="T5" fmla="*/ 1 h 282"/>
                  <a:gd name="T6" fmla="*/ 0 w 2085"/>
                  <a:gd name="T7" fmla="*/ 1 h 282"/>
                  <a:gd name="T8" fmla="*/ 0 w 2085"/>
                  <a:gd name="T9" fmla="*/ 1 h 282"/>
                  <a:gd name="T10" fmla="*/ 0 w 2085"/>
                  <a:gd name="T11" fmla="*/ 1 h 282"/>
                  <a:gd name="T12" fmla="*/ 0 w 2085"/>
                  <a:gd name="T13" fmla="*/ 1 h 282"/>
                  <a:gd name="T14" fmla="*/ 0 w 2085"/>
                  <a:gd name="T15" fmla="*/ 1 h 282"/>
                  <a:gd name="T16" fmla="*/ 0 w 2085"/>
                  <a:gd name="T17" fmla="*/ 1 h 282"/>
                  <a:gd name="T18" fmla="*/ 0 w 2085"/>
                  <a:gd name="T19" fmla="*/ 1 h 282"/>
                  <a:gd name="T20" fmla="*/ 0 w 2085"/>
                  <a:gd name="T21" fmla="*/ 1 h 282"/>
                  <a:gd name="T22" fmla="*/ 0 w 2085"/>
                  <a:gd name="T23" fmla="*/ 1 h 282"/>
                  <a:gd name="T24" fmla="*/ 0 w 2085"/>
                  <a:gd name="T25" fmla="*/ 0 h 2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5"/>
                  <a:gd name="T40" fmla="*/ 0 h 282"/>
                  <a:gd name="T41" fmla="*/ 2085 w 2085"/>
                  <a:gd name="T42" fmla="*/ 282 h 2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5" h="282">
                    <a:moveTo>
                      <a:pt x="0" y="3"/>
                    </a:moveTo>
                    <a:lnTo>
                      <a:pt x="9" y="63"/>
                    </a:lnTo>
                    <a:lnTo>
                      <a:pt x="18" y="117"/>
                    </a:lnTo>
                    <a:lnTo>
                      <a:pt x="36" y="165"/>
                    </a:lnTo>
                    <a:lnTo>
                      <a:pt x="75" y="219"/>
                    </a:lnTo>
                    <a:lnTo>
                      <a:pt x="132" y="261"/>
                    </a:lnTo>
                    <a:lnTo>
                      <a:pt x="180" y="280"/>
                    </a:lnTo>
                    <a:lnTo>
                      <a:pt x="1914" y="282"/>
                    </a:lnTo>
                    <a:lnTo>
                      <a:pt x="1965" y="270"/>
                    </a:lnTo>
                    <a:lnTo>
                      <a:pt x="2019" y="228"/>
                    </a:lnTo>
                    <a:lnTo>
                      <a:pt x="2055" y="168"/>
                    </a:lnTo>
                    <a:lnTo>
                      <a:pt x="2082" y="54"/>
                    </a:lnTo>
                    <a:lnTo>
                      <a:pt x="208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未知"/>
              <p:cNvSpPr/>
              <p:nvPr/>
            </p:nvSpPr>
            <p:spPr bwMode="auto">
              <a:xfrm>
                <a:off x="2339" y="926"/>
                <a:ext cx="469" cy="215"/>
              </a:xfrm>
              <a:custGeom>
                <a:avLst/>
                <a:gdLst>
                  <a:gd name="T0" fmla="*/ 0 w 2085"/>
                  <a:gd name="T1" fmla="*/ 2 h 282"/>
                  <a:gd name="T2" fmla="*/ 0 w 2085"/>
                  <a:gd name="T3" fmla="*/ 2 h 282"/>
                  <a:gd name="T4" fmla="*/ 0 w 2085"/>
                  <a:gd name="T5" fmla="*/ 2 h 282"/>
                  <a:gd name="T6" fmla="*/ 0 w 2085"/>
                  <a:gd name="T7" fmla="*/ 2 h 282"/>
                  <a:gd name="T8" fmla="*/ 0 w 2085"/>
                  <a:gd name="T9" fmla="*/ 2 h 282"/>
                  <a:gd name="T10" fmla="*/ 0 w 2085"/>
                  <a:gd name="T11" fmla="*/ 2 h 282"/>
                  <a:gd name="T12" fmla="*/ 0 w 2085"/>
                  <a:gd name="T13" fmla="*/ 2 h 282"/>
                  <a:gd name="T14" fmla="*/ 0 w 2085"/>
                  <a:gd name="T15" fmla="*/ 2 h 282"/>
                  <a:gd name="T16" fmla="*/ 0 w 2085"/>
                  <a:gd name="T17" fmla="*/ 2 h 282"/>
                  <a:gd name="T18" fmla="*/ 0 w 2085"/>
                  <a:gd name="T19" fmla="*/ 2 h 282"/>
                  <a:gd name="T20" fmla="*/ 0 w 2085"/>
                  <a:gd name="T21" fmla="*/ 2 h 282"/>
                  <a:gd name="T22" fmla="*/ 0 w 2085"/>
                  <a:gd name="T23" fmla="*/ 2 h 282"/>
                  <a:gd name="T24" fmla="*/ 0 w 2085"/>
                  <a:gd name="T25" fmla="*/ 0 h 2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5"/>
                  <a:gd name="T40" fmla="*/ 0 h 282"/>
                  <a:gd name="T41" fmla="*/ 2085 w 2085"/>
                  <a:gd name="T42" fmla="*/ 282 h 2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5" h="282">
                    <a:moveTo>
                      <a:pt x="0" y="3"/>
                    </a:moveTo>
                    <a:lnTo>
                      <a:pt x="9" y="63"/>
                    </a:lnTo>
                    <a:lnTo>
                      <a:pt x="18" y="117"/>
                    </a:lnTo>
                    <a:lnTo>
                      <a:pt x="36" y="165"/>
                    </a:lnTo>
                    <a:lnTo>
                      <a:pt x="75" y="219"/>
                    </a:lnTo>
                    <a:lnTo>
                      <a:pt x="132" y="261"/>
                    </a:lnTo>
                    <a:lnTo>
                      <a:pt x="180" y="280"/>
                    </a:lnTo>
                    <a:lnTo>
                      <a:pt x="1914" y="282"/>
                    </a:lnTo>
                    <a:lnTo>
                      <a:pt x="1965" y="270"/>
                    </a:lnTo>
                    <a:lnTo>
                      <a:pt x="2019" y="228"/>
                    </a:lnTo>
                    <a:lnTo>
                      <a:pt x="2055" y="168"/>
                    </a:lnTo>
                    <a:lnTo>
                      <a:pt x="2082" y="54"/>
                    </a:lnTo>
                    <a:lnTo>
                      <a:pt x="208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Text Box 34"/>
              <p:cNvSpPr txBox="1">
                <a:spLocks noChangeArrowheads="1"/>
              </p:cNvSpPr>
              <p:nvPr/>
            </p:nvSpPr>
            <p:spPr bwMode="auto">
              <a:xfrm>
                <a:off x="778" y="859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n+</a:t>
                </a:r>
                <a:endParaRPr lang="en-US" altLang="zh-CN" sz="26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570" name="Text Box 35"/>
              <p:cNvSpPr txBox="1">
                <a:spLocks noChangeArrowheads="1"/>
              </p:cNvSpPr>
              <p:nvPr/>
            </p:nvSpPr>
            <p:spPr bwMode="auto">
              <a:xfrm>
                <a:off x="2431" y="863"/>
                <a:ext cx="319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6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n+</a:t>
                </a:r>
                <a:endParaRPr lang="en-US" altLang="zh-CN" sz="26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3571" name="Group 36"/>
              <p:cNvGrpSpPr/>
              <p:nvPr/>
            </p:nvGrpSpPr>
            <p:grpSpPr bwMode="auto">
              <a:xfrm>
                <a:off x="827" y="1262"/>
                <a:ext cx="96" cy="114"/>
                <a:chOff x="0" y="0"/>
                <a:chExt cx="133" cy="137"/>
              </a:xfrm>
            </p:grpSpPr>
            <p:sp>
              <p:nvSpPr>
                <p:cNvPr id="23636" name="Oval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37" name="Line 38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2" name="Group 39"/>
              <p:cNvGrpSpPr/>
              <p:nvPr/>
            </p:nvGrpSpPr>
            <p:grpSpPr bwMode="auto">
              <a:xfrm>
                <a:off x="1128" y="1269"/>
                <a:ext cx="95" cy="114"/>
                <a:chOff x="0" y="0"/>
                <a:chExt cx="133" cy="137"/>
              </a:xfrm>
            </p:grpSpPr>
            <p:sp>
              <p:nvSpPr>
                <p:cNvPr id="23634" name="Oval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35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3" name="Group 42"/>
              <p:cNvGrpSpPr/>
              <p:nvPr/>
            </p:nvGrpSpPr>
            <p:grpSpPr bwMode="auto">
              <a:xfrm>
                <a:off x="1459" y="1244"/>
                <a:ext cx="94" cy="114"/>
                <a:chOff x="0" y="0"/>
                <a:chExt cx="133" cy="137"/>
              </a:xfrm>
            </p:grpSpPr>
            <p:sp>
              <p:nvSpPr>
                <p:cNvPr id="23632" name="Oval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33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4" name="Group 45"/>
              <p:cNvGrpSpPr/>
              <p:nvPr/>
            </p:nvGrpSpPr>
            <p:grpSpPr bwMode="auto">
              <a:xfrm>
                <a:off x="1750" y="1230"/>
                <a:ext cx="92" cy="114"/>
                <a:chOff x="0" y="0"/>
                <a:chExt cx="133" cy="137"/>
              </a:xfrm>
            </p:grpSpPr>
            <p:sp>
              <p:nvSpPr>
                <p:cNvPr id="23630" name="Oval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31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5" name="Group 48"/>
              <p:cNvGrpSpPr/>
              <p:nvPr/>
            </p:nvGrpSpPr>
            <p:grpSpPr bwMode="auto">
              <a:xfrm>
                <a:off x="2018" y="1243"/>
                <a:ext cx="95" cy="114"/>
                <a:chOff x="0" y="0"/>
                <a:chExt cx="133" cy="137"/>
              </a:xfrm>
            </p:grpSpPr>
            <p:sp>
              <p:nvSpPr>
                <p:cNvPr id="23628" name="Oval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29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6" name="Group 51"/>
              <p:cNvGrpSpPr/>
              <p:nvPr/>
            </p:nvGrpSpPr>
            <p:grpSpPr bwMode="auto">
              <a:xfrm>
                <a:off x="2345" y="1239"/>
                <a:ext cx="95" cy="113"/>
                <a:chOff x="0" y="0"/>
                <a:chExt cx="133" cy="137"/>
              </a:xfrm>
            </p:grpSpPr>
            <p:sp>
              <p:nvSpPr>
                <p:cNvPr id="23626" name="Oval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27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7" name="Group 54"/>
              <p:cNvGrpSpPr/>
              <p:nvPr/>
            </p:nvGrpSpPr>
            <p:grpSpPr bwMode="auto">
              <a:xfrm>
                <a:off x="2640" y="1244"/>
                <a:ext cx="95" cy="114"/>
                <a:chOff x="0" y="0"/>
                <a:chExt cx="133" cy="137"/>
              </a:xfrm>
            </p:grpSpPr>
            <p:sp>
              <p:nvSpPr>
                <p:cNvPr id="23624" name="Oval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25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8" name="Group 57"/>
              <p:cNvGrpSpPr/>
              <p:nvPr/>
            </p:nvGrpSpPr>
            <p:grpSpPr bwMode="auto">
              <a:xfrm>
                <a:off x="2884" y="1128"/>
                <a:ext cx="94" cy="116"/>
                <a:chOff x="0" y="0"/>
                <a:chExt cx="133" cy="137"/>
              </a:xfrm>
            </p:grpSpPr>
            <p:sp>
              <p:nvSpPr>
                <p:cNvPr id="23622" name="Oval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23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79" name="未知"/>
              <p:cNvSpPr/>
              <p:nvPr/>
            </p:nvSpPr>
            <p:spPr bwMode="auto">
              <a:xfrm>
                <a:off x="2579" y="425"/>
                <a:ext cx="239" cy="493"/>
              </a:xfrm>
              <a:custGeom>
                <a:avLst/>
                <a:gdLst>
                  <a:gd name="T0" fmla="*/ 1 w 400"/>
                  <a:gd name="T1" fmla="*/ 0 h 236"/>
                  <a:gd name="T2" fmla="*/ 0 w 400"/>
                  <a:gd name="T3" fmla="*/ 0 h 236"/>
                  <a:gd name="T4" fmla="*/ 0 w 400"/>
                  <a:gd name="T5" fmla="*/ 135463776 h 236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236"/>
                  <a:gd name="T11" fmla="*/ 400 w 400"/>
                  <a:gd name="T12" fmla="*/ 236 h 2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236">
                    <a:moveTo>
                      <a:pt x="400" y="0"/>
                    </a:moveTo>
                    <a:lnTo>
                      <a:pt x="0" y="0"/>
                    </a:lnTo>
                    <a:lnTo>
                      <a:pt x="0" y="2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0" name="Oval 61"/>
              <p:cNvSpPr>
                <a:spLocks noChangeArrowheads="1"/>
              </p:cNvSpPr>
              <p:nvPr/>
            </p:nvSpPr>
            <p:spPr bwMode="auto">
              <a:xfrm>
                <a:off x="2809" y="365"/>
                <a:ext cx="94" cy="1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3581" name="Text Box 62"/>
              <p:cNvSpPr txBox="1">
                <a:spLocks noChangeArrowheads="1"/>
              </p:cNvSpPr>
              <p:nvPr/>
            </p:nvSpPr>
            <p:spPr bwMode="auto">
              <a:xfrm>
                <a:off x="2456" y="113"/>
                <a:ext cx="89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</a:t>
                </a:r>
                <a:r>
                  <a:rPr lang="en-US" altLang="zh-CN" sz="2000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&gt;V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Dsat</a:t>
                </a:r>
                <a:endPara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2" name="Line 63"/>
              <p:cNvSpPr>
                <a:spLocks noChangeShapeType="1"/>
              </p:cNvSpPr>
              <p:nvPr/>
            </p:nvSpPr>
            <p:spPr bwMode="auto">
              <a:xfrm flipV="1">
                <a:off x="1174" y="948"/>
                <a:ext cx="961" cy="10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Text Box 64"/>
              <p:cNvSpPr txBox="1">
                <a:spLocks noChangeArrowheads="1"/>
              </p:cNvSpPr>
              <p:nvPr/>
            </p:nvSpPr>
            <p:spPr bwMode="auto">
              <a:xfrm>
                <a:off x="388" y="1510"/>
                <a:ext cx="1334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p-substrate</a:t>
                </a:r>
                <a:endParaRPr lang="en-US" altLang="zh-CN" sz="2000" b="1" baseline="30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584" name="Line 66"/>
              <p:cNvSpPr>
                <a:spLocks noChangeShapeType="1"/>
              </p:cNvSpPr>
              <p:nvPr/>
            </p:nvSpPr>
            <p:spPr bwMode="auto">
              <a:xfrm flipV="1">
                <a:off x="881" y="667"/>
                <a:ext cx="0" cy="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585" name="Group 67"/>
              <p:cNvGrpSpPr/>
              <p:nvPr/>
            </p:nvGrpSpPr>
            <p:grpSpPr bwMode="auto">
              <a:xfrm>
                <a:off x="770" y="547"/>
                <a:ext cx="229" cy="112"/>
                <a:chOff x="0" y="0"/>
                <a:chExt cx="294" cy="124"/>
              </a:xfrm>
            </p:grpSpPr>
            <p:sp>
              <p:nvSpPr>
                <p:cNvPr id="23619" name="Line 68"/>
                <p:cNvSpPr>
                  <a:spLocks noChangeShapeType="1"/>
                </p:cNvSpPr>
                <p:nvPr/>
              </p:nvSpPr>
              <p:spPr bwMode="auto">
                <a:xfrm>
                  <a:off x="0" y="124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0" name="Line 69"/>
                <p:cNvSpPr>
                  <a:spLocks noChangeShapeType="1"/>
                </p:cNvSpPr>
                <p:nvPr/>
              </p:nvSpPr>
              <p:spPr bwMode="auto">
                <a:xfrm>
                  <a:off x="67" y="66"/>
                  <a:ext cx="1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1" name="Line 70"/>
                <p:cNvSpPr>
                  <a:spLocks noChangeShapeType="1"/>
                </p:cNvSpPr>
                <p:nvPr/>
              </p:nvSpPr>
              <p:spPr bwMode="auto">
                <a:xfrm>
                  <a:off x="87" y="0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6" name="Group 71"/>
              <p:cNvGrpSpPr/>
              <p:nvPr/>
            </p:nvGrpSpPr>
            <p:grpSpPr bwMode="auto">
              <a:xfrm rot="10800000">
                <a:off x="339" y="2013"/>
                <a:ext cx="229" cy="112"/>
                <a:chOff x="0" y="0"/>
                <a:chExt cx="294" cy="124"/>
              </a:xfrm>
            </p:grpSpPr>
            <p:sp>
              <p:nvSpPr>
                <p:cNvPr id="23616" name="Line 72"/>
                <p:cNvSpPr>
                  <a:spLocks noChangeShapeType="1"/>
                </p:cNvSpPr>
                <p:nvPr/>
              </p:nvSpPr>
              <p:spPr bwMode="auto">
                <a:xfrm>
                  <a:off x="0" y="124"/>
                  <a:ext cx="29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7" name="Line 73"/>
                <p:cNvSpPr>
                  <a:spLocks noChangeShapeType="1"/>
                </p:cNvSpPr>
                <p:nvPr/>
              </p:nvSpPr>
              <p:spPr bwMode="auto">
                <a:xfrm>
                  <a:off x="67" y="66"/>
                  <a:ext cx="16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8" name="Line 74"/>
                <p:cNvSpPr>
                  <a:spLocks noChangeShapeType="1"/>
                </p:cNvSpPr>
                <p:nvPr/>
              </p:nvSpPr>
              <p:spPr bwMode="auto">
                <a:xfrm>
                  <a:off x="87" y="0"/>
                  <a:ext cx="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87" name="Line 75"/>
              <p:cNvSpPr>
                <a:spLocks noChangeShapeType="1"/>
              </p:cNvSpPr>
              <p:nvPr/>
            </p:nvSpPr>
            <p:spPr bwMode="auto">
              <a:xfrm>
                <a:off x="459" y="1772"/>
                <a:ext cx="0" cy="2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Text Box 76"/>
              <p:cNvSpPr txBox="1">
                <a:spLocks noChangeArrowheads="1"/>
              </p:cNvSpPr>
              <p:nvPr/>
            </p:nvSpPr>
            <p:spPr bwMode="auto">
              <a:xfrm>
                <a:off x="492" y="468"/>
                <a:ext cx="43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S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589" name="Text Box 77"/>
              <p:cNvSpPr txBox="1">
                <a:spLocks noChangeArrowheads="1"/>
              </p:cNvSpPr>
              <p:nvPr/>
            </p:nvSpPr>
            <p:spPr bwMode="auto">
              <a:xfrm>
                <a:off x="604" y="1835"/>
                <a:ext cx="26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B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590" name="Line 78"/>
              <p:cNvSpPr>
                <a:spLocks noChangeShapeType="1"/>
              </p:cNvSpPr>
              <p:nvPr/>
            </p:nvSpPr>
            <p:spPr bwMode="auto">
              <a:xfrm>
                <a:off x="2700" y="589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Text Box 79"/>
              <p:cNvSpPr txBox="1">
                <a:spLocks noChangeArrowheads="1"/>
              </p:cNvSpPr>
              <p:nvPr/>
            </p:nvSpPr>
            <p:spPr bwMode="auto">
              <a:xfrm>
                <a:off x="2683" y="575"/>
                <a:ext cx="356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109" tIns="42055" rIns="84109" bIns="42055">
                <a:spAutoFit/>
              </a:bodyPr>
              <a:lstStyle>
                <a:lvl1pPr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41375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413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altLang="zh-CN" sz="2000" b="1" baseline="-250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DS</a:t>
                </a:r>
                <a:endParaRPr lang="en-US" altLang="zh-CN" sz="2000" b="1" baseline="-250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3592" name="未知"/>
              <p:cNvSpPr/>
              <p:nvPr/>
            </p:nvSpPr>
            <p:spPr bwMode="auto">
              <a:xfrm>
                <a:off x="380" y="928"/>
                <a:ext cx="2848" cy="642"/>
              </a:xfrm>
              <a:custGeom>
                <a:avLst/>
                <a:gdLst>
                  <a:gd name="T0" fmla="*/ 0 w 4001"/>
                  <a:gd name="T1" fmla="*/ 1 h 944"/>
                  <a:gd name="T2" fmla="*/ 1 w 4001"/>
                  <a:gd name="T3" fmla="*/ 1 h 944"/>
                  <a:gd name="T4" fmla="*/ 1 w 4001"/>
                  <a:gd name="T5" fmla="*/ 1 h 944"/>
                  <a:gd name="T6" fmla="*/ 1 w 4001"/>
                  <a:gd name="T7" fmla="*/ 1 h 944"/>
                  <a:gd name="T8" fmla="*/ 1 w 4001"/>
                  <a:gd name="T9" fmla="*/ 1 h 944"/>
                  <a:gd name="T10" fmla="*/ 1 w 4001"/>
                  <a:gd name="T11" fmla="*/ 1 h 944"/>
                  <a:gd name="T12" fmla="*/ 1 w 4001"/>
                  <a:gd name="T13" fmla="*/ 1 h 944"/>
                  <a:gd name="T14" fmla="*/ 8 w 4001"/>
                  <a:gd name="T15" fmla="*/ 1 h 944"/>
                  <a:gd name="T16" fmla="*/ 8 w 4001"/>
                  <a:gd name="T17" fmla="*/ 1 h 944"/>
                  <a:gd name="T18" fmla="*/ 8 w 4001"/>
                  <a:gd name="T19" fmla="*/ 1 h 944"/>
                  <a:gd name="T20" fmla="*/ 8 w 4001"/>
                  <a:gd name="T21" fmla="*/ 1 h 944"/>
                  <a:gd name="T22" fmla="*/ 9 w 4001"/>
                  <a:gd name="T23" fmla="*/ 1 h 944"/>
                  <a:gd name="T24" fmla="*/ 9 w 4001"/>
                  <a:gd name="T25" fmla="*/ 0 h 9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01"/>
                  <a:gd name="T40" fmla="*/ 0 h 944"/>
                  <a:gd name="T41" fmla="*/ 4001 w 4001"/>
                  <a:gd name="T42" fmla="*/ 944 h 9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01" h="944">
                    <a:moveTo>
                      <a:pt x="0" y="7"/>
                    </a:moveTo>
                    <a:lnTo>
                      <a:pt x="16" y="167"/>
                    </a:lnTo>
                    <a:lnTo>
                      <a:pt x="33" y="312"/>
                    </a:lnTo>
                    <a:lnTo>
                      <a:pt x="65" y="440"/>
                    </a:lnTo>
                    <a:lnTo>
                      <a:pt x="136" y="585"/>
                    </a:lnTo>
                    <a:lnTo>
                      <a:pt x="239" y="697"/>
                    </a:lnTo>
                    <a:lnTo>
                      <a:pt x="326" y="748"/>
                    </a:lnTo>
                    <a:lnTo>
                      <a:pt x="3449" y="944"/>
                    </a:lnTo>
                    <a:lnTo>
                      <a:pt x="3649" y="872"/>
                    </a:lnTo>
                    <a:lnTo>
                      <a:pt x="3785" y="696"/>
                    </a:lnTo>
                    <a:lnTo>
                      <a:pt x="3897" y="488"/>
                    </a:lnTo>
                    <a:lnTo>
                      <a:pt x="3953" y="256"/>
                    </a:lnTo>
                    <a:lnTo>
                      <a:pt x="4001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593" name="Group 81"/>
              <p:cNvGrpSpPr/>
              <p:nvPr/>
            </p:nvGrpSpPr>
            <p:grpSpPr bwMode="auto">
              <a:xfrm>
                <a:off x="2799" y="1354"/>
                <a:ext cx="94" cy="116"/>
                <a:chOff x="0" y="0"/>
                <a:chExt cx="133" cy="137"/>
              </a:xfrm>
            </p:grpSpPr>
            <p:sp>
              <p:nvSpPr>
                <p:cNvPr id="23614" name="Oval 8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15" name="Line 83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94" name="Group 84"/>
              <p:cNvGrpSpPr/>
              <p:nvPr/>
            </p:nvGrpSpPr>
            <p:grpSpPr bwMode="auto">
              <a:xfrm>
                <a:off x="2477" y="1355"/>
                <a:ext cx="94" cy="116"/>
                <a:chOff x="0" y="0"/>
                <a:chExt cx="133" cy="137"/>
              </a:xfrm>
            </p:grpSpPr>
            <p:sp>
              <p:nvSpPr>
                <p:cNvPr id="23612" name="Oval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13" name="Line 86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95" name="Group 87"/>
              <p:cNvGrpSpPr/>
              <p:nvPr/>
            </p:nvGrpSpPr>
            <p:grpSpPr bwMode="auto">
              <a:xfrm>
                <a:off x="1892" y="1062"/>
                <a:ext cx="94" cy="116"/>
                <a:chOff x="0" y="0"/>
                <a:chExt cx="133" cy="137"/>
              </a:xfrm>
            </p:grpSpPr>
            <p:sp>
              <p:nvSpPr>
                <p:cNvPr id="23610" name="Oval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11" name="Line 89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96" name="Group 90"/>
              <p:cNvGrpSpPr/>
              <p:nvPr/>
            </p:nvGrpSpPr>
            <p:grpSpPr bwMode="auto">
              <a:xfrm>
                <a:off x="3006" y="976"/>
                <a:ext cx="94" cy="116"/>
                <a:chOff x="0" y="0"/>
                <a:chExt cx="133" cy="137"/>
              </a:xfrm>
            </p:grpSpPr>
            <p:sp>
              <p:nvSpPr>
                <p:cNvPr id="23608" name="Oval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" cy="1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09" name="Line 92"/>
                <p:cNvSpPr>
                  <a:spLocks noChangeShapeType="1"/>
                </p:cNvSpPr>
                <p:nvPr/>
              </p:nvSpPr>
              <p:spPr bwMode="auto">
                <a:xfrm rot="-5400000">
                  <a:off x="54" y="14"/>
                  <a:ext cx="1" cy="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97" name="Line 93"/>
              <p:cNvSpPr>
                <a:spLocks noChangeShapeType="1"/>
              </p:cNvSpPr>
              <p:nvPr/>
            </p:nvSpPr>
            <p:spPr bwMode="auto">
              <a:xfrm>
                <a:off x="2125" y="937"/>
                <a:ext cx="0" cy="13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8" name="Line 94"/>
              <p:cNvSpPr>
                <a:spLocks noChangeShapeType="1"/>
              </p:cNvSpPr>
              <p:nvPr/>
            </p:nvSpPr>
            <p:spPr bwMode="auto">
              <a:xfrm>
                <a:off x="2333" y="937"/>
                <a:ext cx="0" cy="13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9" name="Line 95"/>
              <p:cNvSpPr>
                <a:spLocks noChangeShapeType="1"/>
              </p:cNvSpPr>
              <p:nvPr/>
            </p:nvSpPr>
            <p:spPr bwMode="auto">
              <a:xfrm>
                <a:off x="1775" y="1956"/>
                <a:ext cx="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0" name="Line 96"/>
              <p:cNvSpPr>
                <a:spLocks noChangeShapeType="1"/>
              </p:cNvSpPr>
              <p:nvPr/>
            </p:nvSpPr>
            <p:spPr bwMode="auto">
              <a:xfrm flipH="1">
                <a:off x="2380" y="1957"/>
                <a:ext cx="3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1" name="Text Box 97"/>
              <p:cNvSpPr txBox="1">
                <a:spLocks noChangeArrowheads="1"/>
              </p:cNvSpPr>
              <p:nvPr/>
            </p:nvSpPr>
            <p:spPr bwMode="auto">
              <a:xfrm>
                <a:off x="2682" y="1806"/>
                <a:ext cx="7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夹断区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3602" name="Object 98"/>
              <p:cNvGraphicFramePr>
                <a:graphicFrameLocks noChangeAspect="1"/>
              </p:cNvGraphicFramePr>
              <p:nvPr/>
            </p:nvGraphicFramePr>
            <p:xfrm>
              <a:off x="2156" y="1874"/>
              <a:ext cx="20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39" name="" r:id="rId3" imgW="231775" imgH="167640" progId="Equation.3">
                      <p:embed/>
                    </p:oleObj>
                  </mc:Choice>
                  <mc:Fallback>
                    <p:oleObj name="" r:id="rId3" imgW="231775" imgH="16764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6" y="1874"/>
                            <a:ext cx="20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03" name="Object 99"/>
              <p:cNvGraphicFramePr>
                <a:graphicFrameLocks noChangeAspect="1"/>
              </p:cNvGraphicFramePr>
              <p:nvPr/>
            </p:nvGraphicFramePr>
            <p:xfrm>
              <a:off x="2460" y="2074"/>
              <a:ext cx="639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40" name="" r:id="rId5" imgW="596900" imgH="228600" progId="Equation.3">
                      <p:embed/>
                    </p:oleObj>
                  </mc:Choice>
                  <mc:Fallback>
                    <p:oleObj name="" r:id="rId5" imgW="596900" imgH="228600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0" y="2074"/>
                            <a:ext cx="639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04" name="Line 100"/>
              <p:cNvSpPr>
                <a:spLocks noChangeShapeType="1"/>
              </p:cNvSpPr>
              <p:nvPr/>
            </p:nvSpPr>
            <p:spPr bwMode="auto">
              <a:xfrm flipH="1">
                <a:off x="1161" y="1012"/>
                <a:ext cx="0" cy="12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5" name="Object 101"/>
              <p:cNvGraphicFramePr>
                <a:graphicFrameLocks noChangeAspect="1"/>
              </p:cNvGraphicFramePr>
              <p:nvPr/>
            </p:nvGraphicFramePr>
            <p:xfrm>
              <a:off x="1523" y="2014"/>
              <a:ext cx="31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41" name="" r:id="rId7" imgW="304800" imgH="228600" progId="Equation.3">
                      <p:embed/>
                    </p:oleObj>
                  </mc:Choice>
                  <mc:Fallback>
                    <p:oleObj name="" r:id="rId7" imgW="304800" imgH="22860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3" y="2014"/>
                            <a:ext cx="316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06" name="Line 102"/>
              <p:cNvSpPr>
                <a:spLocks noChangeShapeType="1"/>
              </p:cNvSpPr>
              <p:nvPr/>
            </p:nvSpPr>
            <p:spPr bwMode="auto">
              <a:xfrm>
                <a:off x="1860" y="2117"/>
                <a:ext cx="2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7" name="Line 103"/>
              <p:cNvSpPr>
                <a:spLocks noChangeShapeType="1"/>
              </p:cNvSpPr>
              <p:nvPr/>
            </p:nvSpPr>
            <p:spPr bwMode="auto">
              <a:xfrm flipH="1">
                <a:off x="1152" y="2136"/>
                <a:ext cx="3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58" name="矩形 1"/>
            <p:cNvSpPr>
              <a:spLocks noChangeArrowheads="1"/>
            </p:cNvSpPr>
            <p:nvPr/>
          </p:nvSpPr>
          <p:spPr bwMode="auto">
            <a:xfrm>
              <a:off x="868169" y="423093"/>
              <a:ext cx="10983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Comic Sans MS" panose="030F0702030302020204" pitchFamily="66" charset="0"/>
                </a:rPr>
                <a:t>Channel</a:t>
              </a:r>
              <a:endParaRPr lang="en-US" altLang="zh-CN" sz="2000" b="1" baseline="-25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3559" name="直接箭头连接符 3"/>
            <p:cNvCxnSpPr>
              <a:cxnSpLocks noChangeShapeType="1"/>
            </p:cNvCxnSpPr>
            <p:nvPr/>
          </p:nvCxnSpPr>
          <p:spPr bwMode="auto">
            <a:xfrm>
              <a:off x="1751063" y="874179"/>
              <a:ext cx="509381" cy="1252481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105" y="276225"/>
            <a:ext cx="8884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NMOSFET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的输出特性曲线：长沟道器件的 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DS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-V</a:t>
            </a:r>
            <a:r>
              <a:rPr lang="en-US" altLang="zh-CN" sz="2800" b="1" baseline="-25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DS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特性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4579" name="组合 2"/>
          <p:cNvGrpSpPr/>
          <p:nvPr/>
        </p:nvGrpSpPr>
        <p:grpSpPr bwMode="auto">
          <a:xfrm>
            <a:off x="127145" y="1538874"/>
            <a:ext cx="6677950" cy="4734575"/>
            <a:chOff x="2080408" y="1915869"/>
            <a:chExt cx="4454608" cy="4253531"/>
          </a:xfrm>
        </p:grpSpPr>
        <p:grpSp>
          <p:nvGrpSpPr>
            <p:cNvPr id="24580" name="组合 13"/>
            <p:cNvGrpSpPr/>
            <p:nvPr/>
          </p:nvGrpSpPr>
          <p:grpSpPr bwMode="auto">
            <a:xfrm>
              <a:off x="2080408" y="1915869"/>
              <a:ext cx="4454608" cy="4253531"/>
              <a:chOff x="2209639" y="2739804"/>
              <a:chExt cx="4454494" cy="4253947"/>
            </a:xfrm>
          </p:grpSpPr>
          <p:grpSp>
            <p:nvGrpSpPr>
              <p:cNvPr id="24583" name="Group 4"/>
              <p:cNvGrpSpPr/>
              <p:nvPr/>
            </p:nvGrpSpPr>
            <p:grpSpPr bwMode="auto">
              <a:xfrm>
                <a:off x="2209639" y="2739804"/>
                <a:ext cx="4454494" cy="4253947"/>
                <a:chOff x="-149" y="-57"/>
                <a:chExt cx="2806" cy="2267"/>
              </a:xfrm>
            </p:grpSpPr>
            <p:sp>
              <p:nvSpPr>
                <p:cNvPr id="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360" y="2017"/>
                  <a:ext cx="297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59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88" y="85"/>
                  <a:ext cx="3" cy="19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3" name="未知"/>
                <p:cNvSpPr/>
                <p:nvPr/>
              </p:nvSpPr>
              <p:spPr bwMode="auto">
                <a:xfrm>
                  <a:off x="92" y="546"/>
                  <a:ext cx="805" cy="1452"/>
                </a:xfrm>
                <a:custGeom>
                  <a:avLst/>
                  <a:gdLst>
                    <a:gd name="T0" fmla="*/ 1 w 1173"/>
                    <a:gd name="T1" fmla="*/ 0 h 1337"/>
                    <a:gd name="T2" fmla="*/ 1 w 1173"/>
                    <a:gd name="T3" fmla="*/ 3 h 1337"/>
                    <a:gd name="T4" fmla="*/ 1 w 1173"/>
                    <a:gd name="T5" fmla="*/ 64 h 1337"/>
                    <a:gd name="T6" fmla="*/ 1 w 1173"/>
                    <a:gd name="T7" fmla="*/ 150 h 1337"/>
                    <a:gd name="T8" fmla="*/ 1 w 1173"/>
                    <a:gd name="T9" fmla="*/ 375 h 1337"/>
                    <a:gd name="T10" fmla="*/ 1 w 1173"/>
                    <a:gd name="T11" fmla="*/ 839 h 1337"/>
                    <a:gd name="T12" fmla="*/ 1 w 1173"/>
                    <a:gd name="T13" fmla="*/ 1558 h 1337"/>
                    <a:gd name="T14" fmla="*/ 1 w 1173"/>
                    <a:gd name="T15" fmla="*/ 2314 h 1337"/>
                    <a:gd name="T16" fmla="*/ 1 w 1173"/>
                    <a:gd name="T17" fmla="*/ 3397 h 1337"/>
                    <a:gd name="T18" fmla="*/ 1 w 1173"/>
                    <a:gd name="T19" fmla="*/ 4481 h 1337"/>
                    <a:gd name="T20" fmla="*/ 0 w 1173"/>
                    <a:gd name="T21" fmla="*/ 5908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4" name="Line 8"/>
                <p:cNvSpPr>
                  <a:spLocks noChangeShapeType="1"/>
                </p:cNvSpPr>
                <p:nvPr/>
              </p:nvSpPr>
              <p:spPr bwMode="auto">
                <a:xfrm>
                  <a:off x="14" y="421"/>
                  <a:ext cx="137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5" name="Line 9"/>
                <p:cNvSpPr>
                  <a:spLocks noChangeShapeType="1"/>
                </p:cNvSpPr>
                <p:nvPr/>
              </p:nvSpPr>
              <p:spPr bwMode="auto">
                <a:xfrm>
                  <a:off x="921" y="542"/>
                  <a:ext cx="1259" cy="1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116" y="-57"/>
                  <a:ext cx="22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I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1800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597" name="未知"/>
                <p:cNvSpPr/>
                <p:nvPr/>
              </p:nvSpPr>
              <p:spPr bwMode="auto">
                <a:xfrm>
                  <a:off x="92" y="1778"/>
                  <a:ext cx="299" cy="226"/>
                </a:xfrm>
                <a:custGeom>
                  <a:avLst/>
                  <a:gdLst>
                    <a:gd name="T0" fmla="*/ 0 w 1173"/>
                    <a:gd name="T1" fmla="*/ 0 h 1337"/>
                    <a:gd name="T2" fmla="*/ 0 w 1173"/>
                    <a:gd name="T3" fmla="*/ 0 h 1337"/>
                    <a:gd name="T4" fmla="*/ 0 w 1173"/>
                    <a:gd name="T5" fmla="*/ 0 h 1337"/>
                    <a:gd name="T6" fmla="*/ 0 w 1173"/>
                    <a:gd name="T7" fmla="*/ 0 h 1337"/>
                    <a:gd name="T8" fmla="*/ 0 w 1173"/>
                    <a:gd name="T9" fmla="*/ 0 h 1337"/>
                    <a:gd name="T10" fmla="*/ 0 w 1173"/>
                    <a:gd name="T11" fmla="*/ 0 h 1337"/>
                    <a:gd name="T12" fmla="*/ 0 w 1173"/>
                    <a:gd name="T13" fmla="*/ 0 h 1337"/>
                    <a:gd name="T14" fmla="*/ 0 w 1173"/>
                    <a:gd name="T15" fmla="*/ 0 h 1337"/>
                    <a:gd name="T16" fmla="*/ 0 w 1173"/>
                    <a:gd name="T17" fmla="*/ 0 h 1337"/>
                    <a:gd name="T18" fmla="*/ 0 w 1173"/>
                    <a:gd name="T19" fmla="*/ 0 h 1337"/>
                    <a:gd name="T20" fmla="*/ 0 w 1173"/>
                    <a:gd name="T21" fmla="*/ 0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0" y="1860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9" name="Line 15"/>
                <p:cNvSpPr>
                  <a:spLocks noChangeShapeType="1"/>
                </p:cNvSpPr>
                <p:nvPr/>
              </p:nvSpPr>
              <p:spPr bwMode="auto">
                <a:xfrm>
                  <a:off x="757" y="1006"/>
                  <a:ext cx="1524" cy="3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0" name="Line 16"/>
                <p:cNvSpPr>
                  <a:spLocks noChangeShapeType="1"/>
                </p:cNvSpPr>
                <p:nvPr/>
              </p:nvSpPr>
              <p:spPr bwMode="auto">
                <a:xfrm>
                  <a:off x="375" y="1771"/>
                  <a:ext cx="2102" cy="9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10" y="1120"/>
                  <a:ext cx="765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&gt;V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T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602" name="未知"/>
                <p:cNvSpPr/>
                <p:nvPr/>
              </p:nvSpPr>
              <p:spPr bwMode="auto">
                <a:xfrm>
                  <a:off x="111" y="1434"/>
                  <a:ext cx="494" cy="551"/>
                </a:xfrm>
                <a:custGeom>
                  <a:avLst/>
                  <a:gdLst>
                    <a:gd name="T0" fmla="*/ 0 w 1173"/>
                    <a:gd name="T1" fmla="*/ 0 h 1337"/>
                    <a:gd name="T2" fmla="*/ 0 w 1173"/>
                    <a:gd name="T3" fmla="*/ 0 h 1337"/>
                    <a:gd name="T4" fmla="*/ 0 w 1173"/>
                    <a:gd name="T5" fmla="*/ 0 h 1337"/>
                    <a:gd name="T6" fmla="*/ 0 w 1173"/>
                    <a:gd name="T7" fmla="*/ 0 h 1337"/>
                    <a:gd name="T8" fmla="*/ 0 w 1173"/>
                    <a:gd name="T9" fmla="*/ 0 h 1337"/>
                    <a:gd name="T10" fmla="*/ 0 w 1173"/>
                    <a:gd name="T11" fmla="*/ 0 h 1337"/>
                    <a:gd name="T12" fmla="*/ 0 w 1173"/>
                    <a:gd name="T13" fmla="*/ 0 h 1337"/>
                    <a:gd name="T14" fmla="*/ 0 w 1173"/>
                    <a:gd name="T15" fmla="*/ 0 h 1337"/>
                    <a:gd name="T16" fmla="*/ 0 w 1173"/>
                    <a:gd name="T17" fmla="*/ 0 h 1337"/>
                    <a:gd name="T18" fmla="*/ 0 w 1173"/>
                    <a:gd name="T19" fmla="*/ 0 h 1337"/>
                    <a:gd name="T20" fmla="*/ 0 w 1173"/>
                    <a:gd name="T21" fmla="*/ 0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3" name="未知"/>
                <p:cNvSpPr/>
                <p:nvPr/>
              </p:nvSpPr>
              <p:spPr bwMode="auto">
                <a:xfrm>
                  <a:off x="91" y="1009"/>
                  <a:ext cx="666" cy="994"/>
                </a:xfrm>
                <a:custGeom>
                  <a:avLst/>
                  <a:gdLst>
                    <a:gd name="T0" fmla="*/ 1 w 1173"/>
                    <a:gd name="T1" fmla="*/ 0 h 1337"/>
                    <a:gd name="T2" fmla="*/ 1 w 1173"/>
                    <a:gd name="T3" fmla="*/ 1 h 1337"/>
                    <a:gd name="T4" fmla="*/ 1 w 1173"/>
                    <a:gd name="T5" fmla="*/ 1 h 1337"/>
                    <a:gd name="T6" fmla="*/ 1 w 1173"/>
                    <a:gd name="T7" fmla="*/ 1 h 1337"/>
                    <a:gd name="T8" fmla="*/ 1 w 1173"/>
                    <a:gd name="T9" fmla="*/ 1 h 1337"/>
                    <a:gd name="T10" fmla="*/ 1 w 1173"/>
                    <a:gd name="T11" fmla="*/ 1 h 1337"/>
                    <a:gd name="T12" fmla="*/ 1 w 1173"/>
                    <a:gd name="T13" fmla="*/ 1 h 1337"/>
                    <a:gd name="T14" fmla="*/ 1 w 1173"/>
                    <a:gd name="T15" fmla="*/ 2 h 1337"/>
                    <a:gd name="T16" fmla="*/ 1 w 1173"/>
                    <a:gd name="T17" fmla="*/ 4 h 1337"/>
                    <a:gd name="T18" fmla="*/ 1 w 1173"/>
                    <a:gd name="T19" fmla="*/ 5 h 1337"/>
                    <a:gd name="T20" fmla="*/ 0 w 1173"/>
                    <a:gd name="T21" fmla="*/ 7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19" y="1429"/>
                  <a:ext cx="1741" cy="1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5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528" y="93"/>
                  <a:ext cx="10" cy="17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61" y="179"/>
                  <a:ext cx="643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zh-CN" altLang="en-US" sz="1800" dirty="0">
                      <a:latin typeface="+mn-ea"/>
                      <a:ea typeface="+mn-ea"/>
                    </a:rPr>
                    <a:t>增加</a:t>
                  </a:r>
                  <a:endParaRPr lang="zh-CN" altLang="en-US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607" name="Line 24"/>
                <p:cNvSpPr>
                  <a:spLocks noChangeShapeType="1"/>
                </p:cNvSpPr>
                <p:nvPr/>
              </p:nvSpPr>
              <p:spPr bwMode="auto">
                <a:xfrm>
                  <a:off x="-149" y="2002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8" name="Line 25"/>
                <p:cNvSpPr>
                  <a:spLocks noChangeShapeType="1"/>
                </p:cNvSpPr>
                <p:nvPr/>
              </p:nvSpPr>
              <p:spPr bwMode="auto">
                <a:xfrm>
                  <a:off x="92" y="2004"/>
                  <a:ext cx="2408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09" name="未知"/>
                <p:cNvSpPr/>
                <p:nvPr/>
              </p:nvSpPr>
              <p:spPr bwMode="auto">
                <a:xfrm flipH="1" flipV="1">
                  <a:off x="92" y="364"/>
                  <a:ext cx="867" cy="1638"/>
                </a:xfrm>
                <a:custGeom>
                  <a:avLst/>
                  <a:gdLst>
                    <a:gd name="T0" fmla="*/ 5 w 1173"/>
                    <a:gd name="T1" fmla="*/ 0 h 1337"/>
                    <a:gd name="T2" fmla="*/ 5 w 1173"/>
                    <a:gd name="T3" fmla="*/ 131 h 1337"/>
                    <a:gd name="T4" fmla="*/ 5 w 1173"/>
                    <a:gd name="T5" fmla="*/ 566 h 1337"/>
                    <a:gd name="T6" fmla="*/ 4 w 1173"/>
                    <a:gd name="T7" fmla="*/ 1312 h 1337"/>
                    <a:gd name="T8" fmla="*/ 4 w 1173"/>
                    <a:gd name="T9" fmla="*/ 3346 h 1337"/>
                    <a:gd name="T10" fmla="*/ 3 w 1173"/>
                    <a:gd name="T11" fmla="*/ 7345 h 1337"/>
                    <a:gd name="T12" fmla="*/ 3 w 1173"/>
                    <a:gd name="T13" fmla="*/ 13610 h 1337"/>
                    <a:gd name="T14" fmla="*/ 2 w 1173"/>
                    <a:gd name="T15" fmla="*/ 20273 h 1337"/>
                    <a:gd name="T16" fmla="*/ 1 w 1173"/>
                    <a:gd name="T17" fmla="*/ 29720 h 1337"/>
                    <a:gd name="T18" fmla="*/ 1 w 1173"/>
                    <a:gd name="T19" fmla="*/ 39250 h 1337"/>
                    <a:gd name="T20" fmla="*/ 0 w 1173"/>
                    <a:gd name="T21" fmla="*/ 51702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0" name="Line 27"/>
                <p:cNvSpPr>
                  <a:spLocks noChangeShapeType="1"/>
                </p:cNvSpPr>
                <p:nvPr/>
              </p:nvSpPr>
              <p:spPr bwMode="auto">
                <a:xfrm>
                  <a:off x="1846" y="1922"/>
                  <a:ext cx="31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589" y="1753"/>
                  <a:ext cx="540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&lt;V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T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584" name="组合 12"/>
              <p:cNvGrpSpPr/>
              <p:nvPr/>
            </p:nvGrpSpPr>
            <p:grpSpPr bwMode="auto">
              <a:xfrm>
                <a:off x="2468193" y="3263958"/>
                <a:ext cx="1859318" cy="2242047"/>
                <a:chOff x="2186841" y="3257091"/>
                <a:chExt cx="1859318" cy="2242047"/>
              </a:xfrm>
            </p:grpSpPr>
            <p:cxnSp>
              <p:nvCxnSpPr>
                <p:cNvPr id="24585" name="直接箭头连接符 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86962" y="3477181"/>
                  <a:ext cx="59197" cy="356846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586" name="直接箭头连接符 6"/>
                <p:cNvCxnSpPr>
                  <a:cxnSpLocks noChangeShapeType="1"/>
                </p:cNvCxnSpPr>
                <p:nvPr/>
              </p:nvCxnSpPr>
              <p:spPr bwMode="auto">
                <a:xfrm>
                  <a:off x="2548200" y="4542508"/>
                  <a:ext cx="80169" cy="713126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87" name="矩形 8"/>
                <p:cNvSpPr>
                  <a:spLocks noChangeArrowheads="1"/>
                </p:cNvSpPr>
                <p:nvPr/>
              </p:nvSpPr>
              <p:spPr bwMode="auto">
                <a:xfrm>
                  <a:off x="2357818" y="3257091"/>
                  <a:ext cx="1107968" cy="369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/>
                    <a:t>非线性区</a:t>
                  </a:r>
                  <a:endParaRPr lang="zh-CN" altLang="en-US"/>
                </a:p>
              </p:txBody>
            </p:sp>
            <p:cxnSp>
              <p:nvCxnSpPr>
                <p:cNvPr id="24588" name="直接箭头连接符 10"/>
                <p:cNvCxnSpPr>
                  <a:cxnSpLocks noChangeShapeType="1"/>
                  <a:stCxn id="24587" idx="2"/>
                </p:cNvCxnSpPr>
                <p:nvPr/>
              </p:nvCxnSpPr>
              <p:spPr bwMode="auto">
                <a:xfrm>
                  <a:off x="2911802" y="3626459"/>
                  <a:ext cx="132584" cy="59146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89" name="Line 8"/>
                <p:cNvSpPr>
                  <a:spLocks noChangeShapeType="1"/>
                </p:cNvSpPr>
                <p:nvPr/>
              </p:nvSpPr>
              <p:spPr bwMode="auto">
                <a:xfrm>
                  <a:off x="2186841" y="4501566"/>
                  <a:ext cx="217486" cy="75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9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186841" y="5499138"/>
                  <a:ext cx="2436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581" name="文本框 4"/>
            <p:cNvSpPr txBox="1">
              <a:spLocks noChangeArrowheads="1"/>
            </p:cNvSpPr>
            <p:nvPr/>
          </p:nvSpPr>
          <p:spPr bwMode="auto">
            <a:xfrm>
              <a:off x="3719214" y="2267788"/>
              <a:ext cx="760283" cy="36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饱和区</a:t>
              </a:r>
              <a:endParaRPr lang="zh-CN" altLang="en-US"/>
            </a:p>
          </p:txBody>
        </p:sp>
        <p:sp>
          <p:nvSpPr>
            <p:cNvPr id="24582" name="文本框 5"/>
            <p:cNvSpPr txBox="1">
              <a:spLocks noChangeArrowheads="1"/>
            </p:cNvSpPr>
            <p:nvPr/>
          </p:nvSpPr>
          <p:spPr bwMode="auto">
            <a:xfrm>
              <a:off x="2418844" y="3361450"/>
              <a:ext cx="760283" cy="36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线性区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26496" y="1348026"/>
            <a:ext cx="2736843" cy="2936640"/>
            <a:chOff x="6490968" y="1314626"/>
            <a:chExt cx="2736843" cy="293664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90968" y="1328476"/>
              <a:ext cx="2736843" cy="2922790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 bwMode="auto">
            <a:xfrm>
              <a:off x="7812216" y="1314626"/>
              <a:ext cx="388033" cy="35925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409919" y="1956293"/>
                  <a:ext cx="4037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919" y="1956293"/>
                  <a:ext cx="40376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435063" y="1893254"/>
                  <a:ext cx="3941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063" y="1893254"/>
                  <a:ext cx="394147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24820" y="1336875"/>
                  <a:ext cx="364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820" y="1336875"/>
                  <a:ext cx="364780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肘形连接符 31"/>
            <p:cNvCxnSpPr/>
            <p:nvPr/>
          </p:nvCxnSpPr>
          <p:spPr bwMode="auto">
            <a:xfrm rot="5400000">
              <a:off x="6126598" y="2703829"/>
              <a:ext cx="1571117" cy="630042"/>
            </a:xfrm>
            <a:prstGeom prst="bentConnector3">
              <a:avLst>
                <a:gd name="adj1" fmla="val -133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肘形连接符 40"/>
            <p:cNvCxnSpPr/>
            <p:nvPr/>
          </p:nvCxnSpPr>
          <p:spPr bwMode="auto">
            <a:xfrm>
              <a:off x="6597135" y="3353496"/>
              <a:ext cx="1336042" cy="448885"/>
            </a:xfrm>
            <a:prstGeom prst="bentConnector3">
              <a:avLst>
                <a:gd name="adj1" fmla="val 2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98450" y="169863"/>
            <a:ext cx="671671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MOSFET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的转移特性曲线</a:t>
            </a:r>
            <a:endParaRPr lang="zh-CN" altLang="en-US" sz="36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5603" name="Group 3"/>
          <p:cNvGrpSpPr/>
          <p:nvPr/>
        </p:nvGrpSpPr>
        <p:grpSpPr bwMode="auto">
          <a:xfrm>
            <a:off x="791748" y="1718886"/>
            <a:ext cx="5428615" cy="4258945"/>
            <a:chOff x="87" y="-5"/>
            <a:chExt cx="2228" cy="2118"/>
          </a:xfrm>
        </p:grpSpPr>
        <p:sp>
          <p:nvSpPr>
            <p:cNvPr id="25606" name="Line 4"/>
            <p:cNvSpPr>
              <a:spLocks noChangeShapeType="1"/>
            </p:cNvSpPr>
            <p:nvPr/>
          </p:nvSpPr>
          <p:spPr bwMode="auto">
            <a:xfrm>
              <a:off x="87" y="1368"/>
              <a:ext cx="2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Line 5"/>
            <p:cNvSpPr>
              <a:spLocks noChangeShapeType="1"/>
            </p:cNvSpPr>
            <p:nvPr/>
          </p:nvSpPr>
          <p:spPr bwMode="auto">
            <a:xfrm flipH="1" flipV="1">
              <a:off x="727" y="64"/>
              <a:ext cx="0" cy="20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未知"/>
            <p:cNvSpPr/>
            <p:nvPr/>
          </p:nvSpPr>
          <p:spPr bwMode="auto">
            <a:xfrm>
              <a:off x="1048" y="263"/>
              <a:ext cx="511" cy="1105"/>
            </a:xfrm>
            <a:custGeom>
              <a:avLst/>
              <a:gdLst>
                <a:gd name="T0" fmla="*/ 0 w 576"/>
                <a:gd name="T1" fmla="*/ 1923 h 1039"/>
                <a:gd name="T2" fmla="*/ 40 w 576"/>
                <a:gd name="T3" fmla="*/ 1801 h 1039"/>
                <a:gd name="T4" fmla="*/ 80 w 576"/>
                <a:gd name="T5" fmla="*/ 1591 h 1039"/>
                <a:gd name="T6" fmla="*/ 114 w 576"/>
                <a:gd name="T7" fmla="*/ 1277 h 1039"/>
                <a:gd name="T8" fmla="*/ 131 w 576"/>
                <a:gd name="T9" fmla="*/ 995 h 1039"/>
                <a:gd name="T10" fmla="*/ 174 w 576"/>
                <a:gd name="T11" fmla="*/ 0 h 10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039"/>
                <a:gd name="T20" fmla="*/ 576 w 576"/>
                <a:gd name="T21" fmla="*/ 1039 h 10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039">
                  <a:moveTo>
                    <a:pt x="0" y="1039"/>
                  </a:moveTo>
                  <a:cubicBezTo>
                    <a:pt x="44" y="1021"/>
                    <a:pt x="88" y="1003"/>
                    <a:pt x="132" y="973"/>
                  </a:cubicBezTo>
                  <a:cubicBezTo>
                    <a:pt x="176" y="943"/>
                    <a:pt x="223" y="906"/>
                    <a:pt x="264" y="859"/>
                  </a:cubicBezTo>
                  <a:cubicBezTo>
                    <a:pt x="305" y="812"/>
                    <a:pt x="350" y="742"/>
                    <a:pt x="378" y="689"/>
                  </a:cubicBezTo>
                  <a:cubicBezTo>
                    <a:pt x="406" y="636"/>
                    <a:pt x="401" y="653"/>
                    <a:pt x="434" y="538"/>
                  </a:cubicBezTo>
                  <a:cubicBezTo>
                    <a:pt x="467" y="423"/>
                    <a:pt x="552" y="90"/>
                    <a:pt x="57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9" name="Object 7"/>
            <p:cNvGraphicFramePr>
              <a:graphicFrameLocks noChangeAspect="1"/>
            </p:cNvGraphicFramePr>
            <p:nvPr/>
          </p:nvGraphicFramePr>
          <p:xfrm>
            <a:off x="345" y="-5"/>
            <a:ext cx="28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7" name="公式" r:id="rId1" imgW="241300" imgH="228600" progId="Equation.3">
                    <p:embed/>
                  </p:oleObj>
                </mc:Choice>
                <mc:Fallback>
                  <p:oleObj name="公式" r:id="rId1" imgW="241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-5"/>
                          <a:ext cx="28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8"/>
            <p:cNvGraphicFramePr>
              <a:graphicFrameLocks noChangeAspect="1"/>
            </p:cNvGraphicFramePr>
            <p:nvPr/>
          </p:nvGraphicFramePr>
          <p:xfrm>
            <a:off x="1981" y="1413"/>
            <a:ext cx="29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8" name="公式" r:id="rId3" imgW="241300" imgH="228600" progId="Equation.3">
                    <p:embed/>
                  </p:oleObj>
                </mc:Choice>
                <mc:Fallback>
                  <p:oleObj name="公式" r:id="rId3" imgW="241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1413"/>
                          <a:ext cx="29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9"/>
            <p:cNvGraphicFramePr>
              <a:graphicFrameLocks noChangeAspect="1"/>
            </p:cNvGraphicFramePr>
            <p:nvPr/>
          </p:nvGraphicFramePr>
          <p:xfrm>
            <a:off x="931" y="1836"/>
            <a:ext cx="8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9" name="公式" r:id="rId5" imgW="698500" imgH="228600" progId="Equation.3">
                    <p:embed/>
                  </p:oleObj>
                </mc:Choice>
                <mc:Fallback>
                  <p:oleObj name="公式" r:id="rId5" imgW="698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836"/>
                          <a:ext cx="8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Line 10"/>
            <p:cNvSpPr>
              <a:spLocks noChangeShapeType="1"/>
            </p:cNvSpPr>
            <p:nvPr/>
          </p:nvSpPr>
          <p:spPr bwMode="auto">
            <a:xfrm>
              <a:off x="727" y="1368"/>
              <a:ext cx="3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11"/>
            <p:cNvSpPr>
              <a:spLocks noChangeShapeType="1"/>
            </p:cNvSpPr>
            <p:nvPr/>
          </p:nvSpPr>
          <p:spPr bwMode="auto">
            <a:xfrm>
              <a:off x="1043" y="1019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4" name="Object 12"/>
            <p:cNvGraphicFramePr>
              <a:graphicFrameLocks noChangeAspect="1"/>
            </p:cNvGraphicFramePr>
            <p:nvPr/>
          </p:nvGraphicFramePr>
          <p:xfrm>
            <a:off x="912" y="735"/>
            <a:ext cx="21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0" name="公式" r:id="rId7" imgW="177800" imgH="215900" progId="Equation.3">
                    <p:embed/>
                  </p:oleObj>
                </mc:Choice>
                <mc:Fallback>
                  <p:oleObj name="公式" r:id="rId7" imgW="1778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735"/>
                          <a:ext cx="21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344700" y="565658"/>
            <a:ext cx="2736843" cy="2936640"/>
            <a:chOff x="6490968" y="1314626"/>
            <a:chExt cx="2736843" cy="29366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0968" y="1328476"/>
              <a:ext cx="2736843" cy="2922790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 bwMode="auto">
            <a:xfrm>
              <a:off x="7812216" y="1314626"/>
              <a:ext cx="388033" cy="35925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409919" y="1956293"/>
                  <a:ext cx="4037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919" y="1956293"/>
                  <a:ext cx="403765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435063" y="1893254"/>
                  <a:ext cx="3941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063" y="1893254"/>
                  <a:ext cx="394147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824820" y="1336875"/>
                  <a:ext cx="364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820" y="1336875"/>
                  <a:ext cx="364780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肘形连接符 18"/>
            <p:cNvCxnSpPr/>
            <p:nvPr/>
          </p:nvCxnSpPr>
          <p:spPr bwMode="auto">
            <a:xfrm rot="5400000">
              <a:off x="6126598" y="2703829"/>
              <a:ext cx="1571117" cy="630042"/>
            </a:xfrm>
            <a:prstGeom prst="bentConnector3">
              <a:avLst>
                <a:gd name="adj1" fmla="val -133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肘形连接符 19"/>
            <p:cNvCxnSpPr/>
            <p:nvPr/>
          </p:nvCxnSpPr>
          <p:spPr bwMode="auto">
            <a:xfrm>
              <a:off x="6597135" y="3353496"/>
              <a:ext cx="1336042" cy="448885"/>
            </a:xfrm>
            <a:prstGeom prst="bentConnector3">
              <a:avLst>
                <a:gd name="adj1" fmla="val 2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1570038"/>
            <a:ext cx="8453438" cy="4930775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6600FF"/>
                </a:solidFill>
              </a:rPr>
              <a:t>按照沟道类型分类</a:t>
            </a:r>
            <a:endParaRPr lang="zh-CN" altLang="en-US" sz="2800" dirty="0">
              <a:solidFill>
                <a:srgbClr val="6600FF"/>
              </a:solidFill>
            </a:endParaRPr>
          </a:p>
          <a:p>
            <a:pPr lvl="1" eaLnBrk="1" hangingPunct="1"/>
            <a:r>
              <a:rPr lang="en-US" altLang="zh-CN" sz="2400" dirty="0"/>
              <a:t>NMOS</a:t>
            </a:r>
            <a:r>
              <a:rPr lang="zh-CN" altLang="en-US" sz="2400" dirty="0"/>
              <a:t>：衬底为</a:t>
            </a:r>
            <a:r>
              <a:rPr lang="en-US" altLang="zh-CN" sz="2400" dirty="0"/>
              <a:t>P</a:t>
            </a:r>
            <a:r>
              <a:rPr lang="zh-CN" altLang="en-US" sz="2400" dirty="0"/>
              <a:t>型，源、漏区为重掺杂的</a:t>
            </a:r>
            <a:r>
              <a:rPr lang="en-US" altLang="zh-CN" sz="2400" i="1" dirty="0"/>
              <a:t>n</a:t>
            </a:r>
            <a:r>
              <a:rPr lang="en-US" altLang="zh-CN" sz="2400" i="1" baseline="30000" dirty="0"/>
              <a:t>+</a:t>
            </a:r>
            <a:r>
              <a:rPr lang="en-US" altLang="zh-CN" sz="2400" i="1" dirty="0"/>
              <a:t>,  </a:t>
            </a:r>
            <a:r>
              <a:rPr lang="zh-CN" altLang="en-US" sz="2400" dirty="0"/>
              <a:t>沟道中载流子为电子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PMOS</a:t>
            </a:r>
            <a:r>
              <a:rPr lang="zh-CN" altLang="en-US" sz="2400" dirty="0"/>
              <a:t>：衬底为</a:t>
            </a:r>
            <a:r>
              <a:rPr lang="en-US" altLang="zh-CN" sz="2400" dirty="0"/>
              <a:t>N</a:t>
            </a:r>
            <a:r>
              <a:rPr lang="zh-CN" altLang="en-US" sz="2400" dirty="0"/>
              <a:t>型，源、漏区为重掺杂的</a:t>
            </a:r>
            <a:r>
              <a:rPr lang="en-US" altLang="zh-CN" sz="2400" i="1" dirty="0"/>
              <a:t>P</a:t>
            </a:r>
            <a:r>
              <a:rPr lang="en-US" altLang="zh-CN" sz="2400" i="1" baseline="30000" dirty="0"/>
              <a:t>+</a:t>
            </a:r>
            <a:r>
              <a:rPr lang="zh-CN" altLang="en-US" sz="2400" i="1" dirty="0"/>
              <a:t>，</a:t>
            </a:r>
            <a:r>
              <a:rPr lang="zh-CN" altLang="en-US" sz="2400" dirty="0"/>
              <a:t>沟道中载流子为空穴</a:t>
            </a:r>
            <a:endParaRPr lang="zh-CN" altLang="en-US" sz="2400" dirty="0"/>
          </a:p>
          <a:p>
            <a:pPr eaLnBrk="1" hangingPunct="1"/>
            <a:r>
              <a:rPr lang="zh-CN" altLang="en-US" sz="2800" dirty="0">
                <a:solidFill>
                  <a:srgbClr val="6600FF"/>
                </a:solidFill>
              </a:rPr>
              <a:t>按照工作模式分类</a:t>
            </a:r>
            <a:endParaRPr lang="zh-CN" altLang="en-US" sz="2800" dirty="0">
              <a:solidFill>
                <a:srgbClr val="6600FF"/>
              </a:solidFill>
            </a:endParaRPr>
          </a:p>
          <a:p>
            <a:pPr lvl="1" eaLnBrk="1" hangingPunct="1"/>
            <a:r>
              <a:rPr lang="zh-CN" altLang="en-US" sz="2400" dirty="0"/>
              <a:t>增强型：零栅压时不存在导电沟道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耗尽型：零栅压时存在导电沟道</a:t>
            </a:r>
            <a:endParaRPr lang="zh-CN" altLang="en-US" sz="2400" dirty="0"/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6600FF"/>
                </a:solidFill>
              </a:rPr>
              <a:t>MOSFET</a:t>
            </a:r>
            <a:r>
              <a:rPr lang="zh-CN" altLang="en-US" sz="2800" dirty="0">
                <a:solidFill>
                  <a:srgbClr val="6600FF"/>
                </a:solidFill>
              </a:rPr>
              <a:t>共有</a:t>
            </a:r>
            <a:r>
              <a:rPr lang="en-US" altLang="zh-CN" sz="2800" dirty="0">
                <a:solidFill>
                  <a:srgbClr val="6600FF"/>
                </a:solidFill>
              </a:rPr>
              <a:t>4</a:t>
            </a:r>
            <a:r>
              <a:rPr lang="zh-CN" altLang="en-US" sz="2800" dirty="0">
                <a:solidFill>
                  <a:srgbClr val="6600FF"/>
                </a:solidFill>
              </a:rPr>
              <a:t>种类型：</a:t>
            </a:r>
            <a:r>
              <a:rPr lang="en-US" altLang="zh-CN" sz="2800" dirty="0">
                <a:solidFill>
                  <a:srgbClr val="FF0000"/>
                </a:solidFill>
              </a:rPr>
              <a:t>NMOS</a:t>
            </a:r>
            <a:r>
              <a:rPr lang="zh-CN" altLang="en-US" sz="2800" dirty="0">
                <a:solidFill>
                  <a:srgbClr val="FF0000"/>
                </a:solidFill>
              </a:rPr>
              <a:t>增强型</a:t>
            </a:r>
            <a:r>
              <a:rPr lang="zh-CN" altLang="en-US" sz="2800" dirty="0">
                <a:solidFill>
                  <a:srgbClr val="6600FF"/>
                </a:solidFill>
              </a:rPr>
              <a:t>、</a:t>
            </a:r>
            <a:r>
              <a:rPr lang="en-US" altLang="zh-CN" sz="2800" dirty="0">
                <a:solidFill>
                  <a:srgbClr val="6600FF"/>
                </a:solidFill>
              </a:rPr>
              <a:t>NMOS</a:t>
            </a:r>
            <a:r>
              <a:rPr lang="zh-CN" altLang="en-US" sz="2800" dirty="0">
                <a:solidFill>
                  <a:srgbClr val="6600FF"/>
                </a:solidFill>
              </a:rPr>
              <a:t>耗尽型，</a:t>
            </a:r>
            <a:r>
              <a:rPr lang="en-US" altLang="zh-CN" sz="2800" dirty="0">
                <a:solidFill>
                  <a:srgbClr val="FF0000"/>
                </a:solidFill>
              </a:rPr>
              <a:t>PMOS</a:t>
            </a:r>
            <a:r>
              <a:rPr lang="zh-CN" altLang="en-US" sz="2800" dirty="0">
                <a:solidFill>
                  <a:srgbClr val="FF0000"/>
                </a:solidFill>
              </a:rPr>
              <a:t>增强型</a:t>
            </a:r>
            <a:r>
              <a:rPr lang="zh-CN" altLang="en-US" sz="2800" dirty="0">
                <a:solidFill>
                  <a:srgbClr val="6600FF"/>
                </a:solidFill>
              </a:rPr>
              <a:t>、</a:t>
            </a:r>
            <a:r>
              <a:rPr lang="en-US" altLang="zh-CN" sz="2800" dirty="0">
                <a:solidFill>
                  <a:srgbClr val="6600FF"/>
                </a:solidFill>
              </a:rPr>
              <a:t>PMOS</a:t>
            </a:r>
            <a:r>
              <a:rPr lang="zh-CN" altLang="en-US" sz="2800" dirty="0">
                <a:solidFill>
                  <a:srgbClr val="6600FF"/>
                </a:solidFill>
              </a:rPr>
              <a:t>耗尽型</a:t>
            </a:r>
            <a:endParaRPr lang="zh-CN" altLang="en-US" sz="2800" dirty="0">
              <a:solidFill>
                <a:srgbClr val="6600FF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48055" y="193040"/>
            <a:ext cx="7315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MOSFET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的分类（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36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 flipH="1" flipV="1">
            <a:off x="28575" y="14288"/>
            <a:ext cx="1531938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A4CD7-1071-400A-B755-01414183D3BA}" type="datetime1">
              <a:rPr lang="zh-CN" altLang="en-US"/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AB7D1-CD21-4A03-AD16-8B5688D75C98}" type="slidenum">
              <a:rPr lang="zh-CN" altLang="en-US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628015"/>
            <a:ext cx="8693150" cy="5472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6-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9" y="278790"/>
            <a:ext cx="8610889" cy="639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F5FFB4-0B34-4EB2-8BD8-73D575F39FAC}" type="datetime1">
              <a:rPr lang="zh-CN" altLang="en-US"/>
            </a:fld>
            <a:endParaRPr lang="en-US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3639BC5-6D6B-411F-80F4-99F088041BFD}" type="slidenum">
              <a:rPr lang="zh-CN" altLang="en-US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/>
        </p:nvSpPr>
        <p:spPr bwMode="auto">
          <a:xfrm>
            <a:off x="2771775" y="2349500"/>
            <a:ext cx="38830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宋体" panose="02010600030101010101" pitchFamily="2" charset="-122"/>
              </a:rPr>
              <a:t>I-V</a:t>
            </a:r>
            <a:r>
              <a:rPr lang="zh-CN" altLang="en-US" sz="4400" b="1">
                <a:solidFill>
                  <a:srgbClr val="FF0000"/>
                </a:solidFill>
                <a:latin typeface="宋体" panose="02010600030101010101" pitchFamily="2" charset="-122"/>
              </a:rPr>
              <a:t>特性推导</a:t>
            </a:r>
            <a:endParaRPr lang="zh-CN" altLang="en-US" sz="4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0"/>
          <p:cNvSpPr txBox="1">
            <a:spLocks noChangeArrowheads="1"/>
          </p:cNvSpPr>
          <p:nvPr/>
        </p:nvSpPr>
        <p:spPr bwMode="auto">
          <a:xfrm>
            <a:off x="3265018" y="4587087"/>
            <a:ext cx="1049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Comic Sans MS" panose="030F0702030302020204" pitchFamily="66" charset="0"/>
              </a:rPr>
              <a:t>体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431800" y="5065713"/>
            <a:ext cx="78057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结构参数：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沟道长度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沟道宽度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栅氧化层厚度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ox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源漏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结结深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材料参数：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衬底掺杂浓度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载流子迁移率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81"/>
          <p:cNvGraphicFramePr>
            <a:graphicFrameLocks noChangeAspect="1"/>
          </p:cNvGraphicFramePr>
          <p:nvPr/>
        </p:nvGraphicFramePr>
        <p:xfrm>
          <a:off x="3998913" y="6211888"/>
          <a:ext cx="393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" r:id="rId1" imgW="231775" imgH="219075" progId="Equation.3">
                  <p:embed/>
                </p:oleObj>
              </mc:Choice>
              <mc:Fallback>
                <p:oleObj name="" r:id="rId1" imgW="231775" imgH="219075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11888"/>
                        <a:ext cx="3937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2"/>
          <p:cNvGraphicFramePr>
            <a:graphicFrameLocks noChangeAspect="1"/>
          </p:cNvGraphicFramePr>
          <p:nvPr/>
        </p:nvGraphicFramePr>
        <p:xfrm>
          <a:off x="4037013" y="5557838"/>
          <a:ext cx="384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" r:id="rId3" imgW="180340" imgH="244475" progId="Equation.3">
                  <p:embed/>
                </p:oleObj>
              </mc:Choice>
              <mc:Fallback>
                <p:oleObj name="" r:id="rId3" imgW="180340" imgH="244475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5557838"/>
                        <a:ext cx="3841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7"/>
          <p:cNvGraphicFramePr>
            <a:graphicFrameLocks noChangeAspect="1"/>
          </p:cNvGraphicFramePr>
          <p:nvPr/>
        </p:nvGraphicFramePr>
        <p:xfrm>
          <a:off x="6621463" y="6205538"/>
          <a:ext cx="346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" r:id="rId5" imgW="155575" imgH="168275" progId="Equation.3">
                  <p:embed/>
                </p:oleObj>
              </mc:Choice>
              <mc:Fallback>
                <p:oleObj name="" r:id="rId5" imgW="155575" imgH="168275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6205538"/>
                        <a:ext cx="3460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组合 7"/>
          <p:cNvGrpSpPr/>
          <p:nvPr/>
        </p:nvGrpSpPr>
        <p:grpSpPr bwMode="auto">
          <a:xfrm>
            <a:off x="1284446" y="1358900"/>
            <a:ext cx="6323012" cy="3556881"/>
            <a:chOff x="1290638" y="1073150"/>
            <a:chExt cx="6323012" cy="3556881"/>
          </a:xfrm>
        </p:grpSpPr>
        <p:cxnSp>
          <p:nvCxnSpPr>
            <p:cNvPr id="6154" name="直接连接符 2"/>
            <p:cNvCxnSpPr>
              <a:cxnSpLocks noChangeShapeType="1"/>
              <a:stCxn id="6181" idx="0"/>
            </p:cNvCxnSpPr>
            <p:nvPr/>
          </p:nvCxnSpPr>
          <p:spPr bwMode="auto">
            <a:xfrm flipV="1">
              <a:off x="4670425" y="1920875"/>
              <a:ext cx="1504950" cy="13255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5" name="直接连接符 47"/>
            <p:cNvCxnSpPr>
              <a:cxnSpLocks noChangeShapeType="1"/>
            </p:cNvCxnSpPr>
            <p:nvPr/>
          </p:nvCxnSpPr>
          <p:spPr bwMode="auto">
            <a:xfrm flipV="1">
              <a:off x="4695825" y="1803400"/>
              <a:ext cx="1463675" cy="127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56" name="组合 6"/>
            <p:cNvGrpSpPr/>
            <p:nvPr/>
          </p:nvGrpSpPr>
          <p:grpSpPr bwMode="auto">
            <a:xfrm>
              <a:off x="1290638" y="1073150"/>
              <a:ext cx="6323012" cy="3556881"/>
              <a:chOff x="1290638" y="1073150"/>
              <a:chExt cx="6323012" cy="3556881"/>
            </a:xfrm>
          </p:grpSpPr>
          <p:grpSp>
            <p:nvGrpSpPr>
              <p:cNvPr id="6157" name="组合 11"/>
              <p:cNvGrpSpPr/>
              <p:nvPr/>
            </p:nvGrpSpPr>
            <p:grpSpPr bwMode="auto">
              <a:xfrm>
                <a:off x="1290638" y="1073150"/>
                <a:ext cx="6323012" cy="3556881"/>
                <a:chOff x="1290718" y="1073175"/>
                <a:chExt cx="6322905" cy="3557472"/>
              </a:xfrm>
            </p:grpSpPr>
            <p:grpSp>
              <p:nvGrpSpPr>
                <p:cNvPr id="6159" name="Group 2"/>
                <p:cNvGrpSpPr/>
                <p:nvPr/>
              </p:nvGrpSpPr>
              <p:grpSpPr bwMode="auto">
                <a:xfrm>
                  <a:off x="1579536" y="1073175"/>
                  <a:ext cx="6034087" cy="3557472"/>
                  <a:chOff x="0" y="260"/>
                  <a:chExt cx="3316" cy="2145"/>
                </a:xfrm>
              </p:grpSpPr>
              <p:grpSp>
                <p:nvGrpSpPr>
                  <p:cNvPr id="6164" name="Group 3"/>
                  <p:cNvGrpSpPr/>
                  <p:nvPr/>
                </p:nvGrpSpPr>
                <p:grpSpPr bwMode="auto">
                  <a:xfrm>
                    <a:off x="0" y="260"/>
                    <a:ext cx="3316" cy="1932"/>
                    <a:chOff x="0" y="260"/>
                    <a:chExt cx="3316" cy="1932"/>
                  </a:xfrm>
                </p:grpSpPr>
                <p:sp>
                  <p:nvSpPr>
                    <p:cNvPr id="2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" y="1580"/>
                      <a:ext cx="2423" cy="6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b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　　　　　　　　　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P-Si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168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01" y="269"/>
                      <a:ext cx="799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9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00" y="269"/>
                      <a:ext cx="817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1" y="269"/>
                      <a:ext cx="83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2" y="1086"/>
                      <a:ext cx="808" cy="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latin typeface="Comic Sans MS" panose="030F0702030302020204" pitchFamily="66" charset="0"/>
                        </a:rPr>
                        <a:t>栅</a:t>
                      </a:r>
                      <a:endParaRPr lang="en-US" altLang="zh-CN" sz="180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617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0" y="1468"/>
                      <a:ext cx="9" cy="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" y="1783"/>
                      <a:ext cx="6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4" name="未知"/>
                    <p:cNvSpPr/>
                    <p:nvPr/>
                  </p:nvSpPr>
                  <p:spPr bwMode="auto">
                    <a:xfrm>
                      <a:off x="780" y="1588"/>
                      <a:ext cx="121" cy="195"/>
                    </a:xfrm>
                    <a:custGeom>
                      <a:avLst/>
                      <a:gdLst>
                        <a:gd name="T0" fmla="*/ 121 w 121"/>
                        <a:gd name="T1" fmla="*/ 0 h 195"/>
                        <a:gd name="T2" fmla="*/ 102 w 121"/>
                        <a:gd name="T3" fmla="*/ 102 h 195"/>
                        <a:gd name="T4" fmla="*/ 74 w 121"/>
                        <a:gd name="T5" fmla="*/ 168 h 195"/>
                        <a:gd name="T6" fmla="*/ 0 w 121"/>
                        <a:gd name="T7" fmla="*/ 195 h 19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1"/>
                        <a:gd name="T13" fmla="*/ 0 h 195"/>
                        <a:gd name="T14" fmla="*/ 121 w 121"/>
                        <a:gd name="T15" fmla="*/ 195 h 19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1" h="195">
                          <a:moveTo>
                            <a:pt x="121" y="0"/>
                          </a:moveTo>
                          <a:cubicBezTo>
                            <a:pt x="115" y="37"/>
                            <a:pt x="110" y="74"/>
                            <a:pt x="102" y="102"/>
                          </a:cubicBezTo>
                          <a:cubicBezTo>
                            <a:pt x="94" y="130"/>
                            <a:pt x="91" y="153"/>
                            <a:pt x="74" y="168"/>
                          </a:cubicBezTo>
                          <a:cubicBezTo>
                            <a:pt x="57" y="183"/>
                            <a:pt x="12" y="191"/>
                            <a:pt x="0" y="19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9" y="1774"/>
                      <a:ext cx="6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7" y="780"/>
                      <a:ext cx="78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7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7" y="1375"/>
                      <a:ext cx="799" cy="7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2" y="78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9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3" y="771"/>
                      <a:ext cx="808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0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99" y="1375"/>
                      <a:ext cx="817" cy="8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1" name="未知"/>
                    <p:cNvSpPr/>
                    <p:nvPr/>
                  </p:nvSpPr>
                  <p:spPr bwMode="auto">
                    <a:xfrm>
                      <a:off x="1699" y="1570"/>
                      <a:ext cx="241" cy="204"/>
                    </a:xfrm>
                    <a:custGeom>
                      <a:avLst/>
                      <a:gdLst>
                        <a:gd name="T0" fmla="*/ 0 w 241"/>
                        <a:gd name="T1" fmla="*/ 0 h 204"/>
                        <a:gd name="T2" fmla="*/ 18 w 241"/>
                        <a:gd name="T3" fmla="*/ 102 h 204"/>
                        <a:gd name="T4" fmla="*/ 84 w 241"/>
                        <a:gd name="T5" fmla="*/ 186 h 204"/>
                        <a:gd name="T6" fmla="*/ 241 w 241"/>
                        <a:gd name="T7" fmla="*/ 204 h 20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41"/>
                        <a:gd name="T13" fmla="*/ 0 h 204"/>
                        <a:gd name="T14" fmla="*/ 241 w 241"/>
                        <a:gd name="T15" fmla="*/ 204 h 20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41" h="204">
                          <a:moveTo>
                            <a:pt x="0" y="0"/>
                          </a:moveTo>
                          <a:cubicBezTo>
                            <a:pt x="2" y="35"/>
                            <a:pt x="4" y="71"/>
                            <a:pt x="18" y="102"/>
                          </a:cubicBezTo>
                          <a:cubicBezTo>
                            <a:pt x="32" y="133"/>
                            <a:pt x="47" y="169"/>
                            <a:pt x="84" y="186"/>
                          </a:cubicBezTo>
                          <a:cubicBezTo>
                            <a:pt x="121" y="203"/>
                            <a:pt x="215" y="201"/>
                            <a:pt x="241" y="20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2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99" y="771"/>
                      <a:ext cx="808" cy="8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3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6" y="771"/>
                      <a:ext cx="0" cy="6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" y="1476"/>
                      <a:ext cx="101" cy="10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618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260"/>
                      <a:ext cx="0" cy="51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0" y="1468"/>
                      <a:ext cx="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2" y="1550"/>
                      <a:ext cx="315" cy="2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zh-CN" sz="1800" baseline="30000" dirty="0">
                          <a:latin typeface="+mn-ea"/>
                          <a:ea typeface="+mn-ea"/>
                        </a:rPr>
                        <a:t>+</a:t>
                      </a:r>
                      <a:endParaRPr lang="en-US" altLang="zh-CN" sz="1800" baseline="30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6" y="1565"/>
                      <a:ext cx="315" cy="2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zh-CN" sz="1800" baseline="30000" dirty="0">
                          <a:latin typeface="+mn-ea"/>
                          <a:ea typeface="+mn-ea"/>
                        </a:rPr>
                        <a:t>+</a:t>
                      </a:r>
                      <a:endParaRPr lang="en-US" altLang="zh-CN" sz="1800" baseline="300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189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328"/>
                      <a:ext cx="35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latin typeface="Comic Sans MS" panose="030F0702030302020204" pitchFamily="66" charset="0"/>
                        </a:rPr>
                        <a:t>源</a:t>
                      </a:r>
                      <a:endParaRPr lang="en-US" altLang="zh-CN" sz="180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619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35" y="1291"/>
                      <a:ext cx="76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latin typeface="Comic Sans MS" panose="030F0702030302020204" pitchFamily="66" charset="0"/>
                        </a:rPr>
                        <a:t>漏</a:t>
                      </a:r>
                      <a:endParaRPr lang="en-US" altLang="zh-CN" sz="180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6191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7" y="966"/>
                      <a:ext cx="790" cy="7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92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734"/>
                      <a:ext cx="789" cy="7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 rot="-2643219">
                      <a:off x="191" y="812"/>
                      <a:ext cx="52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w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194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9" y="1673"/>
                      <a:ext cx="8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8" y="1679"/>
                      <a:ext cx="21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L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196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05" y="598"/>
                      <a:ext cx="129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9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2" y="1478"/>
                      <a:ext cx="809" cy="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q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1800"/>
                    </a:p>
                  </p:txBody>
                </p:sp>
              </p:grpSp>
              <p:sp>
                <p:nvSpPr>
                  <p:cNvPr id="616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39" y="2189"/>
                    <a:ext cx="5" cy="16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218" y="2349"/>
                    <a:ext cx="56" cy="5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</a:pPr>
                    <a:endParaRPr lang="zh-CN" altLang="en-US" sz="1800"/>
                  </a:p>
                </p:txBody>
              </p:sp>
            </p:grpSp>
            <p:cxnSp>
              <p:nvCxnSpPr>
                <p:cNvPr id="6160" name="直接连接符 6"/>
                <p:cNvCxnSpPr>
                  <a:cxnSpLocks noChangeShapeType="1"/>
                </p:cNvCxnSpPr>
                <p:nvPr/>
              </p:nvCxnSpPr>
              <p:spPr bwMode="auto">
                <a:xfrm flipH="1">
                  <a:off x="1379538" y="3260729"/>
                  <a:ext cx="369229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61" name="直接连接符 5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379538" y="3584137"/>
                  <a:ext cx="369229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62" name="直接箭头连接符 8"/>
                <p:cNvCxnSpPr>
                  <a:cxnSpLocks noChangeShapeType="1"/>
                </p:cNvCxnSpPr>
                <p:nvPr/>
              </p:nvCxnSpPr>
              <p:spPr bwMode="auto">
                <a:xfrm>
                  <a:off x="1564152" y="3257413"/>
                  <a:ext cx="0" cy="326724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8" y="3265313"/>
                  <a:ext cx="258661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05" r="-14286" b="-26531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72" y="1310376"/>
                <a:ext cx="5196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12" r="-3529" b="-17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p:grpSp>
      </p:grp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050608" y="75248"/>
            <a:ext cx="6080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的物理结构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113030" y="720725"/>
            <a:ext cx="86658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MOS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电容和靠近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MOS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栅控区域的两个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结组成。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7DE361-5A06-4490-BE63-7ACBDA4519DD}" type="datetime1">
              <a:rPr lang="zh-CN" altLang="en-US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44598-519B-4E40-A41B-6EFEC8D01057}" type="slidenum">
              <a:rPr lang="zh-CN" altLang="en-US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06" y="188784"/>
            <a:ext cx="8217535" cy="6360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867152" y="5607387"/>
                <a:ext cx="22768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 smtClean="0"/>
                  <a:t>施加在沟道上，不影响栅电压对沟道电荷的控制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152" y="5607387"/>
                <a:ext cx="227684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2" t="-36" r="28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A4CD7-1071-400A-B755-01414183D3BA}" type="datetime1">
              <a:rPr lang="zh-CN" altLang="en-US"/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AB7D1-CD21-4A03-AD16-8B5688D75C98}" type="slidenum">
              <a:rPr lang="zh-CN" altLang="en-US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7200" y="204470"/>
            <a:ext cx="5560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缓变沟道近似(GCA)</a:t>
            </a:r>
            <a:endParaRPr lang="zh-CN" altLang="en-US" sz="36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00" y="95948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A75450"/>
                </a:solidFill>
                <a:latin typeface="黑体" panose="02010609060101010101" charset="-122"/>
                <a:ea typeface="黑体" panose="02010609060101010101" charset="-122"/>
              </a:rPr>
              <a:t>二维泊松方程</a:t>
            </a:r>
            <a:endParaRPr lang="zh-CN" altLang="en-US" sz="2800" b="1">
              <a:solidFill>
                <a:srgbClr val="A7545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1565275"/>
            <a:ext cx="7268845" cy="490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0"/>
                <a:ext cx="8229600" cy="819150"/>
              </a:xfrm>
              <a:noFill/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黑体" panose="02010609060101010101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黑体" panose="02010609060101010101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</a:rPr>
                          <m:t>𝐷</m:t>
                        </m:r>
                        <m:r>
                          <a:rPr lang="en-US" altLang="zh-CN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(</a:t>
                </a:r>
                <a:r>
                  <a:rPr lang="zh-CN" altLang="en-US" sz="3600" dirty="0" smtClean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输出）特性</a:t>
                </a:r>
                <a:r>
                  <a:rPr lang="zh-CN" altLang="en-US" sz="3600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推导</a:t>
                </a:r>
                <a:endParaRPr lang="zh-CN" altLang="en-US" sz="360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mc:Choice>
        <mc:Fallback>
          <p:sp>
            <p:nvSpPr>
              <p:cNvPr id="3072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8229600" cy="8191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" y="707390"/>
          <a:ext cx="8595360" cy="572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公式" r:id="rId2" imgW="3377565" imgH="2247900" progId="Equation.3">
                  <p:embed/>
                </p:oleObj>
              </mc:Choice>
              <mc:Fallback>
                <p:oleObj name="公式" r:id="rId2" imgW="3377565" imgH="22479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707390"/>
                        <a:ext cx="8595360" cy="5720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A4CD7-1071-400A-B755-01414183D3BA}" type="datetime1">
              <a:rPr lang="zh-CN" altLang="en-US" smtClean="0"/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AB7D1-CD21-4A03-AD16-8B5688D75C98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49" y="1043841"/>
            <a:ext cx="7793998" cy="48603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2079625"/>
          <a:ext cx="747395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公式" r:id="rId1" imgW="2667000" imgH="1397000" progId="Equation.3">
                  <p:embed/>
                </p:oleObj>
              </mc:Choice>
              <mc:Fallback>
                <p:oleObj name="公式" r:id="rId1" imgW="2667000" imgH="13970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079625"/>
                        <a:ext cx="7473950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298450" y="233363"/>
          <a:ext cx="7962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公式" r:id="rId3" imgW="2654300" imgH="457200" progId="Equation.3">
                  <p:embed/>
                </p:oleObj>
              </mc:Choice>
              <mc:Fallback>
                <p:oleObj name="公式" r:id="rId3" imgW="26543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33363"/>
                        <a:ext cx="7962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6721" y="548808"/>
          <a:ext cx="8235315" cy="567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1" imgW="2451100" imgH="1689100" progId="Equation.3">
                  <p:embed/>
                </p:oleObj>
              </mc:Choice>
              <mc:Fallback>
                <p:oleObj name="公式" r:id="rId1" imgW="2451100" imgH="168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21" y="548808"/>
                        <a:ext cx="8235315" cy="567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A4CD7-1071-400A-B755-01414183D3BA}" type="datetime1">
              <a:rPr lang="zh-CN" altLang="en-US" smtClean="0"/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AB7D1-CD21-4A03-AD16-8B5688D75C98}" type="slidenum">
              <a:rPr lang="zh-CN" altLang="en-US" smtClean="0"/>
            </a:fld>
            <a:endParaRPr lang="en-US" altLang="zh-CN"/>
          </a:p>
        </p:txBody>
      </p:sp>
      <p:grpSp>
        <p:nvGrpSpPr>
          <p:cNvPr id="4" name="组合 2"/>
          <p:cNvGrpSpPr/>
          <p:nvPr/>
        </p:nvGrpSpPr>
        <p:grpSpPr bwMode="auto">
          <a:xfrm>
            <a:off x="243800" y="848760"/>
            <a:ext cx="5625193" cy="4140276"/>
            <a:chOff x="2080408" y="1915869"/>
            <a:chExt cx="4454608" cy="4253531"/>
          </a:xfrm>
        </p:grpSpPr>
        <p:grpSp>
          <p:nvGrpSpPr>
            <p:cNvPr id="5" name="组合 13"/>
            <p:cNvGrpSpPr/>
            <p:nvPr/>
          </p:nvGrpSpPr>
          <p:grpSpPr bwMode="auto">
            <a:xfrm>
              <a:off x="2080408" y="1915869"/>
              <a:ext cx="4454608" cy="4253531"/>
              <a:chOff x="2209639" y="2739804"/>
              <a:chExt cx="4454494" cy="4253947"/>
            </a:xfrm>
          </p:grpSpPr>
          <p:grpSp>
            <p:nvGrpSpPr>
              <p:cNvPr id="8" name="Group 4"/>
              <p:cNvGrpSpPr/>
              <p:nvPr/>
            </p:nvGrpSpPr>
            <p:grpSpPr bwMode="auto">
              <a:xfrm>
                <a:off x="2209639" y="2739804"/>
                <a:ext cx="4454494" cy="4253947"/>
                <a:chOff x="-149" y="-57"/>
                <a:chExt cx="2806" cy="2267"/>
              </a:xfrm>
            </p:grpSpPr>
            <p:sp>
              <p:nvSpPr>
                <p:cNvPr id="1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360" y="2017"/>
                  <a:ext cx="297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88" y="85"/>
                  <a:ext cx="3" cy="19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未知"/>
                <p:cNvSpPr/>
                <p:nvPr/>
              </p:nvSpPr>
              <p:spPr bwMode="auto">
                <a:xfrm>
                  <a:off x="92" y="546"/>
                  <a:ext cx="805" cy="1452"/>
                </a:xfrm>
                <a:custGeom>
                  <a:avLst/>
                  <a:gdLst>
                    <a:gd name="T0" fmla="*/ 1 w 1173"/>
                    <a:gd name="T1" fmla="*/ 0 h 1337"/>
                    <a:gd name="T2" fmla="*/ 1 w 1173"/>
                    <a:gd name="T3" fmla="*/ 3 h 1337"/>
                    <a:gd name="T4" fmla="*/ 1 w 1173"/>
                    <a:gd name="T5" fmla="*/ 64 h 1337"/>
                    <a:gd name="T6" fmla="*/ 1 w 1173"/>
                    <a:gd name="T7" fmla="*/ 150 h 1337"/>
                    <a:gd name="T8" fmla="*/ 1 w 1173"/>
                    <a:gd name="T9" fmla="*/ 375 h 1337"/>
                    <a:gd name="T10" fmla="*/ 1 w 1173"/>
                    <a:gd name="T11" fmla="*/ 839 h 1337"/>
                    <a:gd name="T12" fmla="*/ 1 w 1173"/>
                    <a:gd name="T13" fmla="*/ 1558 h 1337"/>
                    <a:gd name="T14" fmla="*/ 1 w 1173"/>
                    <a:gd name="T15" fmla="*/ 2314 h 1337"/>
                    <a:gd name="T16" fmla="*/ 1 w 1173"/>
                    <a:gd name="T17" fmla="*/ 3397 h 1337"/>
                    <a:gd name="T18" fmla="*/ 1 w 1173"/>
                    <a:gd name="T19" fmla="*/ 4481 h 1337"/>
                    <a:gd name="T20" fmla="*/ 0 w 1173"/>
                    <a:gd name="T21" fmla="*/ 5908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14" y="421"/>
                  <a:ext cx="137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auto">
                <a:xfrm>
                  <a:off x="921" y="542"/>
                  <a:ext cx="1259" cy="1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116" y="-57"/>
                  <a:ext cx="22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I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DS</a:t>
                  </a:r>
                  <a:endParaRPr lang="en-US" altLang="zh-CN" sz="1800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未知"/>
                <p:cNvSpPr/>
                <p:nvPr/>
              </p:nvSpPr>
              <p:spPr bwMode="auto">
                <a:xfrm>
                  <a:off x="92" y="1778"/>
                  <a:ext cx="299" cy="226"/>
                </a:xfrm>
                <a:custGeom>
                  <a:avLst/>
                  <a:gdLst>
                    <a:gd name="T0" fmla="*/ 0 w 1173"/>
                    <a:gd name="T1" fmla="*/ 0 h 1337"/>
                    <a:gd name="T2" fmla="*/ 0 w 1173"/>
                    <a:gd name="T3" fmla="*/ 0 h 1337"/>
                    <a:gd name="T4" fmla="*/ 0 w 1173"/>
                    <a:gd name="T5" fmla="*/ 0 h 1337"/>
                    <a:gd name="T6" fmla="*/ 0 w 1173"/>
                    <a:gd name="T7" fmla="*/ 0 h 1337"/>
                    <a:gd name="T8" fmla="*/ 0 w 1173"/>
                    <a:gd name="T9" fmla="*/ 0 h 1337"/>
                    <a:gd name="T10" fmla="*/ 0 w 1173"/>
                    <a:gd name="T11" fmla="*/ 0 h 1337"/>
                    <a:gd name="T12" fmla="*/ 0 w 1173"/>
                    <a:gd name="T13" fmla="*/ 0 h 1337"/>
                    <a:gd name="T14" fmla="*/ 0 w 1173"/>
                    <a:gd name="T15" fmla="*/ 0 h 1337"/>
                    <a:gd name="T16" fmla="*/ 0 w 1173"/>
                    <a:gd name="T17" fmla="*/ 0 h 1337"/>
                    <a:gd name="T18" fmla="*/ 0 w 1173"/>
                    <a:gd name="T19" fmla="*/ 0 h 1337"/>
                    <a:gd name="T20" fmla="*/ 0 w 1173"/>
                    <a:gd name="T21" fmla="*/ 0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0" y="1860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5"/>
                <p:cNvSpPr>
                  <a:spLocks noChangeShapeType="1"/>
                </p:cNvSpPr>
                <p:nvPr/>
              </p:nvSpPr>
              <p:spPr bwMode="auto">
                <a:xfrm>
                  <a:off x="757" y="1006"/>
                  <a:ext cx="1524" cy="3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>
                  <a:off x="375" y="1771"/>
                  <a:ext cx="2102" cy="9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10" y="1120"/>
                  <a:ext cx="765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&gt;V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T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" name="未知"/>
                <p:cNvSpPr/>
                <p:nvPr/>
              </p:nvSpPr>
              <p:spPr bwMode="auto">
                <a:xfrm>
                  <a:off x="111" y="1434"/>
                  <a:ext cx="494" cy="551"/>
                </a:xfrm>
                <a:custGeom>
                  <a:avLst/>
                  <a:gdLst>
                    <a:gd name="T0" fmla="*/ 0 w 1173"/>
                    <a:gd name="T1" fmla="*/ 0 h 1337"/>
                    <a:gd name="T2" fmla="*/ 0 w 1173"/>
                    <a:gd name="T3" fmla="*/ 0 h 1337"/>
                    <a:gd name="T4" fmla="*/ 0 w 1173"/>
                    <a:gd name="T5" fmla="*/ 0 h 1337"/>
                    <a:gd name="T6" fmla="*/ 0 w 1173"/>
                    <a:gd name="T7" fmla="*/ 0 h 1337"/>
                    <a:gd name="T8" fmla="*/ 0 w 1173"/>
                    <a:gd name="T9" fmla="*/ 0 h 1337"/>
                    <a:gd name="T10" fmla="*/ 0 w 1173"/>
                    <a:gd name="T11" fmla="*/ 0 h 1337"/>
                    <a:gd name="T12" fmla="*/ 0 w 1173"/>
                    <a:gd name="T13" fmla="*/ 0 h 1337"/>
                    <a:gd name="T14" fmla="*/ 0 w 1173"/>
                    <a:gd name="T15" fmla="*/ 0 h 1337"/>
                    <a:gd name="T16" fmla="*/ 0 w 1173"/>
                    <a:gd name="T17" fmla="*/ 0 h 1337"/>
                    <a:gd name="T18" fmla="*/ 0 w 1173"/>
                    <a:gd name="T19" fmla="*/ 0 h 1337"/>
                    <a:gd name="T20" fmla="*/ 0 w 1173"/>
                    <a:gd name="T21" fmla="*/ 0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未知"/>
                <p:cNvSpPr/>
                <p:nvPr/>
              </p:nvSpPr>
              <p:spPr bwMode="auto">
                <a:xfrm>
                  <a:off x="91" y="1009"/>
                  <a:ext cx="666" cy="994"/>
                </a:xfrm>
                <a:custGeom>
                  <a:avLst/>
                  <a:gdLst>
                    <a:gd name="T0" fmla="*/ 1 w 1173"/>
                    <a:gd name="T1" fmla="*/ 0 h 1337"/>
                    <a:gd name="T2" fmla="*/ 1 w 1173"/>
                    <a:gd name="T3" fmla="*/ 1 h 1337"/>
                    <a:gd name="T4" fmla="*/ 1 w 1173"/>
                    <a:gd name="T5" fmla="*/ 1 h 1337"/>
                    <a:gd name="T6" fmla="*/ 1 w 1173"/>
                    <a:gd name="T7" fmla="*/ 1 h 1337"/>
                    <a:gd name="T8" fmla="*/ 1 w 1173"/>
                    <a:gd name="T9" fmla="*/ 1 h 1337"/>
                    <a:gd name="T10" fmla="*/ 1 w 1173"/>
                    <a:gd name="T11" fmla="*/ 1 h 1337"/>
                    <a:gd name="T12" fmla="*/ 1 w 1173"/>
                    <a:gd name="T13" fmla="*/ 1 h 1337"/>
                    <a:gd name="T14" fmla="*/ 1 w 1173"/>
                    <a:gd name="T15" fmla="*/ 2 h 1337"/>
                    <a:gd name="T16" fmla="*/ 1 w 1173"/>
                    <a:gd name="T17" fmla="*/ 4 h 1337"/>
                    <a:gd name="T18" fmla="*/ 1 w 1173"/>
                    <a:gd name="T19" fmla="*/ 5 h 1337"/>
                    <a:gd name="T20" fmla="*/ 0 w 1173"/>
                    <a:gd name="T21" fmla="*/ 7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19" y="1429"/>
                  <a:ext cx="1741" cy="1"/>
                </a:xfrm>
                <a:prstGeom prst="line">
                  <a:avLst/>
                </a:prstGeom>
                <a:noFill/>
                <a:ln w="57150">
                  <a:solidFill>
                    <a:srgbClr val="00206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528" y="93"/>
                  <a:ext cx="10" cy="17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61" y="179"/>
                  <a:ext cx="643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zh-CN" altLang="en-US" sz="1800" dirty="0">
                      <a:latin typeface="+mn-ea"/>
                      <a:ea typeface="+mn-ea"/>
                    </a:rPr>
                    <a:t>增加</a:t>
                  </a:r>
                  <a:endParaRPr lang="zh-CN" altLang="en-US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" name="Line 24"/>
                <p:cNvSpPr>
                  <a:spLocks noChangeShapeType="1"/>
                </p:cNvSpPr>
                <p:nvPr/>
              </p:nvSpPr>
              <p:spPr bwMode="auto">
                <a:xfrm>
                  <a:off x="-149" y="2002"/>
                  <a:ext cx="27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5"/>
                <p:cNvSpPr>
                  <a:spLocks noChangeShapeType="1"/>
                </p:cNvSpPr>
                <p:nvPr/>
              </p:nvSpPr>
              <p:spPr bwMode="auto">
                <a:xfrm>
                  <a:off x="92" y="2004"/>
                  <a:ext cx="2408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未知"/>
                <p:cNvSpPr/>
                <p:nvPr/>
              </p:nvSpPr>
              <p:spPr bwMode="auto">
                <a:xfrm flipH="1" flipV="1">
                  <a:off x="92" y="364"/>
                  <a:ext cx="867" cy="1638"/>
                </a:xfrm>
                <a:custGeom>
                  <a:avLst/>
                  <a:gdLst>
                    <a:gd name="T0" fmla="*/ 5 w 1173"/>
                    <a:gd name="T1" fmla="*/ 0 h 1337"/>
                    <a:gd name="T2" fmla="*/ 5 w 1173"/>
                    <a:gd name="T3" fmla="*/ 131 h 1337"/>
                    <a:gd name="T4" fmla="*/ 5 w 1173"/>
                    <a:gd name="T5" fmla="*/ 566 h 1337"/>
                    <a:gd name="T6" fmla="*/ 4 w 1173"/>
                    <a:gd name="T7" fmla="*/ 1312 h 1337"/>
                    <a:gd name="T8" fmla="*/ 4 w 1173"/>
                    <a:gd name="T9" fmla="*/ 3346 h 1337"/>
                    <a:gd name="T10" fmla="*/ 3 w 1173"/>
                    <a:gd name="T11" fmla="*/ 7345 h 1337"/>
                    <a:gd name="T12" fmla="*/ 3 w 1173"/>
                    <a:gd name="T13" fmla="*/ 13610 h 1337"/>
                    <a:gd name="T14" fmla="*/ 2 w 1173"/>
                    <a:gd name="T15" fmla="*/ 20273 h 1337"/>
                    <a:gd name="T16" fmla="*/ 1 w 1173"/>
                    <a:gd name="T17" fmla="*/ 29720 h 1337"/>
                    <a:gd name="T18" fmla="*/ 1 w 1173"/>
                    <a:gd name="T19" fmla="*/ 39250 h 1337"/>
                    <a:gd name="T20" fmla="*/ 0 w 1173"/>
                    <a:gd name="T21" fmla="*/ 51702 h 13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3"/>
                    <a:gd name="T34" fmla="*/ 0 h 1337"/>
                    <a:gd name="T35" fmla="*/ 1173 w 1173"/>
                    <a:gd name="T36" fmla="*/ 1337 h 13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3" h="1337">
                      <a:moveTo>
                        <a:pt x="1173" y="0"/>
                      </a:moveTo>
                      <a:lnTo>
                        <a:pt x="1137" y="3"/>
                      </a:lnTo>
                      <a:lnTo>
                        <a:pt x="1077" y="15"/>
                      </a:lnTo>
                      <a:lnTo>
                        <a:pt x="1017" y="34"/>
                      </a:lnTo>
                      <a:lnTo>
                        <a:pt x="892" y="86"/>
                      </a:lnTo>
                      <a:lnTo>
                        <a:pt x="746" y="190"/>
                      </a:lnTo>
                      <a:lnTo>
                        <a:pt x="589" y="352"/>
                      </a:lnTo>
                      <a:lnTo>
                        <a:pt x="449" y="524"/>
                      </a:lnTo>
                      <a:lnTo>
                        <a:pt x="292" y="769"/>
                      </a:lnTo>
                      <a:lnTo>
                        <a:pt x="151" y="1015"/>
                      </a:lnTo>
                      <a:lnTo>
                        <a:pt x="0" y="1337"/>
                      </a:lnTo>
                    </a:path>
                  </a:pathLst>
                </a:custGeom>
                <a:noFill/>
                <a:ln w="57150">
                  <a:solidFill>
                    <a:srgbClr val="00B0F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7"/>
                <p:cNvSpPr>
                  <a:spLocks noChangeShapeType="1"/>
                </p:cNvSpPr>
                <p:nvPr/>
              </p:nvSpPr>
              <p:spPr bwMode="auto">
                <a:xfrm>
                  <a:off x="1846" y="1922"/>
                  <a:ext cx="31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589" y="1753"/>
                  <a:ext cx="540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&lt;V</a:t>
                  </a:r>
                  <a:r>
                    <a:rPr lang="en-US" altLang="zh-CN" sz="1800" baseline="-25000" dirty="0">
                      <a:latin typeface="+mn-ea"/>
                      <a:ea typeface="+mn-ea"/>
                    </a:rPr>
                    <a:t>T</a:t>
                  </a:r>
                  <a:endParaRPr lang="en-US" altLang="zh-CN" sz="1800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" name="组合 12"/>
              <p:cNvGrpSpPr/>
              <p:nvPr/>
            </p:nvGrpSpPr>
            <p:grpSpPr bwMode="auto">
              <a:xfrm>
                <a:off x="2468193" y="3263958"/>
                <a:ext cx="1859318" cy="2242047"/>
                <a:chOff x="2186841" y="3257091"/>
                <a:chExt cx="1859318" cy="2242047"/>
              </a:xfrm>
            </p:grpSpPr>
            <p:cxnSp>
              <p:nvCxnSpPr>
                <p:cNvPr id="10" name="直接箭头连接符 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86962" y="3477181"/>
                  <a:ext cx="59197" cy="356846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直接箭头连接符 6"/>
                <p:cNvCxnSpPr>
                  <a:cxnSpLocks noChangeShapeType="1"/>
                </p:cNvCxnSpPr>
                <p:nvPr/>
              </p:nvCxnSpPr>
              <p:spPr bwMode="auto">
                <a:xfrm>
                  <a:off x="2548200" y="4542508"/>
                  <a:ext cx="80169" cy="713126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" name="矩形 8"/>
                <p:cNvSpPr>
                  <a:spLocks noChangeArrowheads="1"/>
                </p:cNvSpPr>
                <p:nvPr/>
              </p:nvSpPr>
              <p:spPr bwMode="auto">
                <a:xfrm>
                  <a:off x="2357818" y="3257091"/>
                  <a:ext cx="1107968" cy="369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/>
                    <a:t>非线性区</a:t>
                  </a:r>
                  <a:endParaRPr lang="zh-CN" altLang="en-US"/>
                </a:p>
              </p:txBody>
            </p:sp>
            <p:cxnSp>
              <p:nvCxnSpPr>
                <p:cNvPr id="13" name="直接箭头连接符 10"/>
                <p:cNvCxnSpPr>
                  <a:cxnSpLocks noChangeShapeType="1"/>
                  <a:stCxn id="12" idx="2"/>
                </p:cNvCxnSpPr>
                <p:nvPr/>
              </p:nvCxnSpPr>
              <p:spPr bwMode="auto">
                <a:xfrm>
                  <a:off x="2911802" y="3626459"/>
                  <a:ext cx="132584" cy="59146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2186841" y="4501566"/>
                  <a:ext cx="217486" cy="75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186841" y="5499138"/>
                  <a:ext cx="2436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文本框 4"/>
            <p:cNvSpPr txBox="1">
              <a:spLocks noChangeArrowheads="1"/>
            </p:cNvSpPr>
            <p:nvPr/>
          </p:nvSpPr>
          <p:spPr bwMode="auto">
            <a:xfrm>
              <a:off x="3719214" y="2267788"/>
              <a:ext cx="760283" cy="36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饱和区</a:t>
              </a:r>
              <a:endParaRPr lang="zh-CN" altLang="en-US"/>
            </a:p>
          </p:txBody>
        </p:sp>
        <p:sp>
          <p:nvSpPr>
            <p:cNvPr id="7" name="文本框 5"/>
            <p:cNvSpPr txBox="1">
              <a:spLocks noChangeArrowheads="1"/>
            </p:cNvSpPr>
            <p:nvPr/>
          </p:nvSpPr>
          <p:spPr bwMode="auto">
            <a:xfrm>
              <a:off x="2418844" y="3361450"/>
              <a:ext cx="760283" cy="36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线性区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26496" y="1348026"/>
            <a:ext cx="2736843" cy="2936640"/>
            <a:chOff x="6490968" y="1314626"/>
            <a:chExt cx="2736843" cy="2936640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90968" y="1328476"/>
              <a:ext cx="2736843" cy="2922790"/>
            </a:xfrm>
            <a:prstGeom prst="rect">
              <a:avLst/>
            </a:prstGeom>
          </p:spPr>
        </p:pic>
        <p:sp>
          <p:nvSpPr>
            <p:cNvPr id="39" name="椭圆 38"/>
            <p:cNvSpPr/>
            <p:nvPr/>
          </p:nvSpPr>
          <p:spPr bwMode="auto">
            <a:xfrm>
              <a:off x="7812216" y="1314626"/>
              <a:ext cx="388033" cy="35925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8409919" y="1956293"/>
                  <a:ext cx="4037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919" y="1956293"/>
                  <a:ext cx="40376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7435063" y="1893254"/>
                  <a:ext cx="3941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063" y="1893254"/>
                  <a:ext cx="394147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7824820" y="1336875"/>
                  <a:ext cx="364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820" y="1336875"/>
                  <a:ext cx="364780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肘形连接符 42"/>
            <p:cNvCxnSpPr/>
            <p:nvPr/>
          </p:nvCxnSpPr>
          <p:spPr bwMode="auto">
            <a:xfrm rot="5400000">
              <a:off x="6126598" y="2703829"/>
              <a:ext cx="1571117" cy="630042"/>
            </a:xfrm>
            <a:prstGeom prst="bentConnector3">
              <a:avLst>
                <a:gd name="adj1" fmla="val -133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肘形连接符 43"/>
            <p:cNvCxnSpPr/>
            <p:nvPr/>
          </p:nvCxnSpPr>
          <p:spPr bwMode="auto">
            <a:xfrm>
              <a:off x="6597135" y="3353496"/>
              <a:ext cx="1336042" cy="448885"/>
            </a:xfrm>
            <a:prstGeom prst="bentConnector3">
              <a:avLst>
                <a:gd name="adj1" fmla="val 2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100216"/>
            <a:ext cx="4018056" cy="92106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047" y="799927"/>
            <a:ext cx="3151093" cy="904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81430" y="4738943"/>
          <a:ext cx="3655583" cy="123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公式" r:id="rId1" imgW="1879600" imgH="635000" progId="Equation.3">
                  <p:embed/>
                </p:oleObj>
              </mc:Choice>
              <mc:Fallback>
                <p:oleObj name="公式" r:id="rId1" imgW="18796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30" y="4738943"/>
                        <a:ext cx="3655583" cy="1234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183665" y="4760339"/>
          <a:ext cx="3665037" cy="121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公式" r:id="rId3" imgW="1917065" imgH="635000" progId="Equation.3">
                  <p:embed/>
                </p:oleObj>
              </mc:Choice>
              <mc:Fallback>
                <p:oleObj name="公式" r:id="rId3" imgW="1917065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665" y="4760339"/>
                        <a:ext cx="3665037" cy="1213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21" y="413799"/>
            <a:ext cx="8731250" cy="4241800"/>
          </a:xfrm>
          <a:noFill/>
        </p:spPr>
      </p:pic>
      <p:sp>
        <p:nvSpPr>
          <p:cNvPr id="33797" name="文本框 1"/>
          <p:cNvSpPr txBox="1">
            <a:spLocks noChangeArrowheads="1"/>
          </p:cNvSpPr>
          <p:nvPr/>
        </p:nvSpPr>
        <p:spPr bwMode="auto">
          <a:xfrm>
            <a:off x="3851275" y="8191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3798" name="直接箭头连接符 3"/>
          <p:cNvCxnSpPr>
            <a:cxnSpLocks noChangeShapeType="1"/>
          </p:cNvCxnSpPr>
          <p:nvPr/>
        </p:nvCxnSpPr>
        <p:spPr bwMode="auto">
          <a:xfrm flipV="1">
            <a:off x="1646805" y="683817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206709" y="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转移特性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1730" y="1448868"/>
                <a:ext cx="8055537" cy="89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电压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增益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负载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上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输出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电压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变化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栅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极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输入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电压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变化</m:t>
                          </m:r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0" y="1448868"/>
                <a:ext cx="8055537" cy="895117"/>
              </a:xfrm>
              <a:prstGeom prst="rect">
                <a:avLst/>
              </a:prstGeom>
              <a:blipFill rotWithShape="1">
                <a:blip r:embed="rId1"/>
                <a:stretch>
                  <a:fillRect l="-5" t="-48" r="4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" y="147528"/>
            <a:ext cx="8943975" cy="1076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" y="2379947"/>
            <a:ext cx="4438650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34160" y="3556887"/>
                <a:ext cx="46522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有所上升；看起来与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无关，但随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增大，表面电场增强，载流子迁移率降低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60" y="3556887"/>
                <a:ext cx="465224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0" t="-27" r="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 bwMode="auto">
          <a:xfrm>
            <a:off x="251712" y="368796"/>
            <a:ext cx="1080072" cy="5850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34160" y="2661516"/>
            <a:ext cx="1359878" cy="5850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4451" y="4571307"/>
            <a:ext cx="5225188" cy="1028700"/>
            <a:chOff x="114451" y="4571307"/>
            <a:chExt cx="5225188" cy="10287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39" y="4571307"/>
              <a:ext cx="5153025" cy="1028700"/>
            </a:xfrm>
            <a:prstGeom prst="rect">
              <a:avLst/>
            </a:prstGeom>
          </p:spPr>
        </p:pic>
        <p:sp>
          <p:nvSpPr>
            <p:cNvPr id="16" name="双括号 15"/>
            <p:cNvSpPr/>
            <p:nvPr/>
          </p:nvSpPr>
          <p:spPr bwMode="auto">
            <a:xfrm>
              <a:off x="3986961" y="4860641"/>
              <a:ext cx="1352678" cy="450030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14451" y="4793137"/>
              <a:ext cx="1381873" cy="585039"/>
            </a:xfrm>
            <a:prstGeom prst="round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967093" y="292537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提高跨导的方法</a:t>
            </a:r>
            <a:endParaRPr lang="zh-CN" altLang="en-US" sz="2800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5963299" y="2861101"/>
            <a:ext cx="2701969" cy="5850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51712" y="5903028"/>
                <a:ext cx="3977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不考虑沟道长度调制效应，与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 smtClean="0"/>
                  <a:t>无关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2" y="5903028"/>
                <a:ext cx="397717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" t="-18" r="11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963299" y="3654015"/>
                <a:ext cx="2903359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200" dirty="0" smtClean="0"/>
                  <a:t>增大</a:t>
                </a:r>
                <a:r>
                  <a:rPr lang="en-US" altLang="zh-CN" sz="2200" dirty="0" smtClean="0"/>
                  <a:t>W/L</a:t>
                </a:r>
                <a:endParaRPr lang="en-US" altLang="zh-CN" sz="220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200" dirty="0" smtClean="0"/>
                  <a:t>减薄氧化层厚度</a:t>
                </a:r>
                <a:endParaRPr lang="en-US" altLang="zh-CN" sz="220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200" dirty="0" smtClean="0"/>
                  <a:t>提高载流子迁移率</a:t>
                </a:r>
                <a:endParaRPr lang="en-US" altLang="zh-CN" sz="220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200" dirty="0" smtClean="0"/>
                  <a:t>适当增加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99" y="3654015"/>
                <a:ext cx="2903359" cy="2123658"/>
              </a:xfrm>
              <a:prstGeom prst="rect">
                <a:avLst/>
              </a:prstGeom>
              <a:blipFill rotWithShape="1">
                <a:blip r:embed="rId7"/>
                <a:stretch>
                  <a:fillRect t="-11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七角星 24"/>
          <p:cNvSpPr/>
          <p:nvPr/>
        </p:nvSpPr>
        <p:spPr bwMode="auto">
          <a:xfrm>
            <a:off x="5742078" y="3744021"/>
            <a:ext cx="90006" cy="2970198"/>
          </a:xfrm>
          <a:prstGeom prst="star7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A4CD7-1071-400A-B755-01414183D3BA}" type="datetime1">
              <a:rPr lang="zh-CN" altLang="en-US" smtClean="0"/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AB7D1-CD21-4A03-AD16-8B5688D75C98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09" y="150890"/>
            <a:ext cx="883920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0" y="1358862"/>
            <a:ext cx="5229225" cy="1114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27057" y="1628880"/>
                <a:ext cx="192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2800" dirty="0" smtClean="0"/>
                  <a:t>饱和</a:t>
                </a:r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57" y="1628880"/>
                <a:ext cx="192668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8" t="-24" r="23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01742" y="2473287"/>
                <a:ext cx="71253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较小时，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较大时，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降低，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不再成立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2" y="2473287"/>
                <a:ext cx="712534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" t="-149" r="-11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56739" y="3010131"/>
                <a:ext cx="7629119" cy="408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较小时</a:t>
                </a:r>
                <a:r>
                  <a:rPr lang="zh-CN" altLang="en-US" sz="20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无关，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</a:rPr>
                  <a:t>增加时，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项不能忽略，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</a:rPr>
                  <a:t>将减小</a:t>
                </a:r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39" y="3010131"/>
                <a:ext cx="7629119" cy="408189"/>
              </a:xfrm>
              <a:prstGeom prst="rect">
                <a:avLst/>
              </a:prstGeom>
              <a:blipFill rotWithShape="1">
                <a:blip r:embed="rId5"/>
                <a:stretch>
                  <a:fillRect l="-2" t="-57" r="5" b="-66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09" y="3837932"/>
            <a:ext cx="4953000" cy="10382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1754" y="50982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实际情况以后再讨论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406895" y="4037022"/>
                <a:ext cx="1172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</a:rPr>
                  <a:t>理想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)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95" y="4037022"/>
                <a:ext cx="117211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3" t="-62" r="3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13"/>
          <p:cNvSpPr/>
          <p:nvPr/>
        </p:nvSpPr>
        <p:spPr bwMode="auto">
          <a:xfrm>
            <a:off x="161706" y="271498"/>
            <a:ext cx="1080072" cy="5850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23690" y="1562065"/>
            <a:ext cx="1298100" cy="5850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91550" y="4037022"/>
            <a:ext cx="1320245" cy="5850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6600FF"/>
                </a:solidFill>
              </a:rPr>
              <a:t>MOSFET</a:t>
            </a:r>
            <a:r>
              <a:rPr lang="zh-CN" altLang="en-US" sz="2800" b="1" dirty="0">
                <a:solidFill>
                  <a:srgbClr val="6600FF"/>
                </a:solidFill>
              </a:rPr>
              <a:t>是一个四端器件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栅 </a:t>
            </a:r>
            <a:r>
              <a:rPr lang="en-US" altLang="zh-CN" sz="2400" b="1" dirty="0"/>
              <a:t>G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Gate</a:t>
            </a:r>
            <a:r>
              <a:rPr lang="zh-CN" altLang="en-US" sz="2400" b="1" dirty="0"/>
              <a:t>），电压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G</a:t>
            </a:r>
            <a:endParaRPr lang="en-US" altLang="zh-CN" sz="2400" b="1" i="1" baseline="-25000" dirty="0"/>
          </a:p>
          <a:p>
            <a:pPr lvl="1" eaLnBrk="1" hangingPunct="1"/>
            <a:r>
              <a:rPr lang="zh-CN" altLang="en-US" sz="2400" b="1" dirty="0"/>
              <a:t>源 </a:t>
            </a:r>
            <a:r>
              <a:rPr lang="en-US" altLang="zh-CN" sz="2400" b="1" dirty="0"/>
              <a:t>S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Source</a:t>
            </a:r>
            <a:r>
              <a:rPr lang="zh-CN" altLang="en-US" sz="2400" b="1" dirty="0"/>
              <a:t>），电压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S</a:t>
            </a:r>
            <a:endParaRPr lang="en-US" altLang="zh-CN" sz="2400" b="1" i="1" baseline="-25000" dirty="0"/>
          </a:p>
          <a:p>
            <a:pPr lvl="1" eaLnBrk="1" hangingPunct="1"/>
            <a:r>
              <a:rPr lang="zh-CN" altLang="en-US" sz="2400" b="1" dirty="0"/>
              <a:t>漏 </a:t>
            </a:r>
            <a:r>
              <a:rPr lang="en-US" altLang="zh-CN" sz="2400" b="1" dirty="0"/>
              <a:t>D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Drain</a:t>
            </a:r>
            <a:r>
              <a:rPr lang="zh-CN" altLang="en-US" sz="2400" b="1" dirty="0"/>
              <a:t>），电压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D</a:t>
            </a:r>
            <a:endParaRPr lang="en-US" altLang="zh-CN" sz="2400" b="1" i="1" baseline="-25000" dirty="0"/>
          </a:p>
          <a:p>
            <a:pPr lvl="1" eaLnBrk="1" hangingPunct="1"/>
            <a:r>
              <a:rPr lang="zh-CN" altLang="en-US" sz="2400" b="1" dirty="0"/>
              <a:t>衬底 </a:t>
            </a:r>
            <a:r>
              <a:rPr lang="en-US" altLang="zh-CN" sz="2400" b="1" dirty="0"/>
              <a:t>B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Body</a:t>
            </a:r>
            <a:r>
              <a:rPr lang="zh-CN" altLang="en-US" sz="2400" b="1" dirty="0"/>
              <a:t>），电压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B</a:t>
            </a:r>
            <a:endParaRPr lang="en-US" altLang="zh-CN" sz="2400" b="1" i="1" baseline="-25000" dirty="0"/>
          </a:p>
          <a:p>
            <a:pPr eaLnBrk="1" hangingPunct="1"/>
            <a:r>
              <a:rPr lang="zh-CN" altLang="en-US" sz="2800" b="1" dirty="0">
                <a:solidFill>
                  <a:srgbClr val="6600FF"/>
                </a:solidFill>
              </a:rPr>
              <a:t>以源端为电压参考点</a:t>
            </a:r>
            <a:r>
              <a:rPr lang="zh-CN" altLang="en-US" sz="2800" b="1" dirty="0"/>
              <a:t>，端电压定义为</a:t>
            </a:r>
            <a:r>
              <a:rPr lang="en-US" altLang="zh-CN" sz="2800" b="1" dirty="0"/>
              <a:t>:</a:t>
            </a:r>
            <a:endParaRPr lang="en-US" altLang="zh-CN" sz="2800" b="1" dirty="0"/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b="1" dirty="0"/>
              <a:t>漏源电压 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DS</a:t>
            </a:r>
            <a:r>
              <a:rPr lang="en-US" altLang="zh-CN" sz="2400" b="1" i="1" dirty="0"/>
              <a:t>=V</a:t>
            </a:r>
            <a:r>
              <a:rPr lang="en-US" altLang="zh-CN" sz="2400" b="1" i="1" baseline="-25000" dirty="0"/>
              <a:t>D </a:t>
            </a:r>
            <a:r>
              <a:rPr lang="en-US" altLang="zh-CN" sz="2400" b="1" i="1" dirty="0"/>
              <a:t>- V</a:t>
            </a:r>
            <a:r>
              <a:rPr lang="en-US" altLang="zh-CN" sz="2400" b="1" i="1" baseline="-25000" dirty="0"/>
              <a:t>S</a:t>
            </a:r>
            <a:endParaRPr lang="en-US" altLang="zh-CN" sz="2400" b="1" i="1" baseline="-25000" dirty="0"/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b="1" dirty="0"/>
              <a:t>栅源电压 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GS</a:t>
            </a:r>
            <a:r>
              <a:rPr lang="en-US" altLang="zh-CN" sz="2400" b="1" i="1" dirty="0"/>
              <a:t>=V</a:t>
            </a:r>
            <a:r>
              <a:rPr lang="en-US" altLang="zh-CN" sz="2400" b="1" i="1" baseline="-25000" dirty="0"/>
              <a:t>G </a:t>
            </a:r>
            <a:r>
              <a:rPr lang="en-US" altLang="zh-CN" sz="2400" b="1" i="1" dirty="0"/>
              <a:t>- V</a:t>
            </a:r>
            <a:r>
              <a:rPr lang="en-US" altLang="zh-CN" sz="2400" b="1" i="1" baseline="-25000" dirty="0"/>
              <a:t>S</a:t>
            </a:r>
            <a:endParaRPr lang="en-US" altLang="zh-CN" sz="2400" b="1" i="1" baseline="-25000" dirty="0"/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b="1" dirty="0"/>
              <a:t>体源电压 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BS</a:t>
            </a:r>
            <a:r>
              <a:rPr lang="en-US" altLang="zh-CN" sz="2400" b="1" i="1" dirty="0"/>
              <a:t>=V</a:t>
            </a:r>
            <a:r>
              <a:rPr lang="en-US" altLang="zh-CN" sz="2400" b="1" i="1" baseline="-25000" dirty="0"/>
              <a:t>B </a:t>
            </a:r>
            <a:r>
              <a:rPr lang="en-US" altLang="zh-CN" sz="2400" b="1" i="1" dirty="0"/>
              <a:t>- V</a:t>
            </a:r>
            <a:r>
              <a:rPr lang="en-US" altLang="zh-CN" sz="2400" b="1" i="1" baseline="-25000" dirty="0"/>
              <a:t>S</a:t>
            </a:r>
            <a:endParaRPr lang="en-US" altLang="zh-CN" sz="2400" b="1" i="1" baseline="-25000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76847" y="188784"/>
            <a:ext cx="395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6600FF"/>
                </a:solidFill>
                <a:latin typeface="黑体" panose="02010609060101010101" charset="-122"/>
                <a:ea typeface="黑体" panose="02010609060101010101" charset="-122"/>
              </a:rPr>
              <a:t>端电压的定义</a:t>
            </a:r>
            <a:endParaRPr lang="zh-CN" altLang="en-US" sz="3600" b="1" dirty="0">
              <a:solidFill>
                <a:srgbClr val="66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587" y="1112167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</a:rPr>
              <a:t>MOSFET</a:t>
            </a:r>
            <a:r>
              <a:rPr lang="zh-CN" altLang="en-US" sz="2000" dirty="0">
                <a:latin typeface="Times New Roman" panose="02020603050405020304" pitchFamily="18" charset="0"/>
              </a:rPr>
              <a:t>的结构是对称的，在不加电压时无法区分源和漏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177F9-4F1A-4CDD-A8D1-C463806E85F0}" type="datetime1">
              <a:rPr lang="zh-CN" altLang="en-US" smtClean="0"/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2532B-AC72-4230-A325-BC9A3D2E0EB1}" type="slidenum">
              <a:rPr lang="zh-CN" altLang="en-US" smtClean="0"/>
            </a:fld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9" y="157162"/>
            <a:ext cx="9096375" cy="53244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5" y="5446395"/>
            <a:ext cx="6303428" cy="896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33AF68-AD08-4A8D-8BAE-071F50D4F36A}" type="datetime1">
              <a:rPr lang="zh-CN" altLang="en-US"/>
            </a:fld>
            <a:endParaRPr lang="en-US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8AEBB5B-0A07-4258-A48C-AAB7D93A0A03}" type="slidenum">
              <a:rPr lang="zh-CN" altLang="en-US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430" y="1224280"/>
            <a:ext cx="8773795" cy="501904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to determine the inversion carrier mobiliy from experimental results</a:t>
            </a:r>
            <a:r>
              <a:rPr lang="en-US" altLang="zh-CN"/>
              <a:t>.</a:t>
            </a:r>
            <a:endParaRPr lang="zh-CN" altLang="en-US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/>
              <a:t>   C</a:t>
            </a:r>
            <a:r>
              <a:rPr lang="zh-CN" altLang="en-US"/>
              <a:t>onsider an n-channel MOSFET with W=15</a:t>
            </a:r>
            <a:r>
              <a:rPr lang="zh-CN" altLang="en-US">
                <a:sym typeface="Symbol" panose="05050102010706020507" pitchFamily="18" charset="2"/>
              </a:rPr>
              <a:t>m</a:t>
            </a:r>
            <a:r>
              <a:rPr lang="zh-CN" altLang="en-US"/>
              <a:t>, L=2</a:t>
            </a:r>
            <a:r>
              <a:rPr lang="zh-CN" altLang="en-US">
                <a:sym typeface="Symbol" panose="05050102010706020507" pitchFamily="18" charset="2"/>
              </a:rPr>
              <a:t>m</a:t>
            </a:r>
            <a:r>
              <a:rPr lang="zh-CN" altLang="en-US"/>
              <a:t>, C</a:t>
            </a:r>
            <a:r>
              <a:rPr lang="zh-CN" altLang="en-US" baseline="-25000"/>
              <a:t>ox</a:t>
            </a:r>
            <a:r>
              <a:rPr lang="zh-CN" altLang="en-US"/>
              <a:t>=6.9×10</a:t>
            </a:r>
            <a:r>
              <a:rPr lang="zh-CN" altLang="en-US" baseline="30000"/>
              <a:t>-8</a:t>
            </a:r>
            <a:r>
              <a:rPr lang="zh-CN" altLang="en-US"/>
              <a:t>F/cm</a:t>
            </a:r>
            <a:r>
              <a:rPr lang="zh-CN" altLang="en-US" baseline="30000"/>
              <a:t>2</a:t>
            </a:r>
            <a:r>
              <a:rPr lang="zh-CN" altLang="en-US"/>
              <a:t>. assume that the drain current in the nonsaturetion region for V</a:t>
            </a:r>
            <a:r>
              <a:rPr lang="zh-CN" altLang="en-US" baseline="-25000"/>
              <a:t>ds</a:t>
            </a:r>
            <a:r>
              <a:rPr lang="zh-CN" altLang="en-US"/>
              <a:t>=0.1V is I</a:t>
            </a:r>
            <a:r>
              <a:rPr lang="zh-CN" altLang="en-US" baseline="-25000"/>
              <a:t>d</a:t>
            </a:r>
            <a:r>
              <a:rPr lang="zh-CN" altLang="en-US"/>
              <a:t>=35</a:t>
            </a:r>
            <a:r>
              <a:rPr lang="zh-CN" altLang="en-US">
                <a:sym typeface="Symbol" panose="05050102010706020507" pitchFamily="18" charset="2"/>
              </a:rPr>
              <a:t></a:t>
            </a:r>
            <a:r>
              <a:rPr lang="zh-CN" altLang="en-US"/>
              <a:t>A at V</a:t>
            </a:r>
            <a:r>
              <a:rPr lang="zh-CN" altLang="en-US" baseline="-25000"/>
              <a:t>gs</a:t>
            </a:r>
            <a:r>
              <a:rPr lang="zh-CN" altLang="en-US"/>
              <a:t>=1.5V and  I</a:t>
            </a:r>
            <a:r>
              <a:rPr lang="zh-CN" altLang="en-US" baseline="-25000"/>
              <a:t>d</a:t>
            </a:r>
            <a:r>
              <a:rPr lang="zh-CN" altLang="en-US"/>
              <a:t>=75</a:t>
            </a:r>
            <a:r>
              <a:rPr lang="zh-CN" altLang="en-US">
                <a:sym typeface="Symbol" panose="05050102010706020507" pitchFamily="18" charset="2"/>
              </a:rPr>
              <a:t></a:t>
            </a:r>
            <a:r>
              <a:rPr lang="zh-CN" altLang="en-US"/>
              <a:t>A at V</a:t>
            </a:r>
            <a:r>
              <a:rPr lang="zh-CN" altLang="en-US" baseline="-25000"/>
              <a:t>gs</a:t>
            </a:r>
            <a:r>
              <a:rPr lang="zh-CN" altLang="en-US"/>
              <a:t>=2.5V </a:t>
            </a:r>
            <a:endParaRPr lang="zh-CN" altLang="en-US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947738" y="542925"/>
            <a:ext cx="293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example 11.9(P496)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600200"/>
                <a:ext cx="8570097" cy="4530725"/>
              </a:xfrm>
            </p:spPr>
            <p:txBody>
              <a:bodyPr/>
              <a:lstStyle/>
              <a:p>
                <a:pPr lvl="0">
                  <a:lnSpc>
                    <a:spcPct val="150000"/>
                  </a:lnSpc>
                </a:pPr>
                <a:r>
                  <a:rPr lang="zh-CN" altLang="zh-CN" sz="2000" dirty="0"/>
                  <a:t>室温下的</a:t>
                </a:r>
                <a:r>
                  <a:rPr lang="en-US" altLang="zh-CN" sz="2000" dirty="0"/>
                  <a:t>NMOSFET</a:t>
                </a:r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zh-CN" sz="2000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400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cm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000" dirty="0"/>
                  <a:t>。计算饱和时的漏电流。</a:t>
                </a:r>
                <a:endParaRPr lang="zh-CN" altLang="zh-CN" sz="2000" dirty="0"/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dirty="0"/>
                  <a:t>NMOSFET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PMOSFET</a:t>
                </a:r>
                <a:r>
                  <a:rPr lang="zh-CN" altLang="zh-CN" sz="2000" dirty="0"/>
                  <a:t>分别有下列参数：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zh-CN" sz="2000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550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cm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zh-CN" altLang="zh-CN" sz="2000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300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cm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zh-CN" sz="2000" dirty="0"/>
                  <a:t>对</a:t>
                </a:r>
                <a:r>
                  <a:rPr lang="en-US" altLang="zh-CN" sz="2000" dirty="0"/>
                  <a:t>NMOSFET),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zh-CN" sz="2000" dirty="0"/>
                  <a:t>对</a:t>
                </a:r>
                <a:r>
                  <a:rPr lang="en-US" altLang="zh-CN" sz="2000" dirty="0"/>
                  <a:t>PMOSFET)</a:t>
                </a:r>
                <a:r>
                  <a:rPr lang="zh-CN" altLang="zh-CN" sz="2000" dirty="0"/>
                  <a:t>。如果设计要求当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对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NMOSFET</m:t>
                        </m:r>
                      </m:e>
                    </m:d>
                    <m:r>
                      <a:rPr lang="zh-CN" altLang="zh-CN" sz="200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V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（对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PMOSFET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sz="20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zh-CN" altLang="zh-CN" sz="2000" dirty="0"/>
                  <a:t>，请问对</a:t>
                </a:r>
                <a:r>
                  <a:rPr lang="en-US" altLang="zh-CN" sz="2000" dirty="0"/>
                  <a:t>NMOSFET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PMOSFET</a:t>
                </a:r>
                <a:r>
                  <a:rPr lang="zh-CN" altLang="zh-CN" sz="2000" dirty="0"/>
                  <a:t>的宽长比分别是多少？</a:t>
                </a:r>
                <a:endParaRPr lang="zh-CN" altLang="zh-CN" sz="20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600200"/>
                <a:ext cx="8570097" cy="4530725"/>
              </a:xfrm>
              <a:blipFill rotWithShape="1">
                <a:blip r:embed="rId1"/>
                <a:stretch>
                  <a:fillRect l="-7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177F9-4F1A-4CDD-A8D1-C463806E85F0}" type="datetime1">
              <a:rPr lang="zh-CN" altLang="en-US" smtClean="0"/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2532B-AC72-4230-A325-BC9A3D2E0EB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1866900" y="1693863"/>
            <a:ext cx="4772025" cy="3357562"/>
            <a:chOff x="1866900" y="1693863"/>
            <a:chExt cx="4772025" cy="3357562"/>
          </a:xfrm>
        </p:grpSpPr>
        <p:grpSp>
          <p:nvGrpSpPr>
            <p:cNvPr id="12294" name="Group 2"/>
            <p:cNvGrpSpPr/>
            <p:nvPr/>
          </p:nvGrpSpPr>
          <p:grpSpPr bwMode="auto">
            <a:xfrm>
              <a:off x="1866900" y="1693863"/>
              <a:ext cx="4772025" cy="3357562"/>
              <a:chOff x="0" y="0"/>
              <a:chExt cx="3006" cy="2115"/>
            </a:xfrm>
          </p:grpSpPr>
          <p:sp>
            <p:nvSpPr>
              <p:cNvPr id="12303" name="Line 3"/>
              <p:cNvSpPr>
                <a:spLocks noChangeShapeType="1"/>
              </p:cNvSpPr>
              <p:nvPr/>
            </p:nvSpPr>
            <p:spPr bwMode="auto">
              <a:xfrm>
                <a:off x="32" y="953"/>
                <a:ext cx="29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Rectangle 4" descr="浅色上对角线"/>
              <p:cNvSpPr>
                <a:spLocks noChangeArrowheads="1"/>
              </p:cNvSpPr>
              <p:nvPr/>
            </p:nvSpPr>
            <p:spPr bwMode="auto">
              <a:xfrm>
                <a:off x="41" y="1699"/>
                <a:ext cx="2937" cy="57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pic>
            <p:nvPicPr>
              <p:cNvPr id="12305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" y="949"/>
                <a:ext cx="43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7" y="949"/>
                <a:ext cx="43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07" name="Line 7"/>
              <p:cNvSpPr>
                <a:spLocks noChangeShapeType="1"/>
              </p:cNvSpPr>
              <p:nvPr/>
            </p:nvSpPr>
            <p:spPr bwMode="auto">
              <a:xfrm>
                <a:off x="22" y="746"/>
                <a:ext cx="3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8"/>
              <p:cNvSpPr>
                <a:spLocks noChangeShapeType="1"/>
              </p:cNvSpPr>
              <p:nvPr/>
            </p:nvSpPr>
            <p:spPr bwMode="auto">
              <a:xfrm>
                <a:off x="2581" y="765"/>
                <a:ext cx="40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Rectangle 9" descr="浅色上对角线"/>
              <p:cNvSpPr>
                <a:spLocks noChangeArrowheads="1"/>
              </p:cNvSpPr>
              <p:nvPr/>
            </p:nvSpPr>
            <p:spPr bwMode="auto">
              <a:xfrm>
                <a:off x="381" y="878"/>
                <a:ext cx="387" cy="66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10" name="Rectangle 10" descr="浅色上对角线"/>
              <p:cNvSpPr>
                <a:spLocks noChangeArrowheads="1"/>
              </p:cNvSpPr>
              <p:nvPr/>
            </p:nvSpPr>
            <p:spPr bwMode="auto">
              <a:xfrm>
                <a:off x="2213" y="878"/>
                <a:ext cx="387" cy="66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11" name="Line 11"/>
              <p:cNvSpPr>
                <a:spLocks noChangeShapeType="1"/>
              </p:cNvSpPr>
              <p:nvPr/>
            </p:nvSpPr>
            <p:spPr bwMode="auto">
              <a:xfrm>
                <a:off x="2590" y="754"/>
                <a:ext cx="0" cy="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12"/>
              <p:cNvSpPr>
                <a:spLocks noChangeShapeType="1"/>
              </p:cNvSpPr>
              <p:nvPr/>
            </p:nvSpPr>
            <p:spPr bwMode="auto">
              <a:xfrm>
                <a:off x="381" y="736"/>
                <a:ext cx="0" cy="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Rectangle 13"/>
              <p:cNvSpPr>
                <a:spLocks noChangeArrowheads="1"/>
              </p:cNvSpPr>
              <p:nvPr/>
            </p:nvSpPr>
            <p:spPr bwMode="auto">
              <a:xfrm>
                <a:off x="759" y="755"/>
                <a:ext cx="1454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SiO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14" name="Rectangle 14" descr="30%"/>
              <p:cNvSpPr>
                <a:spLocks noChangeArrowheads="1"/>
              </p:cNvSpPr>
              <p:nvPr/>
            </p:nvSpPr>
            <p:spPr bwMode="auto">
              <a:xfrm>
                <a:off x="768" y="698"/>
                <a:ext cx="1445" cy="4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15" name="Line 15"/>
              <p:cNvSpPr>
                <a:spLocks noChangeShapeType="1"/>
              </p:cNvSpPr>
              <p:nvPr/>
            </p:nvSpPr>
            <p:spPr bwMode="auto">
              <a:xfrm flipV="1">
                <a:off x="570" y="245"/>
                <a:ext cx="0" cy="6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16"/>
              <p:cNvSpPr>
                <a:spLocks noChangeShapeType="1"/>
              </p:cNvSpPr>
              <p:nvPr/>
            </p:nvSpPr>
            <p:spPr bwMode="auto">
              <a:xfrm flipV="1">
                <a:off x="1486" y="274"/>
                <a:ext cx="2" cy="4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17"/>
              <p:cNvSpPr>
                <a:spLocks noChangeShapeType="1"/>
              </p:cNvSpPr>
              <p:nvPr/>
            </p:nvSpPr>
            <p:spPr bwMode="auto">
              <a:xfrm flipV="1">
                <a:off x="2411" y="255"/>
                <a:ext cx="0" cy="6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18"/>
              <p:cNvSpPr>
                <a:spLocks noChangeShapeType="1"/>
              </p:cNvSpPr>
              <p:nvPr/>
            </p:nvSpPr>
            <p:spPr bwMode="auto">
              <a:xfrm flipV="1">
                <a:off x="1513" y="1756"/>
                <a:ext cx="1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Oval 19"/>
              <p:cNvSpPr>
                <a:spLocks noChangeArrowheads="1"/>
              </p:cNvSpPr>
              <p:nvPr/>
            </p:nvSpPr>
            <p:spPr bwMode="auto">
              <a:xfrm>
                <a:off x="1485" y="1916"/>
                <a:ext cx="56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20" name="Oval 20"/>
              <p:cNvSpPr>
                <a:spLocks noChangeArrowheads="1"/>
              </p:cNvSpPr>
              <p:nvPr/>
            </p:nvSpPr>
            <p:spPr bwMode="auto">
              <a:xfrm>
                <a:off x="2382" y="207"/>
                <a:ext cx="56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21" name="Oval 21"/>
              <p:cNvSpPr>
                <a:spLocks noChangeArrowheads="1"/>
              </p:cNvSpPr>
              <p:nvPr/>
            </p:nvSpPr>
            <p:spPr bwMode="auto">
              <a:xfrm>
                <a:off x="1459" y="245"/>
                <a:ext cx="56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22" name="Oval 22"/>
              <p:cNvSpPr>
                <a:spLocks noChangeArrowheads="1"/>
              </p:cNvSpPr>
              <p:nvPr/>
            </p:nvSpPr>
            <p:spPr bwMode="auto">
              <a:xfrm>
                <a:off x="542" y="217"/>
                <a:ext cx="56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23" name="Line 23"/>
              <p:cNvSpPr>
                <a:spLocks noChangeShapeType="1"/>
              </p:cNvSpPr>
              <p:nvPr/>
            </p:nvSpPr>
            <p:spPr bwMode="auto">
              <a:xfrm flipH="1">
                <a:off x="306" y="246"/>
                <a:ext cx="2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24" name="Group 24"/>
              <p:cNvGrpSpPr/>
              <p:nvPr/>
            </p:nvGrpSpPr>
            <p:grpSpPr bwMode="auto">
              <a:xfrm>
                <a:off x="1425" y="2039"/>
                <a:ext cx="189" cy="76"/>
                <a:chOff x="0" y="0"/>
                <a:chExt cx="189" cy="76"/>
              </a:xfrm>
            </p:grpSpPr>
            <p:sp>
              <p:nvSpPr>
                <p:cNvPr id="12341" name="Line 2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2" name="Line 26"/>
                <p:cNvSpPr>
                  <a:spLocks noChangeShapeType="1"/>
                </p:cNvSpPr>
                <p:nvPr/>
              </p:nvSpPr>
              <p:spPr bwMode="auto">
                <a:xfrm>
                  <a:off x="38" y="38"/>
                  <a:ext cx="11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3" name="Line 27"/>
                <p:cNvSpPr>
                  <a:spLocks noChangeShapeType="1"/>
                </p:cNvSpPr>
                <p:nvPr/>
              </p:nvSpPr>
              <p:spPr bwMode="auto">
                <a:xfrm>
                  <a:off x="76" y="76"/>
                  <a:ext cx="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25" name="Group 28"/>
              <p:cNvGrpSpPr/>
              <p:nvPr/>
            </p:nvGrpSpPr>
            <p:grpSpPr bwMode="auto">
              <a:xfrm>
                <a:off x="202" y="357"/>
                <a:ext cx="189" cy="76"/>
                <a:chOff x="0" y="0"/>
                <a:chExt cx="189" cy="76"/>
              </a:xfrm>
            </p:grpSpPr>
            <p:sp>
              <p:nvSpPr>
                <p:cNvPr id="12338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9" name="Line 30"/>
                <p:cNvSpPr>
                  <a:spLocks noChangeShapeType="1"/>
                </p:cNvSpPr>
                <p:nvPr/>
              </p:nvSpPr>
              <p:spPr bwMode="auto">
                <a:xfrm>
                  <a:off x="38" y="38"/>
                  <a:ext cx="11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0" name="Line 31"/>
                <p:cNvSpPr>
                  <a:spLocks noChangeShapeType="1"/>
                </p:cNvSpPr>
                <p:nvPr/>
              </p:nvSpPr>
              <p:spPr bwMode="auto">
                <a:xfrm>
                  <a:off x="76" y="76"/>
                  <a:ext cx="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26" name="Line 32"/>
              <p:cNvSpPr>
                <a:spLocks noChangeShapeType="1"/>
              </p:cNvSpPr>
              <p:nvPr/>
            </p:nvSpPr>
            <p:spPr bwMode="auto">
              <a:xfrm flipH="1" flipV="1">
                <a:off x="296" y="235"/>
                <a:ext cx="0" cy="1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Text Box 33"/>
              <p:cNvSpPr txBox="1">
                <a:spLocks noChangeArrowheads="1"/>
              </p:cNvSpPr>
              <p:nvPr/>
            </p:nvSpPr>
            <p:spPr bwMode="auto">
              <a:xfrm>
                <a:off x="1218" y="1375"/>
                <a:ext cx="10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P-Si</a:t>
                </a:r>
                <a:r>
                  <a:rPr lang="zh-CN" altLang="en-US" sz="2000" b="1" dirty="0">
                    <a:latin typeface="+mn-ea"/>
                    <a:ea typeface="+mn-ea"/>
                  </a:rPr>
                  <a:t>衬底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2328" name="未知"/>
              <p:cNvSpPr/>
              <p:nvPr/>
            </p:nvSpPr>
            <p:spPr bwMode="auto">
              <a:xfrm>
                <a:off x="0" y="736"/>
                <a:ext cx="79" cy="963"/>
              </a:xfrm>
              <a:custGeom>
                <a:avLst/>
                <a:gdLst>
                  <a:gd name="T0" fmla="*/ 32 w 79"/>
                  <a:gd name="T1" fmla="*/ 0 h 963"/>
                  <a:gd name="T2" fmla="*/ 41 w 79"/>
                  <a:gd name="T3" fmla="*/ 85 h 963"/>
                  <a:gd name="T4" fmla="*/ 41 w 79"/>
                  <a:gd name="T5" fmla="*/ 180 h 963"/>
                  <a:gd name="T6" fmla="*/ 32 w 79"/>
                  <a:gd name="T7" fmla="*/ 236 h 963"/>
                  <a:gd name="T8" fmla="*/ 60 w 79"/>
                  <a:gd name="T9" fmla="*/ 368 h 963"/>
                  <a:gd name="T10" fmla="*/ 41 w 79"/>
                  <a:gd name="T11" fmla="*/ 444 h 963"/>
                  <a:gd name="T12" fmla="*/ 79 w 79"/>
                  <a:gd name="T13" fmla="*/ 623 h 963"/>
                  <a:gd name="T14" fmla="*/ 51 w 79"/>
                  <a:gd name="T15" fmla="*/ 784 h 963"/>
                  <a:gd name="T16" fmla="*/ 41 w 79"/>
                  <a:gd name="T17" fmla="*/ 963 h 96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9"/>
                  <a:gd name="T28" fmla="*/ 0 h 963"/>
                  <a:gd name="T29" fmla="*/ 79 w 79"/>
                  <a:gd name="T30" fmla="*/ 963 h 96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9" h="963">
                    <a:moveTo>
                      <a:pt x="32" y="0"/>
                    </a:moveTo>
                    <a:cubicBezTo>
                      <a:pt x="0" y="47"/>
                      <a:pt x="25" y="36"/>
                      <a:pt x="41" y="85"/>
                    </a:cubicBezTo>
                    <a:cubicBezTo>
                      <a:pt x="21" y="148"/>
                      <a:pt x="41" y="71"/>
                      <a:pt x="41" y="180"/>
                    </a:cubicBezTo>
                    <a:cubicBezTo>
                      <a:pt x="41" y="199"/>
                      <a:pt x="35" y="217"/>
                      <a:pt x="32" y="236"/>
                    </a:cubicBezTo>
                    <a:cubicBezTo>
                      <a:pt x="39" y="284"/>
                      <a:pt x="49" y="322"/>
                      <a:pt x="60" y="368"/>
                    </a:cubicBezTo>
                    <a:cubicBezTo>
                      <a:pt x="55" y="394"/>
                      <a:pt x="41" y="418"/>
                      <a:pt x="41" y="444"/>
                    </a:cubicBezTo>
                    <a:cubicBezTo>
                      <a:pt x="41" y="513"/>
                      <a:pt x="59" y="561"/>
                      <a:pt x="79" y="623"/>
                    </a:cubicBezTo>
                    <a:cubicBezTo>
                      <a:pt x="62" y="677"/>
                      <a:pt x="57" y="727"/>
                      <a:pt x="51" y="784"/>
                    </a:cubicBezTo>
                    <a:cubicBezTo>
                      <a:pt x="63" y="861"/>
                      <a:pt x="41" y="893"/>
                      <a:pt x="41" y="96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29" name="Object 35"/>
              <p:cNvGraphicFramePr>
                <a:graphicFrameLocks noChangeAspect="1"/>
              </p:cNvGraphicFramePr>
              <p:nvPr/>
            </p:nvGraphicFramePr>
            <p:xfrm>
              <a:off x="488" y="2"/>
              <a:ext cx="173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6" name="" r:id="rId4" imgW="142240" imgH="180975" progId="Equation.3">
                      <p:embed/>
                    </p:oleObj>
                  </mc:Choice>
                  <mc:Fallback>
                    <p:oleObj name="" r:id="rId4" imgW="142240" imgH="180975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2"/>
                            <a:ext cx="173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0" name="Object 36"/>
              <p:cNvGraphicFramePr>
                <a:graphicFrameLocks noChangeAspect="1"/>
              </p:cNvGraphicFramePr>
              <p:nvPr/>
            </p:nvGraphicFramePr>
            <p:xfrm>
              <a:off x="1566" y="1795"/>
              <a:ext cx="18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7" name="" r:id="rId6" imgW="155575" imgH="168275" progId="Equation.3">
                      <p:embed/>
                    </p:oleObj>
                  </mc:Choice>
                  <mc:Fallback>
                    <p:oleObj name="" r:id="rId6" imgW="155575" imgH="168275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795"/>
                            <a:ext cx="189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1" name="Object 37"/>
              <p:cNvGraphicFramePr>
                <a:graphicFrameLocks noChangeAspect="1"/>
              </p:cNvGraphicFramePr>
              <p:nvPr/>
            </p:nvGraphicFramePr>
            <p:xfrm>
              <a:off x="1397" y="39"/>
              <a:ext cx="20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8" name="" r:id="rId8" imgW="168275" imgH="180975" progId="Equation.3">
                      <p:embed/>
                    </p:oleObj>
                  </mc:Choice>
                  <mc:Fallback>
                    <p:oleObj name="" r:id="rId8" imgW="168275" imgH="180975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7" y="39"/>
                            <a:ext cx="20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2" name="Object 38"/>
              <p:cNvGraphicFramePr>
                <a:graphicFrameLocks noChangeAspect="1"/>
              </p:cNvGraphicFramePr>
              <p:nvPr/>
            </p:nvGraphicFramePr>
            <p:xfrm>
              <a:off x="2303" y="0"/>
              <a:ext cx="204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9" name="" r:id="rId10" imgW="168275" imgH="168275" progId="Equation.3">
                      <p:embed/>
                    </p:oleObj>
                  </mc:Choice>
                  <mc:Fallback>
                    <p:oleObj name="" r:id="rId10" imgW="168275" imgH="168275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3" y="0"/>
                            <a:ext cx="204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3" name="Object 39"/>
              <p:cNvGraphicFramePr>
                <a:graphicFrameLocks noChangeAspect="1"/>
              </p:cNvGraphicFramePr>
              <p:nvPr/>
            </p:nvGraphicFramePr>
            <p:xfrm>
              <a:off x="1598" y="79"/>
              <a:ext cx="2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0" name="" r:id="rId12" imgW="245110" imgH="232410" progId="Equation.3">
                      <p:embed/>
                    </p:oleObj>
                  </mc:Choice>
                  <mc:Fallback>
                    <p:oleObj name="" r:id="rId12" imgW="245110" imgH="23241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8" y="79"/>
                            <a:ext cx="259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4" name="Object 40"/>
              <p:cNvGraphicFramePr>
                <a:graphicFrameLocks noChangeAspect="1"/>
              </p:cNvGraphicFramePr>
              <p:nvPr/>
            </p:nvGraphicFramePr>
            <p:xfrm>
              <a:off x="2637" y="68"/>
              <a:ext cx="2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1" name="" r:id="rId14" imgW="245110" imgH="232410" progId="Equation.3">
                      <p:embed/>
                    </p:oleObj>
                  </mc:Choice>
                  <mc:Fallback>
                    <p:oleObj name="" r:id="rId14" imgW="245110" imgH="23241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7" y="68"/>
                            <a:ext cx="259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5" name="Object 41"/>
              <p:cNvGraphicFramePr>
                <a:graphicFrameLocks noChangeAspect="1"/>
              </p:cNvGraphicFramePr>
              <p:nvPr/>
            </p:nvGraphicFramePr>
            <p:xfrm>
              <a:off x="502" y="950"/>
              <a:ext cx="15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2" name="" r:id="rId16" imgW="194310" imgH="207010" progId="Equation.3">
                      <p:embed/>
                    </p:oleObj>
                  </mc:Choice>
                  <mc:Fallback>
                    <p:oleObj name="" r:id="rId16" imgW="194310" imgH="20701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" y="950"/>
                            <a:ext cx="158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6" name="Object 42"/>
              <p:cNvGraphicFramePr>
                <a:graphicFrameLocks noChangeAspect="1"/>
              </p:cNvGraphicFramePr>
              <p:nvPr/>
            </p:nvGraphicFramePr>
            <p:xfrm>
              <a:off x="2315" y="941"/>
              <a:ext cx="15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3" name="" r:id="rId18" imgW="194310" imgH="207010" progId="Equation.3">
                      <p:embed/>
                    </p:oleObj>
                  </mc:Choice>
                  <mc:Fallback>
                    <p:oleObj name="" r:id="rId18" imgW="194310" imgH="20701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5" y="941"/>
                            <a:ext cx="158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7" name="未知"/>
              <p:cNvSpPr/>
              <p:nvPr/>
            </p:nvSpPr>
            <p:spPr bwMode="auto">
              <a:xfrm>
                <a:off x="2958" y="764"/>
                <a:ext cx="48" cy="1006"/>
              </a:xfrm>
              <a:custGeom>
                <a:avLst/>
                <a:gdLst>
                  <a:gd name="T0" fmla="*/ 29 w 48"/>
                  <a:gd name="T1" fmla="*/ 0 h 1006"/>
                  <a:gd name="T2" fmla="*/ 11 w 48"/>
                  <a:gd name="T3" fmla="*/ 57 h 1006"/>
                  <a:gd name="T4" fmla="*/ 39 w 48"/>
                  <a:gd name="T5" fmla="*/ 142 h 1006"/>
                  <a:gd name="T6" fmla="*/ 48 w 48"/>
                  <a:gd name="T7" fmla="*/ 416 h 1006"/>
                  <a:gd name="T8" fmla="*/ 20 w 48"/>
                  <a:gd name="T9" fmla="*/ 473 h 1006"/>
                  <a:gd name="T10" fmla="*/ 39 w 48"/>
                  <a:gd name="T11" fmla="*/ 671 h 1006"/>
                  <a:gd name="T12" fmla="*/ 11 w 48"/>
                  <a:gd name="T13" fmla="*/ 784 h 1006"/>
                  <a:gd name="T14" fmla="*/ 11 w 48"/>
                  <a:gd name="T15" fmla="*/ 935 h 1006"/>
                  <a:gd name="T16" fmla="*/ 20 w 48"/>
                  <a:gd name="T17" fmla="*/ 964 h 1006"/>
                  <a:gd name="T18" fmla="*/ 20 w 48"/>
                  <a:gd name="T19" fmla="*/ 1001 h 10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"/>
                  <a:gd name="T31" fmla="*/ 0 h 1006"/>
                  <a:gd name="T32" fmla="*/ 48 w 48"/>
                  <a:gd name="T33" fmla="*/ 1006 h 10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" h="1006">
                    <a:moveTo>
                      <a:pt x="29" y="0"/>
                    </a:moveTo>
                    <a:cubicBezTo>
                      <a:pt x="23" y="19"/>
                      <a:pt x="5" y="38"/>
                      <a:pt x="11" y="57"/>
                    </a:cubicBezTo>
                    <a:cubicBezTo>
                      <a:pt x="32" y="123"/>
                      <a:pt x="22" y="95"/>
                      <a:pt x="39" y="142"/>
                    </a:cubicBezTo>
                    <a:cubicBezTo>
                      <a:pt x="13" y="241"/>
                      <a:pt x="25" y="319"/>
                      <a:pt x="48" y="416"/>
                    </a:cubicBezTo>
                    <a:cubicBezTo>
                      <a:pt x="42" y="436"/>
                      <a:pt x="21" y="452"/>
                      <a:pt x="20" y="473"/>
                    </a:cubicBezTo>
                    <a:cubicBezTo>
                      <a:pt x="17" y="516"/>
                      <a:pt x="32" y="620"/>
                      <a:pt x="39" y="671"/>
                    </a:cubicBezTo>
                    <a:cubicBezTo>
                      <a:pt x="31" y="709"/>
                      <a:pt x="20" y="746"/>
                      <a:pt x="11" y="784"/>
                    </a:cubicBezTo>
                    <a:cubicBezTo>
                      <a:pt x="30" y="844"/>
                      <a:pt x="31" y="872"/>
                      <a:pt x="11" y="935"/>
                    </a:cubicBezTo>
                    <a:cubicBezTo>
                      <a:pt x="14" y="945"/>
                      <a:pt x="20" y="954"/>
                      <a:pt x="20" y="964"/>
                    </a:cubicBezTo>
                    <a:cubicBezTo>
                      <a:pt x="20" y="1006"/>
                      <a:pt x="0" y="981"/>
                      <a:pt x="20" y="10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5" name="Group 44"/>
            <p:cNvGrpSpPr/>
            <p:nvPr/>
          </p:nvGrpSpPr>
          <p:grpSpPr bwMode="auto">
            <a:xfrm>
              <a:off x="3071813" y="2924176"/>
              <a:ext cx="820738" cy="946151"/>
              <a:chOff x="9" y="405"/>
              <a:chExt cx="517" cy="596"/>
            </a:xfrm>
          </p:grpSpPr>
          <p:sp>
            <p:nvSpPr>
              <p:cNvPr id="12296" name="Line 45"/>
              <p:cNvSpPr>
                <a:spLocks noChangeShapeType="1"/>
              </p:cNvSpPr>
              <p:nvPr/>
            </p:nvSpPr>
            <p:spPr bwMode="auto">
              <a:xfrm flipH="1">
                <a:off x="18" y="608"/>
                <a:ext cx="0" cy="33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7" name="Line 46"/>
              <p:cNvSpPr>
                <a:spLocks noChangeShapeType="1"/>
              </p:cNvSpPr>
              <p:nvPr/>
            </p:nvSpPr>
            <p:spPr bwMode="auto">
              <a:xfrm>
                <a:off x="19" y="597"/>
                <a:ext cx="496" cy="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8" name="Line 47"/>
              <p:cNvSpPr>
                <a:spLocks noChangeShapeType="1"/>
              </p:cNvSpPr>
              <p:nvPr/>
            </p:nvSpPr>
            <p:spPr bwMode="auto">
              <a:xfrm flipV="1">
                <a:off x="9" y="448"/>
                <a:ext cx="242" cy="1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299" name="Object 48"/>
              <p:cNvGraphicFramePr>
                <a:graphicFrameLocks noChangeAspect="1"/>
              </p:cNvGraphicFramePr>
              <p:nvPr/>
            </p:nvGraphicFramePr>
            <p:xfrm>
              <a:off x="54" y="829"/>
              <a:ext cx="15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4" name="公式" r:id="rId19" imgW="127000" imgH="139700" progId="Equation.3">
                      <p:embed/>
                    </p:oleObj>
                  </mc:Choice>
                  <mc:Fallback>
                    <p:oleObj name="公式" r:id="rId19" imgW="127000" imgH="1397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" y="829"/>
                            <a:ext cx="15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0" name="Object 49"/>
              <p:cNvGraphicFramePr>
                <a:graphicFrameLocks noChangeAspect="1"/>
              </p:cNvGraphicFramePr>
              <p:nvPr/>
            </p:nvGraphicFramePr>
            <p:xfrm>
              <a:off x="369" y="645"/>
              <a:ext cx="157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5" name="公式" r:id="rId21" imgW="139700" imgH="165100" progId="Equation.3">
                      <p:embed/>
                    </p:oleObj>
                  </mc:Choice>
                  <mc:Fallback>
                    <p:oleObj name="公式" r:id="rId21" imgW="139700" imgH="1651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" y="645"/>
                            <a:ext cx="157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1" name="Object 50"/>
              <p:cNvGraphicFramePr>
                <a:graphicFrameLocks noChangeAspect="1"/>
              </p:cNvGraphicFramePr>
              <p:nvPr/>
            </p:nvGraphicFramePr>
            <p:xfrm>
              <a:off x="231" y="405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6" name="公式" r:id="rId23" imgW="114300" imgH="127000" progId="Equation.3">
                      <p:embed/>
                    </p:oleObj>
                  </mc:Choice>
                  <mc:Fallback>
                    <p:oleObj name="公式" r:id="rId23" imgW="114300" imgH="1270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" y="405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2" name="Object 51"/>
              <p:cNvGraphicFramePr>
                <a:graphicFrameLocks noChangeAspect="1"/>
              </p:cNvGraphicFramePr>
              <p:nvPr/>
            </p:nvGraphicFramePr>
            <p:xfrm>
              <a:off x="60" y="629"/>
              <a:ext cx="144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7" name="" r:id="rId25" imgW="143510" imgH="156210" progId="Equation.3">
                      <p:embed/>
                    </p:oleObj>
                  </mc:Choice>
                  <mc:Fallback>
                    <p:oleObj name="" r:id="rId25" imgW="143510" imgH="15621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" y="629"/>
                            <a:ext cx="144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291" name="Text Box 52"/>
          <p:cNvSpPr txBox="1">
            <a:spLocks noChangeArrowheads="1"/>
          </p:cNvSpPr>
          <p:nvPr/>
        </p:nvSpPr>
        <p:spPr bwMode="auto">
          <a:xfrm>
            <a:off x="1709738" y="436563"/>
            <a:ext cx="5802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6600FF"/>
                </a:solidFill>
                <a:latin typeface="Times New Roman" panose="02020603050405020304" pitchFamily="18" charset="0"/>
              </a:rPr>
              <a:t>坐标系的定义</a:t>
            </a:r>
            <a:endParaRPr lang="zh-CN" altLang="en-US" sz="3600" b="1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Text Box 53"/>
          <p:cNvSpPr txBox="1">
            <a:spLocks noChangeArrowheads="1"/>
          </p:cNvSpPr>
          <p:nvPr/>
        </p:nvSpPr>
        <p:spPr bwMode="auto">
          <a:xfrm>
            <a:off x="747713" y="5635625"/>
            <a:ext cx="797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不作特别声明时，一般假设源和体短接（接地）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293" name="Rectangle 54"/>
          <p:cNvSpPr>
            <a:spLocks noChangeArrowheads="1"/>
          </p:cNvSpPr>
          <p:nvPr/>
        </p:nvSpPr>
        <p:spPr bwMode="auto">
          <a:xfrm flipH="1" flipV="1">
            <a:off x="0" y="0"/>
            <a:ext cx="13795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长沟和宽沟</a:t>
            </a:r>
            <a:r>
              <a:rPr lang="en-US" altLang="zh-CN" dirty="0"/>
              <a:t>MOSFET</a:t>
            </a:r>
            <a:r>
              <a:rPr lang="zh-CN" altLang="en-US" dirty="0"/>
              <a:t>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W&gt;&gt;L&gt;&gt;d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沟道厚度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衬底均匀掺杂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氧化层中的各种电荷用薄层电荷等效，并假定其位于</a:t>
            </a:r>
            <a:r>
              <a:rPr lang="en-US" altLang="zh-CN" dirty="0"/>
              <a:t>Si-SiO</a:t>
            </a:r>
            <a:r>
              <a:rPr lang="en-US" altLang="zh-CN" baseline="-25000" dirty="0"/>
              <a:t>2</a:t>
            </a:r>
            <a:r>
              <a:rPr lang="zh-CN" altLang="en-US" dirty="0"/>
              <a:t>界面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强反型近似成立</a:t>
            </a:r>
            <a:endParaRPr lang="zh-CN" altLang="en-US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97000" y="495300"/>
            <a:ext cx="6716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基本假定（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 flipH="1" flipV="1">
            <a:off x="0" y="0"/>
            <a:ext cx="13795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5975"/>
            <a:ext cx="8229600" cy="4530725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6600FF"/>
                </a:solidFill>
              </a:rPr>
              <a:t>强反型近似</a:t>
            </a:r>
            <a:endParaRPr lang="zh-CN" altLang="en-US">
              <a:solidFill>
                <a:srgbClr val="6600FF"/>
              </a:solidFill>
            </a:endParaRPr>
          </a:p>
          <a:p>
            <a:pPr marL="760730" lvl="1" indent="-220980" eaLnBrk="1" hangingPunct="1">
              <a:lnSpc>
                <a:spcPct val="150000"/>
              </a:lnSpc>
            </a:pPr>
            <a:r>
              <a:rPr lang="zh-CN" altLang="en-US">
                <a:solidFill>
                  <a:srgbClr val="6600FF"/>
                </a:solidFill>
              </a:rPr>
              <a:t>强反型时：</a:t>
            </a:r>
            <a:r>
              <a:rPr lang="zh-CN" altLang="en-US"/>
              <a:t>耗尽层宽度</a:t>
            </a:r>
            <a:r>
              <a:rPr lang="en-US" altLang="zh-CN"/>
              <a:t>&gt;&gt;</a:t>
            </a:r>
            <a:r>
              <a:rPr lang="zh-CN" altLang="en-US"/>
              <a:t>反型层厚度，耗尽层两端电压</a:t>
            </a:r>
            <a:r>
              <a:rPr lang="en-US" altLang="zh-CN"/>
              <a:t>&gt;&gt;</a:t>
            </a:r>
            <a:r>
              <a:rPr lang="zh-CN" altLang="en-US"/>
              <a:t>反型层两端的电压，耗尽层电荷</a:t>
            </a:r>
            <a:r>
              <a:rPr lang="en-US" altLang="zh-CN"/>
              <a:t>&gt;&gt;</a:t>
            </a:r>
            <a:r>
              <a:rPr lang="zh-CN" altLang="en-US"/>
              <a:t>反型层电荷</a:t>
            </a:r>
            <a:endParaRPr lang="zh-CN" altLang="en-US"/>
          </a:p>
          <a:p>
            <a:pPr marL="760730" lvl="1" indent="-220980" eaLnBrk="1" hangingPunct="1">
              <a:lnSpc>
                <a:spcPct val="150000"/>
              </a:lnSpc>
            </a:pPr>
            <a:r>
              <a:rPr lang="zh-CN" altLang="en-US">
                <a:solidFill>
                  <a:srgbClr val="6600FF"/>
                </a:solidFill>
              </a:rPr>
              <a:t>强反型后，</a:t>
            </a:r>
            <a:r>
              <a:rPr lang="zh-CN" altLang="en-US"/>
              <a:t>栅压再增加，将导致沟道载流子数目增加，但表面耗尽层宽度不变，耗尽层电荷不变，耗尽层两端电压不变 。</a:t>
            </a:r>
            <a:endParaRPr lang="zh-CN" altLang="en-US"/>
          </a:p>
          <a:p>
            <a:pPr marL="760730" lvl="1" indent="-220980" eaLnBrk="1" hangingPunct="1">
              <a:lnSpc>
                <a:spcPct val="150000"/>
              </a:lnSpc>
            </a:pPr>
            <a:endParaRPr lang="zh-CN" altLang="en-US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*通常我们假设反型层无限薄，载流子在硅表面形成面电荷层，并且在反型层中没有能带弯曲。</a:t>
            </a:r>
            <a:endParaRPr lang="zh-CN" altLang="en-US" sz="180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41425" y="187325"/>
            <a:ext cx="671671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基本假定（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060950"/>
            <a:ext cx="8289925" cy="17970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在栅压为零时</a:t>
            </a:r>
            <a:r>
              <a:rPr lang="zh-CN" altLang="en-US" sz="2400" dirty="0" smtClean="0"/>
              <a:t>，源</a:t>
            </a:r>
            <a:r>
              <a:rPr lang="zh-CN" altLang="en-US" sz="2400" dirty="0"/>
              <a:t>电极和漏电极被两个背靠背的</a:t>
            </a:r>
            <a:r>
              <a:rPr lang="en-US" altLang="zh-CN" sz="2400" dirty="0"/>
              <a:t>PN</a:t>
            </a:r>
            <a:r>
              <a:rPr lang="zh-CN" altLang="en-US" sz="2400" dirty="0"/>
              <a:t>结隔离，这时即使在源漏之间加上电压，也没有明显的漏源电流（忽略</a:t>
            </a:r>
            <a:r>
              <a:rPr lang="en-US" altLang="zh-CN" sz="2400" dirty="0"/>
              <a:t>PN</a:t>
            </a:r>
            <a:r>
              <a:rPr lang="zh-CN" altLang="en-US" sz="2400" dirty="0"/>
              <a:t>结的反向漏电流）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  <p:sp>
        <p:nvSpPr>
          <p:cNvPr id="16387" name="Text Box 50"/>
          <p:cNvSpPr txBox="1">
            <a:spLocks noChangeArrowheads="1"/>
          </p:cNvSpPr>
          <p:nvPr/>
        </p:nvSpPr>
        <p:spPr bwMode="auto">
          <a:xfrm>
            <a:off x="1089025" y="92393"/>
            <a:ext cx="671671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直流特性的定性描述：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工作原理</a:t>
            </a:r>
            <a:endParaRPr lang="zh-CN" altLang="en-US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6388" name="组合 12"/>
          <p:cNvGrpSpPr/>
          <p:nvPr/>
        </p:nvGrpSpPr>
        <p:grpSpPr bwMode="auto">
          <a:xfrm>
            <a:off x="1916113" y="1314450"/>
            <a:ext cx="4632325" cy="3413125"/>
            <a:chOff x="1916823" y="1313859"/>
            <a:chExt cx="4632325" cy="3413125"/>
          </a:xfrm>
        </p:grpSpPr>
        <p:sp>
          <p:nvSpPr>
            <p:cNvPr id="10" name="矩形 9"/>
            <p:cNvSpPr/>
            <p:nvPr/>
          </p:nvSpPr>
          <p:spPr>
            <a:xfrm>
              <a:off x="3951998" y="3553822"/>
              <a:ext cx="992187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latin typeface="+mn-ea"/>
                  <a:ea typeface="+mn-ea"/>
                </a:rPr>
                <a:t>p</a:t>
              </a:r>
              <a:r>
                <a:rPr lang="zh-CN" altLang="en-US" dirty="0">
                  <a:latin typeface="+mn-ea"/>
                  <a:ea typeface="+mn-ea"/>
                </a:rPr>
                <a:t>型衬底</a:t>
              </a:r>
              <a:endParaRPr lang="en-US" altLang="zh-CN" b="1" baseline="30000" dirty="0">
                <a:latin typeface="+mn-ea"/>
                <a:ea typeface="+mn-ea"/>
              </a:endParaRPr>
            </a:p>
          </p:txBody>
        </p:sp>
        <p:grpSp>
          <p:nvGrpSpPr>
            <p:cNvPr id="16390" name="组合 11"/>
            <p:cNvGrpSpPr/>
            <p:nvPr/>
          </p:nvGrpSpPr>
          <p:grpSpPr bwMode="auto">
            <a:xfrm>
              <a:off x="1916823" y="1313859"/>
              <a:ext cx="4632325" cy="3413125"/>
              <a:chOff x="1916823" y="1313859"/>
              <a:chExt cx="4632325" cy="3413125"/>
            </a:xfrm>
          </p:grpSpPr>
          <p:grpSp>
            <p:nvGrpSpPr>
              <p:cNvPr id="16391" name="组合 8"/>
              <p:cNvGrpSpPr/>
              <p:nvPr/>
            </p:nvGrpSpPr>
            <p:grpSpPr bwMode="auto">
              <a:xfrm>
                <a:off x="1916823" y="1313859"/>
                <a:ext cx="4632325" cy="3413125"/>
                <a:chOff x="2090775" y="1250950"/>
                <a:chExt cx="4632288" cy="3413740"/>
              </a:xfrm>
            </p:grpSpPr>
            <p:sp>
              <p:nvSpPr>
                <p:cNvPr id="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926144" y="2143286"/>
                  <a:ext cx="671507" cy="3620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I</a:t>
                  </a:r>
                  <a:r>
                    <a:rPr lang="en-US" altLang="zh-CN" sz="1800" b="1" baseline="-25000" dirty="0">
                      <a:latin typeface="+mn-ea"/>
                      <a:ea typeface="+mn-ea"/>
                    </a:rPr>
                    <a:t>DS</a:t>
                  </a:r>
                  <a:r>
                    <a:rPr lang="en-US" altLang="zh-CN" sz="1800" b="1" dirty="0">
                      <a:latin typeface="+mn-ea"/>
                      <a:ea typeface="+mn-ea"/>
                    </a:rPr>
                    <a:t>=0</a:t>
                  </a:r>
                  <a:endParaRPr lang="en-US" altLang="zh-CN" sz="1800" b="1" baseline="-25000" dirty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394" name="组合 51"/>
                <p:cNvGrpSpPr/>
                <p:nvPr/>
              </p:nvGrpSpPr>
              <p:grpSpPr bwMode="auto">
                <a:xfrm>
                  <a:off x="2131513" y="1250950"/>
                  <a:ext cx="4591550" cy="3413740"/>
                  <a:chOff x="2271213" y="3036888"/>
                  <a:chExt cx="4591550" cy="3413740"/>
                </a:xfrm>
              </p:grpSpPr>
              <p:sp>
                <p:nvSpPr>
                  <p:cNvPr id="3" name="Rectangle 3" descr="5%"/>
                  <p:cNvSpPr>
                    <a:spLocks noChangeArrowheads="1"/>
                  </p:cNvSpPr>
                  <p:nvPr/>
                </p:nvSpPr>
                <p:spPr bwMode="auto">
                  <a:xfrm>
                    <a:off x="3481415" y="4342048"/>
                    <a:ext cx="1954196" cy="163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" name="Rectangle 4" descr="Wide upward diagonal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483002" y="3560857"/>
                    <a:ext cx="1962134" cy="7669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5" name="未知"/>
                  <p:cNvSpPr/>
                  <p:nvPr/>
                </p:nvSpPr>
                <p:spPr bwMode="auto">
                  <a:xfrm>
                    <a:off x="3698900" y="3270293"/>
                    <a:ext cx="369885" cy="282626"/>
                  </a:xfrm>
                  <a:custGeom>
                    <a:avLst/>
                    <a:gdLst>
                      <a:gd name="T0" fmla="*/ 2147483646 w 400"/>
                      <a:gd name="T1" fmla="*/ 0 h 236"/>
                      <a:gd name="T2" fmla="*/ 0 w 400"/>
                      <a:gd name="T3" fmla="*/ 0 h 236"/>
                      <a:gd name="T4" fmla="*/ 0 w 400"/>
                      <a:gd name="T5" fmla="*/ 2147483646 h 236"/>
                      <a:gd name="T6" fmla="*/ 0 60000 65536"/>
                      <a:gd name="T7" fmla="*/ 0 60000 65536"/>
                      <a:gd name="T8" fmla="*/ 0 60000 65536"/>
                      <a:gd name="T9" fmla="*/ 0 w 400"/>
                      <a:gd name="T10" fmla="*/ 0 h 236"/>
                      <a:gd name="T11" fmla="*/ 400 w 400"/>
                      <a:gd name="T12" fmla="*/ 236 h 2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0" h="236">
                        <a:moveTo>
                          <a:pt x="400" y="0"/>
                        </a:moveTo>
                        <a:lnTo>
                          <a:pt x="0" y="0"/>
                        </a:lnTo>
                        <a:lnTo>
                          <a:pt x="0" y="23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4054498" y="3175026"/>
                    <a:ext cx="147637" cy="18735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2146" y="3036888"/>
                    <a:ext cx="1163629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V</a:t>
                    </a:r>
                    <a:r>
                      <a:rPr lang="en-US" altLang="zh-CN" sz="1800" b="1" baseline="-25000" dirty="0">
                        <a:latin typeface="+mn-ea"/>
                        <a:ea typeface="+mn-ea"/>
                      </a:rPr>
                      <a:t>GS</a:t>
                    </a:r>
                    <a:r>
                      <a:rPr lang="en-US" altLang="zh-CN" sz="1800" b="1" dirty="0">
                        <a:latin typeface="+mn-ea"/>
                        <a:ea typeface="+mn-ea"/>
                      </a:rPr>
                      <a:t>&lt;</a:t>
                    </a:r>
                    <a:r>
                      <a:rPr lang="en-US" altLang="zh-CN" sz="1800" dirty="0">
                        <a:latin typeface="+mn-ea"/>
                        <a:ea typeface="+mn-ea"/>
                      </a:rPr>
                      <a:t>V</a:t>
                    </a:r>
                    <a:r>
                      <a:rPr lang="en-US" altLang="zh-CN" sz="1800" b="1" baseline="-25000" dirty="0">
                        <a:latin typeface="+mn-ea"/>
                        <a:ea typeface="+mn-ea"/>
                      </a:rPr>
                      <a:t>T</a:t>
                    </a:r>
                    <a:endParaRPr lang="en-US" altLang="zh-CN" sz="1800" b="1" dirty="0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6402" name="Group 8"/>
                  <p:cNvGrpSpPr/>
                  <p:nvPr/>
                </p:nvGrpSpPr>
                <p:grpSpPr bwMode="auto">
                  <a:xfrm>
                    <a:off x="2271213" y="4502150"/>
                    <a:ext cx="4333573" cy="1336675"/>
                    <a:chOff x="26" y="0"/>
                    <a:chExt cx="2313" cy="1011"/>
                  </a:xfrm>
                </p:grpSpPr>
                <p:sp>
                  <p:nvSpPr>
                    <p:cNvPr id="16433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" y="1009"/>
                      <a:ext cx="2295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6434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" y="0"/>
                      <a:ext cx="2313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639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2353" y="4391270"/>
                    <a:ext cx="2120883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zh-CN" altLang="en-US" sz="1800">
                        <a:latin typeface="+mn-ea"/>
                        <a:ea typeface="+mn-ea"/>
                      </a:rPr>
                      <a:t> </a:t>
                    </a:r>
                    <a:endParaRPr lang="zh-CN" altLang="en-US" sz="1800" b="1" baseline="300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398" name="未知"/>
                  <p:cNvSpPr/>
                  <p:nvPr/>
                </p:nvSpPr>
                <p:spPr bwMode="auto">
                  <a:xfrm>
                    <a:off x="2773396" y="4500827"/>
                    <a:ext cx="744531" cy="331848"/>
                  </a:xfrm>
                  <a:custGeom>
                    <a:avLst/>
                    <a:gdLst>
                      <a:gd name="T0" fmla="*/ 0 w 2085"/>
                      <a:gd name="T1" fmla="*/ 2147483646 h 282"/>
                      <a:gd name="T2" fmla="*/ 2147483646 w 2085"/>
                      <a:gd name="T3" fmla="*/ 2147483646 h 282"/>
                      <a:gd name="T4" fmla="*/ 2147483646 w 2085"/>
                      <a:gd name="T5" fmla="*/ 2147483646 h 282"/>
                      <a:gd name="T6" fmla="*/ 2147483646 w 2085"/>
                      <a:gd name="T7" fmla="*/ 2147483646 h 282"/>
                      <a:gd name="T8" fmla="*/ 2147483646 w 2085"/>
                      <a:gd name="T9" fmla="*/ 2147483646 h 282"/>
                      <a:gd name="T10" fmla="*/ 2147483646 w 2085"/>
                      <a:gd name="T11" fmla="*/ 2147483646 h 282"/>
                      <a:gd name="T12" fmla="*/ 2147483646 w 2085"/>
                      <a:gd name="T13" fmla="*/ 2147483646 h 282"/>
                      <a:gd name="T14" fmla="*/ 2147483646 w 2085"/>
                      <a:gd name="T15" fmla="*/ 2147483646 h 282"/>
                      <a:gd name="T16" fmla="*/ 2147483646 w 2085"/>
                      <a:gd name="T17" fmla="*/ 2147483646 h 282"/>
                      <a:gd name="T18" fmla="*/ 2147483646 w 2085"/>
                      <a:gd name="T19" fmla="*/ 2147483646 h 282"/>
                      <a:gd name="T20" fmla="*/ 2147483646 w 2085"/>
                      <a:gd name="T21" fmla="*/ 2147483646 h 282"/>
                      <a:gd name="T22" fmla="*/ 2147483646 w 2085"/>
                      <a:gd name="T23" fmla="*/ 2147483646 h 282"/>
                      <a:gd name="T24" fmla="*/ 2147483646 w 2085"/>
                      <a:gd name="T25" fmla="*/ 0 h 2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85"/>
                      <a:gd name="T40" fmla="*/ 0 h 282"/>
                      <a:gd name="T41" fmla="*/ 2085 w 2085"/>
                      <a:gd name="T42" fmla="*/ 282 h 28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85" h="282">
                        <a:moveTo>
                          <a:pt x="0" y="3"/>
                        </a:moveTo>
                        <a:lnTo>
                          <a:pt x="9" y="63"/>
                        </a:lnTo>
                        <a:lnTo>
                          <a:pt x="18" y="117"/>
                        </a:lnTo>
                        <a:lnTo>
                          <a:pt x="36" y="165"/>
                        </a:lnTo>
                        <a:lnTo>
                          <a:pt x="75" y="219"/>
                        </a:lnTo>
                        <a:lnTo>
                          <a:pt x="132" y="261"/>
                        </a:lnTo>
                        <a:lnTo>
                          <a:pt x="180" y="280"/>
                        </a:lnTo>
                        <a:lnTo>
                          <a:pt x="1914" y="282"/>
                        </a:lnTo>
                        <a:lnTo>
                          <a:pt x="1965" y="270"/>
                        </a:lnTo>
                        <a:lnTo>
                          <a:pt x="2019" y="228"/>
                        </a:lnTo>
                        <a:lnTo>
                          <a:pt x="2055" y="168"/>
                        </a:lnTo>
                        <a:lnTo>
                          <a:pt x="2082" y="54"/>
                        </a:lnTo>
                        <a:lnTo>
                          <a:pt x="2085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399" name="未知"/>
                  <p:cNvSpPr/>
                  <p:nvPr/>
                </p:nvSpPr>
                <p:spPr bwMode="auto">
                  <a:xfrm>
                    <a:off x="5391162" y="4507178"/>
                    <a:ext cx="744532" cy="341375"/>
                  </a:xfrm>
                  <a:custGeom>
                    <a:avLst/>
                    <a:gdLst>
                      <a:gd name="T0" fmla="*/ 0 w 2085"/>
                      <a:gd name="T1" fmla="*/ 2147483646 h 282"/>
                      <a:gd name="T2" fmla="*/ 2147483646 w 2085"/>
                      <a:gd name="T3" fmla="*/ 2147483646 h 282"/>
                      <a:gd name="T4" fmla="*/ 2147483646 w 2085"/>
                      <a:gd name="T5" fmla="*/ 2147483646 h 282"/>
                      <a:gd name="T6" fmla="*/ 2147483646 w 2085"/>
                      <a:gd name="T7" fmla="*/ 2147483646 h 282"/>
                      <a:gd name="T8" fmla="*/ 2147483646 w 2085"/>
                      <a:gd name="T9" fmla="*/ 2147483646 h 282"/>
                      <a:gd name="T10" fmla="*/ 2147483646 w 2085"/>
                      <a:gd name="T11" fmla="*/ 2147483646 h 282"/>
                      <a:gd name="T12" fmla="*/ 2147483646 w 2085"/>
                      <a:gd name="T13" fmla="*/ 2147483646 h 282"/>
                      <a:gd name="T14" fmla="*/ 2147483646 w 2085"/>
                      <a:gd name="T15" fmla="*/ 2147483646 h 282"/>
                      <a:gd name="T16" fmla="*/ 2147483646 w 2085"/>
                      <a:gd name="T17" fmla="*/ 2147483646 h 282"/>
                      <a:gd name="T18" fmla="*/ 2147483646 w 2085"/>
                      <a:gd name="T19" fmla="*/ 2147483646 h 282"/>
                      <a:gd name="T20" fmla="*/ 2147483646 w 2085"/>
                      <a:gd name="T21" fmla="*/ 2147483646 h 282"/>
                      <a:gd name="T22" fmla="*/ 2147483646 w 2085"/>
                      <a:gd name="T23" fmla="*/ 2147483646 h 282"/>
                      <a:gd name="T24" fmla="*/ 2147483646 w 2085"/>
                      <a:gd name="T25" fmla="*/ 0 h 2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85"/>
                      <a:gd name="T40" fmla="*/ 0 h 282"/>
                      <a:gd name="T41" fmla="*/ 2085 w 2085"/>
                      <a:gd name="T42" fmla="*/ 282 h 28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85" h="282">
                        <a:moveTo>
                          <a:pt x="0" y="3"/>
                        </a:moveTo>
                        <a:lnTo>
                          <a:pt x="9" y="63"/>
                        </a:lnTo>
                        <a:lnTo>
                          <a:pt x="18" y="117"/>
                        </a:lnTo>
                        <a:lnTo>
                          <a:pt x="36" y="165"/>
                        </a:lnTo>
                        <a:lnTo>
                          <a:pt x="75" y="219"/>
                        </a:lnTo>
                        <a:lnTo>
                          <a:pt x="132" y="261"/>
                        </a:lnTo>
                        <a:lnTo>
                          <a:pt x="180" y="280"/>
                        </a:lnTo>
                        <a:lnTo>
                          <a:pt x="1914" y="282"/>
                        </a:lnTo>
                        <a:lnTo>
                          <a:pt x="1965" y="270"/>
                        </a:lnTo>
                        <a:lnTo>
                          <a:pt x="2019" y="228"/>
                        </a:lnTo>
                        <a:lnTo>
                          <a:pt x="2055" y="168"/>
                        </a:lnTo>
                        <a:lnTo>
                          <a:pt x="2082" y="54"/>
                        </a:lnTo>
                        <a:lnTo>
                          <a:pt x="2085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4682" y="4453193"/>
                    <a:ext cx="504821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n+</a:t>
                    </a:r>
                    <a:endParaRPr lang="en-US" altLang="zh-CN" sz="1800" b="1" baseline="30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40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37211" y="4454781"/>
                    <a:ext cx="506409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n+</a:t>
                    </a:r>
                    <a:endParaRPr lang="en-US" altLang="zh-CN" sz="1800" b="1" baseline="30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" name="未知"/>
                  <p:cNvSpPr/>
                  <p:nvPr/>
                </p:nvSpPr>
                <p:spPr bwMode="auto">
                  <a:xfrm>
                    <a:off x="5772159" y="3711698"/>
                    <a:ext cx="379410" cy="782778"/>
                  </a:xfrm>
                  <a:custGeom>
                    <a:avLst/>
                    <a:gdLst>
                      <a:gd name="T0" fmla="*/ 2147483646 w 400"/>
                      <a:gd name="T1" fmla="*/ 0 h 236"/>
                      <a:gd name="T2" fmla="*/ 0 w 400"/>
                      <a:gd name="T3" fmla="*/ 0 h 236"/>
                      <a:gd name="T4" fmla="*/ 0 w 400"/>
                      <a:gd name="T5" fmla="*/ 2147483646 h 236"/>
                      <a:gd name="T6" fmla="*/ 0 60000 65536"/>
                      <a:gd name="T7" fmla="*/ 0 60000 65536"/>
                      <a:gd name="T8" fmla="*/ 0 60000 65536"/>
                      <a:gd name="T9" fmla="*/ 0 w 400"/>
                      <a:gd name="T10" fmla="*/ 0 h 236"/>
                      <a:gd name="T11" fmla="*/ 400 w 400"/>
                      <a:gd name="T12" fmla="*/ 236 h 2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0" h="236">
                        <a:moveTo>
                          <a:pt x="400" y="0"/>
                        </a:moveTo>
                        <a:lnTo>
                          <a:pt x="0" y="0"/>
                        </a:lnTo>
                        <a:lnTo>
                          <a:pt x="0" y="236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40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6137281" y="3616430"/>
                    <a:ext cx="149224" cy="1857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40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02322" y="3067056"/>
                    <a:ext cx="1060441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V</a:t>
                    </a:r>
                    <a:r>
                      <a:rPr lang="en-US" altLang="zh-CN" sz="1800" b="1" baseline="-25000" dirty="0">
                        <a:latin typeface="+mn-ea"/>
                        <a:ea typeface="+mn-ea"/>
                      </a:rPr>
                      <a:t>DS</a:t>
                    </a:r>
                    <a:r>
                      <a:rPr lang="en-US" altLang="zh-CN" sz="1800" b="1" dirty="0">
                        <a:latin typeface="+mn-ea"/>
                        <a:ea typeface="+mn-ea"/>
                      </a:rPr>
                      <a:t>&gt;0</a:t>
                    </a:r>
                    <a:endParaRPr lang="en-US" altLang="zh-CN" sz="1800" b="1" baseline="-25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406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6606" y="4095942"/>
                    <a:ext cx="0" cy="3937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6412" name="Group 23"/>
                  <p:cNvGrpSpPr/>
                  <p:nvPr/>
                </p:nvGrpSpPr>
                <p:grpSpPr bwMode="auto">
                  <a:xfrm>
                    <a:off x="2900363" y="3905250"/>
                    <a:ext cx="363537" cy="177800"/>
                    <a:chOff x="0" y="0"/>
                    <a:chExt cx="294" cy="124"/>
                  </a:xfrm>
                </p:grpSpPr>
                <p:sp>
                  <p:nvSpPr>
                    <p:cNvPr id="1643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124"/>
                      <a:ext cx="29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643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" y="68"/>
                      <a:ext cx="16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643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" y="0"/>
                      <a:ext cx="10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6413" name="Group 27"/>
                  <p:cNvGrpSpPr/>
                  <p:nvPr/>
                </p:nvGrpSpPr>
                <p:grpSpPr bwMode="auto">
                  <a:xfrm rot="10800000">
                    <a:off x="4256088" y="6205436"/>
                    <a:ext cx="363537" cy="245192"/>
                    <a:chOff x="0" y="4"/>
                    <a:chExt cx="294" cy="171"/>
                  </a:xfrm>
                </p:grpSpPr>
                <p:sp>
                  <p:nvSpPr>
                    <p:cNvPr id="1642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" y="175"/>
                      <a:ext cx="29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642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" y="95"/>
                      <a:ext cx="16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6429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" y="4"/>
                      <a:ext cx="10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64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45019" y="5845682"/>
                    <a:ext cx="0" cy="3651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9073" y="3779972"/>
                    <a:ext cx="688969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S</a:t>
                    </a:r>
                    <a:endParaRPr lang="en-US" altLang="zh-CN" sz="1800" b="1" baseline="-25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2111" y="5964765"/>
                    <a:ext cx="419097" cy="3620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84109" tIns="42055" rIns="84109" bIns="42055">
                    <a:spAutoFit/>
                  </a:bodyPr>
                  <a:lstStyle>
                    <a:lvl1pPr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defTabSz="841375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defTabSz="84137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1800" dirty="0">
                        <a:latin typeface="+mn-ea"/>
                        <a:ea typeface="+mn-ea"/>
                      </a:rPr>
                      <a:t>B</a:t>
                    </a:r>
                    <a:endParaRPr lang="en-US" altLang="zh-CN" sz="1800" b="1" baseline="-25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951545" y="3897468"/>
                    <a:ext cx="0" cy="4493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cxnSp>
              <p:nvCxnSpPr>
                <p:cNvPr id="16395" name="直接连接符 58"/>
                <p:cNvCxnSpPr>
                  <a:cxnSpLocks noChangeShapeType="1"/>
                </p:cNvCxnSpPr>
                <p:nvPr/>
              </p:nvCxnSpPr>
              <p:spPr bwMode="auto">
                <a:xfrm>
                  <a:off x="2162823" y="2703333"/>
                  <a:ext cx="9033" cy="1377950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396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2090775" y="1294623"/>
                  <a:ext cx="28212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/>
                    <a:t>(a)</a:t>
                  </a:r>
                  <a:endParaRPr lang="zh-CN" altLang="en-US"/>
                </a:p>
              </p:txBody>
            </p:sp>
          </p:grpSp>
          <p:cxnSp>
            <p:nvCxnSpPr>
              <p:cNvPr id="16392" name="直接连接符 58"/>
              <p:cNvCxnSpPr>
                <a:cxnSpLocks noChangeShapeType="1"/>
              </p:cNvCxnSpPr>
              <p:nvPr/>
            </p:nvCxnSpPr>
            <p:spPr bwMode="auto">
              <a:xfrm>
                <a:off x="6286652" y="2765980"/>
                <a:ext cx="9033" cy="1377702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663" y="4951413"/>
            <a:ext cx="8289925" cy="18573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当在栅上加有足够大的电压时，</a:t>
            </a:r>
            <a:r>
              <a:rPr lang="en-US" altLang="zh-CN" sz="2400">
                <a:solidFill>
                  <a:srgbClr val="FF0000"/>
                </a:solidFill>
              </a:rPr>
              <a:t>MOS</a:t>
            </a:r>
            <a:r>
              <a:rPr lang="zh-CN" altLang="en-US" sz="2400">
                <a:solidFill>
                  <a:srgbClr val="FF0000"/>
                </a:solidFill>
              </a:rPr>
              <a:t>结构的沟道区就会形成反型层，</a:t>
            </a:r>
            <a:r>
              <a:rPr lang="zh-CN" altLang="en-US" sz="2400"/>
              <a:t>它可以把源区和漏区连通，</a:t>
            </a:r>
            <a:r>
              <a:rPr lang="zh-CN" altLang="en-US" sz="2400">
                <a:solidFill>
                  <a:srgbClr val="FF0000"/>
                </a:solidFill>
              </a:rPr>
              <a:t>形成导电沟道</a:t>
            </a:r>
            <a:r>
              <a:rPr lang="zh-CN" altLang="en-US" sz="2400"/>
              <a:t>，这时如果在漏源间加有一定的偏压，就会有明显的电流流过。</a:t>
            </a:r>
            <a:endParaRPr lang="zh-CN" altLang="en-US" sz="240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401763" y="134938"/>
            <a:ext cx="67167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直流特性的定性描述：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工作原理</a:t>
            </a:r>
            <a:endParaRPr lang="zh-CN" altLang="en-US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7412" name="组合 12"/>
          <p:cNvGrpSpPr/>
          <p:nvPr/>
        </p:nvGrpSpPr>
        <p:grpSpPr bwMode="auto">
          <a:xfrm>
            <a:off x="2281238" y="925513"/>
            <a:ext cx="5238750" cy="3711575"/>
            <a:chOff x="2281238" y="925513"/>
            <a:chExt cx="5238750" cy="3711575"/>
          </a:xfrm>
        </p:grpSpPr>
        <p:sp>
          <p:nvSpPr>
            <p:cNvPr id="17413" name="Text Box 71"/>
            <p:cNvSpPr txBox="1">
              <a:spLocks noChangeArrowheads="1"/>
            </p:cNvSpPr>
            <p:nvPr/>
          </p:nvSpPr>
          <p:spPr bwMode="auto">
            <a:xfrm>
              <a:off x="6521450" y="1893888"/>
              <a:ext cx="495300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109" tIns="42055" rIns="84109" bIns="42055">
              <a:spAutoFit/>
            </a:bodyPr>
            <a:lstStyle>
              <a:lvl1pPr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latin typeface="+mn-ea"/>
                  <a:ea typeface="+mn-ea"/>
                </a:rPr>
                <a:t>I</a:t>
              </a:r>
              <a:r>
                <a:rPr lang="en-US" altLang="zh-CN" sz="2000" b="1" baseline="-25000" dirty="0">
                  <a:latin typeface="+mn-ea"/>
                  <a:ea typeface="+mn-ea"/>
                </a:rPr>
                <a:t>DS</a:t>
              </a:r>
              <a:endParaRPr lang="en-US" altLang="zh-CN" sz="2000" b="1" baseline="-25000" dirty="0">
                <a:latin typeface="+mn-ea"/>
                <a:ea typeface="+mn-ea"/>
              </a:endParaRPr>
            </a:p>
          </p:txBody>
        </p:sp>
        <p:sp>
          <p:nvSpPr>
            <p:cNvPr id="17414" name="Line 34"/>
            <p:cNvSpPr>
              <a:spLocks noChangeShapeType="1"/>
            </p:cNvSpPr>
            <p:nvPr/>
          </p:nvSpPr>
          <p:spPr bwMode="auto">
            <a:xfrm>
              <a:off x="6521450" y="1893888"/>
              <a:ext cx="0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7415" name="组合 9"/>
            <p:cNvGrpSpPr/>
            <p:nvPr/>
          </p:nvGrpSpPr>
          <p:grpSpPr bwMode="auto">
            <a:xfrm>
              <a:off x="2339975" y="925513"/>
              <a:ext cx="5180013" cy="3711575"/>
              <a:chOff x="2339975" y="925513"/>
              <a:chExt cx="5180013" cy="3711575"/>
            </a:xfrm>
          </p:grpSpPr>
          <p:grpSp>
            <p:nvGrpSpPr>
              <p:cNvPr id="17419" name="Group 4"/>
              <p:cNvGrpSpPr/>
              <p:nvPr/>
            </p:nvGrpSpPr>
            <p:grpSpPr bwMode="auto">
              <a:xfrm>
                <a:off x="2339975" y="925513"/>
                <a:ext cx="5180013" cy="3711575"/>
                <a:chOff x="306" y="0"/>
                <a:chExt cx="2967" cy="2116"/>
              </a:xfrm>
            </p:grpSpPr>
            <p:sp>
              <p:nvSpPr>
                <p:cNvPr id="2" name="Rectangle 5" descr="5%"/>
                <p:cNvSpPr>
                  <a:spLocks noChangeArrowheads="1"/>
                </p:cNvSpPr>
                <p:nvPr/>
              </p:nvSpPr>
              <p:spPr bwMode="auto">
                <a:xfrm>
                  <a:off x="1143" y="840"/>
                  <a:ext cx="1228" cy="8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3" name="Rectangle 6" descr="Wide upward diagonal"/>
                <p:cNvSpPr>
                  <a:spLocks noChangeArrowheads="1"/>
                </p:cNvSpPr>
                <p:nvPr/>
              </p:nvSpPr>
              <p:spPr bwMode="auto">
                <a:xfrm flipV="1">
                  <a:off x="1144" y="330"/>
                  <a:ext cx="1228" cy="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10" name="未知"/>
                <p:cNvSpPr/>
                <p:nvPr/>
              </p:nvSpPr>
              <p:spPr bwMode="auto">
                <a:xfrm>
                  <a:off x="1280" y="147"/>
                  <a:ext cx="233" cy="178"/>
                </a:xfrm>
                <a:custGeom>
                  <a:avLst/>
                  <a:gdLst>
                    <a:gd name="T0" fmla="*/ 1 w 400"/>
                    <a:gd name="T1" fmla="*/ 0 h 236"/>
                    <a:gd name="T2" fmla="*/ 0 w 400"/>
                    <a:gd name="T3" fmla="*/ 0 h 236"/>
                    <a:gd name="T4" fmla="*/ 0 w 400"/>
                    <a:gd name="T5" fmla="*/ 6 h 236"/>
                    <a:gd name="T6" fmla="*/ 0 60000 65536"/>
                    <a:gd name="T7" fmla="*/ 0 60000 65536"/>
                    <a:gd name="T8" fmla="*/ 0 60000 65536"/>
                    <a:gd name="T9" fmla="*/ 0 w 400"/>
                    <a:gd name="T10" fmla="*/ 0 h 236"/>
                    <a:gd name="T11" fmla="*/ 400 w 400"/>
                    <a:gd name="T12" fmla="*/ 236 h 2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" h="236">
                      <a:moveTo>
                        <a:pt x="400" y="0"/>
                      </a:moveTo>
                      <a:lnTo>
                        <a:pt x="0" y="0"/>
                      </a:lnTo>
                      <a:lnTo>
                        <a:pt x="0" y="2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1504" y="87"/>
                  <a:ext cx="93" cy="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60" y="0"/>
                  <a:ext cx="733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="1" baseline="-2500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b="1">
                      <a:latin typeface="+mn-ea"/>
                      <a:ea typeface="+mn-ea"/>
                    </a:rPr>
                    <a:t>&gt;V</a:t>
                  </a:r>
                  <a:r>
                    <a:rPr lang="en-US" altLang="zh-CN" sz="1800" b="1" baseline="-25000">
                      <a:latin typeface="+mn-ea"/>
                      <a:ea typeface="+mn-ea"/>
                    </a:rPr>
                    <a:t>T</a:t>
                  </a:r>
                  <a:endParaRPr lang="en-US" altLang="zh-CN" sz="1800" b="1" baseline="-2500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7426" name="Group 10"/>
                <p:cNvGrpSpPr/>
                <p:nvPr/>
              </p:nvGrpSpPr>
              <p:grpSpPr bwMode="auto">
                <a:xfrm>
                  <a:off x="306" y="917"/>
                  <a:ext cx="2868" cy="850"/>
                  <a:chOff x="26" y="-7"/>
                  <a:chExt cx="2366" cy="1020"/>
                </a:xfrm>
              </p:grpSpPr>
              <p:sp>
                <p:nvSpPr>
                  <p:cNvPr id="1747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9" y="1006"/>
                    <a:ext cx="2363" cy="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7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" y="-7"/>
                    <a:ext cx="2357" cy="1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7422" name="未知"/>
                <p:cNvSpPr/>
                <p:nvPr/>
              </p:nvSpPr>
              <p:spPr bwMode="auto">
                <a:xfrm>
                  <a:off x="394" y="930"/>
                  <a:ext cx="2691" cy="543"/>
                </a:xfrm>
                <a:custGeom>
                  <a:avLst/>
                  <a:gdLst>
                    <a:gd name="T0" fmla="*/ 0 w 2085"/>
                    <a:gd name="T1" fmla="*/ 16099 h 282"/>
                    <a:gd name="T2" fmla="*/ 245 w 2085"/>
                    <a:gd name="T3" fmla="*/ 314834 h 282"/>
                    <a:gd name="T4" fmla="*/ 500 w 2085"/>
                    <a:gd name="T5" fmla="*/ 584355 h 282"/>
                    <a:gd name="T6" fmla="*/ 984 w 2085"/>
                    <a:gd name="T7" fmla="*/ 825275 h 282"/>
                    <a:gd name="T8" fmla="*/ 2082 w 2085"/>
                    <a:gd name="T9" fmla="*/ 1096436 h 282"/>
                    <a:gd name="T10" fmla="*/ 3666 w 2085"/>
                    <a:gd name="T11" fmla="*/ 1307351 h 282"/>
                    <a:gd name="T12" fmla="*/ 5001 w 2085"/>
                    <a:gd name="T13" fmla="*/ 1400470 h 282"/>
                    <a:gd name="T14" fmla="*/ 53285 w 2085"/>
                    <a:gd name="T15" fmla="*/ 1411059 h 282"/>
                    <a:gd name="T16" fmla="*/ 54716 w 2085"/>
                    <a:gd name="T17" fmla="*/ 1350424 h 282"/>
                    <a:gd name="T18" fmla="*/ 56224 w 2085"/>
                    <a:gd name="T19" fmla="*/ 1140125 h 282"/>
                    <a:gd name="T20" fmla="*/ 57213 w 2085"/>
                    <a:gd name="T21" fmla="*/ 839411 h 282"/>
                    <a:gd name="T22" fmla="*/ 57966 w 2085"/>
                    <a:gd name="T23" fmla="*/ 269671 h 282"/>
                    <a:gd name="T24" fmla="*/ 58037 w 2085"/>
                    <a:gd name="T25" fmla="*/ 0 h 2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85"/>
                    <a:gd name="T40" fmla="*/ 0 h 282"/>
                    <a:gd name="T41" fmla="*/ 2085 w 2085"/>
                    <a:gd name="T42" fmla="*/ 282 h 2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85" h="282">
                      <a:moveTo>
                        <a:pt x="0" y="3"/>
                      </a:moveTo>
                      <a:lnTo>
                        <a:pt x="9" y="63"/>
                      </a:lnTo>
                      <a:lnTo>
                        <a:pt x="18" y="117"/>
                      </a:lnTo>
                      <a:lnTo>
                        <a:pt x="36" y="165"/>
                      </a:lnTo>
                      <a:lnTo>
                        <a:pt x="75" y="219"/>
                      </a:lnTo>
                      <a:lnTo>
                        <a:pt x="132" y="261"/>
                      </a:lnTo>
                      <a:lnTo>
                        <a:pt x="180" y="280"/>
                      </a:lnTo>
                      <a:lnTo>
                        <a:pt x="1914" y="282"/>
                      </a:lnTo>
                      <a:lnTo>
                        <a:pt x="1965" y="270"/>
                      </a:lnTo>
                      <a:lnTo>
                        <a:pt x="2019" y="228"/>
                      </a:lnTo>
                      <a:lnTo>
                        <a:pt x="2055" y="168"/>
                      </a:lnTo>
                      <a:lnTo>
                        <a:pt x="2082" y="54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7428" name="Group 18"/>
                <p:cNvGrpSpPr/>
                <p:nvPr/>
              </p:nvGrpSpPr>
              <p:grpSpPr bwMode="auto">
                <a:xfrm>
                  <a:off x="550" y="1111"/>
                  <a:ext cx="97" cy="114"/>
                  <a:chOff x="0" y="0"/>
                  <a:chExt cx="133" cy="137"/>
                </a:xfrm>
              </p:grpSpPr>
              <p:sp>
                <p:nvSpPr>
                  <p:cNvPr id="1747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3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72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3"/>
                    <a:ext cx="1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7425" name="未知"/>
                <p:cNvSpPr/>
                <p:nvPr/>
              </p:nvSpPr>
              <p:spPr bwMode="auto">
                <a:xfrm>
                  <a:off x="697" y="922"/>
                  <a:ext cx="469" cy="209"/>
                </a:xfrm>
                <a:custGeom>
                  <a:avLst/>
                  <a:gdLst>
                    <a:gd name="T0" fmla="*/ 0 w 2085"/>
                    <a:gd name="T1" fmla="*/ 1 h 282"/>
                    <a:gd name="T2" fmla="*/ 0 w 2085"/>
                    <a:gd name="T3" fmla="*/ 1 h 282"/>
                    <a:gd name="T4" fmla="*/ 0 w 2085"/>
                    <a:gd name="T5" fmla="*/ 2 h 282"/>
                    <a:gd name="T6" fmla="*/ 0 w 2085"/>
                    <a:gd name="T7" fmla="*/ 3 h 282"/>
                    <a:gd name="T8" fmla="*/ 0 w 2085"/>
                    <a:gd name="T9" fmla="*/ 4 h 282"/>
                    <a:gd name="T10" fmla="*/ 0 w 2085"/>
                    <a:gd name="T11" fmla="*/ 5 h 282"/>
                    <a:gd name="T12" fmla="*/ 0 w 2085"/>
                    <a:gd name="T13" fmla="*/ 5 h 282"/>
                    <a:gd name="T14" fmla="*/ 0 w 2085"/>
                    <a:gd name="T15" fmla="*/ 5 h 282"/>
                    <a:gd name="T16" fmla="*/ 0 w 2085"/>
                    <a:gd name="T17" fmla="*/ 5 h 282"/>
                    <a:gd name="T18" fmla="*/ 0 w 2085"/>
                    <a:gd name="T19" fmla="*/ 5 h 282"/>
                    <a:gd name="T20" fmla="*/ 0 w 2085"/>
                    <a:gd name="T21" fmla="*/ 4 h 282"/>
                    <a:gd name="T22" fmla="*/ 0 w 2085"/>
                    <a:gd name="T23" fmla="*/ 1 h 282"/>
                    <a:gd name="T24" fmla="*/ 0 w 2085"/>
                    <a:gd name="T25" fmla="*/ 0 h 2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85"/>
                    <a:gd name="T40" fmla="*/ 0 h 282"/>
                    <a:gd name="T41" fmla="*/ 2085 w 2085"/>
                    <a:gd name="T42" fmla="*/ 282 h 2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85" h="282">
                      <a:moveTo>
                        <a:pt x="0" y="3"/>
                      </a:moveTo>
                      <a:lnTo>
                        <a:pt x="9" y="63"/>
                      </a:lnTo>
                      <a:lnTo>
                        <a:pt x="18" y="117"/>
                      </a:lnTo>
                      <a:lnTo>
                        <a:pt x="36" y="165"/>
                      </a:lnTo>
                      <a:lnTo>
                        <a:pt x="75" y="219"/>
                      </a:lnTo>
                      <a:lnTo>
                        <a:pt x="132" y="261"/>
                      </a:lnTo>
                      <a:lnTo>
                        <a:pt x="180" y="280"/>
                      </a:lnTo>
                      <a:lnTo>
                        <a:pt x="1914" y="282"/>
                      </a:lnTo>
                      <a:lnTo>
                        <a:pt x="1965" y="270"/>
                      </a:lnTo>
                      <a:lnTo>
                        <a:pt x="2019" y="228"/>
                      </a:lnTo>
                      <a:lnTo>
                        <a:pt x="2055" y="168"/>
                      </a:lnTo>
                      <a:lnTo>
                        <a:pt x="2082" y="54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" name="未知"/>
                <p:cNvSpPr/>
                <p:nvPr/>
              </p:nvSpPr>
              <p:spPr bwMode="auto">
                <a:xfrm>
                  <a:off x="2346" y="926"/>
                  <a:ext cx="466" cy="215"/>
                </a:xfrm>
                <a:custGeom>
                  <a:avLst/>
                  <a:gdLst>
                    <a:gd name="T0" fmla="*/ 0 w 2085"/>
                    <a:gd name="T1" fmla="*/ 2 h 282"/>
                    <a:gd name="T2" fmla="*/ 0 w 2085"/>
                    <a:gd name="T3" fmla="*/ 2 h 282"/>
                    <a:gd name="T4" fmla="*/ 0 w 2085"/>
                    <a:gd name="T5" fmla="*/ 4 h 282"/>
                    <a:gd name="T6" fmla="*/ 0 w 2085"/>
                    <a:gd name="T7" fmla="*/ 5 h 282"/>
                    <a:gd name="T8" fmla="*/ 0 w 2085"/>
                    <a:gd name="T9" fmla="*/ 6 h 282"/>
                    <a:gd name="T10" fmla="*/ 0 w 2085"/>
                    <a:gd name="T11" fmla="*/ 8 h 282"/>
                    <a:gd name="T12" fmla="*/ 0 w 2085"/>
                    <a:gd name="T13" fmla="*/ 8 h 282"/>
                    <a:gd name="T14" fmla="*/ 0 w 2085"/>
                    <a:gd name="T15" fmla="*/ 8 h 282"/>
                    <a:gd name="T16" fmla="*/ 0 w 2085"/>
                    <a:gd name="T17" fmla="*/ 8 h 282"/>
                    <a:gd name="T18" fmla="*/ 0 w 2085"/>
                    <a:gd name="T19" fmla="*/ 6 h 282"/>
                    <a:gd name="T20" fmla="*/ 0 w 2085"/>
                    <a:gd name="T21" fmla="*/ 5 h 282"/>
                    <a:gd name="T22" fmla="*/ 0 w 2085"/>
                    <a:gd name="T23" fmla="*/ 2 h 282"/>
                    <a:gd name="T24" fmla="*/ 0 w 2085"/>
                    <a:gd name="T25" fmla="*/ 0 h 2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85"/>
                    <a:gd name="T40" fmla="*/ 0 h 282"/>
                    <a:gd name="T41" fmla="*/ 2085 w 2085"/>
                    <a:gd name="T42" fmla="*/ 282 h 2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85" h="282">
                      <a:moveTo>
                        <a:pt x="0" y="3"/>
                      </a:moveTo>
                      <a:lnTo>
                        <a:pt x="9" y="63"/>
                      </a:lnTo>
                      <a:lnTo>
                        <a:pt x="18" y="117"/>
                      </a:lnTo>
                      <a:lnTo>
                        <a:pt x="36" y="165"/>
                      </a:lnTo>
                      <a:lnTo>
                        <a:pt x="75" y="219"/>
                      </a:lnTo>
                      <a:lnTo>
                        <a:pt x="132" y="261"/>
                      </a:lnTo>
                      <a:lnTo>
                        <a:pt x="180" y="280"/>
                      </a:lnTo>
                      <a:lnTo>
                        <a:pt x="1914" y="282"/>
                      </a:lnTo>
                      <a:lnTo>
                        <a:pt x="1965" y="270"/>
                      </a:lnTo>
                      <a:lnTo>
                        <a:pt x="2019" y="228"/>
                      </a:lnTo>
                      <a:lnTo>
                        <a:pt x="2055" y="168"/>
                      </a:lnTo>
                      <a:lnTo>
                        <a:pt x="2082" y="54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74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87" y="888"/>
                  <a:ext cx="318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n+</a:t>
                  </a:r>
                  <a:endParaRPr lang="en-US" altLang="zh-CN" sz="1800" b="1" baseline="30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39" y="900"/>
                  <a:ext cx="319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n+</a:t>
                  </a:r>
                  <a:endParaRPr lang="en-US" altLang="zh-CN" sz="1800" b="1" baseline="30000" dirty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7433" name="Group 25"/>
                <p:cNvGrpSpPr/>
                <p:nvPr/>
              </p:nvGrpSpPr>
              <p:grpSpPr bwMode="auto">
                <a:xfrm>
                  <a:off x="834" y="1262"/>
                  <a:ext cx="96" cy="114"/>
                  <a:chOff x="0" y="0"/>
                  <a:chExt cx="133" cy="137"/>
                </a:xfrm>
              </p:grpSpPr>
              <p:sp>
                <p:nvSpPr>
                  <p:cNvPr id="17469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0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70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3"/>
                    <a:ext cx="0" cy="8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34" name="Group 28"/>
                <p:cNvGrpSpPr/>
                <p:nvPr/>
              </p:nvGrpSpPr>
              <p:grpSpPr bwMode="auto">
                <a:xfrm>
                  <a:off x="1135" y="1269"/>
                  <a:ext cx="95" cy="114"/>
                  <a:chOff x="0" y="0"/>
                  <a:chExt cx="133" cy="137"/>
                </a:xfrm>
              </p:grpSpPr>
              <p:sp>
                <p:nvSpPr>
                  <p:cNvPr id="1746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0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68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35" name="Group 31"/>
                <p:cNvGrpSpPr/>
                <p:nvPr/>
              </p:nvGrpSpPr>
              <p:grpSpPr bwMode="auto">
                <a:xfrm>
                  <a:off x="1466" y="1244"/>
                  <a:ext cx="94" cy="114"/>
                  <a:chOff x="0" y="0"/>
                  <a:chExt cx="133" cy="137"/>
                </a:xfrm>
              </p:grpSpPr>
              <p:sp>
                <p:nvSpPr>
                  <p:cNvPr id="1746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"/>
                    <a:ext cx="133" cy="13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66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36" name="Group 34"/>
                <p:cNvGrpSpPr/>
                <p:nvPr/>
              </p:nvGrpSpPr>
              <p:grpSpPr bwMode="auto">
                <a:xfrm>
                  <a:off x="1757" y="1230"/>
                  <a:ext cx="92" cy="114"/>
                  <a:chOff x="0" y="0"/>
                  <a:chExt cx="133" cy="137"/>
                </a:xfrm>
              </p:grpSpPr>
              <p:sp>
                <p:nvSpPr>
                  <p:cNvPr id="1746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3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64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2"/>
                    <a:ext cx="0" cy="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37" name="Group 37"/>
                <p:cNvGrpSpPr/>
                <p:nvPr/>
              </p:nvGrpSpPr>
              <p:grpSpPr bwMode="auto">
                <a:xfrm>
                  <a:off x="2025" y="1243"/>
                  <a:ext cx="95" cy="114"/>
                  <a:chOff x="0" y="0"/>
                  <a:chExt cx="133" cy="137"/>
                </a:xfrm>
              </p:grpSpPr>
              <p:sp>
                <p:nvSpPr>
                  <p:cNvPr id="1746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-3" y="0"/>
                    <a:ext cx="136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62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2"/>
                    <a:ext cx="0" cy="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38" name="Group 40"/>
                <p:cNvGrpSpPr/>
                <p:nvPr/>
              </p:nvGrpSpPr>
              <p:grpSpPr bwMode="auto">
                <a:xfrm>
                  <a:off x="2352" y="1239"/>
                  <a:ext cx="95" cy="113"/>
                  <a:chOff x="0" y="0"/>
                  <a:chExt cx="133" cy="137"/>
                </a:xfrm>
              </p:grpSpPr>
              <p:sp>
                <p:nvSpPr>
                  <p:cNvPr id="1745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6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60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3"/>
                    <a:ext cx="1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39" name="Group 43"/>
                <p:cNvGrpSpPr/>
                <p:nvPr/>
              </p:nvGrpSpPr>
              <p:grpSpPr bwMode="auto">
                <a:xfrm>
                  <a:off x="2647" y="1244"/>
                  <a:ext cx="95" cy="114"/>
                  <a:chOff x="0" y="0"/>
                  <a:chExt cx="133" cy="137"/>
                </a:xfrm>
              </p:grpSpPr>
              <p:sp>
                <p:nvSpPr>
                  <p:cNvPr id="17457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" y="5"/>
                    <a:ext cx="130" cy="13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58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40" name="Group 46"/>
                <p:cNvGrpSpPr/>
                <p:nvPr/>
              </p:nvGrpSpPr>
              <p:grpSpPr bwMode="auto">
                <a:xfrm>
                  <a:off x="2891" y="1128"/>
                  <a:ext cx="94" cy="116"/>
                  <a:chOff x="0" y="0"/>
                  <a:chExt cx="133" cy="137"/>
                </a:xfrm>
              </p:grpSpPr>
              <p:sp>
                <p:nvSpPr>
                  <p:cNvPr id="1745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3" cy="14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56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5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6" name="未知"/>
                <p:cNvSpPr/>
                <p:nvPr/>
              </p:nvSpPr>
              <p:spPr bwMode="auto">
                <a:xfrm>
                  <a:off x="2586" y="425"/>
                  <a:ext cx="239" cy="491"/>
                </a:xfrm>
                <a:custGeom>
                  <a:avLst/>
                  <a:gdLst>
                    <a:gd name="T0" fmla="*/ 1 w 400"/>
                    <a:gd name="T1" fmla="*/ 0 h 236"/>
                    <a:gd name="T2" fmla="*/ 0 w 400"/>
                    <a:gd name="T3" fmla="*/ 0 h 236"/>
                    <a:gd name="T4" fmla="*/ 0 w 400"/>
                    <a:gd name="T5" fmla="*/ 3405247 h 236"/>
                    <a:gd name="T6" fmla="*/ 0 60000 65536"/>
                    <a:gd name="T7" fmla="*/ 0 60000 65536"/>
                    <a:gd name="T8" fmla="*/ 0 60000 65536"/>
                    <a:gd name="T9" fmla="*/ 0 w 400"/>
                    <a:gd name="T10" fmla="*/ 0 h 236"/>
                    <a:gd name="T11" fmla="*/ 400 w 400"/>
                    <a:gd name="T12" fmla="*/ 236 h 2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" h="236">
                      <a:moveTo>
                        <a:pt x="400" y="0"/>
                      </a:moveTo>
                      <a:lnTo>
                        <a:pt x="0" y="0"/>
                      </a:lnTo>
                      <a:lnTo>
                        <a:pt x="0" y="2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8" name="Oval 50"/>
                <p:cNvSpPr>
                  <a:spLocks noChangeArrowheads="1"/>
                </p:cNvSpPr>
                <p:nvPr/>
              </p:nvSpPr>
              <p:spPr bwMode="auto">
                <a:xfrm>
                  <a:off x="2816" y="365"/>
                  <a:ext cx="95" cy="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05" y="19"/>
                  <a:ext cx="668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="1" baseline="-25000" dirty="0">
                      <a:latin typeface="+mn-ea"/>
                      <a:ea typeface="+mn-ea"/>
                    </a:rPr>
                    <a:t>DS</a:t>
                  </a:r>
                  <a:r>
                    <a:rPr lang="en-US" altLang="zh-CN" sz="1800" b="1" dirty="0">
                      <a:latin typeface="+mn-ea"/>
                      <a:ea typeface="+mn-ea"/>
                    </a:rPr>
                    <a:t>&gt;0</a:t>
                  </a:r>
                  <a:endParaRPr lang="en-US" altLang="zh-CN" sz="1800" b="1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4" name="Line 52"/>
                <p:cNvSpPr>
                  <a:spLocks noChangeShapeType="1"/>
                </p:cNvSpPr>
                <p:nvPr/>
              </p:nvSpPr>
              <p:spPr bwMode="auto">
                <a:xfrm>
                  <a:off x="1181" y="1052"/>
                  <a:ext cx="1159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74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66" y="1509"/>
                  <a:ext cx="1334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800" dirty="0">
                      <a:latin typeface="+mn-ea"/>
                      <a:ea typeface="+mn-ea"/>
                    </a:rPr>
                    <a:t> 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p</a:t>
                  </a:r>
                  <a:r>
                    <a:rPr lang="zh-CN" altLang="en-US" sz="1800" dirty="0">
                      <a:latin typeface="+mn-ea"/>
                      <a:ea typeface="+mn-ea"/>
                    </a:rPr>
                    <a:t>型衬底</a:t>
                  </a:r>
                  <a:endParaRPr lang="en-US" altLang="zh-CN" sz="1800" b="1" baseline="30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74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88" y="667"/>
                  <a:ext cx="0" cy="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7447" name="Group 56"/>
                <p:cNvGrpSpPr/>
                <p:nvPr/>
              </p:nvGrpSpPr>
              <p:grpSpPr bwMode="auto">
                <a:xfrm>
                  <a:off x="777" y="547"/>
                  <a:ext cx="229" cy="112"/>
                  <a:chOff x="0" y="0"/>
                  <a:chExt cx="294" cy="124"/>
                </a:xfrm>
              </p:grpSpPr>
              <p:sp>
                <p:nvSpPr>
                  <p:cNvPr id="1745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4"/>
                    <a:ext cx="29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5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67" y="66"/>
                    <a:ext cx="16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5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88" y="0"/>
                    <a:ext cx="10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7448" name="Group 60"/>
                <p:cNvGrpSpPr/>
                <p:nvPr/>
              </p:nvGrpSpPr>
              <p:grpSpPr bwMode="auto">
                <a:xfrm rot="10800000">
                  <a:off x="1717" y="2004"/>
                  <a:ext cx="229" cy="112"/>
                  <a:chOff x="-628" y="0"/>
                  <a:chExt cx="294" cy="124"/>
                </a:xfrm>
              </p:grpSpPr>
              <p:sp>
                <p:nvSpPr>
                  <p:cNvPr id="1744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-624" y="124"/>
                    <a:ext cx="29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-561" y="66"/>
                    <a:ext cx="16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5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-533" y="0"/>
                    <a:ext cx="10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9" name="Line 64"/>
                <p:cNvSpPr>
                  <a:spLocks noChangeShapeType="1"/>
                </p:cNvSpPr>
                <p:nvPr/>
              </p:nvSpPr>
              <p:spPr bwMode="auto">
                <a:xfrm>
                  <a:off x="1834" y="1753"/>
                  <a:ext cx="0" cy="23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71" y="416"/>
                  <a:ext cx="436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S</a:t>
                  </a:r>
                  <a:endParaRPr lang="en-US" altLang="zh-CN" sz="1800" b="1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560" y="1776"/>
                  <a:ext cx="264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B</a:t>
                  </a:r>
                  <a:endParaRPr lang="en-US" altLang="zh-CN" sz="1800" b="1" baseline="-25000" dirty="0">
                    <a:latin typeface="+mn-ea"/>
                    <a:ea typeface="+mn-ea"/>
                  </a:endParaRPr>
                </a:p>
              </p:txBody>
            </p:sp>
          </p:grpSp>
          <p:cxnSp>
            <p:nvCxnSpPr>
              <p:cNvPr id="17420" name="直接连接符 73"/>
              <p:cNvCxnSpPr>
                <a:cxnSpLocks noChangeShapeType="1"/>
              </p:cNvCxnSpPr>
              <p:nvPr/>
            </p:nvCxnSpPr>
            <p:spPr bwMode="auto">
              <a:xfrm>
                <a:off x="2354263" y="2552700"/>
                <a:ext cx="19050" cy="148907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矩形 6"/>
            <p:cNvSpPr/>
            <p:nvPr/>
          </p:nvSpPr>
          <p:spPr>
            <a:xfrm>
              <a:off x="6867525" y="1401763"/>
              <a:ext cx="300038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latin typeface="+mn-ea"/>
                </a:rPr>
                <a:t>D</a:t>
              </a:r>
              <a:endParaRPr lang="en-US" altLang="zh-CN" b="1" baseline="-25000" dirty="0">
                <a:latin typeface="+mn-ea"/>
              </a:endParaRPr>
            </a:p>
          </p:txBody>
        </p:sp>
        <p:sp>
          <p:nvSpPr>
            <p:cNvPr id="17417" name="文本框 76"/>
            <p:cNvSpPr txBox="1">
              <a:spLocks noChangeArrowheads="1"/>
            </p:cNvSpPr>
            <p:nvPr/>
          </p:nvSpPr>
          <p:spPr bwMode="auto">
            <a:xfrm>
              <a:off x="2281238" y="1238250"/>
              <a:ext cx="2809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(b)</a:t>
              </a:r>
              <a:endParaRPr lang="zh-CN" altLang="en-US"/>
            </a:p>
          </p:txBody>
        </p:sp>
        <p:cxnSp>
          <p:nvCxnSpPr>
            <p:cNvPr id="17418" name="直接连接符 73"/>
            <p:cNvCxnSpPr>
              <a:cxnSpLocks noChangeShapeType="1"/>
            </p:cNvCxnSpPr>
            <p:nvPr/>
          </p:nvCxnSpPr>
          <p:spPr bwMode="auto">
            <a:xfrm>
              <a:off x="7327424" y="2528940"/>
              <a:ext cx="19050" cy="148907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7350" y="1089025"/>
            <a:ext cx="815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假设栅电压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GS</a:t>
            </a:r>
            <a:r>
              <a:rPr lang="en-US" altLang="zh-CN" sz="2400" i="1">
                <a:latin typeface="Times New Roman" panose="02020603050405020304" pitchFamily="18" charset="0"/>
              </a:rPr>
              <a:t>&gt;V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，漏电压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DS</a:t>
            </a:r>
            <a:r>
              <a:rPr lang="zh-CN" altLang="en-US" sz="2400">
                <a:latin typeface="Times New Roman" panose="02020603050405020304" pitchFamily="18" charset="0"/>
              </a:rPr>
              <a:t>开始以较小的步长增加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435" name="Text Box 7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143" y="5652453"/>
            <a:ext cx="83534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DS</a:t>
            </a:r>
            <a:r>
              <a:rPr lang="zh-CN" altLang="en-US" sz="2400">
                <a:latin typeface="Times New Roman" panose="02020603050405020304" pitchFamily="18" charset="0"/>
              </a:rPr>
              <a:t>很小时，它对反型层影响很小，表面沟道类似于一个简单电阻，漏电流与</a:t>
            </a: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DS</a:t>
            </a:r>
            <a:r>
              <a:rPr lang="zh-CN" altLang="en-US" sz="2400">
                <a:latin typeface="Times New Roman" panose="02020603050405020304" pitchFamily="18" charset="0"/>
              </a:rPr>
              <a:t>成正比。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436" name="Text Box 73"/>
          <p:cNvSpPr txBox="1">
            <a:spLocks noChangeArrowheads="1"/>
          </p:cNvSpPr>
          <p:nvPr/>
        </p:nvSpPr>
        <p:spPr bwMode="auto">
          <a:xfrm>
            <a:off x="1454150" y="254000"/>
            <a:ext cx="671671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直流特性的定性描述：输出特性</a:t>
            </a:r>
            <a:endParaRPr lang="zh-CN" altLang="en-US" sz="36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8437" name="组合 4"/>
          <p:cNvGrpSpPr/>
          <p:nvPr/>
        </p:nvGrpSpPr>
        <p:grpSpPr bwMode="auto">
          <a:xfrm>
            <a:off x="5715347" y="2076375"/>
            <a:ext cx="3359827" cy="3281050"/>
            <a:chOff x="5897562" y="1907753"/>
            <a:chExt cx="3359269" cy="3280713"/>
          </a:xfrm>
        </p:grpSpPr>
        <p:sp>
          <p:nvSpPr>
            <p:cNvPr id="18505" name="Line 3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6261100" y="2928938"/>
              <a:ext cx="485" cy="2100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6" name="Line 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6249987" y="4995862"/>
              <a:ext cx="1157201" cy="15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7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280150" y="3965575"/>
              <a:ext cx="361950" cy="10191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08" name="Text Box 75"/>
                <p:cNvSpPr txBox="1">
                  <a:spLocks noChangeArrowhead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229468" y="1907753"/>
                  <a:ext cx="2027363" cy="14390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zh-CN" altLang="en-US" sz="2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zh-CN" alt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=g</a:t>
                  </a:r>
                  <a:r>
                    <a:rPr lang="zh-CN" altLang="en-US" sz="2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zh-CN" alt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sz="2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DS</a:t>
                  </a:r>
                  <a:endParaRPr lang="zh-CN" alt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r>
                    <a:rPr lang="zh-CN" altLang="en-US" sz="2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zh-CN" altLang="en-US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𝑊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a:rPr lang="zh-CN" altLang="en-US" sz="240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  <m:r>
                            <a:rPr lang="zh-CN" altLang="en-US" sz="2400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𝐿</m:t>
                          </m:r>
                        </m:den>
                      </m:f>
                    </m:oMath>
                  </a14:m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mc:Choice>
          <mc:Fallback>
            <p:sp>
              <p:nvSpPr>
                <p:cNvPr id="18508" name="Text 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229468" y="1907753"/>
                  <a:ext cx="2027363" cy="1439092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09" name="直接连接符 2"/>
            <p:cNvCxnSpPr>
              <a:cxnSpLocks noChangeShapeType="1"/>
              <a:stCxn id="18506" idx="1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6249987" y="4140200"/>
              <a:ext cx="527051" cy="871538"/>
            </a:xfrm>
            <a:prstGeom prst="line">
              <a:avLst/>
            </a:prstGeom>
            <a:noFill/>
            <a:ln w="38100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0" name="直接连接符 4"/>
            <p:cNvCxnSpPr>
              <a:cxnSpLocks noChangeShapeType="1"/>
              <a:stCxn id="18506" idx="1"/>
            </p:cNvCxnSpPr>
            <p:nvPr>
              <p:custDataLst>
                <p:tags r:id="rId10"/>
              </p:custDataLst>
            </p:nvPr>
          </p:nvCxnSpPr>
          <p:spPr bwMode="auto">
            <a:xfrm flipV="1">
              <a:off x="6249987" y="3889376"/>
              <a:ext cx="212726" cy="112236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1" name="曲线连接符 7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rot="10800000">
              <a:off x="6392863" y="3722688"/>
              <a:ext cx="547687" cy="419100"/>
            </a:xfrm>
            <a:prstGeom prst="curvedConnector3">
              <a:avLst>
                <a:gd name="adj1" fmla="val -7454"/>
              </a:avLst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文本框 9"/>
            <p:cNvSpPr txBox="1">
              <a:spLocks noRot="1" noChangeAspect="1" noMove="1" noResize="1" noEditPoints="1" noAdjustHandles="1" noChangeArrowheads="1" noChangeShapeType="1" noTextEdit="1"/>
            </p:cNvSpPr>
            <p:nvPr>
              <p:custDataLst>
                <p:tags r:id="rId12"/>
              </p:custDataLst>
            </p:nvPr>
          </p:nvSpPr>
          <p:spPr>
            <a:xfrm>
              <a:off x="6508365" y="3403363"/>
              <a:ext cx="537343" cy="369332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14"/>
              </p:custDataLst>
            </p:nvPr>
          </p:nvSpPr>
          <p:spPr>
            <a:xfrm>
              <a:off x="7407024" y="4818617"/>
              <a:ext cx="453950" cy="369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ea"/>
                </a:rPr>
                <a:t>V</a:t>
              </a:r>
              <a:r>
                <a:rPr lang="en-US" altLang="zh-CN" b="1" baseline="-25000" dirty="0">
                  <a:latin typeface="+mn-ea"/>
                </a:rPr>
                <a:t>DS</a:t>
              </a:r>
              <a:endParaRPr lang="zh-CN" altLang="en-US" dirty="0"/>
            </a:p>
          </p:txBody>
        </p:sp>
        <p:sp>
          <p:nvSpPr>
            <p:cNvPr id="82" name="Text Box 7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897562" y="2482057"/>
              <a:ext cx="495218" cy="392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109" tIns="42055" rIns="84109" bIns="42055">
              <a:spAutoFit/>
            </a:bodyPr>
            <a:lstStyle>
              <a:lvl1pPr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latin typeface="+mn-ea"/>
                  <a:ea typeface="+mn-ea"/>
                </a:rPr>
                <a:t>I</a:t>
              </a:r>
              <a:r>
                <a:rPr lang="en-US" altLang="zh-CN" sz="2000" b="1" baseline="-25000" dirty="0">
                  <a:latin typeface="+mn-ea"/>
                  <a:ea typeface="+mn-ea"/>
                </a:rPr>
                <a:t>DS</a:t>
              </a:r>
              <a:endParaRPr lang="en-US" altLang="zh-CN" sz="2000" b="1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18438" name="组合 83"/>
          <p:cNvGrpSpPr/>
          <p:nvPr/>
        </p:nvGrpSpPr>
        <p:grpSpPr bwMode="auto">
          <a:xfrm>
            <a:off x="366713" y="1731963"/>
            <a:ext cx="5511800" cy="3711575"/>
            <a:chOff x="2281238" y="925513"/>
            <a:chExt cx="5511107" cy="3711575"/>
          </a:xfrm>
        </p:grpSpPr>
        <p:sp>
          <p:nvSpPr>
            <p:cNvPr id="85" name="Text Box 7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520917" y="1893888"/>
              <a:ext cx="495238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4109" tIns="42055" rIns="84109" bIns="42055">
              <a:spAutoFit/>
            </a:bodyPr>
            <a:lstStyle>
              <a:lvl1pPr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41375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413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latin typeface="+mn-ea"/>
                  <a:ea typeface="+mn-ea"/>
                </a:rPr>
                <a:t>I</a:t>
              </a:r>
              <a:r>
                <a:rPr lang="en-US" altLang="zh-CN" sz="2000" b="1" baseline="-25000" dirty="0">
                  <a:latin typeface="+mn-ea"/>
                  <a:ea typeface="+mn-ea"/>
                </a:rPr>
                <a:t>DS</a:t>
              </a:r>
              <a:endParaRPr lang="en-US" altLang="zh-CN" sz="2000" b="1" baseline="-25000" dirty="0">
                <a:latin typeface="+mn-ea"/>
                <a:ea typeface="+mn-ea"/>
              </a:endParaRPr>
            </a:p>
          </p:txBody>
        </p:sp>
        <p:sp>
          <p:nvSpPr>
            <p:cNvPr id="86" name="Line 3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6520917" y="1893888"/>
              <a:ext cx="0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8442" name="组合 86"/>
            <p:cNvGrpSpPr/>
            <p:nvPr/>
          </p:nvGrpSpPr>
          <p:grpSpPr bwMode="auto">
            <a:xfrm>
              <a:off x="2339975" y="925513"/>
              <a:ext cx="5452370" cy="3711575"/>
              <a:chOff x="2339975" y="925513"/>
              <a:chExt cx="5452370" cy="3711575"/>
            </a:xfrm>
          </p:grpSpPr>
          <p:grpSp>
            <p:nvGrpSpPr>
              <p:cNvPr id="18446" name="Group 4"/>
              <p:cNvGrpSpPr/>
              <p:nvPr/>
            </p:nvGrpSpPr>
            <p:grpSpPr bwMode="auto">
              <a:xfrm>
                <a:off x="2339975" y="925513"/>
                <a:ext cx="5452370" cy="3711575"/>
                <a:chOff x="306" y="0"/>
                <a:chExt cx="3123" cy="2116"/>
              </a:xfrm>
            </p:grpSpPr>
            <p:sp>
              <p:nvSpPr>
                <p:cNvPr id="93" name="Rectangle 5" descr="5%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143" y="840"/>
                  <a:ext cx="1230" cy="8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94" name="Rectangle 6" descr="Wide upward diagonal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flipV="1">
                  <a:off x="1144" y="330"/>
                  <a:ext cx="1229" cy="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95" name="未知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280" y="147"/>
                  <a:ext cx="235" cy="178"/>
                </a:xfrm>
                <a:custGeom>
                  <a:avLst/>
                  <a:gdLst>
                    <a:gd name="T0" fmla="*/ 1 w 400"/>
                    <a:gd name="T1" fmla="*/ 0 h 236"/>
                    <a:gd name="T2" fmla="*/ 0 w 400"/>
                    <a:gd name="T3" fmla="*/ 0 h 236"/>
                    <a:gd name="T4" fmla="*/ 0 w 400"/>
                    <a:gd name="T5" fmla="*/ 6 h 236"/>
                    <a:gd name="T6" fmla="*/ 0 60000 65536"/>
                    <a:gd name="T7" fmla="*/ 0 60000 65536"/>
                    <a:gd name="T8" fmla="*/ 0 60000 65536"/>
                    <a:gd name="T9" fmla="*/ 0 w 400"/>
                    <a:gd name="T10" fmla="*/ 0 h 236"/>
                    <a:gd name="T11" fmla="*/ 400 w 400"/>
                    <a:gd name="T12" fmla="*/ 236 h 2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" h="236">
                      <a:moveTo>
                        <a:pt x="400" y="0"/>
                      </a:moveTo>
                      <a:lnTo>
                        <a:pt x="0" y="0"/>
                      </a:lnTo>
                      <a:lnTo>
                        <a:pt x="0" y="2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96" name="Oval 8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504" y="87"/>
                  <a:ext cx="93" cy="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97" name="Text Box 9"/>
                <p:cNvSpPr txBox="1"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660" y="0"/>
                  <a:ext cx="733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="1" baseline="-25000">
                      <a:latin typeface="+mn-ea"/>
                      <a:ea typeface="+mn-ea"/>
                    </a:rPr>
                    <a:t>GS</a:t>
                  </a:r>
                  <a:r>
                    <a:rPr lang="en-US" altLang="zh-CN" sz="1800" b="1">
                      <a:latin typeface="+mn-ea"/>
                      <a:ea typeface="+mn-ea"/>
                    </a:rPr>
                    <a:t>&gt;V</a:t>
                  </a:r>
                  <a:r>
                    <a:rPr lang="en-US" altLang="zh-CN" sz="1800" b="1" baseline="-25000">
                      <a:latin typeface="+mn-ea"/>
                      <a:ea typeface="+mn-ea"/>
                    </a:rPr>
                    <a:t>T</a:t>
                  </a:r>
                  <a:endParaRPr lang="en-US" altLang="zh-CN" sz="1800" b="1" baseline="-2500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453" name="Group 10"/>
                <p:cNvGrpSpPr/>
                <p:nvPr/>
              </p:nvGrpSpPr>
              <p:grpSpPr bwMode="auto">
                <a:xfrm>
                  <a:off x="306" y="917"/>
                  <a:ext cx="2868" cy="850"/>
                  <a:chOff x="26" y="-7"/>
                  <a:chExt cx="2366" cy="1020"/>
                </a:xfrm>
              </p:grpSpPr>
              <p:sp>
                <p:nvSpPr>
                  <p:cNvPr id="148" name="Line 11"/>
                  <p:cNvSpPr>
                    <a:spLocks noChangeShapeType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29" y="1006"/>
                    <a:ext cx="2363" cy="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9" name="Line 12"/>
                  <p:cNvSpPr>
                    <a:spLocks noChangeShapeType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 flipV="1">
                    <a:off x="26" y="-7"/>
                    <a:ext cx="2357" cy="1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99" name="未知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394" y="930"/>
                  <a:ext cx="2692" cy="543"/>
                </a:xfrm>
                <a:custGeom>
                  <a:avLst/>
                  <a:gdLst>
                    <a:gd name="T0" fmla="*/ 0 w 2085"/>
                    <a:gd name="T1" fmla="*/ 16099 h 282"/>
                    <a:gd name="T2" fmla="*/ 245 w 2085"/>
                    <a:gd name="T3" fmla="*/ 314834 h 282"/>
                    <a:gd name="T4" fmla="*/ 500 w 2085"/>
                    <a:gd name="T5" fmla="*/ 584355 h 282"/>
                    <a:gd name="T6" fmla="*/ 984 w 2085"/>
                    <a:gd name="T7" fmla="*/ 825275 h 282"/>
                    <a:gd name="T8" fmla="*/ 2082 w 2085"/>
                    <a:gd name="T9" fmla="*/ 1096436 h 282"/>
                    <a:gd name="T10" fmla="*/ 3666 w 2085"/>
                    <a:gd name="T11" fmla="*/ 1307351 h 282"/>
                    <a:gd name="T12" fmla="*/ 5001 w 2085"/>
                    <a:gd name="T13" fmla="*/ 1400470 h 282"/>
                    <a:gd name="T14" fmla="*/ 53285 w 2085"/>
                    <a:gd name="T15" fmla="*/ 1411059 h 282"/>
                    <a:gd name="T16" fmla="*/ 54716 w 2085"/>
                    <a:gd name="T17" fmla="*/ 1350424 h 282"/>
                    <a:gd name="T18" fmla="*/ 56224 w 2085"/>
                    <a:gd name="T19" fmla="*/ 1140125 h 282"/>
                    <a:gd name="T20" fmla="*/ 57213 w 2085"/>
                    <a:gd name="T21" fmla="*/ 839411 h 282"/>
                    <a:gd name="T22" fmla="*/ 57966 w 2085"/>
                    <a:gd name="T23" fmla="*/ 269671 h 282"/>
                    <a:gd name="T24" fmla="*/ 58037 w 2085"/>
                    <a:gd name="T25" fmla="*/ 0 h 2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85"/>
                    <a:gd name="T40" fmla="*/ 0 h 282"/>
                    <a:gd name="T41" fmla="*/ 2085 w 2085"/>
                    <a:gd name="T42" fmla="*/ 282 h 2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85" h="282">
                      <a:moveTo>
                        <a:pt x="0" y="3"/>
                      </a:moveTo>
                      <a:lnTo>
                        <a:pt x="9" y="63"/>
                      </a:lnTo>
                      <a:lnTo>
                        <a:pt x="18" y="117"/>
                      </a:lnTo>
                      <a:lnTo>
                        <a:pt x="36" y="165"/>
                      </a:lnTo>
                      <a:lnTo>
                        <a:pt x="75" y="219"/>
                      </a:lnTo>
                      <a:lnTo>
                        <a:pt x="132" y="261"/>
                      </a:lnTo>
                      <a:lnTo>
                        <a:pt x="180" y="280"/>
                      </a:lnTo>
                      <a:lnTo>
                        <a:pt x="1914" y="282"/>
                      </a:lnTo>
                      <a:lnTo>
                        <a:pt x="1965" y="270"/>
                      </a:lnTo>
                      <a:lnTo>
                        <a:pt x="2019" y="228"/>
                      </a:lnTo>
                      <a:lnTo>
                        <a:pt x="2055" y="168"/>
                      </a:lnTo>
                      <a:lnTo>
                        <a:pt x="2082" y="54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455" name="Group 18"/>
                <p:cNvGrpSpPr/>
                <p:nvPr/>
              </p:nvGrpSpPr>
              <p:grpSpPr bwMode="auto">
                <a:xfrm>
                  <a:off x="550" y="1111"/>
                  <a:ext cx="97" cy="114"/>
                  <a:chOff x="0" y="0"/>
                  <a:chExt cx="133" cy="137"/>
                </a:xfrm>
              </p:grpSpPr>
              <p:sp>
                <p:nvSpPr>
                  <p:cNvPr id="146" name="Oval 19"/>
                  <p:cNvSpPr>
                    <a:spLocks noChangeArrowheads="1"/>
                  </p:cNvSpPr>
                  <p:nvPr>
                    <p:custDataLst>
                      <p:tags r:id="rId26"/>
                    </p:custDataLst>
                  </p:nvPr>
                </p:nvSpPr>
                <p:spPr bwMode="auto">
                  <a:xfrm>
                    <a:off x="0" y="0"/>
                    <a:ext cx="133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7" name="Line 20"/>
                  <p:cNvSpPr>
                    <a:spLocks noChangeShapeType="1"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 rot="-5400000">
                    <a:off x="54" y="13"/>
                    <a:ext cx="1" cy="9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01" name="未知"/>
                <p:cNvSpPr/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697" y="922"/>
                  <a:ext cx="469" cy="209"/>
                </a:xfrm>
                <a:custGeom>
                  <a:avLst/>
                  <a:gdLst>
                    <a:gd name="T0" fmla="*/ 0 w 2085"/>
                    <a:gd name="T1" fmla="*/ 1 h 282"/>
                    <a:gd name="T2" fmla="*/ 0 w 2085"/>
                    <a:gd name="T3" fmla="*/ 1 h 282"/>
                    <a:gd name="T4" fmla="*/ 0 w 2085"/>
                    <a:gd name="T5" fmla="*/ 2 h 282"/>
                    <a:gd name="T6" fmla="*/ 0 w 2085"/>
                    <a:gd name="T7" fmla="*/ 3 h 282"/>
                    <a:gd name="T8" fmla="*/ 0 w 2085"/>
                    <a:gd name="T9" fmla="*/ 4 h 282"/>
                    <a:gd name="T10" fmla="*/ 0 w 2085"/>
                    <a:gd name="T11" fmla="*/ 5 h 282"/>
                    <a:gd name="T12" fmla="*/ 0 w 2085"/>
                    <a:gd name="T13" fmla="*/ 5 h 282"/>
                    <a:gd name="T14" fmla="*/ 0 w 2085"/>
                    <a:gd name="T15" fmla="*/ 5 h 282"/>
                    <a:gd name="T16" fmla="*/ 0 w 2085"/>
                    <a:gd name="T17" fmla="*/ 5 h 282"/>
                    <a:gd name="T18" fmla="*/ 0 w 2085"/>
                    <a:gd name="T19" fmla="*/ 5 h 282"/>
                    <a:gd name="T20" fmla="*/ 0 w 2085"/>
                    <a:gd name="T21" fmla="*/ 4 h 282"/>
                    <a:gd name="T22" fmla="*/ 0 w 2085"/>
                    <a:gd name="T23" fmla="*/ 1 h 282"/>
                    <a:gd name="T24" fmla="*/ 0 w 2085"/>
                    <a:gd name="T25" fmla="*/ 0 h 2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85"/>
                    <a:gd name="T40" fmla="*/ 0 h 282"/>
                    <a:gd name="T41" fmla="*/ 2085 w 2085"/>
                    <a:gd name="T42" fmla="*/ 282 h 2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85" h="282">
                      <a:moveTo>
                        <a:pt x="0" y="3"/>
                      </a:moveTo>
                      <a:lnTo>
                        <a:pt x="9" y="63"/>
                      </a:lnTo>
                      <a:lnTo>
                        <a:pt x="18" y="117"/>
                      </a:lnTo>
                      <a:lnTo>
                        <a:pt x="36" y="165"/>
                      </a:lnTo>
                      <a:lnTo>
                        <a:pt x="75" y="219"/>
                      </a:lnTo>
                      <a:lnTo>
                        <a:pt x="132" y="261"/>
                      </a:lnTo>
                      <a:lnTo>
                        <a:pt x="180" y="280"/>
                      </a:lnTo>
                      <a:lnTo>
                        <a:pt x="1914" y="282"/>
                      </a:lnTo>
                      <a:lnTo>
                        <a:pt x="1965" y="270"/>
                      </a:lnTo>
                      <a:lnTo>
                        <a:pt x="2019" y="228"/>
                      </a:lnTo>
                      <a:lnTo>
                        <a:pt x="2055" y="168"/>
                      </a:lnTo>
                      <a:lnTo>
                        <a:pt x="2082" y="54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02" name="未知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346" y="926"/>
                  <a:ext cx="468" cy="215"/>
                </a:xfrm>
                <a:custGeom>
                  <a:avLst/>
                  <a:gdLst>
                    <a:gd name="T0" fmla="*/ 0 w 2085"/>
                    <a:gd name="T1" fmla="*/ 2 h 282"/>
                    <a:gd name="T2" fmla="*/ 0 w 2085"/>
                    <a:gd name="T3" fmla="*/ 2 h 282"/>
                    <a:gd name="T4" fmla="*/ 0 w 2085"/>
                    <a:gd name="T5" fmla="*/ 4 h 282"/>
                    <a:gd name="T6" fmla="*/ 0 w 2085"/>
                    <a:gd name="T7" fmla="*/ 5 h 282"/>
                    <a:gd name="T8" fmla="*/ 0 w 2085"/>
                    <a:gd name="T9" fmla="*/ 6 h 282"/>
                    <a:gd name="T10" fmla="*/ 0 w 2085"/>
                    <a:gd name="T11" fmla="*/ 8 h 282"/>
                    <a:gd name="T12" fmla="*/ 0 w 2085"/>
                    <a:gd name="T13" fmla="*/ 8 h 282"/>
                    <a:gd name="T14" fmla="*/ 0 w 2085"/>
                    <a:gd name="T15" fmla="*/ 8 h 282"/>
                    <a:gd name="T16" fmla="*/ 0 w 2085"/>
                    <a:gd name="T17" fmla="*/ 8 h 282"/>
                    <a:gd name="T18" fmla="*/ 0 w 2085"/>
                    <a:gd name="T19" fmla="*/ 6 h 282"/>
                    <a:gd name="T20" fmla="*/ 0 w 2085"/>
                    <a:gd name="T21" fmla="*/ 5 h 282"/>
                    <a:gd name="T22" fmla="*/ 0 w 2085"/>
                    <a:gd name="T23" fmla="*/ 2 h 282"/>
                    <a:gd name="T24" fmla="*/ 0 w 2085"/>
                    <a:gd name="T25" fmla="*/ 0 h 2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85"/>
                    <a:gd name="T40" fmla="*/ 0 h 282"/>
                    <a:gd name="T41" fmla="*/ 2085 w 2085"/>
                    <a:gd name="T42" fmla="*/ 282 h 2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85" h="282">
                      <a:moveTo>
                        <a:pt x="0" y="3"/>
                      </a:moveTo>
                      <a:lnTo>
                        <a:pt x="9" y="63"/>
                      </a:lnTo>
                      <a:lnTo>
                        <a:pt x="18" y="117"/>
                      </a:lnTo>
                      <a:lnTo>
                        <a:pt x="36" y="165"/>
                      </a:lnTo>
                      <a:lnTo>
                        <a:pt x="75" y="219"/>
                      </a:lnTo>
                      <a:lnTo>
                        <a:pt x="132" y="261"/>
                      </a:lnTo>
                      <a:lnTo>
                        <a:pt x="180" y="280"/>
                      </a:lnTo>
                      <a:lnTo>
                        <a:pt x="1914" y="282"/>
                      </a:lnTo>
                      <a:lnTo>
                        <a:pt x="1965" y="270"/>
                      </a:lnTo>
                      <a:lnTo>
                        <a:pt x="2019" y="228"/>
                      </a:lnTo>
                      <a:lnTo>
                        <a:pt x="2055" y="168"/>
                      </a:lnTo>
                      <a:lnTo>
                        <a:pt x="2082" y="54"/>
                      </a:lnTo>
                      <a:lnTo>
                        <a:pt x="208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03" name="Text Box 23"/>
                <p:cNvSpPr txBox="1"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787" y="888"/>
                  <a:ext cx="318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n+</a:t>
                  </a:r>
                  <a:endParaRPr lang="en-US" altLang="zh-CN" sz="1800" b="1" baseline="30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04" name="Text Box 24"/>
                <p:cNvSpPr txBox="1"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2439" y="900"/>
                  <a:ext cx="319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n+</a:t>
                  </a:r>
                  <a:endParaRPr lang="en-US" altLang="zh-CN" sz="1800" b="1" baseline="30000" dirty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460" name="Group 25"/>
                <p:cNvGrpSpPr/>
                <p:nvPr/>
              </p:nvGrpSpPr>
              <p:grpSpPr bwMode="auto">
                <a:xfrm>
                  <a:off x="834" y="1262"/>
                  <a:ext cx="96" cy="114"/>
                  <a:chOff x="0" y="0"/>
                  <a:chExt cx="133" cy="137"/>
                </a:xfrm>
              </p:grpSpPr>
              <p:sp>
                <p:nvSpPr>
                  <p:cNvPr id="144" name="Oval 26"/>
                  <p:cNvSpPr>
                    <a:spLocks noChangeArrowheads="1"/>
                  </p:cNvSpPr>
                  <p:nvPr>
                    <p:custDataLst>
                      <p:tags r:id="rId32"/>
                    </p:custDataLst>
                  </p:nvPr>
                </p:nvSpPr>
                <p:spPr bwMode="auto">
                  <a:xfrm>
                    <a:off x="0" y="0"/>
                    <a:ext cx="130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5" name="Line 27"/>
                  <p:cNvSpPr>
                    <a:spLocks noChangeShapeType="1"/>
                  </p:cNvSpPr>
                  <p:nvPr>
                    <p:custDataLst>
                      <p:tags r:id="rId33"/>
                    </p:custDataLst>
                  </p:nvPr>
                </p:nvSpPr>
                <p:spPr bwMode="auto">
                  <a:xfrm rot="-5400000">
                    <a:off x="54" y="13"/>
                    <a:ext cx="0" cy="8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1" name="Group 28"/>
                <p:cNvGrpSpPr/>
                <p:nvPr/>
              </p:nvGrpSpPr>
              <p:grpSpPr bwMode="auto">
                <a:xfrm>
                  <a:off x="1135" y="1269"/>
                  <a:ext cx="95" cy="114"/>
                  <a:chOff x="0" y="0"/>
                  <a:chExt cx="133" cy="137"/>
                </a:xfrm>
              </p:grpSpPr>
              <p:sp>
                <p:nvSpPr>
                  <p:cNvPr id="142" name="Oval 29"/>
                  <p:cNvSpPr>
                    <a:spLocks noChangeArrowheads="1"/>
                  </p:cNvSpPr>
                  <p:nvPr>
                    <p:custDataLst>
                      <p:tags r:id="rId34"/>
                    </p:custDataLst>
                  </p:nvPr>
                </p:nvSpPr>
                <p:spPr bwMode="auto">
                  <a:xfrm>
                    <a:off x="0" y="0"/>
                    <a:ext cx="130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3" name="Line 30"/>
                  <p:cNvSpPr>
                    <a:spLocks noChangeShapeType="1"/>
                  </p:cNvSpPr>
                  <p:nvPr>
                    <p:custDataLst>
                      <p:tags r:id="rId35"/>
                    </p:custDataLst>
                  </p:nvPr>
                </p:nvSpPr>
                <p:spPr bwMode="auto">
                  <a:xfrm rot="-5400000">
                    <a:off x="54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2" name="Group 31"/>
                <p:cNvGrpSpPr/>
                <p:nvPr/>
              </p:nvGrpSpPr>
              <p:grpSpPr bwMode="auto">
                <a:xfrm>
                  <a:off x="1466" y="1244"/>
                  <a:ext cx="94" cy="114"/>
                  <a:chOff x="0" y="0"/>
                  <a:chExt cx="133" cy="137"/>
                </a:xfrm>
              </p:grpSpPr>
              <p:sp>
                <p:nvSpPr>
                  <p:cNvPr id="140" name="Oval 32"/>
                  <p:cNvSpPr>
                    <a:spLocks noChangeArrowheads="1"/>
                  </p:cNvSpPr>
                  <p:nvPr>
                    <p:custDataLst>
                      <p:tags r:id="rId36"/>
                    </p:custDataLst>
                  </p:nvPr>
                </p:nvSpPr>
                <p:spPr bwMode="auto">
                  <a:xfrm>
                    <a:off x="0" y="5"/>
                    <a:ext cx="130" cy="13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1" name="Line 33"/>
                  <p:cNvSpPr>
                    <a:spLocks noChangeShapeType="1"/>
                  </p:cNvSpPr>
                  <p:nvPr>
                    <p:custDataLst>
                      <p:tags r:id="rId37"/>
                    </p:custDataLst>
                  </p:nvPr>
                </p:nvSpPr>
                <p:spPr bwMode="auto">
                  <a:xfrm rot="-5400000">
                    <a:off x="55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3" name="Group 34"/>
                <p:cNvGrpSpPr/>
                <p:nvPr/>
              </p:nvGrpSpPr>
              <p:grpSpPr bwMode="auto">
                <a:xfrm>
                  <a:off x="1757" y="1230"/>
                  <a:ext cx="92" cy="114"/>
                  <a:chOff x="0" y="0"/>
                  <a:chExt cx="133" cy="137"/>
                </a:xfrm>
              </p:grpSpPr>
              <p:sp>
                <p:nvSpPr>
                  <p:cNvPr id="138" name="Oval 35"/>
                  <p:cNvSpPr>
                    <a:spLocks noChangeArrowheads="1"/>
                  </p:cNvSpPr>
                  <p:nvPr>
                    <p:custDataLst>
                      <p:tags r:id="rId38"/>
                    </p:custDataLst>
                  </p:nvPr>
                </p:nvSpPr>
                <p:spPr bwMode="auto">
                  <a:xfrm>
                    <a:off x="0" y="0"/>
                    <a:ext cx="133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9" name="Line 36"/>
                  <p:cNvSpPr>
                    <a:spLocks noChangeShapeType="1"/>
                  </p:cNvSpPr>
                  <p:nvPr>
                    <p:custDataLst>
                      <p:tags r:id="rId39"/>
                    </p:custDataLst>
                  </p:nvPr>
                </p:nvSpPr>
                <p:spPr bwMode="auto">
                  <a:xfrm rot="-5400000">
                    <a:off x="55" y="12"/>
                    <a:ext cx="0" cy="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4" name="Group 37"/>
                <p:cNvGrpSpPr/>
                <p:nvPr/>
              </p:nvGrpSpPr>
              <p:grpSpPr bwMode="auto">
                <a:xfrm>
                  <a:off x="2025" y="1243"/>
                  <a:ext cx="95" cy="114"/>
                  <a:chOff x="0" y="0"/>
                  <a:chExt cx="133" cy="137"/>
                </a:xfrm>
              </p:grpSpPr>
              <p:sp>
                <p:nvSpPr>
                  <p:cNvPr id="136" name="Oval 38"/>
                  <p:cNvSpPr>
                    <a:spLocks noChangeArrowheads="1"/>
                  </p:cNvSpPr>
                  <p:nvPr>
                    <p:custDataLst>
                      <p:tags r:id="rId40"/>
                    </p:custDataLst>
                  </p:nvPr>
                </p:nvSpPr>
                <p:spPr bwMode="auto">
                  <a:xfrm>
                    <a:off x="-1" y="0"/>
                    <a:ext cx="134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7" name="Line 39"/>
                  <p:cNvSpPr>
                    <a:spLocks noChangeShapeType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 rot="-5400000">
                    <a:off x="55" y="13"/>
                    <a:ext cx="0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5" name="Group 40"/>
                <p:cNvGrpSpPr/>
                <p:nvPr/>
              </p:nvGrpSpPr>
              <p:grpSpPr bwMode="auto">
                <a:xfrm>
                  <a:off x="2352" y="1239"/>
                  <a:ext cx="95" cy="113"/>
                  <a:chOff x="0" y="0"/>
                  <a:chExt cx="133" cy="137"/>
                </a:xfrm>
              </p:grpSpPr>
              <p:sp>
                <p:nvSpPr>
                  <p:cNvPr id="134" name="Oval 41"/>
                  <p:cNvSpPr>
                    <a:spLocks noChangeArrowheads="1"/>
                  </p:cNvSpPr>
                  <p:nvPr>
                    <p:custDataLst>
                      <p:tags r:id="rId42"/>
                    </p:custDataLst>
                  </p:nvPr>
                </p:nvSpPr>
                <p:spPr bwMode="auto">
                  <a:xfrm>
                    <a:off x="-3" y="0"/>
                    <a:ext cx="137" cy="13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5" name="Line 42"/>
                  <p:cNvSpPr>
                    <a:spLocks noChangeShapeType="1"/>
                  </p:cNvSpPr>
                  <p:nvPr>
                    <p:custDataLst>
                      <p:tags r:id="rId43"/>
                    </p:custDataLst>
                  </p:nvPr>
                </p:nvSpPr>
                <p:spPr bwMode="auto">
                  <a:xfrm rot="-5400000">
                    <a:off x="55" y="13"/>
                    <a:ext cx="1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6" name="Group 43"/>
                <p:cNvGrpSpPr/>
                <p:nvPr/>
              </p:nvGrpSpPr>
              <p:grpSpPr bwMode="auto">
                <a:xfrm>
                  <a:off x="2647" y="1244"/>
                  <a:ext cx="95" cy="114"/>
                  <a:chOff x="0" y="0"/>
                  <a:chExt cx="133" cy="137"/>
                </a:xfrm>
              </p:grpSpPr>
              <p:sp>
                <p:nvSpPr>
                  <p:cNvPr id="132" name="Oval 44"/>
                  <p:cNvSpPr>
                    <a:spLocks noChangeArrowheads="1"/>
                  </p:cNvSpPr>
                  <p:nvPr>
                    <p:custDataLst>
                      <p:tags r:id="rId44"/>
                    </p:custDataLst>
                  </p:nvPr>
                </p:nvSpPr>
                <p:spPr bwMode="auto">
                  <a:xfrm>
                    <a:off x="1" y="5"/>
                    <a:ext cx="129" cy="13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3" name="Line 45"/>
                  <p:cNvSpPr>
                    <a:spLocks noChangeShapeType="1"/>
                  </p:cNvSpPr>
                  <p:nvPr>
                    <p:custDataLst>
                      <p:tags r:id="rId45"/>
                    </p:custDataLst>
                  </p:nvPr>
                </p:nvSpPr>
                <p:spPr bwMode="auto">
                  <a:xfrm rot="-5400000">
                    <a:off x="54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67" name="Group 46"/>
                <p:cNvGrpSpPr/>
                <p:nvPr/>
              </p:nvGrpSpPr>
              <p:grpSpPr bwMode="auto">
                <a:xfrm>
                  <a:off x="2891" y="1128"/>
                  <a:ext cx="94" cy="116"/>
                  <a:chOff x="0" y="0"/>
                  <a:chExt cx="133" cy="137"/>
                </a:xfrm>
              </p:grpSpPr>
              <p:sp>
                <p:nvSpPr>
                  <p:cNvPr id="130" name="Oval 47"/>
                  <p:cNvSpPr>
                    <a:spLocks noChangeArrowheads="1"/>
                  </p:cNvSpPr>
                  <p:nvPr>
                    <p:custDataLst>
                      <p:tags r:id="rId46"/>
                    </p:custDataLst>
                  </p:nvPr>
                </p:nvSpPr>
                <p:spPr bwMode="auto">
                  <a:xfrm>
                    <a:off x="0" y="0"/>
                    <a:ext cx="136" cy="14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q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lang="zh-CN" altLang="en-US" sz="18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1" name="Line 48"/>
                  <p:cNvSpPr>
                    <a:spLocks noChangeShapeType="1"/>
                  </p:cNvSpPr>
                  <p:nvPr>
                    <p:custDataLst>
                      <p:tags r:id="rId47"/>
                    </p:custDataLst>
                  </p:nvPr>
                </p:nvSpPr>
                <p:spPr bwMode="auto">
                  <a:xfrm rot="-5400000">
                    <a:off x="54" y="14"/>
                    <a:ext cx="1" cy="8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13" name="未知"/>
                <p:cNvSpPr/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2586" y="425"/>
                  <a:ext cx="239" cy="491"/>
                </a:xfrm>
                <a:custGeom>
                  <a:avLst/>
                  <a:gdLst>
                    <a:gd name="T0" fmla="*/ 1 w 400"/>
                    <a:gd name="T1" fmla="*/ 0 h 236"/>
                    <a:gd name="T2" fmla="*/ 0 w 400"/>
                    <a:gd name="T3" fmla="*/ 0 h 236"/>
                    <a:gd name="T4" fmla="*/ 0 w 400"/>
                    <a:gd name="T5" fmla="*/ 3405247 h 236"/>
                    <a:gd name="T6" fmla="*/ 0 60000 65536"/>
                    <a:gd name="T7" fmla="*/ 0 60000 65536"/>
                    <a:gd name="T8" fmla="*/ 0 60000 65536"/>
                    <a:gd name="T9" fmla="*/ 0 w 400"/>
                    <a:gd name="T10" fmla="*/ 0 h 236"/>
                    <a:gd name="T11" fmla="*/ 400 w 400"/>
                    <a:gd name="T12" fmla="*/ 236 h 2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" h="236">
                      <a:moveTo>
                        <a:pt x="400" y="0"/>
                      </a:moveTo>
                      <a:lnTo>
                        <a:pt x="0" y="0"/>
                      </a:lnTo>
                      <a:lnTo>
                        <a:pt x="0" y="2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14" name="Oval 50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816" y="365"/>
                  <a:ext cx="95" cy="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lang="zh-CN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115" name="Text Box 51"/>
                <p:cNvSpPr txBox="1"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605" y="19"/>
                  <a:ext cx="824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V</a:t>
                  </a:r>
                  <a:r>
                    <a:rPr lang="en-US" altLang="zh-CN" sz="1800" b="1" baseline="-25000" dirty="0">
                      <a:latin typeface="+mn-ea"/>
                      <a:ea typeface="+mn-ea"/>
                    </a:rPr>
                    <a:t>DS</a:t>
                  </a:r>
                  <a:r>
                    <a:rPr lang="zh-CN" altLang="en-US" sz="1800" b="1" dirty="0">
                      <a:latin typeface="+mn-ea"/>
                      <a:ea typeface="+mn-ea"/>
                    </a:rPr>
                    <a:t>（小）</a:t>
                  </a:r>
                  <a:r>
                    <a:rPr lang="en-US" altLang="zh-CN" sz="1800" b="1" dirty="0">
                      <a:latin typeface="+mn-ea"/>
                      <a:ea typeface="+mn-ea"/>
                    </a:rPr>
                    <a:t>&gt;0</a:t>
                  </a:r>
                  <a:endParaRPr lang="en-US" altLang="zh-CN" sz="18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16" name="Line 52"/>
                <p:cNvSpPr>
                  <a:spLocks noChangeShapeType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181" y="1052"/>
                  <a:ext cx="1159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17" name="Text Box 53"/>
                <p:cNvSpPr txBox="1"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166" y="1509"/>
                  <a:ext cx="1334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800" dirty="0">
                      <a:latin typeface="+mn-ea"/>
                      <a:ea typeface="+mn-ea"/>
                    </a:rPr>
                    <a:t> </a:t>
                  </a:r>
                  <a:r>
                    <a:rPr lang="en-US" altLang="zh-CN" sz="1800" dirty="0">
                      <a:latin typeface="+mn-ea"/>
                      <a:ea typeface="+mn-ea"/>
                    </a:rPr>
                    <a:t>p</a:t>
                  </a:r>
                  <a:r>
                    <a:rPr lang="zh-CN" altLang="en-US" sz="1800" dirty="0">
                      <a:latin typeface="+mn-ea"/>
                      <a:ea typeface="+mn-ea"/>
                    </a:rPr>
                    <a:t>型衬底</a:t>
                  </a:r>
                  <a:endParaRPr lang="en-US" altLang="zh-CN" sz="1800" b="1" baseline="30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18" name="Line 55"/>
                <p:cNvSpPr>
                  <a:spLocks noChangeShapeType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 flipV="1">
                  <a:off x="888" y="667"/>
                  <a:ext cx="0" cy="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474" name="Group 56"/>
                <p:cNvGrpSpPr/>
                <p:nvPr/>
              </p:nvGrpSpPr>
              <p:grpSpPr bwMode="auto">
                <a:xfrm>
                  <a:off x="777" y="547"/>
                  <a:ext cx="229" cy="112"/>
                  <a:chOff x="0" y="0"/>
                  <a:chExt cx="294" cy="124"/>
                </a:xfrm>
              </p:grpSpPr>
              <p:sp>
                <p:nvSpPr>
                  <p:cNvPr id="127" name="Line 57"/>
                  <p:cNvSpPr>
                    <a:spLocks noChangeShapeType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0" y="124"/>
                    <a:ext cx="29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8" name="Line 58"/>
                  <p:cNvSpPr>
                    <a:spLocks noChangeShapeType="1"/>
                  </p:cNvSpPr>
                  <p:nvPr>
                    <p:custDataLst>
                      <p:tags r:id="rId55"/>
                    </p:custDataLst>
                  </p:nvPr>
                </p:nvSpPr>
                <p:spPr bwMode="auto">
                  <a:xfrm>
                    <a:off x="66" y="66"/>
                    <a:ext cx="16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9" name="Line 59"/>
                  <p:cNvSpPr>
                    <a:spLocks noChangeShapeType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87" y="0"/>
                    <a:ext cx="10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8475" name="Group 60"/>
                <p:cNvGrpSpPr/>
                <p:nvPr/>
              </p:nvGrpSpPr>
              <p:grpSpPr bwMode="auto">
                <a:xfrm rot="10800000">
                  <a:off x="1717" y="2004"/>
                  <a:ext cx="229" cy="112"/>
                  <a:chOff x="-628" y="0"/>
                  <a:chExt cx="294" cy="124"/>
                </a:xfrm>
              </p:grpSpPr>
              <p:sp>
                <p:nvSpPr>
                  <p:cNvPr id="124" name="Line 61"/>
                  <p:cNvSpPr>
                    <a:spLocks noChangeShapeType="1"/>
                  </p:cNvSpPr>
                  <p:nvPr>
                    <p:custDataLst>
                      <p:tags r:id="rId57"/>
                    </p:custDataLst>
                  </p:nvPr>
                </p:nvSpPr>
                <p:spPr bwMode="auto">
                  <a:xfrm>
                    <a:off x="-627" y="124"/>
                    <a:ext cx="29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5" name="Line 62"/>
                  <p:cNvSpPr>
                    <a:spLocks noChangeShapeType="1"/>
                  </p:cNvSpPr>
                  <p:nvPr>
                    <p:custDataLst>
                      <p:tags r:id="rId58"/>
                    </p:custDataLst>
                  </p:nvPr>
                </p:nvSpPr>
                <p:spPr bwMode="auto">
                  <a:xfrm>
                    <a:off x="-562" y="66"/>
                    <a:ext cx="16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6" name="Line 63"/>
                  <p:cNvSpPr>
                    <a:spLocks noChangeShapeType="1"/>
                  </p:cNvSpPr>
                  <p:nvPr>
                    <p:custDataLst>
                      <p:tags r:id="rId59"/>
                    </p:custDataLst>
                  </p:nvPr>
                </p:nvSpPr>
                <p:spPr bwMode="auto">
                  <a:xfrm>
                    <a:off x="-535" y="0"/>
                    <a:ext cx="1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21" name="Line 64"/>
                <p:cNvSpPr>
                  <a:spLocks noChangeShapeType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834" y="1753"/>
                  <a:ext cx="0" cy="23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22" name="Text Box 65"/>
                <p:cNvSpPr txBox="1"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671" y="416"/>
                  <a:ext cx="43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S</a:t>
                  </a:r>
                  <a:endParaRPr lang="en-US" altLang="zh-CN" sz="1800" b="1" baseline="-25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Text Box 66"/>
                <p:cNvSpPr txBox="1"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560" y="1776"/>
                  <a:ext cx="265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4109" tIns="42055" rIns="84109" bIns="42055">
                  <a:spAutoFit/>
                </a:bodyPr>
                <a:lstStyle>
                  <a:lvl1pPr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841375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8413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B</a:t>
                  </a:r>
                  <a:endParaRPr lang="en-US" altLang="zh-CN" sz="1800" b="1" baseline="-25000" dirty="0">
                    <a:latin typeface="+mn-ea"/>
                    <a:ea typeface="+mn-ea"/>
                  </a:endParaRPr>
                </a:p>
              </p:txBody>
            </p:sp>
          </p:grpSp>
          <p:cxnSp>
            <p:nvCxnSpPr>
              <p:cNvPr id="18447" name="直接连接符 73"/>
              <p:cNvCxnSpPr>
                <a:cxnSpLocks noChangeShapeType="1"/>
              </p:cNvCxnSpPr>
              <p:nvPr>
                <p:custDataLst>
                  <p:tags r:id="rId63"/>
                </p:custDataLst>
              </p:nvPr>
            </p:nvCxnSpPr>
            <p:spPr bwMode="auto">
              <a:xfrm>
                <a:off x="2354263" y="2552700"/>
                <a:ext cx="19050" cy="148907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8" name="矩形 87"/>
            <p:cNvSpPr/>
            <p:nvPr>
              <p:custDataLst>
                <p:tags r:id="rId64"/>
              </p:custDataLst>
            </p:nvPr>
          </p:nvSpPr>
          <p:spPr>
            <a:xfrm>
              <a:off x="6866948" y="1401763"/>
              <a:ext cx="300000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latin typeface="+mn-ea"/>
                </a:rPr>
                <a:t>D</a:t>
              </a:r>
              <a:endParaRPr lang="en-US" altLang="zh-CN" b="1" baseline="-25000" dirty="0">
                <a:latin typeface="+mn-ea"/>
              </a:endParaRPr>
            </a:p>
          </p:txBody>
        </p:sp>
        <p:sp>
          <p:nvSpPr>
            <p:cNvPr id="18444" name="文本框 7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281238" y="1238250"/>
              <a:ext cx="28098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(b)</a:t>
              </a:r>
              <a:endParaRPr lang="zh-CN" altLang="en-US"/>
            </a:p>
          </p:txBody>
        </p:sp>
        <p:cxnSp>
          <p:nvCxnSpPr>
            <p:cNvPr id="18445" name="直接连接符 73"/>
            <p:cNvCxnSpPr>
              <a:cxnSpLocks noChangeShapeType="1"/>
            </p:cNvCxnSpPr>
            <p:nvPr>
              <p:custDataLst>
                <p:tags r:id="rId66"/>
              </p:custDataLst>
            </p:nvPr>
          </p:nvCxnSpPr>
          <p:spPr bwMode="auto">
            <a:xfrm>
              <a:off x="7327424" y="2528940"/>
              <a:ext cx="19050" cy="148907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9" name="文本框 76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386513" y="1725613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(c)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68"/>
            </p:custData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" r:id="rId69" imgW="914400" imgH="215900" progId="Equation.KSEE3">
                  <p:embed/>
                </p:oleObj>
              </mc:Choice>
              <mc:Fallback>
                <p:oleObj name="" r:id="rId69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98773220"/>
</p:tagLst>
</file>

<file path=ppt/tags/tag10.xml><?xml version="1.0" encoding="utf-8"?>
<p:tagLst xmlns:p="http://schemas.openxmlformats.org/presentationml/2006/main">
  <p:tag name="REFSHAPE" val="198772948"/>
</p:tagLst>
</file>

<file path=ppt/tags/tag11.xml><?xml version="1.0" encoding="utf-8"?>
<p:tagLst xmlns:p="http://schemas.openxmlformats.org/presentationml/2006/main">
  <p:tag name="REFSHAPE" val="198775940"/>
</p:tagLst>
</file>

<file path=ppt/tags/tag12.xml><?xml version="1.0" encoding="utf-8"?>
<p:tagLst xmlns:p="http://schemas.openxmlformats.org/presentationml/2006/main">
  <p:tag name="REFSHAPE" val="198772268"/>
</p:tagLst>
</file>

<file path=ppt/tags/tag13.xml><?xml version="1.0" encoding="utf-8"?>
<p:tagLst xmlns:p="http://schemas.openxmlformats.org/presentationml/2006/main">
  <p:tag name="REFSHAPE" val="198774308"/>
</p:tagLst>
</file>

<file path=ppt/tags/tag14.xml><?xml version="1.0" encoding="utf-8"?>
<p:tagLst xmlns:p="http://schemas.openxmlformats.org/presentationml/2006/main">
  <p:tag name="REFSHAPE" val="198775260"/>
</p:tagLst>
</file>

<file path=ppt/tags/tag15.xml><?xml version="1.0" encoding="utf-8"?>
<p:tagLst xmlns:p="http://schemas.openxmlformats.org/presentationml/2006/main">
  <p:tag name="REFSHAPE" val="198773764"/>
</p:tagLst>
</file>

<file path=ppt/tags/tag16.xml><?xml version="1.0" encoding="utf-8"?>
<p:tagLst xmlns:p="http://schemas.openxmlformats.org/presentationml/2006/main">
  <p:tag name="REFSHAPE" val="198776212"/>
</p:tagLst>
</file>

<file path=ppt/tags/tag17.xml><?xml version="1.0" encoding="utf-8"?>
<p:tagLst xmlns:p="http://schemas.openxmlformats.org/presentationml/2006/main">
  <p:tag name="REFSHAPE" val="198773900"/>
</p:tagLst>
</file>

<file path=ppt/tags/tag18.xml><?xml version="1.0" encoding="utf-8"?>
<p:tagLst xmlns:p="http://schemas.openxmlformats.org/presentationml/2006/main">
  <p:tag name="REFSHAPE" val="198774988"/>
</p:tagLst>
</file>

<file path=ppt/tags/tag19.xml><?xml version="1.0" encoding="utf-8"?>
<p:tagLst xmlns:p="http://schemas.openxmlformats.org/presentationml/2006/main">
  <p:tag name="REFSHAPE" val="198775396"/>
</p:tagLst>
</file>

<file path=ppt/tags/tag2.xml><?xml version="1.0" encoding="utf-8"?>
<p:tagLst xmlns:p="http://schemas.openxmlformats.org/presentationml/2006/main">
  <p:tag name="REFSHAPE" val="198772676"/>
</p:tagLst>
</file>

<file path=ppt/tags/tag20.xml><?xml version="1.0" encoding="utf-8"?>
<p:tagLst xmlns:p="http://schemas.openxmlformats.org/presentationml/2006/main">
  <p:tag name="REFSHAPE" val="198775668"/>
</p:tagLst>
</file>

<file path=ppt/tags/tag21.xml><?xml version="1.0" encoding="utf-8"?>
<p:tagLst xmlns:p="http://schemas.openxmlformats.org/presentationml/2006/main">
  <p:tag name="REFSHAPE" val="198776348"/>
</p:tagLst>
</file>

<file path=ppt/tags/tag22.xml><?xml version="1.0" encoding="utf-8"?>
<p:tagLst xmlns:p="http://schemas.openxmlformats.org/presentationml/2006/main">
  <p:tag name="REFSHAPE" val="198774444"/>
</p:tagLst>
</file>

<file path=ppt/tags/tag23.xml><?xml version="1.0" encoding="utf-8"?>
<p:tagLst xmlns:p="http://schemas.openxmlformats.org/presentationml/2006/main">
  <p:tag name="REFSHAPE" val="198775804"/>
</p:tagLst>
</file>

<file path=ppt/tags/tag24.xml><?xml version="1.0" encoding="utf-8"?>
<p:tagLst xmlns:p="http://schemas.openxmlformats.org/presentationml/2006/main">
  <p:tag name="REFSHAPE" val="198772404"/>
</p:tagLst>
</file>

<file path=ppt/tags/tag25.xml><?xml version="1.0" encoding="utf-8"?>
<p:tagLst xmlns:p="http://schemas.openxmlformats.org/presentationml/2006/main">
  <p:tag name="REFSHAPE" val="198779476"/>
</p:tagLst>
</file>

<file path=ppt/tags/tag26.xml><?xml version="1.0" encoding="utf-8"?>
<p:tagLst xmlns:p="http://schemas.openxmlformats.org/presentationml/2006/main">
  <p:tag name="REFSHAPE" val="198777436"/>
</p:tagLst>
</file>

<file path=ppt/tags/tag27.xml><?xml version="1.0" encoding="utf-8"?>
<p:tagLst xmlns:p="http://schemas.openxmlformats.org/presentationml/2006/main">
  <p:tag name="REFSHAPE" val="198779340"/>
</p:tagLst>
</file>

<file path=ppt/tags/tag28.xml><?xml version="1.0" encoding="utf-8"?>
<p:tagLst xmlns:p="http://schemas.openxmlformats.org/presentationml/2006/main">
  <p:tag name="REFSHAPE" val="198779068"/>
</p:tagLst>
</file>

<file path=ppt/tags/tag29.xml><?xml version="1.0" encoding="utf-8"?>
<p:tagLst xmlns:p="http://schemas.openxmlformats.org/presentationml/2006/main">
  <p:tag name="REFSHAPE" val="198778524"/>
</p:tagLst>
</file>

<file path=ppt/tags/tag3.xml><?xml version="1.0" encoding="utf-8"?>
<p:tagLst xmlns:p="http://schemas.openxmlformats.org/presentationml/2006/main">
  <p:tag name="REFSHAPE" val="198774172"/>
</p:tagLst>
</file>

<file path=ppt/tags/tag30.xml><?xml version="1.0" encoding="utf-8"?>
<p:tagLst xmlns:p="http://schemas.openxmlformats.org/presentationml/2006/main">
  <p:tag name="REFSHAPE" val="198779612"/>
</p:tagLst>
</file>

<file path=ppt/tags/tag31.xml><?xml version="1.0" encoding="utf-8"?>
<p:tagLst xmlns:p="http://schemas.openxmlformats.org/presentationml/2006/main">
  <p:tag name="REFSHAPE" val="198778660"/>
</p:tagLst>
</file>

<file path=ppt/tags/tag32.xml><?xml version="1.0" encoding="utf-8"?>
<p:tagLst xmlns:p="http://schemas.openxmlformats.org/presentationml/2006/main">
  <p:tag name="REFSHAPE" val="198778796"/>
</p:tagLst>
</file>

<file path=ppt/tags/tag33.xml><?xml version="1.0" encoding="utf-8"?>
<p:tagLst xmlns:p="http://schemas.openxmlformats.org/presentationml/2006/main">
  <p:tag name="REFSHAPE" val="198777028"/>
</p:tagLst>
</file>

<file path=ppt/tags/tag34.xml><?xml version="1.0" encoding="utf-8"?>
<p:tagLst xmlns:p="http://schemas.openxmlformats.org/presentationml/2006/main">
  <p:tag name="REFSHAPE" val="198779748"/>
</p:tagLst>
</file>

<file path=ppt/tags/tag35.xml><?xml version="1.0" encoding="utf-8"?>
<p:tagLst xmlns:p="http://schemas.openxmlformats.org/presentationml/2006/main">
  <p:tag name="REFSHAPE" val="198780564"/>
</p:tagLst>
</file>

<file path=ppt/tags/tag36.xml><?xml version="1.0" encoding="utf-8"?>
<p:tagLst xmlns:p="http://schemas.openxmlformats.org/presentationml/2006/main">
  <p:tag name="REFSHAPE" val="198778932"/>
</p:tagLst>
</file>

<file path=ppt/tags/tag37.xml><?xml version="1.0" encoding="utf-8"?>
<p:tagLst xmlns:p="http://schemas.openxmlformats.org/presentationml/2006/main">
  <p:tag name="REFSHAPE" val="198777572"/>
</p:tagLst>
</file>

<file path=ppt/tags/tag38.xml><?xml version="1.0" encoding="utf-8"?>
<p:tagLst xmlns:p="http://schemas.openxmlformats.org/presentationml/2006/main">
  <p:tag name="REFSHAPE" val="198779204"/>
</p:tagLst>
</file>

<file path=ppt/tags/tag39.xml><?xml version="1.0" encoding="utf-8"?>
<p:tagLst xmlns:p="http://schemas.openxmlformats.org/presentationml/2006/main">
  <p:tag name="REFSHAPE" val="198776620"/>
</p:tagLst>
</file>

<file path=ppt/tags/tag4.xml><?xml version="1.0" encoding="utf-8"?>
<p:tagLst xmlns:p="http://schemas.openxmlformats.org/presentationml/2006/main">
  <p:tag name="REFSHAPE" val="198773628"/>
</p:tagLst>
</file>

<file path=ppt/tags/tag40.xml><?xml version="1.0" encoding="utf-8"?>
<p:tagLst xmlns:p="http://schemas.openxmlformats.org/presentationml/2006/main">
  <p:tag name="REFSHAPE" val="198779884"/>
</p:tagLst>
</file>

<file path=ppt/tags/tag41.xml><?xml version="1.0" encoding="utf-8"?>
<p:tagLst xmlns:p="http://schemas.openxmlformats.org/presentationml/2006/main">
  <p:tag name="REFSHAPE" val="198777300"/>
</p:tagLst>
</file>

<file path=ppt/tags/tag42.xml><?xml version="1.0" encoding="utf-8"?>
<p:tagLst xmlns:p="http://schemas.openxmlformats.org/presentationml/2006/main">
  <p:tag name="REFSHAPE" val="198780020"/>
</p:tagLst>
</file>

<file path=ppt/tags/tag43.xml><?xml version="1.0" encoding="utf-8"?>
<p:tagLst xmlns:p="http://schemas.openxmlformats.org/presentationml/2006/main">
  <p:tag name="REFSHAPE" val="198777708"/>
</p:tagLst>
</file>

<file path=ppt/tags/tag44.xml><?xml version="1.0" encoding="utf-8"?>
<p:tagLst xmlns:p="http://schemas.openxmlformats.org/presentationml/2006/main">
  <p:tag name="REFSHAPE" val="198777844"/>
</p:tagLst>
</file>

<file path=ppt/tags/tag45.xml><?xml version="1.0" encoding="utf-8"?>
<p:tagLst xmlns:p="http://schemas.openxmlformats.org/presentationml/2006/main">
  <p:tag name="REFSHAPE" val="198780156"/>
</p:tagLst>
</file>

<file path=ppt/tags/tag46.xml><?xml version="1.0" encoding="utf-8"?>
<p:tagLst xmlns:p="http://schemas.openxmlformats.org/presentationml/2006/main">
  <p:tag name="REFSHAPE" val="198777980"/>
</p:tagLst>
</file>

<file path=ppt/tags/tag47.xml><?xml version="1.0" encoding="utf-8"?>
<p:tagLst xmlns:p="http://schemas.openxmlformats.org/presentationml/2006/main">
  <p:tag name="REFSHAPE" val="198778116"/>
</p:tagLst>
</file>

<file path=ppt/tags/tag48.xml><?xml version="1.0" encoding="utf-8"?>
<p:tagLst xmlns:p="http://schemas.openxmlformats.org/presentationml/2006/main">
  <p:tag name="REFSHAPE" val="198778252"/>
</p:tagLst>
</file>

<file path=ppt/tags/tag49.xml><?xml version="1.0" encoding="utf-8"?>
<p:tagLst xmlns:p="http://schemas.openxmlformats.org/presentationml/2006/main">
  <p:tag name="REFSHAPE" val="198778388"/>
</p:tagLst>
</file>

<file path=ppt/tags/tag5.xml><?xml version="1.0" encoding="utf-8"?>
<p:tagLst xmlns:p="http://schemas.openxmlformats.org/presentationml/2006/main">
  <p:tag name="REFSHAPE" val="198774852"/>
</p:tagLst>
</file>

<file path=ppt/tags/tag50.xml><?xml version="1.0" encoding="utf-8"?>
<p:tagLst xmlns:p="http://schemas.openxmlformats.org/presentationml/2006/main">
  <p:tag name="REFSHAPE" val="198780700"/>
</p:tagLst>
</file>

<file path=ppt/tags/tag51.xml><?xml version="1.0" encoding="utf-8"?>
<p:tagLst xmlns:p="http://schemas.openxmlformats.org/presentationml/2006/main">
  <p:tag name="REFSHAPE" val="198776484"/>
</p:tagLst>
</file>

<file path=ppt/tags/tag52.xml><?xml version="1.0" encoding="utf-8"?>
<p:tagLst xmlns:p="http://schemas.openxmlformats.org/presentationml/2006/main">
  <p:tag name="REFSHAPE" val="198776756"/>
</p:tagLst>
</file>

<file path=ppt/tags/tag53.xml><?xml version="1.0" encoding="utf-8"?>
<p:tagLst xmlns:p="http://schemas.openxmlformats.org/presentationml/2006/main">
  <p:tag name="REFSHAPE" val="198780292"/>
</p:tagLst>
</file>

<file path=ppt/tags/tag54.xml><?xml version="1.0" encoding="utf-8"?>
<p:tagLst xmlns:p="http://schemas.openxmlformats.org/presentationml/2006/main">
  <p:tag name="REFSHAPE" val="198776892"/>
</p:tagLst>
</file>

<file path=ppt/tags/tag55.xml><?xml version="1.0" encoding="utf-8"?>
<p:tagLst xmlns:p="http://schemas.openxmlformats.org/presentationml/2006/main">
  <p:tag name="REFSHAPE" val="198777164"/>
</p:tagLst>
</file>

<file path=ppt/tags/tag56.xml><?xml version="1.0" encoding="utf-8"?>
<p:tagLst xmlns:p="http://schemas.openxmlformats.org/presentationml/2006/main">
  <p:tag name="REFSHAPE" val="198780428"/>
</p:tagLst>
</file>

<file path=ppt/tags/tag57.xml><?xml version="1.0" encoding="utf-8"?>
<p:tagLst xmlns:p="http://schemas.openxmlformats.org/presentationml/2006/main">
  <p:tag name="REFSHAPE" val="198782060"/>
</p:tagLst>
</file>

<file path=ppt/tags/tag58.xml><?xml version="1.0" encoding="utf-8"?>
<p:tagLst xmlns:p="http://schemas.openxmlformats.org/presentationml/2006/main">
  <p:tag name="REFSHAPE" val="198781380"/>
</p:tagLst>
</file>

<file path=ppt/tags/tag59.xml><?xml version="1.0" encoding="utf-8"?>
<p:tagLst xmlns:p="http://schemas.openxmlformats.org/presentationml/2006/main">
  <p:tag name="REFSHAPE" val="198784508"/>
</p:tagLst>
</file>

<file path=ppt/tags/tag6.xml><?xml version="1.0" encoding="utf-8"?>
<p:tagLst xmlns:p="http://schemas.openxmlformats.org/presentationml/2006/main">
  <p:tag name="REFSHAPE" val="198773084"/>
</p:tagLst>
</file>

<file path=ppt/tags/tag60.xml><?xml version="1.0" encoding="utf-8"?>
<p:tagLst xmlns:p="http://schemas.openxmlformats.org/presentationml/2006/main">
  <p:tag name="REFSHAPE" val="198781516"/>
</p:tagLst>
</file>

<file path=ppt/tags/tag61.xml><?xml version="1.0" encoding="utf-8"?>
<p:tagLst xmlns:p="http://schemas.openxmlformats.org/presentationml/2006/main">
  <p:tag name="REFSHAPE" val="198785052"/>
</p:tagLst>
</file>

<file path=ppt/tags/tag62.xml><?xml version="1.0" encoding="utf-8"?>
<p:tagLst xmlns:p="http://schemas.openxmlformats.org/presentationml/2006/main">
  <p:tag name="REFSHAPE" val="198784100"/>
</p:tagLst>
</file>

<file path=ppt/tags/tag63.xml><?xml version="1.0" encoding="utf-8"?>
<p:tagLst xmlns:p="http://schemas.openxmlformats.org/presentationml/2006/main">
  <p:tag name="REFSHAPE" val="198781652"/>
</p:tagLst>
</file>

<file path=ppt/tags/tag64.xml><?xml version="1.0" encoding="utf-8"?>
<p:tagLst xmlns:p="http://schemas.openxmlformats.org/presentationml/2006/main">
  <p:tag name="REFSHAPE" val="198782196"/>
</p:tagLst>
</file>

<file path=ppt/tags/tag65.xml><?xml version="1.0" encoding="utf-8"?>
<p:tagLst xmlns:p="http://schemas.openxmlformats.org/presentationml/2006/main">
  <p:tag name="REFSHAPE" val="198781924"/>
</p:tagLst>
</file>

<file path=ppt/tags/tag66.xml><?xml version="1.0" encoding="utf-8"?>
<p:tagLst xmlns:p="http://schemas.openxmlformats.org/presentationml/2006/main">
  <p:tag name="REFSHAPE" val="802487852"/>
</p:tagLst>
</file>

<file path=ppt/tags/tag7.xml><?xml version="1.0" encoding="utf-8"?>
<p:tagLst xmlns:p="http://schemas.openxmlformats.org/presentationml/2006/main">
  <p:tag name="REFSHAPE" val="198773084"/>
</p:tagLst>
</file>

<file path=ppt/tags/tag8.xml><?xml version="1.0" encoding="utf-8"?>
<p:tagLst xmlns:p="http://schemas.openxmlformats.org/presentationml/2006/main">
  <p:tag name="REFSHAPE" val="198772540"/>
</p:tagLst>
</file>

<file path=ppt/tags/tag9.xml><?xml version="1.0" encoding="utf-8"?>
<p:tagLst xmlns:p="http://schemas.openxmlformats.org/presentationml/2006/main">
  <p:tag name="REFSHAPE" val="198774580"/>
</p:tagLst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2795</Words>
  <Application>WPS 演示</Application>
  <PresentationFormat>全屏显示(4:3)</PresentationFormat>
  <Paragraphs>393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32</vt:i4>
      </vt:variant>
    </vt:vector>
  </HeadingPairs>
  <TitlesOfParts>
    <vt:vector size="77" baseType="lpstr">
      <vt:lpstr>Arial</vt:lpstr>
      <vt:lpstr>宋体</vt:lpstr>
      <vt:lpstr>Wingdings</vt:lpstr>
      <vt:lpstr>Garamond</vt:lpstr>
      <vt:lpstr>Times New Roman</vt:lpstr>
      <vt:lpstr>黑体</vt:lpstr>
      <vt:lpstr>Comic Sans MS</vt:lpstr>
      <vt:lpstr>Cambria Math</vt:lpstr>
      <vt:lpstr>Symbol</vt:lpstr>
      <vt:lpstr>微软雅黑</vt:lpstr>
      <vt:lpstr>Arial Unicode MS</vt:lpstr>
      <vt:lpstr>Edge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Paint.Picture</vt:lpstr>
      <vt:lpstr>Equation.KSEE3</vt:lpstr>
      <vt:lpstr>Equation.KSEE3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-(输出）特性推导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User</dc:creator>
  <cp:lastModifiedBy>刘雁鸿</cp:lastModifiedBy>
  <cp:revision>370</cp:revision>
  <cp:lastPrinted>2411-12-30T00:00:00Z</cp:lastPrinted>
  <dcterms:created xsi:type="dcterms:W3CDTF">2005-01-25T02:28:00Z</dcterms:created>
  <dcterms:modified xsi:type="dcterms:W3CDTF">2021-11-28T11:35:25Z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2A40245703F54F889EF1EEC3D09110AB</vt:lpwstr>
  </property>
</Properties>
</file>