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575" r:id="rId3"/>
    <p:sldId id="1346" r:id="rId4"/>
    <p:sldId id="1348" r:id="rId5"/>
    <p:sldId id="1310" r:id="rId6"/>
    <p:sldId id="1311" r:id="rId7"/>
    <p:sldId id="1313" r:id="rId8"/>
    <p:sldId id="1314" r:id="rId9"/>
    <p:sldId id="1359" r:id="rId10"/>
    <p:sldId id="1315" r:id="rId11"/>
    <p:sldId id="1316" r:id="rId12"/>
    <p:sldId id="1356" r:id="rId13"/>
    <p:sldId id="1306" r:id="rId14"/>
    <p:sldId id="1116" r:id="rId15"/>
    <p:sldId id="1253" r:id="rId16"/>
    <p:sldId id="1423" r:id="rId17"/>
    <p:sldId id="576" r:id="rId18"/>
    <p:sldId id="577" r:id="rId19"/>
    <p:sldId id="1117" r:id="rId20"/>
    <p:sldId id="578" r:id="rId21"/>
    <p:sldId id="1307" r:id="rId22"/>
    <p:sldId id="1324" r:id="rId23"/>
    <p:sldId id="657" r:id="rId24"/>
    <p:sldId id="1256" r:id="rId26"/>
    <p:sldId id="601" r:id="rId27"/>
    <p:sldId id="1258" r:id="rId28"/>
    <p:sldId id="1047" r:id="rId29"/>
    <p:sldId id="1309" r:id="rId30"/>
    <p:sldId id="1424" r:id="rId31"/>
    <p:sldId id="1259" r:id="rId32"/>
    <p:sldId id="1361" r:id="rId33"/>
    <p:sldId id="1349" r:id="rId34"/>
    <p:sldId id="1351" r:id="rId35"/>
    <p:sldId id="1353" r:id="rId36"/>
    <p:sldId id="1354" r:id="rId37"/>
    <p:sldId id="1562" r:id="rId38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HLiu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FB51"/>
    <a:srgbClr val="0066FF"/>
    <a:srgbClr val="FF9999"/>
    <a:srgbClr val="99FFCC"/>
    <a:srgbClr val="66FF66"/>
    <a:srgbClr val="FFFF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>
      <p:cViewPr varScale="1">
        <p:scale>
          <a:sx n="90" d="100"/>
          <a:sy n="90" d="100"/>
        </p:scale>
        <p:origin x="645" y="63"/>
      </p:cViewPr>
      <p:guideLst>
        <p:guide orient="horz" pos="2145"/>
        <p:guide pos="28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19200" y="719138"/>
            <a:ext cx="4876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4163" cy="432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B06811-AFC7-40E2-A197-6E457CC2EAB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89FDCFF-910C-4B4C-9354-E373C9120A43}" type="slidenum">
              <a:rPr lang="zh-CN" altLang="en-US" smtClean="0"/>
            </a:fld>
            <a:fld id="{34A6F3E9-4B0F-48AD-AF70-067AAFBA5778}" type="slidenum">
              <a:rPr lang="en-US" altLang="zh-CN" smtClean="0"/>
            </a:fld>
            <a:fld id="{CB848293-D26D-46AC-AD6B-DDB06141CA3E}" type="slidenum">
              <a:rPr lang="en-US" altLang="zh-CN" smtClean="0"/>
            </a:fld>
            <a:fld id="{382A520E-9180-480F-A2F2-D510718D8E3F}" type="slidenum">
              <a:rPr lang="en-US" altLang="zh-CN" smtClean="0"/>
            </a:fld>
            <a:fld id="{35BC289C-D42F-4D80-8FFA-13E1DDDC449A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760C8-E6AE-4835-8E35-5A83C1C8EDDA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AFBA3-A3C2-46C1-91D8-7FB39F13328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9CE73-8249-458F-809A-989556FAEF4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E331F-1ABB-4090-BD73-1158887CFE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A53A0-10BB-413B-9583-D42D0EC4135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8C6BB-3E5A-4961-A54F-5FAAB357FB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2BD6-FFD0-46B3-BBDE-5025152B4280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8B97-009C-42C2-809D-898E643C00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86F31-4298-4EB3-9780-4E687AEE0268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882D8-FB99-4938-9074-328306E681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FEA8D-6596-4ADE-9005-BAEFC514AB46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C28AB-5139-48C9-9EF5-6BF6C782F1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DBCAE-8F35-46AE-91ED-E7879142A14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4519F-41BD-48DC-AF51-676F974AC5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1F94-2E6F-436C-B4FE-277A05CD4AFB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ADF75-1B9D-47E9-8835-CC7EC78FD6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A9D08-43C9-4D55-99A9-88E022DBBC5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C0A02-33A8-4A9A-94C9-F996152828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F19E-7148-4C7E-87CF-A04EC40144C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8DCE6-EA3E-41B0-AB1A-5918009EE1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FA3A-0118-4296-BB7B-41A57E6A752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63F4C-0CC5-45EC-9DAD-6D0195EED3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2099-7E4E-44F9-BE99-9BBF06CB4510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F3A29-FA15-4DCE-AC94-E22201B8AC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1C58A-ED9D-4FA3-9BB6-4AD97A10EB5F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D4EF1-263D-4E96-8ACD-9DAA41E62F6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2B68B-AEA3-44EB-AD1A-EAA78F249785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FB111-15C1-47B6-AA16-03527D63616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61641-1071-438F-9676-1B0F648F43F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4A59-C38F-4751-8257-6C02E6FF6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99F9-1B9F-47C1-B7C5-D3D25C251CB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E908E-33C0-4661-BA53-12C1EEC4007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0D105-2F87-4E11-9D00-7AFF3D04A034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E53EEA-DA60-4304-B218-4392F058D6A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6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png"/><Relationship Id="rId2" Type="http://schemas.openxmlformats.org/officeDocument/2006/relationships/image" Target="../media/image39.w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57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416067" y="539750"/>
            <a:ext cx="65293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MOSFET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中的非理想特性</a:t>
            </a:r>
            <a:endParaRPr lang="zh-CN" altLang="en-US" sz="4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276847" y="2168916"/>
            <a:ext cx="3576620" cy="259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 dirty="0">
                <a:solidFill>
                  <a:schemeClr val="tx2"/>
                </a:solidFill>
                <a:latin typeface="Verdana" panose="020B0604030504040204" pitchFamily="34" charset="0"/>
              </a:rPr>
              <a:t>沟道长度调制</a:t>
            </a:r>
            <a:endParaRPr lang="en-US" altLang="zh-CN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 dirty="0">
                <a:solidFill>
                  <a:schemeClr val="tx2"/>
                </a:solidFill>
                <a:latin typeface="Verdana" panose="020B0604030504040204" pitchFamily="34" charset="0"/>
              </a:rPr>
              <a:t>亚阈特性</a:t>
            </a:r>
            <a:endParaRPr lang="zh-CN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 dirty="0">
                <a:solidFill>
                  <a:schemeClr val="tx2"/>
                </a:solidFill>
                <a:latin typeface="Verdana" panose="020B0604030504040204" pitchFamily="34" charset="0"/>
              </a:rPr>
              <a:t>迁移率的高场效应</a:t>
            </a:r>
            <a:endParaRPr lang="en-US" altLang="zh-CN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lang="en-US" altLang="zh-CN" sz="2800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8E5267-102B-46BE-92E1-1EC00BB45AC3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44291" y="2776239"/>
                <a:ext cx="5265352" cy="778098"/>
              </a:xfrm>
              <a:prstGeom prst="rect">
                <a:avLst/>
              </a:prstGeom>
              <a:solidFill>
                <a:schemeClr val="accent1">
                  <a:alpha val="12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291" y="2776239"/>
                <a:ext cx="5265352" cy="778098"/>
              </a:xfrm>
              <a:prstGeom prst="rect">
                <a:avLst/>
              </a:prstGeom>
              <a:blipFill rotWithShape="1">
                <a:blip r:embed="rId1"/>
                <a:stretch>
                  <a:fillRect l="-6" t="-2" r="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25904" y="4194051"/>
                <a:ext cx="5445363" cy="853823"/>
              </a:xfrm>
              <a:prstGeom prst="rect">
                <a:avLst/>
              </a:prstGeom>
              <a:solidFill>
                <a:srgbClr val="FFC000">
                  <a:alpha val="27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i="1" dirty="0" smtClean="0"/>
                  <a:t>L=1.75 </a:t>
                </a:r>
                <a:r>
                  <a:rPr lang="en-US" altLang="zh-CN" sz="2800" i="1" dirty="0">
                    <a:sym typeface="Symbol" panose="05050102010706020507" pitchFamily="18" charset="2"/>
                  </a:rPr>
                  <a:t>m</a:t>
                </a:r>
                <a:endParaRPr lang="zh-CN" altLang="en-US" sz="2800" i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904" y="4194051"/>
                <a:ext cx="5445363" cy="853823"/>
              </a:xfrm>
              <a:prstGeom prst="rect">
                <a:avLst/>
              </a:prstGeom>
              <a:blipFill rotWithShape="1">
                <a:blip r:embed="rId2"/>
                <a:stretch>
                  <a:fillRect l="-6" t="-60" r="10" b="-6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523462" y="759669"/>
                <a:ext cx="62104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L=1.5</a:t>
                </a: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</a:t>
                </a: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时，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△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0.35</a:t>
                </a: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</a:t>
                </a: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62" y="759669"/>
                <a:ext cx="621041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" t="-40" r="3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511796" y="1780672"/>
                <a:ext cx="5559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0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800" dirty="0" smtClean="0"/>
                  <a:t>=(1.5-0.35)/1.5=23.3%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96" y="1780672"/>
                <a:ext cx="5559471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9" t="-25" r="-11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168916"/>
            <a:ext cx="8229600" cy="2430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kern="0" dirty="0">
                <a:solidFill>
                  <a:srgbClr val="FF0000"/>
                </a:solidFill>
              </a:rPr>
              <a:t>亚阈电流及亚阈摆幅</a:t>
            </a:r>
            <a:br>
              <a:rPr lang="zh-CN" altLang="en-US" sz="4000" kern="0" dirty="0">
                <a:solidFill>
                  <a:srgbClr val="FF0000"/>
                </a:solidFill>
              </a:rPr>
            </a:br>
            <a:r>
              <a:rPr lang="en-US" altLang="zh-CN" sz="4000" kern="0" dirty="0" err="1"/>
              <a:t>subthreshold</a:t>
            </a:r>
            <a:r>
              <a:rPr lang="en-US" altLang="zh-CN" sz="4000" kern="0" dirty="0"/>
              <a:t> conduction and </a:t>
            </a:r>
            <a:r>
              <a:rPr lang="en-US" altLang="zh-CN" sz="4000" kern="0" dirty="0" err="1"/>
              <a:t>subthreshold</a:t>
            </a:r>
            <a:r>
              <a:rPr lang="en-US" altLang="zh-CN" sz="4000" kern="0" dirty="0"/>
              <a:t> swings</a:t>
            </a:r>
            <a:endParaRPr lang="en-US" altLang="zh-CN" sz="4000" kern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grpSp>
        <p:nvGrpSpPr>
          <p:cNvPr id="3" name="组合 1"/>
          <p:cNvGrpSpPr/>
          <p:nvPr/>
        </p:nvGrpSpPr>
        <p:grpSpPr bwMode="auto">
          <a:xfrm>
            <a:off x="749002" y="960455"/>
            <a:ext cx="7607743" cy="5087339"/>
            <a:chOff x="807245" y="910562"/>
            <a:chExt cx="7047706" cy="3810663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2224088" y="1331913"/>
              <a:ext cx="5630863" cy="3389312"/>
              <a:chOff x="0" y="0"/>
              <a:chExt cx="3547" cy="2135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836" y="1832"/>
                <a:ext cx="674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6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</a:t>
                </a:r>
                <a:endParaRPr lang="en-US" altLang="zh-CN" sz="26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H="1">
                <a:off x="88" y="85"/>
                <a:ext cx="3" cy="19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未知"/>
              <p:cNvSpPr/>
              <p:nvPr/>
            </p:nvSpPr>
            <p:spPr bwMode="auto">
              <a:xfrm>
                <a:off x="92" y="546"/>
                <a:ext cx="805" cy="1452"/>
              </a:xfrm>
              <a:custGeom>
                <a:avLst/>
                <a:gdLst>
                  <a:gd name="T0" fmla="*/ 178 w 1173"/>
                  <a:gd name="T1" fmla="*/ 0 h 1337"/>
                  <a:gd name="T2" fmla="*/ 173 w 1173"/>
                  <a:gd name="T3" fmla="*/ 3 h 1337"/>
                  <a:gd name="T4" fmla="*/ 164 w 1173"/>
                  <a:gd name="T5" fmla="*/ 22 h 1337"/>
                  <a:gd name="T6" fmla="*/ 155 w 1173"/>
                  <a:gd name="T7" fmla="*/ 51 h 1337"/>
                  <a:gd name="T8" fmla="*/ 136 w 1173"/>
                  <a:gd name="T9" fmla="*/ 129 h 1337"/>
                  <a:gd name="T10" fmla="*/ 113 w 1173"/>
                  <a:gd name="T11" fmla="*/ 287 h 1337"/>
                  <a:gd name="T12" fmla="*/ 89 w 1173"/>
                  <a:gd name="T13" fmla="*/ 532 h 1337"/>
                  <a:gd name="T14" fmla="*/ 69 w 1173"/>
                  <a:gd name="T15" fmla="*/ 792 h 1337"/>
                  <a:gd name="T16" fmla="*/ 45 w 1173"/>
                  <a:gd name="T17" fmla="*/ 1162 h 1337"/>
                  <a:gd name="T18" fmla="*/ 23 w 1173"/>
                  <a:gd name="T19" fmla="*/ 1533 h 1337"/>
                  <a:gd name="T20" fmla="*/ 0 w 1173"/>
                  <a:gd name="T21" fmla="*/ 2020 h 13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3"/>
                  <a:gd name="T34" fmla="*/ 0 h 1337"/>
                  <a:gd name="T35" fmla="*/ 1173 w 1173"/>
                  <a:gd name="T36" fmla="*/ 1337 h 13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3" h="1337">
                    <a:moveTo>
                      <a:pt x="1173" y="0"/>
                    </a:moveTo>
                    <a:lnTo>
                      <a:pt x="1137" y="3"/>
                    </a:lnTo>
                    <a:lnTo>
                      <a:pt x="1077" y="15"/>
                    </a:lnTo>
                    <a:lnTo>
                      <a:pt x="1017" y="34"/>
                    </a:lnTo>
                    <a:lnTo>
                      <a:pt x="892" y="86"/>
                    </a:lnTo>
                    <a:lnTo>
                      <a:pt x="746" y="190"/>
                    </a:lnTo>
                    <a:lnTo>
                      <a:pt x="589" y="352"/>
                    </a:lnTo>
                    <a:lnTo>
                      <a:pt x="449" y="524"/>
                    </a:lnTo>
                    <a:lnTo>
                      <a:pt x="292" y="769"/>
                    </a:lnTo>
                    <a:lnTo>
                      <a:pt x="151" y="1015"/>
                    </a:lnTo>
                    <a:lnTo>
                      <a:pt x="0" y="133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0" y="425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921" y="542"/>
                <a:ext cx="1259" cy="1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未知"/>
              <p:cNvSpPr/>
              <p:nvPr/>
            </p:nvSpPr>
            <p:spPr bwMode="auto">
              <a:xfrm>
                <a:off x="92" y="1009"/>
                <a:ext cx="701" cy="995"/>
              </a:xfrm>
              <a:custGeom>
                <a:avLst/>
                <a:gdLst>
                  <a:gd name="T0" fmla="*/ 89 w 1173"/>
                  <a:gd name="T1" fmla="*/ 0 h 1337"/>
                  <a:gd name="T2" fmla="*/ 87 w 1173"/>
                  <a:gd name="T3" fmla="*/ 1 h 1337"/>
                  <a:gd name="T4" fmla="*/ 82 w 1173"/>
                  <a:gd name="T5" fmla="*/ 3 h 1337"/>
                  <a:gd name="T6" fmla="*/ 78 w 1173"/>
                  <a:gd name="T7" fmla="*/ 7 h 1337"/>
                  <a:gd name="T8" fmla="*/ 68 w 1173"/>
                  <a:gd name="T9" fmla="*/ 20 h 1337"/>
                  <a:gd name="T10" fmla="*/ 57 w 1173"/>
                  <a:gd name="T11" fmla="*/ 43 h 1337"/>
                  <a:gd name="T12" fmla="*/ 45 w 1173"/>
                  <a:gd name="T13" fmla="*/ 80 h 1337"/>
                  <a:gd name="T14" fmla="*/ 34 w 1173"/>
                  <a:gd name="T15" fmla="*/ 120 h 1337"/>
                  <a:gd name="T16" fmla="*/ 23 w 1173"/>
                  <a:gd name="T17" fmla="*/ 176 h 1337"/>
                  <a:gd name="T18" fmla="*/ 11 w 1173"/>
                  <a:gd name="T19" fmla="*/ 231 h 1337"/>
                  <a:gd name="T20" fmla="*/ 0 w 1173"/>
                  <a:gd name="T21" fmla="*/ 305 h 13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3"/>
                  <a:gd name="T34" fmla="*/ 0 h 1337"/>
                  <a:gd name="T35" fmla="*/ 1173 w 1173"/>
                  <a:gd name="T36" fmla="*/ 1337 h 13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3" h="1337">
                    <a:moveTo>
                      <a:pt x="1173" y="0"/>
                    </a:moveTo>
                    <a:lnTo>
                      <a:pt x="1137" y="3"/>
                    </a:lnTo>
                    <a:lnTo>
                      <a:pt x="1077" y="15"/>
                    </a:lnTo>
                    <a:lnTo>
                      <a:pt x="1017" y="34"/>
                    </a:lnTo>
                    <a:lnTo>
                      <a:pt x="892" y="86"/>
                    </a:lnTo>
                    <a:lnTo>
                      <a:pt x="746" y="190"/>
                    </a:lnTo>
                    <a:lnTo>
                      <a:pt x="589" y="352"/>
                    </a:lnTo>
                    <a:lnTo>
                      <a:pt x="449" y="524"/>
                    </a:lnTo>
                    <a:lnTo>
                      <a:pt x="292" y="769"/>
                    </a:lnTo>
                    <a:lnTo>
                      <a:pt x="151" y="1015"/>
                    </a:lnTo>
                    <a:lnTo>
                      <a:pt x="0" y="133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1" y="0"/>
                <a:ext cx="5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altLang="zh-CN" sz="26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</a:t>
                </a:r>
                <a:endParaRPr lang="en-US" altLang="zh-CN" sz="22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V="1">
                <a:off x="0" y="1359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未知"/>
              <p:cNvSpPr/>
              <p:nvPr/>
            </p:nvSpPr>
            <p:spPr bwMode="auto">
              <a:xfrm>
                <a:off x="92" y="1778"/>
                <a:ext cx="299" cy="226"/>
              </a:xfrm>
              <a:custGeom>
                <a:avLst/>
                <a:gdLst>
                  <a:gd name="T0" fmla="*/ 1 w 1173"/>
                  <a:gd name="T1" fmla="*/ 0 h 1337"/>
                  <a:gd name="T2" fmla="*/ 1 w 1173"/>
                  <a:gd name="T3" fmla="*/ 0 h 1337"/>
                  <a:gd name="T4" fmla="*/ 1 w 1173"/>
                  <a:gd name="T5" fmla="*/ 0 h 1337"/>
                  <a:gd name="T6" fmla="*/ 1 w 1173"/>
                  <a:gd name="T7" fmla="*/ 0 h 1337"/>
                  <a:gd name="T8" fmla="*/ 1 w 1173"/>
                  <a:gd name="T9" fmla="*/ 0 h 1337"/>
                  <a:gd name="T10" fmla="*/ 1 w 1173"/>
                  <a:gd name="T11" fmla="*/ 0 h 1337"/>
                  <a:gd name="T12" fmla="*/ 1 w 1173"/>
                  <a:gd name="T13" fmla="*/ 0 h 1337"/>
                  <a:gd name="T14" fmla="*/ 1 w 1173"/>
                  <a:gd name="T15" fmla="*/ 0 h 1337"/>
                  <a:gd name="T16" fmla="*/ 0 w 1173"/>
                  <a:gd name="T17" fmla="*/ 0 h 1337"/>
                  <a:gd name="T18" fmla="*/ 0 w 1173"/>
                  <a:gd name="T19" fmla="*/ 0 h 1337"/>
                  <a:gd name="T20" fmla="*/ 0 w 1173"/>
                  <a:gd name="T21" fmla="*/ 0 h 13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3"/>
                  <a:gd name="T34" fmla="*/ 0 h 1337"/>
                  <a:gd name="T35" fmla="*/ 1173 w 1173"/>
                  <a:gd name="T36" fmla="*/ 1337 h 13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3" h="1337">
                    <a:moveTo>
                      <a:pt x="1173" y="0"/>
                    </a:moveTo>
                    <a:lnTo>
                      <a:pt x="1137" y="3"/>
                    </a:lnTo>
                    <a:lnTo>
                      <a:pt x="1077" y="15"/>
                    </a:lnTo>
                    <a:lnTo>
                      <a:pt x="1017" y="34"/>
                    </a:lnTo>
                    <a:lnTo>
                      <a:pt x="892" y="86"/>
                    </a:lnTo>
                    <a:lnTo>
                      <a:pt x="746" y="190"/>
                    </a:lnTo>
                    <a:lnTo>
                      <a:pt x="589" y="352"/>
                    </a:lnTo>
                    <a:lnTo>
                      <a:pt x="449" y="524"/>
                    </a:lnTo>
                    <a:lnTo>
                      <a:pt x="292" y="769"/>
                    </a:lnTo>
                    <a:lnTo>
                      <a:pt x="151" y="1015"/>
                    </a:lnTo>
                    <a:lnTo>
                      <a:pt x="0" y="133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0" y="1860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V="1">
                <a:off x="804" y="1009"/>
                <a:ext cx="1477" cy="1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375" y="1771"/>
                <a:ext cx="2102" cy="9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531" y="1466"/>
                <a:ext cx="76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6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GS</a:t>
                </a: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&gt;V</a:t>
                </a:r>
                <a:r>
                  <a:rPr lang="en-US" altLang="zh-CN" sz="26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T</a:t>
                </a:r>
                <a:endParaRPr lang="en-US" altLang="zh-CN" sz="26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" name="未知"/>
              <p:cNvSpPr/>
              <p:nvPr/>
            </p:nvSpPr>
            <p:spPr bwMode="auto">
              <a:xfrm>
                <a:off x="111" y="1434"/>
                <a:ext cx="494" cy="551"/>
              </a:xfrm>
              <a:custGeom>
                <a:avLst/>
                <a:gdLst>
                  <a:gd name="T0" fmla="*/ 16 w 1173"/>
                  <a:gd name="T1" fmla="*/ 0 h 1337"/>
                  <a:gd name="T2" fmla="*/ 15 w 1173"/>
                  <a:gd name="T3" fmla="*/ 0 h 1337"/>
                  <a:gd name="T4" fmla="*/ 14 w 1173"/>
                  <a:gd name="T5" fmla="*/ 0 h 1337"/>
                  <a:gd name="T6" fmla="*/ 13 w 1173"/>
                  <a:gd name="T7" fmla="*/ 0 h 1337"/>
                  <a:gd name="T8" fmla="*/ 12 w 1173"/>
                  <a:gd name="T9" fmla="*/ 1 h 1337"/>
                  <a:gd name="T10" fmla="*/ 10 w 1173"/>
                  <a:gd name="T11" fmla="*/ 2 h 1337"/>
                  <a:gd name="T12" fmla="*/ 8 w 1173"/>
                  <a:gd name="T13" fmla="*/ 4 h 1337"/>
                  <a:gd name="T14" fmla="*/ 6 w 1173"/>
                  <a:gd name="T15" fmla="*/ 6 h 1337"/>
                  <a:gd name="T16" fmla="*/ 4 w 1173"/>
                  <a:gd name="T17" fmla="*/ 9 h 1337"/>
                  <a:gd name="T18" fmla="*/ 2 w 1173"/>
                  <a:gd name="T19" fmla="*/ 12 h 1337"/>
                  <a:gd name="T20" fmla="*/ 0 w 1173"/>
                  <a:gd name="T21" fmla="*/ 16 h 13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3"/>
                  <a:gd name="T34" fmla="*/ 0 h 1337"/>
                  <a:gd name="T35" fmla="*/ 1173 w 1173"/>
                  <a:gd name="T36" fmla="*/ 1337 h 13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3" h="1337">
                    <a:moveTo>
                      <a:pt x="1173" y="0"/>
                    </a:moveTo>
                    <a:lnTo>
                      <a:pt x="1137" y="3"/>
                    </a:lnTo>
                    <a:lnTo>
                      <a:pt x="1077" y="15"/>
                    </a:lnTo>
                    <a:lnTo>
                      <a:pt x="1017" y="34"/>
                    </a:lnTo>
                    <a:lnTo>
                      <a:pt x="892" y="86"/>
                    </a:lnTo>
                    <a:lnTo>
                      <a:pt x="746" y="190"/>
                    </a:lnTo>
                    <a:lnTo>
                      <a:pt x="589" y="352"/>
                    </a:lnTo>
                    <a:lnTo>
                      <a:pt x="449" y="524"/>
                    </a:lnTo>
                    <a:lnTo>
                      <a:pt x="292" y="769"/>
                    </a:lnTo>
                    <a:lnTo>
                      <a:pt x="151" y="1015"/>
                    </a:lnTo>
                    <a:lnTo>
                      <a:pt x="0" y="133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未知"/>
              <p:cNvSpPr/>
              <p:nvPr/>
            </p:nvSpPr>
            <p:spPr bwMode="auto">
              <a:xfrm>
                <a:off x="92" y="1009"/>
                <a:ext cx="739" cy="995"/>
              </a:xfrm>
              <a:custGeom>
                <a:avLst/>
                <a:gdLst>
                  <a:gd name="T0" fmla="*/ 117 w 1173"/>
                  <a:gd name="T1" fmla="*/ 0 h 1337"/>
                  <a:gd name="T2" fmla="*/ 113 w 1173"/>
                  <a:gd name="T3" fmla="*/ 1 h 1337"/>
                  <a:gd name="T4" fmla="*/ 107 w 1173"/>
                  <a:gd name="T5" fmla="*/ 3 h 1337"/>
                  <a:gd name="T6" fmla="*/ 101 w 1173"/>
                  <a:gd name="T7" fmla="*/ 7 h 1337"/>
                  <a:gd name="T8" fmla="*/ 88 w 1173"/>
                  <a:gd name="T9" fmla="*/ 20 h 1337"/>
                  <a:gd name="T10" fmla="*/ 74 w 1173"/>
                  <a:gd name="T11" fmla="*/ 43 h 1337"/>
                  <a:gd name="T12" fmla="*/ 59 w 1173"/>
                  <a:gd name="T13" fmla="*/ 80 h 1337"/>
                  <a:gd name="T14" fmla="*/ 45 w 1173"/>
                  <a:gd name="T15" fmla="*/ 120 h 1337"/>
                  <a:gd name="T16" fmla="*/ 29 w 1173"/>
                  <a:gd name="T17" fmla="*/ 176 h 1337"/>
                  <a:gd name="T18" fmla="*/ 15 w 1173"/>
                  <a:gd name="T19" fmla="*/ 231 h 1337"/>
                  <a:gd name="T20" fmla="*/ 0 w 1173"/>
                  <a:gd name="T21" fmla="*/ 305 h 13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3"/>
                  <a:gd name="T34" fmla="*/ 0 h 1337"/>
                  <a:gd name="T35" fmla="*/ 1173 w 1173"/>
                  <a:gd name="T36" fmla="*/ 1337 h 13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3" h="1337">
                    <a:moveTo>
                      <a:pt x="1173" y="0"/>
                    </a:moveTo>
                    <a:lnTo>
                      <a:pt x="1137" y="3"/>
                    </a:lnTo>
                    <a:lnTo>
                      <a:pt x="1077" y="15"/>
                    </a:lnTo>
                    <a:lnTo>
                      <a:pt x="1017" y="34"/>
                    </a:lnTo>
                    <a:lnTo>
                      <a:pt x="892" y="86"/>
                    </a:lnTo>
                    <a:lnTo>
                      <a:pt x="746" y="190"/>
                    </a:lnTo>
                    <a:lnTo>
                      <a:pt x="589" y="352"/>
                    </a:lnTo>
                    <a:lnTo>
                      <a:pt x="449" y="524"/>
                    </a:lnTo>
                    <a:lnTo>
                      <a:pt x="292" y="769"/>
                    </a:lnTo>
                    <a:lnTo>
                      <a:pt x="151" y="1015"/>
                    </a:lnTo>
                    <a:lnTo>
                      <a:pt x="0" y="133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V="1">
                <a:off x="635" y="1443"/>
                <a:ext cx="1741" cy="1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V="1">
                <a:off x="1499" y="285"/>
                <a:ext cx="0" cy="1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1562" y="66"/>
                <a:ext cx="91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600" b="1" baseline="-25000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GS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增加</a:t>
                </a:r>
                <a:endPara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7" y="889"/>
                <a:ext cx="1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82" y="2004"/>
                <a:ext cx="27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92" y="2004"/>
                <a:ext cx="2408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未知"/>
              <p:cNvSpPr/>
              <p:nvPr/>
            </p:nvSpPr>
            <p:spPr bwMode="auto">
              <a:xfrm flipH="1" flipV="1">
                <a:off x="92" y="364"/>
                <a:ext cx="867" cy="1638"/>
              </a:xfrm>
              <a:custGeom>
                <a:avLst/>
                <a:gdLst>
                  <a:gd name="T0" fmla="*/ 259 w 1173"/>
                  <a:gd name="T1" fmla="*/ 0 h 1337"/>
                  <a:gd name="T2" fmla="*/ 251 w 1173"/>
                  <a:gd name="T3" fmla="*/ 9 h 1337"/>
                  <a:gd name="T4" fmla="*/ 238 w 1173"/>
                  <a:gd name="T5" fmla="*/ 40 h 1337"/>
                  <a:gd name="T6" fmla="*/ 225 w 1173"/>
                  <a:gd name="T7" fmla="*/ 93 h 1337"/>
                  <a:gd name="T8" fmla="*/ 197 w 1173"/>
                  <a:gd name="T9" fmla="*/ 238 h 1337"/>
                  <a:gd name="T10" fmla="*/ 164 w 1173"/>
                  <a:gd name="T11" fmla="*/ 524 h 1337"/>
                  <a:gd name="T12" fmla="*/ 130 w 1173"/>
                  <a:gd name="T13" fmla="*/ 972 h 1337"/>
                  <a:gd name="T14" fmla="*/ 99 w 1173"/>
                  <a:gd name="T15" fmla="*/ 1447 h 1337"/>
                  <a:gd name="T16" fmla="*/ 64 w 1173"/>
                  <a:gd name="T17" fmla="*/ 2122 h 1337"/>
                  <a:gd name="T18" fmla="*/ 33 w 1173"/>
                  <a:gd name="T19" fmla="*/ 2802 h 1337"/>
                  <a:gd name="T20" fmla="*/ 0 w 1173"/>
                  <a:gd name="T21" fmla="*/ 3691 h 13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3"/>
                  <a:gd name="T34" fmla="*/ 0 h 1337"/>
                  <a:gd name="T35" fmla="*/ 1173 w 1173"/>
                  <a:gd name="T36" fmla="*/ 1337 h 13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3" h="1337">
                    <a:moveTo>
                      <a:pt x="1173" y="0"/>
                    </a:moveTo>
                    <a:lnTo>
                      <a:pt x="1137" y="3"/>
                    </a:lnTo>
                    <a:lnTo>
                      <a:pt x="1077" y="15"/>
                    </a:lnTo>
                    <a:lnTo>
                      <a:pt x="1017" y="34"/>
                    </a:lnTo>
                    <a:lnTo>
                      <a:pt x="892" y="86"/>
                    </a:lnTo>
                    <a:lnTo>
                      <a:pt x="746" y="190"/>
                    </a:lnTo>
                    <a:lnTo>
                      <a:pt x="589" y="352"/>
                    </a:lnTo>
                    <a:lnTo>
                      <a:pt x="449" y="524"/>
                    </a:lnTo>
                    <a:lnTo>
                      <a:pt x="292" y="769"/>
                    </a:lnTo>
                    <a:lnTo>
                      <a:pt x="151" y="1015"/>
                    </a:lnTo>
                    <a:lnTo>
                      <a:pt x="0" y="1337"/>
                    </a:lnTo>
                  </a:path>
                </a:pathLst>
              </a:custGeom>
              <a:noFill/>
              <a:ln w="57150">
                <a:solidFill>
                  <a:schemeClr val="accent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 flipH="1">
                <a:off x="2197" y="1512"/>
                <a:ext cx="652" cy="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2579" y="1276"/>
                <a:ext cx="96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Cut-off </a:t>
                </a:r>
                <a:endParaRPr lang="en-US" altLang="zh-CN" sz="2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6" name="AutoShape 29"/>
            <p:cNvSpPr/>
            <p:nvPr/>
          </p:nvSpPr>
          <p:spPr bwMode="auto">
            <a:xfrm>
              <a:off x="807245" y="1238598"/>
              <a:ext cx="1290637" cy="332233"/>
            </a:xfrm>
            <a:prstGeom prst="borderCallout1">
              <a:avLst>
                <a:gd name="adj1" fmla="val 106079"/>
                <a:gd name="adj2" fmla="val 44037"/>
                <a:gd name="adj3" fmla="val 699662"/>
                <a:gd name="adj4" fmla="val 126338"/>
              </a:avLst>
            </a:prstGeom>
            <a:solidFill>
              <a:schemeClr val="bg1"/>
            </a:solidFill>
            <a:ln w="28575">
              <a:noFill/>
              <a:miter lim="800000"/>
              <a:tailEnd type="arrow" w="med" len="med"/>
            </a:ln>
          </p:spPr>
          <p:txBody>
            <a:bodyPr lIns="84109" tIns="42055" rIns="84109" bIns="42055">
              <a:spAutoFit/>
            </a:bodyPr>
            <a:lstStyle>
              <a:lvl1pPr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Ohmic</a:t>
              </a:r>
              <a:endParaRPr lang="en-US" altLang="zh-CN" sz="2000" b="1" baseline="-250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" name="AutoShape 30"/>
            <p:cNvSpPr/>
            <p:nvPr/>
          </p:nvSpPr>
          <p:spPr bwMode="auto">
            <a:xfrm>
              <a:off x="3825875" y="910562"/>
              <a:ext cx="1755775" cy="332233"/>
            </a:xfrm>
            <a:prstGeom prst="borderCallout1">
              <a:avLst>
                <a:gd name="adj1" fmla="val 118037"/>
                <a:gd name="adj2" fmla="val 9597"/>
                <a:gd name="adj3" fmla="val 457481"/>
                <a:gd name="adj4" fmla="val -26991"/>
              </a:avLst>
            </a:prstGeom>
            <a:solidFill>
              <a:schemeClr val="bg1"/>
            </a:solidFill>
            <a:ln w="28575">
              <a:noFill/>
              <a:miter lim="800000"/>
              <a:tailEnd type="arrow" w="med" len="med"/>
            </a:ln>
          </p:spPr>
          <p:txBody>
            <a:bodyPr lIns="84109" tIns="42055" rIns="84109" bIns="42055">
              <a:spAutoFit/>
            </a:bodyPr>
            <a:lstStyle>
              <a:lvl1pPr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Saturated</a:t>
              </a:r>
              <a:endParaRPr lang="en-US" altLang="zh-CN" sz="2000" b="1" baseline="-250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 bwMode="auto">
          <a:xfrm flipH="1">
            <a:off x="4356658" y="1339774"/>
            <a:ext cx="668294" cy="1211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1388236" y="2595903"/>
            <a:ext cx="1156484" cy="1536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141CAC-948F-494C-A0AC-B0CBC8292AB2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亚阈区传导电流</a:t>
            </a:r>
            <a:br>
              <a:rPr lang="zh-CN" altLang="en-US" sz="4000" dirty="0">
                <a:solidFill>
                  <a:srgbClr val="FF0000"/>
                </a:solidFill>
              </a:rPr>
            </a:br>
            <a:r>
              <a:rPr lang="en-US" altLang="zh-CN" sz="4000" dirty="0"/>
              <a:t>subthreshold conduction</a:t>
            </a:r>
            <a:endParaRPr lang="en-US" altLang="zh-CN" sz="4000" dirty="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22925" y="2309813"/>
          <a:ext cx="26511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" r:id="rId1" imgW="1005205" imgH="699770" progId="Equation.3">
                  <p:embed/>
                </p:oleObj>
              </mc:Choice>
              <mc:Fallback>
                <p:oleObj name="" r:id="rId1" imgW="1005205" imgH="699770" progId="Equation.3">
                  <p:embed/>
                  <p:pic>
                    <p:nvPicPr>
                      <p:cNvPr id="0" name="Picture 1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309813"/>
                        <a:ext cx="2651125" cy="184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" name="组合 5"/>
          <p:cNvGrpSpPr/>
          <p:nvPr/>
        </p:nvGrpSpPr>
        <p:grpSpPr bwMode="auto">
          <a:xfrm>
            <a:off x="746125" y="1711325"/>
            <a:ext cx="3638550" cy="4772025"/>
            <a:chOff x="757637" y="1731543"/>
            <a:chExt cx="3637793" cy="4772473"/>
          </a:xfrm>
        </p:grpSpPr>
        <p:grpSp>
          <p:nvGrpSpPr>
            <p:cNvPr id="6153" name="组合 7"/>
            <p:cNvGrpSpPr/>
            <p:nvPr/>
          </p:nvGrpSpPr>
          <p:grpSpPr bwMode="auto">
            <a:xfrm>
              <a:off x="757637" y="1731543"/>
              <a:ext cx="3637793" cy="4772473"/>
              <a:chOff x="2154239" y="403225"/>
              <a:chExt cx="3611658" cy="4464051"/>
            </a:xfrm>
          </p:grpSpPr>
          <p:sp>
            <p:nvSpPr>
              <p:cNvPr id="6155" name="Text Box 2"/>
              <p:cNvSpPr txBox="1">
                <a:spLocks noChangeArrowheads="1"/>
              </p:cNvSpPr>
              <p:nvPr/>
            </p:nvSpPr>
            <p:spPr bwMode="auto">
              <a:xfrm>
                <a:off x="2154239" y="403225"/>
                <a:ext cx="3525708" cy="579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>
                    <a:solidFill>
                      <a:schemeClr val="tx2"/>
                    </a:solidFill>
                    <a:latin typeface="Comic Sans MS" panose="030F0702030302020204" pitchFamily="66" charset="0"/>
                    <a:ea typeface="Dotum" panose="020B0600000101010101" pitchFamily="34" charset="-127"/>
                  </a:rPr>
                  <a:t>Weak inversion</a:t>
                </a:r>
                <a:endParaRPr lang="en-US" altLang="zh-CN">
                  <a:solidFill>
                    <a:schemeClr val="tx2"/>
                  </a:solidFill>
                  <a:latin typeface="Comic Sans MS" panose="030F0702030302020204" pitchFamily="66" charset="0"/>
                  <a:ea typeface="Dotum" panose="020B0600000101010101" pitchFamily="34" charset="-127"/>
                </a:endParaRPr>
              </a:p>
            </p:txBody>
          </p:sp>
          <p:sp>
            <p:nvSpPr>
              <p:cNvPr id="6156" name="Line 3"/>
              <p:cNvSpPr>
                <a:spLocks noChangeShapeType="1"/>
              </p:cNvSpPr>
              <p:nvPr/>
            </p:nvSpPr>
            <p:spPr bwMode="auto">
              <a:xfrm>
                <a:off x="2873375" y="1843089"/>
                <a:ext cx="1588" cy="3024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7" name="Line 4"/>
              <p:cNvSpPr>
                <a:spLocks noChangeShapeType="1"/>
              </p:cNvSpPr>
              <p:nvPr/>
            </p:nvSpPr>
            <p:spPr bwMode="auto">
              <a:xfrm>
                <a:off x="3446464" y="1068389"/>
                <a:ext cx="1587" cy="3024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8" name="Line 5"/>
              <p:cNvSpPr>
                <a:spLocks noChangeShapeType="1"/>
              </p:cNvSpPr>
              <p:nvPr/>
            </p:nvSpPr>
            <p:spPr bwMode="auto">
              <a:xfrm flipV="1">
                <a:off x="2873376" y="4075113"/>
                <a:ext cx="576263" cy="792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9" name="Line 6"/>
              <p:cNvSpPr>
                <a:spLocks noChangeShapeType="1"/>
              </p:cNvSpPr>
              <p:nvPr/>
            </p:nvSpPr>
            <p:spPr bwMode="auto">
              <a:xfrm flipV="1">
                <a:off x="2873376" y="1050926"/>
                <a:ext cx="576263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0" name="Line 7"/>
              <p:cNvSpPr>
                <a:spLocks noChangeShapeType="1"/>
              </p:cNvSpPr>
              <p:nvPr/>
            </p:nvSpPr>
            <p:spPr bwMode="auto">
              <a:xfrm flipV="1">
                <a:off x="2514599" y="2159361"/>
                <a:ext cx="2732216" cy="16232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1" name="Line 8"/>
              <p:cNvSpPr>
                <a:spLocks noChangeShapeType="1"/>
              </p:cNvSpPr>
              <p:nvPr/>
            </p:nvSpPr>
            <p:spPr bwMode="auto">
              <a:xfrm>
                <a:off x="3449639" y="2490789"/>
                <a:ext cx="1836737" cy="15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2" name="Line 9"/>
              <p:cNvSpPr>
                <a:spLocks noChangeShapeType="1"/>
              </p:cNvSpPr>
              <p:nvPr/>
            </p:nvSpPr>
            <p:spPr bwMode="auto">
              <a:xfrm flipV="1">
                <a:off x="2514599" y="2571031"/>
                <a:ext cx="1147935" cy="9277"/>
              </a:xfrm>
              <a:prstGeom prst="line">
                <a:avLst/>
              </a:prstGeom>
              <a:noFill/>
              <a:ln w="19050">
                <a:solidFill>
                  <a:srgbClr val="00B0F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3" name="Rectangle 14"/>
              <p:cNvSpPr>
                <a:spLocks noChangeArrowheads="1"/>
              </p:cNvSpPr>
              <p:nvPr/>
            </p:nvSpPr>
            <p:spPr bwMode="auto">
              <a:xfrm>
                <a:off x="5316735" y="2247344"/>
                <a:ext cx="4491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  <a:ea typeface="Dotum" panose="020B0600000101010101" pitchFamily="34" charset="-127"/>
                  </a:rPr>
                  <a:t>E</a:t>
                </a:r>
                <a:r>
                  <a:rPr lang="en-US" altLang="zh-CN" sz="2000" baseline="-25000">
                    <a:solidFill>
                      <a:schemeClr val="tx2"/>
                    </a:solidFill>
                    <a:latin typeface="Comic Sans MS" panose="030F0702030302020204" pitchFamily="66" charset="0"/>
                    <a:ea typeface="Dotum" panose="020B0600000101010101" pitchFamily="34" charset="-127"/>
                  </a:rPr>
                  <a:t>F</a:t>
                </a:r>
                <a:endParaRPr lang="en-US" altLang="zh-CN" sz="2000" baseline="-25000">
                  <a:solidFill>
                    <a:schemeClr val="tx2"/>
                  </a:solidFill>
                  <a:latin typeface="Comic Sans MS" panose="030F0702030302020204" pitchFamily="66" charset="0"/>
                  <a:ea typeface="Dotum" panose="020B0600000101010101" pitchFamily="34" charset="-127"/>
                </a:endParaRPr>
              </a:p>
            </p:txBody>
          </p:sp>
          <p:sp>
            <p:nvSpPr>
              <p:cNvPr id="6164" name="未知"/>
              <p:cNvSpPr/>
              <p:nvPr/>
            </p:nvSpPr>
            <p:spPr bwMode="auto">
              <a:xfrm>
                <a:off x="3443288" y="1731447"/>
                <a:ext cx="1873250" cy="369332"/>
              </a:xfrm>
              <a:custGeom>
                <a:avLst/>
                <a:gdLst>
                  <a:gd name="T0" fmla="*/ 0 w 908"/>
                  <a:gd name="T1" fmla="*/ 2147483646 h 499"/>
                  <a:gd name="T2" fmla="*/ 2147483646 w 908"/>
                  <a:gd name="T3" fmla="*/ 2147483646 h 499"/>
                  <a:gd name="T4" fmla="*/ 2147483646 w 908"/>
                  <a:gd name="T5" fmla="*/ 2147483646 h 499"/>
                  <a:gd name="T6" fmla="*/ 2147483646 w 908"/>
                  <a:gd name="T7" fmla="*/ 2147483646 h 499"/>
                  <a:gd name="T8" fmla="*/ 2147483646 w 908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8"/>
                  <a:gd name="T16" fmla="*/ 0 h 499"/>
                  <a:gd name="T17" fmla="*/ 908 w 908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8" h="499">
                    <a:moveTo>
                      <a:pt x="0" y="499"/>
                    </a:moveTo>
                    <a:cubicBezTo>
                      <a:pt x="11" y="453"/>
                      <a:pt x="23" y="408"/>
                      <a:pt x="46" y="363"/>
                    </a:cubicBezTo>
                    <a:cubicBezTo>
                      <a:pt x="69" y="318"/>
                      <a:pt x="83" y="272"/>
                      <a:pt x="136" y="227"/>
                    </a:cubicBezTo>
                    <a:cubicBezTo>
                      <a:pt x="189" y="182"/>
                      <a:pt x="234" y="129"/>
                      <a:pt x="363" y="91"/>
                    </a:cubicBezTo>
                    <a:cubicBezTo>
                      <a:pt x="492" y="53"/>
                      <a:pt x="817" y="15"/>
                      <a:pt x="908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5" name="未知"/>
              <p:cNvSpPr/>
              <p:nvPr/>
            </p:nvSpPr>
            <p:spPr bwMode="auto">
              <a:xfrm>
                <a:off x="3443288" y="2188647"/>
                <a:ext cx="1873250" cy="369332"/>
              </a:xfrm>
              <a:custGeom>
                <a:avLst/>
                <a:gdLst>
                  <a:gd name="T0" fmla="*/ 0 w 908"/>
                  <a:gd name="T1" fmla="*/ 2147483646 h 499"/>
                  <a:gd name="T2" fmla="*/ 2147483646 w 908"/>
                  <a:gd name="T3" fmla="*/ 2147483646 h 499"/>
                  <a:gd name="T4" fmla="*/ 2147483646 w 908"/>
                  <a:gd name="T5" fmla="*/ 2147483646 h 499"/>
                  <a:gd name="T6" fmla="*/ 2147483646 w 908"/>
                  <a:gd name="T7" fmla="*/ 2147483646 h 499"/>
                  <a:gd name="T8" fmla="*/ 2147483646 w 908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8"/>
                  <a:gd name="T16" fmla="*/ 0 h 499"/>
                  <a:gd name="T17" fmla="*/ 908 w 908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8" h="499">
                    <a:moveTo>
                      <a:pt x="0" y="499"/>
                    </a:moveTo>
                    <a:cubicBezTo>
                      <a:pt x="11" y="453"/>
                      <a:pt x="23" y="408"/>
                      <a:pt x="46" y="363"/>
                    </a:cubicBezTo>
                    <a:cubicBezTo>
                      <a:pt x="69" y="318"/>
                      <a:pt x="83" y="272"/>
                      <a:pt x="136" y="227"/>
                    </a:cubicBezTo>
                    <a:cubicBezTo>
                      <a:pt x="189" y="182"/>
                      <a:pt x="234" y="129"/>
                      <a:pt x="363" y="91"/>
                    </a:cubicBezTo>
                    <a:cubicBezTo>
                      <a:pt x="492" y="53"/>
                      <a:pt x="817" y="15"/>
                      <a:pt x="908" y="0"/>
                    </a:cubicBezTo>
                  </a:path>
                </a:pathLst>
              </a:custGeom>
              <a:noFill/>
              <a:ln w="28575">
                <a:solidFill>
                  <a:srgbClr val="FF3399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6" name="未知"/>
              <p:cNvSpPr/>
              <p:nvPr/>
            </p:nvSpPr>
            <p:spPr bwMode="auto">
              <a:xfrm>
                <a:off x="3443288" y="2641878"/>
                <a:ext cx="1884362" cy="369332"/>
              </a:xfrm>
              <a:custGeom>
                <a:avLst/>
                <a:gdLst>
                  <a:gd name="T0" fmla="*/ 0 w 908"/>
                  <a:gd name="T1" fmla="*/ 2147483646 h 499"/>
                  <a:gd name="T2" fmla="*/ 2147483646 w 908"/>
                  <a:gd name="T3" fmla="*/ 2147483646 h 499"/>
                  <a:gd name="T4" fmla="*/ 2147483646 w 908"/>
                  <a:gd name="T5" fmla="*/ 2147483646 h 499"/>
                  <a:gd name="T6" fmla="*/ 2147483646 w 908"/>
                  <a:gd name="T7" fmla="*/ 2147483646 h 499"/>
                  <a:gd name="T8" fmla="*/ 2147483646 w 908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8"/>
                  <a:gd name="T16" fmla="*/ 0 h 499"/>
                  <a:gd name="T17" fmla="*/ 908 w 908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8" h="499">
                    <a:moveTo>
                      <a:pt x="0" y="499"/>
                    </a:moveTo>
                    <a:cubicBezTo>
                      <a:pt x="11" y="453"/>
                      <a:pt x="23" y="408"/>
                      <a:pt x="46" y="363"/>
                    </a:cubicBezTo>
                    <a:cubicBezTo>
                      <a:pt x="69" y="318"/>
                      <a:pt x="83" y="272"/>
                      <a:pt x="136" y="227"/>
                    </a:cubicBezTo>
                    <a:cubicBezTo>
                      <a:pt x="189" y="182"/>
                      <a:pt x="234" y="129"/>
                      <a:pt x="363" y="91"/>
                    </a:cubicBezTo>
                    <a:cubicBezTo>
                      <a:pt x="492" y="53"/>
                      <a:pt x="817" y="15"/>
                      <a:pt x="908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7" name="Rectangle 18"/>
              <p:cNvSpPr>
                <a:spLocks noChangeArrowheads="1"/>
              </p:cNvSpPr>
              <p:nvPr/>
            </p:nvSpPr>
            <p:spPr bwMode="auto">
              <a:xfrm>
                <a:off x="5330826" y="2528888"/>
                <a:ext cx="423863" cy="605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  <a:ea typeface="Dotum" panose="020B0600000101010101" pitchFamily="34" charset="-127"/>
                  </a:rPr>
                  <a:t>E</a:t>
                </a:r>
                <a:r>
                  <a:rPr lang="en-US" altLang="zh-CN" sz="2000" baseline="-25000">
                    <a:solidFill>
                      <a:schemeClr val="tx2"/>
                    </a:solidFill>
                    <a:latin typeface="Comic Sans MS" panose="030F0702030302020204" pitchFamily="66" charset="0"/>
                    <a:ea typeface="Dotum" panose="020B0600000101010101" pitchFamily="34" charset="-127"/>
                  </a:rPr>
                  <a:t>v</a:t>
                </a:r>
                <a:endParaRPr lang="en-US" altLang="zh-CN" sz="2000" baseline="-25000">
                  <a:solidFill>
                    <a:schemeClr val="tx2"/>
                  </a:solidFill>
                  <a:latin typeface="Comic Sans MS" panose="030F0702030302020204" pitchFamily="66" charset="0"/>
                  <a:ea typeface="Dotum" panose="020B0600000101010101" pitchFamily="34" charset="-127"/>
                </a:endParaRPr>
              </a:p>
            </p:txBody>
          </p:sp>
          <p:sp>
            <p:nvSpPr>
              <p:cNvPr id="6168" name="Rectangle 19"/>
              <p:cNvSpPr>
                <a:spLocks noChangeArrowheads="1"/>
              </p:cNvSpPr>
              <p:nvPr/>
            </p:nvSpPr>
            <p:spPr bwMode="auto">
              <a:xfrm>
                <a:off x="5331668" y="1537185"/>
                <a:ext cx="43313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  <a:ea typeface="Dotum" panose="020B0600000101010101" pitchFamily="34" charset="-127"/>
                  </a:rPr>
                  <a:t>E</a:t>
                </a:r>
                <a:r>
                  <a:rPr lang="en-US" altLang="zh-CN" sz="2000" baseline="-25000">
                    <a:solidFill>
                      <a:schemeClr val="tx2"/>
                    </a:solidFill>
                    <a:latin typeface="Comic Sans MS" panose="030F0702030302020204" pitchFamily="66" charset="0"/>
                    <a:ea typeface="Dotum" panose="020B0600000101010101" pitchFamily="34" charset="-127"/>
                  </a:rPr>
                  <a:t>c</a:t>
                </a:r>
                <a:endParaRPr lang="en-US" altLang="zh-CN" sz="2000" baseline="-25000">
                  <a:solidFill>
                    <a:schemeClr val="tx2"/>
                  </a:solidFill>
                  <a:latin typeface="Comic Sans MS" panose="030F0702030302020204" pitchFamily="66" charset="0"/>
                  <a:ea typeface="Dotum" panose="020B0600000101010101" pitchFamily="34" charset="-127"/>
                </a:endParaRPr>
              </a:p>
            </p:txBody>
          </p:sp>
          <p:sp>
            <p:nvSpPr>
              <p:cNvPr id="6169" name="Rectangle 20"/>
              <p:cNvSpPr>
                <a:spLocks noChangeArrowheads="1"/>
              </p:cNvSpPr>
              <p:nvPr/>
            </p:nvSpPr>
            <p:spPr bwMode="auto">
              <a:xfrm>
                <a:off x="5320829" y="1878013"/>
                <a:ext cx="3930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  <a:ea typeface="Dotum" panose="020B0600000101010101" pitchFamily="34" charset="-127"/>
                  </a:rPr>
                  <a:t>E</a:t>
                </a:r>
                <a:r>
                  <a:rPr lang="en-US" altLang="zh-CN" sz="2000" baseline="-25000">
                    <a:solidFill>
                      <a:schemeClr val="tx2"/>
                    </a:solidFill>
                    <a:latin typeface="Comic Sans MS" panose="030F0702030302020204" pitchFamily="66" charset="0"/>
                    <a:ea typeface="Dotum" panose="020B0600000101010101" pitchFamily="34" charset="-127"/>
                  </a:rPr>
                  <a:t>i</a:t>
                </a:r>
                <a:endParaRPr lang="en-US" altLang="zh-CN" sz="2000" baseline="-25000">
                  <a:solidFill>
                    <a:schemeClr val="tx2"/>
                  </a:solidFill>
                  <a:latin typeface="Comic Sans MS" panose="030F0702030302020204" pitchFamily="66" charset="0"/>
                  <a:ea typeface="Dotum" panose="020B0600000101010101" pitchFamily="34" charset="-127"/>
                </a:endParaRPr>
              </a:p>
            </p:txBody>
          </p:sp>
          <p:graphicFrame>
            <p:nvGraphicFramePr>
              <p:cNvPr id="6170" name="Object 21"/>
              <p:cNvGraphicFramePr>
                <a:graphicFrameLocks noChangeAspect="1"/>
              </p:cNvGraphicFramePr>
              <p:nvPr/>
            </p:nvGraphicFramePr>
            <p:xfrm>
              <a:off x="4154488" y="2581275"/>
              <a:ext cx="114300" cy="215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8" name="" r:id="rId3" imgW="914400" imgH="215900" progId="Equation.3">
                      <p:embed/>
                    </p:oleObj>
                  </mc:Choice>
                  <mc:Fallback>
                    <p:oleObj name="" r:id="rId3" imgW="914400" imgH="215900" progId="Equation.3">
                      <p:embed/>
                      <p:pic>
                        <p:nvPicPr>
                          <p:cNvPr id="0" name="Picture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488" y="2581275"/>
                            <a:ext cx="114300" cy="215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6154" name="直接箭头连接符 4"/>
            <p:cNvCxnSpPr>
              <a:cxnSpLocks noChangeShapeType="1"/>
            </p:cNvCxnSpPr>
            <p:nvPr/>
          </p:nvCxnSpPr>
          <p:spPr bwMode="auto">
            <a:xfrm>
              <a:off x="1286781" y="3609012"/>
              <a:ext cx="0" cy="450030"/>
            </a:xfrm>
            <a:prstGeom prst="straightConnector1">
              <a:avLst/>
            </a:prstGeom>
            <a:noFill/>
            <a:ln w="19050" algn="ctr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89549" y="3597249"/>
            <a:ext cx="514051" cy="369332"/>
          </a:xfrm>
          <a:prstGeom prst="rect">
            <a:avLst/>
          </a:prstGeom>
          <a:blipFill rotWithShape="0">
            <a:blip r:embed="rId5" cstate="print"/>
            <a:stretch>
              <a:fillRect b="-1639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9" name="矩形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00089" y="3587027"/>
            <a:ext cx="556178" cy="369332"/>
          </a:xfrm>
          <a:prstGeom prst="rect">
            <a:avLst/>
          </a:prstGeom>
          <a:blipFill rotWithShape="0">
            <a:blip r:embed="rId6" cstate="print"/>
            <a:stretch>
              <a:fillRect b="-1639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cxnSp>
        <p:nvCxnSpPr>
          <p:cNvPr id="6152" name="直接箭头连接符 30"/>
          <p:cNvCxnSpPr>
            <a:cxnSpLocks noChangeShapeType="1"/>
          </p:cNvCxnSpPr>
          <p:nvPr/>
        </p:nvCxnSpPr>
        <p:spPr bwMode="auto">
          <a:xfrm>
            <a:off x="3851275" y="3619500"/>
            <a:ext cx="0" cy="33655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2963B7-6F0C-465E-87C1-72D849314FA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" y="1271588"/>
            <a:ext cx="5110162" cy="5511800"/>
          </a:xfrm>
          <a:noFill/>
        </p:spPr>
      </p:pic>
      <p:graphicFrame>
        <p:nvGraphicFramePr>
          <p:cNvPr id="7172" name="Object 3"/>
          <p:cNvGraphicFramePr>
            <a:graphicFrameLocks noGrp="1"/>
          </p:cNvGraphicFramePr>
          <p:nvPr>
            <p:ph sz="half" idx="2"/>
          </p:nvPr>
        </p:nvGraphicFramePr>
        <p:xfrm>
          <a:off x="5386388" y="954088"/>
          <a:ext cx="370840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" r:id="rId2" imgW="1449705" imgH="686435" progId="Equation.3">
                  <p:embed/>
                </p:oleObj>
              </mc:Choice>
              <mc:Fallback>
                <p:oleObj name="" r:id="rId2" imgW="1449705" imgH="686435" progId="Equation.3">
                  <p:embed/>
                  <p:pic>
                    <p:nvPicPr>
                      <p:cNvPr id="0" name="Picture 5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954088"/>
                        <a:ext cx="3708400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4"/>
          <p:cNvSpPr>
            <a:spLocks noGrp="1" noChangeArrowheads="1"/>
          </p:cNvSpPr>
          <p:nvPr/>
        </p:nvSpPr>
        <p:spPr bwMode="auto">
          <a:xfrm>
            <a:off x="-4763" y="3175"/>
            <a:ext cx="328612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FF0000"/>
                </a:solidFill>
              </a:rPr>
              <a:t>亚阈电流</a:t>
            </a: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7174" name="文本框 1"/>
          <p:cNvSpPr txBox="1">
            <a:spLocks noChangeArrowheads="1"/>
          </p:cNvSpPr>
          <p:nvPr/>
        </p:nvSpPr>
        <p:spPr bwMode="auto">
          <a:xfrm>
            <a:off x="5403850" y="3878263"/>
            <a:ext cx="3484563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Verdana" panose="020B0604030504040204" pitchFamily="34" charset="0"/>
              </a:rPr>
              <a:t>亚阈区是器件导通和关断必经的状态，非常重要。做为泄漏电流决定器件的动态功耗的大小。</a:t>
            </a:r>
            <a:endParaRPr lang="zh-CN" altLang="en-US" sz="2400">
              <a:latin typeface="Verdana" panose="020B060403050404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376787" y="5094111"/>
            <a:ext cx="180012" cy="765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745845" y="44564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亚阈区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339725"/>
            <a:ext cx="8447405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325563" y="1516063"/>
          <a:ext cx="6719887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公式" r:id="rId1" imgW="2476500" imgH="1397000" progId="Equation.3">
                  <p:embed/>
                </p:oleObj>
              </mc:Choice>
              <mc:Fallback>
                <p:oleObj name="公式" r:id="rId1" imgW="2476500" imgH="13970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516063"/>
                        <a:ext cx="6719887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6A71E-87DD-49DC-88C3-A28131259ACF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06363" y="1365250"/>
          <a:ext cx="7030808" cy="273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公式" r:id="rId1" imgW="2933700" imgH="1181100" progId="Equation.3">
                  <p:embed/>
                </p:oleObj>
              </mc:Choice>
              <mc:Fallback>
                <p:oleObj name="公式" r:id="rId1" imgW="2933700" imgH="11811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365250"/>
                        <a:ext cx="7030808" cy="2731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1712" y="91787"/>
            <a:ext cx="45164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Verdana" panose="020B0604030504040204" pitchFamily="34" charset="0"/>
              </a:rPr>
              <a:t>亚阈电流的推导</a:t>
            </a:r>
            <a:endParaRPr lang="zh-CN" altLang="en-US" sz="48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A428FB-903E-4146-8C0D-6B4A05CF1EC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1652" y="4160689"/>
            <a:ext cx="6232348" cy="257352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 flipV="1">
            <a:off x="5111750" y="5589270"/>
            <a:ext cx="2025650" cy="45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80B8D0-9083-4E5B-9FB4-9826CC209CE3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12" y="638814"/>
            <a:ext cx="855345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01625" y="1546225"/>
          <a:ext cx="8253413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公式" r:id="rId1" imgW="64008000" imgH="22555200" progId="Equation.3">
                  <p:embed/>
                </p:oleObj>
              </mc:Choice>
              <mc:Fallback>
                <p:oleObj name="公式" r:id="rId1" imgW="64008000" imgH="22555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546225"/>
                        <a:ext cx="8253413" cy="291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0ED64C-1179-41F8-9598-AF105D974691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grpSp>
        <p:nvGrpSpPr>
          <p:cNvPr id="5" name="组合 7"/>
          <p:cNvGrpSpPr/>
          <p:nvPr/>
        </p:nvGrpSpPr>
        <p:grpSpPr bwMode="auto">
          <a:xfrm>
            <a:off x="269347" y="1801858"/>
            <a:ext cx="5032223" cy="3701608"/>
            <a:chOff x="548287" y="2028825"/>
            <a:chExt cx="4934937" cy="4094163"/>
          </a:xfrm>
        </p:grpSpPr>
        <p:grpSp>
          <p:nvGrpSpPr>
            <p:cNvPr id="6" name="Group 2"/>
            <p:cNvGrpSpPr/>
            <p:nvPr/>
          </p:nvGrpSpPr>
          <p:grpSpPr bwMode="auto">
            <a:xfrm>
              <a:off x="548287" y="2028825"/>
              <a:ext cx="4934937" cy="4094163"/>
              <a:chOff x="240" y="0"/>
              <a:chExt cx="3464" cy="2116"/>
            </a:xfrm>
          </p:grpSpPr>
          <p:sp>
            <p:nvSpPr>
              <p:cNvPr id="11" name="Rectangle 3" descr="5%"/>
              <p:cNvSpPr>
                <a:spLocks noChangeArrowheads="1"/>
              </p:cNvSpPr>
              <p:nvPr/>
            </p:nvSpPr>
            <p:spPr bwMode="auto">
              <a:xfrm>
                <a:off x="1100" y="550"/>
                <a:ext cx="1231" cy="375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" name="Rectangle 4" descr="Wide upward diagonal"/>
              <p:cNvSpPr>
                <a:spLocks noChangeArrowheads="1"/>
              </p:cNvSpPr>
              <p:nvPr/>
            </p:nvSpPr>
            <p:spPr bwMode="auto">
              <a:xfrm flipV="1">
                <a:off x="1101" y="330"/>
                <a:ext cx="1230" cy="22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3" name="未知"/>
              <p:cNvSpPr/>
              <p:nvPr/>
            </p:nvSpPr>
            <p:spPr bwMode="auto">
              <a:xfrm>
                <a:off x="1237" y="147"/>
                <a:ext cx="233" cy="178"/>
              </a:xfrm>
              <a:custGeom>
                <a:avLst/>
                <a:gdLst>
                  <a:gd name="T0" fmla="*/ 1 w 400"/>
                  <a:gd name="T1" fmla="*/ 0 h 236"/>
                  <a:gd name="T2" fmla="*/ 0 w 400"/>
                  <a:gd name="T3" fmla="*/ 0 h 236"/>
                  <a:gd name="T4" fmla="*/ 0 w 400"/>
                  <a:gd name="T5" fmla="*/ 2 h 236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236"/>
                  <a:gd name="T11" fmla="*/ 400 w 400"/>
                  <a:gd name="T12" fmla="*/ 236 h 2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236">
                    <a:moveTo>
                      <a:pt x="400" y="0"/>
                    </a:moveTo>
                    <a:lnTo>
                      <a:pt x="0" y="0"/>
                    </a:lnTo>
                    <a:lnTo>
                      <a:pt x="0" y="2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1461" y="87"/>
                <a:ext cx="93" cy="11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1617" y="0"/>
                <a:ext cx="829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GS</a:t>
                </a:r>
                <a:r>
                  <a:rPr lang="en-US" altLang="zh-CN" sz="2000" b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&gt;V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T</a:t>
                </a:r>
                <a:endPara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8"/>
              <p:cNvGrpSpPr/>
              <p:nvPr/>
            </p:nvGrpSpPr>
            <p:grpSpPr bwMode="auto">
              <a:xfrm>
                <a:off x="240" y="913"/>
                <a:ext cx="3150" cy="852"/>
                <a:chOff x="0" y="0"/>
                <a:chExt cx="2364" cy="1011"/>
              </a:xfrm>
            </p:grpSpPr>
            <p:sp>
              <p:nvSpPr>
                <p:cNvPr id="80" name="Line 9"/>
                <p:cNvSpPr>
                  <a:spLocks noChangeShapeType="1"/>
                </p:cNvSpPr>
                <p:nvPr/>
              </p:nvSpPr>
              <p:spPr bwMode="auto">
                <a:xfrm>
                  <a:off x="29" y="1008"/>
                  <a:ext cx="2295" cy="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6" y="0"/>
                  <a:ext cx="2313" cy="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未知"/>
                <p:cNvSpPr/>
                <p:nvPr/>
              </p:nvSpPr>
              <p:spPr bwMode="auto">
                <a:xfrm>
                  <a:off x="0" y="10"/>
                  <a:ext cx="61" cy="1001"/>
                </a:xfrm>
                <a:custGeom>
                  <a:avLst/>
                  <a:gdLst>
                    <a:gd name="T0" fmla="*/ 2 w 75"/>
                    <a:gd name="T1" fmla="*/ 0 h 1112"/>
                    <a:gd name="T2" fmla="*/ 2 w 75"/>
                    <a:gd name="T3" fmla="*/ 19 h 1112"/>
                    <a:gd name="T4" fmla="*/ 2 w 75"/>
                    <a:gd name="T5" fmla="*/ 39 h 1112"/>
                    <a:gd name="T6" fmla="*/ 2 w 75"/>
                    <a:gd name="T7" fmla="*/ 62 h 1112"/>
                    <a:gd name="T8" fmla="*/ 2 w 75"/>
                    <a:gd name="T9" fmla="*/ 84 h 1112"/>
                    <a:gd name="T10" fmla="*/ 2 w 75"/>
                    <a:gd name="T11" fmla="*/ 104 h 1112"/>
                    <a:gd name="T12" fmla="*/ 0 w 75"/>
                    <a:gd name="T13" fmla="*/ 128 h 1112"/>
                    <a:gd name="T14" fmla="*/ 2 w 75"/>
                    <a:gd name="T15" fmla="*/ 147 h 1112"/>
                    <a:gd name="T16" fmla="*/ 2 w 75"/>
                    <a:gd name="T17" fmla="*/ 167 h 11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1112"/>
                    <a:gd name="T29" fmla="*/ 75 w 75"/>
                    <a:gd name="T30" fmla="*/ 1112 h 11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1112">
                      <a:moveTo>
                        <a:pt x="40" y="0"/>
                      </a:moveTo>
                      <a:lnTo>
                        <a:pt x="66" y="123"/>
                      </a:lnTo>
                      <a:lnTo>
                        <a:pt x="75" y="255"/>
                      </a:lnTo>
                      <a:lnTo>
                        <a:pt x="69" y="405"/>
                      </a:lnTo>
                      <a:lnTo>
                        <a:pt x="39" y="552"/>
                      </a:lnTo>
                      <a:lnTo>
                        <a:pt x="6" y="696"/>
                      </a:lnTo>
                      <a:lnTo>
                        <a:pt x="0" y="852"/>
                      </a:lnTo>
                      <a:lnTo>
                        <a:pt x="12" y="978"/>
                      </a:lnTo>
                      <a:lnTo>
                        <a:pt x="41" y="1112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未知"/>
                <p:cNvSpPr/>
                <p:nvPr/>
              </p:nvSpPr>
              <p:spPr bwMode="auto">
                <a:xfrm>
                  <a:off x="2304" y="7"/>
                  <a:ext cx="60" cy="1002"/>
                </a:xfrm>
                <a:custGeom>
                  <a:avLst/>
                  <a:gdLst>
                    <a:gd name="T0" fmla="*/ 2 w 75"/>
                    <a:gd name="T1" fmla="*/ 0 h 1112"/>
                    <a:gd name="T2" fmla="*/ 2 w 75"/>
                    <a:gd name="T3" fmla="*/ 19 h 1112"/>
                    <a:gd name="T4" fmla="*/ 2 w 75"/>
                    <a:gd name="T5" fmla="*/ 39 h 1112"/>
                    <a:gd name="T6" fmla="*/ 2 w 75"/>
                    <a:gd name="T7" fmla="*/ 62 h 1112"/>
                    <a:gd name="T8" fmla="*/ 2 w 75"/>
                    <a:gd name="T9" fmla="*/ 86 h 1112"/>
                    <a:gd name="T10" fmla="*/ 2 w 75"/>
                    <a:gd name="T11" fmla="*/ 107 h 1112"/>
                    <a:gd name="T12" fmla="*/ 0 w 75"/>
                    <a:gd name="T13" fmla="*/ 130 h 1112"/>
                    <a:gd name="T14" fmla="*/ 2 w 75"/>
                    <a:gd name="T15" fmla="*/ 150 h 1112"/>
                    <a:gd name="T16" fmla="*/ 2 w 75"/>
                    <a:gd name="T17" fmla="*/ 170 h 11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1112"/>
                    <a:gd name="T29" fmla="*/ 75 w 75"/>
                    <a:gd name="T30" fmla="*/ 1112 h 11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1112">
                      <a:moveTo>
                        <a:pt x="40" y="0"/>
                      </a:moveTo>
                      <a:lnTo>
                        <a:pt x="66" y="123"/>
                      </a:lnTo>
                      <a:lnTo>
                        <a:pt x="75" y="255"/>
                      </a:lnTo>
                      <a:lnTo>
                        <a:pt x="69" y="405"/>
                      </a:lnTo>
                      <a:lnTo>
                        <a:pt x="39" y="552"/>
                      </a:lnTo>
                      <a:lnTo>
                        <a:pt x="6" y="696"/>
                      </a:lnTo>
                      <a:lnTo>
                        <a:pt x="0" y="852"/>
                      </a:lnTo>
                      <a:lnTo>
                        <a:pt x="12" y="978"/>
                      </a:lnTo>
                      <a:lnTo>
                        <a:pt x="41" y="1112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3"/>
              <p:cNvGrpSpPr/>
              <p:nvPr/>
            </p:nvGrpSpPr>
            <p:grpSpPr bwMode="auto">
              <a:xfrm>
                <a:off x="507" y="1111"/>
                <a:ext cx="97" cy="114"/>
                <a:chOff x="0" y="0"/>
                <a:chExt cx="133" cy="137"/>
              </a:xfrm>
            </p:grpSpPr>
            <p:sp>
              <p:nvSpPr>
                <p:cNvPr id="78" name="Oval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79" name="Line 15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未知"/>
              <p:cNvSpPr/>
              <p:nvPr/>
            </p:nvSpPr>
            <p:spPr bwMode="auto">
              <a:xfrm>
                <a:off x="654" y="922"/>
                <a:ext cx="469" cy="209"/>
              </a:xfrm>
              <a:custGeom>
                <a:avLst/>
                <a:gdLst>
                  <a:gd name="T0" fmla="*/ 0 w 2085"/>
                  <a:gd name="T1" fmla="*/ 1 h 282"/>
                  <a:gd name="T2" fmla="*/ 0 w 2085"/>
                  <a:gd name="T3" fmla="*/ 1 h 282"/>
                  <a:gd name="T4" fmla="*/ 0 w 2085"/>
                  <a:gd name="T5" fmla="*/ 1 h 282"/>
                  <a:gd name="T6" fmla="*/ 0 w 2085"/>
                  <a:gd name="T7" fmla="*/ 1 h 282"/>
                  <a:gd name="T8" fmla="*/ 0 w 2085"/>
                  <a:gd name="T9" fmla="*/ 1 h 282"/>
                  <a:gd name="T10" fmla="*/ 0 w 2085"/>
                  <a:gd name="T11" fmla="*/ 1 h 282"/>
                  <a:gd name="T12" fmla="*/ 0 w 2085"/>
                  <a:gd name="T13" fmla="*/ 1 h 282"/>
                  <a:gd name="T14" fmla="*/ 0 w 2085"/>
                  <a:gd name="T15" fmla="*/ 1 h 282"/>
                  <a:gd name="T16" fmla="*/ 0 w 2085"/>
                  <a:gd name="T17" fmla="*/ 1 h 282"/>
                  <a:gd name="T18" fmla="*/ 0 w 2085"/>
                  <a:gd name="T19" fmla="*/ 1 h 282"/>
                  <a:gd name="T20" fmla="*/ 0 w 2085"/>
                  <a:gd name="T21" fmla="*/ 1 h 282"/>
                  <a:gd name="T22" fmla="*/ 0 w 2085"/>
                  <a:gd name="T23" fmla="*/ 1 h 282"/>
                  <a:gd name="T24" fmla="*/ 0 w 2085"/>
                  <a:gd name="T25" fmla="*/ 0 h 2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85"/>
                  <a:gd name="T40" fmla="*/ 0 h 282"/>
                  <a:gd name="T41" fmla="*/ 2085 w 2085"/>
                  <a:gd name="T42" fmla="*/ 282 h 2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85" h="282">
                    <a:moveTo>
                      <a:pt x="0" y="3"/>
                    </a:moveTo>
                    <a:lnTo>
                      <a:pt x="9" y="63"/>
                    </a:lnTo>
                    <a:lnTo>
                      <a:pt x="18" y="117"/>
                    </a:lnTo>
                    <a:lnTo>
                      <a:pt x="36" y="165"/>
                    </a:lnTo>
                    <a:lnTo>
                      <a:pt x="75" y="219"/>
                    </a:lnTo>
                    <a:lnTo>
                      <a:pt x="132" y="261"/>
                    </a:lnTo>
                    <a:lnTo>
                      <a:pt x="180" y="280"/>
                    </a:lnTo>
                    <a:lnTo>
                      <a:pt x="1914" y="282"/>
                    </a:lnTo>
                    <a:lnTo>
                      <a:pt x="1965" y="270"/>
                    </a:lnTo>
                    <a:lnTo>
                      <a:pt x="2019" y="228"/>
                    </a:lnTo>
                    <a:lnTo>
                      <a:pt x="2055" y="168"/>
                    </a:lnTo>
                    <a:lnTo>
                      <a:pt x="2082" y="54"/>
                    </a:lnTo>
                    <a:lnTo>
                      <a:pt x="208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未知"/>
              <p:cNvSpPr/>
              <p:nvPr/>
            </p:nvSpPr>
            <p:spPr bwMode="auto">
              <a:xfrm>
                <a:off x="2303" y="926"/>
                <a:ext cx="469" cy="215"/>
              </a:xfrm>
              <a:custGeom>
                <a:avLst/>
                <a:gdLst>
                  <a:gd name="T0" fmla="*/ 0 w 2085"/>
                  <a:gd name="T1" fmla="*/ 2 h 282"/>
                  <a:gd name="T2" fmla="*/ 0 w 2085"/>
                  <a:gd name="T3" fmla="*/ 2 h 282"/>
                  <a:gd name="T4" fmla="*/ 0 w 2085"/>
                  <a:gd name="T5" fmla="*/ 2 h 282"/>
                  <a:gd name="T6" fmla="*/ 0 w 2085"/>
                  <a:gd name="T7" fmla="*/ 2 h 282"/>
                  <a:gd name="T8" fmla="*/ 0 w 2085"/>
                  <a:gd name="T9" fmla="*/ 2 h 282"/>
                  <a:gd name="T10" fmla="*/ 0 w 2085"/>
                  <a:gd name="T11" fmla="*/ 2 h 282"/>
                  <a:gd name="T12" fmla="*/ 0 w 2085"/>
                  <a:gd name="T13" fmla="*/ 2 h 282"/>
                  <a:gd name="T14" fmla="*/ 0 w 2085"/>
                  <a:gd name="T15" fmla="*/ 2 h 282"/>
                  <a:gd name="T16" fmla="*/ 0 w 2085"/>
                  <a:gd name="T17" fmla="*/ 2 h 282"/>
                  <a:gd name="T18" fmla="*/ 0 w 2085"/>
                  <a:gd name="T19" fmla="*/ 2 h 282"/>
                  <a:gd name="T20" fmla="*/ 0 w 2085"/>
                  <a:gd name="T21" fmla="*/ 2 h 282"/>
                  <a:gd name="T22" fmla="*/ 0 w 2085"/>
                  <a:gd name="T23" fmla="*/ 2 h 282"/>
                  <a:gd name="T24" fmla="*/ 0 w 2085"/>
                  <a:gd name="T25" fmla="*/ 0 h 2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85"/>
                  <a:gd name="T40" fmla="*/ 0 h 282"/>
                  <a:gd name="T41" fmla="*/ 2085 w 2085"/>
                  <a:gd name="T42" fmla="*/ 282 h 2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85" h="282">
                    <a:moveTo>
                      <a:pt x="0" y="3"/>
                    </a:moveTo>
                    <a:lnTo>
                      <a:pt x="9" y="63"/>
                    </a:lnTo>
                    <a:lnTo>
                      <a:pt x="18" y="117"/>
                    </a:lnTo>
                    <a:lnTo>
                      <a:pt x="36" y="165"/>
                    </a:lnTo>
                    <a:lnTo>
                      <a:pt x="75" y="219"/>
                    </a:lnTo>
                    <a:lnTo>
                      <a:pt x="132" y="261"/>
                    </a:lnTo>
                    <a:lnTo>
                      <a:pt x="180" y="280"/>
                    </a:lnTo>
                    <a:lnTo>
                      <a:pt x="1914" y="282"/>
                    </a:lnTo>
                    <a:lnTo>
                      <a:pt x="1965" y="270"/>
                    </a:lnTo>
                    <a:lnTo>
                      <a:pt x="2019" y="228"/>
                    </a:lnTo>
                    <a:lnTo>
                      <a:pt x="2055" y="168"/>
                    </a:lnTo>
                    <a:lnTo>
                      <a:pt x="2082" y="54"/>
                    </a:lnTo>
                    <a:lnTo>
                      <a:pt x="208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652" y="899"/>
                <a:ext cx="496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n+</a:t>
                </a:r>
                <a:endParaRPr lang="en-US" altLang="zh-CN" sz="2600" b="1" baseline="30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2395" y="863"/>
                <a:ext cx="40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n+</a:t>
                </a:r>
                <a:endParaRPr lang="en-US" altLang="zh-CN" sz="2600" b="1" baseline="30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2" name="Group 20"/>
              <p:cNvGrpSpPr/>
              <p:nvPr/>
            </p:nvGrpSpPr>
            <p:grpSpPr bwMode="auto">
              <a:xfrm>
                <a:off x="791" y="1262"/>
                <a:ext cx="96" cy="114"/>
                <a:chOff x="0" y="0"/>
                <a:chExt cx="133" cy="137"/>
              </a:xfrm>
            </p:grpSpPr>
            <p:sp>
              <p:nvSpPr>
                <p:cNvPr id="76" name="Oval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77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 bwMode="auto">
              <a:xfrm>
                <a:off x="1092" y="1269"/>
                <a:ext cx="95" cy="114"/>
                <a:chOff x="0" y="0"/>
                <a:chExt cx="133" cy="137"/>
              </a:xfrm>
            </p:grpSpPr>
            <p:sp>
              <p:nvSpPr>
                <p:cNvPr id="74" name="Oval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75" name="Line 25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26"/>
              <p:cNvGrpSpPr/>
              <p:nvPr/>
            </p:nvGrpSpPr>
            <p:grpSpPr bwMode="auto">
              <a:xfrm>
                <a:off x="1423" y="1244"/>
                <a:ext cx="94" cy="114"/>
                <a:chOff x="0" y="0"/>
                <a:chExt cx="133" cy="137"/>
              </a:xfrm>
            </p:grpSpPr>
            <p:sp>
              <p:nvSpPr>
                <p:cNvPr id="72" name="Oval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73" name="Line 28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29"/>
              <p:cNvGrpSpPr/>
              <p:nvPr/>
            </p:nvGrpSpPr>
            <p:grpSpPr bwMode="auto">
              <a:xfrm>
                <a:off x="1714" y="1230"/>
                <a:ext cx="92" cy="114"/>
                <a:chOff x="0" y="0"/>
                <a:chExt cx="133" cy="137"/>
              </a:xfrm>
            </p:grpSpPr>
            <p:sp>
              <p:nvSpPr>
                <p:cNvPr id="70" name="Oval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71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32"/>
              <p:cNvGrpSpPr/>
              <p:nvPr/>
            </p:nvGrpSpPr>
            <p:grpSpPr bwMode="auto">
              <a:xfrm>
                <a:off x="1982" y="1243"/>
                <a:ext cx="95" cy="114"/>
                <a:chOff x="0" y="0"/>
                <a:chExt cx="133" cy="137"/>
              </a:xfrm>
            </p:grpSpPr>
            <p:sp>
              <p:nvSpPr>
                <p:cNvPr id="68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35"/>
              <p:cNvGrpSpPr/>
              <p:nvPr/>
            </p:nvGrpSpPr>
            <p:grpSpPr bwMode="auto">
              <a:xfrm>
                <a:off x="2309" y="1239"/>
                <a:ext cx="95" cy="113"/>
                <a:chOff x="0" y="0"/>
                <a:chExt cx="133" cy="137"/>
              </a:xfrm>
            </p:grpSpPr>
            <p:sp>
              <p:nvSpPr>
                <p:cNvPr id="66" name="Oval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67" name="Line 37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38"/>
              <p:cNvGrpSpPr/>
              <p:nvPr/>
            </p:nvGrpSpPr>
            <p:grpSpPr bwMode="auto">
              <a:xfrm>
                <a:off x="2604" y="1244"/>
                <a:ext cx="95" cy="114"/>
                <a:chOff x="0" y="0"/>
                <a:chExt cx="133" cy="137"/>
              </a:xfrm>
            </p:grpSpPr>
            <p:sp>
              <p:nvSpPr>
                <p:cNvPr id="64" name="Oval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65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41"/>
              <p:cNvGrpSpPr/>
              <p:nvPr/>
            </p:nvGrpSpPr>
            <p:grpSpPr bwMode="auto">
              <a:xfrm>
                <a:off x="2848" y="1128"/>
                <a:ext cx="94" cy="116"/>
                <a:chOff x="0" y="0"/>
                <a:chExt cx="133" cy="137"/>
              </a:xfrm>
            </p:grpSpPr>
            <p:sp>
              <p:nvSpPr>
                <p:cNvPr id="62" name="Oval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未知"/>
              <p:cNvSpPr/>
              <p:nvPr/>
            </p:nvSpPr>
            <p:spPr bwMode="auto">
              <a:xfrm>
                <a:off x="2543" y="425"/>
                <a:ext cx="239" cy="493"/>
              </a:xfrm>
              <a:custGeom>
                <a:avLst/>
                <a:gdLst>
                  <a:gd name="T0" fmla="*/ 1 w 400"/>
                  <a:gd name="T1" fmla="*/ 0 h 236"/>
                  <a:gd name="T2" fmla="*/ 0 w 400"/>
                  <a:gd name="T3" fmla="*/ 0 h 236"/>
                  <a:gd name="T4" fmla="*/ 0 w 400"/>
                  <a:gd name="T5" fmla="*/ 135463776 h 236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236"/>
                  <a:gd name="T11" fmla="*/ 400 w 400"/>
                  <a:gd name="T12" fmla="*/ 236 h 2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236">
                    <a:moveTo>
                      <a:pt x="400" y="0"/>
                    </a:moveTo>
                    <a:lnTo>
                      <a:pt x="0" y="0"/>
                    </a:lnTo>
                    <a:lnTo>
                      <a:pt x="0" y="2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45"/>
              <p:cNvSpPr>
                <a:spLocks noChangeArrowheads="1"/>
              </p:cNvSpPr>
              <p:nvPr/>
            </p:nvSpPr>
            <p:spPr bwMode="auto">
              <a:xfrm>
                <a:off x="2773" y="365"/>
                <a:ext cx="94" cy="1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auto">
              <a:xfrm>
                <a:off x="2530" y="86"/>
                <a:ext cx="1174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=</a:t>
                </a:r>
                <a:r>
                  <a:rPr lang="en-US" altLang="zh-CN" sz="2000" b="1" dirty="0" err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000" b="1" baseline="-25000" dirty="0" err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DSat</a:t>
                </a:r>
                <a:endPara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 flipV="1">
                <a:off x="1138" y="924"/>
                <a:ext cx="1165" cy="128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48"/>
              <p:cNvSpPr txBox="1">
                <a:spLocks noChangeArrowheads="1"/>
              </p:cNvSpPr>
              <p:nvPr/>
            </p:nvSpPr>
            <p:spPr bwMode="auto">
              <a:xfrm>
                <a:off x="352" y="1510"/>
                <a:ext cx="1334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p-substrate</a:t>
                </a:r>
                <a:endParaRPr lang="en-US" altLang="zh-CN" sz="2000" b="1" baseline="30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5" name="Line 50"/>
              <p:cNvSpPr>
                <a:spLocks noChangeShapeType="1"/>
              </p:cNvSpPr>
              <p:nvPr/>
            </p:nvSpPr>
            <p:spPr bwMode="auto">
              <a:xfrm flipV="1">
                <a:off x="845" y="667"/>
                <a:ext cx="0" cy="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" name="Group 51"/>
              <p:cNvGrpSpPr/>
              <p:nvPr/>
            </p:nvGrpSpPr>
            <p:grpSpPr bwMode="auto">
              <a:xfrm>
                <a:off x="734" y="547"/>
                <a:ext cx="229" cy="112"/>
                <a:chOff x="0" y="0"/>
                <a:chExt cx="294" cy="124"/>
              </a:xfrm>
            </p:grpSpPr>
            <p:sp>
              <p:nvSpPr>
                <p:cNvPr id="59" name="Line 52"/>
                <p:cNvSpPr>
                  <a:spLocks noChangeShapeType="1"/>
                </p:cNvSpPr>
                <p:nvPr/>
              </p:nvSpPr>
              <p:spPr bwMode="auto">
                <a:xfrm>
                  <a:off x="0" y="124"/>
                  <a:ext cx="29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53"/>
                <p:cNvSpPr>
                  <a:spLocks noChangeShapeType="1"/>
                </p:cNvSpPr>
                <p:nvPr/>
              </p:nvSpPr>
              <p:spPr bwMode="auto">
                <a:xfrm>
                  <a:off x="67" y="66"/>
                  <a:ext cx="16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87" y="0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55"/>
              <p:cNvGrpSpPr/>
              <p:nvPr/>
            </p:nvGrpSpPr>
            <p:grpSpPr bwMode="auto">
              <a:xfrm rot="10800000">
                <a:off x="1182" y="2004"/>
                <a:ext cx="229" cy="112"/>
                <a:chOff x="0" y="0"/>
                <a:chExt cx="294" cy="124"/>
              </a:xfrm>
            </p:grpSpPr>
            <p:sp>
              <p:nvSpPr>
                <p:cNvPr id="56" name="Line 56"/>
                <p:cNvSpPr>
                  <a:spLocks noChangeShapeType="1"/>
                </p:cNvSpPr>
                <p:nvPr/>
              </p:nvSpPr>
              <p:spPr bwMode="auto">
                <a:xfrm>
                  <a:off x="0" y="124"/>
                  <a:ext cx="29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7"/>
                <p:cNvSpPr>
                  <a:spLocks noChangeShapeType="1"/>
                </p:cNvSpPr>
                <p:nvPr/>
              </p:nvSpPr>
              <p:spPr bwMode="auto">
                <a:xfrm>
                  <a:off x="67" y="66"/>
                  <a:ext cx="16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58"/>
                <p:cNvSpPr>
                  <a:spLocks noChangeShapeType="1"/>
                </p:cNvSpPr>
                <p:nvPr/>
              </p:nvSpPr>
              <p:spPr bwMode="auto">
                <a:xfrm>
                  <a:off x="87" y="0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Line 59"/>
              <p:cNvSpPr>
                <a:spLocks noChangeShapeType="1"/>
              </p:cNvSpPr>
              <p:nvPr/>
            </p:nvSpPr>
            <p:spPr bwMode="auto">
              <a:xfrm>
                <a:off x="1301" y="1753"/>
                <a:ext cx="0" cy="2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60"/>
              <p:cNvSpPr txBox="1">
                <a:spLocks noChangeArrowheads="1"/>
              </p:cNvSpPr>
              <p:nvPr/>
            </p:nvSpPr>
            <p:spPr bwMode="auto">
              <a:xfrm>
                <a:off x="456" y="468"/>
                <a:ext cx="43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S</a:t>
                </a:r>
                <a:endParaRPr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1428" y="1844"/>
                <a:ext cx="26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B</a:t>
                </a:r>
                <a:endParaRPr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1" name="Line 62"/>
              <p:cNvSpPr>
                <a:spLocks noChangeShapeType="1"/>
              </p:cNvSpPr>
              <p:nvPr/>
            </p:nvSpPr>
            <p:spPr bwMode="auto">
              <a:xfrm>
                <a:off x="2664" y="589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63"/>
              <p:cNvSpPr txBox="1">
                <a:spLocks noChangeArrowheads="1"/>
              </p:cNvSpPr>
              <p:nvPr/>
            </p:nvSpPr>
            <p:spPr bwMode="auto">
              <a:xfrm>
                <a:off x="2647" y="575"/>
                <a:ext cx="417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</a:t>
                </a:r>
                <a:endParaRPr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3" name="未知"/>
              <p:cNvSpPr/>
              <p:nvPr/>
            </p:nvSpPr>
            <p:spPr bwMode="auto">
              <a:xfrm>
                <a:off x="341" y="918"/>
                <a:ext cx="2848" cy="642"/>
              </a:xfrm>
              <a:custGeom>
                <a:avLst/>
                <a:gdLst>
                  <a:gd name="T0" fmla="*/ 0 w 4001"/>
                  <a:gd name="T1" fmla="*/ 1 h 944"/>
                  <a:gd name="T2" fmla="*/ 1 w 4001"/>
                  <a:gd name="T3" fmla="*/ 1 h 944"/>
                  <a:gd name="T4" fmla="*/ 1 w 4001"/>
                  <a:gd name="T5" fmla="*/ 1 h 944"/>
                  <a:gd name="T6" fmla="*/ 1 w 4001"/>
                  <a:gd name="T7" fmla="*/ 1 h 944"/>
                  <a:gd name="T8" fmla="*/ 1 w 4001"/>
                  <a:gd name="T9" fmla="*/ 1 h 944"/>
                  <a:gd name="T10" fmla="*/ 1 w 4001"/>
                  <a:gd name="T11" fmla="*/ 1 h 944"/>
                  <a:gd name="T12" fmla="*/ 1 w 4001"/>
                  <a:gd name="T13" fmla="*/ 1 h 944"/>
                  <a:gd name="T14" fmla="*/ 8 w 4001"/>
                  <a:gd name="T15" fmla="*/ 1 h 944"/>
                  <a:gd name="T16" fmla="*/ 8 w 4001"/>
                  <a:gd name="T17" fmla="*/ 1 h 944"/>
                  <a:gd name="T18" fmla="*/ 8 w 4001"/>
                  <a:gd name="T19" fmla="*/ 1 h 944"/>
                  <a:gd name="T20" fmla="*/ 8 w 4001"/>
                  <a:gd name="T21" fmla="*/ 1 h 944"/>
                  <a:gd name="T22" fmla="*/ 9 w 4001"/>
                  <a:gd name="T23" fmla="*/ 1 h 944"/>
                  <a:gd name="T24" fmla="*/ 9 w 4001"/>
                  <a:gd name="T25" fmla="*/ 0 h 9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01"/>
                  <a:gd name="T40" fmla="*/ 0 h 944"/>
                  <a:gd name="T41" fmla="*/ 4001 w 4001"/>
                  <a:gd name="T42" fmla="*/ 944 h 9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01" h="944">
                    <a:moveTo>
                      <a:pt x="0" y="7"/>
                    </a:moveTo>
                    <a:lnTo>
                      <a:pt x="16" y="167"/>
                    </a:lnTo>
                    <a:lnTo>
                      <a:pt x="33" y="312"/>
                    </a:lnTo>
                    <a:lnTo>
                      <a:pt x="65" y="440"/>
                    </a:lnTo>
                    <a:lnTo>
                      <a:pt x="136" y="585"/>
                    </a:lnTo>
                    <a:lnTo>
                      <a:pt x="239" y="697"/>
                    </a:lnTo>
                    <a:lnTo>
                      <a:pt x="326" y="748"/>
                    </a:lnTo>
                    <a:lnTo>
                      <a:pt x="3449" y="944"/>
                    </a:lnTo>
                    <a:lnTo>
                      <a:pt x="3649" y="872"/>
                    </a:lnTo>
                    <a:lnTo>
                      <a:pt x="3785" y="696"/>
                    </a:lnTo>
                    <a:lnTo>
                      <a:pt x="3897" y="488"/>
                    </a:lnTo>
                    <a:lnTo>
                      <a:pt x="3953" y="256"/>
                    </a:lnTo>
                    <a:lnTo>
                      <a:pt x="4001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" name="Group 65"/>
              <p:cNvGrpSpPr/>
              <p:nvPr/>
            </p:nvGrpSpPr>
            <p:grpSpPr bwMode="auto">
              <a:xfrm>
                <a:off x="2763" y="1354"/>
                <a:ext cx="94" cy="116"/>
                <a:chOff x="0" y="0"/>
                <a:chExt cx="133" cy="137"/>
              </a:xfrm>
            </p:grpSpPr>
            <p:sp>
              <p:nvSpPr>
                <p:cNvPr id="54" name="Oval 6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55" name="Line 67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" name="Group 68"/>
              <p:cNvGrpSpPr/>
              <p:nvPr/>
            </p:nvGrpSpPr>
            <p:grpSpPr bwMode="auto">
              <a:xfrm>
                <a:off x="2441" y="1355"/>
                <a:ext cx="94" cy="116"/>
                <a:chOff x="0" y="0"/>
                <a:chExt cx="133" cy="137"/>
              </a:xfrm>
            </p:grpSpPr>
            <p:sp>
              <p:nvSpPr>
                <p:cNvPr id="52" name="Oval 6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53" name="Line 70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" name="Group 71"/>
              <p:cNvGrpSpPr/>
              <p:nvPr/>
            </p:nvGrpSpPr>
            <p:grpSpPr bwMode="auto">
              <a:xfrm>
                <a:off x="2130" y="1364"/>
                <a:ext cx="94" cy="116"/>
                <a:chOff x="0" y="0"/>
                <a:chExt cx="133" cy="137"/>
              </a:xfrm>
            </p:grpSpPr>
            <p:sp>
              <p:nvSpPr>
                <p:cNvPr id="50" name="Oval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51" name="Line 73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74"/>
              <p:cNvGrpSpPr/>
              <p:nvPr/>
            </p:nvGrpSpPr>
            <p:grpSpPr bwMode="auto">
              <a:xfrm>
                <a:off x="2970" y="976"/>
                <a:ext cx="94" cy="116"/>
                <a:chOff x="0" y="0"/>
                <a:chExt cx="133" cy="137"/>
              </a:xfrm>
            </p:grpSpPr>
            <p:sp>
              <p:nvSpPr>
                <p:cNvPr id="48" name="Oval 7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9" name="Line 76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604260" y="2120914"/>
              <a:ext cx="10983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Comic Sans MS" panose="030F0702030302020204" pitchFamily="66" charset="0"/>
                </a:rPr>
                <a:t>Channel</a:t>
              </a:r>
              <a:endParaRPr lang="en-US" altLang="zh-CN" sz="2000" b="1" baseline="-25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9" name="直接箭头连接符 5"/>
            <p:cNvCxnSpPr>
              <a:cxnSpLocks noChangeShapeType="1"/>
            </p:cNvCxnSpPr>
            <p:nvPr/>
          </p:nvCxnSpPr>
          <p:spPr bwMode="auto">
            <a:xfrm>
              <a:off x="1434550" y="2615575"/>
              <a:ext cx="684142" cy="1326375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4" name="矩形 83"/>
          <p:cNvSpPr/>
          <p:nvPr/>
        </p:nvSpPr>
        <p:spPr>
          <a:xfrm>
            <a:off x="5577242" y="161943"/>
            <a:ext cx="3495638" cy="739754"/>
          </a:xfrm>
          <a:prstGeom prst="rect">
            <a:avLst/>
          </a:prstGeom>
          <a:gradFill>
            <a:gsLst>
              <a:gs pos="2000">
                <a:srgbClr val="00B0F0"/>
              </a:gs>
              <a:gs pos="49000">
                <a:srgbClr val="00B0F0">
                  <a:alpha val="20000"/>
                </a:srgbClr>
              </a:gs>
              <a:gs pos="67000">
                <a:srgbClr val="00B0F0">
                  <a:alpha val="21000"/>
                </a:srgbClr>
              </a:gs>
              <a:gs pos="100000">
                <a:srgbClr val="00B0F0"/>
              </a:gs>
            </a:gsLst>
            <a:lin ang="5400000" scaled="1"/>
          </a:gradFill>
        </p:spPr>
        <p:txBody>
          <a:bodyPr wrap="none"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V</a:t>
            </a:r>
            <a:r>
              <a:rPr lang="zh-CN" altLang="en-US" sz="3200" baseline="-25000" dirty="0">
                <a:solidFill>
                  <a:srgbClr val="FF0000"/>
                </a:solidFill>
              </a:rPr>
              <a:t>DS</a:t>
            </a:r>
            <a:r>
              <a:rPr lang="zh-CN" altLang="en-US" sz="3200" dirty="0">
                <a:solidFill>
                  <a:srgbClr val="FF0000"/>
                </a:solidFill>
              </a:rPr>
              <a:t>(sat)=V</a:t>
            </a:r>
            <a:r>
              <a:rPr lang="zh-CN" altLang="en-US" sz="3200" baseline="-25000" dirty="0">
                <a:solidFill>
                  <a:srgbClr val="FF0000"/>
                </a:solidFill>
              </a:rPr>
              <a:t>GS</a:t>
            </a:r>
            <a:r>
              <a:rPr lang="zh-CN" altLang="en-US" sz="3200" dirty="0">
                <a:solidFill>
                  <a:srgbClr val="FF0000"/>
                </a:solidFill>
              </a:rPr>
              <a:t>-V</a:t>
            </a:r>
            <a:r>
              <a:rPr lang="zh-CN" altLang="en-US" sz="3200" baseline="-25000" dirty="0">
                <a:solidFill>
                  <a:srgbClr val="FF0000"/>
                </a:solidFill>
              </a:rPr>
              <a:t>T</a:t>
            </a:r>
            <a:endParaRPr lang="zh-CN" altLang="en-US" sz="3200" baseline="-25000" dirty="0">
              <a:solidFill>
                <a:srgbClr val="FF0000"/>
              </a:solidFill>
            </a:endParaRPr>
          </a:p>
        </p:txBody>
      </p:sp>
      <p:grpSp>
        <p:nvGrpSpPr>
          <p:cNvPr id="86" name="组合 2"/>
          <p:cNvGrpSpPr/>
          <p:nvPr/>
        </p:nvGrpSpPr>
        <p:grpSpPr bwMode="auto">
          <a:xfrm>
            <a:off x="5301730" y="1701963"/>
            <a:ext cx="3771079" cy="3569130"/>
            <a:chOff x="1071851" y="1521849"/>
            <a:chExt cx="5766383" cy="4647550"/>
          </a:xfrm>
        </p:grpSpPr>
        <p:grpSp>
          <p:nvGrpSpPr>
            <p:cNvPr id="87" name="组合 13"/>
            <p:cNvGrpSpPr/>
            <p:nvPr/>
          </p:nvGrpSpPr>
          <p:grpSpPr bwMode="auto">
            <a:xfrm>
              <a:off x="1737501" y="1521849"/>
              <a:ext cx="5100733" cy="4647550"/>
              <a:chOff x="1866741" y="2345746"/>
              <a:chExt cx="5100602" cy="4648005"/>
            </a:xfrm>
          </p:grpSpPr>
          <p:grpSp>
            <p:nvGrpSpPr>
              <p:cNvPr id="90" name="Group 4"/>
              <p:cNvGrpSpPr/>
              <p:nvPr/>
            </p:nvGrpSpPr>
            <p:grpSpPr bwMode="auto">
              <a:xfrm>
                <a:off x="1866741" y="2345746"/>
                <a:ext cx="5100602" cy="4648005"/>
                <a:chOff x="-365" y="-267"/>
                <a:chExt cx="3213" cy="2477"/>
              </a:xfrm>
            </p:grpSpPr>
            <p:sp>
              <p:nvSpPr>
                <p:cNvPr id="9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360" y="2017"/>
                  <a:ext cx="297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DS</a:t>
                  </a:r>
                  <a:endParaRPr lang="en-US" altLang="zh-CN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99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88" y="85"/>
                  <a:ext cx="3" cy="19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未知"/>
                <p:cNvSpPr/>
                <p:nvPr/>
              </p:nvSpPr>
              <p:spPr bwMode="auto">
                <a:xfrm>
                  <a:off x="92" y="546"/>
                  <a:ext cx="805" cy="1452"/>
                </a:xfrm>
                <a:custGeom>
                  <a:avLst/>
                  <a:gdLst>
                    <a:gd name="T0" fmla="*/ 1 w 1173"/>
                    <a:gd name="T1" fmla="*/ 0 h 1337"/>
                    <a:gd name="T2" fmla="*/ 1 w 1173"/>
                    <a:gd name="T3" fmla="*/ 3 h 1337"/>
                    <a:gd name="T4" fmla="*/ 1 w 1173"/>
                    <a:gd name="T5" fmla="*/ 64 h 1337"/>
                    <a:gd name="T6" fmla="*/ 1 w 1173"/>
                    <a:gd name="T7" fmla="*/ 150 h 1337"/>
                    <a:gd name="T8" fmla="*/ 1 w 1173"/>
                    <a:gd name="T9" fmla="*/ 375 h 1337"/>
                    <a:gd name="T10" fmla="*/ 1 w 1173"/>
                    <a:gd name="T11" fmla="*/ 839 h 1337"/>
                    <a:gd name="T12" fmla="*/ 1 w 1173"/>
                    <a:gd name="T13" fmla="*/ 1558 h 1337"/>
                    <a:gd name="T14" fmla="*/ 1 w 1173"/>
                    <a:gd name="T15" fmla="*/ 2314 h 1337"/>
                    <a:gd name="T16" fmla="*/ 1 w 1173"/>
                    <a:gd name="T17" fmla="*/ 3397 h 1337"/>
                    <a:gd name="T18" fmla="*/ 1 w 1173"/>
                    <a:gd name="T19" fmla="*/ 4481 h 1337"/>
                    <a:gd name="T20" fmla="*/ 0 w 1173"/>
                    <a:gd name="T21" fmla="*/ 5908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Line 8"/>
                <p:cNvSpPr>
                  <a:spLocks noChangeShapeType="1"/>
                </p:cNvSpPr>
                <p:nvPr/>
              </p:nvSpPr>
              <p:spPr bwMode="auto">
                <a:xfrm>
                  <a:off x="14" y="421"/>
                  <a:ext cx="137" cy="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Line 9"/>
                <p:cNvSpPr>
                  <a:spLocks noChangeShapeType="1"/>
                </p:cNvSpPr>
                <p:nvPr/>
              </p:nvSpPr>
              <p:spPr bwMode="auto">
                <a:xfrm>
                  <a:off x="921" y="542"/>
                  <a:ext cx="1259" cy="1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-365" y="-7"/>
                  <a:ext cx="542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I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DS</a:t>
                  </a:r>
                  <a:endParaRPr lang="en-US" altLang="zh-CN" sz="1800" baseline="-25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04" name="未知"/>
                <p:cNvSpPr/>
                <p:nvPr/>
              </p:nvSpPr>
              <p:spPr bwMode="auto">
                <a:xfrm>
                  <a:off x="92" y="1778"/>
                  <a:ext cx="299" cy="226"/>
                </a:xfrm>
                <a:custGeom>
                  <a:avLst/>
                  <a:gdLst>
                    <a:gd name="T0" fmla="*/ 0 w 1173"/>
                    <a:gd name="T1" fmla="*/ 0 h 1337"/>
                    <a:gd name="T2" fmla="*/ 0 w 1173"/>
                    <a:gd name="T3" fmla="*/ 0 h 1337"/>
                    <a:gd name="T4" fmla="*/ 0 w 1173"/>
                    <a:gd name="T5" fmla="*/ 0 h 1337"/>
                    <a:gd name="T6" fmla="*/ 0 w 1173"/>
                    <a:gd name="T7" fmla="*/ 0 h 1337"/>
                    <a:gd name="T8" fmla="*/ 0 w 1173"/>
                    <a:gd name="T9" fmla="*/ 0 h 1337"/>
                    <a:gd name="T10" fmla="*/ 0 w 1173"/>
                    <a:gd name="T11" fmla="*/ 0 h 1337"/>
                    <a:gd name="T12" fmla="*/ 0 w 1173"/>
                    <a:gd name="T13" fmla="*/ 0 h 1337"/>
                    <a:gd name="T14" fmla="*/ 0 w 1173"/>
                    <a:gd name="T15" fmla="*/ 0 h 1337"/>
                    <a:gd name="T16" fmla="*/ 0 w 1173"/>
                    <a:gd name="T17" fmla="*/ 0 h 1337"/>
                    <a:gd name="T18" fmla="*/ 0 w 1173"/>
                    <a:gd name="T19" fmla="*/ 0 h 1337"/>
                    <a:gd name="T20" fmla="*/ 0 w 1173"/>
                    <a:gd name="T21" fmla="*/ 0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0" y="1860"/>
                  <a:ext cx="1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Line 15"/>
                <p:cNvSpPr>
                  <a:spLocks noChangeShapeType="1"/>
                </p:cNvSpPr>
                <p:nvPr/>
              </p:nvSpPr>
              <p:spPr bwMode="auto">
                <a:xfrm>
                  <a:off x="757" y="1006"/>
                  <a:ext cx="1524" cy="3"/>
                </a:xfrm>
                <a:prstGeom prst="line">
                  <a:avLst/>
                </a:prstGeom>
                <a:noFill/>
                <a:ln w="5715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Line 16"/>
                <p:cNvSpPr>
                  <a:spLocks noChangeShapeType="1"/>
                </p:cNvSpPr>
                <p:nvPr/>
              </p:nvSpPr>
              <p:spPr bwMode="auto">
                <a:xfrm>
                  <a:off x="375" y="1771"/>
                  <a:ext cx="2102" cy="9"/>
                </a:xfrm>
                <a:prstGeom prst="line">
                  <a:avLst/>
                </a:prstGeom>
                <a:noFill/>
                <a:ln w="5715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16" y="1130"/>
                  <a:ext cx="765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GS</a:t>
                  </a:r>
                  <a:r>
                    <a:rPr lang="en-US" altLang="zh-CN" sz="1800" dirty="0">
                      <a:latin typeface="+mn-ea"/>
                      <a:ea typeface="+mn-ea"/>
                    </a:rPr>
                    <a:t>&gt;V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T</a:t>
                  </a:r>
                  <a:endParaRPr lang="en-US" altLang="zh-CN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09" name="未知"/>
                <p:cNvSpPr/>
                <p:nvPr/>
              </p:nvSpPr>
              <p:spPr bwMode="auto">
                <a:xfrm>
                  <a:off x="111" y="1434"/>
                  <a:ext cx="494" cy="551"/>
                </a:xfrm>
                <a:custGeom>
                  <a:avLst/>
                  <a:gdLst>
                    <a:gd name="T0" fmla="*/ 0 w 1173"/>
                    <a:gd name="T1" fmla="*/ 0 h 1337"/>
                    <a:gd name="T2" fmla="*/ 0 w 1173"/>
                    <a:gd name="T3" fmla="*/ 0 h 1337"/>
                    <a:gd name="T4" fmla="*/ 0 w 1173"/>
                    <a:gd name="T5" fmla="*/ 0 h 1337"/>
                    <a:gd name="T6" fmla="*/ 0 w 1173"/>
                    <a:gd name="T7" fmla="*/ 0 h 1337"/>
                    <a:gd name="T8" fmla="*/ 0 w 1173"/>
                    <a:gd name="T9" fmla="*/ 0 h 1337"/>
                    <a:gd name="T10" fmla="*/ 0 w 1173"/>
                    <a:gd name="T11" fmla="*/ 0 h 1337"/>
                    <a:gd name="T12" fmla="*/ 0 w 1173"/>
                    <a:gd name="T13" fmla="*/ 0 h 1337"/>
                    <a:gd name="T14" fmla="*/ 0 w 1173"/>
                    <a:gd name="T15" fmla="*/ 0 h 1337"/>
                    <a:gd name="T16" fmla="*/ 0 w 1173"/>
                    <a:gd name="T17" fmla="*/ 0 h 1337"/>
                    <a:gd name="T18" fmla="*/ 0 w 1173"/>
                    <a:gd name="T19" fmla="*/ 0 h 1337"/>
                    <a:gd name="T20" fmla="*/ 0 w 1173"/>
                    <a:gd name="T21" fmla="*/ 0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未知"/>
                <p:cNvSpPr/>
                <p:nvPr/>
              </p:nvSpPr>
              <p:spPr bwMode="auto">
                <a:xfrm>
                  <a:off x="91" y="1009"/>
                  <a:ext cx="666" cy="994"/>
                </a:xfrm>
                <a:custGeom>
                  <a:avLst/>
                  <a:gdLst>
                    <a:gd name="T0" fmla="*/ 1 w 1173"/>
                    <a:gd name="T1" fmla="*/ 0 h 1337"/>
                    <a:gd name="T2" fmla="*/ 1 w 1173"/>
                    <a:gd name="T3" fmla="*/ 1 h 1337"/>
                    <a:gd name="T4" fmla="*/ 1 w 1173"/>
                    <a:gd name="T5" fmla="*/ 1 h 1337"/>
                    <a:gd name="T6" fmla="*/ 1 w 1173"/>
                    <a:gd name="T7" fmla="*/ 1 h 1337"/>
                    <a:gd name="T8" fmla="*/ 1 w 1173"/>
                    <a:gd name="T9" fmla="*/ 1 h 1337"/>
                    <a:gd name="T10" fmla="*/ 1 w 1173"/>
                    <a:gd name="T11" fmla="*/ 1 h 1337"/>
                    <a:gd name="T12" fmla="*/ 1 w 1173"/>
                    <a:gd name="T13" fmla="*/ 1 h 1337"/>
                    <a:gd name="T14" fmla="*/ 1 w 1173"/>
                    <a:gd name="T15" fmla="*/ 2 h 1337"/>
                    <a:gd name="T16" fmla="*/ 1 w 1173"/>
                    <a:gd name="T17" fmla="*/ 4 h 1337"/>
                    <a:gd name="T18" fmla="*/ 1 w 1173"/>
                    <a:gd name="T19" fmla="*/ 5 h 1337"/>
                    <a:gd name="T20" fmla="*/ 0 w 1173"/>
                    <a:gd name="T21" fmla="*/ 7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619" y="1429"/>
                  <a:ext cx="1741" cy="1"/>
                </a:xfrm>
                <a:prstGeom prst="line">
                  <a:avLst/>
                </a:prstGeom>
                <a:noFill/>
                <a:ln w="5715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528" y="93"/>
                  <a:ext cx="10" cy="17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85" y="-267"/>
                  <a:ext cx="113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GS</a:t>
                  </a:r>
                  <a:r>
                    <a:rPr lang="zh-CN" altLang="en-US" sz="1800" dirty="0">
                      <a:latin typeface="+mn-ea"/>
                      <a:ea typeface="+mn-ea"/>
                    </a:rPr>
                    <a:t>增加</a:t>
                  </a:r>
                  <a:endParaRPr lang="zh-CN" altLang="en-US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14" name="Line 24"/>
                <p:cNvSpPr>
                  <a:spLocks noChangeShapeType="1"/>
                </p:cNvSpPr>
                <p:nvPr/>
              </p:nvSpPr>
              <p:spPr bwMode="auto">
                <a:xfrm>
                  <a:off x="-149" y="2002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25"/>
                <p:cNvSpPr>
                  <a:spLocks noChangeShapeType="1"/>
                </p:cNvSpPr>
                <p:nvPr/>
              </p:nvSpPr>
              <p:spPr bwMode="auto">
                <a:xfrm>
                  <a:off x="92" y="2004"/>
                  <a:ext cx="2408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未知"/>
                <p:cNvSpPr/>
                <p:nvPr/>
              </p:nvSpPr>
              <p:spPr bwMode="auto">
                <a:xfrm flipH="1" flipV="1">
                  <a:off x="92" y="364"/>
                  <a:ext cx="867" cy="1638"/>
                </a:xfrm>
                <a:custGeom>
                  <a:avLst/>
                  <a:gdLst>
                    <a:gd name="T0" fmla="*/ 5 w 1173"/>
                    <a:gd name="T1" fmla="*/ 0 h 1337"/>
                    <a:gd name="T2" fmla="*/ 5 w 1173"/>
                    <a:gd name="T3" fmla="*/ 131 h 1337"/>
                    <a:gd name="T4" fmla="*/ 5 w 1173"/>
                    <a:gd name="T5" fmla="*/ 566 h 1337"/>
                    <a:gd name="T6" fmla="*/ 4 w 1173"/>
                    <a:gd name="T7" fmla="*/ 1312 h 1337"/>
                    <a:gd name="T8" fmla="*/ 4 w 1173"/>
                    <a:gd name="T9" fmla="*/ 3346 h 1337"/>
                    <a:gd name="T10" fmla="*/ 3 w 1173"/>
                    <a:gd name="T11" fmla="*/ 7345 h 1337"/>
                    <a:gd name="T12" fmla="*/ 3 w 1173"/>
                    <a:gd name="T13" fmla="*/ 13610 h 1337"/>
                    <a:gd name="T14" fmla="*/ 2 w 1173"/>
                    <a:gd name="T15" fmla="*/ 20273 h 1337"/>
                    <a:gd name="T16" fmla="*/ 1 w 1173"/>
                    <a:gd name="T17" fmla="*/ 29720 h 1337"/>
                    <a:gd name="T18" fmla="*/ 1 w 1173"/>
                    <a:gd name="T19" fmla="*/ 39250 h 1337"/>
                    <a:gd name="T20" fmla="*/ 0 w 1173"/>
                    <a:gd name="T21" fmla="*/ 51702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F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27"/>
                <p:cNvSpPr>
                  <a:spLocks noChangeShapeType="1"/>
                </p:cNvSpPr>
                <p:nvPr/>
              </p:nvSpPr>
              <p:spPr bwMode="auto">
                <a:xfrm>
                  <a:off x="1846" y="1922"/>
                  <a:ext cx="31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40" y="1761"/>
                  <a:ext cx="120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GS</a:t>
                  </a:r>
                  <a:r>
                    <a:rPr lang="en-US" altLang="zh-CN" sz="1800" dirty="0">
                      <a:latin typeface="+mn-ea"/>
                      <a:ea typeface="+mn-ea"/>
                    </a:rPr>
                    <a:t>&lt;V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T</a:t>
                  </a:r>
                  <a:endParaRPr lang="en-US" altLang="zh-CN" sz="18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1" name="组合 12"/>
              <p:cNvGrpSpPr/>
              <p:nvPr/>
            </p:nvGrpSpPr>
            <p:grpSpPr bwMode="auto">
              <a:xfrm>
                <a:off x="2468193" y="3045524"/>
                <a:ext cx="3142446" cy="2460481"/>
                <a:chOff x="2186841" y="3038657"/>
                <a:chExt cx="3142446" cy="2460481"/>
              </a:xfrm>
            </p:grpSpPr>
            <p:cxnSp>
              <p:nvCxnSpPr>
                <p:cNvPr id="92" name="直接箭头连接符 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270091" y="3512157"/>
                  <a:ext cx="59196" cy="356845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" name="直接箭头连接符 6"/>
                <p:cNvCxnSpPr>
                  <a:cxnSpLocks noChangeShapeType="1"/>
                </p:cNvCxnSpPr>
                <p:nvPr/>
              </p:nvCxnSpPr>
              <p:spPr bwMode="auto">
                <a:xfrm>
                  <a:off x="2209273" y="5131061"/>
                  <a:ext cx="419096" cy="124573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4" name="矩形 8"/>
                <p:cNvSpPr>
                  <a:spLocks noChangeArrowheads="1"/>
                </p:cNvSpPr>
                <p:nvPr/>
              </p:nvSpPr>
              <p:spPr bwMode="auto">
                <a:xfrm>
                  <a:off x="2400184" y="3038657"/>
                  <a:ext cx="1107967" cy="369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dirty="0"/>
                    <a:t>非线性区</a:t>
                  </a:r>
                  <a:endParaRPr lang="zh-CN" altLang="en-US" dirty="0"/>
                </a:p>
              </p:txBody>
            </p:sp>
            <p:cxnSp>
              <p:nvCxnSpPr>
                <p:cNvPr id="95" name="直接箭头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3103580" y="3426187"/>
                  <a:ext cx="132584" cy="59146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6" name="Line 8"/>
                <p:cNvSpPr>
                  <a:spLocks noChangeShapeType="1"/>
                </p:cNvSpPr>
                <p:nvPr/>
              </p:nvSpPr>
              <p:spPr bwMode="auto">
                <a:xfrm>
                  <a:off x="2186841" y="4501566"/>
                  <a:ext cx="217486" cy="75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186841" y="5499138"/>
                  <a:ext cx="2436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8" name="文本框 4"/>
            <p:cNvSpPr txBox="1">
              <a:spLocks noChangeArrowheads="1"/>
            </p:cNvSpPr>
            <p:nvPr/>
          </p:nvSpPr>
          <p:spPr bwMode="auto">
            <a:xfrm>
              <a:off x="4752994" y="2359111"/>
              <a:ext cx="760283" cy="36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饱和区</a:t>
              </a:r>
              <a:endParaRPr lang="zh-CN" altLang="en-US" dirty="0"/>
            </a:p>
          </p:txBody>
        </p:sp>
        <p:sp>
          <p:nvSpPr>
            <p:cNvPr id="89" name="文本框 5"/>
            <p:cNvSpPr txBox="1">
              <a:spLocks noChangeArrowheads="1"/>
            </p:cNvSpPr>
            <p:nvPr/>
          </p:nvSpPr>
          <p:spPr bwMode="auto">
            <a:xfrm>
              <a:off x="1071851" y="4040103"/>
              <a:ext cx="760283" cy="36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线性区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522" y="998838"/>
            <a:ext cx="7826956" cy="48603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739" y="493670"/>
            <a:ext cx="7832268" cy="57641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亚阈摆幅</a:t>
            </a:r>
            <a:r>
              <a:rPr lang="en-US" altLang="zh-CN" sz="4000">
                <a:solidFill>
                  <a:srgbClr val="FF0000"/>
                </a:solidFill>
                <a:latin typeface="宋体" panose="02010600030101010101" pitchFamily="2" charset="-122"/>
              </a:rPr>
              <a:t>——</a:t>
            </a:r>
            <a:r>
              <a:rPr lang="en-US" altLang="zh-CN" sz="4000">
                <a:solidFill>
                  <a:srgbClr val="FF0000"/>
                </a:solidFill>
              </a:rPr>
              <a:t>S</a:t>
            </a:r>
            <a:r>
              <a:rPr lang="zh-CN" altLang="en-US" sz="4000">
                <a:solidFill>
                  <a:srgbClr val="FF0000"/>
                </a:solidFill>
              </a:rPr>
              <a:t>因子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en-US" altLang="zh-CN" sz="4000">
                <a:solidFill>
                  <a:srgbClr val="FF0000"/>
                </a:solidFill>
              </a:rPr>
              <a:t>Subthreshold swings</a:t>
            </a:r>
            <a:endParaRPr lang="en-US" altLang="zh-CN" sz="4000">
              <a:solidFill>
                <a:srgbClr val="FF0000"/>
              </a:solidFill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755650" y="2317750"/>
          <a:ext cx="736727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2" name="公式" r:id="rId1" imgW="2222500" imgH="660400" progId="Equation.3">
                  <p:embed/>
                </p:oleObj>
              </mc:Choice>
              <mc:Fallback>
                <p:oleObj name="公式" r:id="rId1" imgW="2222500" imgH="6604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317750"/>
                        <a:ext cx="7367270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82650" y="4318000"/>
            <a:ext cx="8131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Verdana" panose="020B0604030504040204" pitchFamily="34" charset="0"/>
              </a:rPr>
              <a:t>意义：漏电流减少到</a:t>
            </a:r>
            <a:r>
              <a:rPr lang="en-US" altLang="zh-CN">
                <a:latin typeface="Verdana" panose="020B0604030504040204" pitchFamily="34" charset="0"/>
              </a:rPr>
              <a:t>1/10</a:t>
            </a:r>
            <a:r>
              <a:rPr lang="zh-CN" altLang="en-US">
                <a:latin typeface="Verdana" panose="020B0604030504040204" pitchFamily="34" charset="0"/>
              </a:rPr>
              <a:t>所需要的栅压摆幅</a:t>
            </a:r>
            <a:endParaRPr lang="zh-CN" altLang="en-US">
              <a:latin typeface="Verdana" panose="020B0604030504040204" pitchFamily="34" charset="0"/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357188" y="1606550"/>
          <a:ext cx="78978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公式" r:id="rId3" imgW="76200000" imgH="5486400" progId="Equation.3">
                  <p:embed/>
                </p:oleObj>
              </mc:Choice>
              <mc:Fallback>
                <p:oleObj name="公式" r:id="rId3" imgW="76200000" imgH="54864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606550"/>
                        <a:ext cx="7897812" cy="569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4966" y="5105400"/>
            <a:ext cx="8908859" cy="1377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+mn-lt"/>
                <a:ea typeface="+mn-ea"/>
              </a:rPr>
              <a:t>    S</a:t>
            </a:r>
            <a:r>
              <a:rPr lang="zh-CN" altLang="en-US" sz="3200" kern="0" dirty="0">
                <a:latin typeface="+mn-lt"/>
                <a:ea typeface="+mn-ea"/>
              </a:rPr>
              <a:t>越小，器件导通和截止之间的转换就越容易，说明亚</a:t>
            </a:r>
            <a:r>
              <a:rPr lang="zh-CN" altLang="en-US" sz="3200" kern="0" dirty="0" smtClean="0">
                <a:latin typeface="+mn-lt"/>
                <a:ea typeface="+mn-ea"/>
              </a:rPr>
              <a:t>阈特性</a:t>
            </a:r>
            <a:r>
              <a:rPr lang="zh-CN" altLang="en-US" sz="3200" kern="0" dirty="0">
                <a:latin typeface="+mn-lt"/>
                <a:ea typeface="+mn-ea"/>
              </a:rPr>
              <a:t>越好。</a:t>
            </a:r>
            <a:endParaRPr lang="zh-CN" altLang="en-US" sz="3200" kern="0" dirty="0">
              <a:latin typeface="+mn-lt"/>
              <a:ea typeface="+mn-ea"/>
            </a:endParaRPr>
          </a:p>
        </p:txBody>
      </p:sp>
      <p:sp>
        <p:nvSpPr>
          <p:cNvPr id="13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F46A7-069B-4713-AC9A-A8521FD8C9A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165C97-7B95-44AE-9FF9-EB2FD413A3C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46038" y="1719263"/>
            <a:ext cx="9180513" cy="24733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/>
              <a:t>S</a:t>
            </a:r>
            <a:r>
              <a:rPr lang="zh-CN" altLang="en-US" dirty="0"/>
              <a:t>因子是</a:t>
            </a:r>
            <a:r>
              <a:rPr lang="en-US" altLang="zh-CN" dirty="0"/>
              <a:t>MOSFET</a:t>
            </a:r>
            <a:r>
              <a:rPr lang="zh-CN" altLang="en-US" dirty="0"/>
              <a:t>在亚阈状态工作时，用作逻辑开关时重要参数。为了提高</a:t>
            </a:r>
            <a:r>
              <a:rPr lang="en-US" altLang="zh-CN" dirty="0"/>
              <a:t>MOSFET</a:t>
            </a:r>
            <a:r>
              <a:rPr lang="zh-CN" altLang="en-US" dirty="0"/>
              <a:t>的亚阈区工作速度，就要求</a:t>
            </a:r>
            <a:r>
              <a:rPr lang="en-US" altLang="zh-CN" dirty="0"/>
              <a:t>S</a:t>
            </a:r>
            <a:r>
              <a:rPr lang="zh-CN" altLang="en-US" dirty="0"/>
              <a:t>值越小越好   </a:t>
            </a:r>
            <a:endParaRPr lang="zh-CN" altLang="en-US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 　　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Object 3"/>
              <p:cNvSpPr txBox="1"/>
              <p:nvPr/>
            </p:nvSpPr>
            <p:spPr bwMode="auto">
              <a:xfrm>
                <a:off x="657225" y="144463"/>
                <a:ext cx="6591300" cy="36274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28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𝑚𝑘𝑇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38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225" y="144463"/>
                <a:ext cx="6591300" cy="3627437"/>
              </a:xfrm>
              <a:prstGeom prst="rect">
                <a:avLst/>
              </a:prstGeom>
              <a:blipFill rotWithShape="1">
                <a:blip r:embed="rId1"/>
                <a:stretch>
                  <a:fillRect t="-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-288411" y="6003925"/>
            <a:ext cx="93995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     </a:t>
            </a:r>
            <a:r>
              <a:rPr lang="zh-CN" altLang="en-US" sz="2800" dirty="0">
                <a:solidFill>
                  <a:schemeClr val="tx2"/>
                </a:solidFill>
                <a:latin typeface="新宋体" panose="02010609030101010101" charset="-122"/>
                <a:ea typeface="新宋体" panose="02010609030101010101" charset="-122"/>
              </a:rPr>
              <a:t>S与衬底掺杂及氧化层厚度有关。与器件尺寸没有关系。</a:t>
            </a:r>
            <a:endParaRPr lang="zh-CN" altLang="en-US" sz="2800" dirty="0">
              <a:solidFill>
                <a:schemeClr val="tx2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372225" y="234950"/>
            <a:ext cx="2590800" cy="9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400" baseline="-25000" dirty="0">
                <a:solidFill>
                  <a:srgbClr val="9900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rgbClr val="99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耗尽层电容</a:t>
            </a:r>
            <a:endParaRPr lang="zh-CN" altLang="en-US" sz="2400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400" baseline="-25000" dirty="0">
                <a:solidFill>
                  <a:srgbClr val="990000"/>
                </a:solidFill>
                <a:latin typeface="宋体" panose="02010600030101010101" pitchFamily="2" charset="-122"/>
              </a:rPr>
              <a:t>ox</a:t>
            </a:r>
            <a:r>
              <a:rPr lang="en-US" altLang="zh-CN" sz="2400" dirty="0">
                <a:solidFill>
                  <a:srgbClr val="99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氧化层电容</a:t>
            </a:r>
            <a:endParaRPr lang="zh-CN" altLang="en-US" sz="2400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3873500"/>
            <a:ext cx="8461375" cy="142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latin typeface="Verdana" panose="020B0604030504040204" pitchFamily="34" charset="0"/>
              </a:rPr>
              <a:t>室温条件下（T=300k），MOS型器件S的理论最小值为2.3KT/q=59.6mV/dec≈60 mV/dec</a:t>
            </a:r>
            <a:endParaRPr lang="zh-CN" altLang="en-US" sz="24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latin typeface="Verdana" panose="020B0604030504040204" pitchFamily="34" charset="0"/>
              </a:rPr>
              <a:t>一般情况下是70mV/dec.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163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D8AC33-A889-451F-A141-531944578832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2F00D-6F3E-43B6-A017-22C830DFDF7C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6638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5400" b="1">
                <a:solidFill>
                  <a:srgbClr val="FF0000"/>
                </a:solidFill>
              </a:rPr>
              <a:t>S</a:t>
            </a:r>
            <a:r>
              <a:rPr lang="zh-CN" altLang="en-US" sz="5400" b="1">
                <a:solidFill>
                  <a:srgbClr val="FF0000"/>
                </a:solidFill>
              </a:rPr>
              <a:t>值的理论推导</a:t>
            </a:r>
            <a:endParaRPr lang="zh-CN" altLang="en-US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285875" y="417513"/>
          <a:ext cx="6481763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公式" r:id="rId1" imgW="2159000" imgH="2235200" progId="Equation.3">
                  <p:embed/>
                </p:oleObj>
              </mc:Choice>
              <mc:Fallback>
                <p:oleObj name="公式" r:id="rId1" imgW="2159000" imgH="2235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17513"/>
                        <a:ext cx="6481763" cy="605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D75674-BB48-4D2E-83C0-4736A49FFF50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22868" y="371653"/>
          <a:ext cx="4683678" cy="579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name="公式" r:id="rId1" imgW="1676400" imgH="2070100" progId="Equation.3">
                  <p:embed/>
                </p:oleObj>
              </mc:Choice>
              <mc:Fallback>
                <p:oleObj name="公式" r:id="rId1" imgW="1676400" imgH="20701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868" y="371653"/>
                        <a:ext cx="4683678" cy="5790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 bwMode="auto">
              <a:xfrm>
                <a:off x="4752975" y="4913313"/>
                <a:ext cx="3973513" cy="1227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kT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ox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2975" y="4913313"/>
                <a:ext cx="3973513" cy="1227137"/>
              </a:xfrm>
              <a:prstGeom prst="rect">
                <a:avLst/>
              </a:prstGeom>
              <a:blipFill rotWithShape="1">
                <a:blip r:embed="rId3"/>
                <a:stretch>
                  <a:fillRect t="-26"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1917700"/>
            <a:ext cx="8839200" cy="25736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E6EC51-6D77-40D8-96B5-E4D79715B701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值的控制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358900"/>
            <a:ext cx="8229600" cy="4527550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   衬底反向偏压将使表面耗尽层电容</a:t>
            </a:r>
            <a:r>
              <a:rPr lang="en-US" altLang="zh-CN" dirty="0"/>
              <a:t>C</a:t>
            </a:r>
            <a:r>
              <a:rPr lang="en-US" altLang="zh-CN" baseline="-25000" dirty="0"/>
              <a:t>D</a:t>
            </a:r>
            <a:r>
              <a:rPr lang="zh-CN" altLang="en-US" dirty="0"/>
              <a:t>减小，则</a:t>
            </a:r>
            <a:r>
              <a:rPr lang="en-US" altLang="zh-CN" dirty="0"/>
              <a:t>S</a:t>
            </a:r>
            <a:r>
              <a:rPr lang="zh-CN" altLang="en-US" dirty="0"/>
              <a:t>值减小；</a:t>
            </a:r>
            <a:endParaRPr lang="zh-CN" altLang="en-US" dirty="0"/>
          </a:p>
          <a:p>
            <a:pPr eaLnBrk="1" hangingPunct="1"/>
            <a:r>
              <a:rPr lang="zh-CN" altLang="en-US" dirty="0"/>
              <a:t>   界面陷阱的存在将增加一个与</a:t>
            </a:r>
            <a:r>
              <a:rPr lang="en-US" altLang="zh-CN" dirty="0"/>
              <a:t>C</a:t>
            </a:r>
            <a:r>
              <a:rPr lang="en-US" altLang="zh-CN" baseline="-25000" dirty="0"/>
              <a:t>D</a:t>
            </a:r>
            <a:r>
              <a:rPr lang="zh-CN" altLang="en-US" dirty="0"/>
              <a:t>并联的陷阱容，使</a:t>
            </a:r>
            <a:r>
              <a:rPr lang="en-US" altLang="zh-CN" dirty="0"/>
              <a:t>S</a:t>
            </a:r>
            <a:r>
              <a:rPr lang="zh-CN" altLang="en-US" dirty="0"/>
              <a:t>值增大；</a:t>
            </a:r>
            <a:endParaRPr lang="zh-CN" altLang="en-US" dirty="0"/>
          </a:p>
          <a:p>
            <a:pPr eaLnBrk="1" hangingPunct="1"/>
            <a:r>
              <a:rPr lang="zh-CN" altLang="en-US" dirty="0"/>
              <a:t>  温度升高时，</a:t>
            </a:r>
            <a:r>
              <a:rPr lang="en-US" altLang="zh-CN" dirty="0"/>
              <a:t>S</a:t>
            </a:r>
            <a:r>
              <a:rPr lang="zh-CN" altLang="en-US" dirty="0"/>
              <a:t>值也将增大。</a:t>
            </a:r>
            <a:endParaRPr lang="zh-CN" altLang="en-US" dirty="0"/>
          </a:p>
          <a:p>
            <a:pPr eaLnBrk="1" hangingPunct="1"/>
            <a:r>
              <a:rPr lang="zh-CN" altLang="en-US" dirty="0"/>
              <a:t>为此应当对</a:t>
            </a:r>
            <a:r>
              <a:rPr lang="en-US" altLang="zh-CN" dirty="0"/>
              <a:t>MOSFET</a:t>
            </a:r>
            <a:r>
              <a:rPr lang="zh-CN" altLang="en-US" dirty="0"/>
              <a:t>加上一定的衬偏电压和减小界面陷阱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grpSp>
        <p:nvGrpSpPr>
          <p:cNvPr id="5" name="组合 9"/>
          <p:cNvGrpSpPr/>
          <p:nvPr/>
        </p:nvGrpSpPr>
        <p:grpSpPr bwMode="auto">
          <a:xfrm>
            <a:off x="476727" y="278790"/>
            <a:ext cx="7418854" cy="4295485"/>
            <a:chOff x="85919" y="1065762"/>
            <a:chExt cx="4884683" cy="4077325"/>
          </a:xfrm>
        </p:grpSpPr>
        <p:graphicFrame>
          <p:nvGraphicFramePr>
            <p:cNvPr id="6" name="Object 16"/>
            <p:cNvGraphicFramePr>
              <a:graphicFrameLocks noChangeAspect="1"/>
            </p:cNvGraphicFramePr>
            <p:nvPr/>
          </p:nvGraphicFramePr>
          <p:xfrm>
            <a:off x="2183848" y="4881855"/>
            <a:ext cx="884170" cy="26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9" name="" r:id="rId1" imgW="561340" imgH="165735" progId="Equation.3">
                    <p:embed/>
                  </p:oleObj>
                </mc:Choice>
                <mc:Fallback>
                  <p:oleObj name="" r:id="rId1" imgW="561340" imgH="165735" progId="Equation.3">
                    <p:embed/>
                    <p:pic>
                      <p:nvPicPr>
                        <p:cNvPr id="0" name="图片 115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848" y="4881855"/>
                          <a:ext cx="884170" cy="2612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104"/>
            <p:cNvGrpSpPr/>
            <p:nvPr/>
          </p:nvGrpSpPr>
          <p:grpSpPr bwMode="auto">
            <a:xfrm>
              <a:off x="85919" y="1065762"/>
              <a:ext cx="4884683" cy="3801691"/>
              <a:chOff x="-176922" y="2722052"/>
              <a:chExt cx="5422690" cy="4060066"/>
            </a:xfrm>
          </p:grpSpPr>
          <p:grpSp>
            <p:nvGrpSpPr>
              <p:cNvPr id="18" name="组合 105"/>
              <p:cNvGrpSpPr/>
              <p:nvPr/>
            </p:nvGrpSpPr>
            <p:grpSpPr bwMode="auto">
              <a:xfrm>
                <a:off x="-176922" y="2722052"/>
                <a:ext cx="5422690" cy="4060066"/>
                <a:chOff x="1924457" y="925513"/>
                <a:chExt cx="5422690" cy="3732624"/>
              </a:xfrm>
            </p:grpSpPr>
            <p:sp>
              <p:nvSpPr>
                <p:cNvPr id="2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520847" y="1893410"/>
                  <a:ext cx="525125" cy="3927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dirty="0">
                      <a:latin typeface="+mn-ea"/>
                      <a:ea typeface="+mn-ea"/>
                    </a:rPr>
                    <a:t>I</a:t>
                  </a:r>
                  <a:r>
                    <a:rPr lang="en-US" altLang="zh-CN" sz="2400" b="1" baseline="-25000" dirty="0">
                      <a:latin typeface="+mn-ea"/>
                      <a:ea typeface="+mn-ea"/>
                    </a:rPr>
                    <a:t>DS</a:t>
                  </a:r>
                  <a:endParaRPr lang="en-US" altLang="zh-CN" sz="2400" b="1" baseline="-25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" name="Line 34"/>
                <p:cNvSpPr>
                  <a:spLocks noChangeShapeType="1"/>
                </p:cNvSpPr>
                <p:nvPr/>
              </p:nvSpPr>
              <p:spPr bwMode="auto">
                <a:xfrm>
                  <a:off x="6520847" y="1893410"/>
                  <a:ext cx="0" cy="4504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8" name="组合 115"/>
                <p:cNvGrpSpPr/>
                <p:nvPr/>
              </p:nvGrpSpPr>
              <p:grpSpPr bwMode="auto">
                <a:xfrm>
                  <a:off x="1924457" y="925513"/>
                  <a:ext cx="5422690" cy="3732624"/>
                  <a:chOff x="1924457" y="925513"/>
                  <a:chExt cx="5422690" cy="3732624"/>
                </a:xfrm>
              </p:grpSpPr>
              <p:grpSp>
                <p:nvGrpSpPr>
                  <p:cNvPr id="32" name="Group 4"/>
                  <p:cNvGrpSpPr/>
                  <p:nvPr/>
                </p:nvGrpSpPr>
                <p:grpSpPr bwMode="auto">
                  <a:xfrm>
                    <a:off x="1924457" y="925513"/>
                    <a:ext cx="5422690" cy="3732624"/>
                    <a:chOff x="68" y="0"/>
                    <a:chExt cx="3106" cy="2128"/>
                  </a:xfrm>
                </p:grpSpPr>
                <p:sp>
                  <p:nvSpPr>
                    <p:cNvPr id="34" name="Rectangle 5" descr="5%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3" y="840"/>
                      <a:ext cx="1231" cy="8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" name="Rectangle 6" descr="Wide upward diagonal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144" y="330"/>
                      <a:ext cx="1231" cy="5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6" name="未知"/>
                    <p:cNvSpPr/>
                    <p:nvPr/>
                  </p:nvSpPr>
                  <p:spPr bwMode="auto">
                    <a:xfrm>
                      <a:off x="1280" y="147"/>
                      <a:ext cx="233" cy="179"/>
                    </a:xfrm>
                    <a:custGeom>
                      <a:avLst/>
                      <a:gdLst>
                        <a:gd name="T0" fmla="*/ 1 w 400"/>
                        <a:gd name="T1" fmla="*/ 0 h 236"/>
                        <a:gd name="T2" fmla="*/ 0 w 400"/>
                        <a:gd name="T3" fmla="*/ 0 h 236"/>
                        <a:gd name="T4" fmla="*/ 0 w 400"/>
                        <a:gd name="T5" fmla="*/ 6 h 236"/>
                        <a:gd name="T6" fmla="*/ 0 60000 65536"/>
                        <a:gd name="T7" fmla="*/ 0 60000 65536"/>
                        <a:gd name="T8" fmla="*/ 0 60000 65536"/>
                        <a:gd name="T9" fmla="*/ 0 w 400"/>
                        <a:gd name="T10" fmla="*/ 0 h 236"/>
                        <a:gd name="T11" fmla="*/ 400 w 400"/>
                        <a:gd name="T12" fmla="*/ 236 h 2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00" h="236">
                          <a:moveTo>
                            <a:pt x="400" y="0"/>
                          </a:moveTo>
                          <a:lnTo>
                            <a:pt x="0" y="0"/>
                          </a:lnTo>
                          <a:lnTo>
                            <a:pt x="0" y="23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" y="87"/>
                      <a:ext cx="93" cy="11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60" y="0"/>
                      <a:ext cx="732" cy="2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84109" tIns="42055" rIns="84109" bIns="42055">
                      <a:spAutoFit/>
                    </a:bodyPr>
                    <a:lstStyle>
                      <a:lvl1pPr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altLang="zh-CN" sz="2400" b="1" baseline="-25000" dirty="0">
                          <a:latin typeface="+mn-ea"/>
                          <a:ea typeface="+mn-ea"/>
                        </a:rPr>
                        <a:t>GS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&gt;V</a:t>
                      </a:r>
                      <a:r>
                        <a:rPr lang="en-US" altLang="zh-CN" sz="2400" b="1" baseline="-25000" dirty="0">
                          <a:latin typeface="+mn-ea"/>
                          <a:ea typeface="+mn-ea"/>
                        </a:rPr>
                        <a:t>T</a:t>
                      </a:r>
                      <a:endParaRPr lang="en-US" altLang="zh-CN" sz="2400" b="1" baseline="-25000" dirty="0">
                        <a:latin typeface="+mn-ea"/>
                        <a:ea typeface="+mn-ea"/>
                      </a:endParaRPr>
                    </a:p>
                  </p:txBody>
                </p:sp>
                <p:grpSp>
                  <p:nvGrpSpPr>
                    <p:cNvPr id="39" name="Group 10"/>
                    <p:cNvGrpSpPr/>
                    <p:nvPr/>
                  </p:nvGrpSpPr>
                  <p:grpSpPr bwMode="auto">
                    <a:xfrm>
                      <a:off x="306" y="917"/>
                      <a:ext cx="2868" cy="850"/>
                      <a:chOff x="26" y="-7"/>
                      <a:chExt cx="2366" cy="1020"/>
                    </a:xfrm>
                  </p:grpSpPr>
                  <p:sp>
                    <p:nvSpPr>
                      <p:cNvPr id="88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" y="1008"/>
                        <a:ext cx="2363" cy="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89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" y="-7"/>
                        <a:ext cx="2357" cy="1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40" name="Group 18"/>
                    <p:cNvGrpSpPr/>
                    <p:nvPr/>
                  </p:nvGrpSpPr>
                  <p:grpSpPr bwMode="auto">
                    <a:xfrm>
                      <a:off x="550" y="1111"/>
                      <a:ext cx="97" cy="114"/>
                      <a:chOff x="0" y="0"/>
                      <a:chExt cx="133" cy="137"/>
                    </a:xfrm>
                  </p:grpSpPr>
                  <p:sp>
                    <p:nvSpPr>
                      <p:cNvPr id="86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30" cy="14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3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87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4" y="15"/>
                        <a:ext cx="0" cy="8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41" name="未知"/>
                    <p:cNvSpPr/>
                    <p:nvPr/>
                  </p:nvSpPr>
                  <p:spPr bwMode="auto">
                    <a:xfrm>
                      <a:off x="697" y="922"/>
                      <a:ext cx="469" cy="209"/>
                    </a:xfrm>
                    <a:custGeom>
                      <a:avLst/>
                      <a:gdLst>
                        <a:gd name="T0" fmla="*/ 0 w 2085"/>
                        <a:gd name="T1" fmla="*/ 1 h 282"/>
                        <a:gd name="T2" fmla="*/ 0 w 2085"/>
                        <a:gd name="T3" fmla="*/ 1 h 282"/>
                        <a:gd name="T4" fmla="*/ 0 w 2085"/>
                        <a:gd name="T5" fmla="*/ 2 h 282"/>
                        <a:gd name="T6" fmla="*/ 0 w 2085"/>
                        <a:gd name="T7" fmla="*/ 3 h 282"/>
                        <a:gd name="T8" fmla="*/ 0 w 2085"/>
                        <a:gd name="T9" fmla="*/ 4 h 282"/>
                        <a:gd name="T10" fmla="*/ 0 w 2085"/>
                        <a:gd name="T11" fmla="*/ 5 h 282"/>
                        <a:gd name="T12" fmla="*/ 0 w 2085"/>
                        <a:gd name="T13" fmla="*/ 5 h 282"/>
                        <a:gd name="T14" fmla="*/ 0 w 2085"/>
                        <a:gd name="T15" fmla="*/ 5 h 282"/>
                        <a:gd name="T16" fmla="*/ 0 w 2085"/>
                        <a:gd name="T17" fmla="*/ 5 h 282"/>
                        <a:gd name="T18" fmla="*/ 0 w 2085"/>
                        <a:gd name="T19" fmla="*/ 5 h 282"/>
                        <a:gd name="T20" fmla="*/ 0 w 2085"/>
                        <a:gd name="T21" fmla="*/ 4 h 282"/>
                        <a:gd name="T22" fmla="*/ 0 w 2085"/>
                        <a:gd name="T23" fmla="*/ 1 h 282"/>
                        <a:gd name="T24" fmla="*/ 0 w 2085"/>
                        <a:gd name="T25" fmla="*/ 0 h 28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085"/>
                        <a:gd name="T40" fmla="*/ 0 h 282"/>
                        <a:gd name="T41" fmla="*/ 2085 w 2085"/>
                        <a:gd name="T42" fmla="*/ 282 h 28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085" h="282">
                          <a:moveTo>
                            <a:pt x="0" y="3"/>
                          </a:moveTo>
                          <a:lnTo>
                            <a:pt x="9" y="63"/>
                          </a:lnTo>
                          <a:lnTo>
                            <a:pt x="18" y="117"/>
                          </a:lnTo>
                          <a:lnTo>
                            <a:pt x="36" y="165"/>
                          </a:lnTo>
                          <a:lnTo>
                            <a:pt x="75" y="219"/>
                          </a:lnTo>
                          <a:lnTo>
                            <a:pt x="132" y="261"/>
                          </a:lnTo>
                          <a:lnTo>
                            <a:pt x="180" y="280"/>
                          </a:lnTo>
                          <a:lnTo>
                            <a:pt x="1914" y="282"/>
                          </a:lnTo>
                          <a:lnTo>
                            <a:pt x="1965" y="270"/>
                          </a:lnTo>
                          <a:lnTo>
                            <a:pt x="2019" y="228"/>
                          </a:lnTo>
                          <a:lnTo>
                            <a:pt x="2055" y="168"/>
                          </a:lnTo>
                          <a:lnTo>
                            <a:pt x="2082" y="54"/>
                          </a:lnTo>
                          <a:lnTo>
                            <a:pt x="2085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" name="未知"/>
                    <p:cNvSpPr/>
                    <p:nvPr/>
                  </p:nvSpPr>
                  <p:spPr bwMode="auto">
                    <a:xfrm>
                      <a:off x="2346" y="926"/>
                      <a:ext cx="468" cy="215"/>
                    </a:xfrm>
                    <a:custGeom>
                      <a:avLst/>
                      <a:gdLst>
                        <a:gd name="T0" fmla="*/ 0 w 2085"/>
                        <a:gd name="T1" fmla="*/ 2 h 282"/>
                        <a:gd name="T2" fmla="*/ 0 w 2085"/>
                        <a:gd name="T3" fmla="*/ 2 h 282"/>
                        <a:gd name="T4" fmla="*/ 0 w 2085"/>
                        <a:gd name="T5" fmla="*/ 4 h 282"/>
                        <a:gd name="T6" fmla="*/ 0 w 2085"/>
                        <a:gd name="T7" fmla="*/ 5 h 282"/>
                        <a:gd name="T8" fmla="*/ 0 w 2085"/>
                        <a:gd name="T9" fmla="*/ 6 h 282"/>
                        <a:gd name="T10" fmla="*/ 0 w 2085"/>
                        <a:gd name="T11" fmla="*/ 8 h 282"/>
                        <a:gd name="T12" fmla="*/ 0 w 2085"/>
                        <a:gd name="T13" fmla="*/ 8 h 282"/>
                        <a:gd name="T14" fmla="*/ 0 w 2085"/>
                        <a:gd name="T15" fmla="*/ 8 h 282"/>
                        <a:gd name="T16" fmla="*/ 0 w 2085"/>
                        <a:gd name="T17" fmla="*/ 8 h 282"/>
                        <a:gd name="T18" fmla="*/ 0 w 2085"/>
                        <a:gd name="T19" fmla="*/ 6 h 282"/>
                        <a:gd name="T20" fmla="*/ 0 w 2085"/>
                        <a:gd name="T21" fmla="*/ 5 h 282"/>
                        <a:gd name="T22" fmla="*/ 0 w 2085"/>
                        <a:gd name="T23" fmla="*/ 2 h 282"/>
                        <a:gd name="T24" fmla="*/ 0 w 2085"/>
                        <a:gd name="T25" fmla="*/ 0 h 28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085"/>
                        <a:gd name="T40" fmla="*/ 0 h 282"/>
                        <a:gd name="T41" fmla="*/ 2085 w 2085"/>
                        <a:gd name="T42" fmla="*/ 282 h 28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085" h="282">
                          <a:moveTo>
                            <a:pt x="0" y="3"/>
                          </a:moveTo>
                          <a:lnTo>
                            <a:pt x="9" y="63"/>
                          </a:lnTo>
                          <a:lnTo>
                            <a:pt x="18" y="117"/>
                          </a:lnTo>
                          <a:lnTo>
                            <a:pt x="36" y="165"/>
                          </a:lnTo>
                          <a:lnTo>
                            <a:pt x="75" y="219"/>
                          </a:lnTo>
                          <a:lnTo>
                            <a:pt x="132" y="261"/>
                          </a:lnTo>
                          <a:lnTo>
                            <a:pt x="180" y="280"/>
                          </a:lnTo>
                          <a:lnTo>
                            <a:pt x="1914" y="282"/>
                          </a:lnTo>
                          <a:lnTo>
                            <a:pt x="1965" y="270"/>
                          </a:lnTo>
                          <a:lnTo>
                            <a:pt x="2019" y="228"/>
                          </a:lnTo>
                          <a:lnTo>
                            <a:pt x="2055" y="168"/>
                          </a:lnTo>
                          <a:lnTo>
                            <a:pt x="2082" y="54"/>
                          </a:lnTo>
                          <a:lnTo>
                            <a:pt x="2085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7" y="888"/>
                      <a:ext cx="318" cy="2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84109" tIns="42055" rIns="84109" bIns="42055">
                      <a:spAutoFit/>
                    </a:bodyPr>
                    <a:lstStyle>
                      <a:lvl1pPr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n+</a:t>
                      </a:r>
                      <a:endParaRPr lang="en-US" altLang="zh-CN" sz="2400" b="1" baseline="300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39" y="900"/>
                      <a:ext cx="319" cy="2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84109" tIns="42055" rIns="84109" bIns="42055">
                      <a:spAutoFit/>
                    </a:bodyPr>
                    <a:lstStyle>
                      <a:lvl1pPr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n+</a:t>
                      </a:r>
                      <a:endParaRPr lang="en-US" altLang="zh-CN" sz="2400" b="1" baseline="30000" dirty="0">
                        <a:latin typeface="+mn-ea"/>
                        <a:ea typeface="+mn-ea"/>
                      </a:endParaRPr>
                    </a:p>
                  </p:txBody>
                </p:sp>
                <p:grpSp>
                  <p:nvGrpSpPr>
                    <p:cNvPr id="45" name="Group 25"/>
                    <p:cNvGrpSpPr/>
                    <p:nvPr/>
                  </p:nvGrpSpPr>
                  <p:grpSpPr bwMode="auto">
                    <a:xfrm>
                      <a:off x="834" y="1262"/>
                      <a:ext cx="96" cy="114"/>
                      <a:chOff x="0" y="0"/>
                      <a:chExt cx="133" cy="137"/>
                    </a:xfrm>
                  </p:grpSpPr>
                  <p:sp>
                    <p:nvSpPr>
                      <p:cNvPr id="84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30" cy="14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3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85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5" y="17"/>
                        <a:ext cx="1" cy="8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46" name="Group 28"/>
                    <p:cNvGrpSpPr/>
                    <p:nvPr/>
                  </p:nvGrpSpPr>
                  <p:grpSpPr bwMode="auto">
                    <a:xfrm>
                      <a:off x="1135" y="1269"/>
                      <a:ext cx="95" cy="114"/>
                      <a:chOff x="0" y="0"/>
                      <a:chExt cx="133" cy="137"/>
                    </a:xfrm>
                  </p:grpSpPr>
                  <p:sp>
                    <p:nvSpPr>
                      <p:cNvPr id="82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36" cy="14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3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83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6" y="16"/>
                        <a:ext cx="0" cy="8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47" name="Group 31"/>
                    <p:cNvGrpSpPr/>
                    <p:nvPr/>
                  </p:nvGrpSpPr>
                  <p:grpSpPr bwMode="auto">
                    <a:xfrm>
                      <a:off x="1466" y="1244"/>
                      <a:ext cx="94" cy="114"/>
                      <a:chOff x="0" y="0"/>
                      <a:chExt cx="133" cy="137"/>
                    </a:xfrm>
                  </p:grpSpPr>
                  <p:sp>
                    <p:nvSpPr>
                      <p:cNvPr id="80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1"/>
                        <a:ext cx="136" cy="13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3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8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5" y="10"/>
                        <a:ext cx="1" cy="8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48" name="Group 34"/>
                    <p:cNvGrpSpPr/>
                    <p:nvPr/>
                  </p:nvGrpSpPr>
                  <p:grpSpPr bwMode="auto">
                    <a:xfrm>
                      <a:off x="1757" y="1230"/>
                      <a:ext cx="92" cy="114"/>
                      <a:chOff x="0" y="0"/>
                      <a:chExt cx="133" cy="137"/>
                    </a:xfrm>
                  </p:grpSpPr>
                  <p:sp>
                    <p:nvSpPr>
                      <p:cNvPr id="78" name="Oval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33" cy="14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3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79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4" y="13"/>
                        <a:ext cx="1" cy="8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49" name="Group 37"/>
                    <p:cNvGrpSpPr/>
                    <p:nvPr/>
                  </p:nvGrpSpPr>
                  <p:grpSpPr bwMode="auto">
                    <a:xfrm>
                      <a:off x="2025" y="1243"/>
                      <a:ext cx="95" cy="114"/>
                      <a:chOff x="0" y="0"/>
                      <a:chExt cx="133" cy="137"/>
                    </a:xfrm>
                  </p:grpSpPr>
                  <p:sp>
                    <p:nvSpPr>
                      <p:cNvPr id="76" name="Oval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-1" y="0"/>
                        <a:ext cx="137" cy="137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3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77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5" y="10"/>
                        <a:ext cx="0" cy="8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50" name="Group 40"/>
                    <p:cNvGrpSpPr/>
                    <p:nvPr/>
                  </p:nvGrpSpPr>
                  <p:grpSpPr bwMode="auto">
                    <a:xfrm>
                      <a:off x="2352" y="1239"/>
                      <a:ext cx="95" cy="113"/>
                      <a:chOff x="0" y="0"/>
                      <a:chExt cx="133" cy="137"/>
                    </a:xfrm>
                  </p:grpSpPr>
                  <p:sp>
                    <p:nvSpPr>
                      <p:cNvPr id="74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34" cy="14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3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75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5" y="14"/>
                        <a:ext cx="1" cy="8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51" name="Group 43"/>
                    <p:cNvGrpSpPr/>
                    <p:nvPr/>
                  </p:nvGrpSpPr>
                  <p:grpSpPr bwMode="auto">
                    <a:xfrm>
                      <a:off x="2647" y="1244"/>
                      <a:ext cx="95" cy="114"/>
                      <a:chOff x="0" y="0"/>
                      <a:chExt cx="133" cy="137"/>
                    </a:xfrm>
                  </p:grpSpPr>
                  <p:sp>
                    <p:nvSpPr>
                      <p:cNvPr id="72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1"/>
                        <a:ext cx="135" cy="13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3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73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5" y="14"/>
                        <a:ext cx="1" cy="8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52" name="Group 46"/>
                    <p:cNvGrpSpPr/>
                    <p:nvPr/>
                  </p:nvGrpSpPr>
                  <p:grpSpPr bwMode="auto">
                    <a:xfrm>
                      <a:off x="2891" y="1128"/>
                      <a:ext cx="94" cy="116"/>
                      <a:chOff x="0" y="0"/>
                      <a:chExt cx="133" cy="137"/>
                    </a:xfrm>
                  </p:grpSpPr>
                  <p:sp>
                    <p:nvSpPr>
                      <p:cNvPr id="70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4"/>
                        <a:ext cx="133" cy="134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3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q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71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55" y="15"/>
                        <a:ext cx="1" cy="8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53" name="未知"/>
                    <p:cNvSpPr/>
                    <p:nvPr/>
                  </p:nvSpPr>
                  <p:spPr bwMode="auto">
                    <a:xfrm>
                      <a:off x="2586" y="425"/>
                      <a:ext cx="239" cy="492"/>
                    </a:xfrm>
                    <a:custGeom>
                      <a:avLst/>
                      <a:gdLst>
                        <a:gd name="T0" fmla="*/ 1 w 400"/>
                        <a:gd name="T1" fmla="*/ 0 h 236"/>
                        <a:gd name="T2" fmla="*/ 0 w 400"/>
                        <a:gd name="T3" fmla="*/ 0 h 236"/>
                        <a:gd name="T4" fmla="*/ 0 w 400"/>
                        <a:gd name="T5" fmla="*/ 3405247 h 236"/>
                        <a:gd name="T6" fmla="*/ 0 60000 65536"/>
                        <a:gd name="T7" fmla="*/ 0 60000 65536"/>
                        <a:gd name="T8" fmla="*/ 0 60000 65536"/>
                        <a:gd name="T9" fmla="*/ 0 w 400"/>
                        <a:gd name="T10" fmla="*/ 0 h 236"/>
                        <a:gd name="T11" fmla="*/ 400 w 400"/>
                        <a:gd name="T12" fmla="*/ 236 h 2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00" h="236">
                          <a:moveTo>
                            <a:pt x="400" y="0"/>
                          </a:moveTo>
                          <a:lnTo>
                            <a:pt x="0" y="0"/>
                          </a:lnTo>
                          <a:lnTo>
                            <a:pt x="0" y="23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54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6" y="365"/>
                      <a:ext cx="96" cy="118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55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68" y="6"/>
                      <a:ext cx="644" cy="2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84109" tIns="42055" rIns="84109" bIns="42055">
                      <a:spAutoFit/>
                    </a:bodyPr>
                    <a:lstStyle>
                      <a:lvl1pPr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altLang="zh-CN" sz="2400" b="1" baseline="-250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zh-CN" sz="2400" dirty="0" err="1">
                          <a:latin typeface="+mn-ea"/>
                        </a:rPr>
                        <a:t>V</a:t>
                      </a:r>
                      <a:r>
                        <a:rPr lang="en-US" altLang="zh-CN" sz="2400" b="1" baseline="-25000" dirty="0" err="1">
                          <a:latin typeface="+mn-ea"/>
                        </a:rPr>
                        <a:t>DSat</a:t>
                      </a:r>
                      <a:endParaRPr lang="en-US" altLang="zh-CN" sz="2400" b="1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56" name="Line 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81" y="933"/>
                      <a:ext cx="963" cy="119"/>
                    </a:xfrm>
                    <a:prstGeom prst="lin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57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" y="1529"/>
                      <a:ext cx="1334" cy="2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84109" tIns="42055" rIns="84109" bIns="42055">
                      <a:spAutoFit/>
                    </a:bodyPr>
                    <a:lstStyle>
                      <a:lvl1pPr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p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型衬底</a:t>
                      </a:r>
                      <a:endParaRPr lang="en-US" altLang="zh-CN" sz="2400" b="1" baseline="300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58" name="Line 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88" y="667"/>
                      <a:ext cx="0" cy="24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grpSp>
                  <p:nvGrpSpPr>
                    <p:cNvPr id="59" name="Group 56"/>
                    <p:cNvGrpSpPr/>
                    <p:nvPr/>
                  </p:nvGrpSpPr>
                  <p:grpSpPr bwMode="auto">
                    <a:xfrm>
                      <a:off x="777" y="547"/>
                      <a:ext cx="229" cy="112"/>
                      <a:chOff x="0" y="0"/>
                      <a:chExt cx="294" cy="124"/>
                    </a:xfrm>
                  </p:grpSpPr>
                  <p:sp>
                    <p:nvSpPr>
                      <p:cNvPr id="67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-4" y="124"/>
                        <a:ext cx="29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68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" y="66"/>
                        <a:ext cx="161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69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0"/>
                        <a:ext cx="101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60" name="Group 60"/>
                    <p:cNvGrpSpPr/>
                    <p:nvPr/>
                  </p:nvGrpSpPr>
                  <p:grpSpPr bwMode="auto">
                    <a:xfrm rot="10800000">
                      <a:off x="610" y="2016"/>
                      <a:ext cx="229" cy="112"/>
                      <a:chOff x="793" y="-13"/>
                      <a:chExt cx="294" cy="124"/>
                    </a:xfrm>
                  </p:grpSpPr>
                  <p:sp>
                    <p:nvSpPr>
                      <p:cNvPr id="64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9" y="111"/>
                        <a:ext cx="29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65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54" y="53"/>
                        <a:ext cx="159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66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77" y="-13"/>
                        <a:ext cx="102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sz="24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61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8" y="1764"/>
                      <a:ext cx="0" cy="23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4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2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1" y="416"/>
                      <a:ext cx="433" cy="2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84109" tIns="42055" rIns="84109" bIns="42055">
                      <a:spAutoFit/>
                    </a:bodyPr>
                    <a:lstStyle>
                      <a:lvl1pPr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</a:t>
                      </a:r>
                      <a:endParaRPr lang="en-US" altLang="zh-CN" sz="2400" b="1" baseline="-250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3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4" y="1787"/>
                      <a:ext cx="265" cy="2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84109" tIns="42055" rIns="84109" bIns="42055">
                      <a:spAutoFit/>
                    </a:bodyPr>
                    <a:lstStyle>
                      <a:lvl1pPr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84137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841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en-US" altLang="zh-CN" sz="2400" b="1" baseline="-25000" dirty="0">
                        <a:latin typeface="+mn-ea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33" name="直接连接符 7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354263" y="2552700"/>
                    <a:ext cx="19050" cy="1489075"/>
                  </a:xfrm>
                  <a:prstGeom prst="line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866812" y="1402448"/>
                  <a:ext cx="289621" cy="3901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dirty="0">
                      <a:latin typeface="+mn-ea"/>
                    </a:rPr>
                    <a:t>D</a:t>
                  </a:r>
                  <a:endParaRPr lang="en-US" altLang="zh-CN" sz="2400" b="1" baseline="-25000" dirty="0">
                    <a:latin typeface="+mn-ea"/>
                  </a:endParaRPr>
                </a:p>
              </p:txBody>
            </p:sp>
            <p:cxnSp>
              <p:nvCxnSpPr>
                <p:cNvPr id="31" name="直接连接符 73"/>
                <p:cNvCxnSpPr>
                  <a:cxnSpLocks noChangeShapeType="1"/>
                </p:cNvCxnSpPr>
                <p:nvPr/>
              </p:nvCxnSpPr>
              <p:spPr bwMode="auto">
                <a:xfrm>
                  <a:off x="7327424" y="2528940"/>
                  <a:ext cx="19050" cy="1489075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9" name="未知"/>
              <p:cNvSpPr/>
              <p:nvPr/>
            </p:nvSpPr>
            <p:spPr bwMode="auto">
              <a:xfrm>
                <a:off x="563870" y="4487073"/>
                <a:ext cx="4480334" cy="1447601"/>
              </a:xfrm>
              <a:custGeom>
                <a:avLst/>
                <a:gdLst>
                  <a:gd name="T0" fmla="*/ 0 w 4001"/>
                  <a:gd name="T1" fmla="*/ 2147483646 h 944"/>
                  <a:gd name="T2" fmla="*/ 2147483646 w 4001"/>
                  <a:gd name="T3" fmla="*/ 2147483646 h 944"/>
                  <a:gd name="T4" fmla="*/ 2147483646 w 4001"/>
                  <a:gd name="T5" fmla="*/ 2147483646 h 944"/>
                  <a:gd name="T6" fmla="*/ 2147483646 w 4001"/>
                  <a:gd name="T7" fmla="*/ 2147483646 h 944"/>
                  <a:gd name="T8" fmla="*/ 2147483646 w 4001"/>
                  <a:gd name="T9" fmla="*/ 2147483646 h 944"/>
                  <a:gd name="T10" fmla="*/ 2147483646 w 4001"/>
                  <a:gd name="T11" fmla="*/ 2147483646 h 944"/>
                  <a:gd name="T12" fmla="*/ 2147483646 w 4001"/>
                  <a:gd name="T13" fmla="*/ 2147483646 h 944"/>
                  <a:gd name="T14" fmla="*/ 2147483646 w 4001"/>
                  <a:gd name="T15" fmla="*/ 2147483646 h 944"/>
                  <a:gd name="T16" fmla="*/ 2147483646 w 4001"/>
                  <a:gd name="T17" fmla="*/ 2147483646 h 944"/>
                  <a:gd name="T18" fmla="*/ 2147483646 w 4001"/>
                  <a:gd name="T19" fmla="*/ 2147483646 h 944"/>
                  <a:gd name="T20" fmla="*/ 2147483646 w 4001"/>
                  <a:gd name="T21" fmla="*/ 2147483646 h 944"/>
                  <a:gd name="T22" fmla="*/ 2147483646 w 4001"/>
                  <a:gd name="T23" fmla="*/ 2147483646 h 944"/>
                  <a:gd name="T24" fmla="*/ 2147483646 w 4001"/>
                  <a:gd name="T25" fmla="*/ 0 h 9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01"/>
                  <a:gd name="T40" fmla="*/ 0 h 944"/>
                  <a:gd name="T41" fmla="*/ 4001 w 4001"/>
                  <a:gd name="T42" fmla="*/ 944 h 9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01" h="944">
                    <a:moveTo>
                      <a:pt x="0" y="7"/>
                    </a:moveTo>
                    <a:lnTo>
                      <a:pt x="16" y="167"/>
                    </a:lnTo>
                    <a:lnTo>
                      <a:pt x="33" y="312"/>
                    </a:lnTo>
                    <a:lnTo>
                      <a:pt x="65" y="440"/>
                    </a:lnTo>
                    <a:lnTo>
                      <a:pt x="136" y="585"/>
                    </a:lnTo>
                    <a:lnTo>
                      <a:pt x="239" y="697"/>
                    </a:lnTo>
                    <a:lnTo>
                      <a:pt x="326" y="748"/>
                    </a:lnTo>
                    <a:lnTo>
                      <a:pt x="3449" y="944"/>
                    </a:lnTo>
                    <a:lnTo>
                      <a:pt x="3649" y="872"/>
                    </a:lnTo>
                    <a:lnTo>
                      <a:pt x="3785" y="696"/>
                    </a:lnTo>
                    <a:lnTo>
                      <a:pt x="3897" y="488"/>
                    </a:lnTo>
                    <a:lnTo>
                      <a:pt x="3953" y="256"/>
                    </a:lnTo>
                    <a:lnTo>
                      <a:pt x="4001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" name="Oval 66"/>
              <p:cNvSpPr>
                <a:spLocks noChangeArrowheads="1"/>
              </p:cNvSpPr>
              <p:nvPr/>
            </p:nvSpPr>
            <p:spPr bwMode="auto">
              <a:xfrm>
                <a:off x="4215307" y="5358834"/>
                <a:ext cx="133932" cy="2244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21" name="Line 67"/>
              <p:cNvSpPr>
                <a:spLocks noChangeShapeType="1"/>
              </p:cNvSpPr>
              <p:nvPr/>
            </p:nvSpPr>
            <p:spPr bwMode="auto">
              <a:xfrm rot="-5400000">
                <a:off x="4269370" y="5409544"/>
                <a:ext cx="1638" cy="886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" name="Oval 69"/>
              <p:cNvSpPr>
                <a:spLocks noChangeArrowheads="1"/>
              </p:cNvSpPr>
              <p:nvPr/>
            </p:nvSpPr>
            <p:spPr bwMode="auto">
              <a:xfrm>
                <a:off x="3756519" y="5360769"/>
                <a:ext cx="133932" cy="2244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23" name="Line 70"/>
              <p:cNvSpPr>
                <a:spLocks noChangeShapeType="1"/>
              </p:cNvSpPr>
              <p:nvPr/>
            </p:nvSpPr>
            <p:spPr bwMode="auto">
              <a:xfrm rot="-5400000">
                <a:off x="3810582" y="5411479"/>
                <a:ext cx="1638" cy="886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4" name="Oval 72"/>
              <p:cNvSpPr>
                <a:spLocks noChangeArrowheads="1"/>
              </p:cNvSpPr>
              <p:nvPr/>
            </p:nvSpPr>
            <p:spPr bwMode="auto">
              <a:xfrm>
                <a:off x="3313403" y="5378183"/>
                <a:ext cx="133932" cy="2244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25" name="Line 73"/>
              <p:cNvSpPr>
                <a:spLocks noChangeShapeType="1"/>
              </p:cNvSpPr>
              <p:nvPr/>
            </p:nvSpPr>
            <p:spPr bwMode="auto">
              <a:xfrm rot="-5400000">
                <a:off x="3367466" y="5428893"/>
                <a:ext cx="1638" cy="886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8" name="Line 93"/>
            <p:cNvSpPr>
              <a:spLocks noChangeShapeType="1"/>
            </p:cNvSpPr>
            <p:nvPr/>
          </p:nvSpPr>
          <p:spPr bwMode="auto">
            <a:xfrm flipH="1">
              <a:off x="3374913" y="2715665"/>
              <a:ext cx="7" cy="22207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" name="Line 94"/>
            <p:cNvSpPr>
              <a:spLocks noChangeShapeType="1"/>
            </p:cNvSpPr>
            <p:nvPr/>
          </p:nvSpPr>
          <p:spPr bwMode="auto">
            <a:xfrm>
              <a:off x="3653741" y="2701956"/>
              <a:ext cx="3427" cy="22345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 flipH="1">
              <a:off x="3674037" y="4606011"/>
              <a:ext cx="658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" name="Text Box 97"/>
            <p:cNvSpPr txBox="1">
              <a:spLocks noChangeArrowheads="1"/>
            </p:cNvSpPr>
            <p:nvPr/>
          </p:nvSpPr>
          <p:spPr bwMode="auto">
            <a:xfrm>
              <a:off x="3418636" y="4205789"/>
              <a:ext cx="1379322" cy="397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夹断区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" name="Object 99"/>
            <p:cNvGraphicFramePr>
              <a:graphicFrameLocks noChangeAspect="1"/>
            </p:cNvGraphicFramePr>
            <p:nvPr/>
          </p:nvGraphicFramePr>
          <p:xfrm>
            <a:off x="3720510" y="4752946"/>
            <a:ext cx="76517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30" name="公式" r:id="rId3" imgW="660400" imgH="228600" progId="Equation.3">
                    <p:embed/>
                  </p:oleObj>
                </mc:Choice>
                <mc:Fallback>
                  <p:oleObj name="公式" r:id="rId3" imgW="660400" imgH="228600" progId="Equation.3">
                    <p:embed/>
                    <p:pic>
                      <p:nvPicPr>
                        <p:cNvPr id="0" name="图片 115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510" y="4752946"/>
                          <a:ext cx="765175" cy="282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00"/>
            <p:cNvSpPr>
              <a:spLocks noChangeShapeType="1"/>
            </p:cNvSpPr>
            <p:nvPr/>
          </p:nvSpPr>
          <p:spPr bwMode="auto">
            <a:xfrm>
              <a:off x="1826291" y="2771058"/>
              <a:ext cx="1369" cy="20963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14" name="Object 101"/>
            <p:cNvGraphicFramePr>
              <a:graphicFrameLocks noChangeAspect="1"/>
            </p:cNvGraphicFramePr>
            <p:nvPr/>
          </p:nvGraphicFramePr>
          <p:xfrm>
            <a:off x="2300980" y="4444066"/>
            <a:ext cx="489786" cy="379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31" name="" r:id="rId5" imgW="320675" imgH="231140" progId="Equation.3">
                    <p:embed/>
                  </p:oleObj>
                </mc:Choice>
                <mc:Fallback>
                  <p:oleObj name="" r:id="rId5" imgW="320675" imgH="231140" progId="Equation.3">
                    <p:embed/>
                    <p:pic>
                      <p:nvPicPr>
                        <p:cNvPr id="0" name="图片 115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980" y="4444066"/>
                          <a:ext cx="489786" cy="379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02"/>
            <p:cNvSpPr>
              <a:spLocks noChangeShapeType="1"/>
            </p:cNvSpPr>
            <p:nvPr/>
          </p:nvSpPr>
          <p:spPr bwMode="auto">
            <a:xfrm>
              <a:off x="2859283" y="4606011"/>
              <a:ext cx="472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6" name="Line 103"/>
            <p:cNvSpPr>
              <a:spLocks noChangeShapeType="1"/>
            </p:cNvSpPr>
            <p:nvPr/>
          </p:nvSpPr>
          <p:spPr bwMode="auto">
            <a:xfrm flipH="1" flipV="1">
              <a:off x="1798714" y="4631922"/>
              <a:ext cx="447884" cy="105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17" name="Object 98"/>
            <p:cNvGraphicFramePr>
              <a:graphicFrameLocks noChangeAspect="1"/>
            </p:cNvGraphicFramePr>
            <p:nvPr/>
          </p:nvGraphicFramePr>
          <p:xfrm>
            <a:off x="3372326" y="4486780"/>
            <a:ext cx="298900" cy="247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32" name="" r:id="rId7" imgW="231775" imgH="167640" progId="Equation.3">
                    <p:embed/>
                  </p:oleObj>
                </mc:Choice>
                <mc:Fallback>
                  <p:oleObj name="" r:id="rId7" imgW="231775" imgH="167640" progId="Equation.3">
                    <p:embed/>
                    <p:pic>
                      <p:nvPicPr>
                        <p:cNvPr id="0" name="图片 115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326" y="4486780"/>
                          <a:ext cx="298900" cy="247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300400" y="5117355"/>
          <a:ext cx="8601290" cy="126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3" name="公式" r:id="rId9" imgW="66141600" imgH="9753600" progId="Equation.3">
                  <p:embed/>
                </p:oleObj>
              </mc:Choice>
              <mc:Fallback>
                <p:oleObj name="公式" r:id="rId9" imgW="66141600" imgH="9753600" progId="Equation.3">
                  <p:embed/>
                  <p:pic>
                    <p:nvPicPr>
                      <p:cNvPr id="0" name="对象 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400" y="5117355"/>
                        <a:ext cx="8601290" cy="1268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229870"/>
            <a:ext cx="8415655" cy="119189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93167"/>
            <a:ext cx="9248627" cy="39159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迁移率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57200" y="1988904"/>
                <a:ext cx="2797356" cy="84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8904"/>
                <a:ext cx="2797356" cy="843436"/>
              </a:xfrm>
              <a:prstGeom prst="rect">
                <a:avLst/>
              </a:prstGeom>
              <a:blipFill rotWithShape="1">
                <a:blip r:embed="rId1"/>
                <a:stretch>
                  <a:fillRect t="-10" r="6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81754" y="3609012"/>
                <a:ext cx="3887346" cy="1008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54" y="3609012"/>
                <a:ext cx="3887346" cy="1008353"/>
              </a:xfrm>
              <a:prstGeom prst="rect">
                <a:avLst/>
              </a:prstGeom>
              <a:blipFill rotWithShape="1">
                <a:blip r:embed="rId2"/>
                <a:stretch>
                  <a:fillRect l="-10" t="-30" r="-5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62439" y="5394037"/>
                <a:ext cx="4397486" cy="1008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39" y="5394037"/>
                <a:ext cx="4397486" cy="1008353"/>
              </a:xfrm>
              <a:prstGeom prst="rect">
                <a:avLst/>
              </a:prstGeom>
              <a:blipFill rotWithShape="1">
                <a:blip r:embed="rId3"/>
                <a:stretch>
                  <a:fillRect l="-2" t="-34" r="5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763605-B350-40BF-AE48-C3A4613DC016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54781" y="1193800"/>
          <a:ext cx="37941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1" name="公式" r:id="rId1" imgW="1358265" imgH="444500" progId="Equation.3">
                  <p:embed/>
                </p:oleObj>
              </mc:Choice>
              <mc:Fallback>
                <p:oleObj name="公式" r:id="rId1" imgW="1358265" imgH="444500" progId="Equation.3">
                  <p:embed/>
                  <p:pic>
                    <p:nvPicPr>
                      <p:cNvPr id="0" name="图片 117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" y="1193800"/>
                        <a:ext cx="3794125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2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464050" y="754062"/>
          <a:ext cx="4178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2" name="公式" r:id="rId3" imgW="1816100" imgH="279400" progId="Equation.3">
                  <p:embed/>
                </p:oleObj>
              </mc:Choice>
              <mc:Fallback>
                <p:oleObj name="公式" r:id="rId3" imgW="1816100" imgH="279400" progId="Equation.3">
                  <p:embed/>
                  <p:pic>
                    <p:nvPicPr>
                      <p:cNvPr id="0" name="图片 117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754062"/>
                        <a:ext cx="41783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"/>
          <p:cNvGraphicFramePr>
            <a:graphicFrameLocks noChangeAspect="1"/>
          </p:cNvGraphicFramePr>
          <p:nvPr/>
        </p:nvGraphicFramePr>
        <p:xfrm>
          <a:off x="4762912" y="1878012"/>
          <a:ext cx="31734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3" name="公式" r:id="rId5" imgW="1181100" imgH="228600" progId="Equation.3">
                  <p:embed/>
                </p:oleObj>
              </mc:Choice>
              <mc:Fallback>
                <p:oleObj name="公式" r:id="rId5" imgW="1181100" imgH="228600" progId="Equation.3">
                  <p:embed/>
                  <p:pic>
                    <p:nvPicPr>
                      <p:cNvPr id="0" name="图片 117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912" y="1878012"/>
                        <a:ext cx="3173412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文本框 3"/>
          <p:cNvSpPr txBox="1">
            <a:spLocks noChangeArrowheads="1"/>
          </p:cNvSpPr>
          <p:nvPr/>
        </p:nvSpPr>
        <p:spPr bwMode="auto">
          <a:xfrm>
            <a:off x="0" y="73025"/>
            <a:ext cx="6570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Verdana" panose="020B0604030504040204" pitchFamily="34" charset="0"/>
              </a:rPr>
              <a:t>根据库仑定律，有效表面电场表示为：</a:t>
            </a:r>
            <a:endParaRPr lang="zh-CN" altLang="en-US" sz="280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9" name="Object 26">
                <a:hlinkClick r:id="" action="ppaction://ole?verb=1"/>
              </p:cNvPr>
              <p:cNvSpPr txBox="1"/>
              <p:nvPr/>
            </p:nvSpPr>
            <p:spPr bwMode="auto">
              <a:xfrm>
                <a:off x="4572000" y="3417887"/>
                <a:ext cx="3555237" cy="1123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8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8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3559" name="Object 26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417887"/>
                <a:ext cx="3555237" cy="1123950"/>
              </a:xfrm>
              <a:prstGeom prst="rect">
                <a:avLst/>
              </a:prstGeom>
              <a:blipFill rotWithShape="1">
                <a:blip r:embed="rId7"/>
                <a:stretch>
                  <a:fillRect t="-28" r="14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0" name="文本框 8"/>
          <p:cNvSpPr txBox="1">
            <a:spLocks noChangeArrowheads="1"/>
          </p:cNvSpPr>
          <p:nvPr/>
        </p:nvSpPr>
        <p:spPr bwMode="auto">
          <a:xfrm>
            <a:off x="0" y="3429000"/>
            <a:ext cx="386873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Verdana" panose="020B0604030504040204" pitchFamily="34" charset="0"/>
              </a:rPr>
              <a:t>有效迁移率与有效电场之间关系用经验公式表示：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20738" y="5017857"/>
          <a:ext cx="7286624" cy="1479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21656"/>
                <a:gridCol w="1821656"/>
                <a:gridCol w="1821656"/>
                <a:gridCol w="1821656"/>
              </a:tblGrid>
              <a:tr h="3719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8"/>
                      <a:stretch>
                        <a:fillRect l="-100000" t="-9836" r="-200669" b="-3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Script MT Bold" panose="03040602040607080904" pitchFamily="66" charset="0"/>
                        </a:rPr>
                        <a:t>0 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(MV/cm)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电子（表面）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空穴（表面）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空穴（衬底）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515938" y="5045075"/>
            <a:ext cx="35607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Verdana" panose="020B0604030504040204" pitchFamily="34" charset="0"/>
              </a:rPr>
              <a:t>从图中可以看出，表面有效电场下，表面载流子迁移率远低于体迁移率的值。</a:t>
            </a:r>
            <a:endParaRPr lang="zh-CN" altLang="en-US" sz="2400">
              <a:solidFill>
                <a:srgbClr val="990000"/>
              </a:solidFill>
              <a:latin typeface="Verdana" panose="020B0604030504040204" pitchFamily="34" charset="0"/>
            </a:endParaRPr>
          </a:p>
        </p:txBody>
      </p:sp>
      <p:sp>
        <p:nvSpPr>
          <p:cNvPr id="2560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977591-A167-48C4-A639-98123FC30A6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560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" y="1088844"/>
            <a:ext cx="4440238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24" y="912177"/>
            <a:ext cx="4181475" cy="317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742078" y="4268787"/>
            <a:ext cx="3311525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Electron mobility versus </a:t>
            </a:r>
            <a:r>
              <a:rPr lang="en-US" altLang="zh-CN" sz="1200" i="1" dirty="0">
                <a:solidFill>
                  <a:srgbClr val="000000"/>
                </a:solidFill>
                <a:latin typeface="+mj-lt"/>
              </a:rPr>
              <a:t>V</a:t>
            </a: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GS + </a:t>
            </a:r>
            <a:r>
              <a:rPr lang="en-US" altLang="zh-CN" sz="1200" i="1" dirty="0">
                <a:solidFill>
                  <a:srgbClr val="000000"/>
                </a:solidFill>
                <a:latin typeface="+mj-lt"/>
              </a:rPr>
              <a:t>V</a:t>
            </a: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T for a long-channel (</a:t>
            </a:r>
            <a:r>
              <a:rPr lang="en-US" altLang="zh-CN" sz="1200" i="1" dirty="0">
                <a:solidFill>
                  <a:srgbClr val="000000"/>
                </a:solidFill>
                <a:latin typeface="+mj-lt"/>
              </a:rPr>
              <a:t>L </a:t>
            </a: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= 20 µm) and a </a:t>
            </a:r>
            <a:r>
              <a:rPr lang="en-US" altLang="zh-CN" sz="1200" dirty="0" err="1">
                <a:solidFill>
                  <a:srgbClr val="000000"/>
                </a:solidFill>
                <a:latin typeface="+mj-lt"/>
              </a:rPr>
              <a:t>shortchannel</a:t>
            </a: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zh-CN" sz="1200" i="1" dirty="0">
                <a:solidFill>
                  <a:srgbClr val="000000"/>
                </a:solidFill>
                <a:latin typeface="+mj-lt"/>
              </a:rPr>
              <a:t>L </a:t>
            </a: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= 1 µm) NMOS for different values of substrate bias. The solid line corresponds to the</a:t>
            </a:r>
            <a:br>
              <a:rPr lang="en-US" altLang="zh-CN" sz="12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linear approximation used in (1.73). Reproduced from Park C. K. </a:t>
            </a:r>
            <a:r>
              <a:rPr lang="en-US" altLang="zh-CN" sz="1200" i="1" dirty="0">
                <a:solidFill>
                  <a:srgbClr val="000000"/>
                </a:solidFill>
                <a:latin typeface="+mj-lt"/>
              </a:rPr>
              <a:t>et al</a:t>
            </a: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. (1991) A unified charge</a:t>
            </a:r>
            <a:br>
              <a:rPr lang="en-US" altLang="zh-CN" sz="1200" dirty="0">
                <a:solidFill>
                  <a:srgbClr val="000000"/>
                </a:solidFill>
                <a:latin typeface="+mj-lt"/>
              </a:rPr>
            </a:b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control model for long channel n-MOSFETs, </a:t>
            </a:r>
            <a:r>
              <a:rPr lang="en-US" altLang="zh-CN" sz="1200" i="1" dirty="0">
                <a:solidFill>
                  <a:srgbClr val="000000"/>
                </a:solidFill>
                <a:latin typeface="+mj-lt"/>
              </a:rPr>
              <a:t>IEEE Trans. Electron Devices</a:t>
            </a: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+mj-lt"/>
              </a:rPr>
              <a:t>ED-38</a:t>
            </a:r>
            <a:r>
              <a:rPr lang="en-US" altLang="zh-CN" sz="1200" dirty="0">
                <a:solidFill>
                  <a:srgbClr val="000000"/>
                </a:solidFill>
                <a:latin typeface="+mj-lt"/>
              </a:rPr>
              <a:t>, 399–406</a:t>
            </a:r>
            <a:br>
              <a:rPr lang="en-US" altLang="zh-CN" sz="1200" dirty="0">
                <a:solidFill>
                  <a:srgbClr val="000000"/>
                </a:solidFill>
                <a:latin typeface="+mj-lt"/>
              </a:rPr>
            </a:br>
            <a:br>
              <a:rPr lang="en-US" altLang="zh-CN" sz="1200" dirty="0">
                <a:solidFill>
                  <a:srgbClr val="000000"/>
                </a:solidFill>
                <a:latin typeface="+mj-lt"/>
              </a:rPr>
            </a:br>
            <a:endParaRPr lang="zh-CN" alt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111500" y="1765300"/>
          <a:ext cx="5370513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8" name="公式" r:id="rId1" imgW="2413000" imgH="2235200" progId="Equation.3">
                  <p:embed/>
                </p:oleObj>
              </mc:Choice>
              <mc:Fallback>
                <p:oleObj name="公式" r:id="rId1" imgW="2413000" imgH="2235200" progId="Equation.3">
                  <p:embed/>
                  <p:pic>
                    <p:nvPicPr>
                      <p:cNvPr id="0" name="图片 1198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765300"/>
                        <a:ext cx="5370513" cy="4975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71438" y="144463"/>
            <a:ext cx="9001125" cy="1143000"/>
          </a:xfrm>
        </p:spPr>
        <p:txBody>
          <a:bodyPr/>
          <a:lstStyle/>
          <a:p>
            <a:pPr algn="l" eaLnBrk="1" hangingPunct="1"/>
            <a:r>
              <a:rPr lang="en-US" altLang="zh-CN" sz="3600">
                <a:solidFill>
                  <a:srgbClr val="FF0000"/>
                </a:solidFill>
              </a:rPr>
              <a:t>to calculate the effective electric field at threshold for a given semiconductor doping</a:t>
            </a: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1800" y="2035175"/>
            <a:ext cx="24749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Verdana" panose="020B0604030504040204" pitchFamily="34" charset="0"/>
              </a:rPr>
              <a:t>a p-type silicon substrate</a:t>
            </a:r>
            <a:endParaRPr lang="zh-CN" altLang="en-US" sz="2400">
              <a:latin typeface="Verdana" panose="020B0604030504040204" pitchFamily="34" charset="0"/>
            </a:endParaRPr>
          </a:p>
        </p:txBody>
      </p:sp>
      <p:sp>
        <p:nvSpPr>
          <p:cNvPr id="266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96F869-8C46-4E26-B8A1-F777B4C4F52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CBC0A02-33A8-4A9A-94C9-F996152828B4}" type="slidenum">
              <a:rPr lang="zh-CN" altLang="en-US"/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457200" y="2938780"/>
          <a:ext cx="8229600" cy="184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60080" imgH="1855470" progId="Paint.Picture">
                  <p:embed/>
                </p:oleObj>
              </mc:Choice>
              <mc:Fallback>
                <p:oleObj name="" r:id="rId1" imgW="8260080" imgH="185547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938780"/>
                        <a:ext cx="8229600" cy="184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B6430A-2532-41FA-BC0F-DBACF5EC0C7F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92163" y="2079625"/>
            <a:ext cx="76803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、沟道长度调制效应</a:t>
            </a:r>
            <a:endParaRPr lang="zh-CN" altLang="en-US" sz="4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Channel Length Modulation</a:t>
            </a:r>
            <a:endParaRPr lang="zh-CN" altLang="en-US" sz="4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53582" y="616233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428D0-CA79-40D9-B0F2-DFEDEA162F44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39602" y="56184"/>
            <a:ext cx="4795561" cy="2745183"/>
            <a:chOff x="475428" y="3944623"/>
            <a:chExt cx="4823981" cy="291337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28" y="4266647"/>
              <a:ext cx="4666743" cy="22167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183893" y="3944623"/>
                  <a:ext cx="21155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𝑠𝑎𝑡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893" y="3944623"/>
                  <a:ext cx="2115516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 bwMode="auto">
            <a:xfrm flipH="1">
              <a:off x="3221910" y="5466661"/>
              <a:ext cx="1" cy="13913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3536931" y="5499138"/>
              <a:ext cx="19952" cy="13535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3221910" y="6624213"/>
              <a:ext cx="32499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153639" y="6184450"/>
                  <a:ext cx="4615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639" y="6184450"/>
                  <a:ext cx="461537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682" y="11794"/>
                <a:ext cx="4115285" cy="573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≪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：长沟道器件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" y="11794"/>
                <a:ext cx="4115285" cy="573298"/>
              </a:xfrm>
              <a:prstGeom prst="rect">
                <a:avLst/>
              </a:prstGeom>
              <a:blipFill rotWithShape="1">
                <a:blip r:embed="rId4"/>
                <a:stretch>
                  <a:fillRect l="-8" t="-63" r="4" b="-3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-12540" y="1123542"/>
                <a:ext cx="43464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≮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：沟道调制效应起作用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40" y="1123542"/>
                <a:ext cx="434646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11" t="-49" r="1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33873" y="3160460"/>
          <a:ext cx="8601290" cy="144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6" name="公式" r:id="rId6" imgW="66141600" imgH="9753600" progId="Equation.3">
                  <p:embed/>
                </p:oleObj>
              </mc:Choice>
              <mc:Fallback>
                <p:oleObj name="公式" r:id="rId6" imgW="66141600" imgH="9753600" progId="Equation.3">
                  <p:embed/>
                  <p:pic>
                    <p:nvPicPr>
                      <p:cNvPr id="0" name="对象 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873" y="3160460"/>
                        <a:ext cx="8601290" cy="144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2"/>
              <p:cNvSpPr txBox="1"/>
              <p:nvPr/>
            </p:nvSpPr>
            <p:spPr bwMode="auto">
              <a:xfrm>
                <a:off x="791748" y="5030008"/>
                <a:ext cx="1890126" cy="623887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>
          <p:sp>
            <p:nvSpPr>
              <p:cNvPr id="3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748" y="5030008"/>
                <a:ext cx="1890126" cy="623887"/>
              </a:xfrm>
              <a:prstGeom prst="rect">
                <a:avLst/>
              </a:prstGeom>
              <a:blipFill rotWithShape="1">
                <a:blip r:embed="rId8"/>
                <a:stretch>
                  <a:fillRect l="-28" t="-28" r="14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对象 1"/>
              <p:cNvSpPr txBox="1"/>
              <p:nvPr/>
            </p:nvSpPr>
            <p:spPr>
              <a:xfrm>
                <a:off x="3878606" y="4995091"/>
                <a:ext cx="3155950" cy="6238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ΔL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>
          <p:sp>
            <p:nvSpPr>
              <p:cNvPr id="32" name="对象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606" y="4995091"/>
                <a:ext cx="3155950" cy="623887"/>
              </a:xfrm>
              <a:prstGeom prst="rect">
                <a:avLst/>
              </a:prstGeom>
              <a:blipFill rotWithShape="1">
                <a:blip r:embed="rId9"/>
                <a:stretch>
                  <a:fillRect l="-1" t="-29" r="1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对象 3"/>
              <p:cNvSpPr txBox="1"/>
              <p:nvPr/>
            </p:nvSpPr>
            <p:spPr>
              <a:xfrm>
                <a:off x="4040531" y="5734458"/>
                <a:ext cx="2832100" cy="92551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ΔL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>
          <p:sp>
            <p:nvSpPr>
              <p:cNvPr id="33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531" y="5734458"/>
                <a:ext cx="2832100" cy="925512"/>
              </a:xfrm>
              <a:prstGeom prst="rect">
                <a:avLst/>
              </a:prstGeom>
              <a:blipFill rotWithShape="1">
                <a:blip r:embed="rId10"/>
                <a:stretch>
                  <a:fillRect l="-1" t="-44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00015" y="6206339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BCD66-63AC-4328-9D9A-72B3FF88181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517" y="5200393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不随栅压变化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98186" y="322948"/>
            <a:ext cx="4560200" cy="3375225"/>
            <a:chOff x="3086901" y="2790248"/>
            <a:chExt cx="6076143" cy="3737080"/>
          </a:xfrm>
        </p:grpSpPr>
        <p:grpSp>
          <p:nvGrpSpPr>
            <p:cNvPr id="6" name="组合 5"/>
            <p:cNvGrpSpPr/>
            <p:nvPr/>
          </p:nvGrpSpPr>
          <p:grpSpPr>
            <a:xfrm>
              <a:off x="3086901" y="3278706"/>
              <a:ext cx="5933504" cy="3248622"/>
              <a:chOff x="2282684" y="1285949"/>
              <a:chExt cx="5933504" cy="3248622"/>
            </a:xfrm>
          </p:grpSpPr>
          <p:sp>
            <p:nvSpPr>
              <p:cNvPr id="8" name="AutoShape 3" descr="Z"/>
              <p:cNvSpPr>
                <a:spLocks noChangeAspect="1" noChangeArrowheads="1"/>
              </p:cNvSpPr>
              <p:nvPr/>
            </p:nvSpPr>
            <p:spPr bwMode="auto">
              <a:xfrm>
                <a:off x="3619500" y="2909888"/>
                <a:ext cx="1905000" cy="103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9" name="AutoShape 4" descr="Z"/>
              <p:cNvSpPr>
                <a:spLocks noChangeAspect="1" noChangeArrowheads="1"/>
              </p:cNvSpPr>
              <p:nvPr/>
            </p:nvSpPr>
            <p:spPr bwMode="auto">
              <a:xfrm>
                <a:off x="3619500" y="2909888"/>
                <a:ext cx="1905000" cy="103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282684" y="1285949"/>
                <a:ext cx="5933504" cy="3241177"/>
              </a:xfrm>
              <a:prstGeom prst="rect">
                <a:avLst/>
              </a:prstGeom>
            </p:spPr>
          </p:pic>
          <p:cxnSp>
            <p:nvCxnSpPr>
              <p:cNvPr id="11" name="直接连接符 10"/>
              <p:cNvCxnSpPr/>
              <p:nvPr/>
            </p:nvCxnSpPr>
            <p:spPr bwMode="auto">
              <a:xfrm>
                <a:off x="6014738" y="3812932"/>
                <a:ext cx="11698" cy="47606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直接连接符 11"/>
              <p:cNvCxnSpPr/>
              <p:nvPr/>
            </p:nvCxnSpPr>
            <p:spPr bwMode="auto">
              <a:xfrm flipH="1">
                <a:off x="2381934" y="3812932"/>
                <a:ext cx="1" cy="47606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箭头连接符 12"/>
              <p:cNvCxnSpPr/>
              <p:nvPr/>
            </p:nvCxnSpPr>
            <p:spPr bwMode="auto">
              <a:xfrm>
                <a:off x="2381934" y="4098410"/>
                <a:ext cx="3617190" cy="5279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4166888" y="4165239"/>
                    <a:ext cx="4092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6888" y="4165239"/>
                    <a:ext cx="409215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文本框 16"/>
            <p:cNvSpPr txBox="1"/>
            <p:nvPr/>
          </p:nvSpPr>
          <p:spPr>
            <a:xfrm>
              <a:off x="6775852" y="2790248"/>
              <a:ext cx="2387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线性区          饱和区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5">
                <a:hlinkClick r:id="" action="ppaction://ole?verb=1"/>
              </p:cNvPr>
              <p:cNvSpPr txBox="1"/>
              <p:nvPr/>
            </p:nvSpPr>
            <p:spPr bwMode="auto">
              <a:xfrm>
                <a:off x="5384288" y="1583877"/>
                <a:ext cx="3747050" cy="1045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>
          <p:sp>
            <p:nvSpPr>
              <p:cNvPr id="20" name="Object 1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4288" y="1583877"/>
                <a:ext cx="3747050" cy="1045948"/>
              </a:xfrm>
              <a:prstGeom prst="rect">
                <a:avLst/>
              </a:prstGeom>
              <a:blipFill rotWithShape="1">
                <a:blip r:embed="rId3"/>
                <a:stretch>
                  <a:fillRect l="-3" t="-18" r="1" b="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/>
              <p:cNvSpPr txBox="1"/>
              <p:nvPr/>
            </p:nvSpPr>
            <p:spPr>
              <a:xfrm>
                <a:off x="3086901" y="4705609"/>
                <a:ext cx="4862513" cy="13589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𝑠𝑎𝑡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1" y="4705609"/>
                <a:ext cx="4862513" cy="1358900"/>
              </a:xfrm>
              <a:prstGeom prst="rect">
                <a:avLst/>
              </a:prstGeom>
              <a:blipFill rotWithShape="1">
                <a:blip r:embed="rId4"/>
                <a:stretch>
                  <a:fillRect l="-3" t="-19" r="10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 bwMode="auto">
          <a:xfrm>
            <a:off x="5304865" y="4009396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/>
              <p:cNvSpPr txBox="1"/>
              <p:nvPr/>
            </p:nvSpPr>
            <p:spPr bwMode="auto">
              <a:xfrm>
                <a:off x="1164589" y="1020723"/>
                <a:ext cx="3915261" cy="14541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4589" y="1020723"/>
                <a:ext cx="3915261" cy="1454150"/>
              </a:xfrm>
              <a:prstGeom prst="rect">
                <a:avLst/>
              </a:prstGeom>
              <a:blipFill rotWithShape="1">
                <a:blip r:embed="rId1"/>
                <a:stretch>
                  <a:fillRect l="-16" t="-19" r="12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对象 18"/>
              <p:cNvSpPr txBox="1"/>
              <p:nvPr/>
            </p:nvSpPr>
            <p:spPr bwMode="auto">
              <a:xfrm>
                <a:off x="296715" y="4329060"/>
                <a:ext cx="6731855" cy="12470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ΔL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den>
                        </m:f>
                      </m:e>
                    </m:rad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𝑏𝑖</m:t>
                                </m:r>
                              </m:sub>
                            </m:sSub>
                          </m:e>
                        </m:ra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𝑏𝑖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9" name="对象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715" y="4329060"/>
                <a:ext cx="6731855" cy="1247023"/>
              </a:xfrm>
              <a:prstGeom prst="rect">
                <a:avLst/>
              </a:prstGeom>
              <a:blipFill rotWithShape="1">
                <a:blip r:embed="rId2"/>
                <a:stretch>
                  <a:fillRect l="-3" t="-21" r="6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609952" y="462361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(Donald </a:t>
            </a:r>
            <a:r>
              <a:rPr lang="en-US" altLang="zh-CN" dirty="0" err="1"/>
              <a:t>A.Neamen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对象 18"/>
              <p:cNvSpPr txBox="1"/>
              <p:nvPr/>
            </p:nvSpPr>
            <p:spPr bwMode="auto">
              <a:xfrm>
                <a:off x="489544" y="2593527"/>
                <a:ext cx="7993083" cy="14541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ΔL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𝐹𝐵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𝐹𝐵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对象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544" y="2593527"/>
                <a:ext cx="7993083" cy="1454150"/>
              </a:xfrm>
              <a:prstGeom prst="rect">
                <a:avLst/>
              </a:prstGeom>
              <a:blipFill rotWithShape="1">
                <a:blip r:embed="rId3"/>
                <a:stretch>
                  <a:fillRect l="-7" t="-13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764829" y="1929645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黄均鼎 汤庭鳌 胡喜光（复旦大学出版社）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8" y="373289"/>
            <a:ext cx="8476590" cy="612040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044" y="-83933"/>
                <a:ext cx="86859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N-MOSFET, N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=2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10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16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=0.4V, L=1.5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m,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𝐺𝑆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,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请比较实际的漏电流与理想值的比。如果这个比值不超过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1.25.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则最小的沟道长度是多少？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4" y="-83933"/>
                <a:ext cx="8685986" cy="1754326"/>
              </a:xfrm>
              <a:prstGeom prst="rect">
                <a:avLst/>
              </a:prstGeom>
              <a:blipFill rotWithShape="1">
                <a:blip r:embed="rId1"/>
                <a:stretch>
                  <a:fillRect l="-1" t="-1731" r="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81754" y="2078910"/>
                <a:ext cx="53544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𝐷𝑠𝑎𝑡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=0.6 V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54" y="2078910"/>
                <a:ext cx="535447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7" t="-106" r="-204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2" y="3203984"/>
            <a:ext cx="7110474" cy="3086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6-金属半导体接触</Template>
  <TotalTime>0</TotalTime>
  <Words>2580</Words>
  <Application>WPS 演示</Application>
  <PresentationFormat>全屏显示(4:3)</PresentationFormat>
  <Paragraphs>304</Paragraphs>
  <Slides>35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35</vt:i4>
      </vt:variant>
    </vt:vector>
  </HeadingPairs>
  <TitlesOfParts>
    <vt:vector size="73" baseType="lpstr">
      <vt:lpstr>Arial</vt:lpstr>
      <vt:lpstr>宋体</vt:lpstr>
      <vt:lpstr>Wingdings</vt:lpstr>
      <vt:lpstr>Verdana</vt:lpstr>
      <vt:lpstr>Times New Roman</vt:lpstr>
      <vt:lpstr>Comic Sans MS</vt:lpstr>
      <vt:lpstr>Cambria Math</vt:lpstr>
      <vt:lpstr>Symbol</vt:lpstr>
      <vt:lpstr>Calibri</vt:lpstr>
      <vt:lpstr>微软雅黑</vt:lpstr>
      <vt:lpstr>Arial Unicode MS</vt:lpstr>
      <vt:lpstr>Dotum</vt:lpstr>
      <vt:lpstr>Malgun Gothic</vt:lpstr>
      <vt:lpstr>楷体_GB2312</vt:lpstr>
      <vt:lpstr>新宋体</vt:lpstr>
      <vt:lpstr>Script MT Bold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亚阈区传导电流 subthreshold conduction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亚阈摆幅——S因子 Subthreshold swings</vt:lpstr>
      <vt:lpstr>PowerPoint 演示文稿</vt:lpstr>
      <vt:lpstr>PowerPoint 演示文稿</vt:lpstr>
      <vt:lpstr>S值的理论推导</vt:lpstr>
      <vt:lpstr>PowerPoint 演示文稿</vt:lpstr>
      <vt:lpstr>PowerPoint 演示文稿</vt:lpstr>
      <vt:lpstr>PowerPoint 演示文稿</vt:lpstr>
      <vt:lpstr>S值的控制</vt:lpstr>
      <vt:lpstr>PowerPoint 演示文稿</vt:lpstr>
      <vt:lpstr>迁移率</vt:lpstr>
      <vt:lpstr>PowerPoint 演示文稿</vt:lpstr>
      <vt:lpstr>PowerPoint 演示文稿</vt:lpstr>
      <vt:lpstr>to calculate the effective electric field at threshold for a given semiconductor doping</vt:lpstr>
      <vt:lpstr>PowerPoint 演示文稿</vt:lpstr>
    </vt:vector>
  </TitlesOfParts>
  <Company>Legend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User</dc:creator>
  <cp:lastModifiedBy>刘雁鸿</cp:lastModifiedBy>
  <cp:revision>493</cp:revision>
  <cp:lastPrinted>2411-12-30T00:00:00Z</cp:lastPrinted>
  <dcterms:created xsi:type="dcterms:W3CDTF">2005-01-25T02:28:00Z</dcterms:created>
  <dcterms:modified xsi:type="dcterms:W3CDTF">2021-11-28T12:17:33Z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20D93A0AFDBE453684FE774B52B71D88</vt:lpwstr>
  </property>
</Properties>
</file>