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6"/>
  </p:notesMasterIdLst>
  <p:sldIdLst>
    <p:sldId id="256" r:id="rId3"/>
    <p:sldId id="262" r:id="rId4"/>
    <p:sldId id="395" r:id="rId5"/>
    <p:sldId id="396" r:id="rId6"/>
    <p:sldId id="261" r:id="rId7"/>
    <p:sldId id="266" r:id="rId8"/>
    <p:sldId id="332" r:id="rId9"/>
    <p:sldId id="268" r:id="rId10"/>
    <p:sldId id="412" r:id="rId11"/>
    <p:sldId id="269" r:id="rId12"/>
    <p:sldId id="271" r:id="rId13"/>
    <p:sldId id="357" r:id="rId14"/>
    <p:sldId id="318" r:id="rId15"/>
    <p:sldId id="400" r:id="rId16"/>
    <p:sldId id="267" r:id="rId17"/>
    <p:sldId id="273" r:id="rId18"/>
    <p:sldId id="358" r:id="rId19"/>
    <p:sldId id="359" r:id="rId20"/>
    <p:sldId id="360" r:id="rId21"/>
    <p:sldId id="274" r:id="rId22"/>
    <p:sldId id="389" r:id="rId23"/>
    <p:sldId id="399" r:id="rId24"/>
    <p:sldId id="275" r:id="rId25"/>
    <p:sldId id="363" r:id="rId26"/>
    <p:sldId id="364" r:id="rId27"/>
    <p:sldId id="401" r:id="rId28"/>
    <p:sldId id="402" r:id="rId29"/>
    <p:sldId id="365" r:id="rId30"/>
    <p:sldId id="413" r:id="rId31"/>
    <p:sldId id="414" r:id="rId32"/>
    <p:sldId id="415" r:id="rId33"/>
    <p:sldId id="416" r:id="rId34"/>
    <p:sldId id="40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23" autoAdjust="0"/>
    <p:restoredTop sz="94660"/>
  </p:normalViewPr>
  <p:slideViewPr>
    <p:cSldViewPr>
      <p:cViewPr varScale="1">
        <p:scale>
          <a:sx n="90" d="100"/>
          <a:sy n="90" d="100"/>
        </p:scale>
        <p:origin x="543" y="63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3AF5-D5A6-4122-B8E9-2417C23A1C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9B0F-6A63-4683-B48C-A193EC3BB3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FC5E-28AA-4F6D-8F72-CA92E7961A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64A-573F-47AB-9735-6E759BF53FA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1E84-512B-4563-BAF9-A551C2AB47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AF2-CF0C-4D02-93A6-23F98C1E92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EC1E-222C-43FD-8D84-0B92CE3880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6347-2008-458E-99BA-5B1DE3D2037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257-7A46-40C5-8BC4-83EED263F96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E88-EEBB-46FE-9BD9-A7545ECDC90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0D90-220E-47A1-8DF5-5399D06184B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B001-4C7D-455E-9729-F058E05885F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8B77-8CB1-4A41-8CA7-183839A51DC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6697-42E8-4B4A-9788-6C35937401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6" Type="http://schemas.openxmlformats.org/officeDocument/2006/relationships/image" Target="../media/image2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4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02.png"/><Relationship Id="rId10" Type="http://schemas.openxmlformats.org/officeDocument/2006/relationships/image" Target="../media/image101.png"/><Relationship Id="rId1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双极型晶体管</a:t>
            </a:r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 descr="“transistor theory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12" name="AutoShape 4" descr="“transistor theory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162446" y="548680"/>
                <a:ext cx="3257426" cy="1800200"/>
              </a:xfrm>
              <a:prstGeom prst="rect">
                <a:avLst/>
              </a:prstGeom>
              <a:solidFill>
                <a:srgbClr val="FF0000">
                  <a:alpha val="16078"/>
                </a:srgbClr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共基极直流电流增益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46" y="548680"/>
                <a:ext cx="3257426" cy="1800200"/>
              </a:xfrm>
              <a:prstGeom prst="rect">
                <a:avLst/>
              </a:prstGeom>
              <a:blipFill rotWithShape="1">
                <a:blip r:embed="rId1"/>
                <a:stretch>
                  <a:fillRect l="-16" t="-2" r="1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491719" y="3091335"/>
                <a:ext cx="8431658" cy="1460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𝑬𝒑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𝑬𝑹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𝑬𝒑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719" y="3091335"/>
                <a:ext cx="8431658" cy="1460500"/>
              </a:xfrm>
              <a:prstGeom prst="rect">
                <a:avLst/>
              </a:prstGeom>
              <a:blipFill rotWithShape="1">
                <a:blip r:embed="rId2"/>
                <a:stretch>
                  <a:fillRect l="-3" t="-11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>
                <a:hlinkClick r:id="" action="ppaction://ole?verb=1"/>
              </p:cNvPr>
              <p:cNvSpPr txBox="1"/>
              <p:nvPr/>
            </p:nvSpPr>
            <p:spPr bwMode="auto">
              <a:xfrm>
                <a:off x="460375" y="4552975"/>
                <a:ext cx="2744788" cy="175367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发射效率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𝑬𝒑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对象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552975"/>
                <a:ext cx="2744788" cy="1753679"/>
              </a:xfrm>
              <a:prstGeom prst="rect">
                <a:avLst/>
              </a:prstGeom>
              <a:blipFill rotWithShape="1">
                <a:blip r:embed="rId3"/>
                <a:stretch>
                  <a:fillRect t="-1" r="1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>
                <a:hlinkClick r:id="" action="ppaction://ole?verb=1"/>
              </p:cNvPr>
              <p:cNvSpPr txBox="1"/>
              <p:nvPr/>
            </p:nvSpPr>
            <p:spPr bwMode="auto">
              <a:xfrm>
                <a:off x="4932040" y="4628519"/>
                <a:ext cx="3024336" cy="172669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基区传输因子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zh-CN" alt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>
          <p:sp>
            <p:nvSpPr>
              <p:cNvPr id="6" name="对象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4628519"/>
                <a:ext cx="3024336" cy="1726691"/>
              </a:xfrm>
              <a:prstGeom prst="rect">
                <a:avLst/>
              </a:prstGeom>
              <a:blipFill rotWithShape="1">
                <a:blip r:embed="rId4"/>
                <a:stretch>
                  <a:fillRect l="-21" r="1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67934"/>
            <a:ext cx="5333603" cy="28258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114299" y="738188"/>
                <a:ext cx="6509009" cy="523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集电极电流可表示为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99" y="738188"/>
                <a:ext cx="6509009" cy="523875"/>
              </a:xfrm>
              <a:prstGeom prst="rect">
                <a:avLst/>
              </a:prstGeom>
              <a:blipFill rotWithShape="1">
                <a:blip r:embed="rId1"/>
                <a:stretch>
                  <a:fillRect l="-10" t="-61" r="4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275676" y="1509645"/>
                <a:ext cx="4080300" cy="44778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676" y="1509645"/>
                <a:ext cx="4080300" cy="447782"/>
              </a:xfrm>
              <a:prstGeom prst="rect">
                <a:avLst/>
              </a:prstGeom>
              <a:blipFill rotWithShape="1">
                <a:blip r:embed="rId2"/>
                <a:stretch>
                  <a:fillRect l="-2" t="-56" r="13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445227" y="2182290"/>
                <a:ext cx="3744416" cy="9788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𝑪𝑩𝑶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227" y="2182290"/>
                <a:ext cx="3744416" cy="978837"/>
              </a:xfrm>
              <a:prstGeom prst="rect">
                <a:avLst/>
              </a:prstGeom>
              <a:blipFill rotWithShape="1">
                <a:blip r:embed="rId3"/>
                <a:stretch>
                  <a:fillRect l="-2" t="-44" r="1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>
                <a:hlinkClick r:id="" action="ppaction://ole?verb=1"/>
              </p:cNvPr>
              <p:cNvSpPr txBox="1"/>
              <p:nvPr/>
            </p:nvSpPr>
            <p:spPr bwMode="auto">
              <a:xfrm>
                <a:off x="340151" y="4047346"/>
                <a:ext cx="4304160" cy="174862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定义共发射极直流电流增益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对象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151" y="4047346"/>
                <a:ext cx="4304160" cy="1748626"/>
              </a:xfrm>
              <a:prstGeom prst="rect">
                <a:avLst/>
              </a:prstGeom>
              <a:blipFill rotWithShape="1">
                <a:blip r:embed="rId4"/>
                <a:stretch>
                  <a:fillRect l="-10" t="-28" r="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>
                <a:hlinkClick r:id="" action="ppaction://ole?verb=1"/>
              </p:cNvPr>
              <p:cNvSpPr txBox="1"/>
              <p:nvPr/>
            </p:nvSpPr>
            <p:spPr bwMode="auto">
              <a:xfrm>
                <a:off x="3846338" y="4940431"/>
                <a:ext cx="2646539" cy="12397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𝑪𝑩𝑶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对象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6338" y="4940431"/>
                <a:ext cx="2646539" cy="1239706"/>
              </a:xfrm>
              <a:prstGeom prst="rect">
                <a:avLst/>
              </a:prstGeom>
              <a:blipFill rotWithShape="1">
                <a:blip r:embed="rId5"/>
                <a:stretch>
                  <a:fillRect l="-5" t="-1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>
                <a:hlinkClick r:id="" action="ppaction://ole?verb=1"/>
              </p:cNvPr>
              <p:cNvSpPr txBox="1"/>
              <p:nvPr/>
            </p:nvSpPr>
            <p:spPr bwMode="auto">
              <a:xfrm>
                <a:off x="399815" y="3226582"/>
                <a:ext cx="2822810" cy="583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对象 6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15" y="3226582"/>
                <a:ext cx="2822810" cy="583900"/>
              </a:xfrm>
              <a:prstGeom prst="rect">
                <a:avLst/>
              </a:prstGeom>
              <a:blipFill rotWithShape="1">
                <a:blip r:embed="rId6"/>
                <a:stretch>
                  <a:fillRect l="-14" t="-25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67" name="Picture 11" descr="http://upload.wikimedia.org/wikipedia/commons/thumb/a/a0/NPN_common_emitter.svg/2000px-NPN_common_emitter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90" y="1097719"/>
            <a:ext cx="1522890" cy="31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58" y="1212777"/>
            <a:ext cx="2284090" cy="36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3490" y="167440"/>
            <a:ext cx="194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发射极开路的基极－集电极电流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097600" y="673953"/>
            <a:ext cx="144016" cy="25135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99792" y="631413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基极开路的发射极－集电极反向饱和电流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644311" y="5907407"/>
            <a:ext cx="72008" cy="30943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10975" y="-30737"/>
            <a:ext cx="588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共发射极接法电流增益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39" y="620688"/>
            <a:ext cx="9057214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71600" y="2420888"/>
            <a:ext cx="7344816" cy="8247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理想晶体管的电流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电压关系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81034" y="2935245"/>
            <a:ext cx="4473633" cy="3629067"/>
            <a:chOff x="1185159" y="228794"/>
            <a:chExt cx="5839021" cy="2534933"/>
          </a:xfrm>
        </p:grpSpPr>
        <p:grpSp>
          <p:nvGrpSpPr>
            <p:cNvPr id="4" name="组合 3"/>
            <p:cNvGrpSpPr/>
            <p:nvPr/>
          </p:nvGrpSpPr>
          <p:grpSpPr>
            <a:xfrm>
              <a:off x="1185159" y="228794"/>
              <a:ext cx="5710382" cy="2534933"/>
              <a:chOff x="1185161" y="228461"/>
              <a:chExt cx="5710382" cy="2534933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924282" y="228461"/>
                <a:ext cx="4971261" cy="2534933"/>
                <a:chOff x="1924282" y="228461"/>
                <a:chExt cx="4971261" cy="2534933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924282" y="228461"/>
                  <a:ext cx="4971261" cy="2534933"/>
                  <a:chOff x="1242875" y="1019245"/>
                  <a:chExt cx="6648648" cy="343297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42875" y="1019245"/>
                    <a:ext cx="6648648" cy="3363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" name="TextBox 3"/>
                  <p:cNvSpPr txBox="1"/>
                  <p:nvPr/>
                </p:nvSpPr>
                <p:spPr>
                  <a:xfrm>
                    <a:off x="1638777" y="1451698"/>
                    <a:ext cx="660939" cy="3493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altLang="zh-CN" b="1" i="1" baseline="-250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</a:t>
                    </a:r>
                    <a:endParaRPr lang="zh-CN" altLang="en-US" b="1" i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6"/>
                  <p:cNvSpPr txBox="1"/>
                  <p:nvPr/>
                </p:nvSpPr>
                <p:spPr>
                  <a:xfrm>
                    <a:off x="3549069" y="4102847"/>
                    <a:ext cx="660939" cy="3493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altLang="zh-CN" b="1" i="1" baseline="-250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B</a:t>
                    </a:r>
                    <a:endParaRPr lang="zh-CN" altLang="en-US" b="1" i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7"/>
                  <p:cNvSpPr txBox="1"/>
                  <p:nvPr/>
                </p:nvSpPr>
                <p:spPr>
                  <a:xfrm>
                    <a:off x="1829299" y="3261168"/>
                    <a:ext cx="1012426" cy="3784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b="1" i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-</a:t>
                    </a:r>
                    <a:r>
                      <a:rPr lang="en-US" altLang="zh-CN" sz="2000" b="1" i="1" dirty="0" err="1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altLang="zh-CN" sz="2000" b="1" i="1" baseline="-25000" dirty="0" err="1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</a:t>
                    </a:r>
                    <a:endParaRPr lang="zh-CN" altLang="en-US" sz="2000" b="1" i="1" baseline="-250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8"/>
                  <p:cNvSpPr txBox="1"/>
                  <p:nvPr/>
                </p:nvSpPr>
                <p:spPr>
                  <a:xfrm>
                    <a:off x="5750538" y="3290283"/>
                    <a:ext cx="660939" cy="3493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1" dirty="0" err="1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altLang="zh-CN" b="1" i="1" baseline="-25000" dirty="0" err="1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</a:t>
                    </a:r>
                    <a:endParaRPr lang="zh-CN" altLang="en-US" b="1" i="1" baseline="-250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0"/>
                  <p:cNvSpPr txBox="1"/>
                  <p:nvPr/>
                </p:nvSpPr>
                <p:spPr>
                  <a:xfrm>
                    <a:off x="2956818" y="2878326"/>
                    <a:ext cx="526625" cy="3493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  <a:endParaRPr lang="zh-CN" altLang="en-US" b="1" i="1" baseline="-250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" name="TextBox 3"/>
                <p:cNvSpPr txBox="1"/>
                <p:nvPr/>
              </p:nvSpPr>
              <p:spPr>
                <a:xfrm>
                  <a:off x="5670386" y="1343748"/>
                  <a:ext cx="494191" cy="257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N</a:t>
                  </a:r>
                  <a:r>
                    <a:rPr lang="en-US" altLang="zh-CN" b="1" i="1" baseline="-250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b="1" i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1185161" y="1859200"/>
                    <a:ext cx="1073660" cy="2579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5161" y="1859200"/>
                    <a:ext cx="1073660" cy="257981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3916794" y="1637342"/>
                    <a:ext cx="862343" cy="2579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794" y="1637342"/>
                    <a:ext cx="862343" cy="25798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6041457" y="2011942"/>
                    <a:ext cx="841420" cy="2579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457" y="2011942"/>
                    <a:ext cx="841420" cy="257981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2213675" y="231259"/>
                  <a:ext cx="4810505" cy="2579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发射区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基区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集电区</m:t>
                        </m:r>
                      </m:oMath>
                    </m:oMathPara>
                  </a14:m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675" y="231259"/>
                  <a:ext cx="4810505" cy="25798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图片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03" y="2680775"/>
            <a:ext cx="4522484" cy="35551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5792376" y="177546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少子分布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397290" y="92967"/>
            <a:ext cx="3748454" cy="6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理想晶体管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0922" y="587883"/>
            <a:ext cx="5830893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掺杂均匀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外加电压都在结上；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空间电荷区内没有产生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复合电流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无串联电阻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小注入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576" y="2902464"/>
            <a:ext cx="4744428" cy="33264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>
                <a:hlinkClick r:id="" action="ppaction://ole?verb=1"/>
              </p:cNvPr>
              <p:cNvSpPr txBox="1"/>
              <p:nvPr/>
            </p:nvSpPr>
            <p:spPr bwMode="auto">
              <a:xfrm>
                <a:off x="1013521" y="164394"/>
                <a:ext cx="2952328" cy="52830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对象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521" y="164394"/>
                <a:ext cx="2952328" cy="528302"/>
              </a:xfrm>
              <a:prstGeom prst="rect">
                <a:avLst/>
              </a:prstGeom>
              <a:blipFill rotWithShape="1">
                <a:blip r:embed="rId1"/>
                <a:stretch>
                  <a:fillRect l="-2" t="-107" r="9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>
                <a:hlinkClick r:id="" action="ppaction://ole?verb=1"/>
              </p:cNvPr>
              <p:cNvSpPr txBox="1"/>
              <p:nvPr/>
            </p:nvSpPr>
            <p:spPr bwMode="auto">
              <a:xfrm>
                <a:off x="2711415" y="1488729"/>
                <a:ext cx="6161612" cy="8672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对象 1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15" y="1488729"/>
                <a:ext cx="6161612" cy="867208"/>
              </a:xfrm>
              <a:prstGeom prst="rect">
                <a:avLst/>
              </a:prstGeom>
              <a:blipFill rotWithShape="1">
                <a:blip r:embed="rId2"/>
                <a:stretch>
                  <a:fillRect l="-10" t="-33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象 13"/>
              <p:cNvSpPr txBox="1"/>
              <p:nvPr/>
            </p:nvSpPr>
            <p:spPr bwMode="auto">
              <a:xfrm>
                <a:off x="3411534" y="182331"/>
                <a:ext cx="4570011" cy="10553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𝒏𝑩</m:t>
                          </m:r>
                        </m:sub>
                      </m:sSub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𝒑𝑩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𝒑𝑩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4" name="对象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534" y="182331"/>
                <a:ext cx="4570011" cy="1055332"/>
              </a:xfrm>
              <a:prstGeom prst="rect">
                <a:avLst/>
              </a:prstGeom>
              <a:blipFill rotWithShape="1">
                <a:blip r:embed="rId3"/>
                <a:stretch>
                  <a:fillRect l="-7" t="-8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对象 15"/>
              <p:cNvSpPr txBox="1"/>
              <p:nvPr/>
            </p:nvSpPr>
            <p:spPr bwMode="auto">
              <a:xfrm>
                <a:off x="2706281" y="2250161"/>
                <a:ext cx="5980519" cy="7731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𝑩𝑪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对象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6281" y="2250161"/>
                <a:ext cx="5980519" cy="773122"/>
              </a:xfrm>
              <a:prstGeom prst="rect">
                <a:avLst/>
              </a:prstGeom>
              <a:blipFill rotWithShape="1">
                <a:blip r:embed="rId4"/>
                <a:stretch>
                  <a:fillRect l="-9" t="-4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6285" y="183271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边界条件：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2294015" y="1674097"/>
            <a:ext cx="409699" cy="115212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243326" y="3023283"/>
                <a:ext cx="8640960" cy="27540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326" y="3023283"/>
                <a:ext cx="8640960" cy="2754068"/>
              </a:xfrm>
              <a:prstGeom prst="rect">
                <a:avLst/>
              </a:prstGeom>
              <a:blipFill rotWithShape="1">
                <a:blip r:embed="rId5"/>
                <a:stretch>
                  <a:fillRect l="-1" t="-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504" y="1166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416449" y="82052"/>
                <a:ext cx="9143999" cy="27540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449" y="82052"/>
                <a:ext cx="9143999" cy="2754068"/>
              </a:xfrm>
              <a:prstGeom prst="rect">
                <a:avLst/>
              </a:prstGeom>
              <a:blipFill rotWithShape="1">
                <a:blip r:embed="rId1"/>
                <a:stretch>
                  <a:fillRect l="-6" t="-5" r="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300"/>
          <p:cNvSpPr>
            <a:spLocks noChangeArrowheads="1"/>
          </p:cNvSpPr>
          <p:nvPr/>
        </p:nvSpPr>
        <p:spPr bwMode="auto">
          <a:xfrm>
            <a:off x="611560" y="39159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7789" y="2890238"/>
            <a:ext cx="8195965" cy="777394"/>
            <a:chOff x="162491" y="2483530"/>
            <a:chExt cx="4801288" cy="7773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对象 6"/>
                <p:cNvSpPr txBox="1"/>
                <p:nvPr/>
              </p:nvSpPr>
              <p:spPr bwMode="auto">
                <a:xfrm>
                  <a:off x="162491" y="2747771"/>
                  <a:ext cx="879390" cy="39877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对象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2491" y="2747771"/>
                  <a:ext cx="879390" cy="39877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对象 7"/>
                <p:cNvSpPr txBox="1"/>
                <p:nvPr/>
              </p:nvSpPr>
              <p:spPr bwMode="auto">
                <a:xfrm>
                  <a:off x="1336201" y="2742073"/>
                  <a:ext cx="1529428" cy="42303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𝐬𝐢𝐧𝐡</m:t>
                            </m:r>
                          </m:fName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对象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6201" y="2742073"/>
                  <a:ext cx="1529428" cy="42303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对象 8"/>
                <p:cNvSpPr txBox="1"/>
                <p:nvPr/>
              </p:nvSpPr>
              <p:spPr bwMode="auto">
                <a:xfrm>
                  <a:off x="3235587" y="2483530"/>
                  <a:ext cx="1728192" cy="77739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𝐬𝐢𝐧𝐡</m:t>
                            </m:r>
                          </m:fName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𝒏𝑩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)≈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𝒏𝑩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对象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5587" y="2483530"/>
                  <a:ext cx="1728192" cy="77739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301"/>
            <p:cNvSpPr>
              <a:spLocks noChangeArrowheads="1"/>
            </p:cNvSpPr>
            <p:nvPr/>
          </p:nvSpPr>
          <p:spPr bwMode="auto">
            <a:xfrm>
              <a:off x="2723043" y="2724273"/>
              <a:ext cx="4924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即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对象 14"/>
              <p:cNvSpPr txBox="1"/>
              <p:nvPr/>
            </p:nvSpPr>
            <p:spPr bwMode="auto">
              <a:xfrm>
                <a:off x="611560" y="4063248"/>
                <a:ext cx="7709939" cy="115153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𝑩𝑬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b="1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f>
                      <m:f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5" name="对象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063248"/>
                <a:ext cx="7709939" cy="1151531"/>
              </a:xfrm>
              <a:prstGeom prst="rect">
                <a:avLst/>
              </a:prstGeom>
              <a:blipFill rotWithShape="1">
                <a:blip r:embed="rId5"/>
                <a:stretch>
                  <a:fillRect l="-1" t="-45" r="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 flipV="1">
            <a:off x="8152966" y="6535163"/>
            <a:ext cx="0" cy="1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716433" y="1184051"/>
                <a:ext cx="1498680" cy="402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33" y="1184051"/>
                <a:ext cx="1498680" cy="402418"/>
              </a:xfrm>
              <a:prstGeom prst="rect">
                <a:avLst/>
              </a:prstGeom>
              <a:blipFill rotWithShape="1">
                <a:blip r:embed="rId6"/>
                <a:stretch>
                  <a:fillRect l="-2" t="-102" r="-2196" b="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751585" y="0"/>
                <a:ext cx="1205395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85" y="0"/>
                <a:ext cx="1205395" cy="402418"/>
              </a:xfrm>
              <a:prstGeom prst="rect">
                <a:avLst/>
              </a:prstGeom>
              <a:blipFill rotWithShape="1">
                <a:blip r:embed="rId7"/>
                <a:stretch>
                  <a:fillRect r="-2831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2843808" y="498136"/>
            <a:ext cx="3609179" cy="64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20417" y="1602334"/>
            <a:ext cx="3473941" cy="64167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764704"/>
            <a:ext cx="6842468" cy="5256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39752" y="6376135"/>
                <a:ext cx="4608512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376135"/>
                <a:ext cx="4608512" cy="335413"/>
              </a:xfrm>
              <a:prstGeom prst="rect">
                <a:avLst/>
              </a:prstGeom>
              <a:blipFill rotWithShape="1">
                <a:blip r:embed="rId2"/>
                <a:stretch>
                  <a:fillRect l="-9" t="-30" r="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191965" y="1198663"/>
                <a:ext cx="4236019" cy="9159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𝒏𝑬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𝒏𝑬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𝒏𝑬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65" y="1198663"/>
                <a:ext cx="4236019" cy="915987"/>
              </a:xfrm>
              <a:prstGeom prst="rect">
                <a:avLst/>
              </a:prstGeom>
              <a:blipFill rotWithShape="1">
                <a:blip r:embed="rId1"/>
                <a:stretch>
                  <a:fillRect l="-5" t="-46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8933" y="188640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发射区少子分布的解析表达式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/>
              <p:cNvSpPr txBox="1"/>
              <p:nvPr/>
            </p:nvSpPr>
            <p:spPr bwMode="auto">
              <a:xfrm>
                <a:off x="4427984" y="968347"/>
                <a:ext cx="4402138" cy="50641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968347"/>
                <a:ext cx="4402138" cy="506412"/>
              </a:xfrm>
              <a:prstGeom prst="rect">
                <a:avLst/>
              </a:prstGeom>
              <a:blipFill rotWithShape="1">
                <a:blip r:embed="rId2"/>
                <a:stretch>
                  <a:fillRect l="-3" t="-120" r="10" b="-4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70090" y="1713913"/>
          <a:ext cx="2192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50" name="公式" r:id="rId3" imgW="24688800" imgH="5486400" progId="Equation.KSEE3">
                  <p:embed/>
                </p:oleObj>
              </mc:Choice>
              <mc:Fallback>
                <p:oleObj name="公式" r:id="rId3" imgW="24688800" imgH="5486400" progId="Equation.KSEE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090" y="1713913"/>
                        <a:ext cx="2192337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16"/>
              <p:cNvSpPr txBox="1"/>
              <p:nvPr/>
            </p:nvSpPr>
            <p:spPr bwMode="auto">
              <a:xfrm>
                <a:off x="227880" y="2618815"/>
                <a:ext cx="8830122" cy="166405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𝒑𝑬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𝒑𝑬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7" name="对象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80" y="2618815"/>
                <a:ext cx="8830122" cy="1664057"/>
              </a:xfrm>
              <a:prstGeom prst="rect">
                <a:avLst/>
              </a:prstGeom>
              <a:blipFill rotWithShape="1">
                <a:blip r:embed="rId5"/>
                <a:stretch>
                  <a:fillRect l="-6" t="-1187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/>
              <p:cNvSpPr txBox="1"/>
              <p:nvPr/>
            </p:nvSpPr>
            <p:spPr bwMode="auto">
              <a:xfrm>
                <a:off x="227905" y="5381904"/>
                <a:ext cx="8830122" cy="50405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05" y="5381904"/>
                <a:ext cx="8830122" cy="504056"/>
              </a:xfrm>
              <a:prstGeom prst="rect">
                <a:avLst/>
              </a:prstGeom>
              <a:blipFill rotWithShape="1">
                <a:blip r:embed="rId6"/>
                <a:stretch>
                  <a:fillRect l="-7" t="-55" r="4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象 13"/>
              <p:cNvSpPr txBox="1"/>
              <p:nvPr/>
            </p:nvSpPr>
            <p:spPr bwMode="auto">
              <a:xfrm>
                <a:off x="227880" y="4440446"/>
                <a:ext cx="3336008" cy="50405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&gt;&gt;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4" name="对象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80" y="4440446"/>
                <a:ext cx="3336008" cy="504056"/>
              </a:xfrm>
              <a:prstGeom prst="rect">
                <a:avLst/>
              </a:prstGeom>
              <a:blipFill rotWithShape="1">
                <a:blip r:embed="rId7"/>
                <a:stretch>
                  <a:fillRect l="-16" t="-104" r="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827584" y="3584072"/>
                <a:ext cx="2775670" cy="6854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&gt;&gt;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3584072"/>
                <a:ext cx="2775670" cy="685466"/>
              </a:xfrm>
              <a:prstGeom prst="rect">
                <a:avLst/>
              </a:prstGeom>
              <a:blipFill rotWithShape="1">
                <a:blip r:embed="rId1"/>
                <a:stretch>
                  <a:fillRect l="-6" t="-19" r="10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 bwMode="auto">
              <a:xfrm>
                <a:off x="283516" y="5708568"/>
                <a:ext cx="8732837" cy="5886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𝒑𝑪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516" y="5708568"/>
                <a:ext cx="8732837" cy="588662"/>
              </a:xfrm>
              <a:prstGeom prst="rect">
                <a:avLst/>
              </a:prstGeom>
              <a:blipFill rotWithShape="1">
                <a:blip r:embed="rId2"/>
                <a:stretch>
                  <a:fillRect l="-4" t="-94" r="7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 bwMode="auto">
              <a:xfrm>
                <a:off x="213047" y="4427730"/>
                <a:ext cx="8873776" cy="113084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𝒑𝑪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𝒑𝑪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047" y="4427730"/>
                <a:ext cx="8873776" cy="1130840"/>
              </a:xfrm>
              <a:prstGeom prst="rect">
                <a:avLst/>
              </a:prstGeom>
              <a:blipFill rotWithShape="1">
                <a:blip r:embed="rId3"/>
                <a:stretch>
                  <a:fillRect l="-4" t="-45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7"/>
              <p:cNvSpPr txBox="1"/>
              <p:nvPr/>
            </p:nvSpPr>
            <p:spPr bwMode="auto">
              <a:xfrm>
                <a:off x="523465" y="969836"/>
                <a:ext cx="4784701" cy="13571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𝒏𝑪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𝒏𝑪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𝒏𝑪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𝒑𝑪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465" y="969836"/>
                <a:ext cx="4784701" cy="1357177"/>
              </a:xfrm>
              <a:prstGeom prst="rect">
                <a:avLst/>
              </a:prstGeom>
              <a:blipFill rotWithShape="1">
                <a:blip r:embed="rId4"/>
                <a:stretch>
                  <a:fillRect l="-5" t="-14" r="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/>
              <p:cNvSpPr txBox="1"/>
              <p:nvPr/>
            </p:nvSpPr>
            <p:spPr bwMode="auto">
              <a:xfrm>
                <a:off x="3923928" y="2121864"/>
                <a:ext cx="4275137" cy="5222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𝑩𝑪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2121864"/>
                <a:ext cx="4275137" cy="522287"/>
              </a:xfrm>
              <a:prstGeom prst="rect">
                <a:avLst/>
              </a:prstGeom>
              <a:blipFill rotWithShape="1">
                <a:blip r:embed="rId5"/>
                <a:stretch>
                  <a:fillRect l="-6" t="-63" r="1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95936" y="2925923"/>
          <a:ext cx="2211040" cy="55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2" name="公式" r:id="rId6" imgW="22250400" imgH="5486400" progId="Equation.KSEE3">
                  <p:embed/>
                </p:oleObj>
              </mc:Choice>
              <mc:Fallback>
                <p:oleObj name="公式" r:id="rId6" imgW="22250400" imgH="54864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5923"/>
                        <a:ext cx="2211040" cy="553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98933" y="188640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集电区少子分布的解析表达式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0528" y="4475466"/>
            <a:ext cx="5091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集电极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Collector）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Jc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21" y="3730784"/>
            <a:ext cx="3960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发射极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Emitter）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072" y="5020093"/>
            <a:ext cx="3943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基极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Base）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23678" y="6205875"/>
            <a:ext cx="4144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发射结：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发射极与基极之间的结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835" y="5661248"/>
            <a:ext cx="4528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集电结：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集电极与基极之间的结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2147" y="3696522"/>
            <a:ext cx="521020" cy="452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Je)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91579"/>
            <a:ext cx="62542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双结三层结构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046517" y="3453785"/>
                <a:ext cx="104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17" y="3453785"/>
                <a:ext cx="104196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85" t="-7" r="-24038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2" y="668286"/>
            <a:ext cx="7003508" cy="3054998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123364" y="3743122"/>
            <a:ext cx="3470200" cy="2742508"/>
            <a:chOff x="6967767" y="3816457"/>
            <a:chExt cx="2035474" cy="2497916"/>
          </a:xfrm>
        </p:grpSpPr>
        <p:grpSp>
          <p:nvGrpSpPr>
            <p:cNvPr id="27" name="组合 26"/>
            <p:cNvGrpSpPr/>
            <p:nvPr/>
          </p:nvGrpSpPr>
          <p:grpSpPr>
            <a:xfrm>
              <a:off x="7195534" y="3979930"/>
              <a:ext cx="1807707" cy="2107998"/>
              <a:chOff x="6711929" y="2054932"/>
              <a:chExt cx="2257424" cy="3209925"/>
            </a:xfrm>
          </p:grpSpPr>
          <p:pic>
            <p:nvPicPr>
              <p:cNvPr id="36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711929" y="2054932"/>
                <a:ext cx="2257424" cy="3209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37" name="组合 36"/>
              <p:cNvGrpSpPr/>
              <p:nvPr/>
            </p:nvGrpSpPr>
            <p:grpSpPr>
              <a:xfrm>
                <a:off x="7500958" y="2071678"/>
                <a:ext cx="1413810" cy="2071129"/>
                <a:chOff x="7500958" y="2071678"/>
                <a:chExt cx="1413810" cy="2071129"/>
              </a:xfrm>
            </p:grpSpPr>
            <p:sp>
              <p:nvSpPr>
                <p:cNvPr id="3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500958" y="2071678"/>
                  <a:ext cx="135312" cy="554925"/>
                </a:xfrm>
                <a:prstGeom prst="rect">
                  <a:avLst/>
                </a:prstGeom>
                <a:noFill/>
                <a:ln w="7938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kumimoji="1" lang="zh-CN" altLang="en-US" sz="20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86775" y="3571876"/>
                      <a:ext cx="627993" cy="570931"/>
                    </a:xfrm>
                    <a:prstGeom prst="rect">
                      <a:avLst/>
                    </a:prstGeom>
                    <a:noFill/>
                    <a:ln w="7938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kumimoji="1"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sz="2000" b="1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0" name="Text 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86775" y="3571876"/>
                      <a:ext cx="627993" cy="570931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  <a:ln w="7938">
                      <a:noFill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8" name="组合 27"/>
            <p:cNvGrpSpPr/>
            <p:nvPr/>
          </p:nvGrpSpPr>
          <p:grpSpPr>
            <a:xfrm>
              <a:off x="6967767" y="3816457"/>
              <a:ext cx="1876211" cy="2497916"/>
              <a:chOff x="6967767" y="3816457"/>
              <a:chExt cx="1876211" cy="2497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7816252" y="6027680"/>
                    <a:ext cx="394568" cy="2866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252" y="6027680"/>
                    <a:ext cx="394568" cy="286693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0701" y="3879593"/>
                    <a:ext cx="502886" cy="370792"/>
                  </a:xfrm>
                  <a:prstGeom prst="rect">
                    <a:avLst/>
                  </a:prstGeom>
                  <a:noFill/>
                  <a:ln w="7938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sup>
                          </m:sSup>
                        </m:oMath>
                      </m:oMathPara>
                    </a14:m>
                    <a:endParaRPr kumimoji="1" lang="zh-CN" altLang="en-US" sz="2000" b="1" dirty="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0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20701" y="3879593"/>
                    <a:ext cx="502886" cy="37079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 w="7938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8299649" y="3816457"/>
                    <a:ext cx="443462" cy="2866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9649" y="3816457"/>
                    <a:ext cx="443462" cy="286693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967767" y="3932163"/>
                    <a:ext cx="190872" cy="280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zh-CN" altLang="en-US" sz="20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7767" y="3932163"/>
                    <a:ext cx="190872" cy="280328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7474295" y="4659671"/>
                    <a:ext cx="158903" cy="280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oMath>
                      </m:oMathPara>
                    </a14:m>
                    <a:endParaRPr lang="zh-CN" altLang="en-US" sz="20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4295" y="4659671"/>
                    <a:ext cx="158903" cy="280328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8583340" y="5236629"/>
                    <a:ext cx="260638" cy="3644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zh-CN" altLang="en-US" sz="20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340" y="5236629"/>
                    <a:ext cx="260638" cy="364426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7931952" y="5577363"/>
                    <a:ext cx="275682" cy="3644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20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1952" y="5577363"/>
                    <a:ext cx="275682" cy="364426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81" y="116632"/>
            <a:ext cx="5097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基区电场为零，只有扩散电流，流过发射极的电子电流：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28" y="136525"/>
            <a:ext cx="2580472" cy="24760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7">
                <a:hlinkClick r:id="" action="ppaction://ole?verb=1"/>
              </p:cNvPr>
              <p:cNvSpPr txBox="1"/>
              <p:nvPr/>
            </p:nvSpPr>
            <p:spPr bwMode="auto">
              <a:xfrm>
                <a:off x="467544" y="807265"/>
                <a:ext cx="6552728" cy="24760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对象 7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807265"/>
                <a:ext cx="6552728" cy="2476075"/>
              </a:xfrm>
              <a:prstGeom prst="rect">
                <a:avLst/>
              </a:prstGeom>
              <a:blipFill rotWithShape="1">
                <a:blip r:embed="rId2"/>
                <a:stretch>
                  <a:fillRect l="-3" t="-7" r="5" b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 bwMode="auto">
              <a:xfrm>
                <a:off x="51633" y="3519257"/>
                <a:ext cx="8840848" cy="293408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𝑨𝒒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𝒏𝑩</m:t>
                          </m:r>
                        </m:sub>
                      </m:sSub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𝑩𝑬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𝑩𝑬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33" y="3519257"/>
                <a:ext cx="8840848" cy="2934080"/>
              </a:xfrm>
              <a:prstGeom prst="rect">
                <a:avLst/>
              </a:prstGeom>
              <a:blipFill rotWithShape="1">
                <a:blip r:embed="rId3"/>
                <a:stretch>
                  <a:fillRect l="-2" t="-3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0381" y="5517232"/>
            <a:ext cx="7041899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395536" y="1124744"/>
                <a:ext cx="6480720" cy="108011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𝒑𝑬</m:t>
                          </m:r>
                        </m:sub>
                      </m:sSub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124744"/>
                <a:ext cx="6480720" cy="1080119"/>
              </a:xfrm>
              <a:prstGeom prst="rect">
                <a:avLst/>
              </a:prstGeom>
              <a:blipFill rotWithShape="1">
                <a:blip r:embed="rId1"/>
                <a:stretch>
                  <a:fillRect l="-9" t="-15" r="7" b="-123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 bwMode="auto">
              <a:xfrm>
                <a:off x="323528" y="404664"/>
                <a:ext cx="8640960" cy="9361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𝑷𝑬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04664"/>
                <a:ext cx="8640960" cy="936104"/>
              </a:xfrm>
              <a:prstGeom prst="rect">
                <a:avLst/>
              </a:prstGeom>
              <a:blipFill rotWithShape="1">
                <a:blip r:embed="rId2"/>
                <a:stretch>
                  <a:fillRect l="-4" t="-18" r="2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21"/>
              <p:cNvSpPr txBox="1"/>
              <p:nvPr/>
            </p:nvSpPr>
            <p:spPr bwMode="auto">
              <a:xfrm>
                <a:off x="307182" y="3819194"/>
                <a:ext cx="7589837" cy="6040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𝐸𝑝</m:t>
                          </m:r>
                        </m:sub>
                      </m:sSub>
                    </m:oMath>
                  </m:oMathPara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dirty="0"/>
              </a:p>
            </p:txBody>
          </p:sp>
        </mc:Choice>
        <mc:Fallback>
          <p:sp>
            <p:nvSpPr>
              <p:cNvPr id="8" name="对象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2" y="3819194"/>
                <a:ext cx="7589837" cy="604018"/>
              </a:xfrm>
              <a:prstGeom prst="rect">
                <a:avLst/>
              </a:prstGeom>
              <a:blipFill rotWithShape="1">
                <a:blip r:embed="rId3"/>
                <a:stretch>
                  <a:fillRect l="-6" t="-50" r="2" b="-44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23"/>
              <p:cNvSpPr txBox="1"/>
              <p:nvPr/>
            </p:nvSpPr>
            <p:spPr bwMode="auto">
              <a:xfrm>
                <a:off x="323528" y="4693583"/>
                <a:ext cx="8037512" cy="20038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𝑝𝐸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𝑝𝐸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𝐵𝐸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𝐵𝐶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对象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693583"/>
                <a:ext cx="8037512" cy="2003856"/>
              </a:xfrm>
              <a:prstGeom prst="rect">
                <a:avLst/>
              </a:prstGeom>
              <a:blipFill rotWithShape="1">
                <a:blip r:embed="rId4"/>
                <a:stretch>
                  <a:fillRect l="-4" t="-15" r="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23528" y="2708920"/>
            <a:ext cx="5472608" cy="1110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3308" y="4632208"/>
            <a:ext cx="7467044" cy="1965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323850" y="292100"/>
                <a:ext cx="8496935" cy="23012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fontAlgn="auto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𝒑𝑩</m:t>
                          </m:r>
                        </m:sub>
                      </m:sSub>
                      <m:d>
                        <m:d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auto">
                  <a:lnSpc>
                    <a:spcPct val="100000"/>
                  </a:lnSpc>
                </a:pPr>
                <a:br>
                  <a:rPr lang="zh-CN" altLang="en-US" sz="2000" b="1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92100"/>
                <a:ext cx="8496935" cy="2301240"/>
              </a:xfrm>
              <a:prstGeom prst="rect">
                <a:avLst/>
              </a:prstGeom>
              <a:blipFill rotWithShape="1">
                <a:blip r:embed="rId1"/>
                <a:stretch>
                  <a:fillRect b="-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467995" y="2996704"/>
                <a:ext cx="8229600" cy="379144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集电极的电子电流则为：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𝐬𝐢𝐧𝐡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𝒏𝑩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𝑩𝑬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𝐜𝐨𝐬𝐡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𝒏𝑩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𝐬𝐢𝐧𝐡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𝒏𝑩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𝑩𝑬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95" y="2996704"/>
                <a:ext cx="8229600" cy="3791445"/>
              </a:xfrm>
              <a:prstGeom prst="rect">
                <a:avLst/>
              </a:prstGeom>
              <a:blipFill rotWithShape="1">
                <a:blip r:embed="rId2"/>
                <a:stretch>
                  <a:fillRect t="-4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/>
              <p:cNvSpPr txBox="1"/>
              <p:nvPr/>
            </p:nvSpPr>
            <p:spPr bwMode="auto">
              <a:xfrm>
                <a:off x="0" y="4104730"/>
                <a:ext cx="9855163" cy="100296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𝒑𝑪</m:t>
                          </m:r>
                        </m:sub>
                      </m:sSub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𝒑𝑪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104730"/>
                <a:ext cx="9855163" cy="1002969"/>
              </a:xfrm>
              <a:prstGeom prst="rect">
                <a:avLst/>
              </a:prstGeom>
              <a:blipFill rotWithShape="1">
                <a:blip r:embed="rId1"/>
                <a:stretch>
                  <a:fillRect t="-9" r="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205581" y="2891743"/>
                <a:ext cx="8732837" cy="5886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𝒑𝑪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81" y="2891743"/>
                <a:ext cx="8732837" cy="588662"/>
              </a:xfrm>
              <a:prstGeom prst="rect">
                <a:avLst/>
              </a:prstGeom>
              <a:blipFill rotWithShape="1">
                <a:blip r:embed="rId2"/>
                <a:stretch>
                  <a:fillRect l="-5" t="-100" r="2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-10666" y="902428"/>
                <a:ext cx="9217024" cy="850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𝒑𝑪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𝒑𝑪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666" y="902428"/>
                <a:ext cx="9217024" cy="850900"/>
              </a:xfrm>
              <a:prstGeom prst="rect">
                <a:avLst/>
              </a:prstGeom>
              <a:blipFill rotWithShape="1">
                <a:blip r:embed="rId3"/>
                <a:stretch>
                  <a:fillRect l="5" t="-11" r="1" b="-96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0" y="530440"/>
                <a:ext cx="8373502" cy="163780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𝑞𝐴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𝐵𝐸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𝑛𝐵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tanh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𝐿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𝑛𝐵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𝑝𝐶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𝐵𝐶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30440"/>
                <a:ext cx="8373502" cy="1637802"/>
              </a:xfrm>
              <a:prstGeom prst="rect">
                <a:avLst/>
              </a:prstGeom>
              <a:blipFill rotWithShape="1">
                <a:blip r:embed="rId1"/>
                <a:stretch>
                  <a:fillRect t="-13" r="-7905" b="-4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251520" y="4135785"/>
                <a:ext cx="7200800" cy="91621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𝑞𝐴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𝐵𝐶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135785"/>
                <a:ext cx="7200800" cy="916211"/>
              </a:xfrm>
              <a:prstGeom prst="rect">
                <a:avLst/>
              </a:prstGeom>
              <a:blipFill rotWithShape="1">
                <a:blip r:embed="rId2"/>
                <a:stretch>
                  <a:fillRect l="-1" t="-3" r="8" b="-15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7544" y="3164232"/>
            <a:ext cx="8431303" cy="507451"/>
            <a:chOff x="242827" y="172662"/>
            <a:chExt cx="7046602" cy="5074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对象 6"/>
                <p:cNvSpPr txBox="1"/>
                <p:nvPr/>
              </p:nvSpPr>
              <p:spPr bwMode="auto">
                <a:xfrm>
                  <a:off x="5365773" y="173463"/>
                  <a:ext cx="1923656" cy="42073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𝒏𝑩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7" name="对象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773" y="173463"/>
                  <a:ext cx="1923656" cy="42073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对象 7"/>
                <p:cNvSpPr txBox="1"/>
                <p:nvPr/>
              </p:nvSpPr>
              <p:spPr bwMode="auto">
                <a:xfrm>
                  <a:off x="242827" y="188640"/>
                  <a:ext cx="1016832" cy="47549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" name="对象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827" y="188640"/>
                  <a:ext cx="1016832" cy="47549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对象 8"/>
                <p:cNvSpPr txBox="1"/>
                <p:nvPr/>
              </p:nvSpPr>
              <p:spPr bwMode="auto">
                <a:xfrm>
                  <a:off x="1463891" y="188639"/>
                  <a:ext cx="2012324" cy="39038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𝐬𝐢𝐧𝐡</m:t>
                            </m:r>
                          </m:fName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9" name="对象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3891" y="188639"/>
                  <a:ext cx="2012324" cy="3903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对象 9"/>
                <p:cNvSpPr txBox="1"/>
                <p:nvPr/>
              </p:nvSpPr>
              <p:spPr bwMode="auto">
                <a:xfrm>
                  <a:off x="3457101" y="172662"/>
                  <a:ext cx="1784536" cy="50745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)≈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0" name="对象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7101" y="172662"/>
                  <a:ext cx="1784536" cy="50745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10"/>
              <p:cNvSpPr txBox="1"/>
              <p:nvPr/>
            </p:nvSpPr>
            <p:spPr bwMode="auto">
              <a:xfrm>
                <a:off x="6600253" y="4890124"/>
                <a:ext cx="2440757" cy="14982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基极电流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的表达式可以通过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对象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0253" y="4890124"/>
                <a:ext cx="2440757" cy="1498260"/>
              </a:xfrm>
              <a:prstGeom prst="rect">
                <a:avLst/>
              </a:prstGeom>
              <a:blipFill rotWithShape="1">
                <a:blip r:embed="rId7"/>
                <a:stretch>
                  <a:fillRect l="-3" t="-42" r="-3647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7504" y="4112536"/>
            <a:ext cx="6192688" cy="241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9512" y="96967"/>
                <a:ext cx="8090676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正向有源放大模式下电流增益</a:t>
                </a:r>
                <a:r>
                  <a:rPr lang="en-US" altLang="zh-CN" sz="32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32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发射效率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6967"/>
                <a:ext cx="8090676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5" t="-76" r="7" b="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378016" y="2998073"/>
                <a:ext cx="3925996" cy="93312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𝑬𝒑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𝑬𝒏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016" y="2998073"/>
                <a:ext cx="3925996" cy="933121"/>
              </a:xfrm>
              <a:prstGeom prst="rect">
                <a:avLst/>
              </a:prstGeom>
              <a:blipFill rotWithShape="1">
                <a:blip r:embed="rId2"/>
                <a:stretch>
                  <a:fillRect l="-5" t="-26" r="16" b="-20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2067" y="987446"/>
            <a:ext cx="3294911" cy="3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发射结耗尽区内的复合电流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 bwMode="auto">
              <a:xfrm>
                <a:off x="3477751" y="1038410"/>
                <a:ext cx="358454" cy="35845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7751" y="1038410"/>
                <a:ext cx="358454" cy="358454"/>
              </a:xfrm>
              <a:prstGeom prst="rect">
                <a:avLst/>
              </a:prstGeom>
              <a:blipFill rotWithShape="1">
                <a:blip r:embed="rId3"/>
                <a:stretch>
                  <a:fillRect l="-137" t="-52" r="-5621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990441"/>
            <a:ext cx="48597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比较小可以忽略不计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 bwMode="auto">
              <a:xfrm>
                <a:off x="453419" y="1664232"/>
                <a:ext cx="1888925" cy="45220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419" y="1664232"/>
                <a:ext cx="1888925" cy="452209"/>
              </a:xfrm>
              <a:prstGeom prst="rect">
                <a:avLst/>
              </a:prstGeom>
              <a:blipFill rotWithShape="1">
                <a:blip r:embed="rId4"/>
                <a:stretch>
                  <a:fillRect l="-2" t="-118" r="25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/>
              <p:cNvSpPr txBox="1"/>
              <p:nvPr/>
            </p:nvSpPr>
            <p:spPr bwMode="auto">
              <a:xfrm>
                <a:off x="1781751" y="1645616"/>
                <a:ext cx="2050809" cy="4909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1751" y="1645616"/>
                <a:ext cx="2050809" cy="490964"/>
              </a:xfrm>
              <a:prstGeom prst="rect">
                <a:avLst/>
              </a:prstGeom>
              <a:blipFill rotWithShape="1">
                <a:blip r:embed="rId5"/>
                <a:stretch>
                  <a:fillRect l="-28" t="-67" r="1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象 13"/>
              <p:cNvSpPr txBox="1"/>
              <p:nvPr/>
            </p:nvSpPr>
            <p:spPr bwMode="auto">
              <a:xfrm>
                <a:off x="977765" y="2146151"/>
                <a:ext cx="2616268" cy="39183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&lt;&lt;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4" name="对象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765" y="2146151"/>
                <a:ext cx="2616268" cy="391830"/>
              </a:xfrm>
              <a:prstGeom prst="rect">
                <a:avLst/>
              </a:prstGeom>
              <a:blipFill rotWithShape="1">
                <a:blip r:embed="rId6"/>
                <a:stretch>
                  <a:fillRect l="-19" t="-124" r="22" b="-4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对象 15"/>
              <p:cNvSpPr txBox="1"/>
              <p:nvPr/>
            </p:nvSpPr>
            <p:spPr bwMode="auto">
              <a:xfrm>
                <a:off x="4303911" y="2766777"/>
                <a:ext cx="4178837" cy="81958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6" name="对象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3911" y="2766777"/>
                <a:ext cx="4178837" cy="819583"/>
              </a:xfrm>
              <a:prstGeom prst="rect">
                <a:avLst/>
              </a:prstGeom>
              <a:blipFill rotWithShape="1">
                <a:blip r:embed="rId7"/>
                <a:stretch>
                  <a:fillRect l="-12" t="-10" r="10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对象 17"/>
              <p:cNvSpPr txBox="1"/>
              <p:nvPr/>
            </p:nvSpPr>
            <p:spPr bwMode="auto">
              <a:xfrm>
                <a:off x="4395944" y="1594599"/>
                <a:ext cx="4031085" cy="88735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𝑬𝒑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对象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944" y="1594599"/>
                <a:ext cx="4031085" cy="887355"/>
              </a:xfrm>
              <a:prstGeom prst="rect">
                <a:avLst/>
              </a:prstGeom>
              <a:blipFill rotWithShape="1">
                <a:blip r:embed="rId8"/>
                <a:stretch>
                  <a:fillRect l="-12" t="-13" r="1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对象 19"/>
              <p:cNvSpPr txBox="1"/>
              <p:nvPr/>
            </p:nvSpPr>
            <p:spPr bwMode="auto">
              <a:xfrm>
                <a:off x="680968" y="4480109"/>
                <a:ext cx="3320092" cy="1464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𝒑𝑬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𝒏𝑩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0" name="对象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968" y="4480109"/>
                <a:ext cx="3320092" cy="1464550"/>
              </a:xfrm>
              <a:prstGeom prst="rect">
                <a:avLst/>
              </a:prstGeom>
              <a:blipFill rotWithShape="1">
                <a:blip r:embed="rId9"/>
                <a:stretch>
                  <a:fillRect l="-7" t="-13" r="17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16016" y="3888427"/>
                <a:ext cx="1288420" cy="1792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小</a:t>
                </a:r>
                <a:endPara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低</a:t>
                </a:r>
                <a:r>
                  <a:rPr lang="zh-CN" altLang="en-US" sz="24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endParaRPr lang="en-US" altLang="zh-CN" sz="2400" dirty="0" smtClean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3888427"/>
                <a:ext cx="1288420" cy="1792350"/>
              </a:xfrm>
              <a:prstGeom prst="rect">
                <a:avLst/>
              </a:prstGeom>
              <a:blipFill rotWithShape="1">
                <a:blip r:embed="rId10"/>
                <a:stretch>
                  <a:fillRect l="-39" t="-18" r="40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/>
          <p:cNvSpPr/>
          <p:nvPr/>
        </p:nvSpPr>
        <p:spPr>
          <a:xfrm>
            <a:off x="453419" y="4390876"/>
            <a:ext cx="3470509" cy="14796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148064" y="5445224"/>
                <a:ext cx="4176463" cy="1355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较高 禁带变窄及俄歇复合效应</a:t>
                </a:r>
                <a:endParaRPr lang="en-US" altLang="zh-CN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小 基区电阻增加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 </a:t>
                </a:r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445224"/>
                <a:ext cx="4176463" cy="1355243"/>
              </a:xfrm>
              <a:prstGeom prst="rect">
                <a:avLst/>
              </a:prstGeom>
              <a:blipFill rotWithShape="1">
                <a:blip r:embed="rId11"/>
                <a:stretch>
                  <a:fillRect l="-3" t="-7" r="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4303911" y="4221088"/>
            <a:ext cx="340097" cy="909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5004048" y="5805264"/>
            <a:ext cx="144016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19"/>
              <p:cNvSpPr txBox="1"/>
              <p:nvPr/>
            </p:nvSpPr>
            <p:spPr bwMode="auto">
              <a:xfrm>
                <a:off x="0" y="0"/>
                <a:ext cx="3320092" cy="1464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𝒑𝑬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𝒏𝑩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对象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3320092" cy="1464550"/>
              </a:xfrm>
              <a:prstGeom prst="rect">
                <a:avLst/>
              </a:prstGeom>
              <a:blipFill rotWithShape="1">
                <a:blip r:embed="rId1"/>
                <a:stretch>
                  <a:fillRect r="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19"/>
              <p:cNvSpPr txBox="1"/>
              <p:nvPr/>
            </p:nvSpPr>
            <p:spPr bwMode="auto">
              <a:xfrm>
                <a:off x="395536" y="182284"/>
                <a:ext cx="8568952" cy="29523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zh-CN" altLang="en-US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𝒏𝑩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zh-CN" altLang="en-US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sz="32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zh-CN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𝑳</m:t>
                                        </m:r>
                                      </m:e>
                                      <m:sub>
                                        <m:r>
                                          <a:rPr lang="zh-CN" altLang="en-US" sz="32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zh-CN" altLang="en-US" sz="3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对象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2284"/>
                <a:ext cx="8568952" cy="2952328"/>
              </a:xfrm>
              <a:prstGeom prst="rect">
                <a:avLst/>
              </a:prstGeom>
              <a:blipFill rotWithShape="1">
                <a:blip r:embed="rId2"/>
                <a:stretch>
                  <a:fillRect l="-7" t="-1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26570"/>
            <a:ext cx="7000875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996952"/>
            <a:ext cx="36861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283" y="-14605"/>
            <a:ext cx="6984776" cy="67359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2076883" y="4244969"/>
                <a:ext cx="4761529" cy="111823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𝒏𝑩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883" y="4244969"/>
                <a:ext cx="4761529" cy="1118231"/>
              </a:xfrm>
              <a:prstGeom prst="rect">
                <a:avLst/>
              </a:prstGeom>
              <a:blipFill rotWithShape="1">
                <a:blip r:embed="rId1"/>
                <a:stretch>
                  <a:fillRect l="-9" t="-56" r="2" b="-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10848" y="5733980"/>
            <a:ext cx="883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要想提高基区传输因子，降低基区的宽度非常重要，这也是基区宽度要远远小于电子扩散长度的原因之一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>
                <a:hlinkClick r:id="" action="ppaction://ole?verb=1"/>
              </p:cNvPr>
              <p:cNvSpPr txBox="1"/>
              <p:nvPr/>
            </p:nvSpPr>
            <p:spPr bwMode="auto">
              <a:xfrm>
                <a:off x="310848" y="1469616"/>
                <a:ext cx="8293600" cy="87326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nC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sz="20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qA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BE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𝐁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0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  <m:d>
                                <m:d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𝐖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nB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BC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𝐁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0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  <m:d>
                                <m:d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𝐖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nB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" name="对象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848" y="1469616"/>
                <a:ext cx="8293600" cy="873267"/>
              </a:xfrm>
              <a:prstGeom prst="rect">
                <a:avLst/>
              </a:prstGeom>
              <a:blipFill rotWithShape="1">
                <a:blip r:embed="rId2"/>
                <a:stretch>
                  <a:fillRect l="-4" t="-26" r="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 bwMode="auto">
              <a:xfrm>
                <a:off x="310848" y="2869884"/>
                <a:ext cx="8833152" cy="11182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𝑩𝑬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848" y="2869884"/>
                <a:ext cx="8833152" cy="1118231"/>
              </a:xfrm>
              <a:prstGeom prst="rect">
                <a:avLst/>
              </a:prstGeom>
              <a:blipFill rotWithShape="1">
                <a:blip r:embed="rId3"/>
                <a:stretch>
                  <a:fillRect l="-4" t="-2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10848" y="188640"/>
                <a:ext cx="387202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基区输运因子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zh-CN" altLang="en-US" sz="4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8" y="188640"/>
                <a:ext cx="3872022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9" t="-6" r="-3277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332656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四种工作模式下少子分布示意图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048672" cy="542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88224" y="634202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0112" y="1772816"/>
            <a:ext cx="3060557" cy="377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1043608" y="548680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共基极接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en-US" altLang="zh-CN" sz="32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（电流跟随器）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9534" y="684324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共发射极接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en-US" altLang="zh-CN" sz="32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（小信号放大）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8" y="2132856"/>
            <a:ext cx="5042294" cy="3216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6" y="1110277"/>
            <a:ext cx="8712968" cy="4935895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43817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理想晶体管的工作曲线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2"/>
            <a:ext cx="4680520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645024"/>
            <a:ext cx="398145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9" y="-99392"/>
            <a:ext cx="8753475" cy="5305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52120" y="4272677"/>
                <a:ext cx="3357329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，集电结正偏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272677"/>
                <a:ext cx="3357329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18" t="-15" r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544" y="47667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作业：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8840"/>
            <a:ext cx="9144000" cy="173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332656"/>
            <a:ext cx="3843444" cy="2237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36" y="221946"/>
            <a:ext cx="3767774" cy="3567094"/>
          </a:xfrm>
          <a:prstGeom prst="rect">
            <a:avLst/>
          </a:prstGeom>
        </p:spPr>
      </p:pic>
      <p:pic>
        <p:nvPicPr>
          <p:cNvPr id="10" name="Picture 4" descr="“大功率三极管”的图片搜索结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4149080"/>
            <a:ext cx="4536504" cy="2389832"/>
          </a:xfrm>
          <a:prstGeom prst="rect">
            <a:avLst/>
          </a:prstGeom>
          <a:noFill/>
        </p:spPr>
      </p:pic>
      <p:pic>
        <p:nvPicPr>
          <p:cNvPr id="11" name="Picture 6" descr="“双极晶体管”的图片搜索结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760" y="2928060"/>
            <a:ext cx="3565159" cy="1369339"/>
          </a:xfrm>
          <a:prstGeom prst="rect">
            <a:avLst/>
          </a:prstGeom>
          <a:noFill/>
        </p:spPr>
      </p:pic>
      <p:pic>
        <p:nvPicPr>
          <p:cNvPr id="12" name="Picture 8" descr="“晶体管”的图片搜索结果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735" y="4637562"/>
            <a:ext cx="3549184" cy="2220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22996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三端器件（或四端）：用二端间的电压控制第三端的电流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电流放大、电压放大、小信号功率放大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分类：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双极晶体管：电子和空穴都参加电流传输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JFET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单极晶体管：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MOSFET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987824" y="4361258"/>
            <a:ext cx="432048" cy="1371998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1259632" y="3922484"/>
            <a:ext cx="5688632" cy="45719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915816" cy="102815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放大原理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5457" y="116632"/>
            <a:ext cx="5417023" cy="352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72" y="3765971"/>
            <a:ext cx="3528392" cy="2790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8" y="3642658"/>
            <a:ext cx="3011589" cy="30016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28156"/>
            <a:ext cx="223837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984776" cy="554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991" name="Object 7"/>
              <p:cNvSpPr txBox="1"/>
              <p:nvPr/>
            </p:nvSpPr>
            <p:spPr bwMode="auto">
              <a:xfrm>
                <a:off x="1943811" y="6118290"/>
                <a:ext cx="5286938" cy="522561"/>
              </a:xfrm>
              <a:prstGeom prst="rect">
                <a:avLst/>
              </a:prstGeom>
              <a:solidFill>
                <a:srgbClr val="3366FF">
                  <a:alpha val="25098"/>
                </a:srgbClr>
              </a:solidFill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𝑪𝒏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199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811" y="6118290"/>
                <a:ext cx="5286938" cy="522561"/>
              </a:xfrm>
              <a:prstGeom prst="rect">
                <a:avLst/>
              </a:prstGeom>
              <a:blipFill rotWithShape="1">
                <a:blip r:embed="rId1"/>
                <a:stretch>
                  <a:fillRect l="-1" t="-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" y="478429"/>
            <a:ext cx="9144000" cy="5612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4"/>
              <p:cNvSpPr txBox="1"/>
              <p:nvPr/>
            </p:nvSpPr>
            <p:spPr bwMode="auto">
              <a:xfrm>
                <a:off x="252076" y="184580"/>
                <a:ext cx="3095788" cy="508116"/>
              </a:xfrm>
              <a:prstGeom prst="rect">
                <a:avLst/>
              </a:prstGeom>
              <a:solidFill>
                <a:srgbClr val="99CC00">
                  <a:alpha val="41960"/>
                </a:srgbClr>
              </a:solidFill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𝒏𝑬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𝒑𝑬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76" y="184580"/>
                <a:ext cx="3095788" cy="508116"/>
              </a:xfrm>
              <a:prstGeom prst="rect">
                <a:avLst/>
              </a:prstGeom>
              <a:blipFill rotWithShape="1">
                <a:blip r:embed="rId3"/>
                <a:stretch>
                  <a:fillRect l="-20" t="-85" r="5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5"/>
              <p:cNvSpPr txBox="1"/>
              <p:nvPr/>
            </p:nvSpPr>
            <p:spPr bwMode="auto">
              <a:xfrm>
                <a:off x="5940153" y="105314"/>
                <a:ext cx="2592288" cy="508116"/>
              </a:xfrm>
              <a:prstGeom prst="rect">
                <a:avLst/>
              </a:prstGeom>
              <a:solidFill>
                <a:srgbClr val="FF00FF">
                  <a:alpha val="14117"/>
                </a:srgbClr>
              </a:solidFill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3" y="105314"/>
                <a:ext cx="2592288" cy="508116"/>
              </a:xfrm>
              <a:prstGeom prst="rect">
                <a:avLst/>
              </a:prstGeom>
              <a:blipFill rotWithShape="1">
                <a:blip r:embed="rId4"/>
                <a:stretch>
                  <a:fillRect l="-14" t="-106" r="2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5536" y="404664"/>
                <a:ext cx="7056784" cy="914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7056784" cy="914353"/>
              </a:xfrm>
              <a:prstGeom prst="rect">
                <a:avLst/>
              </a:prstGeom>
              <a:blipFill rotWithShape="1">
                <a:blip r:embed="rId1"/>
                <a:stretch>
                  <a:fillRect l="-8" t="-18" r="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59632" y="2374493"/>
                <a:ext cx="6480720" cy="975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𝑬𝒑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𝒑𝑬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74493"/>
                <a:ext cx="6480720" cy="975460"/>
              </a:xfrm>
              <a:prstGeom prst="rect">
                <a:avLst/>
              </a:prstGeom>
              <a:blipFill rotWithShape="1">
                <a:blip r:embed="rId2"/>
                <a:stretch>
                  <a:fillRect l="-7" t="-23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86007" y="4149080"/>
                <a:ext cx="1913985" cy="799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𝑬𝒑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007" y="4149080"/>
                <a:ext cx="1913985" cy="799001"/>
              </a:xfrm>
              <a:prstGeom prst="rect">
                <a:avLst/>
              </a:prstGeom>
              <a:blipFill rotWithShape="1">
                <a:blip r:embed="rId3"/>
                <a:stretch>
                  <a:fillRect l="-15" t="-78" r="-107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195736" y="4005064"/>
            <a:ext cx="302433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7672</Words>
  <Application>WPS 演示</Application>
  <PresentationFormat>全屏显示(4:3)</PresentationFormat>
  <Paragraphs>337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黑体</vt:lpstr>
      <vt:lpstr>Cambria Math</vt:lpstr>
      <vt:lpstr>Calibri</vt:lpstr>
      <vt:lpstr>微软雅黑</vt:lpstr>
      <vt:lpstr>Arial Unicode MS</vt:lpstr>
      <vt:lpstr>Times New Roman</vt:lpstr>
      <vt:lpstr>Office 主题</vt:lpstr>
      <vt:lpstr>Equation.KSEE3</vt:lpstr>
      <vt:lpstr>Equation.KSEE3</vt:lpstr>
      <vt:lpstr>双极型晶体管</vt:lpstr>
      <vt:lpstr>PowerPoint 演示文稿</vt:lpstr>
      <vt:lpstr>PowerPoint 演示文稿</vt:lpstr>
      <vt:lpstr>PowerPoint 演示文稿</vt:lpstr>
      <vt:lpstr>晶体管</vt:lpstr>
      <vt:lpstr>放大原理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双极型晶体管</dc:title>
  <dc:creator>yhliu</dc:creator>
  <cp:lastModifiedBy>刘雁鸿</cp:lastModifiedBy>
  <cp:revision>479</cp:revision>
  <dcterms:created xsi:type="dcterms:W3CDTF">2015-04-14T01:59:00Z</dcterms:created>
  <dcterms:modified xsi:type="dcterms:W3CDTF">2021-10-30T13:58:30Z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D7F5BC2B2F8B4D53B1B609644D60FF90</vt:lpwstr>
  </property>
  <property fmtid="{D5CDD505-2E9C-101B-9397-08002B2CF9AE}" pid="3" name="KSOProductBuildVer">
    <vt:lpwstr>2052-11.1.0.10700</vt:lpwstr>
  </property>
</Properties>
</file>