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4"/>
  </p:notesMasterIdLst>
  <p:sldIdLst>
    <p:sldId id="302" r:id="rId3"/>
    <p:sldId id="303" r:id="rId4"/>
    <p:sldId id="304" r:id="rId5"/>
    <p:sldId id="305" r:id="rId6"/>
    <p:sldId id="306" r:id="rId7"/>
    <p:sldId id="280" r:id="rId8"/>
    <p:sldId id="282" r:id="rId9"/>
    <p:sldId id="283" r:id="rId10"/>
    <p:sldId id="284" r:id="rId11"/>
    <p:sldId id="258" r:id="rId12"/>
    <p:sldId id="269" r:id="rId13"/>
    <p:sldId id="257" r:id="rId14"/>
    <p:sldId id="259" r:id="rId15"/>
    <p:sldId id="260" r:id="rId16"/>
    <p:sldId id="276" r:id="rId17"/>
    <p:sldId id="277" r:id="rId18"/>
    <p:sldId id="262" r:id="rId19"/>
    <p:sldId id="263" r:id="rId20"/>
    <p:sldId id="270" r:id="rId21"/>
    <p:sldId id="271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B82-4894-4097-9759-531009DAD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9.png"/><Relationship Id="rId2" Type="http://schemas.openxmlformats.org/officeDocument/2006/relationships/image" Target="../media/image39.wmf"/><Relationship Id="rId19" Type="http://schemas.openxmlformats.org/officeDocument/2006/relationships/image" Target="../media/image48.wmf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47.png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58.png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55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4.png"/><Relationship Id="rId2" Type="http://schemas.openxmlformats.org/officeDocument/2006/relationships/image" Target="../media/image63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6.png"/><Relationship Id="rId2" Type="http://schemas.openxmlformats.org/officeDocument/2006/relationships/image" Target="../media/image65.wmf"/><Relationship Id="rId1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1011364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晶体管直流工作曲线、反向饱和电流与击穿电压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6644" y="46602"/>
                <a:ext cx="816867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反向饱和电流：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𝑪𝑩𝑶</m:t>
                        </m:r>
                      </m:sub>
                    </m:sSub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𝑪𝑩𝑺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𝑪𝑬𝑶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44" y="46602"/>
                <a:ext cx="8168676" cy="1143000"/>
              </a:xfrm>
              <a:blipFill rotWithShape="1">
                <a:blip r:embed="rId1"/>
                <a:stretch>
                  <a:fillRect l="-7" t="-2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17408" y="1780846"/>
            <a:ext cx="3900430" cy="3906549"/>
            <a:chOff x="53998" y="2398186"/>
            <a:chExt cx="3735202" cy="4224124"/>
          </a:xfrm>
        </p:grpSpPr>
        <p:grpSp>
          <p:nvGrpSpPr>
            <p:cNvPr id="34" name="组合 33"/>
            <p:cNvGrpSpPr/>
            <p:nvPr/>
          </p:nvGrpSpPr>
          <p:grpSpPr>
            <a:xfrm>
              <a:off x="656590" y="2555784"/>
              <a:ext cx="2660421" cy="3255696"/>
              <a:chOff x="546324" y="2337028"/>
              <a:chExt cx="1525346" cy="234890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28661" y="4565119"/>
                <a:ext cx="1141421" cy="6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928662" y="2337028"/>
                <a:ext cx="14877" cy="22349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65937" y="2337028"/>
                <a:ext cx="4145" cy="22349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28661" y="4065053"/>
                <a:ext cx="1141421" cy="689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28662" y="3571876"/>
                <a:ext cx="1143008" cy="1000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924447" y="4079278"/>
                <a:ext cx="1147223" cy="4927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任意多边形 18"/>
              <p:cNvSpPr/>
              <p:nvPr/>
            </p:nvSpPr>
            <p:spPr>
              <a:xfrm>
                <a:off x="924448" y="4272224"/>
                <a:ext cx="1105319" cy="299776"/>
              </a:xfrm>
              <a:custGeom>
                <a:avLst/>
                <a:gdLst>
                  <a:gd name="connsiteX0" fmla="*/ 0 w 1105319"/>
                  <a:gd name="connsiteY0" fmla="*/ 8374 h 299776"/>
                  <a:gd name="connsiteX1" fmla="*/ 221064 w 1105319"/>
                  <a:gd name="connsiteY1" fmla="*/ 18422 h 299776"/>
                  <a:gd name="connsiteX2" fmla="*/ 502418 w 1105319"/>
                  <a:gd name="connsiteY2" fmla="*/ 118906 h 299776"/>
                  <a:gd name="connsiteX3" fmla="*/ 1105319 w 1105319"/>
                  <a:gd name="connsiteY3" fmla="*/ 299776 h 299776"/>
                  <a:gd name="connsiteX4" fmla="*/ 1105319 w 1105319"/>
                  <a:gd name="connsiteY4" fmla="*/ 299776 h 29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5319" h="299776">
                    <a:moveTo>
                      <a:pt x="0" y="8374"/>
                    </a:moveTo>
                    <a:cubicBezTo>
                      <a:pt x="68664" y="4187"/>
                      <a:pt x="137328" y="0"/>
                      <a:pt x="221064" y="18422"/>
                    </a:cubicBezTo>
                    <a:cubicBezTo>
                      <a:pt x="304800" y="36844"/>
                      <a:pt x="355042" y="72014"/>
                      <a:pt x="502418" y="118906"/>
                    </a:cubicBezTo>
                    <a:cubicBezTo>
                      <a:pt x="649794" y="165798"/>
                      <a:pt x="1105319" y="299776"/>
                      <a:pt x="1105319" y="299776"/>
                    </a:cubicBezTo>
                    <a:lnTo>
                      <a:pt x="1105319" y="299776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H="1">
                <a:off x="1000100" y="3390554"/>
                <a:ext cx="285752" cy="1813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546324" y="4132955"/>
                <a:ext cx="478203" cy="5365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1357290" y="4429132"/>
                <a:ext cx="43121" cy="25679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1597177" y="3425210"/>
                  <a:ext cx="1640589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𝐶𝐸𝑂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177" y="3425210"/>
                  <a:ext cx="1640589" cy="432636"/>
                </a:xfrm>
                <a:prstGeom prst="rect">
                  <a:avLst/>
                </a:prstGeom>
                <a:blipFill rotWithShape="1">
                  <a:blip r:embed="rId2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53998" y="6189674"/>
                  <a:ext cx="1621309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𝐶𝐵𝑆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8" y="6189674"/>
                  <a:ext cx="1621309" cy="432636"/>
                </a:xfrm>
                <a:prstGeom prst="rect">
                  <a:avLst/>
                </a:prstGeom>
                <a:blipFill rotWithShape="1">
                  <a:blip r:embed="rId3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1670370" y="5844296"/>
                  <a:ext cx="1483826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𝐶𝐵𝑂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370" y="5844296"/>
                  <a:ext cx="1483826" cy="432636"/>
                </a:xfrm>
                <a:prstGeom prst="rect">
                  <a:avLst/>
                </a:prstGeom>
                <a:blipFill rotWithShape="1">
                  <a:blip r:embed="rId4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726321" y="2398186"/>
                  <a:ext cx="509591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1" y="2398186"/>
                  <a:ext cx="509591" cy="432636"/>
                </a:xfrm>
                <a:prstGeom prst="rect">
                  <a:avLst/>
                </a:prstGeom>
                <a:blipFill rotWithShape="1">
                  <a:blip r:embed="rId5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/>
                <p:cNvSpPr/>
                <p:nvPr/>
              </p:nvSpPr>
              <p:spPr>
                <a:xfrm>
                  <a:off x="608679" y="4668768"/>
                  <a:ext cx="604583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79" y="4668768"/>
                  <a:ext cx="604583" cy="432636"/>
                </a:xfrm>
                <a:prstGeom prst="rect">
                  <a:avLst/>
                </a:prstGeom>
                <a:blipFill rotWithShape="1">
                  <a:blip r:embed="rId6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3220109" y="5703031"/>
                  <a:ext cx="569091" cy="432636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9" y="5703031"/>
                  <a:ext cx="569091" cy="432636"/>
                </a:xfrm>
                <a:prstGeom prst="rect">
                  <a:avLst/>
                </a:prstGeom>
                <a:blipFill rotWithShape="1">
                  <a:blip r:embed="rId7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144733" y="5721669"/>
                  <a:ext cx="191887" cy="332797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33" y="5721669"/>
                  <a:ext cx="191887" cy="332797"/>
                </a:xfrm>
                <a:prstGeom prst="rect">
                  <a:avLst/>
                </a:prstGeom>
                <a:blipFill rotWithShape="1">
                  <a:blip r:embed="rId8"/>
                </a:blipFill>
                <a:ln w="28575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4322801" y="2207409"/>
                <a:ext cx="76007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𝑪𝑩𝑺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01" y="2207409"/>
                <a:ext cx="760073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5" t="-28" r="-100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507339" y="3411867"/>
                <a:ext cx="2556790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𝑪𝑩𝑺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39" y="3411867"/>
                <a:ext cx="2556790" cy="2031325"/>
              </a:xfrm>
              <a:prstGeom prst="rect">
                <a:avLst/>
              </a:prstGeom>
              <a:blipFill rotWithShape="1">
                <a:blip r:embed="rId10"/>
                <a:stretch>
                  <a:fillRect l="-24" t="-1" r="-85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9565" y="2514600"/>
            <a:ext cx="2945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击穿特性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524000" y="142852"/>
            <a:ext cx="3571900" cy="85723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击穿电压</a:t>
            </a:r>
            <a:endParaRPr lang="zh-CN" altLang="en-US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0913" y="1094854"/>
            <a:ext cx="9610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放大状态下，当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CB</a:t>
            </a:r>
            <a:r>
              <a:rPr lang="zh-CN" altLang="en-US" sz="2400" dirty="0"/>
              <a:t>或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zh-CN" altLang="en-US" sz="2400" dirty="0"/>
              <a:t>超过某一临界值时，晶体管的集电极电流会因雪崩效应而急剧增加，所对应的临界电压称为击穿电压。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218" y="2557083"/>
            <a:ext cx="3895682" cy="412125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63" y="2634510"/>
            <a:ext cx="4688674" cy="396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668" y="3471461"/>
            <a:ext cx="1205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对共基接法，发射极开路时的击穿电压用</a:t>
            </a:r>
            <a:r>
              <a:rPr lang="en-US" altLang="zh-CN" sz="2400" dirty="0"/>
              <a:t>BV</a:t>
            </a:r>
            <a:r>
              <a:rPr lang="en-US" altLang="zh-CN" sz="2400" baseline="-25000" dirty="0"/>
              <a:t>CBO</a:t>
            </a:r>
            <a:r>
              <a:rPr lang="zh-CN" altLang="en-US" sz="2400" dirty="0"/>
              <a:t>表示，由集电结本身的雪崩击穿电压决定</a:t>
            </a:r>
            <a:endParaRPr lang="zh-CN" altLang="en-US" sz="2400" dirty="0"/>
          </a:p>
        </p:txBody>
      </p:sp>
      <p:graphicFrame>
        <p:nvGraphicFramePr>
          <p:cNvPr id="6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620224" y="4689475"/>
          <a:ext cx="61944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公式" r:id="rId1" imgW="63398400" imgH="17068800" progId="Equation.3">
                  <p:embed/>
                </p:oleObj>
              </mc:Choice>
              <mc:Fallback>
                <p:oleObj name="公式" r:id="rId1" imgW="63398400" imgH="17068800" progId="Equation.3">
                  <p:embed/>
                  <p:pic>
                    <p:nvPicPr>
                      <p:cNvPr id="0" name="图片 2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224" y="4689475"/>
                        <a:ext cx="6194425" cy="166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1988" y="249434"/>
          <a:ext cx="11795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图片 2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88" y="249434"/>
                        <a:ext cx="1179513" cy="64293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294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244" y="249434"/>
            <a:ext cx="4865396" cy="2903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1064" y="106619"/>
            <a:ext cx="5715008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对共发射极接法</a:t>
            </a:r>
            <a:endParaRPr lang="zh-CN" altLang="en-US" dirty="0"/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303892" y="179381"/>
          <a:ext cx="1178683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公式" r:id="rId1" imgW="419100" imgH="228600" progId="Equation.3">
                  <p:embed/>
                </p:oleObj>
              </mc:Choice>
              <mc:Fallback>
                <p:oleObj name="公式" r:id="rId1" imgW="419100" imgH="228600" progId="Equation.3">
                  <p:embed/>
                  <p:pic>
                    <p:nvPicPr>
                      <p:cNvPr id="0" name="图片 3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2" y="179381"/>
                        <a:ext cx="1178683" cy="642918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45366" y="1167829"/>
            <a:ext cx="9684147" cy="5481014"/>
            <a:chOff x="2220913" y="1125538"/>
            <a:chExt cx="9684147" cy="548101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220913" y="1125538"/>
            <a:ext cx="3806825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" name="公式" r:id="rId3" imgW="29565600" imgH="5486400" progId="Equation.3">
                    <p:embed/>
                  </p:oleObj>
                </mc:Choice>
                <mc:Fallback>
                  <p:oleObj name="公式" r:id="rId3" imgW="29565600" imgH="5486400" progId="Equation.3">
                    <p:embed/>
                    <p:pic>
                      <p:nvPicPr>
                        <p:cNvPr id="0" name="图片 3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3" y="1125538"/>
                          <a:ext cx="3806825" cy="7064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7" name="Object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7439523" y="1125538"/>
            <a:ext cx="2889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0" name="公式" r:id="rId5" imgW="27736800" imgH="5486400" progId="Equation.3">
                    <p:embed/>
                  </p:oleObj>
                </mc:Choice>
                <mc:Fallback>
                  <p:oleObj name="公式" r:id="rId5" imgW="27736800" imgH="5486400" progId="Equation.3">
                    <p:embed/>
                    <p:pic>
                      <p:nvPicPr>
                        <p:cNvPr id="0" name="图片 3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523" y="1125538"/>
                          <a:ext cx="28892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8" name="Object 8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540480" y="4090263"/>
            <a:ext cx="3492500" cy="212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1" name="公式" r:id="rId7" imgW="36576000" imgH="22250400" progId="Equation.3">
                    <p:embed/>
                  </p:oleObj>
                </mc:Choice>
                <mc:Fallback>
                  <p:oleObj name="公式" r:id="rId7" imgW="36576000" imgH="22250400" progId="Equation.3">
                    <p:embed/>
                    <p:pic>
                      <p:nvPicPr>
                        <p:cNvPr id="0" name="图片 3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480" y="4090263"/>
                          <a:ext cx="3492500" cy="2124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7133855" y="2048453"/>
            <a:ext cx="2692609" cy="1227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2" name="公式" r:id="rId9" imgW="24079200" imgH="10972800" progId="Equation.3">
                    <p:embed/>
                  </p:oleObj>
                </mc:Choice>
                <mc:Fallback>
                  <p:oleObj name="公式" r:id="rId9" imgW="24079200" imgH="10972800" progId="Equation.3">
                    <p:embed/>
                    <p:pic>
                      <p:nvPicPr>
                        <p:cNvPr id="0" name="图片 3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3855" y="2048453"/>
                          <a:ext cx="2692609" cy="1227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7582297" y="4823072"/>
            <a:ext cx="432276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3" name="公式" r:id="rId11" imgW="36880800" imgH="6400800" progId="Equation.3">
                    <p:embed/>
                  </p:oleObj>
                </mc:Choice>
                <mc:Fallback>
                  <p:oleObj name="公式" r:id="rId11" imgW="36880800" imgH="6400800" progId="Equation.3">
                    <p:embed/>
                    <p:pic>
                      <p:nvPicPr>
                        <p:cNvPr id="0" name="图片 3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2297" y="4823072"/>
                          <a:ext cx="4322763" cy="74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7623736" y="3464368"/>
            <a:ext cx="3713163" cy="1184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4" name="公式" r:id="rId13" imgW="35356800" imgH="11277600" progId="Equation.3">
                    <p:embed/>
                  </p:oleObj>
                </mc:Choice>
                <mc:Fallback>
                  <p:oleObj name="公式" r:id="rId13" imgW="35356800" imgH="11277600" progId="Equation.3">
                    <p:embed/>
                    <p:pic>
                      <p:nvPicPr>
                        <p:cNvPr id="0" name="图片 36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23736" y="3464368"/>
                          <a:ext cx="3713163" cy="1184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7717794" y="5965202"/>
            <a:ext cx="278765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5" name="公式" r:id="rId15" imgW="23774400" imgH="5486400" progId="Equation.3">
                    <p:embed/>
                  </p:oleObj>
                </mc:Choice>
                <mc:Fallback>
                  <p:oleObj name="公式" r:id="rId15" imgW="23774400" imgH="5486400" progId="Equation.3">
                    <p:embed/>
                    <p:pic>
                      <p:nvPicPr>
                        <p:cNvPr id="0" name="图片 3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7794" y="5965202"/>
                          <a:ext cx="278765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93863" y="169572"/>
            <a:ext cx="2301426" cy="352187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304" y="4671015"/>
            <a:ext cx="3376948" cy="1137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255819" y="3179352"/>
            <a:ext cx="1608157" cy="1674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4657729" y="1336883"/>
            <a:ext cx="748873" cy="23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60342" y="2192190"/>
          <a:ext cx="2454408" cy="11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公式" r:id="rId18" imgW="21945600" imgH="10668000" progId="Equation.3">
                  <p:embed/>
                </p:oleObj>
              </mc:Choice>
              <mc:Fallback>
                <p:oleObj name="公式" r:id="rId18" imgW="21945600" imgH="10668000" progId="Equation.3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60342" y="2192190"/>
                        <a:ext cx="2454408" cy="11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4317970" y="2502396"/>
            <a:ext cx="748873" cy="23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596681">
            <a:off x="7022586" y="3206932"/>
            <a:ext cx="165078" cy="41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793863" y="6007493"/>
                <a:ext cx="2249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𝑩𝑽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𝑩𝑽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63" y="6007493"/>
                <a:ext cx="2249910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1" t="-106" r="-119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5752" y="2569946"/>
            <a:ext cx="4480487" cy="3869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1569035" y="572720"/>
                <a:ext cx="5255276" cy="1150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𝑪𝑩𝑶</m:t>
                          </m:r>
                        </m:sub>
                      </m:sSub>
                      <m:sSup>
                        <m:sSup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32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3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035" y="572720"/>
                <a:ext cx="5255276" cy="1150202"/>
              </a:xfrm>
              <a:prstGeom prst="rect">
                <a:avLst/>
              </a:prstGeom>
              <a:blipFill rotWithShape="1">
                <a:blip r:embed="rId2"/>
                <a:stretch>
                  <a:fillRect l="-11" t="-51" r="11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1665287" y="1812925"/>
                <a:ext cx="4985769" cy="1074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𝑪𝑬𝑶</m:t>
                          </m:r>
                        </m:sub>
                      </m:sSub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𝑪𝑩𝑶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ctrlP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87" y="1812925"/>
                <a:ext cx="4985769" cy="1074654"/>
              </a:xfrm>
              <a:prstGeom prst="rect">
                <a:avLst/>
              </a:prstGeom>
              <a:blipFill rotWithShape="1">
                <a:blip r:embed="rId3"/>
                <a:stretch>
                  <a:fillRect l="-6" r="1" b="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53928" y="3661491"/>
                <a:ext cx="325563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𝑺𝒊</m:t>
                          </m:r>
                        </m:e>
                      </m:d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𝒏𝒑𝒏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𝒑𝒏𝒑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28" y="3661491"/>
                <a:ext cx="3255635" cy="961161"/>
              </a:xfrm>
              <a:prstGeom prst="rect">
                <a:avLst/>
              </a:prstGeom>
              <a:blipFill rotWithShape="1">
                <a:blip r:embed="rId4"/>
                <a:stretch>
                  <a:fillRect l="-1" t="-8" r="-37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953927" y="5324119"/>
                <a:ext cx="335662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𝑮𝒆</m:t>
                          </m:r>
                        </m:e>
                      </m:d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𝒏𝒑𝒏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𝒑𝒏𝒑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27" y="5324119"/>
                <a:ext cx="3356625" cy="961161"/>
              </a:xfrm>
              <a:prstGeom prst="rect">
                <a:avLst/>
              </a:prstGeom>
              <a:blipFill rotWithShape="1">
                <a:blip r:embed="rId5"/>
                <a:stretch>
                  <a:fillRect l="-1" t="-29" r="-35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5775" y="2078355"/>
          <a:ext cx="4093845" cy="113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公式" r:id="rId1" imgW="1371600" imgH="381000" progId="Equation.KSEE3">
                  <p:embed/>
                </p:oleObj>
              </mc:Choice>
              <mc:Fallback>
                <p:oleObj name="公式" r:id="rId1" imgW="1371600" imgH="381000" progId="Equation.KSEE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2078355"/>
                        <a:ext cx="4093845" cy="1137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19420" y="2078355"/>
          <a:ext cx="497967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公式" r:id="rId3" imgW="1396365" imgH="254000" progId="Equation.KSEE3">
                  <p:embed/>
                </p:oleObj>
              </mc:Choice>
              <mc:Fallback>
                <p:oleObj name="公式" r:id="rId3" imgW="1396365" imgH="254000" progId="Equation.KSEE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420" y="2078355"/>
                        <a:ext cx="4979670" cy="929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5775" y="3356610"/>
          <a:ext cx="4552950" cy="12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公式" r:id="rId5" imgW="1409065" imgH="381000" progId="Equation.KSEE3">
                  <p:embed/>
                </p:oleObj>
              </mc:Choice>
              <mc:Fallback>
                <p:oleObj name="公式" r:id="rId5" imgW="1409065" imgH="3810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356610"/>
                        <a:ext cx="4552950" cy="1275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1" y="262226"/>
            <a:ext cx="1073363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3.6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设计一个硅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晶体管，其基区掺杂浓度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，共发射极电流增益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=50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BV</a:t>
            </a:r>
            <a:r>
              <a:rPr kumimoji="0" lang="en-US" altLang="zh-CN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CEO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60V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。试确定满足此击穿电压要求的最大集电区掺杂浓度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（假定经验参数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解：由于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5775" y="2354232"/>
            <a:ext cx="245711" cy="100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13"/>
              <p:cNvSpPr txBox="1"/>
              <p:nvPr/>
            </p:nvSpPr>
            <p:spPr bwMode="auto">
              <a:xfrm>
                <a:off x="5627370" y="3429000"/>
                <a:ext cx="5713730" cy="17602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对象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370" y="3429000"/>
                <a:ext cx="5713730" cy="1760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17550" y="5188903"/>
          <a:ext cx="106235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8" imgW="111861600" imgH="12496800" progId="Equation.3">
                  <p:embed/>
                </p:oleObj>
              </mc:Choice>
              <mc:Fallback>
                <p:oleObj name="公式" r:id="rId8" imgW="111861600" imgH="12496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188903"/>
                        <a:ext cx="10623550" cy="117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65" y="136593"/>
            <a:ext cx="2328850" cy="85723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基区穿通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" y="1186180"/>
            <a:ext cx="1040003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694300" y="2248751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R1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182888" y="3229946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R2</a:t>
            </a:r>
            <a:endParaRPr lang="zh-CN" altLang="en-US" sz="24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62480" y="668655"/>
          <a:ext cx="806704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公式" r:id="rId1" imgW="55168800" imgH="12192000" progId="Equation.3">
                  <p:embed/>
                </p:oleObj>
              </mc:Choice>
              <mc:Fallback>
                <p:oleObj name="公式" r:id="rId1" imgW="55168800" imgH="12192000" progId="Equation.3">
                  <p:embed/>
                  <p:pic>
                    <p:nvPicPr>
                      <p:cNvPr id="0" name="图片 5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480" y="668655"/>
                        <a:ext cx="8067040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651125" y="2943225"/>
          <a:ext cx="7824470" cy="335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公式" r:id="rId3" imgW="42062400" imgH="21336000" progId="Equation.3">
                  <p:embed/>
                </p:oleObj>
              </mc:Choice>
              <mc:Fallback>
                <p:oleObj name="公式" r:id="rId3" imgW="42062400" imgH="21336000" progId="Equation.3">
                  <p:embed/>
                  <p:pic>
                    <p:nvPicPr>
                      <p:cNvPr id="0" name="图片 5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943225"/>
                        <a:ext cx="7824470" cy="335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520" y="245080"/>
            <a:ext cx="109057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设计集电区的掺杂浓度及宽度，以满足对穿通电压的要求。已知</a:t>
            </a:r>
            <a:r>
              <a:rPr lang="en-US" altLang="zh-CN" sz="2800" dirty="0"/>
              <a:t>T=300K, N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=10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，设冶金基区的宽度为</a:t>
            </a:r>
            <a:r>
              <a:rPr lang="en-US" altLang="zh-CN" sz="2800" dirty="0"/>
              <a:t>0.5</a:t>
            </a:r>
            <a:r>
              <a:rPr lang="en-US" altLang="zh-CN" sz="2800" dirty="0">
                <a:sym typeface="Symbol" panose="05050102010706020507" pitchFamily="18" charset="2"/>
              </a:rPr>
              <a:t>m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r>
              <a:rPr lang="en-US" altLang="zh-CN" sz="2800" dirty="0" err="1">
                <a:sym typeface="Symbol" panose="05050102010706020507" pitchFamily="18" charset="2"/>
              </a:rPr>
              <a:t>V</a:t>
            </a:r>
            <a:r>
              <a:rPr lang="en-US" altLang="zh-CN" sz="2800" baseline="-25000" dirty="0" err="1">
                <a:sym typeface="Symbol" panose="05050102010706020507" pitchFamily="18" charset="2"/>
              </a:rPr>
              <a:t>pt</a:t>
            </a:r>
            <a:r>
              <a:rPr lang="en-US" altLang="zh-CN" sz="2800" dirty="0">
                <a:sym typeface="Symbol" panose="05050102010706020507" pitchFamily="18" charset="2"/>
              </a:rPr>
              <a:t>=25V.</a:t>
            </a:r>
            <a:endParaRPr lang="zh-CN" altLang="en-US" sz="2800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7995" y="1476375"/>
          <a:ext cx="7954645" cy="303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公式" r:id="rId1" imgW="89001600" imgH="30784800" progId="Equation.3">
                  <p:embed/>
                </p:oleObj>
              </mc:Choice>
              <mc:Fallback>
                <p:oleObj name="公式" r:id="rId1" imgW="89001600" imgH="30784800" progId="Equation.3">
                  <p:embed/>
                  <p:pic>
                    <p:nvPicPr>
                      <p:cNvPr id="0" name="图片 7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" y="1476375"/>
                        <a:ext cx="7954645" cy="303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4096385"/>
            <a:ext cx="4493895" cy="264541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9908088" y="4096011"/>
            <a:ext cx="62630" cy="22922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0">
            <a:off x="6924040" y="2532380"/>
            <a:ext cx="3812540" cy="3526790"/>
            <a:chOff x="857224" y="1714488"/>
            <a:chExt cx="1842848" cy="285752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857224" y="4569628"/>
              <a:ext cx="1842848" cy="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-499304" y="3142454"/>
              <a:ext cx="285752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564852" y="3142454"/>
              <a:ext cx="285752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1143770" y="3142454"/>
              <a:ext cx="285752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28662" y="2214554"/>
              <a:ext cx="1346619" cy="23558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28663" y="2214554"/>
              <a:ext cx="1062360" cy="23558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 flipH="1">
            <a:off x="9857740" y="2530475"/>
            <a:ext cx="18415" cy="3526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13270" y="3147695"/>
            <a:ext cx="3364865" cy="2909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118475" y="3004185"/>
                <a:ext cx="695960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475" y="3004185"/>
                <a:ext cx="69596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7370445" y="2926715"/>
            <a:ext cx="1134745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49045" y="2249805"/>
            <a:ext cx="4768850" cy="442785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2090" y="167005"/>
            <a:ext cx="595820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共基极接法－－输入特性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78755" y="167005"/>
            <a:ext cx="5317490" cy="1942465"/>
          </a:xfrm>
          <a:prstGeom prst="rect">
            <a:avLst/>
          </a:prstGeom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7805" y="498475"/>
          <a:ext cx="10980420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1" imgW="115519200" imgH="30480000" progId="Equation.3">
                  <p:embed/>
                </p:oleObj>
              </mc:Choice>
              <mc:Fallback>
                <p:oleObj name="公式" r:id="rId1" imgW="115519200" imgH="30480000" progId="Equation.3">
                  <p:embed/>
                  <p:pic>
                    <p:nvPicPr>
                      <p:cNvPr id="0" name="图片 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" y="498475"/>
                        <a:ext cx="10980420" cy="3198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5706" y="4300187"/>
                <a:ext cx="794800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结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雪崩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击穿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电压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应该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超过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可见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基区穿通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电压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大大低于结本身所能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达到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击穿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电压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6" y="4300187"/>
                <a:ext cx="7948009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3" t="-38" r="7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2846" y="942686"/>
                <a:ext cx="7930342" cy="231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均匀掺杂硅</a:t>
                </a:r>
                <a:r>
                  <a:rPr lang="en-US" altLang="zh-CN" sz="2400" dirty="0" err="1" smtClean="0"/>
                  <a:t>npn</a:t>
                </a:r>
                <a:r>
                  <a:rPr lang="zh-CN" altLang="en-US" sz="2400" dirty="0" smtClean="0"/>
                  <a:t>晶体管，基区掺杂浓度为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，集电区掺杂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。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冶金基区宽度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。发生基区</a:t>
                </a:r>
                <a:r>
                  <a:rPr lang="zh-CN" altLang="en-US" sz="2400" dirty="0"/>
                  <a:t>穿通</a:t>
                </a:r>
                <a:r>
                  <a:rPr lang="zh-CN" altLang="en-US" sz="2400" dirty="0" smtClean="0"/>
                  <a:t>时，请计算：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、集电结空间电荷区中的峰值电场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6" y="942686"/>
                <a:ext cx="7930342" cy="2314608"/>
              </a:xfrm>
              <a:prstGeom prst="rect">
                <a:avLst/>
              </a:prstGeom>
              <a:blipFill rotWithShape="1">
                <a:blip r:embed="rId1"/>
                <a:stretch>
                  <a:fillRect l="-3" t="-15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" y="1003935"/>
            <a:ext cx="4112260" cy="378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832194" y="4548554"/>
            <a:ext cx="5284877" cy="1991401"/>
            <a:chOff x="-134147" y="3467508"/>
            <a:chExt cx="4981626" cy="2655206"/>
          </a:xfrm>
        </p:grpSpPr>
        <p:sp>
          <p:nvSpPr>
            <p:cNvPr id="23" name="对象 22"/>
            <p:cNvSpPr txBox="1"/>
            <p:nvPr/>
          </p:nvSpPr>
          <p:spPr bwMode="auto">
            <a:xfrm>
              <a:off x="2590032" y="4102630"/>
              <a:ext cx="455531" cy="455531"/>
            </a:xfrm>
            <a:prstGeom prst="rect">
              <a:avLst/>
            </a:prstGeom>
            <a:noFill/>
          </p:spPr>
          <p:txBody>
            <a:bodyPr>
              <a:normAutofit fontScale="92500" lnSpcReduction="10000"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对象 24"/>
            <p:cNvSpPr txBox="1"/>
            <p:nvPr/>
          </p:nvSpPr>
          <p:spPr bwMode="auto">
            <a:xfrm>
              <a:off x="733455" y="4542446"/>
              <a:ext cx="334089" cy="501134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对象 26"/>
            <p:cNvSpPr txBox="1"/>
            <p:nvPr/>
          </p:nvSpPr>
          <p:spPr bwMode="auto">
            <a:xfrm>
              <a:off x="1004392" y="5103254"/>
              <a:ext cx="458251" cy="458251"/>
            </a:xfrm>
            <a:prstGeom prst="rect">
              <a:avLst/>
            </a:prstGeom>
            <a:noFill/>
          </p:spPr>
          <p:txBody>
            <a:bodyPr>
              <a:normAutofit fontScale="92500" lnSpcReduction="10000"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对象 29"/>
            <p:cNvSpPr txBox="1"/>
            <p:nvPr/>
          </p:nvSpPr>
          <p:spPr bwMode="auto">
            <a:xfrm>
              <a:off x="4245561" y="5515438"/>
              <a:ext cx="337766" cy="506649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-134147" y="3467508"/>
              <a:ext cx="4564460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02753" y="3954786"/>
              <a:ext cx="249002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45561" y="3844374"/>
              <a:ext cx="249002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47022" y="4448202"/>
              <a:ext cx="249002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322108" y="4452560"/>
              <a:ext cx="249002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598477" y="5477553"/>
              <a:ext cx="249002" cy="64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spAutoFit/>
            </a:bodyPr>
            <a:lstStyle/>
            <a:p>
              <a:pPr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70" y="1279525"/>
            <a:ext cx="4486910" cy="49580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55905" y="188595"/>
            <a:ext cx="5537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共基极接法－－输出特性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5831" y="4831396"/>
                <a:ext cx="6597100" cy="1790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、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、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Early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效应失效了？</a:t>
                </a:r>
                <a:endPara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6858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才开始减小并最终降低为零</a:t>
                </a:r>
                <a:endPara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1" y="4831396"/>
                <a:ext cx="6597100" cy="1790700"/>
              </a:xfrm>
              <a:prstGeom prst="rect">
                <a:avLst/>
              </a:prstGeom>
              <a:blipFill rotWithShape="1">
                <a:blip r:embed="rId3"/>
                <a:stretch>
                  <a:fillRect l="-9" t="-1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9270" y="287655"/>
            <a:ext cx="669163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共发射极接法－－输入特性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08902" y="6094115"/>
                <a:ext cx="4359619" cy="651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en-US" sz="2800" i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𝐸𝑃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02" y="6094115"/>
                <a:ext cx="4359619" cy="651510"/>
              </a:xfrm>
              <a:prstGeom prst="rect">
                <a:avLst/>
              </a:prstGeom>
              <a:blipFill rotWithShape="1">
                <a:blip r:embed="rId1"/>
                <a:stretch>
                  <a:fillRect l="-10" t="-3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120335" y="5123949"/>
                <a:ext cx="4198620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35" y="5123949"/>
                <a:ext cx="4198620" cy="430530"/>
              </a:xfrm>
              <a:prstGeom prst="rect">
                <a:avLst/>
              </a:prstGeom>
              <a:blipFill rotWithShape="1">
                <a:blip r:embed="rId2"/>
                <a:stretch>
                  <a:fillRect l="-2" t="-31" r="-140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120067" y="5986393"/>
                <a:ext cx="3540125" cy="4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67" y="5986393"/>
                <a:ext cx="3540125" cy="430530"/>
              </a:xfrm>
              <a:prstGeom prst="rect">
                <a:avLst/>
              </a:prstGeom>
              <a:blipFill rotWithShape="1">
                <a:blip r:embed="rId3"/>
                <a:stretch>
                  <a:fillRect l="-13" t="-58" r="-230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70" y="83185"/>
            <a:ext cx="4580890" cy="4556760"/>
          </a:xfrm>
          <a:prstGeom prst="rect">
            <a:avLst/>
          </a:prstGeom>
        </p:spPr>
      </p:pic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076960"/>
            <a:ext cx="3824605" cy="47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75260"/>
            <a:ext cx="5969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共发射极接法－－输出特性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970" y="1844675"/>
            <a:ext cx="5542915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dirty="0"/>
              <a:t>一定，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zh-CN" altLang="en-US" sz="2400" dirty="0"/>
              <a:t>增大，</a:t>
            </a:r>
            <a:r>
              <a:rPr lang="en-US" altLang="zh-CN" sz="2400" dirty="0"/>
              <a:t>Early</a:t>
            </a:r>
            <a:r>
              <a:rPr lang="zh-CN" altLang="en-US" sz="2400" dirty="0"/>
              <a:t>效应， 放大倍数增大，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C</a:t>
            </a:r>
            <a:r>
              <a:rPr lang="zh-CN" altLang="en-US" sz="2400" dirty="0"/>
              <a:t>增加明显。</a:t>
            </a:r>
            <a:endParaRPr lang="en-US" altLang="zh-CN" sz="2400" dirty="0"/>
          </a:p>
          <a:p>
            <a:pPr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CB</a:t>
            </a:r>
            <a:r>
              <a:rPr lang="en-US" altLang="zh-CN" sz="2400" dirty="0"/>
              <a:t>+V</a:t>
            </a:r>
            <a:r>
              <a:rPr lang="en-US" altLang="zh-CN" sz="2400" baseline="-25000" dirty="0"/>
              <a:t>BE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zh-CN" altLang="en-US" sz="2400" dirty="0"/>
              <a:t>不变，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zh-CN" altLang="en-US" sz="2400" dirty="0"/>
              <a:t>下降至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CB</a:t>
            </a:r>
            <a:r>
              <a:rPr lang="en-US" altLang="zh-CN" sz="2400" dirty="0"/>
              <a:t>=0</a:t>
            </a:r>
            <a:r>
              <a:rPr lang="zh-CN" altLang="en-US" sz="2400" dirty="0"/>
              <a:t>，器件进入饱和状态，在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en-US" altLang="zh-CN" sz="2400" dirty="0"/>
              <a:t>=0</a:t>
            </a:r>
            <a:r>
              <a:rPr lang="zh-CN" altLang="en-US" sz="2400" dirty="0"/>
              <a:t>时，下降至零。</a:t>
            </a:r>
            <a:endParaRPr lang="en-US" altLang="zh-CN" sz="24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" y="1553210"/>
            <a:ext cx="5388610" cy="455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43795" y="6260987"/>
            <a:ext cx="18326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CE</a:t>
            </a:r>
            <a:r>
              <a:rPr lang="en-US" altLang="zh-CN" sz="2400" dirty="0"/>
              <a:t>=V</a:t>
            </a:r>
            <a:r>
              <a:rPr lang="en-US" altLang="zh-CN" sz="2400" baseline="-25000" dirty="0"/>
              <a:t>CB</a:t>
            </a:r>
            <a:r>
              <a:rPr lang="en-US" altLang="zh-CN" sz="2400" dirty="0"/>
              <a:t>+V</a:t>
            </a:r>
            <a:r>
              <a:rPr lang="en-US" altLang="zh-CN" sz="2400" baseline="-25000" dirty="0"/>
              <a:t>BE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8485" y="8072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反向偏置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结的电流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579" y="273515"/>
            <a:ext cx="11458575" cy="6010275"/>
            <a:chOff x="192579" y="295105"/>
            <a:chExt cx="11458575" cy="60102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579" y="295105"/>
              <a:ext cx="11458575" cy="60102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1451643" y="4976104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1643" y="4976104"/>
                  <a:ext cx="160300" cy="24622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9247099" y="5253103"/>
                  <a:ext cx="4181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099" y="5253103"/>
                  <a:ext cx="418128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439941" y="5253103"/>
                  <a:ext cx="4479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9941" y="5253103"/>
                  <a:ext cx="44794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5566677" y="38374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反向偏置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结的电流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6680" y="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反向饱和电流：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𝑪𝑩𝑶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" y="0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3" y="2044932"/>
            <a:ext cx="4347418" cy="2612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31" y="1935995"/>
            <a:ext cx="6771092" cy="251354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4265"/>
            <a:ext cx="5229225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6680" y="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反向饱和电流：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𝑪𝑬𝑶</m:t>
                        </m:r>
                      </m:sub>
                    </m:sSub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" y="0"/>
                <a:ext cx="10515600" cy="1325563"/>
              </a:xfrm>
              <a:blipFill rotWithShape="1">
                <a:blip r:embed="rId2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3" y="714576"/>
            <a:ext cx="3495675" cy="310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04" y="4148178"/>
            <a:ext cx="5353050" cy="12954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46194" y="739719"/>
                <a:ext cx="4589654" cy="5377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𝑣𝑏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𝑐𝑏𝑜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2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𝑣𝑏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𝑐𝑏𝑜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𝑣𝑏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 smtClean="0"/>
                  <a:t>0</a:t>
                </a:r>
                <a:endParaRPr lang="en-US" altLang="zh-CN" sz="3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𝑐𝑏𝑜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𝑝𝑒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CN" sz="32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𝑐𝑏𝑜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4" y="739719"/>
                <a:ext cx="4589654" cy="5377754"/>
              </a:xfrm>
              <a:prstGeom prst="rect">
                <a:avLst/>
              </a:prstGeom>
              <a:blipFill rotWithShape="1">
                <a:blip r:embed="rId1"/>
                <a:stretch>
                  <a:fillRect l="-2" t="-11" r="1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7" y="895130"/>
            <a:ext cx="5229225" cy="36957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57D0DF9-71F6-4756-9929-422B2704F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39,&quot;width&quot;:8753}"/>
</p:tagLst>
</file>

<file path=ppt/tags/tag2.xml><?xml version="1.0" encoding="utf-8"?>
<p:tagLst xmlns:p="http://schemas.openxmlformats.org/presentationml/2006/main">
  <p:tag name="KSO_WM_UNIT_PLACING_PICTURE_USER_VIEWPORT" val="{&quot;height&quot;:5064.881889763779,&quot;width&quot;:7940.62047244094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演示</Application>
  <PresentationFormat>宽屏</PresentationFormat>
  <Paragraphs>153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21</vt:i4>
      </vt:variant>
    </vt:vector>
  </HeadingPairs>
  <TitlesOfParts>
    <vt:vector size="52" baseType="lpstr">
      <vt:lpstr>Arial</vt:lpstr>
      <vt:lpstr>宋体</vt:lpstr>
      <vt:lpstr>Wingdings</vt:lpstr>
      <vt:lpstr>黑体</vt:lpstr>
      <vt:lpstr>Cambria Math</vt:lpstr>
      <vt:lpstr>Calibri</vt:lpstr>
      <vt:lpstr>微软雅黑</vt:lpstr>
      <vt:lpstr>Arial Unicode MS</vt:lpstr>
      <vt:lpstr>Calibri Light</vt:lpstr>
      <vt:lpstr>Times New Roman</vt:lpstr>
      <vt:lpstr>Symbol</vt:lpstr>
      <vt:lpstr>Office 主题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实际晶体管直流工作曲线、反向饱和电流与击穿电压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反向饱和电流：</vt:lpstr>
      <vt:lpstr>反向饱和电流：</vt:lpstr>
      <vt:lpstr>PowerPoint 演示文稿</vt:lpstr>
      <vt:lpstr>反向饱和电流：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基区穿通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刘雁鸿</cp:lastModifiedBy>
  <cp:revision>89</cp:revision>
  <dcterms:created xsi:type="dcterms:W3CDTF">2016-04-08T08:47:00Z</dcterms:created>
  <dcterms:modified xsi:type="dcterms:W3CDTF">2021-11-07T14:49:54Z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6BC6A681452649EA9969F83FB71E3CE2</vt:lpwstr>
  </property>
  <property fmtid="{D5CDD505-2E9C-101B-9397-08002B2CF9AE}" pid="3" name="KSOProductBuildVer">
    <vt:lpwstr>2052-11.1.0.10700</vt:lpwstr>
  </property>
</Properties>
</file>