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1355" r:id="rId3"/>
    <p:sldId id="1325" r:id="rId4"/>
    <p:sldId id="1326" r:id="rId5"/>
    <p:sldId id="1488" r:id="rId6"/>
    <p:sldId id="1327" r:id="rId7"/>
    <p:sldId id="1328" r:id="rId8"/>
    <p:sldId id="1329" r:id="rId9"/>
    <p:sldId id="981" r:id="rId10"/>
    <p:sldId id="978" r:id="rId11"/>
    <p:sldId id="979" r:id="rId12"/>
    <p:sldId id="1330" r:id="rId13"/>
    <p:sldId id="1489" r:id="rId14"/>
    <p:sldId id="1331" r:id="rId15"/>
    <p:sldId id="1490" r:id="rId16"/>
    <p:sldId id="1491" r:id="rId17"/>
    <p:sldId id="1338" r:id="rId18"/>
    <p:sldId id="1357" r:id="rId19"/>
    <p:sldId id="1332" r:id="rId20"/>
    <p:sldId id="1333" r:id="rId21"/>
    <p:sldId id="1334" r:id="rId22"/>
    <p:sldId id="1340" r:id="rId23"/>
    <p:sldId id="1341" r:id="rId24"/>
    <p:sldId id="1360" r:id="rId25"/>
    <p:sldId id="1291" r:id="rId26"/>
    <p:sldId id="1358" r:id="rId27"/>
    <p:sldId id="1303" r:id="rId28"/>
    <p:sldId id="1297" r:id="rId29"/>
    <p:sldId id="1276" r:id="rId30"/>
    <p:sldId id="1298" r:id="rId31"/>
    <p:sldId id="1281" r:id="rId32"/>
    <p:sldId id="1282" r:id="rId33"/>
    <p:sldId id="1283" r:id="rId34"/>
    <p:sldId id="1284" r:id="rId35"/>
    <p:sldId id="1285" r:id="rId36"/>
    <p:sldId id="1286" r:id="rId37"/>
    <p:sldId id="1344" r:id="rId38"/>
    <p:sldId id="1287" r:id="rId39"/>
    <p:sldId id="1288" r:id="rId40"/>
    <p:sldId id="1345" r:id="rId41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Liu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FB51"/>
    <a:srgbClr val="0066FF"/>
    <a:srgbClr val="FF9999"/>
    <a:srgbClr val="99FFCC"/>
    <a:srgbClr val="66FF66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>
      <p:cViewPr varScale="1">
        <p:scale>
          <a:sx n="90" d="100"/>
          <a:sy n="90" d="100"/>
        </p:scale>
        <p:origin x="645" y="63"/>
      </p:cViewPr>
      <p:guideLst>
        <p:guide orient="horz" pos="2160"/>
        <p:guide pos="29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19200" y="719138"/>
            <a:ext cx="4876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4163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B06811-AFC7-40E2-A197-6E457CC2EA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60C8-E6AE-4835-8E35-5A83C1C8EDD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AFBA3-A3C2-46C1-91D8-7FB39F1332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9CE73-8249-458F-809A-989556FAEF4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31F-1ABB-4090-BD73-1158887CFE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A53A0-10BB-413B-9583-D42D0EC4135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8C6BB-3E5A-4961-A54F-5FAAB357FB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2BD6-FFD0-46B3-BBDE-5025152B4280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8B97-009C-42C2-809D-898E643C00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86F31-4298-4EB3-9780-4E687AEE0268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82D8-FB99-4938-9074-328306E681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FEA8D-6596-4ADE-9005-BAEFC514AB4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28AB-5139-48C9-9EF5-6BF6C782F1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BCAE-8F35-46AE-91ED-E7879142A14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4519F-41BD-48DC-AF51-676F974AC5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1F94-2E6F-436C-B4FE-277A05CD4AFB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DF75-1B9D-47E9-8835-CC7EC78FD6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A9D08-43C9-4D55-99A9-88E022DBBC5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C0A02-33A8-4A9A-94C9-F996152828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F19E-7148-4C7E-87CF-A04EC40144C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DCE6-EA3E-41B0-AB1A-5918009EE1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FA3A-0118-4296-BB7B-41A57E6A75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3F4C-0CC5-45EC-9DAD-6D0195EED3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2099-7E4E-44F9-BE99-9BBF06CB451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F3A29-FA15-4DCE-AC94-E22201B8AC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1C58A-ED9D-4FA3-9BB6-4AD97A10EB5F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D4EF1-263D-4E96-8ACD-9DAA41E62F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2B68B-AEA3-44EB-AD1A-EAA78F249785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B111-15C1-47B6-AA16-03527D6361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1641-1071-438F-9676-1B0F648F43F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4A59-C38F-4751-8257-6C02E6FF6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99F9-1B9F-47C1-B7C5-D3D25C251CB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E908E-33C0-4661-BA53-12C1EEC4007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0D105-2F87-4E11-9D00-7AFF3D04A034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E53EEA-DA60-4304-B218-4392F058D6A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9" Type="http://schemas.openxmlformats.org/officeDocument/2006/relationships/image" Target="../media/image32.png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6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hyperlink" Target="https://www.gfsstp.com/url?sa=i&amp;source=imgres&amp;cd=&amp;cad=rja&amp;uact=8&amp;ved=0CAoQjhwwAA&amp;url=http://ecee.colorado.edu/~bart/book/book/chapter7/ch7_5.htm&amp;ei=LG1uVYCOHsmE8gX1k4C4Ag&amp;psig=AFQjCNGLbhg0yj97k9ampzN4a0_MKQCatA&amp;ust=1433386668577422" TargetMode="Externa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51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7.png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27.bin"/><Relationship Id="rId1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61.png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65.wmf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75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tiff"/><Relationship Id="rId2" Type="http://schemas.openxmlformats.org/officeDocument/2006/relationships/image" Target="../media/image76.wmf"/><Relationship Id="rId1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8.wmf"/><Relationship Id="rId2" Type="http://schemas.openxmlformats.org/officeDocument/2006/relationships/oleObject" Target="../embeddings/oleObject40.bin"/><Relationship Id="rId1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4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3.png"/><Relationship Id="rId3" Type="http://schemas.openxmlformats.org/officeDocument/2006/relationships/image" Target="../media/image87.png"/><Relationship Id="rId2" Type="http://schemas.openxmlformats.org/officeDocument/2006/relationships/image" Target="../media/image92.wmf"/><Relationship Id="rId1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296715" y="239393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b="1" kern="0" dirty="0">
                <a:solidFill>
                  <a:srgbClr val="FF0000"/>
                </a:solidFill>
              </a:rPr>
              <a:t>阈值电压的调整</a:t>
            </a:r>
            <a:endParaRPr lang="zh-CN" altLang="en-US" sz="54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582"/>
            <a:ext cx="6897816" cy="1143000"/>
          </a:xfrm>
        </p:spPr>
        <p:txBody>
          <a:bodyPr/>
          <a:lstStyle/>
          <a:p>
            <a:pPr marL="457200" indent="-457200" defTabSz="685800">
              <a:lnSpc>
                <a:spcPct val="90000"/>
              </a:lnSpc>
              <a:defRPr/>
            </a:pPr>
            <a:r>
              <a:rPr lang="en-US" altLang="zh-CN" sz="4000" b="1" kern="1200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MOSFET</a:t>
            </a:r>
            <a:r>
              <a:rPr lang="zh-CN" altLang="en-US" sz="4000" b="1" kern="1200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工艺</a:t>
            </a:r>
            <a:r>
              <a:rPr lang="en-US" altLang="zh-CN" sz="4000" b="1" kern="1200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lang="zh-CN" altLang="en-US" sz="4000" b="1" kern="1200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自对准技术</a:t>
            </a:r>
            <a:endParaRPr lang="zh-CN" altLang="en-US" sz="4000" b="1" kern="1200" dirty="0">
              <a:solidFill>
                <a:srgbClr val="3607E5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04888"/>
            <a:ext cx="795655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75"/>
            <a:ext cx="3986961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衬底掺杂浓度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3" y="1448868"/>
            <a:ext cx="4905327" cy="517747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877087" y="2123913"/>
                <a:ext cx="3060204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1. NMOS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    PMOS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掺杂浓度增大，阈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值电压绝对值增加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多晶硅栅比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多晶硅栅，阈值电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压增加</a:t>
                </a:r>
                <a:r>
                  <a:rPr lang="en-US" altLang="zh-CN" sz="2400" dirty="0" smtClean="0"/>
                  <a:t>1.12V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087" y="2123913"/>
                <a:ext cx="3060204" cy="4431983"/>
              </a:xfrm>
              <a:prstGeom prst="rect">
                <a:avLst/>
              </a:prstGeom>
              <a:blipFill rotWithShape="1">
                <a:blip r:embed="rId2"/>
                <a:stretch>
                  <a:fillRect l="-5" t="-11" r="10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03" y="544937"/>
            <a:ext cx="8524806" cy="6176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315" y="15701"/>
            <a:ext cx="4041998" cy="12497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氧化层厚度</a:t>
            </a:r>
            <a:r>
              <a:rPr lang="zh-CN" altLang="en-US" dirty="0">
                <a:solidFill>
                  <a:srgbClr val="FF0000"/>
                </a:solidFill>
              </a:rPr>
              <a:t>的影响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8" y="1615497"/>
            <a:ext cx="7875524" cy="4860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2" y="850719"/>
            <a:ext cx="8727640" cy="563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65" y="50932"/>
            <a:ext cx="8087130" cy="57153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Text Box 2"/>
          <p:cNvSpPr txBox="1">
            <a:spLocks noChangeArrowheads="1"/>
          </p:cNvSpPr>
          <p:nvPr/>
        </p:nvSpPr>
        <p:spPr bwMode="auto">
          <a:xfrm>
            <a:off x="794543" y="188657"/>
            <a:ext cx="66405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离子注入调整阈值电压（2）</a:t>
            </a:r>
            <a:endParaRPr lang="zh-CN" altLang="en-US" sz="2800" b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8" name="Text Box 3"/>
          <p:cNvSpPr txBox="1">
            <a:spLocks noChangeArrowheads="1"/>
          </p:cNvSpPr>
          <p:nvPr/>
        </p:nvSpPr>
        <p:spPr bwMode="auto">
          <a:xfrm>
            <a:off x="-47625" y="1089025"/>
            <a:ext cx="7761288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omic Sans MS" panose="030F0702030302020204" pitchFamily="66" charset="0"/>
              </a:rPr>
              <a:t>Delta</a:t>
            </a:r>
            <a:r>
              <a:rPr lang="zh-CN" altLang="en-US" sz="2800" b="1" dirty="0">
                <a:latin typeface="Comic Sans MS" panose="030F0702030302020204" pitchFamily="66" charset="0"/>
              </a:rPr>
              <a:t>近似：认为是在氧化层－半导体界面引入附加的固定电荷，类似氧化物固定电荷的分析，可以得到由于注入引起的阈值电压的漂移为：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81770" y="2545944"/>
          <a:ext cx="39528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51" name="" r:id="rId1" imgW="1562100" imgH="444500" progId="Equation.3">
                  <p:embed/>
                </p:oleObj>
              </mc:Choice>
              <mc:Fallback>
                <p:oleObj name="" r:id="rId1" imgW="15621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70" y="2545944"/>
                        <a:ext cx="395287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5"/>
          <p:cNvSpPr txBox="1">
            <a:spLocks noChangeArrowheads="1"/>
          </p:cNvSpPr>
          <p:nvPr/>
        </p:nvSpPr>
        <p:spPr bwMode="auto">
          <a:xfrm>
            <a:off x="122028" y="3859816"/>
            <a:ext cx="509859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＋：注入受主杂质，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－：注入施主杂质，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i="1" dirty="0">
                <a:latin typeface="Comic Sans MS" panose="030F0702030302020204" pitchFamily="66" charset="0"/>
              </a:rPr>
              <a:t>D</a:t>
            </a:r>
            <a:r>
              <a:rPr lang="en-US" altLang="zh-CN" sz="2400" b="1" i="1" baseline="-25000" dirty="0">
                <a:latin typeface="Comic Sans MS" panose="030F0702030302020204" pitchFamily="66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：注入剂量，</a:t>
            </a:r>
            <a:r>
              <a:rPr lang="en-US" altLang="zh-CN" sz="2400" b="1" i="1" dirty="0">
                <a:latin typeface="Comic Sans MS" panose="030F0702030302020204" pitchFamily="66" charset="0"/>
              </a:rPr>
              <a:t>Q</a:t>
            </a:r>
            <a:r>
              <a:rPr lang="en-US" altLang="zh-CN" sz="2400" b="1" i="1" baseline="-25000" dirty="0">
                <a:latin typeface="Comic Sans MS" panose="030F0702030302020204" pitchFamily="66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</a:rPr>
              <a:t>：注入电荷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r>
              <a:rPr lang="en-US" altLang="zh-CN" sz="2400" b="1" dirty="0">
                <a:latin typeface="Comic Sans MS" panose="030F0702030302020204" pitchFamily="66" charset="0"/>
              </a:rPr>
              <a:t>cm</a:t>
            </a:r>
            <a:r>
              <a:rPr lang="en-US" altLang="zh-CN" sz="2400" b="1" baseline="30000" dirty="0">
                <a:latin typeface="Comic Sans MS" panose="030F0702030302020204" pitchFamily="66" charset="0"/>
              </a:rPr>
              <a:t>2</a:t>
            </a:r>
            <a:endParaRPr lang="en-US" altLang="zh-CN" sz="2400" b="1" baseline="30000" dirty="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00595" y="2357275"/>
            <a:ext cx="3725630" cy="3322648"/>
            <a:chOff x="-652" y="-516"/>
            <a:chExt cx="7926" cy="4301"/>
          </a:xfrm>
        </p:grpSpPr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2808" y="1905"/>
              <a:ext cx="1927" cy="110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400"/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>
              <a:off x="2808" y="50"/>
              <a:ext cx="0" cy="3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353" name="Line 9"/>
            <p:cNvSpPr>
              <a:spLocks noChangeShapeType="1"/>
            </p:cNvSpPr>
            <p:nvPr/>
          </p:nvSpPr>
          <p:spPr bwMode="auto">
            <a:xfrm>
              <a:off x="2808" y="1905"/>
              <a:ext cx="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2808" y="1100"/>
              <a:ext cx="195" cy="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400"/>
            </a:p>
          </p:txBody>
        </p:sp>
        <p:graphicFrame>
          <p:nvGraphicFramePr>
            <p:cNvPr id="14339" name="Object 11"/>
            <p:cNvGraphicFramePr>
              <a:graphicFrameLocks noChangeAspect="1"/>
            </p:cNvGraphicFramePr>
            <p:nvPr/>
          </p:nvGraphicFramePr>
          <p:xfrm>
            <a:off x="1528" y="-516"/>
            <a:ext cx="1774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2" name="" r:id="rId3" imgW="359410" imgH="218440" progId="Equation.3">
                    <p:embed/>
                  </p:oleObj>
                </mc:Choice>
                <mc:Fallback>
                  <p:oleObj name="" r:id="rId3" imgW="359410" imgH="218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-516"/>
                          <a:ext cx="1774" cy="5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12"/>
            <p:cNvGraphicFramePr>
              <a:graphicFrameLocks noChangeAspect="1"/>
            </p:cNvGraphicFramePr>
            <p:nvPr/>
          </p:nvGraphicFramePr>
          <p:xfrm>
            <a:off x="3528" y="875"/>
            <a:ext cx="298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3" name="" r:id="rId5" imgW="702945" imgH="242570" progId="Equation.3">
                    <p:embed/>
                  </p:oleObj>
                </mc:Choice>
                <mc:Fallback>
                  <p:oleObj name="" r:id="rId5" imgW="702945" imgH="24257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875"/>
                          <a:ext cx="2982" cy="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3"/>
            <p:cNvGraphicFramePr>
              <a:graphicFrameLocks noChangeAspect="1"/>
            </p:cNvGraphicFramePr>
            <p:nvPr/>
          </p:nvGraphicFramePr>
          <p:xfrm>
            <a:off x="3158" y="-6"/>
            <a:ext cx="223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4" name="" r:id="rId7" imgW="219710" imgH="180975" progId="Equation.3">
                    <p:embed/>
                  </p:oleObj>
                </mc:Choice>
                <mc:Fallback>
                  <p:oleObj name="" r:id="rId7" imgW="219710" imgH="180975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-6"/>
                          <a:ext cx="2233" cy="5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4"/>
            <p:cNvGraphicFramePr>
              <a:graphicFrameLocks noChangeAspect="1"/>
            </p:cNvGraphicFramePr>
            <p:nvPr/>
          </p:nvGraphicFramePr>
          <p:xfrm>
            <a:off x="6077" y="1466"/>
            <a:ext cx="119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5" name="" r:id="rId9" imgW="245745" imgH="233045" progId="Equation.3">
                    <p:embed/>
                  </p:oleObj>
                </mc:Choice>
                <mc:Fallback>
                  <p:oleObj name="" r:id="rId9" imgW="245745" imgH="233045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7" y="1466"/>
                          <a:ext cx="1197" cy="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5"/>
            <p:cNvGraphicFramePr>
              <a:graphicFrameLocks noChangeAspect="1"/>
            </p:cNvGraphicFramePr>
            <p:nvPr/>
          </p:nvGraphicFramePr>
          <p:xfrm>
            <a:off x="5314" y="3099"/>
            <a:ext cx="1301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6" name="" r:id="rId11" imgW="436880" imgH="231140" progId="Equation.3">
                    <p:embed/>
                  </p:oleObj>
                </mc:Choice>
                <mc:Fallback>
                  <p:oleObj name="" r:id="rId11" imgW="436880" imgH="2311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3099"/>
                          <a:ext cx="1301" cy="4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H="1">
              <a:off x="3028" y="1173"/>
              <a:ext cx="487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graphicFrame>
          <p:nvGraphicFramePr>
            <p:cNvPr id="14344" name="Object 17"/>
            <p:cNvGraphicFramePr>
              <a:graphicFrameLocks noChangeAspect="1"/>
            </p:cNvGraphicFramePr>
            <p:nvPr/>
          </p:nvGraphicFramePr>
          <p:xfrm>
            <a:off x="2845" y="3074"/>
            <a:ext cx="1033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7" name="" r:id="rId13" imgW="142875" imgH="194945" progId="Equation.3">
                    <p:embed/>
                  </p:oleObj>
                </mc:Choice>
                <mc:Fallback>
                  <p:oleObj name="" r:id="rId13" imgW="142875" imgH="194945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3074"/>
                          <a:ext cx="1033" cy="4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563" y="3020"/>
              <a:ext cx="563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graphicFrame>
          <p:nvGraphicFramePr>
            <p:cNvPr id="14345" name="Object 19"/>
            <p:cNvGraphicFramePr>
              <a:graphicFrameLocks noChangeAspect="1"/>
            </p:cNvGraphicFramePr>
            <p:nvPr/>
          </p:nvGraphicFramePr>
          <p:xfrm>
            <a:off x="6000" y="2548"/>
            <a:ext cx="1244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8" name="" r:id="rId15" imgW="168910" imgH="156210" progId="Equation.3">
                    <p:embed/>
                  </p:oleObj>
                </mc:Choice>
                <mc:Fallback>
                  <p:oleObj name="" r:id="rId15" imgW="168910" imgH="15621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" y="2548"/>
                          <a:ext cx="1244" cy="6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0"/>
            <p:cNvGraphicFramePr>
              <a:graphicFrameLocks noChangeAspect="1"/>
            </p:cNvGraphicFramePr>
            <p:nvPr/>
          </p:nvGraphicFramePr>
          <p:xfrm>
            <a:off x="-652" y="-237"/>
            <a:ext cx="460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59" name="" r:id="rId17" imgW="498475" imgH="191770" progId="Equation.3">
                    <p:embed/>
                  </p:oleObj>
                </mc:Choice>
                <mc:Fallback>
                  <p:oleObj name="" r:id="rId17" imgW="498475" imgH="19177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52" y="-237"/>
                          <a:ext cx="4600" cy="5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513" y="95"/>
              <a:ext cx="0" cy="3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58" y="5810228"/>
            <a:ext cx="78390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296467"/>
            <a:ext cx="8229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影响阈值电压的因素：体效应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11736" y="393748"/>
            <a:ext cx="7560504" cy="4905327"/>
            <a:chOff x="0" y="0"/>
            <a:chExt cx="4889189" cy="27546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5273"/>
              <a:ext cx="2378710" cy="2220595"/>
            </a:xfrm>
            <a:prstGeom prst="rect">
              <a:avLst/>
            </a:prstGeom>
            <a:noFill/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249" y="0"/>
              <a:ext cx="2313940" cy="275463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6885" y="5408930"/>
          <a:ext cx="6057265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公式" r:id="rId3" imgW="2145665" imgH="482600" progId="Equation.3">
                  <p:embed/>
                </p:oleObj>
              </mc:Choice>
              <mc:Fallback>
                <p:oleObj name="公式" r:id="rId3" imgW="2145665" imgH="482600" progId="Equation.3">
                  <p:embed/>
                  <p:pic>
                    <p:nvPicPr>
                      <p:cNvPr id="0" name="图片 120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" y="5408930"/>
                        <a:ext cx="6057265" cy="1228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9524" y="323167"/>
          <a:ext cx="1479254" cy="73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5" name="公式" r:id="rId1" imgW="482600" imgH="228600" progId="Equation.3">
                  <p:embed/>
                </p:oleObj>
              </mc:Choice>
              <mc:Fallback>
                <p:oleObj name="公式" r:id="rId1" imgW="4826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24" y="323167"/>
                        <a:ext cx="1479254" cy="739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06650" y="68263"/>
          <a:ext cx="63357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6" name="公式" r:id="rId3" imgW="51816000" imgH="11887200" progId="Equation.3">
                  <p:embed/>
                </p:oleObj>
              </mc:Choice>
              <mc:Fallback>
                <p:oleObj name="公式" r:id="rId3" imgW="51816000" imgH="1188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68263"/>
                        <a:ext cx="6335713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5251" y="1947831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7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51" y="1947831"/>
                        <a:ext cx="1143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56815" y="1583690"/>
          <a:ext cx="5508625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8" name="公式" r:id="rId7" imgW="2743200" imgH="508000" progId="Equation.3">
                  <p:embed/>
                </p:oleObj>
              </mc:Choice>
              <mc:Fallback>
                <p:oleObj name="公式" r:id="rId7" imgW="27432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815" y="1583690"/>
                        <a:ext cx="5508625" cy="1021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83310" y="2902585"/>
          <a:ext cx="740854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9" name="公式" r:id="rId9" imgW="3009900" imgH="914400" progId="Equation.3">
                  <p:embed/>
                </p:oleObj>
              </mc:Choice>
              <mc:Fallback>
                <p:oleObj name="公式" r:id="rId9" imgW="3009900" imgH="914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10" y="2902585"/>
                        <a:ext cx="7408545" cy="2144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6832" y="5464817"/>
          <a:ext cx="7330506" cy="125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0" name="公式" r:id="rId11" imgW="2692400" imgH="482600" progId="Equation.3">
                  <p:embed/>
                </p:oleObj>
              </mc:Choice>
              <mc:Fallback>
                <p:oleObj name="公式" r:id="rId11" imgW="2692400" imgH="482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32" y="5464817"/>
                        <a:ext cx="7330506" cy="1256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36751" y="5809467"/>
          <a:ext cx="15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1" name="公式" r:id="rId13" imgW="114300" imgH="431800" progId="Equation.3">
                  <p:embed/>
                </p:oleObj>
              </mc:Choice>
              <mc:Fallback>
                <p:oleObj name="公式" r:id="rId13" imgW="1143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51" y="5809467"/>
                        <a:ext cx="15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36751" y="28376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36751" y="58094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 flipH="1">
                <a:off x="325100" y="221942"/>
                <a:ext cx="7830522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阈值电压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：</a:t>
                </a:r>
                <a:endParaRPr lang="en-US" altLang="zh-CN" sz="360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2" indent="2667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b>
                    </m:sSub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通态，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2" indent="2667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截止态      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25100" y="221942"/>
                <a:ext cx="7830522" cy="2031325"/>
              </a:xfrm>
              <a:prstGeom prst="rect">
                <a:avLst/>
              </a:prstGeom>
              <a:blipFill rotWithShape="1">
                <a:blip r:embed="rId1"/>
                <a:stretch>
                  <a:fillRect l="-8" t="-16" r="4" b="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 bwMode="auto">
          <a:xfrm>
            <a:off x="4380652" y="1318400"/>
            <a:ext cx="350112" cy="68401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4914" y="1477075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相当于“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1”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和“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0”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两个状态的转换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03142" y="2659624"/>
          <a:ext cx="5726722" cy="118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0" name="公式" r:id="rId2" imgW="1968500" imgH="406400" progId="Equation.3">
                  <p:embed/>
                </p:oleObj>
              </mc:Choice>
              <mc:Fallback>
                <p:oleObj name="公式" r:id="rId2" imgW="1968500" imgH="406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142" y="2659624"/>
                        <a:ext cx="5726722" cy="1182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729776" y="3990679"/>
          <a:ext cx="4047561" cy="6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1" name="公式" r:id="rId4" imgW="1397000" imgH="228600" progId="Equation.3">
                  <p:embed/>
                </p:oleObj>
              </mc:Choice>
              <mc:Fallback>
                <p:oleObj name="公式" r:id="rId4" imgW="13970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776" y="3990679"/>
                        <a:ext cx="4047561" cy="66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729776" y="5027097"/>
          <a:ext cx="4241276" cy="10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2" name="公式" r:id="rId6" imgW="1675765" imgH="406400" progId="Equation.3">
                  <p:embed/>
                </p:oleObj>
              </mc:Choice>
              <mc:Fallback>
                <p:oleObj name="公式" r:id="rId6" imgW="1675765" imgH="406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776" y="5027097"/>
                        <a:ext cx="4241276" cy="102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29119" y="635214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阈值电压非常重要，需要根据器件设计来调整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6703" y="2763366"/>
            <a:ext cx="22493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工作参数：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8" y="548808"/>
            <a:ext cx="6570438" cy="52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066800" y="998838"/>
          <a:ext cx="6786285" cy="16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" r:id="rId1" imgW="2019300" imgH="495300" progId="Equation.3">
                  <p:embed/>
                </p:oleObj>
              </mc:Choice>
              <mc:Fallback>
                <p:oleObj name="" r:id="rId1" imgW="2019300" imgH="495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8838"/>
                        <a:ext cx="6786285" cy="1665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66800" y="3405188"/>
            <a:ext cx="7286625" cy="287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Comic Sans MS" panose="030F0702030302020204" pitchFamily="66" charset="0"/>
              </a:rPr>
              <a:t>衬底偏压使耗尽层展宽，导致</a:t>
            </a:r>
            <a:endParaRPr lang="zh-CN" altLang="en-US" sz="2800" b="1">
              <a:latin typeface="Comic Sans MS" panose="030F0702030302020204" pitchFamily="66" charset="0"/>
            </a:endParaRPr>
          </a:p>
          <a:p>
            <a:pPr marL="628650"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Comic Sans MS" panose="030F0702030302020204" pitchFamily="66" charset="0"/>
              </a:rPr>
              <a:t>NMOS</a:t>
            </a:r>
            <a:r>
              <a:rPr lang="zh-CN" altLang="en-US" sz="2800" b="1">
                <a:latin typeface="Comic Sans MS" panose="030F0702030302020204" pitchFamily="66" charset="0"/>
              </a:rPr>
              <a:t>的</a:t>
            </a:r>
            <a:r>
              <a:rPr lang="en-US" altLang="zh-CN" sz="2800" b="1">
                <a:latin typeface="Comic Sans MS" panose="030F0702030302020204" pitchFamily="66" charset="0"/>
              </a:rPr>
              <a:t>V</a:t>
            </a:r>
            <a:r>
              <a:rPr lang="en-US" altLang="zh-CN" sz="2800" b="1" baseline="-25000">
                <a:latin typeface="Comic Sans MS" panose="030F0702030302020204" pitchFamily="66" charset="0"/>
              </a:rPr>
              <a:t>Tn</a:t>
            </a:r>
            <a:r>
              <a:rPr lang="zh-CN" altLang="en-US" sz="2800" b="1">
                <a:latin typeface="Comic Sans MS" panose="030F0702030302020204" pitchFamily="66" charset="0"/>
              </a:rPr>
              <a:t>增加（向正方向移动）</a:t>
            </a:r>
            <a:endParaRPr lang="zh-CN" altLang="en-US" sz="2800" b="1">
              <a:latin typeface="Comic Sans MS" panose="030F0702030302020204" pitchFamily="66" charset="0"/>
            </a:endParaRPr>
          </a:p>
          <a:p>
            <a:pPr marL="628650"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Comic Sans MS" panose="030F0702030302020204" pitchFamily="66" charset="0"/>
              </a:rPr>
              <a:t>PMOS</a:t>
            </a:r>
            <a:r>
              <a:rPr lang="zh-CN" altLang="en-US" sz="2800" b="1">
                <a:latin typeface="Comic Sans MS" panose="030F0702030302020204" pitchFamily="66" charset="0"/>
              </a:rPr>
              <a:t>使得</a:t>
            </a:r>
            <a:r>
              <a:rPr lang="en-US" altLang="zh-CN" sz="2800" b="1">
                <a:latin typeface="Comic Sans MS" panose="030F0702030302020204" pitchFamily="66" charset="0"/>
              </a:rPr>
              <a:t>V</a:t>
            </a:r>
            <a:r>
              <a:rPr lang="en-US" altLang="zh-CN" sz="2800" b="1" baseline="-25000">
                <a:latin typeface="Comic Sans MS" panose="030F0702030302020204" pitchFamily="66" charset="0"/>
              </a:rPr>
              <a:t>Tp</a:t>
            </a:r>
            <a:r>
              <a:rPr lang="zh-CN" altLang="en-US" sz="2800" b="1">
                <a:latin typeface="Comic Sans MS" panose="030F0702030302020204" pitchFamily="66" charset="0"/>
              </a:rPr>
              <a:t>更负（向负方向移动）</a:t>
            </a:r>
            <a:endParaRPr lang="zh-CN" altLang="en-US" sz="2800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Comic Sans MS" panose="030F0702030302020204" pitchFamily="66" charset="0"/>
              </a:rPr>
              <a:t>除非应用，否则应尽量避免体效应（使体效应因子最小）</a:t>
            </a:r>
            <a:endParaRPr lang="zh-CN" altLang="en-US" sz="2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K9_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8375" y="2030413"/>
            <a:ext cx="678021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41463" y="315913"/>
            <a:ext cx="6537325" cy="1190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6600FF"/>
                </a:solidFill>
                <a:latin typeface="Comic Sans MS" panose="030F0702030302020204" pitchFamily="66" charset="0"/>
              </a:rPr>
              <a:t>Example</a:t>
            </a:r>
            <a:r>
              <a:rPr lang="zh-CN" altLang="en-US" sz="3600">
                <a:solidFill>
                  <a:srgbClr val="6600FF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sz="3600">
                <a:latin typeface="Comic Sans MS" panose="030F0702030302020204" pitchFamily="66" charset="0"/>
              </a:rPr>
              <a:t>Substrate bias effect on V</a:t>
            </a:r>
            <a:r>
              <a:rPr lang="en-US" altLang="zh-CN" sz="3600" b="1" baseline="-25000">
                <a:latin typeface="Comic Sans MS" panose="030F0702030302020204" pitchFamily="66" charset="0"/>
              </a:rPr>
              <a:t>T</a:t>
            </a:r>
            <a:r>
              <a:rPr lang="en-US" altLang="zh-CN" sz="3600">
                <a:latin typeface="Comic Sans MS" panose="030F0702030302020204" pitchFamily="66" charset="0"/>
              </a:rPr>
              <a:t> (body-effect)</a:t>
            </a:r>
            <a:endParaRPr lang="en-US" altLang="zh-CN" sz="3600">
              <a:latin typeface="Comic Sans MS" panose="030F0702030302020204" pitchFamily="66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 flipH="1" flipV="1">
            <a:off x="26988" y="14288"/>
            <a:ext cx="1379537" cy="139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014" y="2393931"/>
            <a:ext cx="8310786" cy="246439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96ACE-AE34-4D28-A868-258BAE47976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6375" y="20335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kern="0" dirty="0">
                <a:solidFill>
                  <a:srgbClr val="FF0000"/>
                </a:solidFill>
              </a:rPr>
              <a:t>MOSFET small-signal parameters</a:t>
            </a:r>
            <a:endParaRPr lang="zh-CN" altLang="zh-CN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52691" y="2096929"/>
            <a:ext cx="7020468" cy="4923582"/>
          </a:xfrm>
          <a:prstGeom prst="rect">
            <a:avLst/>
          </a:prstGeom>
        </p:spPr>
      </p:pic>
      <p:grpSp>
        <p:nvGrpSpPr>
          <p:cNvPr id="52" name="组合 7"/>
          <p:cNvGrpSpPr/>
          <p:nvPr/>
        </p:nvGrpSpPr>
        <p:grpSpPr bwMode="auto">
          <a:xfrm>
            <a:off x="206709" y="278790"/>
            <a:ext cx="3060204" cy="2385159"/>
            <a:chOff x="1290638" y="1073150"/>
            <a:chExt cx="6323012" cy="3573463"/>
          </a:xfrm>
        </p:grpSpPr>
        <p:cxnSp>
          <p:nvCxnSpPr>
            <p:cNvPr id="53" name="直接连接符 2"/>
            <p:cNvCxnSpPr>
              <a:cxnSpLocks noChangeShapeType="1"/>
              <a:stCxn id="80" idx="0"/>
            </p:cNvCxnSpPr>
            <p:nvPr/>
          </p:nvCxnSpPr>
          <p:spPr bwMode="auto">
            <a:xfrm flipV="1">
              <a:off x="4670425" y="1920875"/>
              <a:ext cx="1504950" cy="13255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连接符 47"/>
            <p:cNvCxnSpPr>
              <a:cxnSpLocks noChangeShapeType="1"/>
            </p:cNvCxnSpPr>
            <p:nvPr/>
          </p:nvCxnSpPr>
          <p:spPr bwMode="auto">
            <a:xfrm flipV="1">
              <a:off x="4695825" y="1803400"/>
              <a:ext cx="1463675" cy="127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" name="组合 54"/>
            <p:cNvGrpSpPr/>
            <p:nvPr/>
          </p:nvGrpSpPr>
          <p:grpSpPr bwMode="auto">
            <a:xfrm>
              <a:off x="1290638" y="1073150"/>
              <a:ext cx="6323012" cy="3573463"/>
              <a:chOff x="1290638" y="1073150"/>
              <a:chExt cx="6323012" cy="3573463"/>
            </a:xfrm>
          </p:grpSpPr>
          <p:grpSp>
            <p:nvGrpSpPr>
              <p:cNvPr id="56" name="组合 11"/>
              <p:cNvGrpSpPr/>
              <p:nvPr/>
            </p:nvGrpSpPr>
            <p:grpSpPr bwMode="auto">
              <a:xfrm>
                <a:off x="1290638" y="1073150"/>
                <a:ext cx="6323012" cy="3573463"/>
                <a:chOff x="1290718" y="1073175"/>
                <a:chExt cx="6322905" cy="3574057"/>
              </a:xfrm>
            </p:grpSpPr>
            <p:grpSp>
              <p:nvGrpSpPr>
                <p:cNvPr id="58" name="Group 2"/>
                <p:cNvGrpSpPr/>
                <p:nvPr/>
              </p:nvGrpSpPr>
              <p:grpSpPr bwMode="auto">
                <a:xfrm>
                  <a:off x="1579536" y="1073175"/>
                  <a:ext cx="6034087" cy="3574057"/>
                  <a:chOff x="0" y="260"/>
                  <a:chExt cx="3316" cy="2155"/>
                </a:xfrm>
              </p:grpSpPr>
              <p:grpSp>
                <p:nvGrpSpPr>
                  <p:cNvPr id="63" name="Group 3"/>
                  <p:cNvGrpSpPr/>
                  <p:nvPr/>
                </p:nvGrpSpPr>
                <p:grpSpPr bwMode="auto">
                  <a:xfrm>
                    <a:off x="0" y="260"/>
                    <a:ext cx="3316" cy="1932"/>
                    <a:chOff x="0" y="260"/>
                    <a:chExt cx="3316" cy="1932"/>
                  </a:xfrm>
                </p:grpSpPr>
                <p:sp>
                  <p:nvSpPr>
                    <p:cNvPr id="66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" y="1580"/>
                      <a:ext cx="2423" cy="6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b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P-Si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01" y="269"/>
                      <a:ext cx="799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00" y="269"/>
                      <a:ext cx="817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1" y="269"/>
                      <a:ext cx="8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2" y="1086"/>
                      <a:ext cx="808" cy="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latin typeface="Comic Sans MS" panose="030F0702030302020204" pitchFamily="66" charset="0"/>
                        </a:rPr>
                        <a:t>栅</a:t>
                      </a:r>
                      <a:endParaRPr lang="en-US" altLang="zh-CN" sz="180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0" y="1468"/>
                      <a:ext cx="9" cy="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" y="1783"/>
                      <a:ext cx="6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未知"/>
                    <p:cNvSpPr/>
                    <p:nvPr/>
                  </p:nvSpPr>
                  <p:spPr bwMode="auto">
                    <a:xfrm>
                      <a:off x="780" y="1588"/>
                      <a:ext cx="121" cy="195"/>
                    </a:xfrm>
                    <a:custGeom>
                      <a:avLst/>
                      <a:gdLst>
                        <a:gd name="T0" fmla="*/ 121 w 121"/>
                        <a:gd name="T1" fmla="*/ 0 h 195"/>
                        <a:gd name="T2" fmla="*/ 102 w 121"/>
                        <a:gd name="T3" fmla="*/ 102 h 195"/>
                        <a:gd name="T4" fmla="*/ 74 w 121"/>
                        <a:gd name="T5" fmla="*/ 168 h 195"/>
                        <a:gd name="T6" fmla="*/ 0 w 121"/>
                        <a:gd name="T7" fmla="*/ 195 h 19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1"/>
                        <a:gd name="T13" fmla="*/ 0 h 195"/>
                        <a:gd name="T14" fmla="*/ 121 w 121"/>
                        <a:gd name="T15" fmla="*/ 195 h 19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1" h="195">
                          <a:moveTo>
                            <a:pt x="121" y="0"/>
                          </a:moveTo>
                          <a:cubicBezTo>
                            <a:pt x="115" y="37"/>
                            <a:pt x="110" y="74"/>
                            <a:pt x="102" y="102"/>
                          </a:cubicBezTo>
                          <a:cubicBezTo>
                            <a:pt x="94" y="130"/>
                            <a:pt x="91" y="153"/>
                            <a:pt x="74" y="168"/>
                          </a:cubicBezTo>
                          <a:cubicBezTo>
                            <a:pt x="57" y="183"/>
                            <a:pt x="12" y="191"/>
                            <a:pt x="0" y="19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9" y="1774"/>
                      <a:ext cx="6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7" y="780"/>
                      <a:ext cx="78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7" y="1375"/>
                      <a:ext cx="799" cy="7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2" y="78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3" y="771"/>
                      <a:ext cx="808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99" y="1375"/>
                      <a:ext cx="817" cy="8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未知"/>
                    <p:cNvSpPr/>
                    <p:nvPr/>
                  </p:nvSpPr>
                  <p:spPr bwMode="auto">
                    <a:xfrm>
                      <a:off x="1699" y="1570"/>
                      <a:ext cx="241" cy="204"/>
                    </a:xfrm>
                    <a:custGeom>
                      <a:avLst/>
                      <a:gdLst>
                        <a:gd name="T0" fmla="*/ 0 w 241"/>
                        <a:gd name="T1" fmla="*/ 0 h 204"/>
                        <a:gd name="T2" fmla="*/ 18 w 241"/>
                        <a:gd name="T3" fmla="*/ 102 h 204"/>
                        <a:gd name="T4" fmla="*/ 84 w 241"/>
                        <a:gd name="T5" fmla="*/ 186 h 204"/>
                        <a:gd name="T6" fmla="*/ 241 w 241"/>
                        <a:gd name="T7" fmla="*/ 204 h 20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41"/>
                        <a:gd name="T13" fmla="*/ 0 h 204"/>
                        <a:gd name="T14" fmla="*/ 241 w 241"/>
                        <a:gd name="T15" fmla="*/ 204 h 20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41" h="204">
                          <a:moveTo>
                            <a:pt x="0" y="0"/>
                          </a:moveTo>
                          <a:cubicBezTo>
                            <a:pt x="2" y="35"/>
                            <a:pt x="4" y="71"/>
                            <a:pt x="18" y="102"/>
                          </a:cubicBezTo>
                          <a:cubicBezTo>
                            <a:pt x="32" y="133"/>
                            <a:pt x="47" y="169"/>
                            <a:pt x="84" y="186"/>
                          </a:cubicBezTo>
                          <a:cubicBezTo>
                            <a:pt x="121" y="203"/>
                            <a:pt x="215" y="201"/>
                            <a:pt x="241" y="20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99" y="771"/>
                      <a:ext cx="808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6" y="771"/>
                      <a:ext cx="0" cy="6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476"/>
                      <a:ext cx="101" cy="10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8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260"/>
                      <a:ext cx="0" cy="51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0" y="1468"/>
                      <a:ext cx="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6" y="1512"/>
                      <a:ext cx="480" cy="3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+</a:t>
                      </a:r>
                      <a:endParaRPr lang="en-US" altLang="zh-CN" sz="1800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87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5" y="1501"/>
                      <a:ext cx="488" cy="3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+</a:t>
                      </a:r>
                      <a:endParaRPr lang="en-US" altLang="zh-CN" sz="1800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88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" y="1107"/>
                      <a:ext cx="35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Comic Sans MS" panose="030F0702030302020204" pitchFamily="66" charset="0"/>
                        </a:rPr>
                        <a:t>源</a:t>
                      </a:r>
                      <a:endParaRPr lang="en-US" altLang="zh-CN" sz="1800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89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89" y="1097"/>
                      <a:ext cx="76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Comic Sans MS" panose="030F0702030302020204" pitchFamily="66" charset="0"/>
                        </a:rPr>
                        <a:t>漏</a:t>
                      </a:r>
                      <a:endParaRPr lang="en-US" altLang="zh-CN" sz="1800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9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7" y="966"/>
                      <a:ext cx="790" cy="7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734"/>
                      <a:ext cx="789" cy="7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 rot="18956781">
                      <a:off x="56" y="812"/>
                      <a:ext cx="52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w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9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9" y="1673"/>
                      <a:ext cx="8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3" y="1622"/>
                      <a:ext cx="21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L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95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05" y="598"/>
                      <a:ext cx="129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2" y="1478"/>
                      <a:ext cx="809" cy="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800"/>
                    </a:p>
                  </p:txBody>
                </p:sp>
              </p:grpSp>
              <p:sp>
                <p:nvSpPr>
                  <p:cNvPr id="6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76" y="2189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218" y="2349"/>
                    <a:ext cx="56" cy="5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</a:pPr>
                    <a:endParaRPr lang="zh-CN" altLang="en-US" sz="1800"/>
                  </a:p>
                </p:txBody>
              </p:sp>
            </p:grpSp>
            <p:cxnSp>
              <p:nvCxnSpPr>
                <p:cNvPr id="59" name="直接连接符 6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79538" y="3260729"/>
                  <a:ext cx="369229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直接连接符 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79538" y="3584137"/>
                  <a:ext cx="369229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直接箭头连接符 8"/>
                <p:cNvCxnSpPr>
                  <a:cxnSpLocks noChangeShapeType="1"/>
                </p:cNvCxnSpPr>
                <p:nvPr/>
              </p:nvCxnSpPr>
              <p:spPr bwMode="auto">
                <a:xfrm>
                  <a:off x="1564152" y="3257413"/>
                  <a:ext cx="0" cy="326724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8" y="3265313"/>
                  <a:ext cx="258661" cy="2993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905" r="-14286" b="-26531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72" y="1310376"/>
                <a:ext cx="5196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412" r="-3529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36811" y="5640308"/>
            <a:ext cx="5692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5FB5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1"/>
              </a:rPr>
              <a:t>MOSFET SPICE MODEL</a:t>
            </a:r>
            <a:endParaRPr lang="zh-CN" altLang="en-US" sz="4000" dirty="0">
              <a:solidFill>
                <a:srgbClr val="05FB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760" y="548808"/>
            <a:ext cx="7490025" cy="49053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6B556D-3ABF-44E3-B6C0-7373CCEDA5C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516" y="123024"/>
            <a:ext cx="90011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kern="0" dirty="0">
                <a:solidFill>
                  <a:srgbClr val="FF0000"/>
                </a:solidFill>
              </a:rPr>
              <a:t>本征区和非本征区</a:t>
            </a:r>
            <a:endParaRPr lang="en-US" altLang="zh-CN" sz="3600" kern="0" dirty="0">
              <a:solidFill>
                <a:srgbClr val="FF0000"/>
              </a:solidFill>
            </a:endParaRPr>
          </a:p>
        </p:txBody>
      </p:sp>
      <p:graphicFrame>
        <p:nvGraphicFramePr>
          <p:cNvPr id="28676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652072" y="48604"/>
          <a:ext cx="23415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5" name="公式" r:id="rId1" imgW="965200" imgH="444500" progId="Equation.3">
                  <p:embed/>
                </p:oleObj>
              </mc:Choice>
              <mc:Fallback>
                <p:oleObj name="公式" r:id="rId1" imgW="965200" imgH="44450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72" y="48604"/>
                        <a:ext cx="23415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652072" y="1171734"/>
          <a:ext cx="24717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" name="公式" r:id="rId3" imgW="965200" imgH="444500" progId="Equation.3">
                  <p:embed/>
                </p:oleObj>
              </mc:Choice>
              <mc:Fallback>
                <p:oleObj name="公式" r:id="rId3" imgW="965200" imgH="44450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72" y="1171734"/>
                        <a:ext cx="2471737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5079999" y="2386034"/>
            <a:ext cx="3044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DS,sat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(线性区）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4"/>
          <p:cNvGraphicFramePr>
            <a:graphicFrameLocks noChangeAspect="1"/>
          </p:cNvGraphicFramePr>
          <p:nvPr/>
        </p:nvGraphicFramePr>
        <p:xfrm>
          <a:off x="5136747" y="3048794"/>
          <a:ext cx="3692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" name="公式" r:id="rId5" imgW="44196000" imgH="9448800" progId="Equation.3">
                  <p:embed/>
                </p:oleObj>
              </mc:Choice>
              <mc:Fallback>
                <p:oleObj name="公式" r:id="rId5" imgW="44196000" imgH="94488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747" y="3048794"/>
                        <a:ext cx="36925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5"/>
          <p:cNvGraphicFramePr>
            <a:graphicFrameLocks noChangeAspect="1"/>
          </p:cNvGraphicFramePr>
          <p:nvPr/>
        </p:nvGraphicFramePr>
        <p:xfrm>
          <a:off x="5129985" y="3984879"/>
          <a:ext cx="2235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" name="公式" r:id="rId7" imgW="26822400" imgH="9448800" progId="Equation.3">
                  <p:embed/>
                </p:oleObj>
              </mc:Choice>
              <mc:Fallback>
                <p:oleObj name="公式" r:id="rId7" imgW="26822400" imgH="9448800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985" y="3984879"/>
                        <a:ext cx="2235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6"/>
          <p:cNvSpPr txBox="1">
            <a:spLocks noChangeArrowheads="1"/>
          </p:cNvSpPr>
          <p:nvPr/>
        </p:nvSpPr>
        <p:spPr bwMode="auto">
          <a:xfrm>
            <a:off x="3580357" y="5383532"/>
            <a:ext cx="3649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When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DS,sat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(饱和区)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3" name="Text Box 7"/>
              <p:cNvSpPr txBox="1">
                <a:spLocks noChangeArrowheads="1"/>
              </p:cNvSpPr>
              <p:nvPr/>
            </p:nvSpPr>
            <p:spPr bwMode="auto">
              <a:xfrm>
                <a:off x="3580706" y="6136487"/>
                <a:ext cx="9893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zh-CN" sz="2400" baseline="-25000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2400" dirty="0">
                    <a:latin typeface="Times New Roman" panose="02020603050405020304" pitchFamily="18" charset="0"/>
                  </a:rPr>
                  <a:t> = 0</a:t>
                </a:r>
                <a:endParaRPr lang="zh-CN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706" y="6136487"/>
                <a:ext cx="98937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8" t="-104" r="63" b="-2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84" name="Object 8"/>
          <p:cNvGraphicFramePr>
            <a:graphicFrameLocks noChangeAspect="1"/>
          </p:cNvGraphicFramePr>
          <p:nvPr/>
        </p:nvGraphicFramePr>
        <p:xfrm>
          <a:off x="5286734" y="5974414"/>
          <a:ext cx="28765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" name="公式" r:id="rId10" imgW="1435100" imgH="393700" progId="Equation.3">
                  <p:embed/>
                </p:oleObj>
              </mc:Choice>
              <mc:Fallback>
                <p:oleObj name="公式" r:id="rId10" imgW="1435100" imgH="39370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734" y="5974414"/>
                        <a:ext cx="28765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9" y="1126517"/>
            <a:ext cx="4437281" cy="388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06600" y="47625"/>
          <a:ext cx="479901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6" name="公式" r:id="rId1" imgW="35661600" imgH="10972800" progId="Equation.3">
                  <p:embed/>
                </p:oleObj>
              </mc:Choice>
              <mc:Fallback>
                <p:oleObj name="公式" r:id="rId1" imgW="35661600" imgH="109728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7625"/>
                        <a:ext cx="479901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96715" y="3510940"/>
          <a:ext cx="86963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7" name="公式" r:id="rId3" imgW="81381600" imgH="10363200" progId="Equation.3">
                  <p:embed/>
                </p:oleObj>
              </mc:Choice>
              <mc:Fallback>
                <p:oleObj name="公式" r:id="rId3" imgW="81381600" imgH="103632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5" y="3510940"/>
                        <a:ext cx="86963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24773" y="1853895"/>
          <a:ext cx="50228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8" name="公式" r:id="rId5" imgW="41452800" imgH="10972800" progId="Equation.3">
                  <p:embed/>
                </p:oleObj>
              </mc:Choice>
              <mc:Fallback>
                <p:oleObj name="公式" r:id="rId5" imgW="41452800" imgH="109728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773" y="1853895"/>
                        <a:ext cx="5022850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21" y="4734087"/>
            <a:ext cx="83629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7E8BDB-7C40-4B57-96C5-078AC2384F8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1675" y="728820"/>
          <a:ext cx="678497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公式" r:id="rId1" imgW="2032000" imgH="444500" progId="Equation.3">
                  <p:embed/>
                </p:oleObj>
              </mc:Choice>
              <mc:Fallback>
                <p:oleObj name="公式" r:id="rId1" imgW="2032000" imgH="4445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728820"/>
                        <a:ext cx="678497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1675" y="2528940"/>
          <a:ext cx="6650038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公式" r:id="rId3" imgW="2032000" imgH="444500" progId="Equation.3">
                  <p:embed/>
                </p:oleObj>
              </mc:Choice>
              <mc:Fallback>
                <p:oleObj name="公式" r:id="rId3" imgW="2032000" imgH="4445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28940"/>
                        <a:ext cx="6650038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4"/>
          <p:cNvSpPr txBox="1">
            <a:spLocks noChangeArrowheads="1"/>
          </p:cNvSpPr>
          <p:nvPr/>
        </p:nvSpPr>
        <p:spPr bwMode="auto">
          <a:xfrm>
            <a:off x="791748" y="4419066"/>
            <a:ext cx="7366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可见串联电阻使跨导和漏导降低同样的比例。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1730" y="323793"/>
          <a:ext cx="7268041" cy="175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公式" r:id="rId1" imgW="45415200" imgH="10668000" progId="Equation.3">
                  <p:embed/>
                </p:oleObj>
              </mc:Choice>
              <mc:Fallback>
                <p:oleObj name="公式" r:id="rId1" imgW="45415200" imgH="10668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30" y="323793"/>
                        <a:ext cx="7268041" cy="1755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1730" y="2578777"/>
            <a:ext cx="4216219" cy="296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多晶硅栅</a:t>
            </a:r>
            <a:endParaRPr kumimoji="0" lang="zh-CN" altLang="en-US" sz="3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衬底掺杂浓度</a:t>
            </a:r>
            <a:endParaRPr kumimoji="0" lang="zh-CN" altLang="en-US" sz="3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氧化层厚度</a:t>
            </a:r>
            <a:endParaRPr kumimoji="0" lang="zh-CN" altLang="en-US" sz="3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衬底偏压</a:t>
            </a:r>
            <a:r>
              <a:rPr kumimoji="0" lang="en-US" altLang="zh-CN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体效应</a:t>
            </a:r>
            <a:r>
              <a:rPr kumimoji="0" lang="zh-CN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3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频率限制因素</a:t>
            </a:r>
            <a:endParaRPr lang="zh-CN" altLang="en-US"/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00200"/>
          <a:ext cx="7580031" cy="421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" r:id="rId1" imgW="3225800" imgH="1854200" progId="Equation.3">
                  <p:embed/>
                </p:oleObj>
              </mc:Choice>
              <mc:Fallback>
                <p:oleObj name="" r:id="rId1" imgW="3225800" imgH="1854200" progId="Equation.3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7580031" cy="4213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46" y="46207"/>
            <a:ext cx="3799779" cy="99218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频率限制因素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709" y="998838"/>
          <a:ext cx="7517110" cy="13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公式" r:id="rId1" imgW="2552700" imgH="457200" progId="Equation.3">
                  <p:embed/>
                </p:oleObj>
              </mc:Choice>
              <mc:Fallback>
                <p:oleObj name="公式" r:id="rId1" imgW="2552700" imgH="457200" progId="Equation.3">
                  <p:embed/>
                  <p:pic>
                    <p:nvPicPr>
                      <p:cNvPr id="0" name="Picture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09" y="998838"/>
                        <a:ext cx="7517110" cy="13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18962" y="5882668"/>
          <a:ext cx="1825038" cy="42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公式" r:id="rId3" imgW="951865" imgH="228600" progId="Equation.3">
                  <p:embed/>
                </p:oleObj>
              </mc:Choice>
              <mc:Fallback>
                <p:oleObj name="公式" r:id="rId3" imgW="951865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962" y="5882668"/>
                        <a:ext cx="1825038" cy="420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57200" y="2528940"/>
            <a:ext cx="6724974" cy="4147848"/>
            <a:chOff x="928536" y="2528126"/>
            <a:chExt cx="6390426" cy="378782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536" y="2528126"/>
              <a:ext cx="6390426" cy="3787824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5279672" y="3034798"/>
              <a:ext cx="4950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341111" y="2626668"/>
                  <a:ext cx="372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111" y="2626668"/>
                  <a:ext cx="3721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 bwMode="auto">
            <a:xfrm>
              <a:off x="2276847" y="3034798"/>
              <a:ext cx="4551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276847" y="2626668"/>
                  <a:ext cx="3070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847" y="2626668"/>
                  <a:ext cx="307007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570891" y="2552373"/>
                  <a:ext cx="712952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𝑔𝑑𝑇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891" y="2552373"/>
                  <a:ext cx="712952" cy="39940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209739" y="3638273"/>
                  <a:ext cx="677686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𝑔𝑠𝑇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739" y="3638273"/>
                  <a:ext cx="677686" cy="39940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570891" y="3837975"/>
                  <a:ext cx="895181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891" y="3837975"/>
                  <a:ext cx="895181" cy="39940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546469" y="3868049"/>
                  <a:ext cx="4415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69" y="3868049"/>
                  <a:ext cx="441531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1526273" y="326894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52324" y="47124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-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1614830" y="3722223"/>
                  <a:ext cx="676211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830" y="3722223"/>
                  <a:ext cx="676211" cy="491738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6562413" y="3871459"/>
                  <a:ext cx="6093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13" y="3871459"/>
                  <a:ext cx="609334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6402015" y="346335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64890" y="439885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-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-26988"/>
            <a:ext cx="8229600" cy="1135063"/>
          </a:xfrm>
        </p:spPr>
        <p:txBody>
          <a:bodyPr/>
          <a:lstStyle/>
          <a:p>
            <a:pPr eaLnBrk="1" hangingPunct="1"/>
            <a:r>
              <a:rPr lang="zh-CN" altLang="en-US"/>
              <a:t>高频小信号等效电路</a:t>
            </a:r>
            <a:endParaRPr lang="zh-CN" altLang="en-US"/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60042" y="5008486"/>
          <a:ext cx="8677275" cy="17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公式" r:id="rId1" imgW="74980800" imgH="16459200" progId="Equation.3">
                  <p:embed/>
                </p:oleObj>
              </mc:Choice>
              <mc:Fallback>
                <p:oleObj name="公式" r:id="rId1" imgW="74980800" imgH="16459200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2" y="5008486"/>
                        <a:ext cx="8677275" cy="176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" y="1087554"/>
            <a:ext cx="7380492" cy="37365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323850"/>
          <a:ext cx="89487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6" name="公式" r:id="rId1" imgW="3175000" imgH="1181100" progId="Equation.3">
                  <p:embed/>
                </p:oleObj>
              </mc:Choice>
              <mc:Fallback>
                <p:oleObj name="公式" r:id="rId1" imgW="3175000" imgH="1181100" progId="Equation.3">
                  <p:embed/>
                  <p:pic>
                    <p:nvPicPr>
                      <p:cNvPr id="0" name="Picture 10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3850"/>
                        <a:ext cx="8948738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0325" y="3940175"/>
          <a:ext cx="8978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7" name="公式" r:id="rId3" imgW="61569600" imgH="10972800" progId="Equation.3">
                  <p:embed/>
                </p:oleObj>
              </mc:Choice>
              <mc:Fallback>
                <p:oleObj name="公式" r:id="rId3" imgW="61569600" imgH="109728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940175"/>
                        <a:ext cx="8978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41718" y="548808"/>
          <a:ext cx="8730582" cy="54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公式" r:id="rId1" imgW="2463800" imgH="2184400" progId="Equation.3">
                  <p:embed/>
                </p:oleObj>
              </mc:Choice>
              <mc:Fallback>
                <p:oleObj name="公式" r:id="rId1" imgW="2463800" imgH="2184400" progId="Equation.3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18" y="548808"/>
                        <a:ext cx="8730582" cy="5492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-2124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包含Miller电容小信号等效电路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162" y="5722041"/>
            <a:ext cx="8351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Small signal equivalent circuit including Miller capacitance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81087" y="1453958"/>
            <a:ext cx="6981825" cy="3932429"/>
            <a:chOff x="1081087" y="1453958"/>
            <a:chExt cx="6981825" cy="3932429"/>
          </a:xfrm>
        </p:grpSpPr>
        <p:grpSp>
          <p:nvGrpSpPr>
            <p:cNvPr id="21" name="组合 20"/>
            <p:cNvGrpSpPr/>
            <p:nvPr/>
          </p:nvGrpSpPr>
          <p:grpSpPr>
            <a:xfrm>
              <a:off x="1081087" y="1453958"/>
              <a:ext cx="6981825" cy="3932429"/>
              <a:chOff x="1081087" y="1453958"/>
              <a:chExt cx="6981825" cy="3932429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081087" y="1471612"/>
                <a:ext cx="6981825" cy="391477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579249" y="2593846"/>
                    <a:ext cx="4907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249" y="2593846"/>
                    <a:ext cx="490712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702939" y="2890313"/>
                    <a:ext cx="704680" cy="4917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2939" y="2890313"/>
                    <a:ext cx="704680" cy="49173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7305461" y="2839715"/>
                    <a:ext cx="7280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5461" y="2839715"/>
                    <a:ext cx="728020" cy="46166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411856" y="1453958"/>
                    <a:ext cx="4904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56" y="1453958"/>
                    <a:ext cx="490455" cy="46166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922090" y="1471612"/>
                    <a:ext cx="555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2090" y="1471612"/>
                    <a:ext cx="555600" cy="46166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403961" y="2347977"/>
                    <a:ext cx="1108317" cy="4917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3961" y="2347977"/>
                    <a:ext cx="1108317" cy="49173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文本框 3"/>
            <p:cNvSpPr txBox="1"/>
            <p:nvPr/>
          </p:nvSpPr>
          <p:spPr>
            <a:xfrm>
              <a:off x="1247575" y="1933277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6497" y="1949194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55791" y="4914099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2" y="21286"/>
            <a:ext cx="8172450" cy="1504950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11736" y="2258922"/>
          <a:ext cx="7566080" cy="348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1" name="公式" r:id="rId2" imgW="82600800" imgH="38100000" progId="Equation.3">
                  <p:embed/>
                </p:oleObj>
              </mc:Choice>
              <mc:Fallback>
                <p:oleObj name="公式" r:id="rId2" imgW="82600800" imgH="38100000" progId="Equation.3">
                  <p:embed/>
                  <p:pic>
                    <p:nvPicPr>
                      <p:cNvPr id="0" name="图片 1116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36" y="2258922"/>
                        <a:ext cx="7566080" cy="3489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270000"/>
            <a:ext cx="989013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截止频率</a:t>
            </a:r>
            <a:endParaRPr lang="zh-CN" altLang="en-US" sz="4000"/>
          </a:p>
        </p:txBody>
      </p:sp>
      <p:graphicFrame>
        <p:nvGraphicFramePr>
          <p:cNvPr id="430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87463" y="652463"/>
          <a:ext cx="7805737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公式" r:id="rId1" imgW="2692400" imgH="1930400" progId="Equation.3">
                  <p:embed/>
                </p:oleObj>
              </mc:Choice>
              <mc:Fallback>
                <p:oleObj name="公式" r:id="rId1" imgW="2692400" imgH="1930400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652463"/>
                        <a:ext cx="7805737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52450" y="188913"/>
          <a:ext cx="4286250" cy="650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" name="公式" r:id="rId1" imgW="35356800" imgH="53644800" progId="Equation.3">
                  <p:embed/>
                </p:oleObj>
              </mc:Choice>
              <mc:Fallback>
                <p:oleObj name="公式" r:id="rId1" imgW="35356800" imgH="53644800" progId="Equation.3">
                  <p:embed/>
                  <p:pic>
                    <p:nvPicPr>
                      <p:cNvPr id="0" name="Picture 10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88913"/>
                        <a:ext cx="4286250" cy="650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6113" y="1089025"/>
          <a:ext cx="30861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8" name="公式" r:id="rId3" imgW="1155700" imgH="1397000" progId="Equation.3">
                  <p:embed/>
                </p:oleObj>
              </mc:Choice>
              <mc:Fallback>
                <p:oleObj name="公式" r:id="rId3" imgW="1155700" imgH="1397000" progId="Equation.3">
                  <p:embed/>
                  <p:pic>
                    <p:nvPicPr>
                      <p:cNvPr id="0" name="Picture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089025"/>
                        <a:ext cx="3086100" cy="3730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562600" y="5508625"/>
            <a:ext cx="3511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Verdana" panose="020B0604030504040204" pitchFamily="34" charset="0"/>
              </a:rPr>
              <a:t>考虑寄生电容的话，截止频率要降低</a:t>
            </a:r>
            <a:endParaRPr lang="zh-CN" altLang="en-US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63F4C-0CC5-45EC-9DAD-6D0195EED38A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21829" y="3338809"/>
          <a:ext cx="71643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公式" r:id="rId1" imgW="79552800" imgH="10668000" progId="Equation.3">
                  <p:embed/>
                </p:oleObj>
              </mc:Choice>
              <mc:Fallback>
                <p:oleObj name="公式" r:id="rId1" imgW="79552800" imgH="10668000" progId="Equation.3">
                  <p:embed/>
                  <p:pic>
                    <p:nvPicPr>
                      <p:cNvPr id="0" name="图片 1126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9" y="3338809"/>
                        <a:ext cx="7164387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6" y="593811"/>
            <a:ext cx="8172450" cy="1504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2503735"/>
            <a:ext cx="62293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18" y="953835"/>
            <a:ext cx="8204842" cy="51303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9" y="1808892"/>
            <a:ext cx="3570283" cy="3890702"/>
          </a:xfrm>
          <a:prstGeom prst="rect">
            <a:avLst/>
          </a:prstGeom>
          <a:noFill/>
        </p:spPr>
      </p:pic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4" y="1829165"/>
            <a:ext cx="3465231" cy="387042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41718" y="188784"/>
            <a:ext cx="92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5267325" algn="r"/>
              </a:tabLst>
            </a:pPr>
            <a:r>
              <a:rPr lang="en-US" altLang="zh-CN" sz="3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</a:t>
            </a:r>
            <a:r>
              <a:rPr lang="zh-CN" alt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221910" y="19313"/>
                <a:ext cx="4572000" cy="11394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4.1eV</a:t>
                </a:r>
                <a:endParaRPr lang="en-US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4.01eV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10" y="19313"/>
                <a:ext cx="4572000" cy="1139414"/>
              </a:xfrm>
              <a:prstGeom prst="rect">
                <a:avLst/>
              </a:prstGeom>
              <a:blipFill rotWithShape="1">
                <a:blip r:embed="rId3"/>
                <a:stretch>
                  <a:fillRect l="-12" t="-23" r="12" b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1713" y="5693809"/>
                <a:ext cx="8145542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𝐴𝐿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zh-CN" altLang="en-US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比较理想的栅电极材料</a:t>
                </a:r>
                <a:r>
                  <a:rPr lang="zh-CN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zh-CN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离子注入</a:t>
                </a:r>
                <a:r>
                  <a:rPr lang="zh-CN" altLang="en-US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高温退火工艺</a:t>
                </a:r>
                <a:endParaRPr lang="en-US" altLang="zh-CN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3" y="5693809"/>
                <a:ext cx="8145542" cy="1137106"/>
              </a:xfrm>
              <a:prstGeom prst="rect">
                <a:avLst/>
              </a:prstGeom>
              <a:blipFill rotWithShape="1">
                <a:blip r:embed="rId4"/>
                <a:stretch>
                  <a:fillRect l="-3" t="-35"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96714" y="972667"/>
            <a:ext cx="8217243" cy="501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对准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技术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65nm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工艺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以前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9" y="1718885"/>
            <a:ext cx="8370558" cy="4815321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51712" y="163236"/>
            <a:ext cx="3057247" cy="74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5267325" algn="r"/>
              </a:tabLst>
            </a:pPr>
            <a:r>
              <a:rPr lang="zh-CN" altLang="zh-CN" sz="3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重掺杂多晶硅</a:t>
            </a:r>
            <a:r>
              <a:rPr lang="zh-CN" alt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栅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761946" y="328977"/>
                <a:ext cx="40312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zh-CN" altLang="en-US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46" y="328977"/>
                <a:ext cx="403123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" t="-10" r="-19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1" y="593811"/>
            <a:ext cx="8100540" cy="540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07" y="15656"/>
            <a:ext cx="378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685800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光刻的基本过程</a:t>
            </a:r>
            <a:endParaRPr lang="zh-CN" altLang="en-US" sz="4000" b="1" dirty="0">
              <a:solidFill>
                <a:srgbClr val="3607E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02" y="1797740"/>
            <a:ext cx="6869295" cy="4622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3906F9-B078-4906-9D1E-0312B165254A}" type="slidenum">
              <a:rPr lang="zh-CN" altLang="zh-CN" smtClean="0">
                <a:latin typeface="Garamond" panose="02020404030301010803" pitchFamily="18" charset="0"/>
              </a:rPr>
            </a:fld>
            <a:endParaRPr lang="zh-CN" altLang="zh-CN">
              <a:latin typeface="Garamond" panose="02020404030301010803" pitchFamily="18" charset="0"/>
            </a:endParaRPr>
          </a:p>
        </p:txBody>
      </p:sp>
      <p:sp>
        <p:nvSpPr>
          <p:cNvPr id="8195" name="Rectangle 65"/>
          <p:cNvSpPr>
            <a:spLocks noChangeArrowheads="1"/>
          </p:cNvSpPr>
          <p:nvPr/>
        </p:nvSpPr>
        <p:spPr bwMode="auto">
          <a:xfrm>
            <a:off x="315913" y="4911725"/>
            <a:ext cx="6338887" cy="10223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196" name="Rectangle 66"/>
          <p:cNvSpPr>
            <a:spLocks noChangeArrowheads="1"/>
          </p:cNvSpPr>
          <p:nvPr/>
        </p:nvSpPr>
        <p:spPr bwMode="auto">
          <a:xfrm>
            <a:off x="306388" y="3117850"/>
            <a:ext cx="6338887" cy="10223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197" name="Rectangle 67"/>
          <p:cNvSpPr>
            <a:spLocks noChangeArrowheads="1"/>
          </p:cNvSpPr>
          <p:nvPr/>
        </p:nvSpPr>
        <p:spPr bwMode="auto">
          <a:xfrm>
            <a:off x="304800" y="1403350"/>
            <a:ext cx="6338888" cy="10223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198" name="Rectangle 68"/>
          <p:cNvSpPr>
            <a:spLocks noChangeArrowheads="1"/>
          </p:cNvSpPr>
          <p:nvPr/>
        </p:nvSpPr>
        <p:spPr bwMode="auto">
          <a:xfrm>
            <a:off x="1231900" y="1404938"/>
            <a:ext cx="1203325" cy="180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199" name="Rectangle 69"/>
          <p:cNvSpPr>
            <a:spLocks noChangeArrowheads="1"/>
          </p:cNvSpPr>
          <p:nvPr/>
        </p:nvSpPr>
        <p:spPr bwMode="auto">
          <a:xfrm>
            <a:off x="3276600" y="1412875"/>
            <a:ext cx="2389188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00" name="Rectangle 70"/>
          <p:cNvSpPr>
            <a:spLocks noChangeArrowheads="1"/>
          </p:cNvSpPr>
          <p:nvPr/>
        </p:nvSpPr>
        <p:spPr bwMode="auto">
          <a:xfrm>
            <a:off x="3309938" y="3116263"/>
            <a:ext cx="2389187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01" name="Rectangle 71"/>
          <p:cNvSpPr>
            <a:spLocks noChangeArrowheads="1"/>
          </p:cNvSpPr>
          <p:nvPr/>
        </p:nvSpPr>
        <p:spPr bwMode="auto">
          <a:xfrm>
            <a:off x="4095750" y="4914900"/>
            <a:ext cx="2389188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02" name="Rectangle 72"/>
          <p:cNvSpPr>
            <a:spLocks noChangeArrowheads="1"/>
          </p:cNvSpPr>
          <p:nvPr/>
        </p:nvSpPr>
        <p:spPr bwMode="auto">
          <a:xfrm>
            <a:off x="573088" y="3111500"/>
            <a:ext cx="1863725" cy="200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03" name="Rectangle 73"/>
          <p:cNvSpPr>
            <a:spLocks noChangeArrowheads="1"/>
          </p:cNvSpPr>
          <p:nvPr/>
        </p:nvSpPr>
        <p:spPr bwMode="auto">
          <a:xfrm>
            <a:off x="977900" y="4902200"/>
            <a:ext cx="1863725" cy="200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04" name="Freeform 59"/>
          <p:cNvSpPr/>
          <p:nvPr/>
        </p:nvSpPr>
        <p:spPr bwMode="auto">
          <a:xfrm>
            <a:off x="307975" y="942975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5" name="Freeform 60"/>
          <p:cNvSpPr/>
          <p:nvPr/>
        </p:nvSpPr>
        <p:spPr bwMode="auto">
          <a:xfrm>
            <a:off x="315913" y="2654300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6" name="Freeform 61"/>
          <p:cNvSpPr/>
          <p:nvPr/>
        </p:nvSpPr>
        <p:spPr bwMode="auto">
          <a:xfrm>
            <a:off x="314325" y="4454525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7" name="Freeform 62"/>
          <p:cNvSpPr/>
          <p:nvPr/>
        </p:nvSpPr>
        <p:spPr bwMode="auto">
          <a:xfrm flipH="1">
            <a:off x="5121275" y="939800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8" name="Freeform 63"/>
          <p:cNvSpPr/>
          <p:nvPr/>
        </p:nvSpPr>
        <p:spPr bwMode="auto">
          <a:xfrm flipH="1">
            <a:off x="5100638" y="2660650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9" name="Freeform 64"/>
          <p:cNvSpPr/>
          <p:nvPr/>
        </p:nvSpPr>
        <p:spPr bwMode="auto">
          <a:xfrm flipH="1">
            <a:off x="5119688" y="4451350"/>
            <a:ext cx="1530350" cy="914400"/>
          </a:xfrm>
          <a:custGeom>
            <a:avLst/>
            <a:gdLst>
              <a:gd name="T0" fmla="*/ 0 w 964"/>
              <a:gd name="T1" fmla="*/ 0 h 576"/>
              <a:gd name="T2" fmla="*/ 0 w 964"/>
              <a:gd name="T3" fmla="*/ 2147483646 h 576"/>
              <a:gd name="T4" fmla="*/ 2147483646 w 964"/>
              <a:gd name="T5" fmla="*/ 2147483646 h 576"/>
              <a:gd name="T6" fmla="*/ 2147483646 w 964"/>
              <a:gd name="T7" fmla="*/ 2147483646 h 576"/>
              <a:gd name="T8" fmla="*/ 2147483646 w 964"/>
              <a:gd name="T9" fmla="*/ 2147483646 h 576"/>
              <a:gd name="T10" fmla="*/ 2147483646 w 964"/>
              <a:gd name="T11" fmla="*/ 2147483646 h 576"/>
              <a:gd name="T12" fmla="*/ 2147483646 w 964"/>
              <a:gd name="T13" fmla="*/ 2147483646 h 576"/>
              <a:gd name="T14" fmla="*/ 2147483646 w 964"/>
              <a:gd name="T15" fmla="*/ 2147483646 h 576"/>
              <a:gd name="T16" fmla="*/ 2147483646 w 964"/>
              <a:gd name="T17" fmla="*/ 2147483646 h 576"/>
              <a:gd name="T18" fmla="*/ 2147483646 w 964"/>
              <a:gd name="T19" fmla="*/ 0 h 576"/>
              <a:gd name="T20" fmla="*/ 0 w 964"/>
              <a:gd name="T21" fmla="*/ 0 h 5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4"/>
              <a:gd name="T34" fmla="*/ 0 h 576"/>
              <a:gd name="T35" fmla="*/ 964 w 964"/>
              <a:gd name="T36" fmla="*/ 576 h 5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4" h="576">
                <a:moveTo>
                  <a:pt x="0" y="0"/>
                </a:moveTo>
                <a:lnTo>
                  <a:pt x="0" y="576"/>
                </a:lnTo>
                <a:lnTo>
                  <a:pt x="319" y="559"/>
                </a:lnTo>
                <a:lnTo>
                  <a:pt x="616" y="491"/>
                </a:lnTo>
                <a:lnTo>
                  <a:pt x="821" y="405"/>
                </a:lnTo>
                <a:lnTo>
                  <a:pt x="964" y="280"/>
                </a:lnTo>
                <a:lnTo>
                  <a:pt x="770" y="148"/>
                </a:lnTo>
                <a:lnTo>
                  <a:pt x="502" y="69"/>
                </a:lnTo>
                <a:lnTo>
                  <a:pt x="217" y="6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10" name="Line 3"/>
          <p:cNvSpPr>
            <a:spLocks noChangeShapeType="1"/>
          </p:cNvSpPr>
          <p:nvPr/>
        </p:nvSpPr>
        <p:spPr bwMode="auto">
          <a:xfrm>
            <a:off x="1816100" y="3116263"/>
            <a:ext cx="3338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Arc 4"/>
          <p:cNvSpPr/>
          <p:nvPr/>
        </p:nvSpPr>
        <p:spPr bwMode="auto">
          <a:xfrm>
            <a:off x="304800" y="2655888"/>
            <a:ext cx="1511300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Arc 5"/>
          <p:cNvSpPr/>
          <p:nvPr/>
        </p:nvSpPr>
        <p:spPr bwMode="auto">
          <a:xfrm rot="10800000">
            <a:off x="307975" y="2840038"/>
            <a:ext cx="1509713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Arc 6"/>
          <p:cNvSpPr/>
          <p:nvPr/>
        </p:nvSpPr>
        <p:spPr bwMode="auto">
          <a:xfrm>
            <a:off x="5143500" y="2655888"/>
            <a:ext cx="1508125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Arc 7"/>
          <p:cNvSpPr/>
          <p:nvPr/>
        </p:nvSpPr>
        <p:spPr bwMode="auto">
          <a:xfrm rot="10800000">
            <a:off x="5138738" y="2840038"/>
            <a:ext cx="1511300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Rectangle 8"/>
          <p:cNvSpPr>
            <a:spLocks noChangeArrowheads="1"/>
          </p:cNvSpPr>
          <p:nvPr/>
        </p:nvSpPr>
        <p:spPr bwMode="auto">
          <a:xfrm>
            <a:off x="4368800" y="2828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216" name="Rectangle 9" descr="Wide upward diagonal"/>
          <p:cNvSpPr>
            <a:spLocks noChangeArrowheads="1"/>
          </p:cNvSpPr>
          <p:nvPr/>
        </p:nvSpPr>
        <p:spPr bwMode="auto">
          <a:xfrm>
            <a:off x="2582863" y="2844800"/>
            <a:ext cx="828675" cy="1365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17" name="Rectangle 10"/>
          <p:cNvSpPr>
            <a:spLocks noChangeArrowheads="1"/>
          </p:cNvSpPr>
          <p:nvPr/>
        </p:nvSpPr>
        <p:spPr bwMode="auto">
          <a:xfrm>
            <a:off x="2582863" y="3008313"/>
            <a:ext cx="828675" cy="9366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18" name="Line 11"/>
          <p:cNvSpPr>
            <a:spLocks noChangeShapeType="1"/>
          </p:cNvSpPr>
          <p:nvPr/>
        </p:nvSpPr>
        <p:spPr bwMode="auto">
          <a:xfrm>
            <a:off x="2443163" y="3116263"/>
            <a:ext cx="0" cy="184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12"/>
          <p:cNvSpPr>
            <a:spLocks noChangeShapeType="1"/>
          </p:cNvSpPr>
          <p:nvPr/>
        </p:nvSpPr>
        <p:spPr bwMode="auto">
          <a:xfrm flipH="1">
            <a:off x="1587500" y="3297238"/>
            <a:ext cx="85407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13"/>
          <p:cNvSpPr>
            <a:spLocks noChangeShapeType="1"/>
          </p:cNvSpPr>
          <p:nvPr/>
        </p:nvSpPr>
        <p:spPr bwMode="auto">
          <a:xfrm>
            <a:off x="3290888" y="3117850"/>
            <a:ext cx="0" cy="184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14"/>
          <p:cNvSpPr>
            <a:spLocks noChangeShapeType="1"/>
          </p:cNvSpPr>
          <p:nvPr/>
        </p:nvSpPr>
        <p:spPr bwMode="auto">
          <a:xfrm>
            <a:off x="3298825" y="3306763"/>
            <a:ext cx="2039938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Rectangle 15"/>
          <p:cNvSpPr>
            <a:spLocks noChangeArrowheads="1"/>
          </p:cNvSpPr>
          <p:nvPr/>
        </p:nvSpPr>
        <p:spPr bwMode="auto">
          <a:xfrm>
            <a:off x="4225925" y="3048000"/>
            <a:ext cx="449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23" name="Rectangle 16"/>
          <p:cNvSpPr>
            <a:spLocks noChangeArrowheads="1"/>
          </p:cNvSpPr>
          <p:nvPr/>
        </p:nvSpPr>
        <p:spPr bwMode="auto">
          <a:xfrm>
            <a:off x="1951038" y="3040063"/>
            <a:ext cx="449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24" name="Oval 17"/>
          <p:cNvSpPr>
            <a:spLocks noChangeArrowheads="1"/>
          </p:cNvSpPr>
          <p:nvPr/>
        </p:nvSpPr>
        <p:spPr bwMode="auto">
          <a:xfrm>
            <a:off x="7300913" y="2847975"/>
            <a:ext cx="631825" cy="590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225" name="Line 18"/>
          <p:cNvSpPr>
            <a:spLocks noChangeShapeType="1"/>
          </p:cNvSpPr>
          <p:nvPr/>
        </p:nvSpPr>
        <p:spPr bwMode="auto">
          <a:xfrm>
            <a:off x="1824038" y="4913313"/>
            <a:ext cx="3303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Arc 19"/>
          <p:cNvSpPr/>
          <p:nvPr/>
        </p:nvSpPr>
        <p:spPr bwMode="auto">
          <a:xfrm>
            <a:off x="314325" y="4452938"/>
            <a:ext cx="1509713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Arc 20"/>
          <p:cNvSpPr/>
          <p:nvPr/>
        </p:nvSpPr>
        <p:spPr bwMode="auto">
          <a:xfrm rot="10800000">
            <a:off x="339725" y="4618038"/>
            <a:ext cx="1508125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8" name="Arc 21"/>
          <p:cNvSpPr/>
          <p:nvPr/>
        </p:nvSpPr>
        <p:spPr bwMode="auto">
          <a:xfrm>
            <a:off x="5119688" y="4462463"/>
            <a:ext cx="1508125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9" name="Arc 22"/>
          <p:cNvSpPr/>
          <p:nvPr/>
        </p:nvSpPr>
        <p:spPr bwMode="auto">
          <a:xfrm rot="10800000">
            <a:off x="5129213" y="4627563"/>
            <a:ext cx="1511300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0" name="Rectangle 23"/>
          <p:cNvSpPr>
            <a:spLocks noChangeArrowheads="1"/>
          </p:cNvSpPr>
          <p:nvPr/>
        </p:nvSpPr>
        <p:spPr bwMode="auto">
          <a:xfrm>
            <a:off x="4379913" y="46736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8231" name="Rectangle 25" descr="Wide upward diagonal"/>
          <p:cNvSpPr>
            <a:spLocks noChangeArrowheads="1"/>
          </p:cNvSpPr>
          <p:nvPr/>
        </p:nvSpPr>
        <p:spPr bwMode="auto">
          <a:xfrm>
            <a:off x="2470150" y="4645025"/>
            <a:ext cx="1827213" cy="13493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8232" name="Rectangle 26"/>
          <p:cNvSpPr>
            <a:spLocks noChangeArrowheads="1"/>
          </p:cNvSpPr>
          <p:nvPr/>
        </p:nvSpPr>
        <p:spPr bwMode="auto">
          <a:xfrm>
            <a:off x="2470150" y="4805363"/>
            <a:ext cx="1827213" cy="9366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grpSp>
        <p:nvGrpSpPr>
          <p:cNvPr id="8233" name="Group 27"/>
          <p:cNvGrpSpPr/>
          <p:nvPr/>
        </p:nvGrpSpPr>
        <p:grpSpPr bwMode="auto">
          <a:xfrm>
            <a:off x="-647700" y="4913313"/>
            <a:ext cx="1587" cy="188912"/>
            <a:chOff x="1263" y="3269"/>
            <a:chExt cx="700" cy="113"/>
          </a:xfrm>
        </p:grpSpPr>
        <p:sp>
          <p:nvSpPr>
            <p:cNvPr id="8262" name="Line 28"/>
            <p:cNvSpPr>
              <a:spLocks noChangeShapeType="1"/>
            </p:cNvSpPr>
            <p:nvPr/>
          </p:nvSpPr>
          <p:spPr bwMode="auto">
            <a:xfrm>
              <a:off x="1963" y="326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Line 29"/>
            <p:cNvSpPr>
              <a:spLocks noChangeShapeType="1"/>
            </p:cNvSpPr>
            <p:nvPr/>
          </p:nvSpPr>
          <p:spPr bwMode="auto">
            <a:xfrm flipH="1">
              <a:off x="1263" y="3380"/>
              <a:ext cx="699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34" name="Line 30"/>
          <p:cNvSpPr>
            <a:spLocks noChangeShapeType="1"/>
          </p:cNvSpPr>
          <p:nvPr/>
        </p:nvSpPr>
        <p:spPr bwMode="auto">
          <a:xfrm>
            <a:off x="4090988" y="49149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5" name="Line 31"/>
          <p:cNvSpPr>
            <a:spLocks noChangeShapeType="1"/>
          </p:cNvSpPr>
          <p:nvPr/>
        </p:nvSpPr>
        <p:spPr bwMode="auto">
          <a:xfrm>
            <a:off x="4097338" y="5105400"/>
            <a:ext cx="12509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6" name="Rectangle 32"/>
          <p:cNvSpPr>
            <a:spLocks noChangeArrowheads="1"/>
          </p:cNvSpPr>
          <p:nvPr/>
        </p:nvSpPr>
        <p:spPr bwMode="auto">
          <a:xfrm>
            <a:off x="4564063" y="4862513"/>
            <a:ext cx="452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37" name="Rectangle 33"/>
          <p:cNvSpPr>
            <a:spLocks noChangeArrowheads="1"/>
          </p:cNvSpPr>
          <p:nvPr/>
        </p:nvSpPr>
        <p:spPr bwMode="auto">
          <a:xfrm>
            <a:off x="1939925" y="485616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38" name="Rectangle 34"/>
          <p:cNvSpPr>
            <a:spLocks noChangeArrowheads="1"/>
          </p:cNvSpPr>
          <p:nvPr/>
        </p:nvSpPr>
        <p:spPr bwMode="auto">
          <a:xfrm>
            <a:off x="6945313" y="3848100"/>
            <a:ext cx="178435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/>
              <a:t>Solution: Use gate overlap to avoid offset error.</a:t>
            </a:r>
            <a:endParaRPr lang="en-US" altLang="zh-CN" b="1"/>
          </a:p>
        </p:txBody>
      </p:sp>
      <p:sp>
        <p:nvSpPr>
          <p:cNvPr id="8239" name="Line 35"/>
          <p:cNvSpPr>
            <a:spLocks noChangeShapeType="1"/>
          </p:cNvSpPr>
          <p:nvPr/>
        </p:nvSpPr>
        <p:spPr bwMode="auto">
          <a:xfrm>
            <a:off x="1814513" y="1401763"/>
            <a:ext cx="333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0" name="Arc 36"/>
          <p:cNvSpPr/>
          <p:nvPr/>
        </p:nvSpPr>
        <p:spPr bwMode="auto">
          <a:xfrm>
            <a:off x="304800" y="941388"/>
            <a:ext cx="1509713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1" name="Arc 37"/>
          <p:cNvSpPr/>
          <p:nvPr/>
        </p:nvSpPr>
        <p:spPr bwMode="auto">
          <a:xfrm rot="10800000">
            <a:off x="307975" y="1125538"/>
            <a:ext cx="1508125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2" name="Arc 38"/>
          <p:cNvSpPr/>
          <p:nvPr/>
        </p:nvSpPr>
        <p:spPr bwMode="auto">
          <a:xfrm>
            <a:off x="5141913" y="941388"/>
            <a:ext cx="1509712" cy="739775"/>
          </a:xfrm>
          <a:custGeom>
            <a:avLst/>
            <a:gdLst>
              <a:gd name="T0" fmla="*/ 0 w 19822"/>
              <a:gd name="T1" fmla="*/ 2147483646 h 21600"/>
              <a:gd name="T2" fmla="*/ 2147483646 w 19822"/>
              <a:gd name="T3" fmla="*/ 0 h 21600"/>
              <a:gd name="T4" fmla="*/ 2147483646 w 1982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</a:path>
              <a:path w="19822" h="21600" stroke="0" extrusionOk="0">
                <a:moveTo>
                  <a:pt x="-1" y="13018"/>
                </a:moveTo>
                <a:cubicBezTo>
                  <a:pt x="3417" y="5123"/>
                  <a:pt x="11195" y="9"/>
                  <a:pt x="19799" y="0"/>
                </a:cubicBezTo>
                <a:lnTo>
                  <a:pt x="19822" y="21600"/>
                </a:lnTo>
                <a:lnTo>
                  <a:pt x="-1" y="1301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3" name="Arc 39"/>
          <p:cNvSpPr/>
          <p:nvPr/>
        </p:nvSpPr>
        <p:spPr bwMode="auto">
          <a:xfrm rot="10800000">
            <a:off x="5138738" y="1125538"/>
            <a:ext cx="1511300" cy="739775"/>
          </a:xfrm>
          <a:custGeom>
            <a:avLst/>
            <a:gdLst>
              <a:gd name="T0" fmla="*/ 0 w 19842"/>
              <a:gd name="T1" fmla="*/ 0 h 21600"/>
              <a:gd name="T2" fmla="*/ 2147483646 w 19842"/>
              <a:gd name="T3" fmla="*/ 2147483646 h 21600"/>
              <a:gd name="T4" fmla="*/ 2147483646 w 19842"/>
              <a:gd name="T5" fmla="*/ 2147483646 h 21600"/>
              <a:gd name="T6" fmla="*/ 0 60000 65536"/>
              <a:gd name="T7" fmla="*/ 0 60000 65536"/>
              <a:gd name="T8" fmla="*/ 0 60000 65536"/>
              <a:gd name="T9" fmla="*/ 0 w 19842"/>
              <a:gd name="T10" fmla="*/ 0 h 21600"/>
              <a:gd name="T11" fmla="*/ 19842 w 198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42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</a:path>
              <a:path w="19842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8631" y="0"/>
                  <a:pt x="16418" y="5112"/>
                  <a:pt x="19841" y="13011"/>
                </a:cubicBezTo>
                <a:lnTo>
                  <a:pt x="23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4" name="Rectangle 40"/>
          <p:cNvSpPr>
            <a:spLocks noChangeArrowheads="1"/>
          </p:cNvSpPr>
          <p:nvPr/>
        </p:nvSpPr>
        <p:spPr bwMode="auto">
          <a:xfrm>
            <a:off x="4368800" y="11620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8245" name="Line 41"/>
          <p:cNvSpPr>
            <a:spLocks noChangeShapeType="1"/>
          </p:cNvSpPr>
          <p:nvPr/>
        </p:nvSpPr>
        <p:spPr bwMode="auto">
          <a:xfrm>
            <a:off x="2443163" y="1401763"/>
            <a:ext cx="0" cy="184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6" name="Line 42"/>
          <p:cNvSpPr>
            <a:spLocks noChangeShapeType="1"/>
          </p:cNvSpPr>
          <p:nvPr/>
        </p:nvSpPr>
        <p:spPr bwMode="auto">
          <a:xfrm flipH="1">
            <a:off x="1587500" y="1582738"/>
            <a:ext cx="85407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7" name="Line 43"/>
          <p:cNvSpPr>
            <a:spLocks noChangeShapeType="1"/>
          </p:cNvSpPr>
          <p:nvPr/>
        </p:nvSpPr>
        <p:spPr bwMode="auto">
          <a:xfrm>
            <a:off x="3289300" y="1403350"/>
            <a:ext cx="0" cy="184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8" name="Line 44"/>
          <p:cNvSpPr>
            <a:spLocks noChangeShapeType="1"/>
          </p:cNvSpPr>
          <p:nvPr/>
        </p:nvSpPr>
        <p:spPr bwMode="auto">
          <a:xfrm>
            <a:off x="3298825" y="1593850"/>
            <a:ext cx="2039938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9" name="Rectangle 45"/>
          <p:cNvSpPr>
            <a:spLocks noChangeArrowheads="1"/>
          </p:cNvSpPr>
          <p:nvPr/>
        </p:nvSpPr>
        <p:spPr bwMode="auto">
          <a:xfrm>
            <a:off x="4205288" y="1350963"/>
            <a:ext cx="449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50" name="Rectangle 46"/>
          <p:cNvSpPr>
            <a:spLocks noChangeArrowheads="1"/>
          </p:cNvSpPr>
          <p:nvPr/>
        </p:nvSpPr>
        <p:spPr bwMode="auto">
          <a:xfrm>
            <a:off x="1930400" y="1322388"/>
            <a:ext cx="663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</a:t>
            </a:r>
            <a:r>
              <a:rPr lang="en-US" altLang="zh-CN" baseline="30000"/>
              <a:t>+</a:t>
            </a:r>
            <a:endParaRPr lang="en-US" altLang="zh-CN" baseline="30000"/>
          </a:p>
        </p:txBody>
      </p:sp>
      <p:sp>
        <p:nvSpPr>
          <p:cNvPr id="8251" name="Oval 47"/>
          <p:cNvSpPr>
            <a:spLocks noChangeArrowheads="1"/>
          </p:cNvSpPr>
          <p:nvPr/>
        </p:nvSpPr>
        <p:spPr bwMode="auto">
          <a:xfrm>
            <a:off x="7129463" y="1135063"/>
            <a:ext cx="631825" cy="588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252" name="Line 48"/>
          <p:cNvSpPr>
            <a:spLocks noChangeShapeType="1"/>
          </p:cNvSpPr>
          <p:nvPr/>
        </p:nvSpPr>
        <p:spPr bwMode="auto">
          <a:xfrm>
            <a:off x="4217988" y="474503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" name="Line 49"/>
          <p:cNvSpPr>
            <a:spLocks noChangeShapeType="1"/>
          </p:cNvSpPr>
          <p:nvPr/>
        </p:nvSpPr>
        <p:spPr bwMode="auto">
          <a:xfrm>
            <a:off x="4046538" y="5303838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4" name="Line 50"/>
          <p:cNvSpPr>
            <a:spLocks noChangeShapeType="1"/>
          </p:cNvSpPr>
          <p:nvPr/>
        </p:nvSpPr>
        <p:spPr bwMode="auto">
          <a:xfrm>
            <a:off x="4046538" y="5384800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5" name="Line 51"/>
          <p:cNvSpPr>
            <a:spLocks noChangeShapeType="1"/>
          </p:cNvSpPr>
          <p:nvPr/>
        </p:nvSpPr>
        <p:spPr bwMode="auto">
          <a:xfrm>
            <a:off x="4217988" y="5384800"/>
            <a:ext cx="0" cy="3190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6" name="Text Box 52"/>
          <p:cNvSpPr txBox="1">
            <a:spLocks noChangeArrowheads="1"/>
          </p:cNvSpPr>
          <p:nvPr/>
        </p:nvSpPr>
        <p:spPr bwMode="auto">
          <a:xfrm>
            <a:off x="2389188" y="3602038"/>
            <a:ext cx="277495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Channel not linked to S/D</a:t>
            </a:r>
            <a:endParaRPr lang="en-US" altLang="zh-CN"/>
          </a:p>
        </p:txBody>
      </p:sp>
      <p:sp>
        <p:nvSpPr>
          <p:cNvPr id="8257" name="Line 53"/>
          <p:cNvSpPr>
            <a:spLocks noChangeShapeType="1"/>
          </p:cNvSpPr>
          <p:nvPr/>
        </p:nvSpPr>
        <p:spPr bwMode="auto">
          <a:xfrm flipH="1" flipV="1">
            <a:off x="2532063" y="3128963"/>
            <a:ext cx="268287" cy="588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8" name="Text Box 54"/>
          <p:cNvSpPr txBox="1">
            <a:spLocks noChangeArrowheads="1"/>
          </p:cNvSpPr>
          <p:nvPr/>
        </p:nvSpPr>
        <p:spPr bwMode="auto">
          <a:xfrm>
            <a:off x="2093913" y="52451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Stray</a:t>
            </a:r>
            <a:endParaRPr lang="en-US" altLang="zh-CN"/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capacitance</a:t>
            </a:r>
            <a:endParaRPr lang="en-US" altLang="zh-CN"/>
          </a:p>
        </p:txBody>
      </p:sp>
      <p:sp>
        <p:nvSpPr>
          <p:cNvPr id="8259" name="Line 55"/>
          <p:cNvSpPr>
            <a:spLocks noChangeShapeType="1"/>
          </p:cNvSpPr>
          <p:nvPr/>
        </p:nvSpPr>
        <p:spPr bwMode="auto">
          <a:xfrm flipV="1">
            <a:off x="3511550" y="5022850"/>
            <a:ext cx="646113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0" y="0"/>
            <a:ext cx="7690362" cy="512762"/>
          </a:xfrm>
          <a:prstGeom prst="rect">
            <a:avLst/>
          </a:prstGeom>
        </p:spPr>
        <p:txBody>
          <a:bodyPr/>
          <a:lstStyle/>
          <a:p>
            <a:pPr marL="457200" indent="-457200" defTabSz="685800" eaLnBrk="1" hangingPunct="1">
              <a:lnSpc>
                <a:spcPct val="90000"/>
              </a:lnSpc>
              <a:defRPr/>
            </a:pPr>
            <a:r>
              <a:rPr lang="en-US" altLang="zh-CN" sz="4000" b="1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MOSFET</a:t>
            </a:r>
            <a:r>
              <a:rPr lang="zh-CN" altLang="en-US" sz="4000" b="1" dirty="0">
                <a:solidFill>
                  <a:srgbClr val="3607E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工艺 </a:t>
            </a:r>
            <a:endParaRPr lang="en-US" altLang="zh-CN" sz="4000" b="1" dirty="0">
              <a:solidFill>
                <a:srgbClr val="3607E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61" name="Text Box 58"/>
          <p:cNvSpPr txBox="1">
            <a:spLocks noChangeArrowheads="1"/>
          </p:cNvSpPr>
          <p:nvPr/>
        </p:nvSpPr>
        <p:spPr bwMode="auto">
          <a:xfrm>
            <a:off x="438150" y="6140450"/>
            <a:ext cx="829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Disadvantages: Two lithography steps, excess gate overlap capacitance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2104356" y="756724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defTabSz="685800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常规工艺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6-金属半导体接触</Template>
  <TotalTime>0</TotalTime>
  <Words>1296</Words>
  <Application>WPS 演示</Application>
  <PresentationFormat>全屏显示(4:3)</PresentationFormat>
  <Paragraphs>244</Paragraphs>
  <Slides>39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39</vt:i4>
      </vt:variant>
    </vt:vector>
  </HeadingPairs>
  <TitlesOfParts>
    <vt:vector size="98" baseType="lpstr">
      <vt:lpstr>Arial</vt:lpstr>
      <vt:lpstr>宋体</vt:lpstr>
      <vt:lpstr>Wingdings</vt:lpstr>
      <vt:lpstr>Verdana</vt:lpstr>
      <vt:lpstr>Times New Roman</vt:lpstr>
      <vt:lpstr>Cambria Math</vt:lpstr>
      <vt:lpstr>Calibri</vt:lpstr>
      <vt:lpstr>Symbol</vt:lpstr>
      <vt:lpstr>黑体</vt:lpstr>
      <vt:lpstr>Garamond</vt:lpstr>
      <vt:lpstr>微软雅黑</vt:lpstr>
      <vt:lpstr>Arial Unicode MS</vt:lpstr>
      <vt:lpstr>Comic Sans MS</vt:lpstr>
      <vt:lpstr>Microsoft JhengHei UI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MOSFET工艺——自对准技术</vt:lpstr>
      <vt:lpstr>衬底掺杂浓度</vt:lpstr>
      <vt:lpstr>PowerPoint 演示文稿</vt:lpstr>
      <vt:lpstr>氧化层厚度的影响</vt:lpstr>
      <vt:lpstr>PowerPoint 演示文稿</vt:lpstr>
      <vt:lpstr>PowerPoint 演示文稿</vt:lpstr>
      <vt:lpstr>PowerPoint 演示文稿</vt:lpstr>
      <vt:lpstr>影响阈值电压的因素：体效应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频率限制因素</vt:lpstr>
      <vt:lpstr>频率限制因素</vt:lpstr>
      <vt:lpstr>高频小信号等效电路</vt:lpstr>
      <vt:lpstr>PowerPoint 演示文稿</vt:lpstr>
      <vt:lpstr>PowerPoint 演示文稿</vt:lpstr>
      <vt:lpstr>包含Miller电容小信号等效电路</vt:lpstr>
      <vt:lpstr>PowerPoint 演示文稿</vt:lpstr>
      <vt:lpstr>截止频率</vt:lpstr>
      <vt:lpstr>PowerPoint 演示文稿</vt:lpstr>
      <vt:lpstr>PowerPoint 演示文稿</vt:lpstr>
    </vt:vector>
  </TitlesOfParts>
  <Company>Legend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User</dc:creator>
  <cp:lastModifiedBy>刘雁鸿</cp:lastModifiedBy>
  <cp:revision>494</cp:revision>
  <cp:lastPrinted>2411-12-30T00:00:00Z</cp:lastPrinted>
  <dcterms:created xsi:type="dcterms:W3CDTF">2005-01-25T02:28:00Z</dcterms:created>
  <dcterms:modified xsi:type="dcterms:W3CDTF">2021-12-01T13:10:59Z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5388A29693C442A8B0BAF7EC61C8653B</vt:lpwstr>
  </property>
</Properties>
</file>