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9"/>
  </p:notesMasterIdLst>
  <p:sldIdLst>
    <p:sldId id="292" r:id="rId3"/>
    <p:sldId id="293" r:id="rId4"/>
    <p:sldId id="294" r:id="rId5"/>
    <p:sldId id="295" r:id="rId6"/>
    <p:sldId id="366" r:id="rId7"/>
    <p:sldId id="367" r:id="rId8"/>
    <p:sldId id="368" r:id="rId10"/>
    <p:sldId id="350" r:id="rId11"/>
    <p:sldId id="344" r:id="rId12"/>
    <p:sldId id="345" r:id="rId13"/>
    <p:sldId id="346" r:id="rId14"/>
    <p:sldId id="299" r:id="rId15"/>
    <p:sldId id="306" r:id="rId16"/>
    <p:sldId id="308" r:id="rId17"/>
    <p:sldId id="309" r:id="rId18"/>
    <p:sldId id="320" r:id="rId19"/>
    <p:sldId id="358" r:id="rId20"/>
    <p:sldId id="362" r:id="rId21"/>
    <p:sldId id="311" r:id="rId22"/>
    <p:sldId id="352" r:id="rId23"/>
    <p:sldId id="360" r:id="rId24"/>
    <p:sldId id="354" r:id="rId25"/>
    <p:sldId id="361" r:id="rId26"/>
    <p:sldId id="355" r:id="rId27"/>
    <p:sldId id="356" r:id="rId28"/>
    <p:sldId id="357" r:id="rId29"/>
    <p:sldId id="351" r:id="rId30"/>
    <p:sldId id="364" r:id="rId31"/>
    <p:sldId id="336" r:id="rId32"/>
    <p:sldId id="338" r:id="rId33"/>
    <p:sldId id="373" r:id="rId34"/>
    <p:sldId id="337" r:id="rId35"/>
    <p:sldId id="339" r:id="rId36"/>
    <p:sldId id="340" r:id="rId37"/>
    <p:sldId id="31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6" d="100"/>
          <a:sy n="86" d="100"/>
        </p:scale>
        <p:origin x="219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BF6B8-3C7E-4ECA-84C3-5DC88373C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C59F-F1C3-4B5D-AA30-C4269C5614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6C59F-F1C3-4B5D-AA30-C4269C5614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6C59F-F1C3-4B5D-AA30-C4269C5614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388E-B9D3-4235-9545-2080E433E5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26D1-BF6A-43FF-B45F-9DB8DD1D52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C462-AF19-4425-ACB0-AE42A4C129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3BD8-90E2-4FA3-8381-A1B0DD2FE2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D9A6-4A04-47CE-9562-F456E08D26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7094-4E7E-492E-A0D5-2CBA92634FE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36C1-89A3-4ED0-998A-5EE37D1BB58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7B22-0E30-4F1B-A80A-DBA5BA2BF6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2F39-9758-4125-8091-BF7EE141A3A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CBD7-4A4C-4D04-BE03-6B9BE9416FB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33-9484-4DC3-AA0E-12ACB5900C0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6B07-22B5-4132-8F2B-A68E39DA88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emf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7E74398D-FF60-4549-84A5-7D4F9791E202}" type="slidenum">
              <a:rPr lang="en-US" altLang="zh-CN"/>
            </a:fld>
            <a:endParaRPr lang="en-US" altLang="zh-CN"/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1905000" y="2057400"/>
            <a:ext cx="554355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en-US" altLang="zh-CN" sz="5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P-</a:t>
            </a:r>
            <a:r>
              <a:rPr lang="zh-CN" altLang="en-US" sz="51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Ｎ结击穿</a:t>
            </a:r>
            <a:r>
              <a:rPr lang="zh-CN" altLang="en-US" sz="5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57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365482" y="2966510"/>
                <a:ext cx="2282062" cy="971484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effectLst/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8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82" y="2966510"/>
                <a:ext cx="2282062" cy="971484"/>
              </a:xfrm>
              <a:prstGeom prst="rect">
                <a:avLst/>
              </a:prstGeom>
              <a:blipFill rotWithShape="1">
                <a:blip r:embed="rId1"/>
                <a:stretch>
                  <a:fillRect l="-11" t="-44" r="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2277" y="118882"/>
                <a:ext cx="3630853" cy="971484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𝒒𝑵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" y="118882"/>
                <a:ext cx="3630853" cy="971484"/>
              </a:xfrm>
              <a:prstGeom prst="rect">
                <a:avLst/>
              </a:prstGeom>
              <a:blipFill rotWithShape="1">
                <a:blip r:embed="rId2"/>
                <a:stretch>
                  <a:fillRect l="-6" t="-14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4317174" y="93847"/>
            <a:ext cx="4791998" cy="1235462"/>
            <a:chOff x="3956466" y="90426"/>
            <a:chExt cx="4791998" cy="1235462"/>
          </a:xfrm>
          <a:solidFill>
            <a:srgbClr val="92D050">
              <a:alpha val="47000"/>
            </a:srgb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3956466" y="364702"/>
                  <a:ext cx="2087564" cy="581698"/>
                </a:xfrm>
                <a:prstGeom prst="rect">
                  <a:avLst/>
                </a:prstGeom>
                <a:solidFill>
                  <a:schemeClr val="accent2">
                    <a:alpha val="28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𝒆𝒇𝒇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sup>
                      </m:sSup>
                    </m:oMath>
                  </a14:m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466" y="364702"/>
                  <a:ext cx="2087564" cy="58169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bject 11"/>
                <p:cNvSpPr txBox="1"/>
                <p:nvPr/>
              </p:nvSpPr>
              <p:spPr bwMode="auto">
                <a:xfrm>
                  <a:off x="6948264" y="90426"/>
                  <a:ext cx="1800200" cy="123546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  <a:alpha val="58000"/>
                  </a:schemeClr>
                </a:solidFill>
                <a:ln>
                  <a:noFill/>
                </a:ln>
                <a:effectLst/>
              </p:spPr>
              <p:txBody>
                <a:bodyPr>
                  <a:normAutofit fontScale="85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8264" y="90426"/>
                  <a:ext cx="1800200" cy="1235462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09259" y="1615114"/>
                <a:ext cx="4656455" cy="1403350"/>
              </a:xfrm>
              <a:prstGeom prst="rect">
                <a:avLst/>
              </a:prstGeom>
              <a:solidFill>
                <a:srgbClr val="92D050">
                  <a:alpha val="29000"/>
                </a:srgb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𝒒𝑵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800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9" y="1615114"/>
                <a:ext cx="4656455" cy="1403350"/>
              </a:xfrm>
              <a:prstGeom prst="rect">
                <a:avLst/>
              </a:prstGeom>
              <a:blipFill rotWithShape="1">
                <a:blip r:embed="rId5"/>
                <a:stretch>
                  <a:fillRect l="-1" t="-22" r="-130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45138" y="3356992"/>
                <a:ext cx="4763770" cy="1403350"/>
              </a:xfrm>
              <a:prstGeom prst="rect">
                <a:avLst/>
              </a:prstGeom>
              <a:solidFill>
                <a:srgbClr val="92D050">
                  <a:alpha val="29000"/>
                </a:srgb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𝒒𝑵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800" b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8" y="3356992"/>
                <a:ext cx="4763770" cy="1403350"/>
              </a:xfrm>
              <a:prstGeom prst="rect">
                <a:avLst/>
              </a:prstGeom>
              <a:blipFill rotWithShape="1">
                <a:blip r:embed="rId6"/>
                <a:stretch>
                  <a:fillRect l="-8" t="-27" r="-128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810456" y="1656685"/>
                <a:ext cx="3299108" cy="1154547"/>
              </a:xfrm>
              <a:prstGeom prst="rect">
                <a:avLst/>
              </a:prstGeom>
              <a:solidFill>
                <a:srgbClr val="92D050">
                  <a:alpha val="29000"/>
                </a:srgb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𝒒𝑵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800" b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b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56" y="1656685"/>
                <a:ext cx="3299108" cy="1154547"/>
              </a:xfrm>
              <a:prstGeom prst="rect">
                <a:avLst/>
              </a:prstGeom>
              <a:blipFill rotWithShape="1">
                <a:blip r:embed="rId7"/>
                <a:stretch>
                  <a:fillRect l="-6" t="-52" r="1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300192" y="4221235"/>
                <a:ext cx="2208618" cy="974306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bSup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221235"/>
                <a:ext cx="2208618" cy="974306"/>
              </a:xfrm>
              <a:prstGeom prst="rect">
                <a:avLst/>
              </a:prstGeom>
              <a:blipFill rotWithShape="1">
                <a:blip r:embed="rId8"/>
                <a:stretch>
                  <a:fillRect l="-16" t="-40" r="20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483768" y="5589240"/>
                <a:ext cx="4315412" cy="122360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zh-CN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589240"/>
                <a:ext cx="4315412" cy="1223605"/>
              </a:xfrm>
              <a:prstGeom prst="rect">
                <a:avLst/>
              </a:prstGeom>
              <a:blipFill rotWithShape="1">
                <a:blip r:embed="rId9"/>
                <a:stretch>
                  <a:fillRect l="-448" t="-1606" r="-436" b="-15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 bwMode="auto">
              <a:xfrm>
                <a:off x="1355304" y="3714343"/>
                <a:ext cx="6264696" cy="11517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𝜠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5304" y="3714343"/>
                <a:ext cx="6264696" cy="1151769"/>
              </a:xfrm>
              <a:prstGeom prst="rect">
                <a:avLst/>
              </a:prstGeom>
              <a:blipFill rotWithShape="1">
                <a:blip r:embed="rId1"/>
                <a:stretch>
                  <a:fillRect l="-3" t="-2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315187" y="4764792"/>
                <a:ext cx="6120680" cy="210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𝟏𝟑</m:t>
                          </m:r>
                        </m:sup>
                      </m:sSup>
                      <m:sSubSup>
                        <m:sSub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bSup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  <m:r>
                            <a:rPr lang="zh-CN" altLang="zh-CN" sz="2400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单边突变结</m:t>
                          </m:r>
                        </m:e>
                      </m:d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𝟕𝟔</m:t>
                      </m:r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𝟏𝟑</m:t>
                          </m:r>
                        </m:sup>
                      </m:sSup>
                      <m:sSubSup>
                        <m:sSub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bSup>
                      <m:r>
                        <a:rPr lang="en-US" altLang="zh-CN" sz="2400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</m:d>
                      <m:d>
                        <m:d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𝑮𝒆</m:t>
                          </m:r>
                          <m:r>
                            <a:rPr lang="zh-CN" altLang="zh-CN" sz="2400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单边突变结</m:t>
                          </m:r>
                        </m:e>
                      </m:d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87" y="4764792"/>
                <a:ext cx="6120680" cy="2100575"/>
              </a:xfrm>
              <a:prstGeom prst="rect">
                <a:avLst/>
              </a:prstGeom>
              <a:blipFill rotWithShape="1">
                <a:blip r:embed="rId2"/>
                <a:stretch>
                  <a:fillRect l="-2" t="-1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15187" y="1421285"/>
                <a:ext cx="2796599" cy="1019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87" y="1421285"/>
                <a:ext cx="2796599" cy="1019253"/>
              </a:xfrm>
              <a:prstGeom prst="rect">
                <a:avLst/>
              </a:prstGeom>
              <a:blipFill rotWithShape="1">
                <a:blip r:embed="rId3"/>
                <a:stretch>
                  <a:fillRect l="-4" t="-15" r="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43608" y="116285"/>
                <a:ext cx="2952328" cy="1019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𝟖𝐪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6285"/>
                <a:ext cx="2952328" cy="1019253"/>
              </a:xfrm>
              <a:prstGeom prst="rect">
                <a:avLst/>
              </a:prstGeom>
              <a:blipFill rotWithShape="1">
                <a:blip r:embed="rId4"/>
                <a:stretch>
                  <a:fillRect l="-10" t="-8" r="1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55304" y="2726285"/>
                <a:ext cx="218864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04" y="2726285"/>
                <a:ext cx="2188643" cy="691471"/>
              </a:xfrm>
              <a:prstGeom prst="rect">
                <a:avLst/>
              </a:prstGeom>
              <a:blipFill rotWithShape="1">
                <a:blip r:embed="rId5"/>
                <a:stretch>
                  <a:fillRect l="-10" t="-33" r="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537" name="Object 1">
                <a:hlinkClick r:id="" action="ppaction://ole?verb=1"/>
              </p:cNvPr>
              <p:cNvSpPr txBox="1"/>
              <p:nvPr/>
            </p:nvSpPr>
            <p:spPr bwMode="auto">
              <a:xfrm>
                <a:off x="459482" y="357188"/>
                <a:ext cx="7707445" cy="107770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单边突变结临界击穿电场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37" name="Object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482" y="357188"/>
                <a:ext cx="7707445" cy="1077703"/>
              </a:xfrm>
              <a:prstGeom prst="rect">
                <a:avLst/>
              </a:prstGeom>
              <a:blipFill rotWithShape="1">
                <a:blip r:embed="rId1"/>
                <a:stretch>
                  <a:fillRect l="-5" t="-30" r="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538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611560" y="1606014"/>
                <a:ext cx="7392572" cy="1065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线性缓变结临界击穿电场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38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606014"/>
                <a:ext cx="7392572" cy="1065287"/>
              </a:xfrm>
              <a:prstGeom prst="rect">
                <a:avLst/>
              </a:prstGeom>
              <a:blipFill rotWithShape="1">
                <a:blip r:embed="rId2"/>
                <a:stretch>
                  <a:fillRect l="-1" t="-9" r="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539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550690" y="2671828"/>
                <a:ext cx="2736304" cy="22732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单边突变结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zh-CN" alt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39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90" y="2671828"/>
                <a:ext cx="2736304" cy="2273273"/>
              </a:xfrm>
              <a:prstGeom prst="rect">
                <a:avLst/>
              </a:prstGeom>
              <a:blipFill rotWithShape="1">
                <a:blip r:embed="rId3"/>
                <a:stretch>
                  <a:fillRect l="-5" t="-17" r="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540" name="Object 4">
                <a:hlinkClick r:id="" action="ppaction://ole?verb=1"/>
              </p:cNvPr>
              <p:cNvSpPr txBox="1"/>
              <p:nvPr/>
            </p:nvSpPr>
            <p:spPr bwMode="auto">
              <a:xfrm>
                <a:off x="550690" y="5507348"/>
                <a:ext cx="3168352" cy="13506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40" name="Object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90" y="5507348"/>
                <a:ext cx="3168352" cy="1350652"/>
              </a:xfrm>
              <a:prstGeom prst="rect">
                <a:avLst/>
              </a:prstGeom>
              <a:blipFill rotWithShape="1">
                <a:blip r:embed="rId4"/>
                <a:stretch>
                  <a:fillRect l="-5" t="-46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541" name="Object 5">
                <a:hlinkClick r:id="" action="ppaction://ole?verb=1"/>
              </p:cNvPr>
              <p:cNvSpPr txBox="1"/>
              <p:nvPr/>
            </p:nvSpPr>
            <p:spPr bwMode="auto">
              <a:xfrm>
                <a:off x="6028734" y="2800185"/>
                <a:ext cx="3182531" cy="208428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线性缓变结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41" name="Object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8734" y="2800185"/>
                <a:ext cx="3182531" cy="2084283"/>
              </a:xfrm>
              <a:prstGeom prst="rect">
                <a:avLst/>
              </a:prstGeom>
              <a:blipFill rotWithShape="1">
                <a:blip r:embed="rId5"/>
                <a:stretch>
                  <a:fillRect l="-1" t="-23" r="1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542" name="Object 6">
                <a:hlinkClick r:id="" action="ppaction://ole?verb=1"/>
              </p:cNvPr>
              <p:cNvSpPr txBox="1"/>
              <p:nvPr/>
            </p:nvSpPr>
            <p:spPr bwMode="auto">
              <a:xfrm>
                <a:off x="6101329" y="5251986"/>
                <a:ext cx="2605791" cy="12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𝒒𝒂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542" name="Object 6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1329" y="5251986"/>
                <a:ext cx="2605791" cy="1240853"/>
              </a:xfrm>
              <a:prstGeom prst="rect">
                <a:avLst/>
              </a:prstGeom>
              <a:blipFill rotWithShape="1">
                <a:blip r:embed="rId6"/>
                <a:stretch>
                  <a:fillRect l="-10" t="-43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3528" y="4366537"/>
                <a:ext cx="218864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6537"/>
                <a:ext cx="2188643" cy="691471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627784" y="3868353"/>
                <a:ext cx="2455193" cy="905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68353"/>
                <a:ext cx="2455193" cy="905248"/>
              </a:xfrm>
              <a:prstGeom prst="rect">
                <a:avLst/>
              </a:prstGeom>
              <a:blipFill rotWithShape="1">
                <a:blip r:embed="rId8"/>
                <a:stretch>
                  <a:fillRect l="-6" t="-63" r="1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1AAA-BD58-4B1A-AE68-EEFA61B4DD6A}" type="slidenum">
              <a:rPr lang="en-US" altLang="zh-CN"/>
            </a:fld>
            <a:endParaRPr lang="en-US" altLang="zh-CN"/>
          </a:p>
        </p:txBody>
      </p:sp>
      <p:pic>
        <p:nvPicPr>
          <p:cNvPr id="37581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4800"/>
            <a:ext cx="8991600" cy="58467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D57-C234-45F4-B09D-CDD4F570FB50}" type="slidenum">
              <a:rPr lang="en-US" altLang="zh-CN"/>
            </a:fld>
            <a:endParaRPr lang="en-US" altLang="zh-CN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87325"/>
            <a:ext cx="8229600" cy="64833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CCB-FA84-4B08-8EC1-CF77DB3D679C}" type="slidenum">
              <a:rPr lang="en-US" altLang="zh-CN"/>
            </a:fld>
            <a:endParaRPr lang="en-US" altLang="zh-CN"/>
          </a:p>
        </p:txBody>
      </p:sp>
      <p:pic>
        <p:nvPicPr>
          <p:cNvPr id="37888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7604" y="136525"/>
            <a:ext cx="7128792" cy="5622006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447824" y="6094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高耐压器件，掺杂浓度要低，需要平面结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66566" name="Picture 6" descr="http://upload.wikimedia.org/wikipedia/commons/thumb/7/70/Two_diode_structures.png/200px-Two_diode_structure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35126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465" y="116632"/>
            <a:ext cx="9144000" cy="5303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73032" y="5653753"/>
                <a:ext cx="7968592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𝒆𝑪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𝟏𝟏𝟎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𝐜𝐦</m:t>
                      </m:r>
                      <m:r>
                        <a:rPr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l-GR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32" y="5653753"/>
                <a:ext cx="7968592" cy="881973"/>
              </a:xfrm>
              <a:prstGeom prst="rect">
                <a:avLst/>
              </a:prstGeom>
              <a:blipFill rotWithShape="1">
                <a:blip r:embed="rId2"/>
                <a:stretch>
                  <a:fillRect l="-2" t="-39" r="-4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-8465" y="583313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或者：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513" y="260648"/>
            <a:ext cx="8784976" cy="6418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62B-494C-4BCC-AB43-0B3413FBCE91}" type="slidenum">
              <a:rPr lang="en-US" altLang="zh-CN"/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穿通</a:t>
            </a:r>
            <a:r>
              <a:rPr lang="zh-CN" altLang="en-US" dirty="0"/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对象 28"/>
              <p:cNvSpPr txBox="1"/>
              <p:nvPr/>
            </p:nvSpPr>
            <p:spPr bwMode="auto">
              <a:xfrm>
                <a:off x="457200" y="5215434"/>
                <a:ext cx="5148064" cy="1154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" name="对象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215434"/>
                <a:ext cx="5148064" cy="1154658"/>
              </a:xfrm>
              <a:prstGeom prst="rect">
                <a:avLst/>
              </a:prstGeom>
              <a:blipFill rotWithShape="1">
                <a:blip r:embed="rId1"/>
                <a:stretch>
                  <a:fillRect t="-16" r="2" b="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>
              <a:xfrm>
                <a:off x="463322" y="4128458"/>
                <a:ext cx="3353078" cy="10081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2" y="4128458"/>
                <a:ext cx="3353078" cy="1008112"/>
              </a:xfrm>
              <a:prstGeom prst="rect">
                <a:avLst/>
              </a:prstGeom>
              <a:blipFill rotWithShape="1">
                <a:blip r:embed="rId2"/>
                <a:stretch>
                  <a:fillRect l="-12" t="-32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75" y="150485"/>
            <a:ext cx="6619293" cy="4142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11960" y="3429000"/>
                <a:ext cx="5155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429000"/>
                <a:ext cx="5155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r="11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00192" y="5425146"/>
            <a:ext cx="284380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耐压器件要有足够大的空间电荷区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39952" y="2221790"/>
            <a:ext cx="1512168" cy="8077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201800" y="2428083"/>
            <a:ext cx="1512168" cy="8077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139952" y="1988840"/>
            <a:ext cx="1512168" cy="8077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955053" y="3301669"/>
                <a:ext cx="10323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增加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53" y="3301669"/>
                <a:ext cx="1032334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4" t="-71" r="-3509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 flipV="1">
            <a:off x="4139952" y="1782547"/>
            <a:ext cx="1003032" cy="5144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139952" y="1767013"/>
            <a:ext cx="586224" cy="2967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06304" y="1782547"/>
            <a:ext cx="1036147" cy="14532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1843-203F-47EA-B9E0-FE065F5EC5DD}" type="slidenum">
              <a:rPr lang="en-US" altLang="zh-CN"/>
            </a:fld>
            <a:endParaRPr lang="en-US" altLang="zh-CN"/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457200" y="46038"/>
            <a:ext cx="203773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击穿特性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107504" y="6356350"/>
            <a:ext cx="7884368" cy="958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反向偏置电压超过某一个值后，产生很大电流，这种现象叫击穿。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576" y="696561"/>
            <a:ext cx="6334736" cy="508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1720" y="2564904"/>
            <a:ext cx="4717032" cy="8521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结的温敏特性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203710" y="816885"/>
                <a:ext cx="5365832" cy="71438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扩散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𝒒𝑽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710" y="816885"/>
                <a:ext cx="5365832" cy="714381"/>
              </a:xfrm>
              <a:prstGeom prst="rect">
                <a:avLst/>
              </a:prstGeom>
              <a:blipFill rotWithShape="1">
                <a:blip r:embed="rId1"/>
                <a:stretch>
                  <a:fillRect l="-10" t="-38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827584" y="1640476"/>
                <a:ext cx="7342842" cy="921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𝒒𝑨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𝒒𝑨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24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den>
                        </m:f>
                      </m:e>
                    </m:d>
                    <m:sSubSup>
                      <m:sSubSup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40476"/>
                <a:ext cx="7342842" cy="921837"/>
              </a:xfrm>
              <a:prstGeom prst="rect">
                <a:avLst/>
              </a:prstGeom>
              <a:blipFill rotWithShape="1">
                <a:blip r:embed="rId2"/>
                <a:stretch>
                  <a:fillRect l="-2" t="-29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92432" y="30583"/>
            <a:ext cx="5365832" cy="7182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反向饱和电流的温敏效应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8">
                <a:hlinkClick r:id="" action="ppaction://ole?verb=1"/>
              </p:cNvPr>
              <p:cNvSpPr txBox="1"/>
              <p:nvPr/>
            </p:nvSpPr>
            <p:spPr bwMode="auto">
              <a:xfrm>
                <a:off x="238226" y="2923448"/>
                <a:ext cx="4861204" cy="8184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Object 38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226" y="2923448"/>
                <a:ext cx="4861204" cy="818431"/>
              </a:xfrm>
              <a:prstGeom prst="rect">
                <a:avLst/>
              </a:prstGeom>
              <a:blipFill rotWithShape="1">
                <a:blip r:embed="rId3"/>
                <a:stretch>
                  <a:fillRect l="-2" t="-66" r="8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9">
                <a:hlinkClick r:id="" action="ppaction://ole?verb=1"/>
              </p:cNvPr>
              <p:cNvSpPr txBox="1"/>
              <p:nvPr/>
            </p:nvSpPr>
            <p:spPr bwMode="auto">
              <a:xfrm>
                <a:off x="340490" y="5085184"/>
                <a:ext cx="3704081" cy="104307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Object 39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490" y="5085184"/>
                <a:ext cx="3704081" cy="1043077"/>
              </a:xfrm>
              <a:prstGeom prst="rect">
                <a:avLst/>
              </a:prstGeom>
              <a:blipFill rotWithShape="1">
                <a:blip r:embed="rId4"/>
                <a:stretch>
                  <a:fillRect l="-4" t="-10" r="7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40">
                <a:hlinkClick r:id="" action="ppaction://ole?verb=1"/>
              </p:cNvPr>
              <p:cNvSpPr txBox="1"/>
              <p:nvPr/>
            </p:nvSpPr>
            <p:spPr bwMode="auto">
              <a:xfrm>
                <a:off x="340490" y="3851089"/>
                <a:ext cx="3704082" cy="8775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Object 40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490" y="3851089"/>
                <a:ext cx="3704082" cy="877568"/>
              </a:xfrm>
              <a:prstGeom prst="rect">
                <a:avLst/>
              </a:prstGeom>
              <a:blipFill rotWithShape="1">
                <a:blip r:embed="rId5"/>
                <a:stretch>
                  <a:fillRect l="-4" t="-51" r="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>
          <a:xfrm>
            <a:off x="5087426" y="3514211"/>
            <a:ext cx="285752" cy="2428892"/>
          </a:xfrm>
          <a:prstGeom prst="rightBrace">
            <a:avLst>
              <a:gd name="adj1" fmla="val 8333"/>
              <a:gd name="adj2" fmla="val 512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/>
          <p:nvPr/>
        </p:nvSpPr>
        <p:spPr>
          <a:xfrm>
            <a:off x="5577972" y="4496281"/>
            <a:ext cx="345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g0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是绝对零度时的禁带宽度。对硅为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1.17eV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300722" y="3736799"/>
                <a:ext cx="3939860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22" y="3736799"/>
                <a:ext cx="3939860" cy="524503"/>
              </a:xfrm>
              <a:prstGeom prst="rect">
                <a:avLst/>
              </a:prstGeom>
              <a:blipFill rotWithShape="1">
                <a:blip r:embed="rId6"/>
                <a:stretch>
                  <a:fillRect l="-10" t="-88" r="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376803" y="169709"/>
                <a:ext cx="8320757" cy="511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803" y="169709"/>
                <a:ext cx="8320757" cy="5112568"/>
              </a:xfrm>
              <a:prstGeom prst="rect">
                <a:avLst/>
              </a:prstGeom>
              <a:blipFill rotWithShape="1">
                <a:blip r:embed="rId1"/>
                <a:stretch>
                  <a:fillRect l="-3" t="-3" r="7" b="-2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501375" y="1916832"/>
                <a:ext cx="3097578" cy="856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75" y="1916832"/>
                <a:ext cx="3097578" cy="856004"/>
              </a:xfrm>
              <a:prstGeom prst="rect">
                <a:avLst/>
              </a:prstGeom>
              <a:blipFill rotWithShape="1">
                <a:blip r:embed="rId1"/>
                <a:stretch>
                  <a:fillRect l="-8" t="-47" r="9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03648" y="620688"/>
                <a:ext cx="2793970" cy="856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0688"/>
                <a:ext cx="2793970" cy="856004"/>
              </a:xfrm>
              <a:prstGeom prst="rect">
                <a:avLst/>
              </a:prstGeom>
              <a:blipFill rotWithShape="1">
                <a:blip r:embed="rId2"/>
                <a:stretch>
                  <a:fillRect l="-11" t="-34" r="10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8"/>
          <p:cNvSpPr txBox="1"/>
          <p:nvPr/>
        </p:nvSpPr>
        <p:spPr>
          <a:xfrm>
            <a:off x="197182" y="4762016"/>
            <a:ext cx="8749636" cy="95340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室温附近，对硅来说，温度每增加一度，反向电流增加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15%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，即温度每增加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/>
              </a:rPr>
              <a:t>C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/>
              </a:rPr>
              <a:t>，反向电流增加一倍。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501375" y="3429000"/>
                <a:ext cx="4828245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𝟎𝟐𝟔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75" y="3429000"/>
                <a:ext cx="4828245" cy="676852"/>
              </a:xfrm>
              <a:prstGeom prst="rect">
                <a:avLst/>
              </a:prstGeom>
              <a:blipFill rotWithShape="1">
                <a:blip r:embed="rId3"/>
                <a:stretch>
                  <a:fillRect l="-5" r="12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7211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42" name="Object 10">
                <a:hlinkClick r:id="" action="ppaction://ole?verb=1"/>
              </p:cNvPr>
              <p:cNvSpPr txBox="1"/>
              <p:nvPr/>
            </p:nvSpPr>
            <p:spPr bwMode="auto">
              <a:xfrm>
                <a:off x="177687" y="815789"/>
                <a:ext cx="3610708" cy="61746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扩散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120842" name="Object 10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87" y="815789"/>
                <a:ext cx="3610708" cy="617467"/>
              </a:xfrm>
              <a:prstGeom prst="rect">
                <a:avLst/>
              </a:prstGeom>
              <a:blipFill rotWithShape="1">
                <a:blip r:embed="rId1"/>
                <a:stretch>
                  <a:fillRect l="-14" t="-73" r="1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/>
          <p:cNvSpPr/>
          <p:nvPr/>
        </p:nvSpPr>
        <p:spPr>
          <a:xfrm>
            <a:off x="4100424" y="938376"/>
            <a:ext cx="471576" cy="90604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>
          <a:xfrm>
            <a:off x="-252536" y="20669"/>
            <a:ext cx="6041683" cy="980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正向电流和电压的温敏效应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" y="1475452"/>
            <a:ext cx="4095750" cy="590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 bwMode="auto">
              <a:xfrm>
                <a:off x="466209" y="4567527"/>
                <a:ext cx="6219243" cy="1059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209" y="4567527"/>
                <a:ext cx="6219243" cy="1059212"/>
              </a:xfrm>
              <a:prstGeom prst="rect">
                <a:avLst/>
              </a:prstGeom>
              <a:blipFill rotWithShape="1">
                <a:blip r:embed="rId3"/>
                <a:stretch>
                  <a:fillRect l="-2" t="-57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4032920" y="5700521"/>
                <a:ext cx="5040560" cy="1206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920" y="5700521"/>
                <a:ext cx="5040560" cy="1206207"/>
              </a:xfrm>
              <a:prstGeom prst="rect">
                <a:avLst/>
              </a:prstGeom>
              <a:blipFill rotWithShape="1">
                <a:blip r:embed="rId4"/>
                <a:stretch>
                  <a:fillRect l="-1" t="-10" r="12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-263683" y="595969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b="1" kern="100" dirty="0">
                <a:latin typeface="+mn-ea"/>
                <a:cs typeface="Times New Roman" panose="02020603050405020304" pitchFamily="18" charset="0"/>
              </a:rPr>
              <a:t>忽略上式右边第一项，则</a:t>
            </a:r>
            <a:endParaRPr lang="zh-CN" altLang="zh-CN" sz="2400" b="1" kern="100" dirty="0"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4525972" y="1051364"/>
                <a:ext cx="4575809" cy="79305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扩散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𝒒𝑽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972" y="1051364"/>
                <a:ext cx="4575809" cy="793057"/>
              </a:xfrm>
              <a:prstGeom prst="rect">
                <a:avLst/>
              </a:prstGeom>
              <a:blipFill rotWithShape="1">
                <a:blip r:embed="rId5"/>
                <a:stretch>
                  <a:fillRect l="-7" t="-55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305470" y="2077877"/>
                <a:ext cx="5483677" cy="90604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扩散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𝒒𝑽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470" y="2077877"/>
                <a:ext cx="5483677" cy="906045"/>
              </a:xfrm>
              <a:prstGeom prst="rect">
                <a:avLst/>
              </a:prstGeom>
              <a:blipFill rotWithShape="1">
                <a:blip r:embed="rId6"/>
                <a:stretch>
                  <a:fillRect l="-1" t="-1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47664" y="3833670"/>
                <a:ext cx="5175712" cy="523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𝒒𝑽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833670"/>
                <a:ext cx="5175712" cy="523028"/>
              </a:xfrm>
              <a:prstGeom prst="rect">
                <a:avLst/>
              </a:prstGeom>
              <a:blipFill rotWithShape="1">
                <a:blip r:embed="rId7"/>
                <a:stretch>
                  <a:fillRect l="-3" t="-33" r="12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47664" y="3000883"/>
                <a:ext cx="6671763" cy="559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𝒒𝑽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000883"/>
                <a:ext cx="6671763" cy="559384"/>
              </a:xfrm>
              <a:prstGeom prst="rect">
                <a:avLst/>
              </a:prstGeom>
              <a:blipFill rotWithShape="1">
                <a:blip r:embed="rId8"/>
                <a:stretch>
                  <a:fillRect l="-3" t="-91" r="9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">
                <a:hlinkClick r:id="" action="ppaction://ole?verb=1"/>
              </p:cNvPr>
              <p:cNvSpPr txBox="1"/>
              <p:nvPr/>
            </p:nvSpPr>
            <p:spPr bwMode="auto">
              <a:xfrm>
                <a:off x="4099408" y="2012985"/>
                <a:ext cx="4907584" cy="141601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𝒅𝑽</m:t>
                                  </m:r>
                                </m:num>
                                <m:den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den>
                          </m:f>
                        </m:num>
                        <m:den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5" name="Object 7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9408" y="2012985"/>
                <a:ext cx="4907584" cy="1416015"/>
              </a:xfrm>
              <a:prstGeom prst="rect">
                <a:avLst/>
              </a:prstGeom>
              <a:blipFill rotWithShape="1">
                <a:blip r:embed="rId1"/>
                <a:stretch>
                  <a:fillRect l="-10" t="-2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3"/>
          <p:cNvSpPr txBox="1"/>
          <p:nvPr/>
        </p:nvSpPr>
        <p:spPr>
          <a:xfrm>
            <a:off x="68504" y="4556667"/>
            <a:ext cx="9006992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电压变化率</a:t>
            </a:r>
            <a:r>
              <a:rPr lang="en-US" altLang="zh-CN" sz="2400" b="1" dirty="0">
                <a:latin typeface="+mn-ea"/>
              </a:rPr>
              <a:t>-1.7mV/</a:t>
            </a:r>
            <a:r>
              <a:rPr lang="en-US" altLang="zh-CN" sz="2400" b="1" dirty="0">
                <a:latin typeface="+mn-ea"/>
                <a:sym typeface="Symbol" panose="05050102010706020507"/>
              </a:rPr>
              <a:t> C</a:t>
            </a:r>
            <a:r>
              <a:rPr lang="zh-CN" altLang="en-US" sz="2400" b="1" dirty="0">
                <a:latin typeface="+mn-ea"/>
                <a:sym typeface="Symbol" panose="05050102010706020507"/>
              </a:rPr>
              <a:t>。可见结电压对温度非常敏感，这一特性被用来精确测温和控温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5"/>
              <p:cNvSpPr txBox="1"/>
              <p:nvPr/>
            </p:nvSpPr>
            <p:spPr bwMode="auto">
              <a:xfrm>
                <a:off x="1384058" y="298171"/>
                <a:ext cx="5852238" cy="13306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7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058" y="298171"/>
                <a:ext cx="5852238" cy="1330629"/>
              </a:xfrm>
              <a:prstGeom prst="rect">
                <a:avLst/>
              </a:prstGeom>
              <a:blipFill rotWithShape="1">
                <a:blip r:embed="rId2"/>
                <a:stretch>
                  <a:fillRect l="-7" t="-27" r="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1520" y="2381882"/>
                <a:ext cx="2694905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恒流时，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扩散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=0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81882"/>
                <a:ext cx="2694905" cy="555537"/>
              </a:xfrm>
              <a:prstGeom prst="rect">
                <a:avLst/>
              </a:prstGeom>
              <a:blipFill rotWithShape="1">
                <a:blip r:embed="rId3"/>
                <a:stretch>
                  <a:fillRect l="-2" t="-114" r="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16"/>
              <p:cNvSpPr txBox="1"/>
              <p:nvPr/>
            </p:nvSpPr>
            <p:spPr bwMode="auto">
              <a:xfrm>
                <a:off x="267544" y="3642504"/>
                <a:ext cx="7383996" cy="5555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 b="1" dirty="0">
                              <a:latin typeface="+mn-ea"/>
                            </a:rPr>
                            <m:t>室温下</m:t>
                          </m:r>
                          <m: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b="1" i="0" smtClean="0">
                          <a:solidFill>
                            <a:srgbClr val="000000"/>
                          </a:solidFill>
                          <a:latin typeface="+mn-ea"/>
                        </a:rPr>
                        <m:t>7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e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+mn-ea"/>
                        </a:rPr>
                        <m:t> 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9" name="对象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44" y="3642504"/>
                <a:ext cx="7383996" cy="555537"/>
              </a:xfrm>
              <a:prstGeom prst="rect">
                <a:avLst/>
              </a:prstGeom>
              <a:blipFill rotWithShape="1">
                <a:blip r:embed="rId4"/>
                <a:stretch>
                  <a:fillRect l="-3" t="-26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对象 15"/>
              <p:cNvSpPr txBox="1"/>
              <p:nvPr/>
            </p:nvSpPr>
            <p:spPr bwMode="auto">
              <a:xfrm>
                <a:off x="3595908" y="2036614"/>
                <a:ext cx="3928420" cy="11043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对象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908" y="2036614"/>
                <a:ext cx="3928420" cy="1104354"/>
              </a:xfrm>
              <a:prstGeom prst="rect">
                <a:avLst/>
              </a:prstGeom>
              <a:blipFill rotWithShape="1">
                <a:blip r:embed="rId1"/>
                <a:stretch>
                  <a:fillRect l="-14" t="-15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16"/>
              <p:cNvSpPr txBox="1"/>
              <p:nvPr/>
            </p:nvSpPr>
            <p:spPr bwMode="auto">
              <a:xfrm>
                <a:off x="3469054" y="3587887"/>
                <a:ext cx="3816424" cy="71771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7" name="对象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9054" y="3587887"/>
                <a:ext cx="3816424" cy="717710"/>
              </a:xfrm>
              <a:prstGeom prst="rect">
                <a:avLst/>
              </a:prstGeom>
              <a:blipFill rotWithShape="1">
                <a:blip r:embed="rId2"/>
                <a:stretch>
                  <a:fillRect l="-1" t="-19" r="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-45437" y="2331768"/>
            <a:ext cx="26581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恒压下，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dV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43373" y="3577719"/>
            <a:ext cx="3223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对硅来说，室温下，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95536" y="4919552"/>
            <a:ext cx="8291264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温度每增加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度，电流约增加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6.7%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，温度每增加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度，电流增一倍。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5"/>
              <p:cNvSpPr txBox="1"/>
              <p:nvPr/>
            </p:nvSpPr>
            <p:spPr bwMode="auto">
              <a:xfrm>
                <a:off x="1403648" y="260648"/>
                <a:ext cx="5852238" cy="13438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扩散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60648"/>
                <a:ext cx="5852238" cy="1343895"/>
              </a:xfrm>
              <a:prstGeom prst="rect">
                <a:avLst/>
              </a:prstGeom>
              <a:blipFill rotWithShape="1">
                <a:blip r:embed="rId3"/>
                <a:stretch>
                  <a:fillRect l="-5" t="-22" r="6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25" y="1844824"/>
            <a:ext cx="9036495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552" y="830722"/>
            <a:ext cx="8784976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electric field for breakdown in silicon is approximately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x10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V/cm. Determine the maximum n-type doping concentration in an abrupt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 such that the breakdown voltage is 30 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2261488"/>
            <a:ext cx="2612976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异质结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838D-51A3-4472-AB5A-CCC59F98C248}" type="slidenum">
              <a:rPr lang="en-US" altLang="zh-CN"/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3857620" y="5000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70260" y="2924944"/>
            <a:ext cx="5165248" cy="376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504" y="3308473"/>
            <a:ext cx="3698465" cy="3323987"/>
          </a:xfrm>
          <a:prstGeom prst="rect">
            <a:avLst/>
          </a:prstGeom>
          <a:solidFill>
            <a:srgbClr val="92D050">
              <a:alpha val="3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隧道击穿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：反向偏压增加，势垒升高，导带与价带的水平距离减少，电子由价带量子隧穿至导带的几率增加，反向电流增加，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结击穿，也称为齐纳击穿，可恢复。窄带隙材料，重掺杂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结。负的温度系数。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968" y="273676"/>
            <a:ext cx="4357116" cy="2400657"/>
          </a:xfrm>
          <a:prstGeom prst="rect">
            <a:avLst/>
          </a:prstGeom>
          <a:solidFill>
            <a:srgbClr val="FFC000">
              <a:alpha val="27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雪崩击穿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：空间电荷区电场比较强，载流子能够获得足够的能量，与晶格原子碰撞时产生新的电子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空穴对，如此反复产生的击穿。可恢复。掺杂低，空间电荷区宽。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正的温度系数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960" y="755118"/>
            <a:ext cx="3763660" cy="2400657"/>
          </a:xfrm>
          <a:prstGeom prst="rect">
            <a:avLst/>
          </a:prstGeom>
          <a:solidFill>
            <a:srgbClr val="FF0000">
              <a:alpha val="18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热击穿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：反向电流增大，温度升高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电流进一步增加，过热点，烧毁，永久性不可恢复。结面不平整，有缺陷等往往是首先发生局部过热地方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3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三种击穿模式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81341"/>
            <a:ext cx="7090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j-lt"/>
              </a:rPr>
              <a:t>电子亲和势</a:t>
            </a:r>
            <a:r>
              <a:rPr lang="en-US" altLang="zh-CN" sz="4000" b="1" dirty="0">
                <a:solidFill>
                  <a:srgbClr val="FF0000"/>
                </a:solidFill>
                <a:latin typeface="+mj-lt"/>
              </a:rPr>
              <a:t>——electron affinity</a:t>
            </a:r>
            <a:endParaRPr lang="zh-CN" altLang="en-US" sz="40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9512" y="856598"/>
            <a:ext cx="4259645" cy="4112573"/>
            <a:chOff x="5652120" y="1133109"/>
            <a:chExt cx="3278725" cy="349360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228184" y="4365104"/>
              <a:ext cx="19784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3140968"/>
              <a:ext cx="19784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3501008"/>
              <a:ext cx="197841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28184" y="1772816"/>
              <a:ext cx="1978412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524328" y="1772816"/>
              <a:ext cx="0" cy="13681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8460432" y="1772816"/>
              <a:ext cx="0" cy="172819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206596" y="1772816"/>
              <a:ext cx="54186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8189498" y="3501008"/>
              <a:ext cx="558966" cy="88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41700" y="211369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ym typeface="Symbol" panose="05050102010706020507"/>
                </a:rPr>
                <a:t></a:t>
              </a:r>
              <a:endParaRPr lang="zh-CN" alt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7181" y="2157529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W</a:t>
              </a:r>
              <a:endParaRPr lang="zh-CN" alt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0649" y="1133109"/>
              <a:ext cx="1628004" cy="44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Vacuum level</a:t>
              </a:r>
              <a:endParaRPr lang="zh-CN" alt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9692" y="2617748"/>
              <a:ext cx="483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E</a:t>
              </a:r>
              <a:r>
                <a:rPr lang="en-US" altLang="zh-CN" sz="2800" baseline="-25000" dirty="0"/>
                <a:t>C</a:t>
              </a:r>
              <a:endParaRPr lang="zh-CN" alt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2120" y="3239398"/>
              <a:ext cx="470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E</a:t>
              </a:r>
              <a:r>
                <a:rPr lang="en-US" altLang="zh-CN" sz="2800" baseline="-25000" dirty="0"/>
                <a:t>F</a:t>
              </a:r>
              <a:endParaRPr lang="zh-CN" alt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2120" y="4103494"/>
              <a:ext cx="4956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E</a:t>
              </a:r>
              <a:r>
                <a:rPr lang="en-US" altLang="zh-CN" sz="2800" baseline="-25000" dirty="0"/>
                <a:t>V</a:t>
              </a:r>
              <a:endParaRPr lang="zh-CN" altLang="en-US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82294" y="1096534"/>
            <a:ext cx="4335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ym typeface="Symbol" panose="05050102010706020507"/>
              </a:rPr>
              <a:t> ＝</a:t>
            </a:r>
            <a:r>
              <a:rPr lang="en-US" altLang="zh-CN" sz="2000" dirty="0">
                <a:sym typeface="Symbol" panose="05050102010706020507"/>
              </a:rPr>
              <a:t>E</a:t>
            </a:r>
            <a:r>
              <a:rPr lang="en-US" altLang="zh-CN" sz="2000" baseline="-25000" dirty="0">
                <a:sym typeface="Symbol" panose="05050102010706020507"/>
              </a:rPr>
              <a:t>0</a:t>
            </a:r>
            <a:r>
              <a:rPr lang="en-US" altLang="zh-CN" sz="2000" dirty="0">
                <a:sym typeface="Symbol" panose="05050102010706020507"/>
              </a:rPr>
              <a:t>-E</a:t>
            </a:r>
            <a:r>
              <a:rPr lang="en-US" altLang="zh-CN" sz="2000" baseline="-25000" dirty="0">
                <a:sym typeface="Symbol" panose="05050102010706020507"/>
              </a:rPr>
              <a:t>C            </a:t>
            </a:r>
            <a:r>
              <a:rPr lang="zh-CN" altLang="en-US" sz="2000" dirty="0">
                <a:sym typeface="Symbol" panose="05050102010706020507"/>
              </a:rPr>
              <a:t>电子亲和势</a:t>
            </a:r>
            <a:endParaRPr lang="en-US" altLang="zh-CN" sz="20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Symbol" panose="05050102010706020507"/>
              </a:rPr>
              <a:t>        随半导体表面状态而变化。在我们现在讨论问题过程中，认为它不变。不同材料有不同的电子亲和势</a:t>
            </a:r>
            <a:endParaRPr lang="en-US" altLang="zh-CN" sz="20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Symbol" panose="05050102010706020507"/>
              </a:rPr>
              <a:t>W</a:t>
            </a:r>
            <a:r>
              <a:rPr lang="zh-CN" altLang="en-US" sz="2000" dirty="0">
                <a:sym typeface="Symbol" panose="05050102010706020507"/>
              </a:rPr>
              <a:t>＝</a:t>
            </a:r>
            <a:r>
              <a:rPr lang="en-US" altLang="zh-CN" sz="2000" dirty="0">
                <a:sym typeface="Symbol" panose="05050102010706020507"/>
              </a:rPr>
              <a:t>E</a:t>
            </a:r>
            <a:r>
              <a:rPr lang="en-US" altLang="zh-CN" sz="2000" baseline="-25000" dirty="0">
                <a:sym typeface="Symbol" panose="05050102010706020507"/>
              </a:rPr>
              <a:t>0</a:t>
            </a:r>
            <a:r>
              <a:rPr lang="en-US" altLang="zh-CN" sz="2000" dirty="0">
                <a:sym typeface="Symbol" panose="05050102010706020507"/>
              </a:rPr>
              <a:t>-E</a:t>
            </a:r>
            <a:r>
              <a:rPr lang="en-US" altLang="zh-CN" sz="2000" baseline="-25000" dirty="0">
                <a:sym typeface="Symbol" panose="05050102010706020507"/>
              </a:rPr>
              <a:t>F             </a:t>
            </a:r>
            <a:r>
              <a:rPr lang="zh-CN" altLang="en-US" sz="2000" dirty="0">
                <a:sym typeface="Symbol" panose="05050102010706020507"/>
              </a:rPr>
              <a:t>功函数</a:t>
            </a:r>
            <a:endParaRPr lang="en-US" altLang="zh-CN" sz="20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Symbol" panose="05050102010706020507"/>
              </a:rPr>
              <a:t>         </a:t>
            </a:r>
            <a:r>
              <a:rPr lang="zh-CN" altLang="en-US" sz="2000" dirty="0">
                <a:sym typeface="Symbol" panose="05050102010706020507"/>
              </a:rPr>
              <a:t>随掺杂浓度而变化。</a:t>
            </a:r>
            <a:endParaRPr lang="en-US" altLang="zh-CN" sz="2000" dirty="0">
              <a:sym typeface="Symbol" panose="05050102010706020507"/>
            </a:endParaRPr>
          </a:p>
          <a:p>
            <a:endParaRPr lang="zh-CN" altLang="en-US" sz="2000" dirty="0"/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0"/>
            <a:ext cx="4924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696"/>
            <a:ext cx="9144000" cy="47457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4100" y="5445224"/>
                <a:ext cx="8231741" cy="102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𝑏𝑖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𝑔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/>
                        <a:ea typeface="Cambria Math" panose="02040503050406030204"/>
                      </a:rPr>
                      <m:t>∆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𝑉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/>
                        <a:ea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/>
                          </a:rPr>
                          <m:t>𝑃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𝑃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∆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𝑔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/>
                        <a:ea typeface="Cambria Math" panose="02040503050406030204"/>
                      </a:rPr>
                      <m:t>+∆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/>
                            <a:ea typeface="Cambria Math" panose="02040503050406030204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800" b="0" dirty="0">
                  <a:ea typeface="Cambria Math" panose="02040503050406030204"/>
                </a:endParaRPr>
              </a:p>
              <a:p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+∆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</a:rPr>
                          <m:t>𝑃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0" y="5445224"/>
                <a:ext cx="8231741" cy="1024127"/>
              </a:xfrm>
              <a:prstGeom prst="rect">
                <a:avLst/>
              </a:prstGeom>
              <a:blipFill rotWithShape="1">
                <a:blip r:embed="rId1"/>
                <a:stretch>
                  <a:fillRect l="-3" t="-10" r="-435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874835" y="378865"/>
            <a:ext cx="6643813" cy="4914900"/>
            <a:chOff x="874835" y="378865"/>
            <a:chExt cx="6643813" cy="4914900"/>
          </a:xfrm>
        </p:grpSpPr>
        <p:pic>
          <p:nvPicPr>
            <p:cNvPr id="655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773" y="692696"/>
              <a:ext cx="2809875" cy="355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834" y="378865"/>
              <a:ext cx="2809875" cy="491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231" y="645703"/>
              <a:ext cx="590550" cy="447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769833" y="1772816"/>
                  <a:ext cx="343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833" y="1772816"/>
                  <a:ext cx="343877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275088" y="1058252"/>
                  <a:ext cx="349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088" y="1058252"/>
                  <a:ext cx="349198" cy="27699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874835" y="645703"/>
                  <a:ext cx="6696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35" y="645703"/>
                  <a:ext cx="669671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C79BD-5719-4F96-8423-08C1FB8A4F05}" type="slidenum">
              <a:rPr lang="zh-CN" altLang="en-US"/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" y="836712"/>
            <a:ext cx="82867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606596"/>
            <a:ext cx="21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Vacuum level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4788024" y="13985"/>
                <a:ext cx="4221163" cy="1254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13985"/>
                <a:ext cx="4221163" cy="1254125"/>
              </a:xfrm>
              <a:prstGeom prst="rect">
                <a:avLst/>
              </a:prstGeom>
              <a:blipFill rotWithShape="1">
                <a:blip r:embed="rId1"/>
                <a:stretch>
                  <a:fillRect l="-3" t="-1" r="10" b="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4729287" y="1498298"/>
                <a:ext cx="4151312" cy="122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9287" y="1498298"/>
                <a:ext cx="4151312" cy="1223962"/>
              </a:xfrm>
              <a:prstGeom prst="rect">
                <a:avLst/>
              </a:prstGeom>
              <a:blipFill rotWithShape="1">
                <a:blip r:embed="rId2"/>
                <a:stretch>
                  <a:fillRect l="-11" t="-27" r="3" b="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4907087" y="2938160"/>
                <a:ext cx="4060825" cy="10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087" y="2938160"/>
                <a:ext cx="4060825" cy="1016000"/>
              </a:xfrm>
              <a:prstGeom prst="rect">
                <a:avLst/>
              </a:prstGeom>
              <a:blipFill rotWithShape="1">
                <a:blip r:embed="rId3"/>
                <a:stretch>
                  <a:fillRect l="-11" t="-1" r="11" b="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hlinkClick r:id="" action="ppaction://ole?verb=1"/>
              </p:cNvPr>
              <p:cNvSpPr txBox="1"/>
              <p:nvPr/>
            </p:nvSpPr>
            <p:spPr bwMode="auto">
              <a:xfrm>
                <a:off x="5192837" y="4379610"/>
                <a:ext cx="2813050" cy="1144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5" name="对象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2837" y="4379610"/>
                <a:ext cx="2813050" cy="1144588"/>
              </a:xfrm>
              <a:prstGeom prst="rect">
                <a:avLst/>
              </a:prstGeom>
              <a:blipFill rotWithShape="1">
                <a:blip r:embed="rId4"/>
                <a:stretch>
                  <a:fillRect l="-16" t="-1" r="16" b="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>
                <a:hlinkClick r:id="" action="ppaction://ole?verb=1"/>
              </p:cNvPr>
              <p:cNvSpPr txBox="1"/>
              <p:nvPr/>
            </p:nvSpPr>
            <p:spPr bwMode="auto">
              <a:xfrm>
                <a:off x="5219824" y="5890910"/>
                <a:ext cx="2678113" cy="72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7" name="对象 6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824" y="5890910"/>
                <a:ext cx="2678113" cy="720725"/>
              </a:xfrm>
              <a:prstGeom prst="rect">
                <a:avLst/>
              </a:prstGeom>
              <a:blipFill rotWithShape="1">
                <a:blip r:embed="rId5"/>
                <a:stretch>
                  <a:fillRect l="-5" t="-2" r="17" b="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>
                <a:hlinkClick r:id="" action="ppaction://ole?verb=1"/>
              </p:cNvPr>
              <p:cNvSpPr txBox="1"/>
              <p:nvPr/>
            </p:nvSpPr>
            <p:spPr bwMode="auto">
              <a:xfrm>
                <a:off x="382588" y="7938"/>
                <a:ext cx="4221162" cy="1255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9" name="对象 8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588" y="7938"/>
                <a:ext cx="4221162" cy="1255712"/>
              </a:xfrm>
              <a:prstGeom prst="rect">
                <a:avLst/>
              </a:prstGeom>
              <a:blipFill rotWithShape="1">
                <a:blip r:embed="rId6"/>
                <a:stretch>
                  <a:fillRect l="-8" t="-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>
                <a:hlinkClick r:id="" action="ppaction://ole?verb=1"/>
              </p:cNvPr>
              <p:cNvSpPr txBox="1"/>
              <p:nvPr/>
            </p:nvSpPr>
            <p:spPr bwMode="auto">
              <a:xfrm>
                <a:off x="325438" y="1493838"/>
                <a:ext cx="4149725" cy="122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0" name="对象 9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438" y="1493838"/>
                <a:ext cx="4149725" cy="1223962"/>
              </a:xfrm>
              <a:prstGeom prst="rect">
                <a:avLst/>
              </a:prstGeom>
              <a:blipFill rotWithShape="1">
                <a:blip r:embed="rId7"/>
                <a:stretch>
                  <a:fillRect l="-8" t="-26" r="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0">
                <a:hlinkClick r:id="" action="ppaction://ole?verb=1"/>
              </p:cNvPr>
              <p:cNvSpPr txBox="1"/>
              <p:nvPr/>
            </p:nvSpPr>
            <p:spPr bwMode="auto">
              <a:xfrm>
                <a:off x="611560" y="3083345"/>
                <a:ext cx="3367088" cy="10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对象 10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083345"/>
                <a:ext cx="3367088" cy="1016000"/>
              </a:xfrm>
              <a:prstGeom prst="rect">
                <a:avLst/>
              </a:prstGeom>
              <a:blipFill rotWithShape="1">
                <a:blip r:embed="rId8"/>
                <a:stretch>
                  <a:fillRect l="-2" t="-41" r="11" b="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>
                <a:hlinkClick r:id="" action="ppaction://ole?verb=1"/>
              </p:cNvPr>
              <p:cNvSpPr txBox="1"/>
              <p:nvPr/>
            </p:nvSpPr>
            <p:spPr bwMode="auto">
              <a:xfrm>
                <a:off x="1179513" y="4375150"/>
                <a:ext cx="2027237" cy="1146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2" name="对象 1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513" y="4375150"/>
                <a:ext cx="2027237" cy="1146175"/>
              </a:xfrm>
              <a:prstGeom prst="rect">
                <a:avLst/>
              </a:prstGeom>
              <a:blipFill rotWithShape="1">
                <a:blip r:embed="rId9"/>
                <a:stretch>
                  <a:fillRect l="-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象 12">
                <a:hlinkClick r:id="" action="ppaction://ole?verb=1"/>
              </p:cNvPr>
              <p:cNvSpPr txBox="1"/>
              <p:nvPr/>
            </p:nvSpPr>
            <p:spPr bwMode="auto">
              <a:xfrm>
                <a:off x="814065" y="5886870"/>
                <a:ext cx="2678113" cy="72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3" name="对象 1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65" y="5886870"/>
                <a:ext cx="2678113" cy="720725"/>
              </a:xfrm>
              <a:prstGeom prst="rect">
                <a:avLst/>
              </a:prstGeom>
              <a:blipFill rotWithShape="1">
                <a:blip r:embed="rId5"/>
                <a:stretch>
                  <a:fillRect l="-24" t="-58" r="12" b="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2536" y="-24340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本章主要内容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71691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/>
              <a:t>稳态特性：空间电荷区、内建电势、空间电荷区中电场、电势分布、空间电荷区宽度、平衡条件下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 </a:t>
            </a:r>
            <a:r>
              <a:rPr lang="zh-CN" altLang="en-US" sz="2400" dirty="0"/>
              <a:t>结能带图、势垒电容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/>
              <a:t>直流特性：理想</a:t>
            </a:r>
            <a:r>
              <a:rPr lang="en-US" altLang="zh-CN" sz="2400" dirty="0"/>
              <a:t>I-V</a:t>
            </a:r>
            <a:r>
              <a:rPr lang="zh-CN" altLang="en-US" sz="2400" dirty="0"/>
              <a:t>特性推导、耗尽层近似、实际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结</a:t>
            </a:r>
            <a:r>
              <a:rPr lang="en-US" altLang="zh-CN" sz="2400" dirty="0"/>
              <a:t>I-V</a:t>
            </a:r>
            <a:r>
              <a:rPr lang="zh-CN" altLang="en-US" sz="2400" dirty="0"/>
              <a:t>特性、空间电荷区产生复合电流、大注入效应、大注入自建电场；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/>
              <a:t>交流特性：小信号特性、扩散电容、扩散电阻、小信号等效电路；</a:t>
            </a:r>
            <a:endParaRPr lang="en-US" altLang="zh-CN" sz="2400" dirty="0"/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/>
              <a:t>开关特性：电荷控制方程及其推导、反向恢复时间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/>
              <a:t>击穿特性：热击穿、雪崩击穿、隧道击穿、倍增因子、雪崩击穿的条件、穿通击穿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689A-40F7-4B69-9232-C1CD49C4865F}" type="slidenum">
              <a:rPr lang="en-US" altLang="zh-CN"/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-99392"/>
            <a:ext cx="5357850" cy="180022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雪崩击穿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628799"/>
            <a:ext cx="8469035" cy="5092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196886"/>
            <a:ext cx="4784569" cy="3976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139952" y="0"/>
                <a:ext cx="2962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0"/>
                <a:ext cx="2962734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3" r="7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79512" y="79314"/>
                <a:ext cx="276742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9314"/>
                <a:ext cx="2767424" cy="622735"/>
              </a:xfrm>
              <a:prstGeom prst="rect">
                <a:avLst/>
              </a:prstGeom>
              <a:blipFill rotWithShape="1">
                <a:blip r:embed="rId3"/>
                <a:stretch>
                  <a:fillRect l="-16" t="-92" r="19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967261"/>
            <a:ext cx="2982849" cy="3754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397" y="1700808"/>
            <a:ext cx="8517006" cy="4727372"/>
            <a:chOff x="107504" y="158776"/>
            <a:chExt cx="8517006" cy="47273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399810" y="372771"/>
                  <a:ext cx="5224700" cy="464101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810" y="372771"/>
                  <a:ext cx="5224700" cy="46410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404618" y="1253222"/>
                  <a:ext cx="4504375" cy="83619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1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618" y="1253222"/>
                  <a:ext cx="4504375" cy="83619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4196083" y="2202841"/>
                  <a:ext cx="3010632" cy="556434"/>
                </a:xfrm>
                <a:prstGeom prst="rect">
                  <a:avLst/>
                </a:prstGeom>
                <a:solidFill>
                  <a:srgbClr val="92D050">
                    <a:alpha val="22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083" y="2202841"/>
                  <a:ext cx="3010632" cy="55643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594585" y="2818681"/>
                  <a:ext cx="5062220" cy="92852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  <a:alpha val="4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85" y="2818681"/>
                  <a:ext cx="5062220" cy="92852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2142541" y="3824767"/>
                  <a:ext cx="4303807" cy="1061381"/>
                </a:xfrm>
                <a:prstGeom prst="rect">
                  <a:avLst/>
                </a:prstGeom>
                <a:solidFill>
                  <a:srgbClr val="FFC000">
                    <a:alpha val="30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nary>
                          <m:nary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541" y="3824767"/>
                  <a:ext cx="4303807" cy="10613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04" y="158776"/>
              <a:ext cx="3032316" cy="25202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6228184" y="2998579"/>
                  <a:ext cx="1529329" cy="556434"/>
                </a:xfrm>
                <a:prstGeom prst="rect">
                  <a:avLst/>
                </a:prstGeom>
                <a:solidFill>
                  <a:srgbClr val="00B0F0">
                    <a:alpha val="23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altLang="zh-CN" sz="2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998579"/>
                  <a:ext cx="1529329" cy="55643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0116" y="110759"/>
                <a:ext cx="8712968" cy="1434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2800" b="1" dirty="0">
                    <a:latin typeface="+mn-ea"/>
                  </a:rPr>
                  <a:t>电离率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+mn-ea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+mn-ea"/>
                  </a:rPr>
                  <a:t>：</a:t>
                </a:r>
                <a:r>
                  <a:rPr lang="zh-CN" altLang="en-US" sz="2800" b="1" dirty="0">
                    <a:latin typeface="+mn-ea"/>
                  </a:rPr>
                  <a:t>一个电子或空穴在单位长度的路程上通过碰撞电离产生的电子</a:t>
                </a:r>
                <a:r>
                  <a:rPr lang="en-US" altLang="zh-CN" sz="2800" b="1" dirty="0">
                    <a:latin typeface="+mn-ea"/>
                  </a:rPr>
                  <a:t>-</a:t>
                </a:r>
                <a:r>
                  <a:rPr lang="zh-CN" altLang="en-US" sz="2800" b="1" dirty="0" smtClean="0">
                    <a:latin typeface="+mn-ea"/>
                  </a:rPr>
                  <a:t>空穴对数</a:t>
                </a:r>
                <a:r>
                  <a:rPr lang="zh-CN" altLang="en-US" sz="2800" b="1" dirty="0">
                    <a:latin typeface="+mn-ea"/>
                  </a:rPr>
                  <a:t>。</a:t>
                </a:r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" y="110759"/>
                <a:ext cx="8712968" cy="1434816"/>
              </a:xfrm>
              <a:prstGeom prst="rect">
                <a:avLst/>
              </a:prstGeom>
              <a:blipFill rotWithShape="1">
                <a:blip r:embed="rId8"/>
                <a:stretch>
                  <a:fillRect l="-1" t="-19" r="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79712" y="266235"/>
                <a:ext cx="4065024" cy="10613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66235"/>
                <a:ext cx="4065024" cy="1061381"/>
              </a:xfrm>
              <a:prstGeom prst="rect">
                <a:avLst/>
              </a:prstGeom>
              <a:blipFill rotWithShape="1">
                <a:blip r:embed="rId1"/>
                <a:stretch>
                  <a:fillRect l="-10" t="-16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707904" y="3429000"/>
                <a:ext cx="2990947" cy="11462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429000"/>
                <a:ext cx="2990947" cy="1146276"/>
              </a:xfrm>
              <a:prstGeom prst="rect">
                <a:avLst/>
              </a:prstGeom>
              <a:blipFill rotWithShape="1">
                <a:blip r:embed="rId2"/>
                <a:stretch>
                  <a:fillRect l="-5" r="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987824" y="1856321"/>
                <a:ext cx="3010183" cy="1061381"/>
              </a:xfrm>
              <a:prstGeom prst="rect">
                <a:avLst/>
              </a:prstGeom>
              <a:solidFill>
                <a:schemeClr val="bg2">
                  <a:lumMod val="90000"/>
                  <a:alpha val="43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856321"/>
                <a:ext cx="3010183" cy="1061381"/>
              </a:xfrm>
              <a:prstGeom prst="rect">
                <a:avLst/>
              </a:prstGeom>
              <a:blipFill rotWithShape="1">
                <a:blip r:embed="rId3"/>
                <a:stretch>
                  <a:fillRect l="-5" t="-20" r="1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30155" y="2154920"/>
                <a:ext cx="1804853" cy="5232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1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55" y="2154920"/>
                <a:ext cx="180485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1" t="-70" r="6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1"/>
              <p:cNvSpPr txBox="1"/>
              <p:nvPr/>
            </p:nvSpPr>
            <p:spPr bwMode="auto">
              <a:xfrm>
                <a:off x="3015497" y="4869160"/>
                <a:ext cx="2448272" cy="1872208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5497" y="4869160"/>
                <a:ext cx="2448272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21" t="-33" r="9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雪崩击穿条件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63" name="Object 11"/>
              <p:cNvSpPr txBox="1"/>
              <p:nvPr/>
            </p:nvSpPr>
            <p:spPr bwMode="auto">
              <a:xfrm>
                <a:off x="2987824" y="1772816"/>
                <a:ext cx="2882279" cy="12003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916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772816"/>
                <a:ext cx="2882279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5" t="-44" r="6" b="-371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1560" y="4005064"/>
            <a:ext cx="8186800" cy="1200329"/>
          </a:xfrm>
          <a:prstGeom prst="rect">
            <a:avLst/>
          </a:prstGeom>
          <a:solidFill>
            <a:srgbClr val="00B0F0">
              <a:alpha val="11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一个载流子通过整个势垒区，碰撞电离产生的电子</a:t>
            </a:r>
            <a:r>
              <a:rPr lang="en-US" altLang="zh-CN" sz="2400" dirty="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空穴对数目接近于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时，</a:t>
            </a:r>
            <a:r>
              <a:rPr lang="zh-CN" altLang="en-US" sz="2400" dirty="0" smtClean="0">
                <a:latin typeface="Arial" panose="020B0604020202020204" pitchFamily="34" charset="0"/>
              </a:rPr>
              <a:t>就达到发生</a:t>
            </a:r>
            <a:r>
              <a:rPr lang="zh-CN" altLang="en-US" sz="2400" dirty="0">
                <a:latin typeface="Arial" panose="020B0604020202020204" pitchFamily="34" charset="0"/>
              </a:rPr>
              <a:t>雪崩</a:t>
            </a:r>
            <a:r>
              <a:rPr lang="zh-CN" altLang="en-US" sz="2400" dirty="0" smtClean="0">
                <a:latin typeface="Arial" panose="020B0604020202020204" pitchFamily="34" charset="0"/>
              </a:rPr>
              <a:t>倍增击穿的条件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260648"/>
            <a:ext cx="6048672" cy="5159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347863" y="5456384"/>
                <a:ext cx="5328592" cy="1247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Si</a:t>
                </a:r>
                <a:r>
                  <a:rPr lang="zh-CN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近似为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Calibri" panose="020F050202020403020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Ge</a:t>
                </a:r>
                <a:r>
                  <a:rPr lang="zh-CN" altLang="zh-CN" sz="2400" dirty="0">
                    <a:latin typeface="Calibri" panose="020F050202020403020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近似为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3" y="5456384"/>
                <a:ext cx="5328592" cy="1247140"/>
              </a:xfrm>
              <a:prstGeom prst="rect">
                <a:avLst/>
              </a:prstGeom>
              <a:blipFill rotWithShape="1">
                <a:blip r:embed="rId2"/>
                <a:stretch>
                  <a:fillRect l="-3" t="-37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08870" y="5707376"/>
                <a:ext cx="1970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eff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libri" panose="020F0502020204030204" charset="0"/>
                    <a:cs typeface="Times New Roman" panose="02020603050405020304" pitchFamily="18" charset="0"/>
                  </a:rPr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0" y="5707376"/>
                <a:ext cx="197066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9" t="-121" r="-1182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55" y="11566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电离</a:t>
            </a: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endParaRPr lang="zh-CN" altLang="en-US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5898</Words>
  <Application>WPS 演示</Application>
  <PresentationFormat>全屏显示(4:3)</PresentationFormat>
  <Paragraphs>326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黑体</vt:lpstr>
      <vt:lpstr>Cambria Math</vt:lpstr>
      <vt:lpstr>Symbol</vt:lpstr>
      <vt:lpstr>Calibri</vt:lpstr>
      <vt:lpstr>微软雅黑</vt:lpstr>
      <vt:lpstr>Arial Unicode MS</vt:lpstr>
      <vt:lpstr>Symbol</vt:lpstr>
      <vt:lpstr>Cambria Math</vt:lpstr>
      <vt:lpstr>Office 主题</vt:lpstr>
      <vt:lpstr>PowerPoint 演示文稿</vt:lpstr>
      <vt:lpstr>PowerPoint 演示文稿</vt:lpstr>
      <vt:lpstr>PowerPoint 演示文稿</vt:lpstr>
      <vt:lpstr>雪崩击穿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异质结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二极管交流小信号分析</dc:title>
  <dc:creator>lenovo</dc:creator>
  <cp:lastModifiedBy>刘雁鸿</cp:lastModifiedBy>
  <cp:revision>296</cp:revision>
  <dcterms:created xsi:type="dcterms:W3CDTF">2015-04-07T06:54:00Z</dcterms:created>
  <dcterms:modified xsi:type="dcterms:W3CDTF">2021-10-25T00:54:16Z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D99474A6FE6B4ED8A1E240C7DF5A31E2</vt:lpwstr>
  </property>
  <property fmtid="{D5CDD505-2E9C-101B-9397-08002B2CF9AE}" pid="3" name="KSOProductBuildVer">
    <vt:lpwstr>2052-11.1.0.10700</vt:lpwstr>
  </property>
</Properties>
</file>