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9" r:id="rId4"/>
    <p:sldId id="275" r:id="rId5"/>
    <p:sldId id="277" r:id="rId6"/>
    <p:sldId id="270" r:id="rId7"/>
    <p:sldId id="276" r:id="rId8"/>
    <p:sldId id="272" r:id="rId9"/>
    <p:sldId id="273" r:id="rId10"/>
    <p:sldId id="257" r:id="rId11"/>
    <p:sldId id="266" r:id="rId12"/>
    <p:sldId id="259" r:id="rId13"/>
    <p:sldId id="261" r:id="rId14"/>
    <p:sldId id="262" r:id="rId15"/>
    <p:sldId id="263" r:id="rId16"/>
    <p:sldId id="278" r:id="rId17"/>
    <p:sldId id="279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4.wmf"/><Relationship Id="rId10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传递函数及</a:t>
            </a:r>
            <a:r>
              <a:rPr lang="en-US" altLang="zh-CN" dirty="0" smtClean="0"/>
              <a:t>Simulink</a:t>
            </a:r>
            <a:r>
              <a:rPr lang="zh-CN" altLang="en-US" dirty="0" smtClean="0"/>
              <a:t>建模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728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Source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190" y="1123732"/>
            <a:ext cx="6047619" cy="460952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509147" y="4005064"/>
            <a:ext cx="936104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20072" y="4005064"/>
            <a:ext cx="936104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68061" y="2492896"/>
            <a:ext cx="936104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18165" y="538067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Constant</a:t>
            </a:r>
            <a:r>
              <a:rPr lang="zh-CN" altLang="en-US" dirty="0" smtClean="0"/>
              <a:t>产生恒值</a:t>
            </a:r>
            <a:endParaRPr lang="en-US" altLang="zh-CN" dirty="0" smtClean="0"/>
          </a:p>
          <a:p>
            <a:r>
              <a:rPr lang="en-US" altLang="zh-CN" dirty="0" smtClean="0"/>
              <a:t>In </a:t>
            </a:r>
            <a:r>
              <a:rPr lang="en-US" altLang="zh-CN" dirty="0"/>
              <a:t>1</a:t>
            </a:r>
            <a:r>
              <a:rPr lang="zh-CN" altLang="en-US" dirty="0"/>
              <a:t>生成子系统或者作为外部输入的输入端</a:t>
            </a:r>
          </a:p>
          <a:p>
            <a:r>
              <a:rPr lang="en-US" altLang="zh-CN" dirty="0" smtClean="0"/>
              <a:t>sine </a:t>
            </a:r>
            <a:r>
              <a:rPr lang="en-US" altLang="zh-CN" dirty="0"/>
              <a:t>wave </a:t>
            </a:r>
            <a:r>
              <a:rPr lang="zh-CN" altLang="en-US" dirty="0"/>
              <a:t>产生正弦信号</a:t>
            </a:r>
          </a:p>
          <a:p>
            <a:r>
              <a:rPr lang="en-US" altLang="zh-CN" dirty="0" smtClean="0"/>
              <a:t>step </a:t>
            </a:r>
            <a:r>
              <a:rPr lang="zh-CN" altLang="en-US" dirty="0"/>
              <a:t>产生阶跃信号</a:t>
            </a:r>
          </a:p>
        </p:txBody>
      </p:sp>
      <p:sp>
        <p:nvSpPr>
          <p:cNvPr id="9" name="矩形 8"/>
          <p:cNvSpPr/>
          <p:nvPr/>
        </p:nvSpPr>
        <p:spPr>
          <a:xfrm>
            <a:off x="5220072" y="1098774"/>
            <a:ext cx="936104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76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sinks</a:t>
            </a:r>
            <a:r>
              <a:rPr lang="zh-CN" altLang="en-US" dirty="0"/>
              <a:t>输出池模块组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844824"/>
            <a:ext cx="6633209" cy="172819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71600" y="1662262"/>
            <a:ext cx="1512168" cy="902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64088" y="1814662"/>
            <a:ext cx="864096" cy="7502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60232" y="1814662"/>
            <a:ext cx="864096" cy="7502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1560" y="404317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Display </a:t>
            </a:r>
            <a:r>
              <a:rPr lang="zh-CN" altLang="en-US" dirty="0"/>
              <a:t>显示输入数值的模块</a:t>
            </a:r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Out1 </a:t>
            </a:r>
            <a:r>
              <a:rPr lang="zh-CN" altLang="en-US" dirty="0" smtClean="0"/>
              <a:t>生成子系统或者作为模型的输出端</a:t>
            </a:r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Scope </a:t>
            </a:r>
            <a:r>
              <a:rPr lang="zh-CN" altLang="en-US" dirty="0"/>
              <a:t>示波器</a:t>
            </a:r>
          </a:p>
        </p:txBody>
      </p:sp>
    </p:spTree>
    <p:extLst>
      <p:ext uri="{BB962C8B-B14F-4D97-AF65-F5344CB8AC3E}">
        <p14:creationId xmlns:p14="http://schemas.microsoft.com/office/powerpoint/2010/main" val="2228706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continuous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77" y="1622830"/>
            <a:ext cx="7338645" cy="29523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43608" y="1600200"/>
            <a:ext cx="864096" cy="7502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27784" y="1622830"/>
            <a:ext cx="864096" cy="7502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08104" y="2636912"/>
            <a:ext cx="1224136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19571" y="4573577"/>
            <a:ext cx="77048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derivative </a:t>
            </a:r>
            <a:r>
              <a:rPr lang="zh-CN" altLang="en-US" dirty="0"/>
              <a:t>连续信号的数值微分</a:t>
            </a:r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integrator </a:t>
            </a:r>
            <a:r>
              <a:rPr lang="zh-CN" altLang="en-US" dirty="0"/>
              <a:t>连续信号的连续时间积分</a:t>
            </a:r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Transfer </a:t>
            </a:r>
            <a:r>
              <a:rPr lang="en-US" altLang="zh-CN" dirty="0" err="1"/>
              <a:t>Fcn</a:t>
            </a:r>
            <a:r>
              <a:rPr lang="en-US" altLang="zh-CN" dirty="0"/>
              <a:t> </a:t>
            </a:r>
            <a:r>
              <a:rPr lang="zh-CN" altLang="en-US" dirty="0"/>
              <a:t>线性连续系统的传递函数描述</a:t>
            </a:r>
          </a:p>
        </p:txBody>
      </p:sp>
    </p:spTree>
    <p:extLst>
      <p:ext uri="{BB962C8B-B14F-4D97-AF65-F5344CB8AC3E}">
        <p14:creationId xmlns:p14="http://schemas.microsoft.com/office/powerpoint/2010/main" val="298453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discrete</a:t>
            </a:r>
            <a:r>
              <a:rPr lang="zh-CN" altLang="en-US" dirty="0"/>
              <a:t>离散系统模块组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14" y="1605190"/>
            <a:ext cx="8428571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5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28782" y="299191"/>
            <a:ext cx="763284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difference </a:t>
            </a:r>
            <a:r>
              <a:rPr lang="zh-CN" altLang="en-US" dirty="0"/>
              <a:t>离散差分，输出当前之减去前一时刻的值</a:t>
            </a:r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discrete derivative </a:t>
            </a:r>
            <a:r>
              <a:rPr lang="zh-CN" altLang="en-US" dirty="0"/>
              <a:t>离散偏微分</a:t>
            </a:r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discrete filter </a:t>
            </a:r>
            <a:r>
              <a:rPr lang="zh-CN" altLang="en-US" dirty="0"/>
              <a:t>离散滤波器</a:t>
            </a:r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discrete state-space </a:t>
            </a:r>
            <a:r>
              <a:rPr lang="zh-CN" altLang="en-US" dirty="0"/>
              <a:t>离散系统的状态空间（状态方程）描述</a:t>
            </a:r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discrete transfer </a:t>
            </a:r>
            <a:r>
              <a:rPr lang="en-US" altLang="zh-CN" dirty="0" err="1"/>
              <a:t>fcn</a:t>
            </a:r>
            <a:r>
              <a:rPr lang="en-US" altLang="zh-CN" dirty="0"/>
              <a:t> </a:t>
            </a:r>
            <a:r>
              <a:rPr lang="zh-CN" altLang="en-US" dirty="0"/>
              <a:t>离散系统的传递函数描述</a:t>
            </a:r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discrete zero-pole </a:t>
            </a:r>
            <a:r>
              <a:rPr lang="zh-CN" altLang="en-US" dirty="0"/>
              <a:t>离散系统的零极点模型描述</a:t>
            </a:r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discrete-Time Integrator </a:t>
            </a:r>
            <a:r>
              <a:rPr lang="zh-CN" altLang="en-US" dirty="0"/>
              <a:t>离散积分器</a:t>
            </a:r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first order Hold </a:t>
            </a:r>
            <a:r>
              <a:rPr lang="zh-CN" altLang="en-US" dirty="0"/>
              <a:t>一阶保持器</a:t>
            </a:r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memory </a:t>
            </a:r>
            <a:r>
              <a:rPr lang="zh-CN" altLang="en-US" dirty="0"/>
              <a:t>存储单元，当前输出是前一时刻的输入</a:t>
            </a:r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unity delay </a:t>
            </a:r>
            <a:r>
              <a:rPr lang="zh-CN" altLang="en-US" dirty="0"/>
              <a:t>单位延迟（将信号延迟一个采样周期）</a:t>
            </a:r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zero-order Hold </a:t>
            </a:r>
            <a:r>
              <a:rPr lang="zh-CN" altLang="en-US" dirty="0"/>
              <a:t>零阶保持器</a:t>
            </a:r>
          </a:p>
        </p:txBody>
      </p:sp>
    </p:spTree>
    <p:extLst>
      <p:ext uri="{BB962C8B-B14F-4D97-AF65-F5344CB8AC3E}">
        <p14:creationId xmlns:p14="http://schemas.microsoft.com/office/powerpoint/2010/main" val="420530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 Operations</a:t>
            </a:r>
            <a:r>
              <a:rPr lang="zh-CN" altLang="en-US" dirty="0"/>
              <a:t>数学运算模块组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238" y="1471857"/>
            <a:ext cx="9190476" cy="391428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062923" y="3717032"/>
            <a:ext cx="864096" cy="7502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67744" y="2060848"/>
            <a:ext cx="864096" cy="7502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35696" y="538614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Gain </a:t>
            </a:r>
            <a:r>
              <a:rPr lang="zh-CN" altLang="en-US" dirty="0" smtClean="0"/>
              <a:t>增益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Sum</a:t>
            </a:r>
            <a:r>
              <a:rPr lang="zh-CN" altLang="en-US" dirty="0" smtClean="0"/>
              <a:t>求和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00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空白的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建立过程</a:t>
            </a:r>
            <a:endParaRPr lang="en-US" altLang="zh-CN" dirty="0" smtClean="0"/>
          </a:p>
          <a:p>
            <a:r>
              <a:rPr lang="en-US" altLang="zh-CN" dirty="0" err="1" smtClean="0"/>
              <a:t>math.mdl</a:t>
            </a:r>
            <a:endParaRPr lang="en-US" altLang="zh-CN" dirty="0" smtClean="0"/>
          </a:p>
          <a:p>
            <a:r>
              <a:rPr lang="en-US" altLang="zh-CN" dirty="0" err="1" smtClean="0"/>
              <a:t>sine_wave.mdl</a:t>
            </a:r>
            <a:endParaRPr lang="en-US" altLang="zh-CN" dirty="0" smtClean="0"/>
          </a:p>
          <a:p>
            <a:r>
              <a:rPr lang="en-US" altLang="zh-CN" dirty="0" err="1" smtClean="0"/>
              <a:t>sine_wave_int_diff.mdl</a:t>
            </a:r>
            <a:endParaRPr lang="en-US" altLang="zh-CN" dirty="0" smtClean="0"/>
          </a:p>
          <a:p>
            <a:r>
              <a:rPr lang="en-US" altLang="zh-CN" dirty="0" err="1" smtClean="0"/>
              <a:t>step_response.mdl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5576" y="5229200"/>
            <a:ext cx="2730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完成</a:t>
            </a:r>
            <a:r>
              <a:rPr lang="en-US" altLang="zh-CN" sz="2400" dirty="0" smtClean="0">
                <a:solidFill>
                  <a:srgbClr val="FF0000"/>
                </a:solidFill>
              </a:rPr>
              <a:t>3,4</a:t>
            </a:r>
            <a:r>
              <a:rPr lang="zh-CN" altLang="en-US" sz="2400" dirty="0" smtClean="0">
                <a:solidFill>
                  <a:srgbClr val="FF0000"/>
                </a:solidFill>
              </a:rPr>
              <a:t>题，</a:t>
            </a:r>
            <a:r>
              <a:rPr lang="en-US" altLang="zh-CN" sz="2400" dirty="0" smtClean="0">
                <a:solidFill>
                  <a:srgbClr val="FF0000"/>
                </a:solidFill>
              </a:rPr>
              <a:t>30</a:t>
            </a:r>
            <a:r>
              <a:rPr lang="zh-CN" altLang="en-US" sz="2400" dirty="0" smtClean="0">
                <a:solidFill>
                  <a:srgbClr val="FF0000"/>
                </a:solidFill>
              </a:rPr>
              <a:t>分钟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638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建立子系统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层次化设计，分工合作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455481"/>
            <a:ext cx="5535488" cy="18337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491" y="4672190"/>
            <a:ext cx="3265017" cy="20586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37788" y="208825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方法</a:t>
            </a:r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4384713" y="435581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方法</a:t>
            </a:r>
            <a:r>
              <a:rPr lang="en-US" altLang="zh-CN" b="1" dirty="0"/>
              <a:t>2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4195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传递函数</a:t>
            </a:r>
            <a:endParaRPr lang="en-US" altLang="zh-CN" dirty="0" smtClean="0"/>
          </a:p>
          <a:p>
            <a:r>
              <a:rPr lang="en-US" altLang="zh-CN" dirty="0" smtClean="0"/>
              <a:t>Simulink</a:t>
            </a:r>
            <a:r>
              <a:rPr lang="zh-CN" altLang="en-US" dirty="0" smtClean="0"/>
              <a:t>介绍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7854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传递函数在系统分析设计中的作用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用一个函数</a:t>
            </a:r>
            <a:r>
              <a:rPr lang="en-US" altLang="zh-CN" dirty="0"/>
              <a:t>(</a:t>
            </a:r>
            <a:r>
              <a:rPr lang="zh-CN" altLang="en-US" dirty="0"/>
              <a:t>输出波形的</a:t>
            </a:r>
            <a:r>
              <a:rPr lang="zh-CN" altLang="en-US" b="1" dirty="0">
                <a:solidFill>
                  <a:srgbClr val="FF0000"/>
                </a:solidFill>
              </a:rPr>
              <a:t>拉普拉斯变换</a:t>
            </a:r>
            <a:r>
              <a:rPr lang="zh-CN" altLang="en-US" dirty="0"/>
              <a:t>与输入波形的拉普拉斯变换之比</a:t>
            </a:r>
            <a:r>
              <a:rPr lang="en-US" altLang="zh-CN" dirty="0"/>
              <a:t>)</a:t>
            </a:r>
            <a:r>
              <a:rPr lang="zh-CN" altLang="en-US" dirty="0"/>
              <a:t>来表示的</a:t>
            </a:r>
            <a:r>
              <a:rPr lang="en-US" altLang="zh-CN" dirty="0"/>
              <a:t>,</a:t>
            </a:r>
            <a:r>
              <a:rPr lang="zh-CN" altLang="en-US" dirty="0"/>
              <a:t>称为传递函数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控制工程中，直接</a:t>
            </a:r>
            <a:r>
              <a:rPr lang="zh-CN" altLang="en-US" b="1" dirty="0">
                <a:solidFill>
                  <a:srgbClr val="FF0000"/>
                </a:solidFill>
              </a:rPr>
              <a:t>求解系统微分方程</a:t>
            </a:r>
            <a:r>
              <a:rPr lang="zh-CN" altLang="en-US" dirty="0"/>
              <a:t>是研究分析系统的基本方法。系统方程的解就是系统的输出响应，通过方程的表达式，可以分析系统的动态特性，可以绘出输出响应曲线，直观地反映系统的动态过程对于线性</a:t>
            </a:r>
            <a:r>
              <a:rPr lang="zh-CN" altLang="en-US" dirty="0" smtClean="0"/>
              <a:t>定常系统。</a:t>
            </a:r>
            <a:endParaRPr lang="en-US" altLang="zh-CN" dirty="0" smtClean="0"/>
          </a:p>
          <a:p>
            <a:r>
              <a:rPr lang="zh-CN" altLang="en-US" dirty="0" smtClean="0"/>
              <a:t>传递函数</a:t>
            </a:r>
            <a:r>
              <a:rPr lang="zh-CN" altLang="en-US" dirty="0"/>
              <a:t>是常用的一种</a:t>
            </a:r>
            <a:r>
              <a:rPr lang="zh-CN" altLang="en-US" b="1" dirty="0">
                <a:solidFill>
                  <a:srgbClr val="FF0000"/>
                </a:solidFill>
              </a:rPr>
              <a:t>数学模型</a:t>
            </a:r>
            <a:r>
              <a:rPr lang="zh-CN" altLang="en-US" dirty="0"/>
              <a:t>，它是在拉氏变换的基础上建立的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zh-CN" altLang="en-US" dirty="0"/>
              <a:t>传递函数描述系统可以</a:t>
            </a:r>
            <a:r>
              <a:rPr lang="zh-CN" altLang="en-US" b="1" dirty="0">
                <a:solidFill>
                  <a:srgbClr val="FF0000"/>
                </a:solidFill>
              </a:rPr>
              <a:t>免去求解微分方的麻烦</a:t>
            </a:r>
            <a:r>
              <a:rPr lang="zh-CN" altLang="en-US" dirty="0"/>
              <a:t>，</a:t>
            </a:r>
            <a:r>
              <a:rPr lang="zh-CN" altLang="en-US" b="1" dirty="0" smtClean="0">
                <a:solidFill>
                  <a:srgbClr val="FF0000"/>
                </a:solidFill>
              </a:rPr>
              <a:t>间接分析</a:t>
            </a:r>
            <a:r>
              <a:rPr lang="zh-CN" altLang="en-US" dirty="0"/>
              <a:t>系统结构及参数与系统性能的关系，并且可以根据传递函数在复平面上的形状直接判断系统的动态性能，找出改善系统品质的方法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20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6790476" cy="7523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2747962"/>
            <a:ext cx="5867400" cy="1362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4346575"/>
            <a:ext cx="61341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7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RC</a:t>
            </a:r>
            <a:r>
              <a:rPr lang="zh-CN" altLang="en-US" dirty="0" smtClean="0"/>
              <a:t>电路传递函数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547664" y="1916832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915816" y="1844824"/>
            <a:ext cx="100811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3923928" y="1916832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788024" y="1916832"/>
            <a:ext cx="0" cy="72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572000" y="2636912"/>
            <a:ext cx="360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572000" y="2789312"/>
            <a:ext cx="360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788024" y="2789312"/>
            <a:ext cx="0" cy="72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547664" y="3509392"/>
            <a:ext cx="37444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275856" y="148478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910372" y="255561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331640" y="16694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331640" y="33477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459239" y="2740278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u</a:t>
            </a:r>
            <a:r>
              <a:rPr lang="en-US" altLang="zh-CN" baseline="-25000" dirty="0" err="1" smtClean="0"/>
              <a:t>r</a:t>
            </a:r>
            <a:r>
              <a:rPr lang="en-US" altLang="zh-CN" dirty="0" smtClean="0"/>
              <a:t>(t)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568062" y="17008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508104" y="327569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292080" y="2708920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u</a:t>
            </a:r>
            <a:r>
              <a:rPr lang="en-US" altLang="zh-CN" baseline="-25000" dirty="0" err="1" smtClean="0"/>
              <a:t>c</a:t>
            </a:r>
            <a:r>
              <a:rPr lang="en-US" altLang="zh-CN" dirty="0" smtClean="0"/>
              <a:t>(t)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1187624" y="3807197"/>
                <a:ext cx="1439368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807197"/>
                <a:ext cx="1439368" cy="617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3585556" y="417232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484440"/>
              </p:ext>
            </p:extLst>
          </p:nvPr>
        </p:nvGraphicFramePr>
        <p:xfrm>
          <a:off x="3373235" y="3789040"/>
          <a:ext cx="2134869" cy="705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4" imgW="1180588" imgH="393529" progId="Equation.DSMT4">
                  <p:embed/>
                </p:oleObj>
              </mc:Choice>
              <mc:Fallback>
                <p:oleObj name="Equation" r:id="rId4" imgW="1180588" imgH="39352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235" y="3789040"/>
                        <a:ext cx="2134869" cy="7058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/>
              <p:cNvSpPr/>
              <p:nvPr/>
            </p:nvSpPr>
            <p:spPr>
              <a:xfrm>
                <a:off x="5882306" y="3957316"/>
                <a:ext cx="17524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(0)=0</m:t>
                    </m:r>
                  </m:oMath>
                </a14:m>
                <a:r>
                  <a:rPr lang="en-US" altLang="zh-CN" dirty="0" smtClean="0"/>
                  <a:t>, T=RC</a:t>
                </a:r>
                <a:endParaRPr lang="zh-CN" altLang="en-US" dirty="0"/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306" y="3957316"/>
                <a:ext cx="1752403" cy="369332"/>
              </a:xfrm>
              <a:prstGeom prst="rect">
                <a:avLst/>
              </a:prstGeom>
              <a:blipFill>
                <a:blip r:embed="rId6"/>
                <a:stretch>
                  <a:fillRect t="-8197" r="-278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/>
          <p:cNvSpPr txBox="1"/>
          <p:nvPr/>
        </p:nvSpPr>
        <p:spPr>
          <a:xfrm>
            <a:off x="1194520" y="460141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单位阶跃响应</a:t>
            </a:r>
            <a:endParaRPr lang="zh-CN" altLang="en-US" dirty="0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1303439" y="49951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794021"/>
              </p:ext>
            </p:extLst>
          </p:nvPr>
        </p:nvGraphicFramePr>
        <p:xfrm>
          <a:off x="2231740" y="5785155"/>
          <a:ext cx="1441942" cy="57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7" imgW="863280" imgH="342720" progId="Equation.DSMT4">
                  <p:embed/>
                </p:oleObj>
              </mc:Choice>
              <mc:Fallback>
                <p:oleObj name="Equation" r:id="rId7" imgW="863280" imgH="3427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740" y="5785155"/>
                        <a:ext cx="1441942" cy="5725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91000"/>
              </p:ext>
            </p:extLst>
          </p:nvPr>
        </p:nvGraphicFramePr>
        <p:xfrm>
          <a:off x="1322388" y="4929188"/>
          <a:ext cx="1906587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9" imgW="1054080" imgH="393480" progId="Equation.DSMT4">
                  <p:embed/>
                </p:oleObj>
              </mc:Choice>
              <mc:Fallback>
                <p:oleObj name="Equation" r:id="rId9" imgW="1054080" imgH="393480" progId="Equation.DSMT4">
                  <p:embed/>
                  <p:pic>
                    <p:nvPicPr>
                      <p:cNvPr id="2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4929188"/>
                        <a:ext cx="1906587" cy="7064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1256793" y="5944018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</a:t>
            </a:r>
            <a:r>
              <a:rPr lang="zh-CN" altLang="en-US" dirty="0" smtClean="0"/>
              <a:t>反变换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113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Matlab</a:t>
            </a:r>
            <a:r>
              <a:rPr lang="zh-CN" altLang="en-US" dirty="0" smtClean="0"/>
              <a:t>中求传递函数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num,den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sz="2400" dirty="0" err="1" smtClean="0"/>
              <a:t>num</a:t>
            </a:r>
            <a:r>
              <a:rPr lang="zh-CN" altLang="en-US" sz="2400" dirty="0" smtClean="0"/>
              <a:t>是分子；</a:t>
            </a:r>
            <a:r>
              <a:rPr lang="en-US" altLang="zh-CN" sz="2400" dirty="0" smtClean="0"/>
              <a:t>den</a:t>
            </a:r>
            <a:r>
              <a:rPr lang="zh-CN" altLang="en-US" sz="2400" dirty="0" smtClean="0"/>
              <a:t>是分母</a:t>
            </a:r>
            <a:r>
              <a:rPr lang="en-US" altLang="zh-CN" sz="2400" dirty="0" smtClean="0"/>
              <a:t>;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619672" y="2780928"/>
            <a:ext cx="57606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19672" y="3734282"/>
            <a:ext cx="57606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肘形连接符 7"/>
          <p:cNvCxnSpPr>
            <a:stCxn id="5" idx="1"/>
          </p:cNvCxnSpPr>
          <p:nvPr/>
        </p:nvCxnSpPr>
        <p:spPr>
          <a:xfrm rot="10800000">
            <a:off x="1403648" y="2996952"/>
            <a:ext cx="216024" cy="95335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4" idx="1"/>
          </p:cNvCxnSpPr>
          <p:nvPr/>
        </p:nvCxnSpPr>
        <p:spPr>
          <a:xfrm>
            <a:off x="1403648" y="2996952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5" idx="3"/>
          </p:cNvCxnSpPr>
          <p:nvPr/>
        </p:nvCxnSpPr>
        <p:spPr>
          <a:xfrm flipV="1">
            <a:off x="2195736" y="2996952"/>
            <a:ext cx="216024" cy="95335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4" idx="3"/>
          </p:cNvCxnSpPr>
          <p:nvPr/>
        </p:nvCxnSpPr>
        <p:spPr>
          <a:xfrm flipH="1">
            <a:off x="2195736" y="2996952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618138" y="2812285"/>
            <a:ext cx="57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sys1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618138" y="3734282"/>
            <a:ext cx="57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sys2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223" y="1822084"/>
            <a:ext cx="1080120" cy="109699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115616" y="4365104"/>
            <a:ext cx="186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parallel(sys1,sys2)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418337" y="2933328"/>
            <a:ext cx="57606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416803" y="2964685"/>
            <a:ext cx="57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sys1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498457" y="2924944"/>
            <a:ext cx="57606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496923" y="2956301"/>
            <a:ext cx="57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sys1</a:t>
            </a:r>
            <a:endParaRPr lang="zh-CN" altLang="en-US" dirty="0"/>
          </a:p>
        </p:txBody>
      </p:sp>
      <p:cxnSp>
        <p:nvCxnSpPr>
          <p:cNvPr id="25" name="直接连接符 24"/>
          <p:cNvCxnSpPr>
            <a:stCxn id="21" idx="3"/>
            <a:endCxn id="22" idx="1"/>
          </p:cNvCxnSpPr>
          <p:nvPr/>
        </p:nvCxnSpPr>
        <p:spPr>
          <a:xfrm flipV="1">
            <a:off x="3995936" y="3140968"/>
            <a:ext cx="502521" cy="8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314729" y="4365104"/>
            <a:ext cx="171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series(sys1,sys2)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442673" y="2924944"/>
            <a:ext cx="57606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441139" y="2956301"/>
            <a:ext cx="57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sys1</a:t>
            </a:r>
            <a:endParaRPr lang="zh-CN" altLang="en-US" dirty="0"/>
          </a:p>
        </p:txBody>
      </p:sp>
      <p:cxnSp>
        <p:nvCxnSpPr>
          <p:cNvPr id="31" name="直接连接符 30"/>
          <p:cNvCxnSpPr>
            <a:stCxn id="29" idx="1"/>
          </p:cNvCxnSpPr>
          <p:nvPr/>
        </p:nvCxnSpPr>
        <p:spPr>
          <a:xfrm flipH="1">
            <a:off x="5868144" y="3140967"/>
            <a:ext cx="5729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7023341" y="3140968"/>
            <a:ext cx="5729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445742" y="3717032"/>
            <a:ext cx="57606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444208" y="3748389"/>
            <a:ext cx="57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sys2</a:t>
            </a:r>
            <a:endParaRPr lang="zh-CN" altLang="en-US" dirty="0"/>
          </a:p>
        </p:txBody>
      </p:sp>
      <p:cxnSp>
        <p:nvCxnSpPr>
          <p:cNvPr id="36" name="肘形连接符 35"/>
          <p:cNvCxnSpPr>
            <a:endCxn id="33" idx="3"/>
          </p:cNvCxnSpPr>
          <p:nvPr/>
        </p:nvCxnSpPr>
        <p:spPr>
          <a:xfrm rot="5400000">
            <a:off x="6841019" y="3321754"/>
            <a:ext cx="792089" cy="4305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33" idx="1"/>
          </p:cNvCxnSpPr>
          <p:nvPr/>
        </p:nvCxnSpPr>
        <p:spPr>
          <a:xfrm rot="10800000">
            <a:off x="6012160" y="3181618"/>
            <a:ext cx="433582" cy="7514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880545" y="4365104"/>
            <a:ext cx="245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feedback(sys1,sys2,sign)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024561" y="4715852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负反馈，</a:t>
            </a:r>
            <a:r>
              <a:rPr lang="en-US" altLang="zh-CN" dirty="0" smtClean="0"/>
              <a:t>sign</a:t>
            </a:r>
            <a:r>
              <a:rPr lang="zh-CN" altLang="en-US" dirty="0" smtClean="0"/>
              <a:t>取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028092" y="5805264"/>
            <a:ext cx="385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m</a:t>
            </a:r>
            <a:r>
              <a:rPr lang="en-US" altLang="zh-CN" dirty="0" err="1" smtClean="0">
                <a:solidFill>
                  <a:srgbClr val="FF0000"/>
                </a:solidFill>
              </a:rPr>
              <a:t>inreal</a:t>
            </a:r>
            <a:r>
              <a:rPr lang="en-US" altLang="zh-CN" dirty="0" smtClean="0"/>
              <a:t>(sys)</a:t>
            </a:r>
            <a:r>
              <a:rPr lang="zh-CN" altLang="en-US" dirty="0" smtClean="0"/>
              <a:t>，消掉分子分母的公因子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5644319" y="5809203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完成作业的第一题、第二题，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共</a:t>
            </a:r>
            <a:r>
              <a:rPr lang="en-US" altLang="zh-CN" dirty="0" smtClean="0">
                <a:solidFill>
                  <a:srgbClr val="FF0000"/>
                </a:solidFill>
              </a:rPr>
              <a:t>45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0184" y="5013176"/>
            <a:ext cx="76942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/>
              <a:t>[</a:t>
            </a:r>
            <a:r>
              <a:rPr lang="en-US" altLang="zh-CN" dirty="0" err="1"/>
              <a:t>nump,denp</a:t>
            </a:r>
            <a:r>
              <a:rPr lang="en-US" altLang="zh-CN" dirty="0"/>
              <a:t>]= </a:t>
            </a:r>
            <a:r>
              <a:rPr lang="en-US" altLang="zh-CN" dirty="0">
                <a:solidFill>
                  <a:srgbClr val="FF0000"/>
                </a:solidFill>
              </a:rPr>
              <a:t>parallel</a:t>
            </a:r>
            <a:r>
              <a:rPr lang="en-US" altLang="zh-CN" dirty="0"/>
              <a:t>(num1,den1,num2,den2);</a:t>
            </a:r>
          </a:p>
          <a:p>
            <a:pPr lvl="1"/>
            <a:r>
              <a:rPr lang="en-US" altLang="zh-CN" dirty="0"/>
              <a:t>[</a:t>
            </a:r>
            <a:r>
              <a:rPr lang="en-US" altLang="zh-CN" dirty="0" err="1"/>
              <a:t>nums,dens</a:t>
            </a:r>
            <a:r>
              <a:rPr lang="en-US" altLang="zh-CN" dirty="0"/>
              <a:t>]=</a:t>
            </a:r>
            <a:r>
              <a:rPr lang="en-US" altLang="zh-CN" dirty="0">
                <a:solidFill>
                  <a:srgbClr val="FF0000"/>
                </a:solidFill>
              </a:rPr>
              <a:t>series</a:t>
            </a:r>
            <a:r>
              <a:rPr lang="en-US" altLang="zh-CN" dirty="0"/>
              <a:t>(num1,den1,num2,den2);</a:t>
            </a:r>
          </a:p>
          <a:p>
            <a:pPr lvl="1"/>
            <a:r>
              <a:rPr lang="en-US" altLang="zh-CN" dirty="0"/>
              <a:t>[</a:t>
            </a:r>
            <a:r>
              <a:rPr lang="en-US" altLang="zh-CN" dirty="0" err="1"/>
              <a:t>numf,denf</a:t>
            </a:r>
            <a:r>
              <a:rPr lang="en-US" altLang="zh-CN" dirty="0"/>
              <a:t>]=</a:t>
            </a:r>
            <a:r>
              <a:rPr lang="en-US" altLang="zh-CN" dirty="0">
                <a:solidFill>
                  <a:srgbClr val="FF0000"/>
                </a:solidFill>
              </a:rPr>
              <a:t>feedback</a:t>
            </a:r>
            <a:r>
              <a:rPr lang="en-US" altLang="zh-CN" dirty="0"/>
              <a:t>(num1,den1,num2,den2);</a:t>
            </a:r>
          </a:p>
        </p:txBody>
      </p:sp>
      <p:sp>
        <p:nvSpPr>
          <p:cNvPr id="7" name="矩形 6"/>
          <p:cNvSpPr/>
          <p:nvPr/>
        </p:nvSpPr>
        <p:spPr>
          <a:xfrm>
            <a:off x="3994401" y="2139751"/>
            <a:ext cx="22168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sys=</a:t>
            </a:r>
            <a:r>
              <a:rPr lang="en-US" altLang="zh-CN" sz="2400" dirty="0" err="1"/>
              <a:t>tf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num,den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6425434" y="1521003"/>
            <a:ext cx="269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例如：</a:t>
            </a:r>
            <a:r>
              <a:rPr lang="en-US" altLang="zh-CN" dirty="0" err="1" smtClean="0"/>
              <a:t>num</a:t>
            </a:r>
            <a:r>
              <a:rPr lang="en-US" altLang="zh-CN" dirty="0"/>
              <a:t>=[1],den=[1 1],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045583" y="6381328"/>
            <a:ext cx="331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step(sys)</a:t>
            </a:r>
            <a:r>
              <a:rPr lang="zh-CN" altLang="en-US" dirty="0" smtClean="0"/>
              <a:t>，求解系统的阶跃响应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1043608" y="6093296"/>
            <a:ext cx="464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</a:t>
            </a:r>
            <a:r>
              <a:rPr lang="en-US" altLang="zh-CN" dirty="0" err="1" smtClean="0"/>
              <a:t>z,p,k</a:t>
            </a:r>
            <a:r>
              <a:rPr lang="en-US" altLang="zh-CN" dirty="0" smtClean="0"/>
              <a:t>]=</a:t>
            </a:r>
            <a:r>
              <a:rPr lang="en-US" altLang="zh-CN" dirty="0" smtClean="0">
                <a:solidFill>
                  <a:srgbClr val="FF0000"/>
                </a:solidFill>
              </a:rPr>
              <a:t>tf2zp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num,den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，求系统零极点及增益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882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1761059"/>
          </a:xfrm>
        </p:spPr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899592" y="1417638"/>
                <a:ext cx="1925847" cy="5712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417638"/>
                <a:ext cx="1925847" cy="5712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3491880" y="1417638"/>
                <a:ext cx="1301510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+5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1417638"/>
                <a:ext cx="1301510" cy="617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043608" y="2204864"/>
            <a:ext cx="45802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num1=[1 0];den1=[1 4 1]; sys1=</a:t>
            </a:r>
            <a:r>
              <a:rPr lang="en-US" altLang="zh-CN" dirty="0" err="1" smtClean="0"/>
              <a:t>tf</a:t>
            </a:r>
            <a:r>
              <a:rPr lang="en-US" altLang="zh-CN" dirty="0" smtClean="0"/>
              <a:t>(num1,den1);</a:t>
            </a:r>
          </a:p>
          <a:p>
            <a:r>
              <a:rPr lang="en-US" altLang="zh-CN" dirty="0" smtClean="0"/>
              <a:t>num2=[1];den2=[</a:t>
            </a:r>
            <a:r>
              <a:rPr lang="en-US" altLang="zh-CN" dirty="0"/>
              <a:t>1 5</a:t>
            </a:r>
            <a:r>
              <a:rPr lang="en-US" altLang="zh-CN" dirty="0" smtClean="0"/>
              <a:t>]; sys2=</a:t>
            </a:r>
            <a:r>
              <a:rPr lang="en-US" altLang="zh-CN" dirty="0" err="1" smtClean="0"/>
              <a:t>tf</a:t>
            </a:r>
            <a:r>
              <a:rPr lang="en-US" altLang="zh-CN" dirty="0" smtClean="0"/>
              <a:t>(num2,den2);</a:t>
            </a:r>
          </a:p>
          <a:p>
            <a:r>
              <a:rPr lang="en-US" altLang="zh-CN" dirty="0" smtClean="0"/>
              <a:t>sys3=parallel(sys1,sys2);</a:t>
            </a:r>
          </a:p>
          <a:p>
            <a:r>
              <a:rPr lang="en-US" altLang="zh-CN" dirty="0" smtClean="0"/>
              <a:t>sys4=series(sys1,sys2);</a:t>
            </a:r>
          </a:p>
          <a:p>
            <a:r>
              <a:rPr lang="en-US" altLang="zh-CN" dirty="0" smtClean="0"/>
              <a:t>sys5=feedback(sys1,sys2,-1);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z,p,k</a:t>
            </a:r>
            <a:r>
              <a:rPr lang="en-US" altLang="zh-CN" dirty="0"/>
              <a:t>]=</a:t>
            </a:r>
            <a:r>
              <a:rPr lang="en-US" altLang="zh-CN" dirty="0" smtClean="0">
                <a:solidFill>
                  <a:srgbClr val="FF0000"/>
                </a:solidFill>
              </a:rPr>
              <a:t>tf2zp</a:t>
            </a:r>
            <a:r>
              <a:rPr lang="en-US" altLang="zh-CN" dirty="0" smtClean="0"/>
              <a:t>(num1,den1)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70327" y="6220616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完成作业的第一题、第二题</a:t>
            </a:r>
            <a:r>
              <a:rPr lang="zh-CN" altLang="en-US" sz="2400" dirty="0" smtClean="0">
                <a:solidFill>
                  <a:srgbClr val="FF0000"/>
                </a:solidFill>
              </a:rPr>
              <a:t>，共</a:t>
            </a:r>
            <a:r>
              <a:rPr lang="en-US" altLang="zh-CN" sz="2400" dirty="0" smtClean="0">
                <a:solidFill>
                  <a:srgbClr val="FF0000"/>
                </a:solidFill>
              </a:rPr>
              <a:t>45</a:t>
            </a:r>
            <a:r>
              <a:rPr lang="zh-CN" altLang="en-US" sz="2400" dirty="0" smtClean="0">
                <a:solidFill>
                  <a:srgbClr val="FF0000"/>
                </a:solidFill>
              </a:rPr>
              <a:t>分钟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766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Simulink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Simulink</a:t>
            </a:r>
            <a:r>
              <a:rPr lang="zh-CN" altLang="en-US" dirty="0"/>
              <a:t>是美国</a:t>
            </a:r>
            <a:r>
              <a:rPr lang="en-US" altLang="zh-CN" dirty="0"/>
              <a:t>Mathworks</a:t>
            </a:r>
            <a:r>
              <a:rPr lang="zh-CN" altLang="en-US" dirty="0"/>
              <a:t>公司推出的</a:t>
            </a:r>
            <a:r>
              <a:rPr lang="en-US" altLang="zh-CN" dirty="0"/>
              <a:t>MATLAB</a:t>
            </a:r>
            <a:r>
              <a:rPr lang="zh-CN" altLang="en-US" dirty="0"/>
              <a:t>中的一种可视化仿真</a:t>
            </a:r>
            <a:r>
              <a:rPr lang="zh-CN" altLang="en-US" dirty="0" smtClean="0"/>
              <a:t>工具，</a:t>
            </a:r>
            <a:r>
              <a:rPr lang="zh-CN" altLang="en-US" dirty="0"/>
              <a:t>用于多域仿真以及基于模型的</a:t>
            </a:r>
            <a:r>
              <a:rPr lang="zh-CN" altLang="en-US" dirty="0" smtClean="0"/>
              <a:t>设计；</a:t>
            </a:r>
            <a:endParaRPr lang="en-US" altLang="zh-CN" dirty="0" smtClean="0"/>
          </a:p>
          <a:p>
            <a:r>
              <a:rPr lang="en-US" altLang="zh-CN" dirty="0"/>
              <a:t>Simulink</a:t>
            </a:r>
            <a:r>
              <a:rPr lang="zh-CN" altLang="en-US" dirty="0"/>
              <a:t>提供图形编辑器、可自定义的模块库以及求解器，能够进行动态系统建模和</a:t>
            </a:r>
            <a:r>
              <a:rPr lang="zh-CN" altLang="en-US" dirty="0" smtClean="0"/>
              <a:t>仿真；</a:t>
            </a:r>
            <a:endParaRPr lang="en-US" altLang="zh-CN" dirty="0" smtClean="0"/>
          </a:p>
          <a:p>
            <a:r>
              <a:rPr lang="en-US" altLang="zh-CN" dirty="0"/>
              <a:t>Simulink</a:t>
            </a:r>
            <a:r>
              <a:rPr lang="zh-CN" altLang="en-US" dirty="0"/>
              <a:t>与</a:t>
            </a:r>
            <a:r>
              <a:rPr lang="en-US" altLang="zh-CN" dirty="0"/>
              <a:t>MATLAB</a:t>
            </a:r>
            <a:r>
              <a:rPr lang="zh-CN" altLang="en-US" dirty="0"/>
              <a:t>相集成，能够在</a:t>
            </a:r>
            <a:r>
              <a:rPr lang="en-US" altLang="zh-CN" dirty="0"/>
              <a:t>Simulink </a:t>
            </a:r>
            <a:r>
              <a:rPr lang="zh-CN" altLang="en-US" dirty="0"/>
              <a:t>中将</a:t>
            </a:r>
            <a:r>
              <a:rPr lang="en-US" altLang="zh-CN" dirty="0"/>
              <a:t>MATLAB</a:t>
            </a:r>
            <a:r>
              <a:rPr lang="zh-CN" altLang="en-US" dirty="0"/>
              <a:t>算法融入模型，还能将仿真结果导出至 </a:t>
            </a:r>
            <a:r>
              <a:rPr lang="en-US" altLang="zh-CN" dirty="0"/>
              <a:t>MATLAB </a:t>
            </a:r>
            <a:r>
              <a:rPr lang="zh-CN" altLang="en-US" dirty="0"/>
              <a:t>做进一步</a:t>
            </a:r>
            <a:r>
              <a:rPr lang="zh-CN" altLang="en-US" dirty="0" smtClean="0"/>
              <a:t>分析；</a:t>
            </a:r>
            <a:endParaRPr lang="en-US" altLang="zh-CN" dirty="0" smtClean="0"/>
          </a:p>
          <a:p>
            <a:r>
              <a:rPr lang="en-US" altLang="zh-CN" dirty="0"/>
              <a:t>Simulink</a:t>
            </a:r>
            <a:r>
              <a:rPr lang="zh-CN" altLang="en-US" dirty="0"/>
              <a:t>应用领域包括汽车、航空、工业自动化、大型建模、复杂逻辑、物理逻辑，信号处理等</a:t>
            </a:r>
            <a:r>
              <a:rPr lang="zh-CN" altLang="en-US" dirty="0" smtClean="0"/>
              <a:t>方面。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348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SIMULINK</a:t>
            </a:r>
            <a:r>
              <a:rPr lang="zh-CN" altLang="en-US" dirty="0"/>
              <a:t>模块库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Continuous</a:t>
            </a:r>
            <a:r>
              <a:rPr lang="zh-CN" altLang="en-US" dirty="0"/>
              <a:t>（连续模块）</a:t>
            </a:r>
          </a:p>
          <a:p>
            <a:r>
              <a:rPr lang="en-US" altLang="zh-CN" dirty="0"/>
              <a:t>Discrete</a:t>
            </a:r>
            <a:r>
              <a:rPr lang="zh-CN" altLang="en-US" dirty="0"/>
              <a:t>（离散模块）</a:t>
            </a:r>
          </a:p>
          <a:p>
            <a:r>
              <a:rPr lang="en-US" altLang="zh-CN" dirty="0" err="1"/>
              <a:t>Function&amp;Tables</a:t>
            </a:r>
            <a:r>
              <a:rPr lang="zh-CN" altLang="en-US" dirty="0"/>
              <a:t>（函数和平台模块）</a:t>
            </a:r>
          </a:p>
          <a:p>
            <a:r>
              <a:rPr lang="en-US" altLang="zh-CN" dirty="0"/>
              <a:t>Math</a:t>
            </a:r>
            <a:r>
              <a:rPr lang="zh-CN" altLang="en-US" dirty="0"/>
              <a:t>（数学模块）</a:t>
            </a:r>
          </a:p>
          <a:p>
            <a:r>
              <a:rPr lang="en-US" altLang="zh-CN" dirty="0"/>
              <a:t>Nonlinear</a:t>
            </a:r>
            <a:r>
              <a:rPr lang="zh-CN" altLang="en-US" dirty="0"/>
              <a:t>（非线性模块）</a:t>
            </a:r>
          </a:p>
          <a:p>
            <a:r>
              <a:rPr lang="en-US" altLang="zh-CN" dirty="0" err="1"/>
              <a:t>Signals&amp;Systems</a:t>
            </a:r>
            <a:r>
              <a:rPr lang="zh-CN" altLang="en-US" dirty="0"/>
              <a:t>（信号和系统模块）</a:t>
            </a:r>
          </a:p>
          <a:p>
            <a:r>
              <a:rPr lang="en-US" altLang="zh-CN" dirty="0"/>
              <a:t>Sinks</a:t>
            </a:r>
            <a:r>
              <a:rPr lang="zh-CN" altLang="en-US" dirty="0"/>
              <a:t>（接收器模块）</a:t>
            </a:r>
          </a:p>
          <a:p>
            <a:r>
              <a:rPr lang="en-US" altLang="zh-CN" dirty="0"/>
              <a:t>Sources</a:t>
            </a:r>
            <a:r>
              <a:rPr lang="zh-CN" altLang="en-US" dirty="0"/>
              <a:t>（输入源模块）</a:t>
            </a:r>
          </a:p>
        </p:txBody>
      </p:sp>
    </p:spTree>
    <p:extLst>
      <p:ext uri="{BB962C8B-B14F-4D97-AF65-F5344CB8AC3E}">
        <p14:creationId xmlns:p14="http://schemas.microsoft.com/office/powerpoint/2010/main" val="387384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721</Words>
  <Application>Microsoft Office PowerPoint</Application>
  <PresentationFormat>全屏显示(4:3)</PresentationFormat>
  <Paragraphs>124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Arial</vt:lpstr>
      <vt:lpstr>Calibri</vt:lpstr>
      <vt:lpstr>Cambria Math</vt:lpstr>
      <vt:lpstr>Office 主题</vt:lpstr>
      <vt:lpstr>MathType 6.0 Equation</vt:lpstr>
      <vt:lpstr>传递函数及Simulink建模</vt:lpstr>
      <vt:lpstr>目录</vt:lpstr>
      <vt:lpstr>传递函数在系统分析设计中的作用</vt:lpstr>
      <vt:lpstr>PowerPoint 演示文稿</vt:lpstr>
      <vt:lpstr>RC电路传递函数</vt:lpstr>
      <vt:lpstr>Matlab中求传递函数</vt:lpstr>
      <vt:lpstr>例题</vt:lpstr>
      <vt:lpstr>什么是Simulink</vt:lpstr>
      <vt:lpstr>SIMULINK模块库</vt:lpstr>
      <vt:lpstr>Source模块</vt:lpstr>
      <vt:lpstr>sinks输出池模块组</vt:lpstr>
      <vt:lpstr>continuous模块</vt:lpstr>
      <vt:lpstr>discrete离散系统模块组</vt:lpstr>
      <vt:lpstr>PowerPoint 演示文稿</vt:lpstr>
      <vt:lpstr>Math Operations数学运算模块组</vt:lpstr>
      <vt:lpstr>例</vt:lpstr>
      <vt:lpstr>建立子系统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X1</dc:creator>
  <cp:lastModifiedBy>X1</cp:lastModifiedBy>
  <cp:revision>102</cp:revision>
  <dcterms:created xsi:type="dcterms:W3CDTF">2019-11-17T08:56:54Z</dcterms:created>
  <dcterms:modified xsi:type="dcterms:W3CDTF">2020-12-18T04:51:50Z</dcterms:modified>
</cp:coreProperties>
</file>