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jpeg" ContentType="image/jpeg"/>
  <Default Extension="wmf" ContentType="image/x-wmf"/>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
  </p:notesMasterIdLst>
  <p:sldIdLst>
    <p:sldId id="318" r:id="rId3"/>
    <p:sldId id="270" r:id="rId4"/>
    <p:sldId id="269" r:id="rId5"/>
    <p:sldId id="271" r:id="rId7"/>
    <p:sldId id="272" r:id="rId8"/>
    <p:sldId id="273" r:id="rId9"/>
    <p:sldId id="274" r:id="rId10"/>
    <p:sldId id="275" r:id="rId11"/>
    <p:sldId id="276" r:id="rId12"/>
    <p:sldId id="277" r:id="rId13"/>
    <p:sldId id="278" r:id="rId14"/>
    <p:sldId id="279" r:id="rId15"/>
    <p:sldId id="280" r:id="rId16"/>
    <p:sldId id="281" r:id="rId17"/>
    <p:sldId id="284" r:id="rId18"/>
    <p:sldId id="282" r:id="rId19"/>
    <p:sldId id="283" r:id="rId20"/>
    <p:sldId id="320" r:id="rId21"/>
    <p:sldId id="287" r:id="rId22"/>
    <p:sldId id="288" r:id="rId23"/>
    <p:sldId id="289" r:id="rId24"/>
    <p:sldId id="290" r:id="rId25"/>
    <p:sldId id="285" r:id="rId26"/>
    <p:sldId id="321" r:id="rId27"/>
    <p:sldId id="291" r:id="rId28"/>
    <p:sldId id="292" r:id="rId29"/>
    <p:sldId id="293" r:id="rId30"/>
    <p:sldId id="294" r:id="rId31"/>
    <p:sldId id="295" r:id="rId32"/>
    <p:sldId id="296" r:id="rId33"/>
    <p:sldId id="297" r:id="rId34"/>
    <p:sldId id="298" r:id="rId35"/>
    <p:sldId id="299" r:id="rId36"/>
    <p:sldId id="300" r:id="rId37"/>
    <p:sldId id="304" r:id="rId38"/>
    <p:sldId id="305" r:id="rId39"/>
    <p:sldId id="306" r:id="rId40"/>
    <p:sldId id="307" r:id="rId41"/>
    <p:sldId id="308" r:id="rId42"/>
    <p:sldId id="309" r:id="rId43"/>
    <p:sldId id="310" r:id="rId44"/>
    <p:sldId id="311" r:id="rId45"/>
    <p:sldId id="312" r:id="rId46"/>
    <p:sldId id="314" r:id="rId47"/>
    <p:sldId id="315" r:id="rId48"/>
    <p:sldId id="316" r:id="rId49"/>
    <p:sldId id="317" r:id="rId50"/>
    <p:sldId id="319" r:id="rId51"/>
  </p:sldIdLst>
  <p:sldSz cx="9144000" cy="6858000" type="screen4x3"/>
  <p:notesSz cx="6858000" cy="9144000"/>
  <p:defaultTextStyle>
    <a:defPPr>
      <a:defRPr lang="zh-CN"/>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FFFF"/>
    <a:srgbClr val="A50021"/>
    <a:srgbClr val="333399"/>
    <a:srgbClr val="CC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2"/>
    <p:restoredTop sz="94532"/>
  </p:normalViewPr>
  <p:slideViewPr>
    <p:cSldViewPr showGuides="1">
      <p:cViewPr varScale="1">
        <p:scale>
          <a:sx n="109" d="100"/>
          <a:sy n="109" d="100"/>
        </p:scale>
        <p:origin x="1674" y="96"/>
      </p:cViewPr>
      <p:guideLst>
        <p:guide orient="horz" pos="2160"/>
        <p:guide pos="290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notesMaster" Target="notesMasters/notesMaster1.xml"/><Relationship Id="rId54" Type="http://schemas.openxmlformats.org/officeDocument/2006/relationships/tableStyles" Target="tableStyles.xml"/><Relationship Id="rId53" Type="http://schemas.openxmlformats.org/officeDocument/2006/relationships/viewProps" Target="viewProps.xml"/><Relationship Id="rId52" Type="http://schemas.openxmlformats.org/officeDocument/2006/relationships/presProps" Target="presProps.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0.vml.rels><?xml version="1.0" encoding="UTF-8" standalone="yes"?>
<Relationships xmlns="http://schemas.openxmlformats.org/package/2006/relationships"><Relationship Id="rId4" Type="http://schemas.openxmlformats.org/officeDocument/2006/relationships/image" Target="../media/image41.png"/><Relationship Id="rId3" Type="http://schemas.openxmlformats.org/officeDocument/2006/relationships/image" Target="../media/image40.wmf"/><Relationship Id="rId2" Type="http://schemas.openxmlformats.org/officeDocument/2006/relationships/image" Target="../media/image39.wmf"/><Relationship Id="rId1" Type="http://schemas.openxmlformats.org/officeDocument/2006/relationships/image" Target="../media/image38.png"/></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image" Target="../media/image41.png"/></Relationships>
</file>

<file path=ppt/drawings/_rels/vmlDrawing12.vml.rels><?xml version="1.0" encoding="UTF-8" standalone="yes"?>
<Relationships xmlns="http://schemas.openxmlformats.org/package/2006/relationships"><Relationship Id="rId6" Type="http://schemas.openxmlformats.org/officeDocument/2006/relationships/image" Target="../media/image48.wmf"/><Relationship Id="rId5" Type="http://schemas.openxmlformats.org/officeDocument/2006/relationships/image" Target="../media/image47.wmf"/><Relationship Id="rId4" Type="http://schemas.openxmlformats.org/officeDocument/2006/relationships/image" Target="../media/image46.wmf"/><Relationship Id="rId3" Type="http://schemas.openxmlformats.org/officeDocument/2006/relationships/image" Target="../media/image45.wmf"/><Relationship Id="rId2" Type="http://schemas.openxmlformats.org/officeDocument/2006/relationships/image" Target="../media/image44.wmf"/><Relationship Id="rId1" Type="http://schemas.openxmlformats.org/officeDocument/2006/relationships/image" Target="../media/image43.png"/></Relationships>
</file>

<file path=ppt/drawings/_rels/vmlDrawing13.vml.rels><?xml version="1.0" encoding="UTF-8" standalone="yes"?>
<Relationships xmlns="http://schemas.openxmlformats.org/package/2006/relationships"><Relationship Id="rId4" Type="http://schemas.openxmlformats.org/officeDocument/2006/relationships/image" Target="../media/image43.png"/><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image" Target="../media/image49.png"/></Relationships>
</file>

<file path=ppt/drawings/_rels/vmlDrawing14.vml.rels><?xml version="1.0" encoding="UTF-8" standalone="yes"?>
<Relationships xmlns="http://schemas.openxmlformats.org/package/2006/relationships"><Relationship Id="rId4" Type="http://schemas.openxmlformats.org/officeDocument/2006/relationships/image" Target="../media/image57.png"/><Relationship Id="rId3" Type="http://schemas.openxmlformats.org/officeDocument/2006/relationships/image" Target="../media/image56.png"/><Relationship Id="rId2" Type="http://schemas.openxmlformats.org/officeDocument/2006/relationships/image" Target="../media/image55.wmf"/><Relationship Id="rId1" Type="http://schemas.openxmlformats.org/officeDocument/2006/relationships/image" Target="../media/image54.png"/></Relationships>
</file>

<file path=ppt/drawings/_rels/vmlDrawing15.vml.rels><?xml version="1.0" encoding="UTF-8" standalone="yes"?>
<Relationships xmlns="http://schemas.openxmlformats.org/package/2006/relationships"><Relationship Id="rId4" Type="http://schemas.openxmlformats.org/officeDocument/2006/relationships/image" Target="../media/image61.wmf"/><Relationship Id="rId3" Type="http://schemas.openxmlformats.org/officeDocument/2006/relationships/image" Target="../media/image60.wmf"/><Relationship Id="rId2" Type="http://schemas.openxmlformats.org/officeDocument/2006/relationships/image" Target="../media/image59.wmf"/><Relationship Id="rId1" Type="http://schemas.openxmlformats.org/officeDocument/2006/relationships/image" Target="../media/image58.png"/></Relationships>
</file>

<file path=ppt/drawings/_rels/vmlDrawing16.vml.rels><?xml version="1.0" encoding="UTF-8" standalone="yes"?>
<Relationships xmlns="http://schemas.openxmlformats.org/package/2006/relationships"><Relationship Id="rId6" Type="http://schemas.openxmlformats.org/officeDocument/2006/relationships/image" Target="../media/image68.wmf"/><Relationship Id="rId5" Type="http://schemas.openxmlformats.org/officeDocument/2006/relationships/image" Target="../media/image67.wmf"/><Relationship Id="rId4" Type="http://schemas.openxmlformats.org/officeDocument/2006/relationships/image" Target="../media/image66.wmf"/><Relationship Id="rId3" Type="http://schemas.openxmlformats.org/officeDocument/2006/relationships/image" Target="../media/image65.wmf"/><Relationship Id="rId2" Type="http://schemas.openxmlformats.org/officeDocument/2006/relationships/image" Target="../media/image64.wmf"/><Relationship Id="rId1" Type="http://schemas.openxmlformats.org/officeDocument/2006/relationships/image" Target="../media/image63.wmf"/></Relationships>
</file>

<file path=ppt/drawings/_rels/vmlDrawing17.vml.rels><?xml version="1.0" encoding="UTF-8" standalone="yes"?>
<Relationships xmlns="http://schemas.openxmlformats.org/package/2006/relationships"><Relationship Id="rId5" Type="http://schemas.openxmlformats.org/officeDocument/2006/relationships/image" Target="../media/image73.png"/><Relationship Id="rId4" Type="http://schemas.openxmlformats.org/officeDocument/2006/relationships/image" Target="../media/image72.wmf"/><Relationship Id="rId3" Type="http://schemas.openxmlformats.org/officeDocument/2006/relationships/image" Target="../media/image71.wmf"/><Relationship Id="rId2" Type="http://schemas.openxmlformats.org/officeDocument/2006/relationships/image" Target="../media/image70.wmf"/><Relationship Id="rId1" Type="http://schemas.openxmlformats.org/officeDocument/2006/relationships/image" Target="../media/image69.png"/></Relationships>
</file>

<file path=ppt/drawings/_rels/vmlDrawing18.vml.rels><?xml version="1.0" encoding="UTF-8" standalone="yes"?>
<Relationships xmlns="http://schemas.openxmlformats.org/package/2006/relationships"><Relationship Id="rId6" Type="http://schemas.openxmlformats.org/officeDocument/2006/relationships/image" Target="../media/image80.wmf"/><Relationship Id="rId5" Type="http://schemas.openxmlformats.org/officeDocument/2006/relationships/image" Target="../media/image79.wmf"/><Relationship Id="rId4" Type="http://schemas.openxmlformats.org/officeDocument/2006/relationships/image" Target="../media/image78.wmf"/><Relationship Id="rId3" Type="http://schemas.openxmlformats.org/officeDocument/2006/relationships/image" Target="../media/image77.wmf"/><Relationship Id="rId2" Type="http://schemas.openxmlformats.org/officeDocument/2006/relationships/image" Target="../media/image76.wmf"/><Relationship Id="rId1" Type="http://schemas.openxmlformats.org/officeDocument/2006/relationships/image" Target="../media/image75.wmf"/></Relationships>
</file>

<file path=ppt/drawings/_rels/vmlDrawing19.vml.rels><?xml version="1.0" encoding="UTF-8" standalone="yes"?>
<Relationships xmlns="http://schemas.openxmlformats.org/package/2006/relationships"><Relationship Id="rId2" Type="http://schemas.openxmlformats.org/officeDocument/2006/relationships/image" Target="../media/image82.wmf"/><Relationship Id="rId1" Type="http://schemas.openxmlformats.org/officeDocument/2006/relationships/image" Target="../media/image81.png"/></Relationships>
</file>

<file path=ppt/drawings/_rels/vmlDrawing2.vml.rels><?xml version="1.0" encoding="UTF-8" standalone="yes"?>
<Relationships xmlns="http://schemas.openxmlformats.org/package/2006/relationships"><Relationship Id="rId7" Type="http://schemas.openxmlformats.org/officeDocument/2006/relationships/image" Target="../media/image10.wmf"/><Relationship Id="rId6" Type="http://schemas.openxmlformats.org/officeDocument/2006/relationships/image" Target="../media/image9.wmf"/><Relationship Id="rId5" Type="http://schemas.openxmlformats.org/officeDocument/2006/relationships/image" Target="../media/image8.png"/><Relationship Id="rId4" Type="http://schemas.openxmlformats.org/officeDocument/2006/relationships/image" Target="../media/image7.png"/><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4.png"/></Relationships>
</file>

<file path=ppt/drawings/_rels/vmlDrawing20.vml.rels><?xml version="1.0" encoding="UTF-8" standalone="yes"?>
<Relationships xmlns="http://schemas.openxmlformats.org/package/2006/relationships"><Relationship Id="rId6" Type="http://schemas.openxmlformats.org/officeDocument/2006/relationships/image" Target="../media/image88.wmf"/><Relationship Id="rId5" Type="http://schemas.openxmlformats.org/officeDocument/2006/relationships/image" Target="../media/image87.wmf"/><Relationship Id="rId4" Type="http://schemas.openxmlformats.org/officeDocument/2006/relationships/image" Target="../media/image86.wmf"/><Relationship Id="rId3" Type="http://schemas.openxmlformats.org/officeDocument/2006/relationships/image" Target="../media/image85.wmf"/><Relationship Id="rId2" Type="http://schemas.openxmlformats.org/officeDocument/2006/relationships/image" Target="../media/image84.png"/><Relationship Id="rId1" Type="http://schemas.openxmlformats.org/officeDocument/2006/relationships/image" Target="../media/image83.wmf"/></Relationships>
</file>

<file path=ppt/drawings/_rels/vmlDrawing21.vml.rels><?xml version="1.0" encoding="UTF-8" standalone="yes"?>
<Relationships xmlns="http://schemas.openxmlformats.org/package/2006/relationships"><Relationship Id="rId4" Type="http://schemas.openxmlformats.org/officeDocument/2006/relationships/image" Target="../media/image92.png"/><Relationship Id="rId3" Type="http://schemas.openxmlformats.org/officeDocument/2006/relationships/image" Target="../media/image91.png"/><Relationship Id="rId2" Type="http://schemas.openxmlformats.org/officeDocument/2006/relationships/image" Target="../media/image90.png"/><Relationship Id="rId1" Type="http://schemas.openxmlformats.org/officeDocument/2006/relationships/image" Target="../media/image89.wmf"/></Relationships>
</file>

<file path=ppt/drawings/_rels/vmlDrawing22.vml.rels><?xml version="1.0" encoding="UTF-8" standalone="yes"?>
<Relationships xmlns="http://schemas.openxmlformats.org/package/2006/relationships"><Relationship Id="rId5" Type="http://schemas.openxmlformats.org/officeDocument/2006/relationships/image" Target="../media/image97.wmf"/><Relationship Id="rId4" Type="http://schemas.openxmlformats.org/officeDocument/2006/relationships/image" Target="../media/image96.png"/><Relationship Id="rId3" Type="http://schemas.openxmlformats.org/officeDocument/2006/relationships/image" Target="../media/image95.wmf"/><Relationship Id="rId2" Type="http://schemas.openxmlformats.org/officeDocument/2006/relationships/image" Target="../media/image94.png"/><Relationship Id="rId1" Type="http://schemas.openxmlformats.org/officeDocument/2006/relationships/image" Target="../media/image93.wmf"/></Relationships>
</file>

<file path=ppt/drawings/_rels/vmlDrawing23.vml.rels><?xml version="1.0" encoding="UTF-8" standalone="yes"?>
<Relationships xmlns="http://schemas.openxmlformats.org/package/2006/relationships"><Relationship Id="rId9" Type="http://schemas.openxmlformats.org/officeDocument/2006/relationships/image" Target="../media/image106.wmf"/><Relationship Id="rId8" Type="http://schemas.openxmlformats.org/officeDocument/2006/relationships/image" Target="../media/image105.wmf"/><Relationship Id="rId7" Type="http://schemas.openxmlformats.org/officeDocument/2006/relationships/image" Target="../media/image104.wmf"/><Relationship Id="rId6" Type="http://schemas.openxmlformats.org/officeDocument/2006/relationships/image" Target="../media/image103.wmf"/><Relationship Id="rId5" Type="http://schemas.openxmlformats.org/officeDocument/2006/relationships/image" Target="../media/image102.wmf"/><Relationship Id="rId4" Type="http://schemas.openxmlformats.org/officeDocument/2006/relationships/image" Target="../media/image101.wmf"/><Relationship Id="rId3" Type="http://schemas.openxmlformats.org/officeDocument/2006/relationships/image" Target="../media/image100.png"/><Relationship Id="rId2" Type="http://schemas.openxmlformats.org/officeDocument/2006/relationships/image" Target="../media/image99.wmf"/><Relationship Id="rId1" Type="http://schemas.openxmlformats.org/officeDocument/2006/relationships/image" Target="../media/image98.wmf"/></Relationships>
</file>

<file path=ppt/drawings/_rels/vmlDrawing24.vml.rels><?xml version="1.0" encoding="UTF-8" standalone="yes"?>
<Relationships xmlns="http://schemas.openxmlformats.org/package/2006/relationships"><Relationship Id="rId2" Type="http://schemas.openxmlformats.org/officeDocument/2006/relationships/image" Target="../media/image109.wmf"/><Relationship Id="rId1" Type="http://schemas.openxmlformats.org/officeDocument/2006/relationships/image" Target="../media/image108.wmf"/></Relationships>
</file>

<file path=ppt/drawings/_rels/vmlDrawing25.vml.rels><?xml version="1.0" encoding="UTF-8" standalone="yes"?>
<Relationships xmlns="http://schemas.openxmlformats.org/package/2006/relationships"><Relationship Id="rId4" Type="http://schemas.openxmlformats.org/officeDocument/2006/relationships/image" Target="../media/image114.wmf"/><Relationship Id="rId3" Type="http://schemas.openxmlformats.org/officeDocument/2006/relationships/image" Target="../media/image113.wmf"/><Relationship Id="rId2" Type="http://schemas.openxmlformats.org/officeDocument/2006/relationships/image" Target="../media/image112.wmf"/><Relationship Id="rId1" Type="http://schemas.openxmlformats.org/officeDocument/2006/relationships/image" Target="../media/image110.png"/></Relationships>
</file>

<file path=ppt/drawings/_rels/vmlDrawing26.vml.rels><?xml version="1.0" encoding="UTF-8" standalone="yes"?>
<Relationships xmlns="http://schemas.openxmlformats.org/package/2006/relationships"><Relationship Id="rId2" Type="http://schemas.openxmlformats.org/officeDocument/2006/relationships/image" Target="../media/image118.wmf"/><Relationship Id="rId1" Type="http://schemas.openxmlformats.org/officeDocument/2006/relationships/image" Target="../media/image117.wmf"/></Relationships>
</file>

<file path=ppt/drawings/_rels/vmlDrawing27.vml.rels><?xml version="1.0" encoding="UTF-8" standalone="yes"?>
<Relationships xmlns="http://schemas.openxmlformats.org/package/2006/relationships"><Relationship Id="rId2" Type="http://schemas.openxmlformats.org/officeDocument/2006/relationships/image" Target="../media/image126.wmf"/><Relationship Id="rId1" Type="http://schemas.openxmlformats.org/officeDocument/2006/relationships/image" Target="../media/image124.w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127.png"/></Relationships>
</file>

<file path=ppt/drawings/_rels/vmlDrawing29.vml.rels><?xml version="1.0" encoding="UTF-8" standalone="yes"?>
<Relationships xmlns="http://schemas.openxmlformats.org/package/2006/relationships"><Relationship Id="rId5" Type="http://schemas.openxmlformats.org/officeDocument/2006/relationships/image" Target="../media/image132.wmf"/><Relationship Id="rId4" Type="http://schemas.openxmlformats.org/officeDocument/2006/relationships/image" Target="../media/image131.png"/><Relationship Id="rId3" Type="http://schemas.openxmlformats.org/officeDocument/2006/relationships/image" Target="../media/image130.wmf"/><Relationship Id="rId2" Type="http://schemas.openxmlformats.org/officeDocument/2006/relationships/image" Target="../media/image129.wmf"/><Relationship Id="rId1" Type="http://schemas.openxmlformats.org/officeDocument/2006/relationships/image" Target="../media/image128.wmf"/></Relationships>
</file>

<file path=ppt/drawings/_rels/vmlDrawing3.vml.rels><?xml version="1.0" encoding="UTF-8" standalone="yes"?>
<Relationships xmlns="http://schemas.openxmlformats.org/package/2006/relationships"><Relationship Id="rId6" Type="http://schemas.openxmlformats.org/officeDocument/2006/relationships/image" Target="../media/image17.wmf"/><Relationship Id="rId5" Type="http://schemas.openxmlformats.org/officeDocument/2006/relationships/image" Target="../media/image16.wmf"/><Relationship Id="rId4" Type="http://schemas.openxmlformats.org/officeDocument/2006/relationships/image" Target="../media/image15.wmf"/><Relationship Id="rId3" Type="http://schemas.openxmlformats.org/officeDocument/2006/relationships/image" Target="../media/image14.wmf"/><Relationship Id="rId2" Type="http://schemas.openxmlformats.org/officeDocument/2006/relationships/image" Target="../media/image13.wmf"/><Relationship Id="rId1" Type="http://schemas.openxmlformats.org/officeDocument/2006/relationships/image" Target="../media/image12.wmf"/></Relationships>
</file>

<file path=ppt/drawings/_rels/vmlDrawing30.vml.rels><?xml version="1.0" encoding="UTF-8" standalone="yes"?>
<Relationships xmlns="http://schemas.openxmlformats.org/package/2006/relationships"><Relationship Id="rId2" Type="http://schemas.openxmlformats.org/officeDocument/2006/relationships/image" Target="../media/image131.png"/><Relationship Id="rId1" Type="http://schemas.openxmlformats.org/officeDocument/2006/relationships/image" Target="../media/image133.wmf"/></Relationships>
</file>

<file path=ppt/drawings/_rels/vmlDrawing31.vml.rels><?xml version="1.0" encoding="UTF-8" standalone="yes"?>
<Relationships xmlns="http://schemas.openxmlformats.org/package/2006/relationships"><Relationship Id="rId4" Type="http://schemas.openxmlformats.org/officeDocument/2006/relationships/image" Target="../media/image139.png"/><Relationship Id="rId3" Type="http://schemas.openxmlformats.org/officeDocument/2006/relationships/image" Target="../media/image137.wmf"/><Relationship Id="rId2" Type="http://schemas.openxmlformats.org/officeDocument/2006/relationships/image" Target="../media/image136.wmf"/><Relationship Id="rId1" Type="http://schemas.openxmlformats.org/officeDocument/2006/relationships/image" Target="../media/image135.wmf"/></Relationships>
</file>

<file path=ppt/drawings/_rels/vmlDrawing32.vml.rels><?xml version="1.0" encoding="UTF-8" standalone="yes"?>
<Relationships xmlns="http://schemas.openxmlformats.org/package/2006/relationships"><Relationship Id="rId1" Type="http://schemas.openxmlformats.org/officeDocument/2006/relationships/image" Target="../media/image140.png"/></Relationships>
</file>

<file path=ppt/drawings/_rels/vmlDrawing33.vml.rels><?xml version="1.0" encoding="UTF-8" standalone="yes"?>
<Relationships xmlns="http://schemas.openxmlformats.org/package/2006/relationships"><Relationship Id="rId5" Type="http://schemas.openxmlformats.org/officeDocument/2006/relationships/image" Target="../media/image145.wmf"/><Relationship Id="rId4" Type="http://schemas.openxmlformats.org/officeDocument/2006/relationships/image" Target="../media/image144.wmf"/><Relationship Id="rId3" Type="http://schemas.openxmlformats.org/officeDocument/2006/relationships/image" Target="../media/image143.wmf"/><Relationship Id="rId2" Type="http://schemas.openxmlformats.org/officeDocument/2006/relationships/image" Target="../media/image140.png"/><Relationship Id="rId1" Type="http://schemas.openxmlformats.org/officeDocument/2006/relationships/image" Target="../media/image141.wmf"/></Relationships>
</file>

<file path=ppt/drawings/_rels/vmlDrawing34.vml.rels><?xml version="1.0" encoding="UTF-8" standalone="yes"?>
<Relationships xmlns="http://schemas.openxmlformats.org/package/2006/relationships"><Relationship Id="rId7" Type="http://schemas.openxmlformats.org/officeDocument/2006/relationships/image" Target="../media/image152.wmf"/><Relationship Id="rId6" Type="http://schemas.openxmlformats.org/officeDocument/2006/relationships/image" Target="../media/image151.wmf"/><Relationship Id="rId5" Type="http://schemas.openxmlformats.org/officeDocument/2006/relationships/image" Target="../media/image150.png"/><Relationship Id="rId4" Type="http://schemas.openxmlformats.org/officeDocument/2006/relationships/image" Target="../media/image149.wmf"/><Relationship Id="rId3" Type="http://schemas.openxmlformats.org/officeDocument/2006/relationships/image" Target="../media/image148.wmf"/><Relationship Id="rId2" Type="http://schemas.openxmlformats.org/officeDocument/2006/relationships/image" Target="../media/image147.wmf"/><Relationship Id="rId1" Type="http://schemas.openxmlformats.org/officeDocument/2006/relationships/image" Target="../media/image146.png"/></Relationships>
</file>

<file path=ppt/drawings/_rels/vmlDrawing35.vml.rels><?xml version="1.0" encoding="UTF-8" standalone="yes"?>
<Relationships xmlns="http://schemas.openxmlformats.org/package/2006/relationships"><Relationship Id="rId3" Type="http://schemas.openxmlformats.org/officeDocument/2006/relationships/image" Target="../media/image157.wmf"/><Relationship Id="rId2" Type="http://schemas.openxmlformats.org/officeDocument/2006/relationships/image" Target="../media/image156.wmf"/><Relationship Id="rId1" Type="http://schemas.openxmlformats.org/officeDocument/2006/relationships/image" Target="../media/image155.png"/></Relationships>
</file>

<file path=ppt/drawings/_rels/vmlDrawing36.vml.rels><?xml version="1.0" encoding="UTF-8" standalone="yes"?>
<Relationships xmlns="http://schemas.openxmlformats.org/package/2006/relationships"><Relationship Id="rId9" Type="http://schemas.openxmlformats.org/officeDocument/2006/relationships/image" Target="../media/image166.wmf"/><Relationship Id="rId8" Type="http://schemas.openxmlformats.org/officeDocument/2006/relationships/image" Target="../media/image165.wmf"/><Relationship Id="rId7" Type="http://schemas.openxmlformats.org/officeDocument/2006/relationships/image" Target="../media/image164.wmf"/><Relationship Id="rId6" Type="http://schemas.openxmlformats.org/officeDocument/2006/relationships/image" Target="../media/image163.wmf"/><Relationship Id="rId5" Type="http://schemas.openxmlformats.org/officeDocument/2006/relationships/image" Target="../media/image162.wmf"/><Relationship Id="rId4" Type="http://schemas.openxmlformats.org/officeDocument/2006/relationships/image" Target="../media/image161.png"/><Relationship Id="rId3" Type="http://schemas.openxmlformats.org/officeDocument/2006/relationships/image" Target="../media/image160.png"/><Relationship Id="rId2" Type="http://schemas.openxmlformats.org/officeDocument/2006/relationships/image" Target="../media/image159.png"/><Relationship Id="rId14" Type="http://schemas.openxmlformats.org/officeDocument/2006/relationships/image" Target="../media/image171.wmf"/><Relationship Id="rId13" Type="http://schemas.openxmlformats.org/officeDocument/2006/relationships/image" Target="../media/image170.wmf"/><Relationship Id="rId12" Type="http://schemas.openxmlformats.org/officeDocument/2006/relationships/image" Target="../media/image169.wmf"/><Relationship Id="rId11" Type="http://schemas.openxmlformats.org/officeDocument/2006/relationships/image" Target="../media/image168.wmf"/><Relationship Id="rId10" Type="http://schemas.openxmlformats.org/officeDocument/2006/relationships/image" Target="../media/image167.wmf"/><Relationship Id="rId1" Type="http://schemas.openxmlformats.org/officeDocument/2006/relationships/image" Target="../media/image158.png"/></Relationships>
</file>

<file path=ppt/drawings/_rels/vmlDrawing37.vml.rels><?xml version="1.0" encoding="UTF-8" standalone="yes"?>
<Relationships xmlns="http://schemas.openxmlformats.org/package/2006/relationships"><Relationship Id="rId6" Type="http://schemas.openxmlformats.org/officeDocument/2006/relationships/image" Target="../media/image177.wmf"/><Relationship Id="rId5" Type="http://schemas.openxmlformats.org/officeDocument/2006/relationships/image" Target="../media/image176.png"/><Relationship Id="rId4" Type="http://schemas.openxmlformats.org/officeDocument/2006/relationships/image" Target="../media/image175.wmf"/><Relationship Id="rId3" Type="http://schemas.openxmlformats.org/officeDocument/2006/relationships/image" Target="../media/image174.wmf"/><Relationship Id="rId2" Type="http://schemas.openxmlformats.org/officeDocument/2006/relationships/image" Target="../media/image173.png"/><Relationship Id="rId1" Type="http://schemas.openxmlformats.org/officeDocument/2006/relationships/image" Target="../media/image172.png"/></Relationships>
</file>

<file path=ppt/drawings/_rels/vmlDrawing38.vml.rels><?xml version="1.0" encoding="UTF-8" standalone="yes"?>
<Relationships xmlns="http://schemas.openxmlformats.org/package/2006/relationships"><Relationship Id="rId1" Type="http://schemas.openxmlformats.org/officeDocument/2006/relationships/image" Target="../media/image172.png"/></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9.wmf"/><Relationship Id="rId1" Type="http://schemas.openxmlformats.org/officeDocument/2006/relationships/image" Target="../media/image18.png"/></Relationships>
</file>

<file path=ppt/drawings/_rels/vmlDrawing5.v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wmf"/><Relationship Id="rId1" Type="http://schemas.openxmlformats.org/officeDocument/2006/relationships/image" Target="../media/image20.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wmf"/><Relationship Id="rId1" Type="http://schemas.openxmlformats.org/officeDocument/2006/relationships/image" Target="../media/image23.wmf"/></Relationships>
</file>

<file path=ppt/drawings/_rels/vmlDrawing7.vml.rels><?xml version="1.0" encoding="UTF-8" standalone="yes"?>
<Relationships xmlns="http://schemas.openxmlformats.org/package/2006/relationships"><Relationship Id="rId4" Type="http://schemas.openxmlformats.org/officeDocument/2006/relationships/image" Target="../media/image25.png"/><Relationship Id="rId3" Type="http://schemas.openxmlformats.org/officeDocument/2006/relationships/image" Target="../media/image29.wmf"/><Relationship Id="rId2" Type="http://schemas.openxmlformats.org/officeDocument/2006/relationships/image" Target="../media/image28.wmf"/><Relationship Id="rId1" Type="http://schemas.openxmlformats.org/officeDocument/2006/relationships/image" Target="../media/image26.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31.wmf"/><Relationship Id="rId1" Type="http://schemas.openxmlformats.org/officeDocument/2006/relationships/image" Target="../media/image30.png"/></Relationships>
</file>

<file path=ppt/drawings/_rels/vmlDrawing9.vml.rels><?xml version="1.0" encoding="UTF-8" standalone="yes"?>
<Relationships xmlns="http://schemas.openxmlformats.org/package/2006/relationships"><Relationship Id="rId7" Type="http://schemas.openxmlformats.org/officeDocument/2006/relationships/image" Target="../media/image37.wmf"/><Relationship Id="rId6" Type="http://schemas.openxmlformats.org/officeDocument/2006/relationships/image" Target="../media/image36.wmf"/><Relationship Id="rId5" Type="http://schemas.openxmlformats.org/officeDocument/2006/relationships/image" Target="../media/image35.wmf"/><Relationship Id="rId4" Type="http://schemas.openxmlformats.org/officeDocument/2006/relationships/image" Target="../media/image34.wmf"/><Relationship Id="rId3" Type="http://schemas.openxmlformats.org/officeDocument/2006/relationships/image" Target="../media/image30.png"/><Relationship Id="rId2" Type="http://schemas.openxmlformats.org/officeDocument/2006/relationships/image" Target="../media/image33.wmf"/><Relationship Id="rId1" Type="http://schemas.openxmlformats.org/officeDocument/2006/relationships/image" Target="../media/image3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defRPr sz="120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123" name="Rectangle 3"/>
          <p:cNvSpPr>
            <a:spLocks noGrp="1" noChangeArrowheads="1"/>
          </p:cNvSpPr>
          <p:nvPr>
            <p:ph type="dt"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sz="1200"/>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052" name="Rectangle 4"/>
          <p:cNvSpPr>
            <a:spLocks noGrp="1" noRot="1" noChangeAspect="1" noTextEdit="1"/>
          </p:cNvSpPr>
          <p:nvPr>
            <p:ph type="sldImg"/>
          </p:nvPr>
        </p:nvSpPr>
        <p:spPr>
          <a:xfrm>
            <a:off x="1143000" y="685800"/>
            <a:ext cx="4572000" cy="3429000"/>
          </a:xfrm>
          <a:prstGeom prst="rect">
            <a:avLst/>
          </a:prstGeom>
          <a:noFill/>
          <a:ln w="9525" cap="flat" cmpd="sng">
            <a:solidFill>
              <a:srgbClr val="000000"/>
            </a:solidFill>
            <a:prstDash val="solid"/>
            <a:miter/>
            <a:headEnd type="none" w="med" len="med"/>
            <a:tailEnd type="none" w="med" len="med"/>
          </a:ln>
        </p:spPr>
      </p:sp>
      <p:sp>
        <p:nvSpPr>
          <p:cNvPr id="5125" name="Rectangle 5"/>
          <p:cNvSpPr>
            <a:spLocks noGrp="1" noChangeArrowheads="1"/>
          </p:cNvSpPr>
          <p:nvPr>
            <p:ph type="body" sz="quarter" idx="3"/>
          </p:nvPr>
        </p:nvSpPr>
        <p:spPr bwMode="auto">
          <a:xfrm>
            <a:off x="685800" y="4343400"/>
            <a:ext cx="5486400" cy="4114800"/>
          </a:xfrm>
          <a:prstGeom prst="rect">
            <a:avLst/>
          </a:prstGeom>
          <a:noFill/>
          <a:ln w="9525">
            <a:noFill/>
            <a:miter lim="800000"/>
          </a:ln>
          <a:effec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单击此处编辑母版文本样式</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第二级</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第三级</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第四级</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第五级</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126" name="Rectangle 6"/>
          <p:cNvSpPr>
            <a:spLocks noGrp="1" noChangeArrowheads="1"/>
          </p:cNvSpPr>
          <p:nvPr>
            <p:ph type="ftr" sz="quarter" idx="4"/>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a:defRPr sz="120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127" name="Rectangle 7"/>
          <p:cNvSpPr>
            <a:spLocks noGrp="1" noChangeArrowheads="1"/>
          </p:cNvSpPr>
          <p:nvPr>
            <p:ph type="sldNum" sz="quarter" idx="5"/>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p>
            <a:pPr lvl="0" algn="r" eaLnBrk="1" fontAlgn="base" hangingPunct="1"/>
            <a:fld id="{9A0DB2DC-4C9A-4742-B13C-FB6460FD3503}" type="slidenum">
              <a:rPr lang="en-US" altLang="zh-CN" sz="1200" strike="noStrike" noProof="1" dirty="0">
                <a:latin typeface="Arial" panose="020B0604020202020204" pitchFamily="34" charset="0"/>
                <a:ea typeface="宋体" panose="02010600030101010101" pitchFamily="2" charset="-122"/>
                <a:cs typeface="+mn-ea"/>
              </a:rPr>
            </a:fld>
            <a:endParaRPr lang="en-US" altLang="zh-CN" sz="1200" strike="noStrike" noProof="1"/>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7"/>
          <p:cNvSpPr txBox="1">
            <a:spLocks noGrp="1"/>
          </p:cNvSpPr>
          <p:nvPr>
            <p:ph type="sldNum" sz="quarter"/>
          </p:nvPr>
        </p:nvSpPr>
        <p:spPr>
          <a:xfrm>
            <a:off x="3884613" y="8685213"/>
            <a:ext cx="2971800" cy="457200"/>
          </a:xfrm>
          <a:prstGeom prst="rect">
            <a:avLst/>
          </a:prstGeom>
          <a:noFill/>
          <a:ln w="9525">
            <a:noFill/>
          </a:ln>
        </p:spPr>
        <p:txBody>
          <a:bodyPr wrap="square" lIns="91440" tIns="45720" rIns="91440" bIns="45720" anchor="b"/>
          <a:lstStyle/>
          <a:p>
            <a:pPr lvl="0" indent="0" algn="r"/>
            <a:fld id="{9A0DB2DC-4C9A-4742-B13C-FB6460FD3503}" type="slidenum">
              <a:rPr lang="en-US" altLang="zh-CN" sz="1200" dirty="0"/>
            </a:fld>
            <a:endParaRPr lang="en-US" altLang="zh-CN" sz="1200" dirty="0"/>
          </a:p>
        </p:txBody>
      </p:sp>
      <p:sp>
        <p:nvSpPr>
          <p:cNvPr id="6146" name="Rectangle 2"/>
          <p:cNvSpPr>
            <a:spLocks noGrp="1" noRot="1" noChangeAspect="1" noTextEdit="1"/>
          </p:cNvSpPr>
          <p:nvPr>
            <p:ph type="sldImg"/>
          </p:nvPr>
        </p:nvSpPr>
        <p:spPr/>
      </p:sp>
      <p:sp>
        <p:nvSpPr>
          <p:cNvPr id="6147" name="Rectangle 3"/>
          <p:cNvSpPr>
            <a:spLocks noGrp="1"/>
          </p:cNvSpPr>
          <p:nvPr>
            <p:ph type="body"/>
          </p:nvPr>
        </p:nvSpPr>
        <p:spPr>
          <a:xfrm>
            <a:off x="914400" y="4343400"/>
            <a:ext cx="5029200" cy="4114800"/>
          </a:xfrm>
        </p:spPr>
        <p:txBody>
          <a:bodyPr wrap="square" lIns="91440" tIns="45720" rIns="91440" bIns="45720" anchor="t"/>
          <a:lstStyle/>
          <a:p>
            <a:pPr lvl="0" eaLnBrk="1" hangingPunct="1"/>
            <a:endParaRPr lang="zh-CN" altLang="zh-CN"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1.ui&lt;0,k&gt;0</a:t>
            </a:r>
            <a:r>
              <a:rPr lang="en-US" altLang="zh-CN" baseline="0" dirty="0" smtClean="0"/>
              <a:t>  2.ui&gt;0,k&lt;0;  3.</a:t>
            </a:r>
            <a:r>
              <a:rPr lang="zh-CN" altLang="en-US" baseline="0" dirty="0" smtClean="0"/>
              <a:t>运放同相反相端互换</a:t>
            </a:r>
            <a:endParaRPr lang="zh-CN"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7"/>
          <p:cNvSpPr txBox="1">
            <a:spLocks noGrp="1"/>
          </p:cNvSpPr>
          <p:nvPr>
            <p:ph type="sldNum" sz="quarter"/>
          </p:nvPr>
        </p:nvSpPr>
        <p:spPr>
          <a:xfrm>
            <a:off x="3884613" y="8685213"/>
            <a:ext cx="2971800" cy="457200"/>
          </a:xfrm>
          <a:prstGeom prst="rect">
            <a:avLst/>
          </a:prstGeom>
          <a:noFill/>
          <a:ln w="9525">
            <a:noFill/>
          </a:ln>
        </p:spPr>
        <p:txBody>
          <a:bodyPr wrap="square" lIns="91440" tIns="45720" rIns="91440" bIns="45720" anchor="b"/>
          <a:lstStyle/>
          <a:p>
            <a:pPr lvl="0" indent="0" algn="r"/>
            <a:fld id="{9A0DB2DC-4C9A-4742-B13C-FB6460FD3503}" type="slidenum">
              <a:rPr lang="en-US" altLang="zh-CN" sz="1200" dirty="0"/>
            </a:fld>
            <a:endParaRPr lang="en-US" altLang="zh-CN" sz="1200" dirty="0"/>
          </a:p>
        </p:txBody>
      </p:sp>
      <p:sp>
        <p:nvSpPr>
          <p:cNvPr id="35842" name="Rectangle 2"/>
          <p:cNvSpPr>
            <a:spLocks noGrp="1" noRot="1" noChangeAspect="1" noTextEdit="1"/>
          </p:cNvSpPr>
          <p:nvPr>
            <p:ph type="sldImg"/>
          </p:nvPr>
        </p:nvSpPr>
        <p:spPr/>
      </p:sp>
      <p:sp>
        <p:nvSpPr>
          <p:cNvPr id="35843" name="Rectangle 3"/>
          <p:cNvSpPr>
            <a:spLocks noGrp="1"/>
          </p:cNvSpPr>
          <p:nvPr>
            <p:ph type="body"/>
          </p:nvPr>
        </p:nvSpPr>
        <p:spPr>
          <a:xfrm>
            <a:off x="914400" y="4343400"/>
            <a:ext cx="5029200" cy="4114800"/>
          </a:xfrm>
        </p:spPr>
        <p:txBody>
          <a:bodyPr wrap="square" lIns="91440" tIns="45720" rIns="91440" bIns="45720" anchor="t"/>
          <a:lstStyle/>
          <a:p>
            <a:pPr lvl="0" eaLnBrk="1" hangingPunct="1"/>
            <a:endParaRPr lang="zh-CN" altLang="zh-CN"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7"/>
          <p:cNvSpPr txBox="1">
            <a:spLocks noGrp="1"/>
          </p:cNvSpPr>
          <p:nvPr>
            <p:ph type="sldNum" sz="quarter"/>
          </p:nvPr>
        </p:nvSpPr>
        <p:spPr>
          <a:xfrm>
            <a:off x="3884613" y="8685213"/>
            <a:ext cx="2971800" cy="457200"/>
          </a:xfrm>
          <a:prstGeom prst="rect">
            <a:avLst/>
          </a:prstGeom>
          <a:noFill/>
          <a:ln w="9525">
            <a:noFill/>
          </a:ln>
        </p:spPr>
        <p:txBody>
          <a:bodyPr wrap="square" lIns="91440" tIns="45720" rIns="91440" bIns="45720" anchor="b"/>
          <a:lstStyle/>
          <a:p>
            <a:pPr lvl="0" indent="0" algn="r"/>
            <a:fld id="{9A0DB2DC-4C9A-4742-B13C-FB6460FD3503}" type="slidenum">
              <a:rPr lang="en-US" altLang="zh-CN" sz="1200" dirty="0"/>
            </a:fld>
            <a:endParaRPr lang="en-US" altLang="zh-CN" sz="1200" dirty="0"/>
          </a:p>
        </p:txBody>
      </p:sp>
      <p:sp>
        <p:nvSpPr>
          <p:cNvPr id="47106" name="Rectangle 2"/>
          <p:cNvSpPr>
            <a:spLocks noGrp="1" noRot="1" noChangeAspect="1" noTextEdit="1"/>
          </p:cNvSpPr>
          <p:nvPr>
            <p:ph type="sldImg"/>
          </p:nvPr>
        </p:nvSpPr>
        <p:spPr/>
      </p:sp>
      <p:sp>
        <p:nvSpPr>
          <p:cNvPr id="47107" name="Rectangle 3"/>
          <p:cNvSpPr>
            <a:spLocks noGrp="1"/>
          </p:cNvSpPr>
          <p:nvPr>
            <p:ph type="body"/>
          </p:nvPr>
        </p:nvSpPr>
        <p:spPr>
          <a:xfrm>
            <a:off x="914400" y="4343400"/>
            <a:ext cx="5029200" cy="4114800"/>
          </a:xfrm>
        </p:spPr>
        <p:txBody>
          <a:bodyPr wrap="square" lIns="91440" tIns="45720" rIns="91440" bIns="45720" anchor="t"/>
          <a:lstStyle/>
          <a:p>
            <a:pPr lvl="0" eaLnBrk="1" hangingPunct="1"/>
            <a:endParaRPr lang="zh-CN" altLang="zh-CN"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7"/>
          <p:cNvSpPr txBox="1">
            <a:spLocks noGrp="1"/>
          </p:cNvSpPr>
          <p:nvPr>
            <p:ph type="sldNum" sz="quarter"/>
          </p:nvPr>
        </p:nvSpPr>
        <p:spPr>
          <a:xfrm>
            <a:off x="3884613" y="8685213"/>
            <a:ext cx="2971800" cy="457200"/>
          </a:xfrm>
          <a:prstGeom prst="rect">
            <a:avLst/>
          </a:prstGeom>
          <a:noFill/>
          <a:ln w="9525">
            <a:noFill/>
          </a:ln>
        </p:spPr>
        <p:txBody>
          <a:bodyPr wrap="square" lIns="91440" tIns="45720" rIns="91440" bIns="45720" anchor="b"/>
          <a:lstStyle/>
          <a:p>
            <a:pPr lvl="0" indent="0" algn="r"/>
            <a:fld id="{9A0DB2DC-4C9A-4742-B13C-FB6460FD3503}" type="slidenum">
              <a:rPr lang="en-US" altLang="zh-CN" sz="1200" dirty="0"/>
            </a:fld>
            <a:endParaRPr lang="en-US" altLang="zh-CN" sz="1200" dirty="0"/>
          </a:p>
        </p:txBody>
      </p:sp>
      <p:sp>
        <p:nvSpPr>
          <p:cNvPr id="50178" name="Rectangle 2"/>
          <p:cNvSpPr>
            <a:spLocks noGrp="1" noRot="1" noChangeAspect="1" noTextEdit="1"/>
          </p:cNvSpPr>
          <p:nvPr>
            <p:ph type="sldImg"/>
          </p:nvPr>
        </p:nvSpPr>
        <p:spPr/>
      </p:sp>
      <p:sp>
        <p:nvSpPr>
          <p:cNvPr id="50179" name="Rectangle 3"/>
          <p:cNvSpPr>
            <a:spLocks noGrp="1"/>
          </p:cNvSpPr>
          <p:nvPr>
            <p:ph type="body"/>
          </p:nvPr>
        </p:nvSpPr>
        <p:spPr>
          <a:xfrm>
            <a:off x="914400" y="4343400"/>
            <a:ext cx="5029200" cy="4114800"/>
          </a:xfrm>
        </p:spPr>
        <p:txBody>
          <a:bodyPr wrap="square" lIns="91440" tIns="45720" rIns="91440" bIns="45720" anchor="t"/>
          <a:lstStyle/>
          <a:p>
            <a:pPr lvl="0" eaLnBrk="1" hangingPunct="1"/>
            <a:endParaRPr lang="zh-CN" altLang="zh-CN"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7"/>
          <p:cNvSpPr txBox="1">
            <a:spLocks noGrp="1"/>
          </p:cNvSpPr>
          <p:nvPr>
            <p:ph type="sldNum" sz="quarter"/>
          </p:nvPr>
        </p:nvSpPr>
        <p:spPr>
          <a:xfrm>
            <a:off x="3884613" y="8685213"/>
            <a:ext cx="2971800" cy="457200"/>
          </a:xfrm>
          <a:prstGeom prst="rect">
            <a:avLst/>
          </a:prstGeom>
          <a:noFill/>
          <a:ln w="9525">
            <a:noFill/>
          </a:ln>
        </p:spPr>
        <p:txBody>
          <a:bodyPr wrap="square" lIns="91440" tIns="45720" rIns="91440" bIns="45720" anchor="b"/>
          <a:lstStyle/>
          <a:p>
            <a:pPr lvl="0" indent="0" algn="r"/>
            <a:fld id="{9A0DB2DC-4C9A-4742-B13C-FB6460FD3503}" type="slidenum">
              <a:rPr lang="en-US" altLang="zh-CN" sz="1200" dirty="0"/>
            </a:fld>
            <a:endParaRPr lang="en-US" altLang="zh-CN" sz="1200" dirty="0"/>
          </a:p>
        </p:txBody>
      </p:sp>
      <p:sp>
        <p:nvSpPr>
          <p:cNvPr id="52226" name="Rectangle 2"/>
          <p:cNvSpPr>
            <a:spLocks noGrp="1" noRot="1" noChangeAspect="1" noTextEdit="1"/>
          </p:cNvSpPr>
          <p:nvPr>
            <p:ph type="sldImg"/>
          </p:nvPr>
        </p:nvSpPr>
        <p:spPr/>
      </p:sp>
      <p:sp>
        <p:nvSpPr>
          <p:cNvPr id="52227" name="Rectangle 3"/>
          <p:cNvSpPr>
            <a:spLocks noGrp="1"/>
          </p:cNvSpPr>
          <p:nvPr>
            <p:ph type="body"/>
          </p:nvPr>
        </p:nvSpPr>
        <p:spPr>
          <a:xfrm>
            <a:off x="914400" y="4343400"/>
            <a:ext cx="5029200" cy="4114800"/>
          </a:xfrm>
        </p:spPr>
        <p:txBody>
          <a:bodyPr wrap="square" lIns="91440" tIns="45720" rIns="91440" bIns="45720" anchor="t"/>
          <a:lstStyle/>
          <a:p>
            <a:pPr lvl="0" eaLnBrk="1" hangingPunct="1"/>
            <a:endParaRPr lang="zh-CN" altLang="zh-CN"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7"/>
          <p:cNvSpPr txBox="1">
            <a:spLocks noGrp="1"/>
          </p:cNvSpPr>
          <p:nvPr>
            <p:ph type="sldNum" sz="quarter"/>
          </p:nvPr>
        </p:nvSpPr>
        <p:spPr>
          <a:xfrm>
            <a:off x="3884613" y="8685213"/>
            <a:ext cx="2971800" cy="457200"/>
          </a:xfrm>
          <a:prstGeom prst="rect">
            <a:avLst/>
          </a:prstGeom>
          <a:noFill/>
          <a:ln w="9525">
            <a:noFill/>
          </a:ln>
        </p:spPr>
        <p:txBody>
          <a:bodyPr wrap="square" lIns="91440" tIns="45720" rIns="91440" bIns="45720" anchor="b"/>
          <a:lstStyle/>
          <a:p>
            <a:pPr lvl="0" indent="0" algn="r"/>
            <a:fld id="{9A0DB2DC-4C9A-4742-B13C-FB6460FD3503}" type="slidenum">
              <a:rPr lang="en-US" altLang="zh-CN" sz="1200" dirty="0"/>
            </a:fld>
            <a:endParaRPr lang="en-US" altLang="zh-CN" sz="1200" dirty="0"/>
          </a:p>
        </p:txBody>
      </p:sp>
      <p:sp>
        <p:nvSpPr>
          <p:cNvPr id="54274" name="Rectangle 2"/>
          <p:cNvSpPr>
            <a:spLocks noGrp="1" noRot="1" noChangeAspect="1" noTextEdit="1"/>
          </p:cNvSpPr>
          <p:nvPr>
            <p:ph type="sldImg"/>
          </p:nvPr>
        </p:nvSpPr>
        <p:spPr/>
      </p:sp>
      <p:sp>
        <p:nvSpPr>
          <p:cNvPr id="54275" name="Rectangle 3"/>
          <p:cNvSpPr>
            <a:spLocks noGrp="1"/>
          </p:cNvSpPr>
          <p:nvPr>
            <p:ph type="body"/>
          </p:nvPr>
        </p:nvSpPr>
        <p:spPr>
          <a:xfrm>
            <a:off x="914400" y="4343400"/>
            <a:ext cx="5029200" cy="4114800"/>
          </a:xfrm>
        </p:spPr>
        <p:txBody>
          <a:bodyPr wrap="square" lIns="91440" tIns="45720" rIns="91440" bIns="45720" anchor="t"/>
          <a:lstStyle/>
          <a:p>
            <a:pPr lvl="0" eaLnBrk="1" hangingPunct="1"/>
            <a:endParaRPr lang="zh-CN" altLang="zh-CN"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pPr fontAlgn="base"/>
            <a:r>
              <a:rPr lang="zh-CN" altLang="en-US" strike="noStrike" noProof="1" smtClean="0"/>
              <a:t>单击此处编辑母版副标题样式</a:t>
            </a:r>
            <a:endParaRPr lang="zh-CN" altLang="en-US" strike="noStrike" noProof="1"/>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algn="r" eaLnBrk="1" fontAlgn="base" hangingPunct="1"/>
            <a:fld id="{9A0DB2DC-4C9A-4742-B13C-FB6460FD3503}" type="slidenum">
              <a:rPr lang="en-US" altLang="zh-CN" sz="1400" strike="noStrike" noProof="1" dirty="0">
                <a:latin typeface="Arial" panose="020B0604020202020204" pitchFamily="34" charset="0"/>
                <a:ea typeface="宋体" panose="02010600030101010101" pitchFamily="2" charset="-122"/>
                <a:cs typeface="+mn-ea"/>
              </a:rPr>
            </a:fld>
            <a:endParaRPr lang="en-US" altLang="zh-CN" sz="1400" strike="noStrike" noProof="1"/>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algn="r" eaLnBrk="1" fontAlgn="base" hangingPunct="1"/>
            <a:fld id="{9A0DB2DC-4C9A-4742-B13C-FB6460FD3503}" type="slidenum">
              <a:rPr lang="en-US" altLang="zh-CN" sz="1400" strike="noStrike" noProof="1" dirty="0">
                <a:latin typeface="Arial" panose="020B0604020202020204" pitchFamily="34" charset="0"/>
                <a:ea typeface="宋体" panose="02010600030101010101" pitchFamily="2" charset="-122"/>
                <a:cs typeface="+mn-ea"/>
              </a:rPr>
            </a:fld>
            <a:endParaRPr lang="en-US" altLang="zh-CN" sz="1400" strike="noStrike" noProof="1"/>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274638"/>
            <a:ext cx="6019800" cy="5851525"/>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algn="r" eaLnBrk="1" fontAlgn="base" hangingPunct="1"/>
            <a:fld id="{9A0DB2DC-4C9A-4742-B13C-FB6460FD3503}" type="slidenum">
              <a:rPr lang="en-US" altLang="zh-CN" sz="1400" strike="noStrike" noProof="1" dirty="0">
                <a:latin typeface="Arial" panose="020B0604020202020204" pitchFamily="34" charset="0"/>
                <a:ea typeface="宋体" panose="02010600030101010101" pitchFamily="2" charset="-122"/>
                <a:cs typeface="+mn-ea"/>
              </a:rPr>
            </a:fld>
            <a:endParaRPr lang="en-US" altLang="zh-CN" sz="1400" strike="noStrike" noProof="1"/>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woObj" preserve="1">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57200" y="1600200"/>
            <a:ext cx="4038600" cy="452596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quarter" idx="2"/>
          </p:nvPr>
        </p:nvSpPr>
        <p:spPr>
          <a:xfrm>
            <a:off x="4648200" y="1600200"/>
            <a:ext cx="4038600" cy="218598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内容占位符 4"/>
          <p:cNvSpPr>
            <a:spLocks noGrp="1"/>
          </p:cNvSpPr>
          <p:nvPr>
            <p:ph sz="quarter" idx="3"/>
          </p:nvPr>
        </p:nvSpPr>
        <p:spPr>
          <a:xfrm>
            <a:off x="4648200" y="3938588"/>
            <a:ext cx="4038600" cy="2187575"/>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6" name="日期占位符 5"/>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页脚占位符 6"/>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 name="灯片编号占位符 7"/>
          <p:cNvSpPr>
            <a:spLocks noGrp="1"/>
          </p:cNvSpPr>
          <p:nvPr>
            <p:ph type="sldNum" sz="quarter" idx="12"/>
          </p:nvPr>
        </p:nvSpPr>
        <p:spPr/>
        <p:txBody>
          <a:bodyPr/>
          <a:lstStyle/>
          <a:p>
            <a:pPr lvl="0" algn="r" eaLnBrk="1" fontAlgn="base" hangingPunct="1"/>
            <a:fld id="{9A0DB2DC-4C9A-4742-B13C-FB6460FD3503}" type="slidenum">
              <a:rPr lang="en-US" altLang="zh-CN" sz="1400" strike="noStrike" noProof="1" dirty="0">
                <a:latin typeface="Arial" panose="020B0604020202020204" pitchFamily="34" charset="0"/>
                <a:ea typeface="宋体" panose="02010600030101010101" pitchFamily="2" charset="-122"/>
                <a:cs typeface="+mn-ea"/>
              </a:rPr>
            </a:fld>
            <a:endParaRPr lang="en-US" altLang="zh-CN" sz="1400" strike="noStrike" noProof="1"/>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algn="r" eaLnBrk="1" fontAlgn="base" hangingPunct="1"/>
            <a:fld id="{9A0DB2DC-4C9A-4742-B13C-FB6460FD3503}" type="slidenum">
              <a:rPr lang="en-US" altLang="zh-CN" sz="1400" strike="noStrike" noProof="1" dirty="0">
                <a:latin typeface="Arial" panose="020B0604020202020204" pitchFamily="34" charset="0"/>
                <a:ea typeface="宋体" panose="02010600030101010101" pitchFamily="2" charset="-122"/>
                <a:cs typeface="+mn-ea"/>
              </a:rPr>
            </a:fld>
            <a:endParaRPr lang="en-US" altLang="zh-CN" sz="1400" strike="noStrike" noProof="1"/>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algn="r" eaLnBrk="1" fontAlgn="base" hangingPunct="1"/>
            <a:fld id="{9A0DB2DC-4C9A-4742-B13C-FB6460FD3503}" type="slidenum">
              <a:rPr lang="en-US" altLang="zh-CN" sz="1400" strike="noStrike" noProof="1" dirty="0">
                <a:latin typeface="Arial" panose="020B0604020202020204" pitchFamily="34" charset="0"/>
                <a:ea typeface="宋体" panose="02010600030101010101" pitchFamily="2" charset="-122"/>
                <a:cs typeface="+mn-ea"/>
              </a:rPr>
            </a:fld>
            <a:endParaRPr lang="en-US" altLang="zh-CN" sz="1400" strike="noStrike" noProof="1"/>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algn="r" eaLnBrk="1" fontAlgn="base" hangingPunct="1"/>
            <a:fld id="{9A0DB2DC-4C9A-4742-B13C-FB6460FD3503}" type="slidenum">
              <a:rPr lang="en-US" altLang="zh-CN" sz="1400" strike="noStrike" noProof="1" dirty="0">
                <a:latin typeface="Arial" panose="020B0604020202020204" pitchFamily="34" charset="0"/>
                <a:ea typeface="宋体" panose="02010600030101010101" pitchFamily="2" charset="-122"/>
                <a:cs typeface="+mn-ea"/>
              </a:rPr>
            </a:fld>
            <a:endParaRPr lang="en-US" altLang="zh-CN" sz="1400" strike="noStrike" noProof="1"/>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lstStyle/>
          <a:p>
            <a:pPr lvl="0" algn="r" eaLnBrk="1" fontAlgn="base" hangingPunct="1"/>
            <a:fld id="{9A0DB2DC-4C9A-4742-B13C-FB6460FD3503}" type="slidenum">
              <a:rPr lang="en-US" altLang="zh-CN" sz="1400" strike="noStrike" noProof="1" dirty="0">
                <a:latin typeface="Arial" panose="020B0604020202020204" pitchFamily="34" charset="0"/>
                <a:ea typeface="宋体" panose="02010600030101010101" pitchFamily="2" charset="-122"/>
                <a:cs typeface="+mn-ea"/>
              </a:rPr>
            </a:fld>
            <a:endParaRPr lang="en-US" altLang="zh-CN" sz="1400" strike="noStrike" noProof="1"/>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lstStyle/>
          <a:p>
            <a:pPr lvl="0" algn="r" eaLnBrk="1" fontAlgn="base" hangingPunct="1"/>
            <a:fld id="{9A0DB2DC-4C9A-4742-B13C-FB6460FD3503}" type="slidenum">
              <a:rPr lang="en-US" altLang="zh-CN" sz="1400" strike="noStrike" noProof="1" dirty="0">
                <a:latin typeface="Arial" panose="020B0604020202020204" pitchFamily="34" charset="0"/>
                <a:ea typeface="宋体" panose="02010600030101010101" pitchFamily="2" charset="-122"/>
                <a:cs typeface="+mn-ea"/>
              </a:rPr>
            </a:fld>
            <a:endParaRPr lang="en-US" altLang="zh-CN" sz="1400" strike="noStrike" noProof="1"/>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lstStyle/>
          <a:p>
            <a:pPr lvl="0" algn="r" eaLnBrk="1" fontAlgn="base" hangingPunct="1"/>
            <a:fld id="{9A0DB2DC-4C9A-4742-B13C-FB6460FD3503}" type="slidenum">
              <a:rPr lang="en-US" altLang="zh-CN" sz="1400" strike="noStrike" noProof="1" dirty="0">
                <a:latin typeface="Arial" panose="020B0604020202020204" pitchFamily="34" charset="0"/>
                <a:ea typeface="宋体" panose="02010600030101010101" pitchFamily="2" charset="-122"/>
                <a:cs typeface="+mn-ea"/>
              </a:rPr>
            </a:fld>
            <a:endParaRPr lang="en-US" altLang="zh-CN" sz="1400" strike="noStrike" noProof="1"/>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algn="r" eaLnBrk="1" fontAlgn="base" hangingPunct="1"/>
            <a:fld id="{9A0DB2DC-4C9A-4742-B13C-FB6460FD3503}" type="slidenum">
              <a:rPr lang="en-US" altLang="zh-CN" sz="1400" strike="noStrike" noProof="1" dirty="0">
                <a:latin typeface="Arial" panose="020B0604020202020204" pitchFamily="34" charset="0"/>
                <a:ea typeface="宋体" panose="02010600030101010101" pitchFamily="2" charset="-122"/>
                <a:cs typeface="+mn-ea"/>
              </a:rPr>
            </a:fld>
            <a:endParaRPr lang="en-US" altLang="zh-CN" sz="1400" strike="noStrike" noProof="1"/>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0" lang="zh-CN" altLang="en-US" sz="3200" b="0" i="0" u="none" strike="noStrike" kern="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algn="r" eaLnBrk="1" fontAlgn="base" hangingPunct="1"/>
            <a:fld id="{9A0DB2DC-4C9A-4742-B13C-FB6460FD3503}" type="slidenum">
              <a:rPr lang="en-US" altLang="zh-CN" sz="1400" strike="noStrike" noProof="1" dirty="0">
                <a:latin typeface="Arial" panose="020B0604020202020204" pitchFamily="34" charset="0"/>
                <a:ea typeface="宋体" panose="02010600030101010101" pitchFamily="2" charset="-122"/>
                <a:cs typeface="+mn-ea"/>
              </a:rPr>
            </a:fld>
            <a:endParaRPr lang="en-US" altLang="zh-CN" sz="1400" strike="noStrike" noProof="1"/>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1.jpe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p:cNvSpPr>
          <p:nvPr>
            <p:ph type="title"/>
          </p:nvPr>
        </p:nvSpPr>
        <p:spPr>
          <a:xfrm>
            <a:off x="457200" y="274638"/>
            <a:ext cx="8229600" cy="1143000"/>
          </a:xfrm>
          <a:prstGeom prst="rect">
            <a:avLst/>
          </a:prstGeom>
          <a:noFill/>
          <a:ln w="9525">
            <a:noFill/>
          </a:ln>
        </p:spPr>
        <p:txBody>
          <a:bodyPr anchor="ctr"/>
          <a:lstStyle/>
          <a:p>
            <a:pPr lvl="0"/>
            <a:r>
              <a:rPr lang="zh-CN" altLang="en-US" dirty="0"/>
              <a:t>单击此处编辑母版标题样式</a:t>
            </a:r>
            <a:endParaRPr lang="zh-CN" altLang="en-US" dirty="0"/>
          </a:p>
        </p:txBody>
      </p:sp>
      <p:sp>
        <p:nvSpPr>
          <p:cNvPr id="1027" name="Rectangle 3"/>
          <p:cNvSpPr>
            <a:spLocks noGrp="1"/>
          </p:cNvSpPr>
          <p:nvPr>
            <p:ph type="body"/>
          </p:nvPr>
        </p:nvSpPr>
        <p:spPr>
          <a:xfrm>
            <a:off x="457200" y="1600200"/>
            <a:ext cx="8229600" cy="4525963"/>
          </a:xfrm>
          <a:prstGeom prst="rect">
            <a:avLst/>
          </a:prstGeom>
          <a:noFill/>
          <a:ln w="9525">
            <a:noFill/>
          </a:ln>
        </p:spPr>
        <p:txBody>
          <a:bodyPr anchor="t"/>
          <a:lstStyle/>
          <a:p>
            <a:pPr lvl="0" indent="-342900"/>
            <a:r>
              <a:rPr lang="zh-CN" altLang="en-US" dirty="0"/>
              <a:t>单击此处编辑母版文本样式</a:t>
            </a:r>
            <a:endParaRPr lang="zh-CN" altLang="en-US" dirty="0"/>
          </a:p>
          <a:p>
            <a:pPr lvl="1" indent="-285750"/>
            <a:r>
              <a:rPr lang="zh-CN" altLang="en-US" dirty="0"/>
              <a:t>第二级</a:t>
            </a:r>
            <a:endParaRPr lang="zh-CN" altLang="en-US" dirty="0"/>
          </a:p>
          <a:p>
            <a:pPr lvl="2" indent="-228600"/>
            <a:r>
              <a:rPr lang="zh-CN" altLang="en-US" dirty="0"/>
              <a:t>第三级</a:t>
            </a:r>
            <a:endParaRPr lang="zh-CN" altLang="en-US" dirty="0"/>
          </a:p>
          <a:p>
            <a:pPr lvl="3" indent="-228600"/>
            <a:r>
              <a:rPr lang="zh-CN" altLang="en-US" dirty="0"/>
              <a:t>第四级</a:t>
            </a:r>
            <a:endParaRPr lang="zh-CN" altLang="en-US" dirty="0"/>
          </a:p>
          <a:p>
            <a:pPr lvl="4" indent="-228600"/>
            <a:r>
              <a:rPr lang="zh-CN" altLang="en-US" dirty="0"/>
              <a:t>第五级</a:t>
            </a:r>
            <a:endParaRPr lang="zh-CN" altLang="en-US" dirty="0"/>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ln>
          <a:effectLst/>
        </p:spPr>
        <p:txBody>
          <a:bodyPr vert="horz" wrap="square" lIns="91440" tIns="45720" rIns="91440" bIns="45720" numCol="1" anchor="t" anchorCtr="0" compatLnSpc="1"/>
          <a:lstStyle>
            <a:lvl1pPr>
              <a:defRPr sz="140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 name="Rectangle 5"/>
          <p:cNvSpPr>
            <a:spLocks noGrp="1" noChangeArrowheads="1"/>
          </p:cNvSpPr>
          <p:nvPr>
            <p:ph type="ftr" sz="quarter" idx="3"/>
          </p:nvPr>
        </p:nvSpPr>
        <p:spPr bwMode="auto">
          <a:xfrm>
            <a:off x="3124200" y="6245225"/>
            <a:ext cx="2895600" cy="476250"/>
          </a:xfrm>
          <a:prstGeom prst="rect">
            <a:avLst/>
          </a:prstGeom>
          <a:noFill/>
          <a:ln w="9525">
            <a:noFill/>
            <a:miter lim="800000"/>
          </a:ln>
          <a:effectLst/>
        </p:spPr>
        <p:txBody>
          <a:bodyPr vert="horz" wrap="square" lIns="91440" tIns="45720" rIns="91440" bIns="45720" numCol="1" anchor="t" anchorCtr="0" compatLnSpc="1"/>
          <a:lstStyle>
            <a:lvl1pPr algn="ctr">
              <a:defRPr sz="1400"/>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 name="Rectangle 6"/>
          <p:cNvSpPr>
            <a:spLocks noGrp="1" noChangeArrowheads="1"/>
          </p:cNvSpPr>
          <p:nvPr>
            <p:ph type="sldNum" sz="quarter" idx="4"/>
          </p:nvPr>
        </p:nvSpPr>
        <p:spPr bwMode="auto">
          <a:xfrm>
            <a:off x="6553200" y="6245225"/>
            <a:ext cx="2133600" cy="476250"/>
          </a:xfrm>
          <a:prstGeom prst="rect">
            <a:avLst/>
          </a:prstGeom>
          <a:noFill/>
          <a:ln w="9525">
            <a:noFill/>
            <a:miter lim="800000"/>
          </a:ln>
          <a:effectLst/>
        </p:spPr>
        <p:txBody>
          <a:bodyPr vert="horz" wrap="square" lIns="91440" tIns="45720" rIns="91440" bIns="45720" numCol="1" anchor="t" anchorCtr="0" compatLnSpc="1"/>
          <a:lstStyle/>
          <a:p>
            <a:pPr lvl="0" algn="r" eaLnBrk="1" fontAlgn="base" hangingPunct="1"/>
            <a:fld id="{9A0DB2DC-4C9A-4742-B13C-FB6460FD3503}" type="slidenum">
              <a:rPr lang="en-US" altLang="zh-CN" sz="1400" strike="noStrike" noProof="1" dirty="0">
                <a:latin typeface="Arial" panose="020B0604020202020204" pitchFamily="34" charset="0"/>
                <a:ea typeface="宋体" panose="02010600030101010101" pitchFamily="2" charset="-122"/>
                <a:cs typeface="+mn-ea"/>
              </a:rPr>
            </a:fld>
            <a:endParaRPr lang="en-US" altLang="zh-CN" sz="1400" strike="noStrike" noProof="1"/>
          </a:p>
        </p:txBody>
      </p:sp>
      <p:pic>
        <p:nvPicPr>
          <p:cNvPr id="1031" name="Picture 7" descr="73"/>
          <p:cNvPicPr>
            <a:picLocks noChangeAspect="1"/>
          </p:cNvPicPr>
          <p:nvPr userDrawn="1"/>
        </p:nvPicPr>
        <p:blipFill>
          <a:blip r:embed="rId13"/>
          <a:srcRect r="20525" b="20706"/>
          <a:stretch>
            <a:fillRect/>
          </a:stretch>
        </p:blipFill>
        <p:spPr>
          <a:xfrm>
            <a:off x="0" y="0"/>
            <a:ext cx="9144000" cy="6864350"/>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slide" Target="slide32.xml"/><Relationship Id="rId2" Type="http://schemas.openxmlformats.org/officeDocument/2006/relationships/slide" Target="slide25.xml"/><Relationship Id="rId1" Type="http://schemas.openxmlformats.org/officeDocument/2006/relationships/slide" Target="slide3.xml"/></Relationships>
</file>

<file path=ppt/slides/_rels/slide10.xml.rels><?xml version="1.0" encoding="UTF-8" standalone="yes"?>
<Relationships xmlns="http://schemas.openxmlformats.org/package/2006/relationships"><Relationship Id="rId8" Type="http://schemas.openxmlformats.org/officeDocument/2006/relationships/vmlDrawing" Target="../drawings/vmlDrawing6.vml"/><Relationship Id="rId7"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oleObject" Target="../embeddings/oleObject23.bin"/><Relationship Id="rId4" Type="http://schemas.openxmlformats.org/officeDocument/2006/relationships/image" Target="../media/image24.wmf"/><Relationship Id="rId3" Type="http://schemas.openxmlformats.org/officeDocument/2006/relationships/oleObject" Target="../embeddings/oleObject22.bin"/><Relationship Id="rId2" Type="http://schemas.openxmlformats.org/officeDocument/2006/relationships/image" Target="../media/image23.wmf"/><Relationship Id="rId1" Type="http://schemas.openxmlformats.org/officeDocument/2006/relationships/oleObject" Target="../embeddings/oleObject21.bin"/></Relationships>
</file>

<file path=ppt/slides/_rels/slide11.xml.rels><?xml version="1.0" encoding="UTF-8" standalone="yes"?>
<Relationships xmlns="http://schemas.openxmlformats.org/package/2006/relationships"><Relationship Id="rId9" Type="http://schemas.openxmlformats.org/officeDocument/2006/relationships/image" Target="../media/image25.png"/><Relationship Id="rId8" Type="http://schemas.openxmlformats.org/officeDocument/2006/relationships/oleObject" Target="../embeddings/oleObject27.bin"/><Relationship Id="rId7" Type="http://schemas.openxmlformats.org/officeDocument/2006/relationships/image" Target="../media/image29.wmf"/><Relationship Id="rId6" Type="http://schemas.openxmlformats.org/officeDocument/2006/relationships/oleObject" Target="../embeddings/oleObject26.bin"/><Relationship Id="rId5" Type="http://schemas.openxmlformats.org/officeDocument/2006/relationships/image" Target="../media/image28.wmf"/><Relationship Id="rId4" Type="http://schemas.openxmlformats.org/officeDocument/2006/relationships/oleObject" Target="../embeddings/oleObject25.bin"/><Relationship Id="rId3" Type="http://schemas.openxmlformats.org/officeDocument/2006/relationships/image" Target="../media/image27.png"/><Relationship Id="rId2" Type="http://schemas.openxmlformats.org/officeDocument/2006/relationships/image" Target="../media/image26.wmf"/><Relationship Id="rId11" Type="http://schemas.openxmlformats.org/officeDocument/2006/relationships/vmlDrawing" Target="../drawings/vmlDrawing7.vml"/><Relationship Id="rId10" Type="http://schemas.openxmlformats.org/officeDocument/2006/relationships/slideLayout" Target="../slideLayouts/slideLayout2.xml"/><Relationship Id="rId1" Type="http://schemas.openxmlformats.org/officeDocument/2006/relationships/oleObject" Target="../embeddings/oleObject24.bin"/></Relationships>
</file>

<file path=ppt/slides/_rels/slide12.xml.rels><?xml version="1.0" encoding="UTF-8" standalone="yes"?>
<Relationships xmlns="http://schemas.openxmlformats.org/package/2006/relationships"><Relationship Id="rId6" Type="http://schemas.openxmlformats.org/officeDocument/2006/relationships/vmlDrawing" Target="../drawings/vmlDrawing8.vml"/><Relationship Id="rId5" Type="http://schemas.openxmlformats.org/officeDocument/2006/relationships/slideLayout" Target="../slideLayouts/slideLayout2.xml"/><Relationship Id="rId4" Type="http://schemas.openxmlformats.org/officeDocument/2006/relationships/image" Target="../media/image31.wmf"/><Relationship Id="rId3" Type="http://schemas.openxmlformats.org/officeDocument/2006/relationships/oleObject" Target="../embeddings/oleObject29.bin"/><Relationship Id="rId2" Type="http://schemas.openxmlformats.org/officeDocument/2006/relationships/image" Target="../media/image30.png"/><Relationship Id="rId1" Type="http://schemas.openxmlformats.org/officeDocument/2006/relationships/oleObject" Target="../embeddings/oleObject28.bin"/></Relationships>
</file>

<file path=ppt/slides/_rels/slide13.xml.rels><?xml version="1.0" encoding="UTF-8" standalone="yes"?>
<Relationships xmlns="http://schemas.openxmlformats.org/package/2006/relationships"><Relationship Id="rId9" Type="http://schemas.openxmlformats.org/officeDocument/2006/relationships/oleObject" Target="../embeddings/oleObject34.bin"/><Relationship Id="rId8" Type="http://schemas.openxmlformats.org/officeDocument/2006/relationships/image" Target="../media/image34.wmf"/><Relationship Id="rId7" Type="http://schemas.openxmlformats.org/officeDocument/2006/relationships/oleObject" Target="../embeddings/oleObject33.bin"/><Relationship Id="rId6" Type="http://schemas.openxmlformats.org/officeDocument/2006/relationships/image" Target="../media/image30.png"/><Relationship Id="rId5" Type="http://schemas.openxmlformats.org/officeDocument/2006/relationships/oleObject" Target="../embeddings/oleObject32.bin"/><Relationship Id="rId4" Type="http://schemas.openxmlformats.org/officeDocument/2006/relationships/image" Target="../media/image33.wmf"/><Relationship Id="rId3" Type="http://schemas.openxmlformats.org/officeDocument/2006/relationships/oleObject" Target="../embeddings/oleObject31.bin"/><Relationship Id="rId2" Type="http://schemas.openxmlformats.org/officeDocument/2006/relationships/image" Target="../media/image32.wmf"/><Relationship Id="rId16" Type="http://schemas.openxmlformats.org/officeDocument/2006/relationships/vmlDrawing" Target="../drawings/vmlDrawing9.vml"/><Relationship Id="rId15" Type="http://schemas.openxmlformats.org/officeDocument/2006/relationships/slideLayout" Target="../slideLayouts/slideLayout2.xml"/><Relationship Id="rId14" Type="http://schemas.openxmlformats.org/officeDocument/2006/relationships/image" Target="../media/image37.wmf"/><Relationship Id="rId13" Type="http://schemas.openxmlformats.org/officeDocument/2006/relationships/oleObject" Target="../embeddings/oleObject36.bin"/><Relationship Id="rId12" Type="http://schemas.openxmlformats.org/officeDocument/2006/relationships/image" Target="../media/image36.wmf"/><Relationship Id="rId11" Type="http://schemas.openxmlformats.org/officeDocument/2006/relationships/oleObject" Target="../embeddings/oleObject35.bin"/><Relationship Id="rId10" Type="http://schemas.openxmlformats.org/officeDocument/2006/relationships/image" Target="../media/image35.wmf"/><Relationship Id="rId1" Type="http://schemas.openxmlformats.org/officeDocument/2006/relationships/oleObject" Target="../embeddings/oleObject30.bin"/></Relationships>
</file>

<file path=ppt/slides/_rels/slide14.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41.png"/><Relationship Id="rId7" Type="http://schemas.openxmlformats.org/officeDocument/2006/relationships/oleObject" Target="../embeddings/oleObject40.bin"/><Relationship Id="rId6" Type="http://schemas.openxmlformats.org/officeDocument/2006/relationships/image" Target="../media/image40.wmf"/><Relationship Id="rId5" Type="http://schemas.openxmlformats.org/officeDocument/2006/relationships/oleObject" Target="../embeddings/oleObject39.bin"/><Relationship Id="rId4" Type="http://schemas.openxmlformats.org/officeDocument/2006/relationships/image" Target="../media/image39.wmf"/><Relationship Id="rId3" Type="http://schemas.openxmlformats.org/officeDocument/2006/relationships/oleObject" Target="../embeddings/oleObject38.bin"/><Relationship Id="rId2" Type="http://schemas.openxmlformats.org/officeDocument/2006/relationships/image" Target="../media/image38.png"/><Relationship Id="rId10" Type="http://schemas.openxmlformats.org/officeDocument/2006/relationships/vmlDrawing" Target="../drawings/vmlDrawing10.vml"/><Relationship Id="rId1" Type="http://schemas.openxmlformats.org/officeDocument/2006/relationships/oleObject" Target="../embeddings/oleObject37.bin"/></Relationships>
</file>

<file path=ppt/slides/_rels/slide15.xml.rels><?xml version="1.0" encoding="UTF-8" standalone="yes"?>
<Relationships xmlns="http://schemas.openxmlformats.org/package/2006/relationships"><Relationship Id="rId7" Type="http://schemas.openxmlformats.org/officeDocument/2006/relationships/notesSlide" Target="../notesSlides/notesSlide2.xml"/><Relationship Id="rId6" Type="http://schemas.openxmlformats.org/officeDocument/2006/relationships/vmlDrawing" Target="../drawings/vmlDrawing11.vml"/><Relationship Id="rId5" Type="http://schemas.openxmlformats.org/officeDocument/2006/relationships/slideLayout" Target="../slideLayouts/slideLayout2.xml"/><Relationship Id="rId4" Type="http://schemas.openxmlformats.org/officeDocument/2006/relationships/image" Target="../media/image42.png"/><Relationship Id="rId3" Type="http://schemas.openxmlformats.org/officeDocument/2006/relationships/oleObject" Target="../embeddings/oleObject42.bin"/><Relationship Id="rId2" Type="http://schemas.openxmlformats.org/officeDocument/2006/relationships/image" Target="../media/image41.png"/><Relationship Id="rId1" Type="http://schemas.openxmlformats.org/officeDocument/2006/relationships/oleObject" Target="../embeddings/oleObject41.bin"/></Relationships>
</file>

<file path=ppt/slides/_rels/slide16.xml.rels><?xml version="1.0" encoding="UTF-8" standalone="yes"?>
<Relationships xmlns="http://schemas.openxmlformats.org/package/2006/relationships"><Relationship Id="rId9" Type="http://schemas.openxmlformats.org/officeDocument/2006/relationships/oleObject" Target="../embeddings/oleObject47.bin"/><Relationship Id="rId8" Type="http://schemas.openxmlformats.org/officeDocument/2006/relationships/image" Target="../media/image46.wmf"/><Relationship Id="rId7" Type="http://schemas.openxmlformats.org/officeDocument/2006/relationships/oleObject" Target="../embeddings/oleObject46.bin"/><Relationship Id="rId6" Type="http://schemas.openxmlformats.org/officeDocument/2006/relationships/image" Target="../media/image45.wmf"/><Relationship Id="rId5" Type="http://schemas.openxmlformats.org/officeDocument/2006/relationships/oleObject" Target="../embeddings/oleObject45.bin"/><Relationship Id="rId4" Type="http://schemas.openxmlformats.org/officeDocument/2006/relationships/image" Target="../media/image44.wmf"/><Relationship Id="rId3" Type="http://schemas.openxmlformats.org/officeDocument/2006/relationships/oleObject" Target="../embeddings/oleObject44.bin"/><Relationship Id="rId2" Type="http://schemas.openxmlformats.org/officeDocument/2006/relationships/image" Target="../media/image43.png"/><Relationship Id="rId14" Type="http://schemas.openxmlformats.org/officeDocument/2006/relationships/vmlDrawing" Target="../drawings/vmlDrawing12.vml"/><Relationship Id="rId13" Type="http://schemas.openxmlformats.org/officeDocument/2006/relationships/slideLayout" Target="../slideLayouts/slideLayout2.xml"/><Relationship Id="rId12" Type="http://schemas.openxmlformats.org/officeDocument/2006/relationships/image" Target="../media/image48.wmf"/><Relationship Id="rId11" Type="http://schemas.openxmlformats.org/officeDocument/2006/relationships/oleObject" Target="../embeddings/oleObject48.bin"/><Relationship Id="rId10" Type="http://schemas.openxmlformats.org/officeDocument/2006/relationships/image" Target="../media/image47.wmf"/><Relationship Id="rId1" Type="http://schemas.openxmlformats.org/officeDocument/2006/relationships/oleObject" Target="../embeddings/oleObject43.bin"/></Relationships>
</file>

<file path=ppt/slides/_rels/slide17.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43.png"/><Relationship Id="rId7" Type="http://schemas.openxmlformats.org/officeDocument/2006/relationships/oleObject" Target="../embeddings/oleObject52.bin"/><Relationship Id="rId6" Type="http://schemas.openxmlformats.org/officeDocument/2006/relationships/image" Target="../media/image51.png"/><Relationship Id="rId5" Type="http://schemas.openxmlformats.org/officeDocument/2006/relationships/oleObject" Target="../embeddings/oleObject51.bin"/><Relationship Id="rId4" Type="http://schemas.openxmlformats.org/officeDocument/2006/relationships/image" Target="../media/image50.png"/><Relationship Id="rId3" Type="http://schemas.openxmlformats.org/officeDocument/2006/relationships/oleObject" Target="../embeddings/oleObject50.bin"/><Relationship Id="rId2" Type="http://schemas.openxmlformats.org/officeDocument/2006/relationships/image" Target="../media/image49.png"/><Relationship Id="rId10" Type="http://schemas.openxmlformats.org/officeDocument/2006/relationships/vmlDrawing" Target="../drawings/vmlDrawing13.vml"/><Relationship Id="rId1" Type="http://schemas.openxmlformats.org/officeDocument/2006/relationships/oleObject" Target="../embeddings/oleObject49.bin"/></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53.png"/><Relationship Id="rId1" Type="http://schemas.openxmlformats.org/officeDocument/2006/relationships/image" Target="../media/image52.png"/></Relationships>
</file>

<file path=ppt/slides/_rels/slide19.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57.png"/><Relationship Id="rId7" Type="http://schemas.openxmlformats.org/officeDocument/2006/relationships/oleObject" Target="../embeddings/oleObject56.bin"/><Relationship Id="rId6" Type="http://schemas.openxmlformats.org/officeDocument/2006/relationships/image" Target="../media/image56.png"/><Relationship Id="rId5" Type="http://schemas.openxmlformats.org/officeDocument/2006/relationships/oleObject" Target="../embeddings/oleObject55.bin"/><Relationship Id="rId4" Type="http://schemas.openxmlformats.org/officeDocument/2006/relationships/image" Target="../media/image55.wmf"/><Relationship Id="rId3" Type="http://schemas.openxmlformats.org/officeDocument/2006/relationships/oleObject" Target="../embeddings/oleObject54.bin"/><Relationship Id="rId2" Type="http://schemas.openxmlformats.org/officeDocument/2006/relationships/image" Target="../media/image54.png"/><Relationship Id="rId10" Type="http://schemas.openxmlformats.org/officeDocument/2006/relationships/vmlDrawing" Target="../drawings/vmlDrawing14.vml"/><Relationship Id="rId1" Type="http://schemas.openxmlformats.org/officeDocument/2006/relationships/oleObject" Target="../embeddings/oleObject53.bin"/></Relationships>
</file>

<file path=ppt/slides/_rels/slide2.xml.rels><?xml version="1.0" encoding="UTF-8" standalone="yes"?>
<Relationships xmlns="http://schemas.openxmlformats.org/package/2006/relationships"><Relationship Id="rId5" Type="http://schemas.openxmlformats.org/officeDocument/2006/relationships/vmlDrawing" Target="../drawings/vmlDrawing1.vml"/><Relationship Id="rId4" Type="http://schemas.openxmlformats.org/officeDocument/2006/relationships/slideLayout" Target="../slideLayouts/slideLayout2.xml"/><Relationship Id="rId3" Type="http://schemas.openxmlformats.org/officeDocument/2006/relationships/oleObject" Target="../embeddings/oleObject2.bin"/><Relationship Id="rId2" Type="http://schemas.openxmlformats.org/officeDocument/2006/relationships/image" Target="../media/image2.emf"/><Relationship Id="rId1" Type="http://schemas.openxmlformats.org/officeDocument/2006/relationships/oleObject" Target="../embeddings/oleObject1.bin"/></Relationships>
</file>

<file path=ppt/slides/_rels/slide20.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61.wmf"/><Relationship Id="rId7" Type="http://schemas.openxmlformats.org/officeDocument/2006/relationships/oleObject" Target="../embeddings/oleObject60.bin"/><Relationship Id="rId6" Type="http://schemas.openxmlformats.org/officeDocument/2006/relationships/image" Target="../media/image60.wmf"/><Relationship Id="rId5" Type="http://schemas.openxmlformats.org/officeDocument/2006/relationships/oleObject" Target="../embeddings/oleObject59.bin"/><Relationship Id="rId4" Type="http://schemas.openxmlformats.org/officeDocument/2006/relationships/image" Target="../media/image59.wmf"/><Relationship Id="rId3" Type="http://schemas.openxmlformats.org/officeDocument/2006/relationships/oleObject" Target="../embeddings/oleObject58.bin"/><Relationship Id="rId2" Type="http://schemas.openxmlformats.org/officeDocument/2006/relationships/image" Target="../media/image58.png"/><Relationship Id="rId10" Type="http://schemas.openxmlformats.org/officeDocument/2006/relationships/vmlDrawing" Target="../drawings/vmlDrawing15.vml"/><Relationship Id="rId1" Type="http://schemas.openxmlformats.org/officeDocument/2006/relationships/oleObject" Target="../embeddings/oleObject57.bin"/></Relationships>
</file>

<file path=ppt/slides/_rels/slide21.xml.rels><?xml version="1.0" encoding="UTF-8" standalone="yes"?>
<Relationships xmlns="http://schemas.openxmlformats.org/package/2006/relationships"><Relationship Id="rId9" Type="http://schemas.openxmlformats.org/officeDocument/2006/relationships/image" Target="../media/image66.wmf"/><Relationship Id="rId8" Type="http://schemas.openxmlformats.org/officeDocument/2006/relationships/oleObject" Target="../embeddings/oleObject64.bin"/><Relationship Id="rId7" Type="http://schemas.openxmlformats.org/officeDocument/2006/relationships/image" Target="../media/image65.wmf"/><Relationship Id="rId6" Type="http://schemas.openxmlformats.org/officeDocument/2006/relationships/oleObject" Target="../embeddings/oleObject63.bin"/><Relationship Id="rId5" Type="http://schemas.openxmlformats.org/officeDocument/2006/relationships/image" Target="../media/image64.wmf"/><Relationship Id="rId4" Type="http://schemas.openxmlformats.org/officeDocument/2006/relationships/oleObject" Target="../embeddings/oleObject62.bin"/><Relationship Id="rId3" Type="http://schemas.openxmlformats.org/officeDocument/2006/relationships/image" Target="../media/image63.wmf"/><Relationship Id="rId2" Type="http://schemas.openxmlformats.org/officeDocument/2006/relationships/oleObject" Target="../embeddings/oleObject61.bin"/><Relationship Id="rId15" Type="http://schemas.openxmlformats.org/officeDocument/2006/relationships/vmlDrawing" Target="../drawings/vmlDrawing16.vml"/><Relationship Id="rId14" Type="http://schemas.openxmlformats.org/officeDocument/2006/relationships/slideLayout" Target="../slideLayouts/slideLayout2.xml"/><Relationship Id="rId13" Type="http://schemas.openxmlformats.org/officeDocument/2006/relationships/image" Target="../media/image68.wmf"/><Relationship Id="rId12" Type="http://schemas.openxmlformats.org/officeDocument/2006/relationships/oleObject" Target="../embeddings/oleObject66.bin"/><Relationship Id="rId11" Type="http://schemas.openxmlformats.org/officeDocument/2006/relationships/image" Target="../media/image67.wmf"/><Relationship Id="rId10" Type="http://schemas.openxmlformats.org/officeDocument/2006/relationships/oleObject" Target="../embeddings/oleObject65.bin"/><Relationship Id="rId1" Type="http://schemas.openxmlformats.org/officeDocument/2006/relationships/image" Target="../media/image62.png"/></Relationships>
</file>

<file path=ppt/slides/_rels/slide22.xml.rels><?xml version="1.0" encoding="UTF-8" standalone="yes"?>
<Relationships xmlns="http://schemas.openxmlformats.org/package/2006/relationships"><Relationship Id="rId9" Type="http://schemas.openxmlformats.org/officeDocument/2006/relationships/oleObject" Target="../embeddings/oleObject71.bin"/><Relationship Id="rId8" Type="http://schemas.openxmlformats.org/officeDocument/2006/relationships/image" Target="../media/image72.wmf"/><Relationship Id="rId7" Type="http://schemas.openxmlformats.org/officeDocument/2006/relationships/oleObject" Target="../embeddings/oleObject70.bin"/><Relationship Id="rId6" Type="http://schemas.openxmlformats.org/officeDocument/2006/relationships/image" Target="../media/image71.wmf"/><Relationship Id="rId5" Type="http://schemas.openxmlformats.org/officeDocument/2006/relationships/oleObject" Target="../embeddings/oleObject69.bin"/><Relationship Id="rId4" Type="http://schemas.openxmlformats.org/officeDocument/2006/relationships/image" Target="../media/image70.wmf"/><Relationship Id="rId3" Type="http://schemas.openxmlformats.org/officeDocument/2006/relationships/oleObject" Target="../embeddings/oleObject68.bin"/><Relationship Id="rId2" Type="http://schemas.openxmlformats.org/officeDocument/2006/relationships/image" Target="../media/image69.png"/><Relationship Id="rId12" Type="http://schemas.openxmlformats.org/officeDocument/2006/relationships/vmlDrawing" Target="../drawings/vmlDrawing17.vml"/><Relationship Id="rId11" Type="http://schemas.openxmlformats.org/officeDocument/2006/relationships/slideLayout" Target="../slideLayouts/slideLayout7.xml"/><Relationship Id="rId10" Type="http://schemas.openxmlformats.org/officeDocument/2006/relationships/image" Target="../media/image73.png"/><Relationship Id="rId1" Type="http://schemas.openxmlformats.org/officeDocument/2006/relationships/oleObject" Target="../embeddings/oleObject67.bin"/></Relationships>
</file>

<file path=ppt/slides/_rels/slide23.xml.rels><?xml version="1.0" encoding="UTF-8" standalone="yes"?>
<Relationships xmlns="http://schemas.openxmlformats.org/package/2006/relationships"><Relationship Id="rId9" Type="http://schemas.openxmlformats.org/officeDocument/2006/relationships/image" Target="../media/image78.wmf"/><Relationship Id="rId8" Type="http://schemas.openxmlformats.org/officeDocument/2006/relationships/oleObject" Target="../embeddings/oleObject75.bin"/><Relationship Id="rId7" Type="http://schemas.openxmlformats.org/officeDocument/2006/relationships/image" Target="../media/image77.wmf"/><Relationship Id="rId6" Type="http://schemas.openxmlformats.org/officeDocument/2006/relationships/oleObject" Target="../embeddings/oleObject74.bin"/><Relationship Id="rId5" Type="http://schemas.openxmlformats.org/officeDocument/2006/relationships/image" Target="../media/image76.wmf"/><Relationship Id="rId4" Type="http://schemas.openxmlformats.org/officeDocument/2006/relationships/oleObject" Target="../embeddings/oleObject73.bin"/><Relationship Id="rId3" Type="http://schemas.openxmlformats.org/officeDocument/2006/relationships/image" Target="../media/image75.wmf"/><Relationship Id="rId2" Type="http://schemas.openxmlformats.org/officeDocument/2006/relationships/oleObject" Target="../embeddings/oleObject72.bin"/><Relationship Id="rId15" Type="http://schemas.openxmlformats.org/officeDocument/2006/relationships/vmlDrawing" Target="../drawings/vmlDrawing18.vml"/><Relationship Id="rId14" Type="http://schemas.openxmlformats.org/officeDocument/2006/relationships/slideLayout" Target="../slideLayouts/slideLayout2.xml"/><Relationship Id="rId13" Type="http://schemas.openxmlformats.org/officeDocument/2006/relationships/image" Target="../media/image80.wmf"/><Relationship Id="rId12" Type="http://schemas.openxmlformats.org/officeDocument/2006/relationships/oleObject" Target="../embeddings/oleObject77.bin"/><Relationship Id="rId11" Type="http://schemas.openxmlformats.org/officeDocument/2006/relationships/image" Target="../media/image79.wmf"/><Relationship Id="rId10" Type="http://schemas.openxmlformats.org/officeDocument/2006/relationships/oleObject" Target="../embeddings/oleObject76.bin"/><Relationship Id="rId1" Type="http://schemas.openxmlformats.org/officeDocument/2006/relationships/image" Target="../media/image74.png"/></Relationships>
</file>

<file path=ppt/slides/_rels/slide24.xml.rels><?xml version="1.0" encoding="UTF-8" standalone="yes"?>
<Relationships xmlns="http://schemas.openxmlformats.org/package/2006/relationships"><Relationship Id="rId6" Type="http://schemas.openxmlformats.org/officeDocument/2006/relationships/vmlDrawing" Target="../drawings/vmlDrawing19.vml"/><Relationship Id="rId5" Type="http://schemas.openxmlformats.org/officeDocument/2006/relationships/slideLayout" Target="../slideLayouts/slideLayout2.xml"/><Relationship Id="rId4" Type="http://schemas.openxmlformats.org/officeDocument/2006/relationships/image" Target="../media/image82.wmf"/><Relationship Id="rId3" Type="http://schemas.openxmlformats.org/officeDocument/2006/relationships/oleObject" Target="../embeddings/oleObject79.bin"/><Relationship Id="rId2" Type="http://schemas.openxmlformats.org/officeDocument/2006/relationships/image" Target="../media/image81.png"/><Relationship Id="rId1" Type="http://schemas.openxmlformats.org/officeDocument/2006/relationships/oleObject" Target="../embeddings/oleObject78.bin"/></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slide" Target="slide28.xml"/><Relationship Id="rId1" Type="http://schemas.openxmlformats.org/officeDocument/2006/relationships/slide" Target="slide26.xml"/></Relationships>
</file>

<file path=ppt/slides/_rels/slide26.xml.rels><?xml version="1.0" encoding="UTF-8" standalone="yes"?>
<Relationships xmlns="http://schemas.openxmlformats.org/package/2006/relationships"><Relationship Id="rId9" Type="http://schemas.openxmlformats.org/officeDocument/2006/relationships/oleObject" Target="../embeddings/oleObject84.bin"/><Relationship Id="rId8" Type="http://schemas.openxmlformats.org/officeDocument/2006/relationships/image" Target="../media/image86.wmf"/><Relationship Id="rId7" Type="http://schemas.openxmlformats.org/officeDocument/2006/relationships/oleObject" Target="../embeddings/oleObject83.bin"/><Relationship Id="rId6" Type="http://schemas.openxmlformats.org/officeDocument/2006/relationships/image" Target="../media/image85.wmf"/><Relationship Id="rId5" Type="http://schemas.openxmlformats.org/officeDocument/2006/relationships/oleObject" Target="../embeddings/oleObject82.bin"/><Relationship Id="rId4" Type="http://schemas.openxmlformats.org/officeDocument/2006/relationships/image" Target="../media/image84.png"/><Relationship Id="rId3" Type="http://schemas.openxmlformats.org/officeDocument/2006/relationships/oleObject" Target="../embeddings/oleObject81.bin"/><Relationship Id="rId2" Type="http://schemas.openxmlformats.org/officeDocument/2006/relationships/image" Target="../media/image83.wmf"/><Relationship Id="rId14" Type="http://schemas.openxmlformats.org/officeDocument/2006/relationships/vmlDrawing" Target="../drawings/vmlDrawing20.vml"/><Relationship Id="rId13" Type="http://schemas.openxmlformats.org/officeDocument/2006/relationships/slideLayout" Target="../slideLayouts/slideLayout7.xml"/><Relationship Id="rId12" Type="http://schemas.openxmlformats.org/officeDocument/2006/relationships/image" Target="../media/image88.wmf"/><Relationship Id="rId11" Type="http://schemas.openxmlformats.org/officeDocument/2006/relationships/oleObject" Target="../embeddings/oleObject85.bin"/><Relationship Id="rId10" Type="http://schemas.openxmlformats.org/officeDocument/2006/relationships/image" Target="../media/image87.wmf"/><Relationship Id="rId1" Type="http://schemas.openxmlformats.org/officeDocument/2006/relationships/oleObject" Target="../embeddings/oleObject80.bin"/></Relationships>
</file>

<file path=ppt/slides/_rels/slide27.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92.png"/><Relationship Id="rId7" Type="http://schemas.openxmlformats.org/officeDocument/2006/relationships/oleObject" Target="../embeddings/oleObject89.bin"/><Relationship Id="rId6" Type="http://schemas.openxmlformats.org/officeDocument/2006/relationships/image" Target="../media/image91.png"/><Relationship Id="rId5" Type="http://schemas.openxmlformats.org/officeDocument/2006/relationships/oleObject" Target="../embeddings/oleObject88.bin"/><Relationship Id="rId4" Type="http://schemas.openxmlformats.org/officeDocument/2006/relationships/image" Target="../media/image90.png"/><Relationship Id="rId3" Type="http://schemas.openxmlformats.org/officeDocument/2006/relationships/oleObject" Target="../embeddings/oleObject87.bin"/><Relationship Id="rId2" Type="http://schemas.openxmlformats.org/officeDocument/2006/relationships/image" Target="../media/image89.wmf"/><Relationship Id="rId10" Type="http://schemas.openxmlformats.org/officeDocument/2006/relationships/vmlDrawing" Target="../drawings/vmlDrawing21.vml"/><Relationship Id="rId1" Type="http://schemas.openxmlformats.org/officeDocument/2006/relationships/oleObject" Target="../embeddings/oleObject86.bin"/></Relationships>
</file>

<file path=ppt/slides/_rels/slide28.xml.rels><?xml version="1.0" encoding="UTF-8" standalone="yes"?>
<Relationships xmlns="http://schemas.openxmlformats.org/package/2006/relationships"><Relationship Id="rId9" Type="http://schemas.openxmlformats.org/officeDocument/2006/relationships/oleObject" Target="../embeddings/oleObject94.bin"/><Relationship Id="rId8" Type="http://schemas.openxmlformats.org/officeDocument/2006/relationships/image" Target="../media/image96.png"/><Relationship Id="rId7" Type="http://schemas.openxmlformats.org/officeDocument/2006/relationships/oleObject" Target="../embeddings/oleObject93.bin"/><Relationship Id="rId6" Type="http://schemas.openxmlformats.org/officeDocument/2006/relationships/image" Target="../media/image95.wmf"/><Relationship Id="rId5" Type="http://schemas.openxmlformats.org/officeDocument/2006/relationships/oleObject" Target="../embeddings/oleObject92.bin"/><Relationship Id="rId4" Type="http://schemas.openxmlformats.org/officeDocument/2006/relationships/image" Target="../media/image94.png"/><Relationship Id="rId3" Type="http://schemas.openxmlformats.org/officeDocument/2006/relationships/oleObject" Target="../embeddings/oleObject91.bin"/><Relationship Id="rId2" Type="http://schemas.openxmlformats.org/officeDocument/2006/relationships/image" Target="../media/image93.wmf"/><Relationship Id="rId12" Type="http://schemas.openxmlformats.org/officeDocument/2006/relationships/vmlDrawing" Target="../drawings/vmlDrawing22.vml"/><Relationship Id="rId11" Type="http://schemas.openxmlformats.org/officeDocument/2006/relationships/slideLayout" Target="../slideLayouts/slideLayout7.xml"/><Relationship Id="rId10" Type="http://schemas.openxmlformats.org/officeDocument/2006/relationships/image" Target="../media/image97.wmf"/><Relationship Id="rId1" Type="http://schemas.openxmlformats.org/officeDocument/2006/relationships/oleObject" Target="../embeddings/oleObject90.bin"/></Relationships>
</file>

<file path=ppt/slides/_rels/slide29.xml.rels><?xml version="1.0" encoding="UTF-8" standalone="yes"?>
<Relationships xmlns="http://schemas.openxmlformats.org/package/2006/relationships"><Relationship Id="rId9" Type="http://schemas.openxmlformats.org/officeDocument/2006/relationships/oleObject" Target="../embeddings/oleObject99.bin"/><Relationship Id="rId8" Type="http://schemas.openxmlformats.org/officeDocument/2006/relationships/image" Target="../media/image101.wmf"/><Relationship Id="rId7" Type="http://schemas.openxmlformats.org/officeDocument/2006/relationships/oleObject" Target="../embeddings/oleObject98.bin"/><Relationship Id="rId6" Type="http://schemas.openxmlformats.org/officeDocument/2006/relationships/image" Target="../media/image100.png"/><Relationship Id="rId5" Type="http://schemas.openxmlformats.org/officeDocument/2006/relationships/oleObject" Target="../embeddings/oleObject97.bin"/><Relationship Id="rId4" Type="http://schemas.openxmlformats.org/officeDocument/2006/relationships/image" Target="../media/image99.wmf"/><Relationship Id="rId3" Type="http://schemas.openxmlformats.org/officeDocument/2006/relationships/oleObject" Target="../embeddings/oleObject96.bin"/><Relationship Id="rId21" Type="http://schemas.openxmlformats.org/officeDocument/2006/relationships/vmlDrawing" Target="../drawings/vmlDrawing23.vml"/><Relationship Id="rId20" Type="http://schemas.openxmlformats.org/officeDocument/2006/relationships/slideLayout" Target="../slideLayouts/slideLayout7.xml"/><Relationship Id="rId2" Type="http://schemas.openxmlformats.org/officeDocument/2006/relationships/image" Target="../media/image98.wmf"/><Relationship Id="rId19" Type="http://schemas.openxmlformats.org/officeDocument/2006/relationships/image" Target="../media/image106.wmf"/><Relationship Id="rId18" Type="http://schemas.openxmlformats.org/officeDocument/2006/relationships/oleObject" Target="../embeddings/oleObject104.bin"/><Relationship Id="rId17" Type="http://schemas.openxmlformats.org/officeDocument/2006/relationships/image" Target="../media/image105.wmf"/><Relationship Id="rId16" Type="http://schemas.openxmlformats.org/officeDocument/2006/relationships/oleObject" Target="../embeddings/oleObject103.bin"/><Relationship Id="rId15" Type="http://schemas.openxmlformats.org/officeDocument/2006/relationships/oleObject" Target="../embeddings/oleObject102.bin"/><Relationship Id="rId14" Type="http://schemas.openxmlformats.org/officeDocument/2006/relationships/image" Target="../media/image104.wmf"/><Relationship Id="rId13" Type="http://schemas.openxmlformats.org/officeDocument/2006/relationships/oleObject" Target="../embeddings/oleObject101.bin"/><Relationship Id="rId12" Type="http://schemas.openxmlformats.org/officeDocument/2006/relationships/image" Target="../media/image103.wmf"/><Relationship Id="rId11" Type="http://schemas.openxmlformats.org/officeDocument/2006/relationships/oleObject" Target="../embeddings/oleObject100.bin"/><Relationship Id="rId10" Type="http://schemas.openxmlformats.org/officeDocument/2006/relationships/image" Target="../media/image102.wmf"/><Relationship Id="rId1" Type="http://schemas.openxmlformats.org/officeDocument/2006/relationships/oleObject" Target="../embeddings/oleObject95.bin"/></Relationships>
</file>

<file path=ppt/slides/_rels/slide3.xml.rels><?xml version="1.0" encoding="UTF-8" standalone="yes"?>
<Relationships xmlns="http://schemas.openxmlformats.org/package/2006/relationships"><Relationship Id="rId7" Type="http://schemas.openxmlformats.org/officeDocument/2006/relationships/notesSlide" Target="../notesSlides/notesSlide1.xml"/><Relationship Id="rId6" Type="http://schemas.openxmlformats.org/officeDocument/2006/relationships/slideLayout" Target="../slideLayouts/slideLayout1.xml"/><Relationship Id="rId5" Type="http://schemas.openxmlformats.org/officeDocument/2006/relationships/slide" Target="slide20.xml"/><Relationship Id="rId4" Type="http://schemas.openxmlformats.org/officeDocument/2006/relationships/slide" Target="slide16.xml"/><Relationship Id="rId3" Type="http://schemas.openxmlformats.org/officeDocument/2006/relationships/slide" Target="slide10.xml"/><Relationship Id="rId2" Type="http://schemas.openxmlformats.org/officeDocument/2006/relationships/slide" Target="slide6.xml"/><Relationship Id="rId1" Type="http://schemas.openxmlformats.org/officeDocument/2006/relationships/slide" Target="slide4.xml"/></Relationships>
</file>

<file path=ppt/slides/_rels/slide30.xml.rels><?xml version="1.0" encoding="UTF-8" standalone="yes"?>
<Relationships xmlns="http://schemas.openxmlformats.org/package/2006/relationships"><Relationship Id="rId8" Type="http://schemas.openxmlformats.org/officeDocument/2006/relationships/notesSlide" Target="../notesSlides/notesSlide3.xml"/><Relationship Id="rId7" Type="http://schemas.openxmlformats.org/officeDocument/2006/relationships/vmlDrawing" Target="../drawings/vmlDrawing24.vml"/><Relationship Id="rId6" Type="http://schemas.openxmlformats.org/officeDocument/2006/relationships/slideLayout" Target="../slideLayouts/slideLayout7.xml"/><Relationship Id="rId5" Type="http://schemas.openxmlformats.org/officeDocument/2006/relationships/image" Target="../media/image109.wmf"/><Relationship Id="rId4" Type="http://schemas.openxmlformats.org/officeDocument/2006/relationships/oleObject" Target="../embeddings/oleObject106.bin"/><Relationship Id="rId3" Type="http://schemas.openxmlformats.org/officeDocument/2006/relationships/image" Target="../media/image108.wmf"/><Relationship Id="rId2" Type="http://schemas.openxmlformats.org/officeDocument/2006/relationships/oleObject" Target="../embeddings/oleObject105.bin"/><Relationship Id="rId1" Type="http://schemas.openxmlformats.org/officeDocument/2006/relationships/image" Target="../media/image107.png"/></Relationships>
</file>

<file path=ppt/slides/_rels/slide31.xml.rels><?xml version="1.0" encoding="UTF-8" standalone="yes"?>
<Relationships xmlns="http://schemas.openxmlformats.org/package/2006/relationships"><Relationship Id="rId9" Type="http://schemas.openxmlformats.org/officeDocument/2006/relationships/image" Target="../media/image114.wmf"/><Relationship Id="rId8" Type="http://schemas.openxmlformats.org/officeDocument/2006/relationships/oleObject" Target="../embeddings/oleObject110.bin"/><Relationship Id="rId7" Type="http://schemas.openxmlformats.org/officeDocument/2006/relationships/image" Target="../media/image113.wmf"/><Relationship Id="rId6" Type="http://schemas.openxmlformats.org/officeDocument/2006/relationships/oleObject" Target="../embeddings/oleObject109.bin"/><Relationship Id="rId5" Type="http://schemas.openxmlformats.org/officeDocument/2006/relationships/image" Target="../media/image112.wmf"/><Relationship Id="rId4" Type="http://schemas.openxmlformats.org/officeDocument/2006/relationships/oleObject" Target="../embeddings/oleObject108.bin"/><Relationship Id="rId3" Type="http://schemas.openxmlformats.org/officeDocument/2006/relationships/image" Target="../media/image111.png"/><Relationship Id="rId2" Type="http://schemas.openxmlformats.org/officeDocument/2006/relationships/image" Target="../media/image110.png"/><Relationship Id="rId12" Type="http://schemas.openxmlformats.org/officeDocument/2006/relationships/vmlDrawing" Target="../drawings/vmlDrawing25.vml"/><Relationship Id="rId11" Type="http://schemas.openxmlformats.org/officeDocument/2006/relationships/slideLayout" Target="../slideLayouts/slideLayout2.xml"/><Relationship Id="rId10" Type="http://schemas.openxmlformats.org/officeDocument/2006/relationships/oleObject" Target="../embeddings/oleObject111.bin"/><Relationship Id="rId1" Type="http://schemas.openxmlformats.org/officeDocument/2006/relationships/oleObject" Target="../embeddings/oleObject107.bin"/></Relationships>
</file>

<file path=ppt/slides/_rels/slide32.xml.rels><?xml version="1.0" encoding="UTF-8" standalone="yes"?>
<Relationships xmlns="http://schemas.openxmlformats.org/package/2006/relationships"><Relationship Id="rId6" Type="http://schemas.openxmlformats.org/officeDocument/2006/relationships/notesSlide" Target="../notesSlides/notesSlide4.xml"/><Relationship Id="rId5" Type="http://schemas.openxmlformats.org/officeDocument/2006/relationships/slideLayout" Target="../slideLayouts/slideLayout1.xml"/><Relationship Id="rId4" Type="http://schemas.openxmlformats.org/officeDocument/2006/relationships/slide" Target="slide44.xml"/><Relationship Id="rId3" Type="http://schemas.openxmlformats.org/officeDocument/2006/relationships/slide" Target="slide43.xml"/><Relationship Id="rId2" Type="http://schemas.openxmlformats.org/officeDocument/2006/relationships/slide" Target="slide37.xml"/><Relationship Id="rId1" Type="http://schemas.openxmlformats.org/officeDocument/2006/relationships/slide" Target="slide33.xml"/></Relationships>
</file>

<file path=ppt/slides/_rels/slide33.xml.rels><?xml version="1.0" encoding="UTF-8" standalone="yes"?>
<Relationships xmlns="http://schemas.openxmlformats.org/package/2006/relationships"><Relationship Id="rId8" Type="http://schemas.openxmlformats.org/officeDocument/2006/relationships/vmlDrawing" Target="../drawings/vmlDrawing26.vml"/><Relationship Id="rId7" Type="http://schemas.openxmlformats.org/officeDocument/2006/relationships/slideLayout" Target="../slideLayouts/slideLayout2.xml"/><Relationship Id="rId6" Type="http://schemas.openxmlformats.org/officeDocument/2006/relationships/image" Target="../media/image118.wmf"/><Relationship Id="rId5" Type="http://schemas.openxmlformats.org/officeDocument/2006/relationships/oleObject" Target="../embeddings/oleObject113.bin"/><Relationship Id="rId4" Type="http://schemas.openxmlformats.org/officeDocument/2006/relationships/image" Target="../media/image117.wmf"/><Relationship Id="rId3" Type="http://schemas.openxmlformats.org/officeDocument/2006/relationships/oleObject" Target="../embeddings/oleObject112.bin"/><Relationship Id="rId2" Type="http://schemas.openxmlformats.org/officeDocument/2006/relationships/image" Target="../media/image116.png"/><Relationship Id="rId1" Type="http://schemas.openxmlformats.org/officeDocument/2006/relationships/image" Target="../media/image115.png"/></Relationships>
</file>

<file path=ppt/slides/_rels/slide34.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122.png"/><Relationship Id="rId3" Type="http://schemas.openxmlformats.org/officeDocument/2006/relationships/image" Target="../media/image121.png"/><Relationship Id="rId2" Type="http://schemas.openxmlformats.org/officeDocument/2006/relationships/image" Target="../media/image120.png"/><Relationship Id="rId1" Type="http://schemas.openxmlformats.org/officeDocument/2006/relationships/image" Target="../media/image119.png"/></Relationships>
</file>

<file path=ppt/slides/_rels/slide35.xml.rels><?xml version="1.0" encoding="UTF-8" standalone="yes"?>
<Relationships xmlns="http://schemas.openxmlformats.org/package/2006/relationships"><Relationship Id="rId8" Type="http://schemas.openxmlformats.org/officeDocument/2006/relationships/vmlDrawing" Target="../drawings/vmlDrawing27.vml"/><Relationship Id="rId7" Type="http://schemas.openxmlformats.org/officeDocument/2006/relationships/slideLayout" Target="../slideLayouts/slideLayout2.xml"/><Relationship Id="rId6" Type="http://schemas.openxmlformats.org/officeDocument/2006/relationships/image" Target="../media/image126.wmf"/><Relationship Id="rId5" Type="http://schemas.openxmlformats.org/officeDocument/2006/relationships/oleObject" Target="../embeddings/oleObject115.bin"/><Relationship Id="rId4" Type="http://schemas.openxmlformats.org/officeDocument/2006/relationships/image" Target="../media/image125.png"/><Relationship Id="rId3" Type="http://schemas.openxmlformats.org/officeDocument/2006/relationships/image" Target="../media/image124.wmf"/><Relationship Id="rId2" Type="http://schemas.openxmlformats.org/officeDocument/2006/relationships/oleObject" Target="../embeddings/oleObject114.bin"/><Relationship Id="rId1" Type="http://schemas.openxmlformats.org/officeDocument/2006/relationships/image" Target="../media/image123.png"/></Relationships>
</file>

<file path=ppt/slides/_rels/slide36.xml.rels><?xml version="1.0" encoding="UTF-8" standalone="yes"?>
<Relationships xmlns="http://schemas.openxmlformats.org/package/2006/relationships"><Relationship Id="rId4" Type="http://schemas.openxmlformats.org/officeDocument/2006/relationships/vmlDrawing" Target="../drawings/vmlDrawing28.vml"/><Relationship Id="rId3" Type="http://schemas.openxmlformats.org/officeDocument/2006/relationships/slideLayout" Target="../slideLayouts/slideLayout2.xml"/><Relationship Id="rId2" Type="http://schemas.openxmlformats.org/officeDocument/2006/relationships/image" Target="../media/image127.png"/><Relationship Id="rId1" Type="http://schemas.openxmlformats.org/officeDocument/2006/relationships/oleObject" Target="../embeddings/oleObject116.bin"/></Relationships>
</file>

<file path=ppt/slides/_rels/slide37.xml.rels><?xml version="1.0" encoding="UTF-8" standalone="yes"?>
<Relationships xmlns="http://schemas.openxmlformats.org/package/2006/relationships"><Relationship Id="rId9" Type="http://schemas.openxmlformats.org/officeDocument/2006/relationships/oleObject" Target="../embeddings/oleObject121.bin"/><Relationship Id="rId8" Type="http://schemas.openxmlformats.org/officeDocument/2006/relationships/image" Target="../media/image131.png"/><Relationship Id="rId7" Type="http://schemas.openxmlformats.org/officeDocument/2006/relationships/oleObject" Target="../embeddings/oleObject120.bin"/><Relationship Id="rId6" Type="http://schemas.openxmlformats.org/officeDocument/2006/relationships/image" Target="../media/image130.wmf"/><Relationship Id="rId5" Type="http://schemas.openxmlformats.org/officeDocument/2006/relationships/oleObject" Target="../embeddings/oleObject119.bin"/><Relationship Id="rId4" Type="http://schemas.openxmlformats.org/officeDocument/2006/relationships/image" Target="../media/image129.wmf"/><Relationship Id="rId3" Type="http://schemas.openxmlformats.org/officeDocument/2006/relationships/oleObject" Target="../embeddings/oleObject118.bin"/><Relationship Id="rId2" Type="http://schemas.openxmlformats.org/officeDocument/2006/relationships/image" Target="../media/image128.wmf"/><Relationship Id="rId12" Type="http://schemas.openxmlformats.org/officeDocument/2006/relationships/vmlDrawing" Target="../drawings/vmlDrawing29.vml"/><Relationship Id="rId11" Type="http://schemas.openxmlformats.org/officeDocument/2006/relationships/slideLayout" Target="../slideLayouts/slideLayout2.xml"/><Relationship Id="rId10" Type="http://schemas.openxmlformats.org/officeDocument/2006/relationships/image" Target="../media/image132.wmf"/><Relationship Id="rId1" Type="http://schemas.openxmlformats.org/officeDocument/2006/relationships/oleObject" Target="../embeddings/oleObject117.bin"/></Relationships>
</file>

<file path=ppt/slides/_rels/slide38.xml.rels><?xml version="1.0" encoding="UTF-8" standalone="yes"?>
<Relationships xmlns="http://schemas.openxmlformats.org/package/2006/relationships"><Relationship Id="rId7" Type="http://schemas.openxmlformats.org/officeDocument/2006/relationships/vmlDrawing" Target="../drawings/vmlDrawing30.vml"/><Relationship Id="rId6" Type="http://schemas.openxmlformats.org/officeDocument/2006/relationships/slideLayout" Target="../slideLayouts/slideLayout2.xml"/><Relationship Id="rId5" Type="http://schemas.openxmlformats.org/officeDocument/2006/relationships/image" Target="../media/image131.png"/><Relationship Id="rId4" Type="http://schemas.openxmlformats.org/officeDocument/2006/relationships/oleObject" Target="../embeddings/oleObject123.bin"/><Relationship Id="rId3" Type="http://schemas.openxmlformats.org/officeDocument/2006/relationships/image" Target="../media/image134.png"/><Relationship Id="rId2" Type="http://schemas.openxmlformats.org/officeDocument/2006/relationships/image" Target="../media/image133.wmf"/><Relationship Id="rId1" Type="http://schemas.openxmlformats.org/officeDocument/2006/relationships/oleObject" Target="../embeddings/oleObject122.bin"/></Relationships>
</file>

<file path=ppt/slides/_rels/slide39.xml.rels><?xml version="1.0" encoding="UTF-8" standalone="yes"?>
<Relationships xmlns="http://schemas.openxmlformats.org/package/2006/relationships"><Relationship Id="rId9" Type="http://schemas.openxmlformats.org/officeDocument/2006/relationships/image" Target="../media/image139.png"/><Relationship Id="rId8" Type="http://schemas.openxmlformats.org/officeDocument/2006/relationships/oleObject" Target="../embeddings/oleObject127.bin"/><Relationship Id="rId7" Type="http://schemas.openxmlformats.org/officeDocument/2006/relationships/image" Target="../media/image138.png"/><Relationship Id="rId6" Type="http://schemas.openxmlformats.org/officeDocument/2006/relationships/image" Target="../media/image137.wmf"/><Relationship Id="rId5" Type="http://schemas.openxmlformats.org/officeDocument/2006/relationships/oleObject" Target="../embeddings/oleObject126.bin"/><Relationship Id="rId4" Type="http://schemas.openxmlformats.org/officeDocument/2006/relationships/image" Target="../media/image136.wmf"/><Relationship Id="rId3" Type="http://schemas.openxmlformats.org/officeDocument/2006/relationships/oleObject" Target="../embeddings/oleObject125.bin"/><Relationship Id="rId2" Type="http://schemas.openxmlformats.org/officeDocument/2006/relationships/image" Target="../media/image135.wmf"/><Relationship Id="rId11" Type="http://schemas.openxmlformats.org/officeDocument/2006/relationships/vmlDrawing" Target="../drawings/vmlDrawing31.vml"/><Relationship Id="rId10" Type="http://schemas.openxmlformats.org/officeDocument/2006/relationships/slideLayout" Target="../slideLayouts/slideLayout4.xml"/><Relationship Id="rId1" Type="http://schemas.openxmlformats.org/officeDocument/2006/relationships/oleObject" Target="../embeddings/oleObject124.bin"/></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40.xml.rels><?xml version="1.0" encoding="UTF-8" standalone="yes"?>
<Relationships xmlns="http://schemas.openxmlformats.org/package/2006/relationships"><Relationship Id="rId4" Type="http://schemas.openxmlformats.org/officeDocument/2006/relationships/vmlDrawing" Target="../drawings/vmlDrawing32.vml"/><Relationship Id="rId3" Type="http://schemas.openxmlformats.org/officeDocument/2006/relationships/slideLayout" Target="../slideLayouts/slideLayout2.xml"/><Relationship Id="rId2" Type="http://schemas.openxmlformats.org/officeDocument/2006/relationships/image" Target="../media/image140.png"/><Relationship Id="rId1" Type="http://schemas.openxmlformats.org/officeDocument/2006/relationships/oleObject" Target="../embeddings/oleObject128.bin"/></Relationships>
</file>

<file path=ppt/slides/_rels/slide41.xml.rels><?xml version="1.0" encoding="UTF-8" standalone="yes"?>
<Relationships xmlns="http://schemas.openxmlformats.org/package/2006/relationships"><Relationship Id="rId9" Type="http://schemas.openxmlformats.org/officeDocument/2006/relationships/image" Target="../media/image144.wmf"/><Relationship Id="rId8" Type="http://schemas.openxmlformats.org/officeDocument/2006/relationships/oleObject" Target="../embeddings/oleObject132.bin"/><Relationship Id="rId7" Type="http://schemas.openxmlformats.org/officeDocument/2006/relationships/image" Target="../media/image143.wmf"/><Relationship Id="rId6" Type="http://schemas.openxmlformats.org/officeDocument/2006/relationships/oleObject" Target="../embeddings/oleObject131.bin"/><Relationship Id="rId5" Type="http://schemas.openxmlformats.org/officeDocument/2006/relationships/image" Target="../media/image140.png"/><Relationship Id="rId4" Type="http://schemas.openxmlformats.org/officeDocument/2006/relationships/oleObject" Target="../embeddings/oleObject130.bin"/><Relationship Id="rId3" Type="http://schemas.openxmlformats.org/officeDocument/2006/relationships/image" Target="../media/image142.png"/><Relationship Id="rId2" Type="http://schemas.openxmlformats.org/officeDocument/2006/relationships/image" Target="../media/image141.wmf"/><Relationship Id="rId13" Type="http://schemas.openxmlformats.org/officeDocument/2006/relationships/vmlDrawing" Target="../drawings/vmlDrawing33.vml"/><Relationship Id="rId12" Type="http://schemas.openxmlformats.org/officeDocument/2006/relationships/slideLayout" Target="../slideLayouts/slideLayout2.xml"/><Relationship Id="rId11" Type="http://schemas.openxmlformats.org/officeDocument/2006/relationships/image" Target="../media/image145.wmf"/><Relationship Id="rId10" Type="http://schemas.openxmlformats.org/officeDocument/2006/relationships/oleObject" Target="../embeddings/oleObject133.bin"/><Relationship Id="rId1" Type="http://schemas.openxmlformats.org/officeDocument/2006/relationships/oleObject" Target="../embeddings/oleObject129.bin"/></Relationships>
</file>

<file path=ppt/slides/_rels/slide42.xml.rels><?xml version="1.0" encoding="UTF-8" standalone="yes"?>
<Relationships xmlns="http://schemas.openxmlformats.org/package/2006/relationships"><Relationship Id="rId9" Type="http://schemas.openxmlformats.org/officeDocument/2006/relationships/oleObject" Target="../embeddings/oleObject138.bin"/><Relationship Id="rId8" Type="http://schemas.openxmlformats.org/officeDocument/2006/relationships/image" Target="../media/image149.wmf"/><Relationship Id="rId7" Type="http://schemas.openxmlformats.org/officeDocument/2006/relationships/oleObject" Target="../embeddings/oleObject137.bin"/><Relationship Id="rId6" Type="http://schemas.openxmlformats.org/officeDocument/2006/relationships/image" Target="../media/image148.wmf"/><Relationship Id="rId5" Type="http://schemas.openxmlformats.org/officeDocument/2006/relationships/oleObject" Target="../embeddings/oleObject136.bin"/><Relationship Id="rId4" Type="http://schemas.openxmlformats.org/officeDocument/2006/relationships/image" Target="../media/image147.wmf"/><Relationship Id="rId3" Type="http://schemas.openxmlformats.org/officeDocument/2006/relationships/oleObject" Target="../embeddings/oleObject135.bin"/><Relationship Id="rId2" Type="http://schemas.openxmlformats.org/officeDocument/2006/relationships/image" Target="../media/image146.png"/><Relationship Id="rId17" Type="http://schemas.openxmlformats.org/officeDocument/2006/relationships/notesSlide" Target="../notesSlides/notesSlide5.xml"/><Relationship Id="rId16" Type="http://schemas.openxmlformats.org/officeDocument/2006/relationships/vmlDrawing" Target="../drawings/vmlDrawing34.vml"/><Relationship Id="rId15" Type="http://schemas.openxmlformats.org/officeDocument/2006/relationships/slideLayout" Target="../slideLayouts/slideLayout2.xml"/><Relationship Id="rId14" Type="http://schemas.openxmlformats.org/officeDocument/2006/relationships/image" Target="../media/image152.wmf"/><Relationship Id="rId13" Type="http://schemas.openxmlformats.org/officeDocument/2006/relationships/oleObject" Target="../embeddings/oleObject140.bin"/><Relationship Id="rId12" Type="http://schemas.openxmlformats.org/officeDocument/2006/relationships/image" Target="../media/image151.wmf"/><Relationship Id="rId11" Type="http://schemas.openxmlformats.org/officeDocument/2006/relationships/oleObject" Target="../embeddings/oleObject139.bin"/><Relationship Id="rId10" Type="http://schemas.openxmlformats.org/officeDocument/2006/relationships/image" Target="../media/image150.png"/><Relationship Id="rId1" Type="http://schemas.openxmlformats.org/officeDocument/2006/relationships/oleObject" Target="../embeddings/oleObject134.bin"/></Relationships>
</file>

<file path=ppt/slides/_rels/slide4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54.png"/><Relationship Id="rId1" Type="http://schemas.openxmlformats.org/officeDocument/2006/relationships/image" Target="../media/image153.png"/></Relationships>
</file>

<file path=ppt/slides/_rels/slide44.xml.rels><?xml version="1.0" encoding="UTF-8" standalone="yes"?>
<Relationships xmlns="http://schemas.openxmlformats.org/package/2006/relationships"><Relationship Id="rId9" Type="http://schemas.openxmlformats.org/officeDocument/2006/relationships/notesSlide" Target="../notesSlides/notesSlide6.xml"/><Relationship Id="rId8" Type="http://schemas.openxmlformats.org/officeDocument/2006/relationships/vmlDrawing" Target="../drawings/vmlDrawing35.vml"/><Relationship Id="rId7" Type="http://schemas.openxmlformats.org/officeDocument/2006/relationships/slideLayout" Target="../slideLayouts/slideLayout2.xml"/><Relationship Id="rId6" Type="http://schemas.openxmlformats.org/officeDocument/2006/relationships/image" Target="../media/image157.wmf"/><Relationship Id="rId5" Type="http://schemas.openxmlformats.org/officeDocument/2006/relationships/oleObject" Target="../embeddings/oleObject143.bin"/><Relationship Id="rId4" Type="http://schemas.openxmlformats.org/officeDocument/2006/relationships/image" Target="../media/image156.wmf"/><Relationship Id="rId3" Type="http://schemas.openxmlformats.org/officeDocument/2006/relationships/oleObject" Target="../embeddings/oleObject142.bin"/><Relationship Id="rId2" Type="http://schemas.openxmlformats.org/officeDocument/2006/relationships/image" Target="../media/image155.png"/><Relationship Id="rId1" Type="http://schemas.openxmlformats.org/officeDocument/2006/relationships/oleObject" Target="../embeddings/oleObject141.bin"/></Relationships>
</file>

<file path=ppt/slides/_rels/slide45.xml.rels><?xml version="1.0" encoding="UTF-8" standalone="yes"?>
<Relationships xmlns="http://schemas.openxmlformats.org/package/2006/relationships"><Relationship Id="rId9" Type="http://schemas.openxmlformats.org/officeDocument/2006/relationships/oleObject" Target="../embeddings/oleObject148.bin"/><Relationship Id="rId8" Type="http://schemas.openxmlformats.org/officeDocument/2006/relationships/image" Target="../media/image161.png"/><Relationship Id="rId7" Type="http://schemas.openxmlformats.org/officeDocument/2006/relationships/oleObject" Target="../embeddings/oleObject147.bin"/><Relationship Id="rId6" Type="http://schemas.openxmlformats.org/officeDocument/2006/relationships/image" Target="../media/image160.png"/><Relationship Id="rId5" Type="http://schemas.openxmlformats.org/officeDocument/2006/relationships/oleObject" Target="../embeddings/oleObject146.bin"/><Relationship Id="rId4" Type="http://schemas.openxmlformats.org/officeDocument/2006/relationships/image" Target="../media/image159.png"/><Relationship Id="rId31" Type="http://schemas.openxmlformats.org/officeDocument/2006/relationships/notesSlide" Target="../notesSlides/notesSlide7.xml"/><Relationship Id="rId30" Type="http://schemas.openxmlformats.org/officeDocument/2006/relationships/vmlDrawing" Target="../drawings/vmlDrawing36.vml"/><Relationship Id="rId3" Type="http://schemas.openxmlformats.org/officeDocument/2006/relationships/oleObject" Target="../embeddings/oleObject145.bin"/><Relationship Id="rId29" Type="http://schemas.openxmlformats.org/officeDocument/2006/relationships/slideLayout" Target="../slideLayouts/slideLayout2.xml"/><Relationship Id="rId28" Type="http://schemas.openxmlformats.org/officeDocument/2006/relationships/image" Target="../media/image171.wmf"/><Relationship Id="rId27" Type="http://schemas.openxmlformats.org/officeDocument/2006/relationships/oleObject" Target="../embeddings/oleObject157.bin"/><Relationship Id="rId26" Type="http://schemas.openxmlformats.org/officeDocument/2006/relationships/image" Target="../media/image170.wmf"/><Relationship Id="rId25" Type="http://schemas.openxmlformats.org/officeDocument/2006/relationships/oleObject" Target="../embeddings/oleObject156.bin"/><Relationship Id="rId24" Type="http://schemas.openxmlformats.org/officeDocument/2006/relationships/image" Target="../media/image169.wmf"/><Relationship Id="rId23" Type="http://schemas.openxmlformats.org/officeDocument/2006/relationships/oleObject" Target="../embeddings/oleObject155.bin"/><Relationship Id="rId22" Type="http://schemas.openxmlformats.org/officeDocument/2006/relationships/image" Target="../media/image168.wmf"/><Relationship Id="rId21" Type="http://schemas.openxmlformats.org/officeDocument/2006/relationships/oleObject" Target="../embeddings/oleObject154.bin"/><Relationship Id="rId20" Type="http://schemas.openxmlformats.org/officeDocument/2006/relationships/image" Target="../media/image167.wmf"/><Relationship Id="rId2" Type="http://schemas.openxmlformats.org/officeDocument/2006/relationships/image" Target="../media/image158.png"/><Relationship Id="rId19" Type="http://schemas.openxmlformats.org/officeDocument/2006/relationships/oleObject" Target="../embeddings/oleObject153.bin"/><Relationship Id="rId18" Type="http://schemas.openxmlformats.org/officeDocument/2006/relationships/image" Target="../media/image166.wmf"/><Relationship Id="rId17" Type="http://schemas.openxmlformats.org/officeDocument/2006/relationships/oleObject" Target="../embeddings/oleObject152.bin"/><Relationship Id="rId16" Type="http://schemas.openxmlformats.org/officeDocument/2006/relationships/image" Target="../media/image165.wmf"/><Relationship Id="rId15" Type="http://schemas.openxmlformats.org/officeDocument/2006/relationships/oleObject" Target="../embeddings/oleObject151.bin"/><Relationship Id="rId14" Type="http://schemas.openxmlformats.org/officeDocument/2006/relationships/image" Target="../media/image164.wmf"/><Relationship Id="rId13" Type="http://schemas.openxmlformats.org/officeDocument/2006/relationships/oleObject" Target="../embeddings/oleObject150.bin"/><Relationship Id="rId12" Type="http://schemas.openxmlformats.org/officeDocument/2006/relationships/image" Target="../media/image163.wmf"/><Relationship Id="rId11" Type="http://schemas.openxmlformats.org/officeDocument/2006/relationships/oleObject" Target="../embeddings/oleObject149.bin"/><Relationship Id="rId10" Type="http://schemas.openxmlformats.org/officeDocument/2006/relationships/image" Target="../media/image162.wmf"/><Relationship Id="rId1" Type="http://schemas.openxmlformats.org/officeDocument/2006/relationships/oleObject" Target="../embeddings/oleObject144.bin"/></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9" Type="http://schemas.openxmlformats.org/officeDocument/2006/relationships/oleObject" Target="../embeddings/oleObject162.bin"/><Relationship Id="rId8" Type="http://schemas.openxmlformats.org/officeDocument/2006/relationships/image" Target="../media/image175.wmf"/><Relationship Id="rId7" Type="http://schemas.openxmlformats.org/officeDocument/2006/relationships/oleObject" Target="../embeddings/oleObject161.bin"/><Relationship Id="rId6" Type="http://schemas.openxmlformats.org/officeDocument/2006/relationships/image" Target="../media/image174.wmf"/><Relationship Id="rId5" Type="http://schemas.openxmlformats.org/officeDocument/2006/relationships/oleObject" Target="../embeddings/oleObject160.bin"/><Relationship Id="rId4" Type="http://schemas.openxmlformats.org/officeDocument/2006/relationships/image" Target="../media/image173.png"/><Relationship Id="rId3" Type="http://schemas.openxmlformats.org/officeDocument/2006/relationships/oleObject" Target="../embeddings/oleObject159.bin"/><Relationship Id="rId2" Type="http://schemas.openxmlformats.org/officeDocument/2006/relationships/image" Target="../media/image172.png"/><Relationship Id="rId14" Type="http://schemas.openxmlformats.org/officeDocument/2006/relationships/vmlDrawing" Target="../drawings/vmlDrawing37.vml"/><Relationship Id="rId13" Type="http://schemas.openxmlformats.org/officeDocument/2006/relationships/slideLayout" Target="../slideLayouts/slideLayout2.xml"/><Relationship Id="rId12" Type="http://schemas.openxmlformats.org/officeDocument/2006/relationships/image" Target="../media/image177.wmf"/><Relationship Id="rId11" Type="http://schemas.openxmlformats.org/officeDocument/2006/relationships/oleObject" Target="../embeddings/oleObject163.bin"/><Relationship Id="rId10" Type="http://schemas.openxmlformats.org/officeDocument/2006/relationships/image" Target="../media/image176.png"/><Relationship Id="rId1" Type="http://schemas.openxmlformats.org/officeDocument/2006/relationships/oleObject" Target="../embeddings/oleObject158.bin"/></Relationships>
</file>

<file path=ppt/slides/_rels/slide48.xml.rels><?xml version="1.0" encoding="UTF-8" standalone="yes"?>
<Relationships xmlns="http://schemas.openxmlformats.org/package/2006/relationships"><Relationship Id="rId6" Type="http://schemas.openxmlformats.org/officeDocument/2006/relationships/vmlDrawing" Target="../drawings/vmlDrawing38.vml"/><Relationship Id="rId5" Type="http://schemas.openxmlformats.org/officeDocument/2006/relationships/slideLayout" Target="../slideLayouts/slideLayout12.xml"/><Relationship Id="rId4" Type="http://schemas.openxmlformats.org/officeDocument/2006/relationships/image" Target="../media/image179.png"/><Relationship Id="rId3" Type="http://schemas.openxmlformats.org/officeDocument/2006/relationships/image" Target="../media/image178.png"/><Relationship Id="rId2" Type="http://schemas.openxmlformats.org/officeDocument/2006/relationships/image" Target="../media/image172.png"/><Relationship Id="rId1" Type="http://schemas.openxmlformats.org/officeDocument/2006/relationships/oleObject" Target="../embeddings/oleObject164.bin"/></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9" Type="http://schemas.openxmlformats.org/officeDocument/2006/relationships/oleObject" Target="../embeddings/oleObject7.bin"/><Relationship Id="rId8" Type="http://schemas.openxmlformats.org/officeDocument/2006/relationships/image" Target="../media/image7.png"/><Relationship Id="rId7" Type="http://schemas.openxmlformats.org/officeDocument/2006/relationships/oleObject" Target="../embeddings/oleObject6.bin"/><Relationship Id="rId6" Type="http://schemas.openxmlformats.org/officeDocument/2006/relationships/image" Target="../media/image6.png"/><Relationship Id="rId5" Type="http://schemas.openxmlformats.org/officeDocument/2006/relationships/oleObject" Target="../embeddings/oleObject5.bin"/><Relationship Id="rId4" Type="http://schemas.openxmlformats.org/officeDocument/2006/relationships/image" Target="../media/image5.png"/><Relationship Id="rId3" Type="http://schemas.openxmlformats.org/officeDocument/2006/relationships/oleObject" Target="../embeddings/oleObject4.bin"/><Relationship Id="rId2" Type="http://schemas.openxmlformats.org/officeDocument/2006/relationships/image" Target="../media/image4.png"/><Relationship Id="rId16" Type="http://schemas.openxmlformats.org/officeDocument/2006/relationships/vmlDrawing" Target="../drawings/vmlDrawing2.vml"/><Relationship Id="rId15" Type="http://schemas.openxmlformats.org/officeDocument/2006/relationships/slideLayout" Target="../slideLayouts/slideLayout2.xml"/><Relationship Id="rId14" Type="http://schemas.openxmlformats.org/officeDocument/2006/relationships/image" Target="../media/image10.wmf"/><Relationship Id="rId13" Type="http://schemas.openxmlformats.org/officeDocument/2006/relationships/oleObject" Target="../embeddings/oleObject9.bin"/><Relationship Id="rId12" Type="http://schemas.openxmlformats.org/officeDocument/2006/relationships/image" Target="../media/image9.wmf"/><Relationship Id="rId11" Type="http://schemas.openxmlformats.org/officeDocument/2006/relationships/oleObject" Target="../embeddings/oleObject8.bin"/><Relationship Id="rId10" Type="http://schemas.openxmlformats.org/officeDocument/2006/relationships/image" Target="../media/image8.png"/><Relationship Id="rId1" Type="http://schemas.openxmlformats.org/officeDocument/2006/relationships/oleObject" Target="../embeddings/oleObject3.bin"/></Relationships>
</file>

<file path=ppt/slides/_rels/slide7.xml.rels><?xml version="1.0" encoding="UTF-8" standalone="yes"?>
<Relationships xmlns="http://schemas.openxmlformats.org/package/2006/relationships"><Relationship Id="rId9" Type="http://schemas.openxmlformats.org/officeDocument/2006/relationships/image" Target="../media/image15.wmf"/><Relationship Id="rId8" Type="http://schemas.openxmlformats.org/officeDocument/2006/relationships/oleObject" Target="../embeddings/oleObject13.bin"/><Relationship Id="rId7" Type="http://schemas.openxmlformats.org/officeDocument/2006/relationships/image" Target="../media/image14.wmf"/><Relationship Id="rId6" Type="http://schemas.openxmlformats.org/officeDocument/2006/relationships/oleObject" Target="../embeddings/oleObject12.bin"/><Relationship Id="rId5" Type="http://schemas.openxmlformats.org/officeDocument/2006/relationships/image" Target="../media/image13.wmf"/><Relationship Id="rId4" Type="http://schemas.openxmlformats.org/officeDocument/2006/relationships/oleObject" Target="../embeddings/oleObject11.bin"/><Relationship Id="rId3" Type="http://schemas.openxmlformats.org/officeDocument/2006/relationships/image" Target="../media/image12.wmf"/><Relationship Id="rId2" Type="http://schemas.openxmlformats.org/officeDocument/2006/relationships/oleObject" Target="../embeddings/oleObject10.bin"/><Relationship Id="rId15" Type="http://schemas.openxmlformats.org/officeDocument/2006/relationships/vmlDrawing" Target="../drawings/vmlDrawing3.vml"/><Relationship Id="rId14" Type="http://schemas.openxmlformats.org/officeDocument/2006/relationships/slideLayout" Target="../slideLayouts/slideLayout2.xml"/><Relationship Id="rId13" Type="http://schemas.openxmlformats.org/officeDocument/2006/relationships/image" Target="../media/image17.wmf"/><Relationship Id="rId12" Type="http://schemas.openxmlformats.org/officeDocument/2006/relationships/oleObject" Target="../embeddings/oleObject15.bin"/><Relationship Id="rId11" Type="http://schemas.openxmlformats.org/officeDocument/2006/relationships/image" Target="../media/image16.wmf"/><Relationship Id="rId10" Type="http://schemas.openxmlformats.org/officeDocument/2006/relationships/oleObject" Target="../embeddings/oleObject14.bin"/><Relationship Id="rId1" Type="http://schemas.openxmlformats.org/officeDocument/2006/relationships/image" Target="../media/image11.png"/></Relationships>
</file>

<file path=ppt/slides/_rels/slide8.xml.rels><?xml version="1.0" encoding="UTF-8" standalone="yes"?>
<Relationships xmlns="http://schemas.openxmlformats.org/package/2006/relationships"><Relationship Id="rId6" Type="http://schemas.openxmlformats.org/officeDocument/2006/relationships/vmlDrawing" Target="../drawings/vmlDrawing4.vml"/><Relationship Id="rId5" Type="http://schemas.openxmlformats.org/officeDocument/2006/relationships/slideLayout" Target="../slideLayouts/slideLayout2.xml"/><Relationship Id="rId4" Type="http://schemas.openxmlformats.org/officeDocument/2006/relationships/image" Target="../media/image19.wmf"/><Relationship Id="rId3" Type="http://schemas.openxmlformats.org/officeDocument/2006/relationships/oleObject" Target="../embeddings/oleObject17.bin"/><Relationship Id="rId2" Type="http://schemas.openxmlformats.org/officeDocument/2006/relationships/image" Target="../media/image18.png"/><Relationship Id="rId1" Type="http://schemas.openxmlformats.org/officeDocument/2006/relationships/oleObject" Target="../embeddings/oleObject16.bin"/></Relationships>
</file>

<file path=ppt/slides/_rels/slide9.xml.rels><?xml version="1.0" encoding="UTF-8" standalone="yes"?>
<Relationships xmlns="http://schemas.openxmlformats.org/package/2006/relationships"><Relationship Id="rId8" Type="http://schemas.openxmlformats.org/officeDocument/2006/relationships/vmlDrawing" Target="../drawings/vmlDrawing5.vml"/><Relationship Id="rId7"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oleObject" Target="../embeddings/oleObject20.bin"/><Relationship Id="rId4" Type="http://schemas.openxmlformats.org/officeDocument/2006/relationships/image" Target="../media/image21.wmf"/><Relationship Id="rId3" Type="http://schemas.openxmlformats.org/officeDocument/2006/relationships/oleObject" Target="../embeddings/oleObject19.bin"/><Relationship Id="rId2" Type="http://schemas.openxmlformats.org/officeDocument/2006/relationships/image" Target="../media/image20.wmf"/><Relationship Id="rId1" Type="http://schemas.openxmlformats.org/officeDocument/2006/relationships/oleObject" Target="../embeddings/oleObject18.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3" name="Rectangle 2"/>
          <p:cNvSpPr>
            <a:spLocks noGrp="1"/>
          </p:cNvSpPr>
          <p:nvPr>
            <p:ph type="title"/>
          </p:nvPr>
        </p:nvSpPr>
        <p:spPr>
          <a:xfrm>
            <a:off x="539750" y="1844675"/>
            <a:ext cx="8229600" cy="1143000"/>
          </a:xfrm>
        </p:spPr>
        <p:txBody>
          <a:bodyPr wrap="square" lIns="91440" tIns="45720" rIns="91440" bIns="45720" anchor="ctr"/>
          <a:lstStyle/>
          <a:p>
            <a:pPr eaLnBrk="1" hangingPunct="1"/>
            <a:r>
              <a:rPr lang="zh-CN" altLang="en-US" sz="4000" dirty="0">
                <a:solidFill>
                  <a:schemeClr val="tx1"/>
                </a:solidFill>
                <a:latin typeface="华文行楷" panose="02010800040101010101" pitchFamily="2" charset="-122"/>
                <a:ea typeface="华文行楷" panose="02010800040101010101" pitchFamily="2" charset="-122"/>
              </a:rPr>
              <a:t>第</a:t>
            </a:r>
            <a:r>
              <a:rPr lang="en-US" altLang="zh-CN" sz="4000" dirty="0">
                <a:solidFill>
                  <a:schemeClr val="tx1"/>
                </a:solidFill>
                <a:latin typeface="华文行楷" panose="02010800040101010101" pitchFamily="2" charset="-122"/>
                <a:ea typeface="华文行楷" panose="02010800040101010101" pitchFamily="2" charset="-122"/>
              </a:rPr>
              <a:t>6</a:t>
            </a:r>
            <a:r>
              <a:rPr lang="zh-CN" altLang="en-US" sz="4000" dirty="0">
                <a:solidFill>
                  <a:schemeClr val="tx1"/>
                </a:solidFill>
                <a:latin typeface="华文行楷" panose="02010800040101010101" pitchFamily="2" charset="-122"/>
                <a:ea typeface="华文行楷" panose="02010800040101010101" pitchFamily="2" charset="-122"/>
              </a:rPr>
              <a:t>章 信号的运算和处理</a:t>
            </a:r>
            <a:endParaRPr lang="zh-CN" altLang="en-US" sz="4000" dirty="0">
              <a:solidFill>
                <a:schemeClr val="tx1"/>
              </a:solidFill>
              <a:latin typeface="华文行楷" panose="02010800040101010101" pitchFamily="2" charset="-122"/>
              <a:ea typeface="华文行楷" panose="02010800040101010101" pitchFamily="2" charset="-122"/>
            </a:endParaRPr>
          </a:p>
        </p:txBody>
      </p:sp>
      <p:sp>
        <p:nvSpPr>
          <p:cNvPr id="3074" name="Rectangle 4">
            <a:hlinkClick r:id="rId1" action="ppaction://hlinksldjump"/>
          </p:cNvPr>
          <p:cNvSpPr/>
          <p:nvPr/>
        </p:nvSpPr>
        <p:spPr>
          <a:xfrm>
            <a:off x="1116013" y="3068638"/>
            <a:ext cx="5543550" cy="609600"/>
          </a:xfrm>
          <a:prstGeom prst="rect">
            <a:avLst/>
          </a:prstGeom>
          <a:noFill/>
          <a:ln w="9525">
            <a:noFill/>
          </a:ln>
        </p:spPr>
        <p:txBody>
          <a:bodyPr anchor="ctr"/>
          <a:lstStyle/>
          <a:p>
            <a:r>
              <a:rPr lang="en-US" altLang="zh-CN" sz="2800" b="1" dirty="0">
                <a:solidFill>
                  <a:schemeClr val="tx2"/>
                </a:solidFill>
                <a:latin typeface="华文楷体" panose="02010600040101010101" pitchFamily="2" charset="-122"/>
                <a:ea typeface="华文楷体" panose="02010600040101010101" pitchFamily="2" charset="-122"/>
              </a:rPr>
              <a:t>§6.1 </a:t>
            </a:r>
            <a:r>
              <a:rPr lang="zh-CN" altLang="en-US" sz="2800" b="1" dirty="0">
                <a:solidFill>
                  <a:schemeClr val="tx2"/>
                </a:solidFill>
                <a:latin typeface="华文楷体" panose="02010600040101010101" pitchFamily="2" charset="-122"/>
                <a:ea typeface="华文楷体" panose="02010600040101010101" pitchFamily="2" charset="-122"/>
              </a:rPr>
              <a:t>集成运放组成的运算电路</a:t>
            </a:r>
            <a:endParaRPr lang="zh-CN" altLang="en-US" sz="2800" b="1" dirty="0">
              <a:solidFill>
                <a:schemeClr val="tx2"/>
              </a:solidFill>
              <a:latin typeface="华文楷体" panose="02010600040101010101" pitchFamily="2" charset="-122"/>
              <a:ea typeface="华文楷体" panose="02010600040101010101" pitchFamily="2" charset="-122"/>
            </a:endParaRPr>
          </a:p>
        </p:txBody>
      </p:sp>
      <p:sp>
        <p:nvSpPr>
          <p:cNvPr id="3075" name="Rectangle 5">
            <a:hlinkClick r:id="rId2" action="ppaction://hlinksldjump"/>
          </p:cNvPr>
          <p:cNvSpPr/>
          <p:nvPr/>
        </p:nvSpPr>
        <p:spPr>
          <a:xfrm>
            <a:off x="1116013" y="3716338"/>
            <a:ext cx="7272337" cy="711200"/>
          </a:xfrm>
          <a:prstGeom prst="rect">
            <a:avLst/>
          </a:prstGeom>
          <a:noFill/>
          <a:ln w="9525">
            <a:noFill/>
          </a:ln>
        </p:spPr>
        <p:txBody>
          <a:bodyPr anchor="ctr"/>
          <a:lstStyle/>
          <a:p>
            <a:r>
              <a:rPr lang="en-US" altLang="zh-CN" sz="2800" b="1" dirty="0">
                <a:solidFill>
                  <a:schemeClr val="tx2"/>
                </a:solidFill>
                <a:latin typeface="华文楷体" panose="02010600040101010101" pitchFamily="2" charset="-122"/>
                <a:ea typeface="华文楷体" panose="02010600040101010101" pitchFamily="2" charset="-122"/>
              </a:rPr>
              <a:t>§6.2 </a:t>
            </a:r>
            <a:r>
              <a:rPr lang="zh-CN" altLang="en-US" sz="2800" b="1" dirty="0">
                <a:solidFill>
                  <a:schemeClr val="tx2"/>
                </a:solidFill>
                <a:latin typeface="华文楷体" panose="02010600040101010101" pitchFamily="2" charset="-122"/>
                <a:ea typeface="华文楷体" panose="02010600040101010101" pitchFamily="2" charset="-122"/>
              </a:rPr>
              <a:t>模拟乘法器及其在运算电路中的应用</a:t>
            </a:r>
            <a:endParaRPr lang="zh-CN" altLang="en-US" sz="2800" b="1" dirty="0">
              <a:solidFill>
                <a:schemeClr val="tx2"/>
              </a:solidFill>
              <a:latin typeface="华文楷体" panose="02010600040101010101" pitchFamily="2" charset="-122"/>
              <a:ea typeface="华文楷体" panose="02010600040101010101" pitchFamily="2" charset="-122"/>
            </a:endParaRPr>
          </a:p>
        </p:txBody>
      </p:sp>
      <p:sp>
        <p:nvSpPr>
          <p:cNvPr id="3076" name="Rectangle 6">
            <a:hlinkClick r:id="rId3" action="ppaction://hlinksldjump"/>
          </p:cNvPr>
          <p:cNvSpPr/>
          <p:nvPr/>
        </p:nvSpPr>
        <p:spPr>
          <a:xfrm>
            <a:off x="1116013" y="4508500"/>
            <a:ext cx="3743325" cy="546100"/>
          </a:xfrm>
          <a:prstGeom prst="rect">
            <a:avLst/>
          </a:prstGeom>
          <a:noFill/>
          <a:ln w="9525">
            <a:noFill/>
          </a:ln>
        </p:spPr>
        <p:txBody>
          <a:bodyPr anchor="ctr"/>
          <a:lstStyle/>
          <a:p>
            <a:r>
              <a:rPr lang="en-US" altLang="zh-CN" sz="2800" b="1" dirty="0">
                <a:solidFill>
                  <a:schemeClr val="tx2"/>
                </a:solidFill>
                <a:latin typeface="华文楷体" panose="02010600040101010101" pitchFamily="2" charset="-122"/>
                <a:ea typeface="华文楷体" panose="02010600040101010101" pitchFamily="2" charset="-122"/>
              </a:rPr>
              <a:t>§6.3 </a:t>
            </a:r>
            <a:r>
              <a:rPr lang="zh-CN" altLang="en-US" sz="2800" b="1" dirty="0">
                <a:solidFill>
                  <a:schemeClr val="tx2"/>
                </a:solidFill>
                <a:latin typeface="华文楷体" panose="02010600040101010101" pitchFamily="2" charset="-122"/>
                <a:ea typeface="华文楷体" panose="02010600040101010101" pitchFamily="2" charset="-122"/>
              </a:rPr>
              <a:t>有源滤波电路</a:t>
            </a:r>
            <a:endParaRPr lang="zh-CN" altLang="en-US" sz="2800" b="1" dirty="0">
              <a:solidFill>
                <a:schemeClr val="tx2"/>
              </a:solidFill>
              <a:latin typeface="华文楷体" panose="02010600040101010101" pitchFamily="2" charset="-122"/>
              <a:ea typeface="华文楷体" panose="02010600040101010101" pitchFamily="2"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2"/>
          <p:cNvSpPr>
            <a:spLocks noGrp="1"/>
          </p:cNvSpPr>
          <p:nvPr>
            <p:ph type="title"/>
          </p:nvPr>
        </p:nvSpPr>
        <p:spPr>
          <a:xfrm>
            <a:off x="250825" y="765175"/>
            <a:ext cx="4681538" cy="719138"/>
          </a:xfrm>
        </p:spPr>
        <p:txBody>
          <a:bodyPr wrap="square" lIns="91440" tIns="45720" rIns="91440" bIns="45720" anchor="ctr"/>
          <a:lstStyle/>
          <a:p>
            <a:pPr algn="l" eaLnBrk="1" hangingPunct="1">
              <a:lnSpc>
                <a:spcPct val="110000"/>
              </a:lnSpc>
            </a:pPr>
            <a:r>
              <a:rPr lang="zh-CN" altLang="en-US" sz="3600" dirty="0">
                <a:solidFill>
                  <a:schemeClr val="tx1"/>
                </a:solidFill>
                <a:latin typeface="华文行楷" panose="02010800040101010101" pitchFamily="2" charset="-122"/>
                <a:ea typeface="华文行楷" panose="02010800040101010101" pitchFamily="2" charset="-122"/>
              </a:rPr>
              <a:t>三、加减运算电路</a:t>
            </a:r>
            <a:endParaRPr lang="zh-CN" altLang="en-US" sz="3600" dirty="0">
              <a:solidFill>
                <a:schemeClr val="tx1"/>
              </a:solidFill>
              <a:latin typeface="华文行楷" panose="02010800040101010101" pitchFamily="2" charset="-122"/>
              <a:ea typeface="华文行楷" panose="02010800040101010101" pitchFamily="2" charset="-122"/>
            </a:endParaRPr>
          </a:p>
        </p:txBody>
      </p:sp>
      <p:graphicFrame>
        <p:nvGraphicFramePr>
          <p:cNvPr id="28675" name="Object 3"/>
          <p:cNvGraphicFramePr/>
          <p:nvPr/>
        </p:nvGraphicFramePr>
        <p:xfrm>
          <a:off x="4572000" y="2708275"/>
          <a:ext cx="2514600" cy="1958975"/>
        </p:xfrm>
        <a:graphic>
          <a:graphicData uri="http://schemas.openxmlformats.org/presentationml/2006/ole">
            <mc:AlternateContent xmlns:mc="http://schemas.openxmlformats.org/markup-compatibility/2006">
              <mc:Choice xmlns:v="urn:schemas-microsoft-com:vml" Requires="v">
                <p:oleObj spid="_x0000_s8211" name="" r:id="rId1" imgW="1155065" imgH="901065" progId="Equation.3">
                  <p:embed/>
                </p:oleObj>
              </mc:Choice>
              <mc:Fallback>
                <p:oleObj name="" r:id="rId1" imgW="1155065" imgH="901065" progId="Equation.3">
                  <p:embed/>
                  <p:pic>
                    <p:nvPicPr>
                      <p:cNvPr id="0" name="图片 3081"/>
                      <p:cNvPicPr/>
                      <p:nvPr/>
                    </p:nvPicPr>
                    <p:blipFill>
                      <a:blip r:embed="rId2"/>
                      <a:stretch>
                        <a:fillRect/>
                      </a:stretch>
                    </p:blipFill>
                    <p:spPr>
                      <a:xfrm>
                        <a:off x="4572000" y="2708275"/>
                        <a:ext cx="2514600" cy="1958975"/>
                      </a:xfrm>
                      <a:prstGeom prst="rect">
                        <a:avLst/>
                      </a:prstGeom>
                      <a:solidFill>
                        <a:srgbClr val="FFFFFF"/>
                      </a:solidFill>
                      <a:ln w="38100">
                        <a:noFill/>
                        <a:miter/>
                      </a:ln>
                    </p:spPr>
                  </p:pic>
                </p:oleObj>
              </mc:Fallback>
            </mc:AlternateContent>
          </a:graphicData>
        </a:graphic>
      </p:graphicFrame>
      <p:graphicFrame>
        <p:nvGraphicFramePr>
          <p:cNvPr id="28676" name="Object 4"/>
          <p:cNvGraphicFramePr/>
          <p:nvPr/>
        </p:nvGraphicFramePr>
        <p:xfrm>
          <a:off x="2438400" y="4976813"/>
          <a:ext cx="4191000" cy="889000"/>
        </p:xfrm>
        <a:graphic>
          <a:graphicData uri="http://schemas.openxmlformats.org/presentationml/2006/ole">
            <mc:AlternateContent xmlns:mc="http://schemas.openxmlformats.org/markup-compatibility/2006">
              <mc:Choice xmlns:v="urn:schemas-microsoft-com:vml" Requires="v">
                <p:oleObj spid="_x0000_s8212" name="" r:id="rId3" imgW="2031365" imgH="431800" progId="Equation.3">
                  <p:embed/>
                </p:oleObj>
              </mc:Choice>
              <mc:Fallback>
                <p:oleObj name="" r:id="rId3" imgW="2031365" imgH="431800" progId="Equation.3">
                  <p:embed/>
                  <p:pic>
                    <p:nvPicPr>
                      <p:cNvPr id="0" name="图片 3082"/>
                      <p:cNvPicPr/>
                      <p:nvPr/>
                    </p:nvPicPr>
                    <p:blipFill>
                      <a:blip r:embed="rId4"/>
                      <a:stretch>
                        <a:fillRect/>
                      </a:stretch>
                    </p:blipFill>
                    <p:spPr>
                      <a:xfrm>
                        <a:off x="2438400" y="4976813"/>
                        <a:ext cx="4191000" cy="889000"/>
                      </a:xfrm>
                      <a:prstGeom prst="rect">
                        <a:avLst/>
                      </a:prstGeom>
                      <a:solidFill>
                        <a:srgbClr val="66FFFF"/>
                      </a:solidFill>
                      <a:ln w="9525" cap="flat" cmpd="sng">
                        <a:solidFill>
                          <a:srgbClr val="FF3300"/>
                        </a:solidFill>
                        <a:prstDash val="solid"/>
                        <a:miter/>
                        <a:headEnd type="none" w="med" len="med"/>
                        <a:tailEnd type="none" w="med" len="med"/>
                      </a:ln>
                    </p:spPr>
                  </p:pic>
                </p:oleObj>
              </mc:Fallback>
            </mc:AlternateContent>
          </a:graphicData>
        </a:graphic>
      </p:graphicFrame>
      <p:sp>
        <p:nvSpPr>
          <p:cNvPr id="28677" name="Text Box 5"/>
          <p:cNvSpPr txBox="1"/>
          <p:nvPr/>
        </p:nvSpPr>
        <p:spPr>
          <a:xfrm>
            <a:off x="3962400" y="2005013"/>
            <a:ext cx="3962400" cy="519112"/>
          </a:xfrm>
          <a:prstGeom prst="rect">
            <a:avLst/>
          </a:prstGeom>
          <a:noFill/>
          <a:ln w="9525">
            <a:noFill/>
          </a:ln>
        </p:spPr>
        <p:txBody>
          <a:bodyPr anchor="t">
            <a:spAutoFit/>
          </a:bodyPr>
          <a:lstStyle/>
          <a:p>
            <a:pPr>
              <a:spcBef>
                <a:spcPct val="50000"/>
              </a:spcBef>
            </a:pPr>
            <a:r>
              <a:rPr lang="zh-CN" altLang="en-US" sz="2800" dirty="0">
                <a:latin typeface="Times New Roman" panose="02020603050405020304" pitchFamily="18" charset="0"/>
                <a:ea typeface="华文行楷" panose="02010800040101010101" pitchFamily="2" charset="-122"/>
              </a:rPr>
              <a:t>方法一：节点电流法</a:t>
            </a:r>
            <a:endParaRPr lang="zh-CN" altLang="en-US" sz="2800" dirty="0">
              <a:latin typeface="Times New Roman" panose="02020603050405020304" pitchFamily="18" charset="0"/>
              <a:ea typeface="华文行楷" panose="02010800040101010101" pitchFamily="2" charset="-122"/>
            </a:endParaRPr>
          </a:p>
        </p:txBody>
      </p:sp>
      <p:graphicFrame>
        <p:nvGraphicFramePr>
          <p:cNvPr id="28678" name="Object 6"/>
          <p:cNvGraphicFramePr/>
          <p:nvPr/>
        </p:nvGraphicFramePr>
        <p:xfrm>
          <a:off x="914400" y="2157413"/>
          <a:ext cx="3103563" cy="2609850"/>
        </p:xfrm>
        <a:graphic>
          <a:graphicData uri="http://schemas.openxmlformats.org/presentationml/2006/ole">
            <mc:AlternateContent xmlns:mc="http://schemas.openxmlformats.org/markup-compatibility/2006">
              <mc:Choice xmlns:v="urn:schemas-microsoft-com:vml" Requires="v">
                <p:oleObj spid="_x0000_s8213" name="" r:id="rId5" imgW="11249025" imgH="9458325" progId="MSPhotoEd.3">
                  <p:embed/>
                </p:oleObj>
              </mc:Choice>
              <mc:Fallback>
                <p:oleObj name="" r:id="rId5" imgW="11249025" imgH="9458325" progId="MSPhotoEd.3">
                  <p:embed/>
                  <p:pic>
                    <p:nvPicPr>
                      <p:cNvPr id="0" name="图片 3078"/>
                      <p:cNvPicPr/>
                      <p:nvPr/>
                    </p:nvPicPr>
                    <p:blipFill>
                      <a:blip r:embed="rId6"/>
                      <a:stretch>
                        <a:fillRect/>
                      </a:stretch>
                    </p:blipFill>
                    <p:spPr>
                      <a:xfrm>
                        <a:off x="914400" y="2157413"/>
                        <a:ext cx="3103563" cy="2609850"/>
                      </a:xfrm>
                      <a:prstGeom prst="rect">
                        <a:avLst/>
                      </a:prstGeom>
                      <a:noFill/>
                      <a:ln w="38100">
                        <a:noFill/>
                        <a:miter/>
                      </a:ln>
                    </p:spPr>
                  </p:pic>
                </p:oleObj>
              </mc:Fallback>
            </mc:AlternateContent>
          </a:graphicData>
        </a:graphic>
      </p:graphicFrame>
      <p:sp>
        <p:nvSpPr>
          <p:cNvPr id="13318" name="Text Box 11"/>
          <p:cNvSpPr txBox="1"/>
          <p:nvPr/>
        </p:nvSpPr>
        <p:spPr>
          <a:xfrm>
            <a:off x="684213" y="1412875"/>
            <a:ext cx="5327650" cy="579438"/>
          </a:xfrm>
          <a:prstGeom prst="rect">
            <a:avLst/>
          </a:prstGeom>
          <a:noFill/>
          <a:ln w="9525">
            <a:noFill/>
          </a:ln>
        </p:spPr>
        <p:txBody>
          <a:bodyPr anchor="t">
            <a:spAutoFit/>
          </a:bodyPr>
          <a:lstStyle/>
          <a:p>
            <a:pPr>
              <a:spcBef>
                <a:spcPct val="50000"/>
              </a:spcBef>
            </a:pPr>
            <a:r>
              <a:rPr lang="en-US" altLang="zh-CN" sz="3200" dirty="0">
                <a:latin typeface="华文行楷" panose="02010800040101010101" pitchFamily="2" charset="-122"/>
                <a:ea typeface="华文行楷" panose="02010800040101010101" pitchFamily="2" charset="-122"/>
              </a:rPr>
              <a:t>1. </a:t>
            </a:r>
            <a:r>
              <a:rPr lang="zh-CN" altLang="en-US" sz="3200" dirty="0">
                <a:latin typeface="华文行楷" panose="02010800040101010101" pitchFamily="2" charset="-122"/>
                <a:ea typeface="华文行楷" panose="02010800040101010101" pitchFamily="2" charset="-122"/>
              </a:rPr>
              <a:t>反相求和</a:t>
            </a:r>
            <a:endParaRPr lang="zh-CN" altLang="en-US" sz="3200" dirty="0">
              <a:latin typeface="华文行楷" panose="02010800040101010101" pitchFamily="2" charset="-122"/>
              <a:ea typeface="华文行楷" panose="020108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8678"/>
                                        </p:tgtEl>
                                        <p:attrNameLst>
                                          <p:attrName>style.visibility</p:attrName>
                                        </p:attrNameLst>
                                      </p:cBhvr>
                                      <p:to>
                                        <p:strVal val="visible"/>
                                      </p:to>
                                    </p:set>
                                    <p:animEffect transition="in" filter="wipe(left)">
                                      <p:cBhvr>
                                        <p:cTn id="7" dur="500"/>
                                        <p:tgtEl>
                                          <p:spTgt spid="2867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8677">
                                            <p:txEl>
                                              <p:pRg st="0" end="0"/>
                                            </p:txEl>
                                          </p:spTgt>
                                        </p:tgtEl>
                                        <p:attrNameLst>
                                          <p:attrName>style.visibility</p:attrName>
                                        </p:attrNameLst>
                                      </p:cBhvr>
                                      <p:to>
                                        <p:strVal val="visible"/>
                                      </p:to>
                                    </p:set>
                                    <p:animEffect transition="in" filter="wipe(left)">
                                      <p:cBhvr>
                                        <p:cTn id="12" dur="500"/>
                                        <p:tgtEl>
                                          <p:spTgt spid="2867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8675"/>
                                        </p:tgtEl>
                                        <p:attrNameLst>
                                          <p:attrName>style.visibility</p:attrName>
                                        </p:attrNameLst>
                                      </p:cBhvr>
                                      <p:to>
                                        <p:strVal val="visible"/>
                                      </p:to>
                                    </p:set>
                                    <p:animEffect transition="in" filter="wipe(left)">
                                      <p:cBhvr>
                                        <p:cTn id="17" dur="500"/>
                                        <p:tgtEl>
                                          <p:spTgt spid="2867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8676"/>
                                        </p:tgtEl>
                                        <p:attrNameLst>
                                          <p:attrName>style.visibility</p:attrName>
                                        </p:attrNameLst>
                                      </p:cBhvr>
                                      <p:to>
                                        <p:strVal val="visible"/>
                                      </p:to>
                                    </p:set>
                                    <p:animEffect transition="in" filter="wipe(left)">
                                      <p:cBhvr>
                                        <p:cTn id="22" dur="500"/>
                                        <p:tgtEl>
                                          <p:spTgt spid="286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7"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2"/>
          <p:cNvSpPr>
            <a:spLocks noGrp="1"/>
          </p:cNvSpPr>
          <p:nvPr>
            <p:ph type="title"/>
          </p:nvPr>
        </p:nvSpPr>
        <p:spPr>
          <a:xfrm>
            <a:off x="323850" y="836613"/>
            <a:ext cx="4267200" cy="523875"/>
          </a:xfrm>
        </p:spPr>
        <p:txBody>
          <a:bodyPr wrap="square" lIns="91440" tIns="45720" rIns="91440" bIns="45720" anchor="ctr"/>
          <a:lstStyle/>
          <a:p>
            <a:pPr algn="l" eaLnBrk="1" hangingPunct="1"/>
            <a:r>
              <a:rPr lang="en-US" altLang="zh-CN" sz="3200" dirty="0">
                <a:solidFill>
                  <a:schemeClr val="tx1"/>
                </a:solidFill>
                <a:latin typeface="华文行楷" panose="02010800040101010101" pitchFamily="2" charset="-122"/>
                <a:ea typeface="华文行楷" panose="02010800040101010101" pitchFamily="2" charset="-122"/>
              </a:rPr>
              <a:t>1. </a:t>
            </a:r>
            <a:r>
              <a:rPr lang="zh-CN" altLang="en-US" sz="3200" dirty="0">
                <a:solidFill>
                  <a:schemeClr val="tx1"/>
                </a:solidFill>
                <a:latin typeface="华文行楷" panose="02010800040101010101" pitchFamily="2" charset="-122"/>
                <a:ea typeface="华文行楷" panose="02010800040101010101" pitchFamily="2" charset="-122"/>
              </a:rPr>
              <a:t>反相求和</a:t>
            </a:r>
            <a:endParaRPr lang="zh-CN" altLang="en-US" sz="3200" dirty="0">
              <a:solidFill>
                <a:schemeClr val="tx1"/>
              </a:solidFill>
              <a:latin typeface="华文行楷" panose="02010800040101010101" pitchFamily="2" charset="-122"/>
              <a:ea typeface="华文行楷" panose="02010800040101010101" pitchFamily="2" charset="-122"/>
            </a:endParaRPr>
          </a:p>
        </p:txBody>
      </p:sp>
      <p:graphicFrame>
        <p:nvGraphicFramePr>
          <p:cNvPr id="29699" name="Object 3"/>
          <p:cNvGraphicFramePr/>
          <p:nvPr/>
        </p:nvGraphicFramePr>
        <p:xfrm>
          <a:off x="1547813" y="5589588"/>
          <a:ext cx="6019800" cy="871537"/>
        </p:xfrm>
        <a:graphic>
          <a:graphicData uri="http://schemas.openxmlformats.org/presentationml/2006/ole">
            <mc:AlternateContent xmlns:mc="http://schemas.openxmlformats.org/markup-compatibility/2006">
              <mc:Choice xmlns:v="urn:schemas-microsoft-com:vml" Requires="v">
                <p:oleObj spid="_x0000_s9241" name="" r:id="rId1" imgW="2970530" imgH="431800" progId="Equation.3">
                  <p:embed/>
                </p:oleObj>
              </mc:Choice>
              <mc:Fallback>
                <p:oleObj name="" r:id="rId1" imgW="2970530" imgH="431800" progId="Equation.3">
                  <p:embed/>
                  <p:pic>
                    <p:nvPicPr>
                      <p:cNvPr id="0" name="图片 3075"/>
                      <p:cNvPicPr/>
                      <p:nvPr/>
                    </p:nvPicPr>
                    <p:blipFill>
                      <a:blip r:embed="rId2"/>
                      <a:stretch>
                        <a:fillRect/>
                      </a:stretch>
                    </p:blipFill>
                    <p:spPr>
                      <a:xfrm>
                        <a:off x="1547813" y="5589588"/>
                        <a:ext cx="6019800" cy="871537"/>
                      </a:xfrm>
                      <a:prstGeom prst="rect">
                        <a:avLst/>
                      </a:prstGeom>
                      <a:solidFill>
                        <a:srgbClr val="66FFFF"/>
                      </a:solidFill>
                      <a:ln w="9525" cap="flat" cmpd="sng">
                        <a:solidFill>
                          <a:srgbClr val="FF3300"/>
                        </a:solidFill>
                        <a:prstDash val="solid"/>
                        <a:miter/>
                        <a:headEnd type="none" w="med" len="med"/>
                        <a:tailEnd type="none" w="med" len="med"/>
                      </a:ln>
                    </p:spPr>
                  </p:pic>
                </p:oleObj>
              </mc:Fallback>
            </mc:AlternateContent>
          </a:graphicData>
        </a:graphic>
      </p:graphicFrame>
      <p:sp>
        <p:nvSpPr>
          <p:cNvPr id="29700" name="Text Box 4"/>
          <p:cNvSpPr txBox="1"/>
          <p:nvPr/>
        </p:nvSpPr>
        <p:spPr>
          <a:xfrm>
            <a:off x="611188" y="1268413"/>
            <a:ext cx="8153400" cy="1466850"/>
          </a:xfrm>
          <a:prstGeom prst="rect">
            <a:avLst/>
          </a:prstGeom>
          <a:noFill/>
          <a:ln w="9525">
            <a:noFill/>
          </a:ln>
        </p:spPr>
        <p:txBody>
          <a:bodyPr anchor="t">
            <a:spAutoFit/>
          </a:bodyPr>
          <a:lstStyle/>
          <a:p>
            <a:pPr>
              <a:lnSpc>
                <a:spcPct val="125000"/>
              </a:lnSpc>
            </a:pPr>
            <a:r>
              <a:rPr lang="zh-CN" altLang="en-US" sz="2800" dirty="0">
                <a:latin typeface="Times New Roman" panose="02020603050405020304" pitchFamily="18" charset="0"/>
                <a:ea typeface="华文行楷" panose="02010800040101010101" pitchFamily="2" charset="-122"/>
              </a:rPr>
              <a:t>方法二：利用叠加原理</a:t>
            </a:r>
            <a:endParaRPr lang="zh-CN" altLang="en-US" sz="2800" dirty="0">
              <a:latin typeface="Times New Roman" panose="02020603050405020304" pitchFamily="18" charset="0"/>
              <a:ea typeface="华文行楷" panose="02010800040101010101" pitchFamily="2" charset="-122"/>
            </a:endParaRPr>
          </a:p>
          <a:p>
            <a:pPr>
              <a:lnSpc>
                <a:spcPct val="115000"/>
              </a:lnSpc>
            </a:pPr>
            <a:r>
              <a:rPr lang="zh-CN" altLang="en-US" sz="2400" b="1" dirty="0">
                <a:latin typeface="Times New Roman" panose="02020603050405020304" pitchFamily="18" charset="0"/>
                <a:ea typeface="宋体" panose="02010600030101010101" pitchFamily="2" charset="-122"/>
              </a:rPr>
              <a:t>    </a:t>
            </a:r>
            <a:r>
              <a:rPr lang="zh-CN" altLang="en-US" sz="2400" b="1" dirty="0">
                <a:solidFill>
                  <a:srgbClr val="990033"/>
                </a:solidFill>
                <a:latin typeface="Times New Roman" panose="02020603050405020304" pitchFamily="18" charset="0"/>
                <a:ea typeface="宋体" panose="02010600030101010101" pitchFamily="2" charset="-122"/>
              </a:rPr>
              <a:t>首先求解每个输入信号单独作用时的输出电压，然后将所有结果相加，即得到所有输入信号同时作用时的输出电压。</a:t>
            </a:r>
            <a:endParaRPr lang="zh-CN" altLang="en-US" sz="2400" b="1" dirty="0">
              <a:solidFill>
                <a:srgbClr val="990033"/>
              </a:solidFill>
              <a:latin typeface="Times New Roman" panose="02020603050405020304" pitchFamily="18" charset="0"/>
              <a:ea typeface="宋体" panose="02010600030101010101" pitchFamily="2" charset="-122"/>
            </a:endParaRPr>
          </a:p>
        </p:txBody>
      </p:sp>
      <p:pic>
        <p:nvPicPr>
          <p:cNvPr id="29701" name="Picture 5" descr="Dz070208"/>
          <p:cNvPicPr>
            <a:picLocks noChangeAspect="1"/>
          </p:cNvPicPr>
          <p:nvPr/>
        </p:nvPicPr>
        <p:blipFill>
          <a:blip r:embed="rId3"/>
          <a:stretch>
            <a:fillRect/>
          </a:stretch>
        </p:blipFill>
        <p:spPr>
          <a:xfrm>
            <a:off x="3635375" y="2852738"/>
            <a:ext cx="2819400" cy="2366962"/>
          </a:xfrm>
          <a:prstGeom prst="rect">
            <a:avLst/>
          </a:prstGeom>
          <a:noFill/>
          <a:ln w="9525">
            <a:noFill/>
          </a:ln>
        </p:spPr>
      </p:pic>
      <p:graphicFrame>
        <p:nvGraphicFramePr>
          <p:cNvPr id="29702" name="Object 6"/>
          <p:cNvGraphicFramePr/>
          <p:nvPr/>
        </p:nvGraphicFramePr>
        <p:xfrm>
          <a:off x="7019925" y="3284538"/>
          <a:ext cx="1820863" cy="2193925"/>
        </p:xfrm>
        <a:graphic>
          <a:graphicData uri="http://schemas.openxmlformats.org/presentationml/2006/ole">
            <mc:AlternateContent xmlns:mc="http://schemas.openxmlformats.org/markup-compatibility/2006">
              <mc:Choice xmlns:v="urn:schemas-microsoft-com:vml" Requires="v">
                <p:oleObj spid="_x0000_s9242" name="" r:id="rId4" imgW="927100" imgH="1117600" progId="Equation.3">
                  <p:embed/>
                </p:oleObj>
              </mc:Choice>
              <mc:Fallback>
                <p:oleObj name="" r:id="rId4" imgW="927100" imgH="1117600" progId="Equation.3">
                  <p:embed/>
                  <p:pic>
                    <p:nvPicPr>
                      <p:cNvPr id="0" name="图片 3102"/>
                      <p:cNvPicPr/>
                      <p:nvPr/>
                    </p:nvPicPr>
                    <p:blipFill>
                      <a:blip r:embed="rId5"/>
                      <a:stretch>
                        <a:fillRect/>
                      </a:stretch>
                    </p:blipFill>
                    <p:spPr>
                      <a:xfrm>
                        <a:off x="7019925" y="3284538"/>
                        <a:ext cx="1820863" cy="2193925"/>
                      </a:xfrm>
                      <a:prstGeom prst="rect">
                        <a:avLst/>
                      </a:prstGeom>
                      <a:solidFill>
                        <a:srgbClr val="66FFFF"/>
                      </a:solidFill>
                      <a:ln w="9525" cap="flat" cmpd="sng">
                        <a:solidFill>
                          <a:srgbClr val="FF3300"/>
                        </a:solidFill>
                        <a:prstDash val="solid"/>
                        <a:miter/>
                        <a:headEnd type="none" w="med" len="med"/>
                        <a:tailEnd type="none" w="med" len="med"/>
                      </a:ln>
                    </p:spPr>
                  </p:pic>
                </p:oleObj>
              </mc:Fallback>
            </mc:AlternateContent>
          </a:graphicData>
        </a:graphic>
      </p:graphicFrame>
      <p:graphicFrame>
        <p:nvGraphicFramePr>
          <p:cNvPr id="29703" name="Object 7"/>
          <p:cNvGraphicFramePr/>
          <p:nvPr/>
        </p:nvGraphicFramePr>
        <p:xfrm>
          <a:off x="5219700" y="4652963"/>
          <a:ext cx="1728788" cy="838200"/>
        </p:xfrm>
        <a:graphic>
          <a:graphicData uri="http://schemas.openxmlformats.org/presentationml/2006/ole">
            <mc:AlternateContent xmlns:mc="http://schemas.openxmlformats.org/markup-compatibility/2006">
              <mc:Choice xmlns:v="urn:schemas-microsoft-com:vml" Requires="v">
                <p:oleObj spid="_x0000_s9243" name="" r:id="rId6" imgW="888365" imgH="431800" progId="Equation.3">
                  <p:embed/>
                </p:oleObj>
              </mc:Choice>
              <mc:Fallback>
                <p:oleObj name="" r:id="rId6" imgW="888365" imgH="431800" progId="Equation.3">
                  <p:embed/>
                  <p:pic>
                    <p:nvPicPr>
                      <p:cNvPr id="0" name="图片 3103"/>
                      <p:cNvPicPr/>
                      <p:nvPr/>
                    </p:nvPicPr>
                    <p:blipFill>
                      <a:blip r:embed="rId7"/>
                      <a:stretch>
                        <a:fillRect/>
                      </a:stretch>
                    </p:blipFill>
                    <p:spPr>
                      <a:xfrm>
                        <a:off x="5219700" y="4652963"/>
                        <a:ext cx="1728788" cy="838200"/>
                      </a:xfrm>
                      <a:prstGeom prst="rect">
                        <a:avLst/>
                      </a:prstGeom>
                      <a:solidFill>
                        <a:srgbClr val="66FFFF"/>
                      </a:solidFill>
                      <a:ln w="9525" cap="flat" cmpd="sng">
                        <a:solidFill>
                          <a:srgbClr val="FF3300"/>
                        </a:solidFill>
                        <a:prstDash val="solid"/>
                        <a:miter/>
                        <a:headEnd type="none" w="med" len="med"/>
                        <a:tailEnd type="none" w="med" len="med"/>
                      </a:ln>
                    </p:spPr>
                  </p:pic>
                </p:oleObj>
              </mc:Fallback>
            </mc:AlternateContent>
          </a:graphicData>
        </a:graphic>
      </p:graphicFrame>
      <p:graphicFrame>
        <p:nvGraphicFramePr>
          <p:cNvPr id="14343" name="Object 8"/>
          <p:cNvGraphicFramePr/>
          <p:nvPr/>
        </p:nvGraphicFramePr>
        <p:xfrm>
          <a:off x="611188" y="2852738"/>
          <a:ext cx="2895600" cy="2435225"/>
        </p:xfrm>
        <a:graphic>
          <a:graphicData uri="http://schemas.openxmlformats.org/presentationml/2006/ole">
            <mc:AlternateContent xmlns:mc="http://schemas.openxmlformats.org/markup-compatibility/2006">
              <mc:Choice xmlns:v="urn:schemas-microsoft-com:vml" Requires="v">
                <p:oleObj spid="_x0000_s9244" name="" r:id="rId8" imgW="11249025" imgH="9458325" progId="MSPhotoEd.3">
                  <p:embed/>
                </p:oleObj>
              </mc:Choice>
              <mc:Fallback>
                <p:oleObj name="" r:id="rId8" imgW="11249025" imgH="9458325" progId="MSPhotoEd.3">
                  <p:embed/>
                  <p:pic>
                    <p:nvPicPr>
                      <p:cNvPr id="0" name="图片 3104"/>
                      <p:cNvPicPr/>
                      <p:nvPr/>
                    </p:nvPicPr>
                    <p:blipFill>
                      <a:blip r:embed="rId9"/>
                      <a:stretch>
                        <a:fillRect/>
                      </a:stretch>
                    </p:blipFill>
                    <p:spPr>
                      <a:xfrm>
                        <a:off x="611188" y="2852738"/>
                        <a:ext cx="2895600" cy="2435225"/>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9700">
                                            <p:txEl>
                                              <p:pRg st="0" end="0"/>
                                            </p:txEl>
                                          </p:spTgt>
                                        </p:tgtEl>
                                        <p:attrNameLst>
                                          <p:attrName>style.visibility</p:attrName>
                                        </p:attrNameLst>
                                      </p:cBhvr>
                                      <p:to>
                                        <p:strVal val="visible"/>
                                      </p:to>
                                    </p:set>
                                    <p:animEffect transition="in" filter="wipe(left)">
                                      <p:cBhvr>
                                        <p:cTn id="7" dur="500"/>
                                        <p:tgtEl>
                                          <p:spTgt spid="2970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9700">
                                            <p:txEl>
                                              <p:pRg st="1" end="1"/>
                                            </p:txEl>
                                          </p:spTgt>
                                        </p:tgtEl>
                                        <p:attrNameLst>
                                          <p:attrName>style.visibility</p:attrName>
                                        </p:attrNameLst>
                                      </p:cBhvr>
                                      <p:to>
                                        <p:strVal val="visible"/>
                                      </p:to>
                                    </p:set>
                                    <p:animEffect transition="in" filter="wipe(left)">
                                      <p:cBhvr>
                                        <p:cTn id="12" dur="500"/>
                                        <p:tgtEl>
                                          <p:spTgt spid="2970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9701"/>
                                        </p:tgtEl>
                                        <p:attrNameLst>
                                          <p:attrName>style.visibility</p:attrName>
                                        </p:attrNameLst>
                                      </p:cBhvr>
                                      <p:to>
                                        <p:strVal val="visible"/>
                                      </p:to>
                                    </p:set>
                                    <p:animEffect transition="in" filter="wipe(left)">
                                      <p:cBhvr>
                                        <p:cTn id="17" dur="500"/>
                                        <p:tgtEl>
                                          <p:spTgt spid="2970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9703"/>
                                        </p:tgtEl>
                                        <p:attrNameLst>
                                          <p:attrName>style.visibility</p:attrName>
                                        </p:attrNameLst>
                                      </p:cBhvr>
                                      <p:to>
                                        <p:strVal val="visible"/>
                                      </p:to>
                                    </p:set>
                                    <p:animEffect transition="in" filter="wipe(left)">
                                      <p:cBhvr>
                                        <p:cTn id="22" dur="500"/>
                                        <p:tgtEl>
                                          <p:spTgt spid="2970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9702"/>
                                        </p:tgtEl>
                                        <p:attrNameLst>
                                          <p:attrName>style.visibility</p:attrName>
                                        </p:attrNameLst>
                                      </p:cBhvr>
                                      <p:to>
                                        <p:strVal val="visible"/>
                                      </p:to>
                                    </p:set>
                                    <p:animEffect transition="in" filter="wipe(left)">
                                      <p:cBhvr>
                                        <p:cTn id="27" dur="500"/>
                                        <p:tgtEl>
                                          <p:spTgt spid="29702"/>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29699"/>
                                        </p:tgtEl>
                                        <p:attrNameLst>
                                          <p:attrName>style.visibility</p:attrName>
                                        </p:attrNameLst>
                                      </p:cBhvr>
                                      <p:to>
                                        <p:strVal val="visible"/>
                                      </p:to>
                                    </p:set>
                                    <p:animEffect transition="in" filter="wipe(left)">
                                      <p:cBhvr>
                                        <p:cTn id="32" dur="500"/>
                                        <p:tgtEl>
                                          <p:spTgt spid="296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00"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p:cNvSpPr>
          <p:nvPr>
            <p:ph type="title"/>
          </p:nvPr>
        </p:nvSpPr>
        <p:spPr>
          <a:xfrm>
            <a:off x="250825" y="836613"/>
            <a:ext cx="7142163" cy="533400"/>
          </a:xfrm>
        </p:spPr>
        <p:txBody>
          <a:bodyPr wrap="square" lIns="91440" tIns="45720" rIns="91440" bIns="45720" anchor="ctr"/>
          <a:lstStyle/>
          <a:p>
            <a:pPr algn="l" eaLnBrk="1" hangingPunct="1">
              <a:spcBef>
                <a:spcPct val="50000"/>
              </a:spcBef>
            </a:pPr>
            <a:r>
              <a:rPr lang="en-US" altLang="zh-CN" sz="3200" dirty="0">
                <a:solidFill>
                  <a:schemeClr val="tx1"/>
                </a:solidFill>
                <a:latin typeface="华文行楷" panose="02010800040101010101" pitchFamily="2" charset="-122"/>
                <a:ea typeface="华文行楷" panose="02010800040101010101" pitchFamily="2" charset="-122"/>
              </a:rPr>
              <a:t>2. </a:t>
            </a:r>
            <a:r>
              <a:rPr lang="zh-CN" altLang="zh-CN" sz="3200" dirty="0">
                <a:solidFill>
                  <a:schemeClr val="tx1"/>
                </a:solidFill>
                <a:latin typeface="华文行楷" panose="02010800040101010101" pitchFamily="2" charset="-122"/>
                <a:ea typeface="华文行楷" panose="02010800040101010101" pitchFamily="2" charset="-122"/>
              </a:rPr>
              <a:t>同相求和</a:t>
            </a:r>
            <a:r>
              <a:rPr lang="zh-CN" altLang="zh-CN" sz="2400" b="1" dirty="0">
                <a:solidFill>
                  <a:schemeClr val="tx1"/>
                </a:solidFill>
              </a:rPr>
              <a:t>    设  </a:t>
            </a:r>
            <a:r>
              <a:rPr lang="en-US" altLang="zh-CN" sz="2400" b="1" i="1" dirty="0">
                <a:solidFill>
                  <a:schemeClr val="tx1"/>
                </a:solidFill>
              </a:rPr>
              <a:t>R</a:t>
            </a:r>
            <a:r>
              <a:rPr lang="en-US" altLang="zh-CN" sz="2400" b="1" baseline="-25000" dirty="0">
                <a:solidFill>
                  <a:schemeClr val="tx1"/>
                </a:solidFill>
              </a:rPr>
              <a:t>1</a:t>
            </a:r>
            <a:r>
              <a:rPr lang="en-US" altLang="zh-CN" sz="2400" b="1" dirty="0">
                <a:solidFill>
                  <a:schemeClr val="tx1"/>
                </a:solidFill>
              </a:rPr>
              <a:t>∥ </a:t>
            </a:r>
            <a:r>
              <a:rPr lang="en-US" altLang="zh-CN" sz="2400" b="1" i="1" dirty="0">
                <a:solidFill>
                  <a:schemeClr val="tx1"/>
                </a:solidFill>
              </a:rPr>
              <a:t>R</a:t>
            </a:r>
            <a:r>
              <a:rPr lang="en-US" altLang="zh-CN" sz="2400" b="1" baseline="-25000" dirty="0">
                <a:solidFill>
                  <a:schemeClr val="tx1"/>
                </a:solidFill>
              </a:rPr>
              <a:t>2</a:t>
            </a:r>
            <a:r>
              <a:rPr lang="en-US" altLang="zh-CN" sz="2400" b="1" dirty="0">
                <a:solidFill>
                  <a:schemeClr val="tx1"/>
                </a:solidFill>
              </a:rPr>
              <a:t>∥ </a:t>
            </a:r>
            <a:r>
              <a:rPr lang="en-US" altLang="zh-CN" sz="2400" b="1" i="1" dirty="0">
                <a:solidFill>
                  <a:schemeClr val="tx1"/>
                </a:solidFill>
              </a:rPr>
              <a:t>R</a:t>
            </a:r>
            <a:r>
              <a:rPr lang="en-US" altLang="zh-CN" sz="2400" b="1" baseline="-25000" dirty="0">
                <a:solidFill>
                  <a:schemeClr val="tx1"/>
                </a:solidFill>
              </a:rPr>
              <a:t>3</a:t>
            </a:r>
            <a:r>
              <a:rPr lang="en-US" altLang="zh-CN" sz="2400" b="1" dirty="0">
                <a:solidFill>
                  <a:schemeClr val="tx1"/>
                </a:solidFill>
              </a:rPr>
              <a:t>∥ </a:t>
            </a:r>
            <a:r>
              <a:rPr lang="en-US" altLang="zh-CN" sz="2400" b="1" i="1" dirty="0">
                <a:solidFill>
                  <a:schemeClr val="tx1"/>
                </a:solidFill>
              </a:rPr>
              <a:t>R</a:t>
            </a:r>
            <a:r>
              <a:rPr lang="en-US" altLang="zh-CN" sz="2400" b="1" baseline="-25000" dirty="0">
                <a:solidFill>
                  <a:schemeClr val="tx1"/>
                </a:solidFill>
              </a:rPr>
              <a:t>4</a:t>
            </a:r>
            <a:r>
              <a:rPr lang="zh-CN" altLang="en-US" sz="2400" b="1" dirty="0">
                <a:solidFill>
                  <a:schemeClr val="tx1"/>
                </a:solidFill>
              </a:rPr>
              <a:t>＝ </a:t>
            </a:r>
            <a:r>
              <a:rPr lang="en-US" altLang="zh-CN" sz="2400" b="1" i="1" dirty="0">
                <a:solidFill>
                  <a:schemeClr val="tx1"/>
                </a:solidFill>
              </a:rPr>
              <a:t>R</a:t>
            </a:r>
            <a:r>
              <a:rPr lang="en-US" altLang="zh-CN" sz="2400" b="1" dirty="0">
                <a:solidFill>
                  <a:schemeClr val="tx1"/>
                </a:solidFill>
              </a:rPr>
              <a:t>∥ </a:t>
            </a:r>
            <a:r>
              <a:rPr lang="en-US" altLang="zh-CN" sz="2400" b="1" i="1" dirty="0">
                <a:solidFill>
                  <a:schemeClr val="tx1"/>
                </a:solidFill>
              </a:rPr>
              <a:t>R</a:t>
            </a:r>
            <a:r>
              <a:rPr lang="en-US" altLang="zh-CN" sz="2400" b="1" baseline="-25000" dirty="0">
                <a:solidFill>
                  <a:schemeClr val="tx1"/>
                </a:solidFill>
              </a:rPr>
              <a:t>f</a:t>
            </a:r>
            <a:endParaRPr lang="en-US" altLang="zh-CN" sz="2400" b="1" baseline="-25000" dirty="0">
              <a:solidFill>
                <a:schemeClr val="tx1"/>
              </a:solidFill>
            </a:endParaRPr>
          </a:p>
        </p:txBody>
      </p:sp>
      <p:sp>
        <p:nvSpPr>
          <p:cNvPr id="30723" name="Text Box 3"/>
          <p:cNvSpPr txBox="1"/>
          <p:nvPr/>
        </p:nvSpPr>
        <p:spPr>
          <a:xfrm>
            <a:off x="4305300" y="1400175"/>
            <a:ext cx="3733800" cy="1406525"/>
          </a:xfrm>
          <a:prstGeom prst="rect">
            <a:avLst/>
          </a:prstGeom>
          <a:noFill/>
          <a:ln w="9525">
            <a:noFill/>
          </a:ln>
        </p:spPr>
        <p:txBody>
          <a:bodyPr anchor="t">
            <a:spAutoFit/>
          </a:bodyPr>
          <a:lstStyle/>
          <a:p>
            <a:pPr>
              <a:lnSpc>
                <a:spcPct val="120000"/>
              </a:lnSpc>
            </a:pPr>
            <a:r>
              <a:rPr lang="zh-CN" altLang="en-US" sz="2400" b="1" dirty="0">
                <a:latin typeface="Times New Roman" panose="02020603050405020304" pitchFamily="18" charset="0"/>
                <a:ea typeface="宋体" panose="02010600030101010101" pitchFamily="2" charset="-122"/>
              </a:rPr>
              <a:t>利用叠加原理求解：</a:t>
            </a:r>
            <a:endParaRPr lang="zh-CN" altLang="en-US" sz="2400" b="1" dirty="0">
              <a:latin typeface="Times New Roman" panose="02020603050405020304" pitchFamily="18" charset="0"/>
              <a:ea typeface="宋体" panose="02010600030101010101" pitchFamily="2" charset="-122"/>
            </a:endParaRPr>
          </a:p>
          <a:p>
            <a:pPr>
              <a:lnSpc>
                <a:spcPct val="120000"/>
              </a:lnSpc>
            </a:pPr>
            <a:r>
              <a:rPr lang="zh-CN" altLang="en-US" sz="2400" b="1" dirty="0">
                <a:latin typeface="Times New Roman" panose="02020603050405020304" pitchFamily="18" charset="0"/>
                <a:ea typeface="宋体" panose="02010600030101010101" pitchFamily="2" charset="-122"/>
              </a:rPr>
              <a:t>    令</a:t>
            </a:r>
            <a:r>
              <a:rPr lang="en-US" altLang="zh-CN" sz="2400" b="1" i="1" dirty="0">
                <a:latin typeface="Times New Roman" panose="02020603050405020304" pitchFamily="18" charset="0"/>
                <a:ea typeface="宋体" panose="02010600030101010101" pitchFamily="2" charset="-122"/>
              </a:rPr>
              <a:t>u</a:t>
            </a:r>
            <a:r>
              <a:rPr lang="en-US" altLang="zh-CN" sz="2400" b="1" baseline="-25000" dirty="0">
                <a:latin typeface="Times New Roman" panose="02020603050405020304" pitchFamily="18" charset="0"/>
                <a:ea typeface="宋体" panose="02010600030101010101" pitchFamily="2" charset="-122"/>
              </a:rPr>
              <a:t>I2</a:t>
            </a:r>
            <a:r>
              <a:rPr lang="en-US" altLang="zh-CN" sz="2400" b="1" dirty="0">
                <a:latin typeface="Times New Roman" panose="02020603050405020304" pitchFamily="18" charset="0"/>
                <a:ea typeface="宋体" panose="02010600030101010101" pitchFamily="2" charset="-122"/>
              </a:rPr>
              <a:t>= </a:t>
            </a:r>
            <a:r>
              <a:rPr lang="en-US" altLang="zh-CN" sz="2400" b="1" i="1" dirty="0">
                <a:latin typeface="Times New Roman" panose="02020603050405020304" pitchFamily="18" charset="0"/>
                <a:ea typeface="宋体" panose="02010600030101010101" pitchFamily="2" charset="-122"/>
              </a:rPr>
              <a:t>u</a:t>
            </a:r>
            <a:r>
              <a:rPr lang="en-US" altLang="zh-CN" sz="2400" b="1" baseline="-25000" dirty="0">
                <a:latin typeface="Times New Roman" panose="02020603050405020304" pitchFamily="18" charset="0"/>
                <a:ea typeface="宋体" panose="02010600030101010101" pitchFamily="2" charset="-122"/>
              </a:rPr>
              <a:t>I3</a:t>
            </a:r>
            <a:r>
              <a:rPr lang="en-US" altLang="zh-CN" sz="2400" b="1" dirty="0">
                <a:latin typeface="Times New Roman" panose="02020603050405020304" pitchFamily="18" charset="0"/>
                <a:ea typeface="宋体" panose="02010600030101010101" pitchFamily="2" charset="-122"/>
              </a:rPr>
              <a:t>=0</a:t>
            </a:r>
            <a:r>
              <a:rPr lang="zh-CN" altLang="en-US" sz="2400" b="1" dirty="0">
                <a:latin typeface="Times New Roman" panose="02020603050405020304" pitchFamily="18" charset="0"/>
                <a:ea typeface="宋体" panose="02010600030101010101" pitchFamily="2" charset="-122"/>
              </a:rPr>
              <a:t>，求</a:t>
            </a:r>
            <a:r>
              <a:rPr lang="en-US" altLang="zh-CN" sz="2400" b="1" i="1" dirty="0">
                <a:latin typeface="Times New Roman" panose="02020603050405020304" pitchFamily="18" charset="0"/>
                <a:ea typeface="宋体" panose="02010600030101010101" pitchFamily="2" charset="-122"/>
              </a:rPr>
              <a:t>u</a:t>
            </a:r>
            <a:r>
              <a:rPr lang="en-US" altLang="zh-CN" sz="2400" b="1" baseline="-25000" dirty="0">
                <a:latin typeface="Times New Roman" panose="02020603050405020304" pitchFamily="18" charset="0"/>
                <a:ea typeface="宋体" panose="02010600030101010101" pitchFamily="2" charset="-122"/>
              </a:rPr>
              <a:t>I1</a:t>
            </a:r>
            <a:r>
              <a:rPr lang="zh-CN" altLang="en-US" sz="2400" b="1" dirty="0">
                <a:latin typeface="Times New Roman" panose="02020603050405020304" pitchFamily="18" charset="0"/>
                <a:ea typeface="宋体" panose="02010600030101010101" pitchFamily="2" charset="-122"/>
              </a:rPr>
              <a:t>单独作用时的输出电压</a:t>
            </a:r>
            <a:endParaRPr lang="zh-CN" altLang="en-US" sz="2400" b="1" baseline="-25000" dirty="0">
              <a:latin typeface="Times New Roman" panose="02020603050405020304" pitchFamily="18" charset="0"/>
              <a:ea typeface="宋体" panose="02010600030101010101" pitchFamily="2" charset="-122"/>
            </a:endParaRPr>
          </a:p>
        </p:txBody>
      </p:sp>
      <p:sp>
        <p:nvSpPr>
          <p:cNvPr id="30724" name="Text Box 4"/>
          <p:cNvSpPr txBox="1"/>
          <p:nvPr/>
        </p:nvSpPr>
        <p:spPr>
          <a:xfrm>
            <a:off x="865188" y="5478463"/>
            <a:ext cx="7543800" cy="822325"/>
          </a:xfrm>
          <a:prstGeom prst="rect">
            <a:avLst/>
          </a:prstGeom>
          <a:noFill/>
          <a:ln w="9525">
            <a:noFill/>
          </a:ln>
        </p:spPr>
        <p:txBody>
          <a:bodyPr anchor="t">
            <a:spAutoFit/>
          </a:bodyPr>
          <a:lstStyle/>
          <a:p>
            <a:pPr>
              <a:spcBef>
                <a:spcPct val="50000"/>
              </a:spcBef>
            </a:pPr>
            <a:r>
              <a:rPr lang="en-US" altLang="zh-CN" sz="2400" dirty="0">
                <a:solidFill>
                  <a:srgbClr val="D60093"/>
                </a:solidFill>
                <a:latin typeface="Times New Roman" panose="02020603050405020304" pitchFamily="18" charset="0"/>
                <a:ea typeface="宋体" panose="02010600030101010101" pitchFamily="2" charset="-122"/>
              </a:rPr>
              <a:t>    </a:t>
            </a:r>
            <a:r>
              <a:rPr lang="zh-CN" altLang="en-US" sz="2400" b="1" dirty="0">
                <a:solidFill>
                  <a:srgbClr val="990033"/>
                </a:solidFill>
                <a:latin typeface="Times New Roman" panose="02020603050405020304" pitchFamily="18" charset="0"/>
                <a:ea typeface="宋体" panose="02010600030101010101" pitchFamily="2" charset="-122"/>
              </a:rPr>
              <a:t>在求解运算电路时，应选择合适的方法，使运算结果简单明了，易于计算。</a:t>
            </a:r>
            <a:endParaRPr lang="zh-CN" altLang="en-US" sz="2400" b="1" dirty="0">
              <a:solidFill>
                <a:srgbClr val="990033"/>
              </a:solidFill>
              <a:latin typeface="Times New Roman" panose="02020603050405020304" pitchFamily="18" charset="0"/>
              <a:ea typeface="宋体" panose="02010600030101010101" pitchFamily="2" charset="-122"/>
            </a:endParaRPr>
          </a:p>
        </p:txBody>
      </p:sp>
      <p:graphicFrame>
        <p:nvGraphicFramePr>
          <p:cNvPr id="15364" name="Object 5"/>
          <p:cNvGraphicFramePr/>
          <p:nvPr/>
        </p:nvGraphicFramePr>
        <p:xfrm>
          <a:off x="647700" y="1400175"/>
          <a:ext cx="3429000" cy="2476500"/>
        </p:xfrm>
        <a:graphic>
          <a:graphicData uri="http://schemas.openxmlformats.org/presentationml/2006/ole">
            <mc:AlternateContent xmlns:mc="http://schemas.openxmlformats.org/markup-compatibility/2006">
              <mc:Choice xmlns:v="urn:schemas-microsoft-com:vml" Requires="v">
                <p:oleObj spid="_x0000_s10253" name="" r:id="rId1" imgW="12049125" imgH="8696325" progId="MSPhotoEd.3">
                  <p:embed/>
                </p:oleObj>
              </mc:Choice>
              <mc:Fallback>
                <p:oleObj name="" r:id="rId1" imgW="12049125" imgH="8696325" progId="MSPhotoEd.3">
                  <p:embed/>
                  <p:pic>
                    <p:nvPicPr>
                      <p:cNvPr id="0" name="图片 3105"/>
                      <p:cNvPicPr/>
                      <p:nvPr/>
                    </p:nvPicPr>
                    <p:blipFill>
                      <a:blip r:embed="rId2"/>
                      <a:stretch>
                        <a:fillRect/>
                      </a:stretch>
                    </p:blipFill>
                    <p:spPr>
                      <a:xfrm>
                        <a:off x="647700" y="1400175"/>
                        <a:ext cx="3429000" cy="2476500"/>
                      </a:xfrm>
                      <a:prstGeom prst="rect">
                        <a:avLst/>
                      </a:prstGeom>
                      <a:noFill/>
                      <a:ln w="38100">
                        <a:noFill/>
                        <a:miter/>
                      </a:ln>
                    </p:spPr>
                  </p:pic>
                </p:oleObj>
              </mc:Fallback>
            </mc:AlternateContent>
          </a:graphicData>
        </a:graphic>
      </p:graphicFrame>
      <p:graphicFrame>
        <p:nvGraphicFramePr>
          <p:cNvPr id="30726" name="Object 6"/>
          <p:cNvGraphicFramePr/>
          <p:nvPr/>
        </p:nvGraphicFramePr>
        <p:xfrm>
          <a:off x="3924300" y="2924175"/>
          <a:ext cx="4337050" cy="825500"/>
        </p:xfrm>
        <a:graphic>
          <a:graphicData uri="http://schemas.openxmlformats.org/presentationml/2006/ole">
            <mc:AlternateContent xmlns:mc="http://schemas.openxmlformats.org/markup-compatibility/2006">
              <mc:Choice xmlns:v="urn:schemas-microsoft-com:vml" Requires="v">
                <p:oleObj spid="_x0000_s10254" name="" r:id="rId3" imgW="2272030" imgH="431800" progId="Equation.3">
                  <p:embed/>
                </p:oleObj>
              </mc:Choice>
              <mc:Fallback>
                <p:oleObj name="" r:id="rId3" imgW="2272030" imgH="431800" progId="Equation.3">
                  <p:embed/>
                  <p:pic>
                    <p:nvPicPr>
                      <p:cNvPr id="0" name="图片 3106"/>
                      <p:cNvPicPr/>
                      <p:nvPr/>
                    </p:nvPicPr>
                    <p:blipFill>
                      <a:blip r:embed="rId4"/>
                      <a:stretch>
                        <a:fillRect/>
                      </a:stretch>
                    </p:blipFill>
                    <p:spPr>
                      <a:xfrm>
                        <a:off x="3924300" y="2924175"/>
                        <a:ext cx="4337050" cy="825500"/>
                      </a:xfrm>
                      <a:prstGeom prst="rect">
                        <a:avLst/>
                      </a:prstGeom>
                      <a:solidFill>
                        <a:srgbClr val="00FFFF"/>
                      </a:solidFill>
                      <a:ln w="9525" cap="flat" cmpd="sng">
                        <a:solidFill>
                          <a:srgbClr val="FF0000"/>
                        </a:solidFill>
                        <a:prstDash val="solid"/>
                        <a:miter/>
                        <a:headEnd type="none" w="med" len="med"/>
                        <a:tailEnd type="none" w="med" len="med"/>
                      </a:ln>
                    </p:spPr>
                  </p:pic>
                </p:oleObj>
              </mc:Fallback>
            </mc:AlternateContent>
          </a:graphicData>
        </a:graphic>
      </p:graphicFrame>
      <p:sp>
        <p:nvSpPr>
          <p:cNvPr id="30727" name="Text Box 7"/>
          <p:cNvSpPr txBox="1"/>
          <p:nvPr/>
        </p:nvSpPr>
        <p:spPr>
          <a:xfrm>
            <a:off x="876300" y="3838575"/>
            <a:ext cx="7621588" cy="1573213"/>
          </a:xfrm>
          <a:prstGeom prst="rect">
            <a:avLst/>
          </a:prstGeom>
          <a:noFill/>
          <a:ln w="9525">
            <a:noFill/>
          </a:ln>
        </p:spPr>
        <p:txBody>
          <a:bodyPr anchor="t">
            <a:spAutoFit/>
          </a:bodyPr>
          <a:lstStyle/>
          <a:p>
            <a:pPr>
              <a:lnSpc>
                <a:spcPct val="135000"/>
              </a:lnSpc>
            </a:pPr>
            <a:r>
              <a:rPr lang="en-US" altLang="zh-CN" sz="2400" b="1" dirty="0">
                <a:latin typeface="Times New Roman" panose="02020603050405020304" pitchFamily="18" charset="0"/>
                <a:ea typeface="宋体" panose="02010600030101010101" pitchFamily="2" charset="-122"/>
              </a:rPr>
              <a:t>    </a:t>
            </a:r>
            <a:r>
              <a:rPr lang="zh-CN" altLang="en-US" sz="2400" b="1" dirty="0">
                <a:latin typeface="Times New Roman" panose="02020603050405020304" pitchFamily="18" charset="0"/>
                <a:ea typeface="宋体" panose="02010600030101010101" pitchFamily="2" charset="-122"/>
              </a:rPr>
              <a:t>同理可得，</a:t>
            </a:r>
            <a:r>
              <a:rPr lang="zh-CN" altLang="en-US" sz="2400" dirty="0">
                <a:latin typeface="Times New Roman" panose="02020603050405020304" pitchFamily="18" charset="0"/>
                <a:ea typeface="宋体" panose="02010600030101010101" pitchFamily="2" charset="-122"/>
              </a:rPr>
              <a:t> </a:t>
            </a:r>
            <a:r>
              <a:rPr lang="en-US" altLang="zh-CN" sz="2400" b="1" i="1" dirty="0">
                <a:latin typeface="Times New Roman" panose="02020603050405020304" pitchFamily="18" charset="0"/>
                <a:ea typeface="宋体" panose="02010600030101010101" pitchFamily="2" charset="-122"/>
              </a:rPr>
              <a:t>u</a:t>
            </a:r>
            <a:r>
              <a:rPr lang="en-US" altLang="zh-CN" sz="2400" b="1" baseline="-25000" dirty="0">
                <a:latin typeface="Times New Roman" panose="02020603050405020304" pitchFamily="18" charset="0"/>
                <a:ea typeface="宋体" panose="02010600030101010101" pitchFamily="2" charset="-122"/>
              </a:rPr>
              <a:t>I2</a:t>
            </a:r>
            <a:r>
              <a:rPr lang="zh-CN" altLang="en-US" sz="2400" b="1" dirty="0">
                <a:latin typeface="Times New Roman" panose="02020603050405020304" pitchFamily="18" charset="0"/>
                <a:ea typeface="宋体" panose="02010600030101010101" pitchFamily="2" charset="-122"/>
              </a:rPr>
              <a:t>、 </a:t>
            </a:r>
            <a:r>
              <a:rPr lang="en-US" altLang="zh-CN" sz="2400" b="1" i="1" dirty="0">
                <a:latin typeface="Times New Roman" panose="02020603050405020304" pitchFamily="18" charset="0"/>
                <a:ea typeface="宋体" panose="02010600030101010101" pitchFamily="2" charset="-122"/>
              </a:rPr>
              <a:t>u</a:t>
            </a:r>
            <a:r>
              <a:rPr lang="en-US" altLang="zh-CN" sz="2400" b="1" baseline="-25000" dirty="0">
                <a:latin typeface="Times New Roman" panose="02020603050405020304" pitchFamily="18" charset="0"/>
                <a:ea typeface="宋体" panose="02010600030101010101" pitchFamily="2" charset="-122"/>
              </a:rPr>
              <a:t>I3</a:t>
            </a:r>
            <a:r>
              <a:rPr lang="zh-CN" altLang="en-US" sz="2400" b="1" dirty="0">
                <a:latin typeface="Times New Roman" panose="02020603050405020304" pitchFamily="18" charset="0"/>
                <a:ea typeface="宋体" panose="02010600030101010101" pitchFamily="2" charset="-122"/>
              </a:rPr>
              <a:t>单独作用时的</a:t>
            </a:r>
            <a:r>
              <a:rPr lang="en-US" altLang="zh-CN" sz="2400" b="1" i="1" dirty="0">
                <a:latin typeface="Times New Roman" panose="02020603050405020304" pitchFamily="18" charset="0"/>
                <a:ea typeface="宋体" panose="02010600030101010101" pitchFamily="2" charset="-122"/>
              </a:rPr>
              <a:t>u</a:t>
            </a:r>
            <a:r>
              <a:rPr lang="en-US" altLang="zh-CN" sz="2400" b="1" baseline="-25000" dirty="0">
                <a:latin typeface="Times New Roman" panose="02020603050405020304" pitchFamily="18" charset="0"/>
                <a:ea typeface="宋体" panose="02010600030101010101" pitchFamily="2" charset="-122"/>
              </a:rPr>
              <a:t>O2</a:t>
            </a:r>
            <a:r>
              <a:rPr lang="zh-CN" altLang="en-US" sz="2400" b="1" dirty="0">
                <a:latin typeface="Times New Roman" panose="02020603050405020304" pitchFamily="18" charset="0"/>
                <a:ea typeface="宋体" panose="02010600030101010101" pitchFamily="2" charset="-122"/>
              </a:rPr>
              <a:t>、 </a:t>
            </a:r>
            <a:r>
              <a:rPr lang="en-US" altLang="zh-CN" sz="2400" b="1" i="1" dirty="0">
                <a:latin typeface="Times New Roman" panose="02020603050405020304" pitchFamily="18" charset="0"/>
                <a:ea typeface="宋体" panose="02010600030101010101" pitchFamily="2" charset="-122"/>
              </a:rPr>
              <a:t>u</a:t>
            </a:r>
            <a:r>
              <a:rPr lang="en-US" altLang="zh-CN" sz="2400" b="1" baseline="-25000" dirty="0">
                <a:latin typeface="Times New Roman" panose="02020603050405020304" pitchFamily="18" charset="0"/>
                <a:ea typeface="宋体" panose="02010600030101010101" pitchFamily="2" charset="-122"/>
              </a:rPr>
              <a:t>O3</a:t>
            </a:r>
            <a:r>
              <a:rPr lang="zh-CN" altLang="en-US" sz="2400" b="1" dirty="0">
                <a:latin typeface="Times New Roman" panose="02020603050405020304" pitchFamily="18" charset="0"/>
                <a:ea typeface="宋体" panose="02010600030101010101" pitchFamily="2" charset="-122"/>
              </a:rPr>
              <a:t>，形式与</a:t>
            </a:r>
            <a:r>
              <a:rPr lang="en-US" altLang="zh-CN" sz="2400" b="1" i="1" dirty="0">
                <a:latin typeface="Times New Roman" panose="02020603050405020304" pitchFamily="18" charset="0"/>
                <a:ea typeface="宋体" panose="02010600030101010101" pitchFamily="2" charset="-122"/>
              </a:rPr>
              <a:t>u</a:t>
            </a:r>
            <a:r>
              <a:rPr lang="en-US" altLang="zh-CN" sz="2400" b="1" baseline="-25000" dirty="0">
                <a:latin typeface="Times New Roman" panose="02020603050405020304" pitchFamily="18" charset="0"/>
                <a:ea typeface="宋体" panose="02010600030101010101" pitchFamily="2" charset="-122"/>
              </a:rPr>
              <a:t>O1</a:t>
            </a:r>
            <a:r>
              <a:rPr lang="zh-CN" altLang="en-US" sz="2400" b="1" dirty="0">
                <a:latin typeface="Times New Roman" panose="02020603050405020304" pitchFamily="18" charset="0"/>
                <a:ea typeface="宋体" panose="02010600030101010101" pitchFamily="2" charset="-122"/>
              </a:rPr>
              <a:t>相同， </a:t>
            </a:r>
            <a:r>
              <a:rPr lang="en-US" altLang="zh-CN" sz="2400" b="1" i="1" dirty="0">
                <a:latin typeface="Times New Roman" panose="02020603050405020304" pitchFamily="18" charset="0"/>
                <a:ea typeface="宋体" panose="02010600030101010101" pitchFamily="2" charset="-122"/>
              </a:rPr>
              <a:t>u</a:t>
            </a:r>
            <a:r>
              <a:rPr lang="en-US" altLang="zh-CN" sz="2400" b="1" baseline="-25000" dirty="0">
                <a:latin typeface="Times New Roman" panose="02020603050405020304" pitchFamily="18" charset="0"/>
                <a:ea typeface="宋体" panose="02010600030101010101" pitchFamily="2" charset="-122"/>
              </a:rPr>
              <a:t>O</a:t>
            </a:r>
            <a:r>
              <a:rPr lang="en-US" altLang="zh-CN" sz="2400" b="1" dirty="0">
                <a:latin typeface="Times New Roman" panose="02020603050405020304" pitchFamily="18" charset="0"/>
                <a:ea typeface="宋体" panose="02010600030101010101" pitchFamily="2" charset="-122"/>
              </a:rPr>
              <a:t> =</a:t>
            </a:r>
            <a:r>
              <a:rPr lang="en-US" altLang="zh-CN" sz="2400" b="1" i="1" dirty="0">
                <a:latin typeface="Times New Roman" panose="02020603050405020304" pitchFamily="18" charset="0"/>
                <a:ea typeface="宋体" panose="02010600030101010101" pitchFamily="2" charset="-122"/>
              </a:rPr>
              <a:t>u</a:t>
            </a:r>
            <a:r>
              <a:rPr lang="en-US" altLang="zh-CN" sz="2400" b="1" baseline="-25000" dirty="0">
                <a:latin typeface="Times New Roman" panose="02020603050405020304" pitchFamily="18" charset="0"/>
                <a:ea typeface="宋体" panose="02010600030101010101" pitchFamily="2" charset="-122"/>
              </a:rPr>
              <a:t>O1</a:t>
            </a:r>
            <a:r>
              <a:rPr lang="en-US" altLang="zh-CN" sz="2400" b="1" dirty="0">
                <a:latin typeface="Times New Roman" panose="02020603050405020304" pitchFamily="18" charset="0"/>
                <a:ea typeface="宋体" panose="02010600030101010101" pitchFamily="2" charset="-122"/>
              </a:rPr>
              <a:t>+</a:t>
            </a:r>
            <a:r>
              <a:rPr lang="en-US" altLang="zh-CN" sz="2400" b="1" i="1" dirty="0">
                <a:latin typeface="Times New Roman" panose="02020603050405020304" pitchFamily="18" charset="0"/>
                <a:ea typeface="宋体" panose="02010600030101010101" pitchFamily="2" charset="-122"/>
              </a:rPr>
              <a:t>u</a:t>
            </a:r>
            <a:r>
              <a:rPr lang="en-US" altLang="zh-CN" sz="2400" b="1" baseline="-25000" dirty="0">
                <a:latin typeface="Times New Roman" panose="02020603050405020304" pitchFamily="18" charset="0"/>
                <a:ea typeface="宋体" panose="02010600030101010101" pitchFamily="2" charset="-122"/>
              </a:rPr>
              <a:t>O2</a:t>
            </a:r>
            <a:r>
              <a:rPr lang="en-US" altLang="zh-CN" sz="2400" b="1" dirty="0">
                <a:latin typeface="Times New Roman" panose="02020603050405020304" pitchFamily="18" charset="0"/>
                <a:ea typeface="宋体" panose="02010600030101010101" pitchFamily="2" charset="-122"/>
              </a:rPr>
              <a:t>+</a:t>
            </a:r>
            <a:r>
              <a:rPr lang="en-US" altLang="zh-CN" sz="2400" b="1" i="1" dirty="0">
                <a:latin typeface="Times New Roman" panose="02020603050405020304" pitchFamily="18" charset="0"/>
                <a:ea typeface="宋体" panose="02010600030101010101" pitchFamily="2" charset="-122"/>
              </a:rPr>
              <a:t>u</a:t>
            </a:r>
            <a:r>
              <a:rPr lang="en-US" altLang="zh-CN" sz="2400" b="1" baseline="-25000" dirty="0">
                <a:latin typeface="Times New Roman" panose="02020603050405020304" pitchFamily="18" charset="0"/>
                <a:ea typeface="宋体" panose="02010600030101010101" pitchFamily="2" charset="-122"/>
              </a:rPr>
              <a:t>O3</a:t>
            </a:r>
            <a:r>
              <a:rPr lang="en-US" altLang="zh-CN" sz="2400" b="1" dirty="0">
                <a:latin typeface="Times New Roman" panose="02020603050405020304" pitchFamily="18" charset="0"/>
                <a:ea typeface="宋体" panose="02010600030101010101" pitchFamily="2" charset="-122"/>
              </a:rPr>
              <a:t> </a:t>
            </a:r>
            <a:r>
              <a:rPr lang="zh-CN" altLang="en-US" sz="2400" b="1" dirty="0">
                <a:latin typeface="Times New Roman" panose="02020603050405020304" pitchFamily="18" charset="0"/>
                <a:ea typeface="宋体" panose="02010600030101010101" pitchFamily="2" charset="-122"/>
              </a:rPr>
              <a:t>。</a:t>
            </a:r>
            <a:endParaRPr lang="zh-CN" altLang="en-US" sz="2400" b="1" dirty="0">
              <a:latin typeface="Times New Roman" panose="02020603050405020304" pitchFamily="18" charset="0"/>
              <a:ea typeface="宋体" panose="02010600030101010101" pitchFamily="2" charset="-122"/>
            </a:endParaRPr>
          </a:p>
          <a:p>
            <a:pPr>
              <a:lnSpc>
                <a:spcPct val="135000"/>
              </a:lnSpc>
            </a:pPr>
            <a:r>
              <a:rPr lang="zh-CN" altLang="en-US" sz="2400" b="1" dirty="0">
                <a:latin typeface="Times New Roman" panose="02020603050405020304" pitchFamily="18" charset="0"/>
                <a:ea typeface="宋体" panose="02010600030101010101" pitchFamily="2" charset="-122"/>
              </a:rPr>
              <a:t>    物理意义清楚，计算麻烦！ </a:t>
            </a:r>
            <a:endParaRPr lang="zh-CN" altLang="en-US" sz="2400" b="1" dirty="0">
              <a:latin typeface="Times New Roman" panose="02020603050405020304" pitchFamily="18" charset="0"/>
              <a:ea typeface="宋体" panose="02010600030101010101" pitchFamily="2" charset="-122"/>
            </a:endParaRPr>
          </a:p>
        </p:txBody>
      </p:sp>
      <p:grpSp>
        <p:nvGrpSpPr>
          <p:cNvPr id="2" name="Group 8"/>
          <p:cNvGrpSpPr/>
          <p:nvPr/>
        </p:nvGrpSpPr>
        <p:grpSpPr>
          <a:xfrm>
            <a:off x="839788" y="3019425"/>
            <a:ext cx="266700" cy="914400"/>
            <a:chOff x="505" y="1836"/>
            <a:chExt cx="168" cy="576"/>
          </a:xfrm>
        </p:grpSpPr>
        <p:sp>
          <p:nvSpPr>
            <p:cNvPr id="15368" name="Line 9"/>
            <p:cNvSpPr/>
            <p:nvPr/>
          </p:nvSpPr>
          <p:spPr>
            <a:xfrm>
              <a:off x="589" y="1836"/>
              <a:ext cx="0" cy="576"/>
            </a:xfrm>
            <a:prstGeom prst="line">
              <a:avLst/>
            </a:prstGeom>
            <a:ln w="19050" cap="flat" cmpd="sng">
              <a:solidFill>
                <a:srgbClr val="FF0000"/>
              </a:solidFill>
              <a:prstDash val="solid"/>
              <a:round/>
              <a:headEnd type="none" w="med" len="med"/>
              <a:tailEnd type="none" w="med" len="med"/>
            </a:ln>
          </p:spPr>
        </p:sp>
        <p:sp>
          <p:nvSpPr>
            <p:cNvPr id="15369" name="Line 10"/>
            <p:cNvSpPr/>
            <p:nvPr/>
          </p:nvSpPr>
          <p:spPr>
            <a:xfrm>
              <a:off x="505" y="2400"/>
              <a:ext cx="168" cy="0"/>
            </a:xfrm>
            <a:prstGeom prst="line">
              <a:avLst/>
            </a:prstGeom>
            <a:ln w="28575" cap="flat" cmpd="sng">
              <a:solidFill>
                <a:srgbClr val="FF0000"/>
              </a:solidFill>
              <a:prstDash val="solid"/>
              <a:round/>
              <a:headEnd type="none" w="med" len="med"/>
              <a:tailEnd type="none" w="med" len="med"/>
            </a:ln>
          </p:spPr>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0723">
                                            <p:txEl>
                                              <p:pRg st="0" end="0"/>
                                            </p:txEl>
                                          </p:spTgt>
                                        </p:tgtEl>
                                        <p:attrNameLst>
                                          <p:attrName>style.visibility</p:attrName>
                                        </p:attrNameLst>
                                      </p:cBhvr>
                                      <p:to>
                                        <p:strVal val="visible"/>
                                      </p:to>
                                    </p:set>
                                    <p:animEffect transition="in" filter="wipe(left)">
                                      <p:cBhvr>
                                        <p:cTn id="7" dur="500"/>
                                        <p:tgtEl>
                                          <p:spTgt spid="3072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0723">
                                            <p:txEl>
                                              <p:pRg st="1" end="1"/>
                                            </p:txEl>
                                          </p:spTgt>
                                        </p:tgtEl>
                                        <p:attrNameLst>
                                          <p:attrName>style.visibility</p:attrName>
                                        </p:attrNameLst>
                                      </p:cBhvr>
                                      <p:to>
                                        <p:strVal val="visible"/>
                                      </p:to>
                                    </p:set>
                                    <p:animEffect transition="in" filter="wipe(left)">
                                      <p:cBhvr>
                                        <p:cTn id="12" dur="500"/>
                                        <p:tgtEl>
                                          <p:spTgt spid="3072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up)">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0726"/>
                                        </p:tgtEl>
                                        <p:attrNameLst>
                                          <p:attrName>style.visibility</p:attrName>
                                        </p:attrNameLst>
                                      </p:cBhvr>
                                      <p:to>
                                        <p:strVal val="visible"/>
                                      </p:to>
                                    </p:set>
                                    <p:animEffect transition="in" filter="wipe(left)">
                                      <p:cBhvr>
                                        <p:cTn id="22" dur="500"/>
                                        <p:tgtEl>
                                          <p:spTgt spid="3072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0727">
                                            <p:txEl>
                                              <p:pRg st="0" end="0"/>
                                            </p:txEl>
                                          </p:spTgt>
                                        </p:tgtEl>
                                        <p:attrNameLst>
                                          <p:attrName>style.visibility</p:attrName>
                                        </p:attrNameLst>
                                      </p:cBhvr>
                                      <p:to>
                                        <p:strVal val="visible"/>
                                      </p:to>
                                    </p:set>
                                    <p:animEffect transition="in" filter="wipe(left)">
                                      <p:cBhvr>
                                        <p:cTn id="27" dur="500"/>
                                        <p:tgtEl>
                                          <p:spTgt spid="30727">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0727">
                                            <p:txEl>
                                              <p:pRg st="1" end="1"/>
                                            </p:txEl>
                                          </p:spTgt>
                                        </p:tgtEl>
                                        <p:attrNameLst>
                                          <p:attrName>style.visibility</p:attrName>
                                        </p:attrNameLst>
                                      </p:cBhvr>
                                      <p:to>
                                        <p:strVal val="visible"/>
                                      </p:to>
                                    </p:set>
                                    <p:animEffect transition="in" filter="wipe(left)">
                                      <p:cBhvr>
                                        <p:cTn id="32" dur="500"/>
                                        <p:tgtEl>
                                          <p:spTgt spid="30727">
                                            <p:txEl>
                                              <p:pRg st="1" end="1"/>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30724">
                                            <p:txEl>
                                              <p:pRg st="0" end="0"/>
                                            </p:txEl>
                                          </p:spTgt>
                                        </p:tgtEl>
                                        <p:attrNameLst>
                                          <p:attrName>style.visibility</p:attrName>
                                        </p:attrNameLst>
                                      </p:cBhvr>
                                      <p:to>
                                        <p:strVal val="visible"/>
                                      </p:to>
                                    </p:set>
                                    <p:animEffect transition="in" filter="wipe(left)">
                                      <p:cBhvr>
                                        <p:cTn id="37" dur="500"/>
                                        <p:tgtEl>
                                          <p:spTgt spid="3072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3" grpId="0" build="p"/>
      <p:bldP spid="30724" grpId="0" build="p"/>
      <p:bldP spid="30727"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2"/>
          <p:cNvSpPr>
            <a:spLocks noGrp="1"/>
          </p:cNvSpPr>
          <p:nvPr>
            <p:ph type="title"/>
          </p:nvPr>
        </p:nvSpPr>
        <p:spPr>
          <a:xfrm>
            <a:off x="395288" y="908050"/>
            <a:ext cx="7142162" cy="533400"/>
          </a:xfrm>
        </p:spPr>
        <p:txBody>
          <a:bodyPr wrap="square" lIns="91440" tIns="45720" rIns="91440" bIns="45720" anchor="ctr"/>
          <a:lstStyle/>
          <a:p>
            <a:pPr algn="l" eaLnBrk="1" hangingPunct="1">
              <a:spcBef>
                <a:spcPct val="50000"/>
              </a:spcBef>
            </a:pPr>
            <a:r>
              <a:rPr lang="en-US" altLang="zh-CN" sz="3200" dirty="0">
                <a:solidFill>
                  <a:schemeClr val="tx1"/>
                </a:solidFill>
                <a:latin typeface="华文行楷" panose="02010800040101010101" pitchFamily="2" charset="-122"/>
                <a:ea typeface="华文行楷" panose="02010800040101010101" pitchFamily="2" charset="-122"/>
              </a:rPr>
              <a:t>2. </a:t>
            </a:r>
            <a:r>
              <a:rPr lang="zh-CN" altLang="zh-CN" sz="3200" dirty="0">
                <a:solidFill>
                  <a:schemeClr val="tx1"/>
                </a:solidFill>
                <a:latin typeface="华文行楷" panose="02010800040101010101" pitchFamily="2" charset="-122"/>
                <a:ea typeface="华文行楷" panose="02010800040101010101" pitchFamily="2" charset="-122"/>
              </a:rPr>
              <a:t>同相求和</a:t>
            </a:r>
            <a:r>
              <a:rPr lang="zh-CN" altLang="zh-CN" sz="2400" b="1" dirty="0">
                <a:solidFill>
                  <a:schemeClr val="tx1"/>
                </a:solidFill>
              </a:rPr>
              <a:t>    设  </a:t>
            </a:r>
            <a:r>
              <a:rPr lang="en-US" altLang="zh-CN" sz="2400" b="1" i="1" dirty="0">
                <a:solidFill>
                  <a:schemeClr val="tx1"/>
                </a:solidFill>
              </a:rPr>
              <a:t>R</a:t>
            </a:r>
            <a:r>
              <a:rPr lang="en-US" altLang="zh-CN" sz="2400" b="1" baseline="-25000" dirty="0">
                <a:solidFill>
                  <a:schemeClr val="tx1"/>
                </a:solidFill>
              </a:rPr>
              <a:t>1</a:t>
            </a:r>
            <a:r>
              <a:rPr lang="en-US" altLang="zh-CN" sz="2400" b="1" dirty="0">
                <a:solidFill>
                  <a:schemeClr val="tx1"/>
                </a:solidFill>
              </a:rPr>
              <a:t>∥ </a:t>
            </a:r>
            <a:r>
              <a:rPr lang="en-US" altLang="zh-CN" sz="2400" b="1" i="1" dirty="0">
                <a:solidFill>
                  <a:schemeClr val="tx1"/>
                </a:solidFill>
              </a:rPr>
              <a:t>R</a:t>
            </a:r>
            <a:r>
              <a:rPr lang="en-US" altLang="zh-CN" sz="2400" b="1" baseline="-25000" dirty="0">
                <a:solidFill>
                  <a:schemeClr val="tx1"/>
                </a:solidFill>
              </a:rPr>
              <a:t>2</a:t>
            </a:r>
            <a:r>
              <a:rPr lang="en-US" altLang="zh-CN" sz="2400" b="1" dirty="0">
                <a:solidFill>
                  <a:schemeClr val="tx1"/>
                </a:solidFill>
              </a:rPr>
              <a:t>∥ </a:t>
            </a:r>
            <a:r>
              <a:rPr lang="en-US" altLang="zh-CN" sz="2400" b="1" i="1" dirty="0">
                <a:solidFill>
                  <a:schemeClr val="tx1"/>
                </a:solidFill>
              </a:rPr>
              <a:t>R</a:t>
            </a:r>
            <a:r>
              <a:rPr lang="en-US" altLang="zh-CN" sz="2400" b="1" baseline="-25000" dirty="0">
                <a:solidFill>
                  <a:schemeClr val="tx1"/>
                </a:solidFill>
              </a:rPr>
              <a:t>3</a:t>
            </a:r>
            <a:r>
              <a:rPr lang="en-US" altLang="zh-CN" sz="2400" b="1" dirty="0">
                <a:solidFill>
                  <a:schemeClr val="tx1"/>
                </a:solidFill>
              </a:rPr>
              <a:t>∥ </a:t>
            </a:r>
            <a:r>
              <a:rPr lang="en-US" altLang="zh-CN" sz="2400" b="1" i="1" dirty="0">
                <a:solidFill>
                  <a:schemeClr val="tx1"/>
                </a:solidFill>
              </a:rPr>
              <a:t>R</a:t>
            </a:r>
            <a:r>
              <a:rPr lang="en-US" altLang="zh-CN" sz="2400" b="1" baseline="-25000" dirty="0">
                <a:solidFill>
                  <a:schemeClr val="tx1"/>
                </a:solidFill>
              </a:rPr>
              <a:t>4</a:t>
            </a:r>
            <a:r>
              <a:rPr lang="zh-CN" altLang="en-US" sz="2400" b="1" dirty="0">
                <a:solidFill>
                  <a:schemeClr val="tx1"/>
                </a:solidFill>
              </a:rPr>
              <a:t>＝ </a:t>
            </a:r>
            <a:r>
              <a:rPr lang="en-US" altLang="zh-CN" sz="2400" b="1" i="1" dirty="0">
                <a:solidFill>
                  <a:schemeClr val="tx1"/>
                </a:solidFill>
              </a:rPr>
              <a:t>R</a:t>
            </a:r>
            <a:r>
              <a:rPr lang="en-US" altLang="zh-CN" sz="2400" b="1" dirty="0">
                <a:solidFill>
                  <a:schemeClr val="tx1"/>
                </a:solidFill>
              </a:rPr>
              <a:t>∥ </a:t>
            </a:r>
            <a:r>
              <a:rPr lang="en-US" altLang="zh-CN" sz="2400" b="1" i="1" dirty="0">
                <a:solidFill>
                  <a:schemeClr val="tx1"/>
                </a:solidFill>
              </a:rPr>
              <a:t>R</a:t>
            </a:r>
            <a:r>
              <a:rPr lang="en-US" altLang="zh-CN" sz="2400" b="1" baseline="-25000" dirty="0">
                <a:solidFill>
                  <a:schemeClr val="tx1"/>
                </a:solidFill>
              </a:rPr>
              <a:t>f</a:t>
            </a:r>
            <a:endParaRPr lang="en-US" altLang="zh-CN" sz="2400" b="1" baseline="-25000" dirty="0">
              <a:solidFill>
                <a:schemeClr val="tx1"/>
              </a:solidFill>
            </a:endParaRPr>
          </a:p>
        </p:txBody>
      </p:sp>
      <p:graphicFrame>
        <p:nvGraphicFramePr>
          <p:cNvPr id="31747" name="Object 3"/>
          <p:cNvGraphicFramePr/>
          <p:nvPr/>
        </p:nvGraphicFramePr>
        <p:xfrm>
          <a:off x="1524000" y="4630738"/>
          <a:ext cx="5638800" cy="800100"/>
        </p:xfrm>
        <a:graphic>
          <a:graphicData uri="http://schemas.openxmlformats.org/presentationml/2006/ole">
            <mc:AlternateContent xmlns:mc="http://schemas.openxmlformats.org/markup-compatibility/2006">
              <mc:Choice xmlns:v="urn:schemas-microsoft-com:vml" Requires="v">
                <p:oleObj spid="_x0000_s11314" name="" r:id="rId1" imgW="3046730" imgH="431800" progId="Equation.3">
                  <p:embed/>
                </p:oleObj>
              </mc:Choice>
              <mc:Fallback>
                <p:oleObj name="" r:id="rId1" imgW="3046730" imgH="431800" progId="Equation.3">
                  <p:embed/>
                  <p:pic>
                    <p:nvPicPr>
                      <p:cNvPr id="0" name="图片 3076"/>
                      <p:cNvPicPr/>
                      <p:nvPr/>
                    </p:nvPicPr>
                    <p:blipFill>
                      <a:blip r:embed="rId2"/>
                      <a:stretch>
                        <a:fillRect/>
                      </a:stretch>
                    </p:blipFill>
                    <p:spPr>
                      <a:xfrm>
                        <a:off x="1524000" y="4630738"/>
                        <a:ext cx="5638800" cy="800100"/>
                      </a:xfrm>
                      <a:prstGeom prst="rect">
                        <a:avLst/>
                      </a:prstGeom>
                      <a:noFill/>
                      <a:ln w="38100">
                        <a:noFill/>
                        <a:miter/>
                      </a:ln>
                    </p:spPr>
                  </p:pic>
                </p:oleObj>
              </mc:Fallback>
            </mc:AlternateContent>
          </a:graphicData>
        </a:graphic>
      </p:graphicFrame>
      <p:graphicFrame>
        <p:nvGraphicFramePr>
          <p:cNvPr id="31748" name="Object 4"/>
          <p:cNvGraphicFramePr/>
          <p:nvPr/>
        </p:nvGraphicFramePr>
        <p:xfrm>
          <a:off x="1476375" y="5516563"/>
          <a:ext cx="3043238" cy="842962"/>
        </p:xfrm>
        <a:graphic>
          <a:graphicData uri="http://schemas.openxmlformats.org/presentationml/2006/ole">
            <mc:AlternateContent xmlns:mc="http://schemas.openxmlformats.org/markup-compatibility/2006">
              <mc:Choice xmlns:v="urn:schemas-microsoft-com:vml" Requires="v">
                <p:oleObj spid="_x0000_s11315" name="" r:id="rId3" imgW="1523365" imgH="431800" progId="Equation.3">
                  <p:embed/>
                </p:oleObj>
              </mc:Choice>
              <mc:Fallback>
                <p:oleObj name="" r:id="rId3" imgW="1523365" imgH="431800" progId="Equation.3">
                  <p:embed/>
                  <p:pic>
                    <p:nvPicPr>
                      <p:cNvPr id="0" name="图片 3077"/>
                      <p:cNvPicPr/>
                      <p:nvPr/>
                    </p:nvPicPr>
                    <p:blipFill>
                      <a:blip r:embed="rId4"/>
                      <a:stretch>
                        <a:fillRect/>
                      </a:stretch>
                    </p:blipFill>
                    <p:spPr>
                      <a:xfrm>
                        <a:off x="1476375" y="5516563"/>
                        <a:ext cx="3043238" cy="842962"/>
                      </a:xfrm>
                      <a:prstGeom prst="rect">
                        <a:avLst/>
                      </a:prstGeom>
                      <a:solidFill>
                        <a:srgbClr val="66FFFF"/>
                      </a:solidFill>
                      <a:ln w="9525" cap="flat" cmpd="sng">
                        <a:solidFill>
                          <a:srgbClr val="FF3300"/>
                        </a:solidFill>
                        <a:prstDash val="solid"/>
                        <a:miter/>
                        <a:headEnd type="none" w="med" len="med"/>
                        <a:tailEnd type="none" w="med" len="med"/>
                      </a:ln>
                    </p:spPr>
                  </p:pic>
                </p:oleObj>
              </mc:Fallback>
            </mc:AlternateContent>
          </a:graphicData>
        </a:graphic>
      </p:graphicFrame>
      <p:sp>
        <p:nvSpPr>
          <p:cNvPr id="31749" name="AutoShape 5"/>
          <p:cNvSpPr/>
          <p:nvPr/>
        </p:nvSpPr>
        <p:spPr>
          <a:xfrm>
            <a:off x="4972050" y="5592763"/>
            <a:ext cx="2514600" cy="685800"/>
          </a:xfrm>
          <a:prstGeom prst="borderCallout1">
            <a:avLst>
              <a:gd name="adj1" fmla="val 16667"/>
              <a:gd name="adj2" fmla="val -3032"/>
              <a:gd name="adj3" fmla="val 50463"/>
              <a:gd name="adj4" fmla="val -15088"/>
            </a:avLst>
          </a:prstGeom>
          <a:solidFill>
            <a:srgbClr val="FFFFCC"/>
          </a:solidFill>
          <a:ln w="19050" cap="flat" cmpd="sng">
            <a:solidFill>
              <a:srgbClr val="FF0000"/>
            </a:solidFill>
            <a:prstDash val="solid"/>
            <a:miter/>
            <a:headEnd type="none" w="med" len="med"/>
            <a:tailEnd type="none" w="med" len="med"/>
          </a:ln>
        </p:spPr>
        <p:txBody>
          <a:bodyPr anchor="t"/>
          <a:lstStyle/>
          <a:p>
            <a:pPr algn="ctr"/>
            <a:r>
              <a:rPr lang="zh-CN" altLang="en-US" sz="2000" b="1" dirty="0">
                <a:latin typeface="Times New Roman" panose="02020603050405020304" pitchFamily="18" charset="0"/>
                <a:ea typeface="宋体" panose="02010600030101010101" pitchFamily="2" charset="-122"/>
              </a:rPr>
              <a:t>与反相求和运算电路的结果差一负号</a:t>
            </a:r>
            <a:endParaRPr lang="zh-CN" altLang="en-US" sz="2000" b="1" dirty="0">
              <a:latin typeface="Times New Roman" panose="02020603050405020304" pitchFamily="18" charset="0"/>
              <a:ea typeface="宋体" panose="02010600030101010101" pitchFamily="2" charset="-122"/>
            </a:endParaRPr>
          </a:p>
        </p:txBody>
      </p:sp>
      <p:graphicFrame>
        <p:nvGraphicFramePr>
          <p:cNvPr id="16389" name="Object 6"/>
          <p:cNvGraphicFramePr/>
          <p:nvPr/>
        </p:nvGraphicFramePr>
        <p:xfrm>
          <a:off x="762000" y="1658938"/>
          <a:ext cx="3200400" cy="2311400"/>
        </p:xfrm>
        <a:graphic>
          <a:graphicData uri="http://schemas.openxmlformats.org/presentationml/2006/ole">
            <mc:AlternateContent xmlns:mc="http://schemas.openxmlformats.org/markup-compatibility/2006">
              <mc:Choice xmlns:v="urn:schemas-microsoft-com:vml" Requires="v">
                <p:oleObj spid="_x0000_s11316" name="" r:id="rId5" imgW="12049125" imgH="8696325" progId="MSPhotoEd.3">
                  <p:embed/>
                </p:oleObj>
              </mc:Choice>
              <mc:Fallback>
                <p:oleObj name="" r:id="rId5" imgW="12049125" imgH="8696325" progId="MSPhotoEd.3">
                  <p:embed/>
                  <p:pic>
                    <p:nvPicPr>
                      <p:cNvPr id="0" name="图片 3081"/>
                      <p:cNvPicPr/>
                      <p:nvPr/>
                    </p:nvPicPr>
                    <p:blipFill>
                      <a:blip r:embed="rId6"/>
                      <a:stretch>
                        <a:fillRect/>
                      </a:stretch>
                    </p:blipFill>
                    <p:spPr>
                      <a:xfrm>
                        <a:off x="762000" y="1658938"/>
                        <a:ext cx="3200400" cy="2311400"/>
                      </a:xfrm>
                      <a:prstGeom prst="rect">
                        <a:avLst/>
                      </a:prstGeom>
                      <a:noFill/>
                      <a:ln w="38100">
                        <a:noFill/>
                        <a:miter/>
                      </a:ln>
                    </p:spPr>
                  </p:pic>
                </p:oleObj>
              </mc:Fallback>
            </mc:AlternateContent>
          </a:graphicData>
        </a:graphic>
      </p:graphicFrame>
      <p:graphicFrame>
        <p:nvGraphicFramePr>
          <p:cNvPr id="31751" name="Object 7"/>
          <p:cNvGraphicFramePr/>
          <p:nvPr/>
        </p:nvGraphicFramePr>
        <p:xfrm>
          <a:off x="4267200" y="1506538"/>
          <a:ext cx="1573213" cy="436562"/>
        </p:xfrm>
        <a:graphic>
          <a:graphicData uri="http://schemas.openxmlformats.org/presentationml/2006/ole">
            <mc:AlternateContent xmlns:mc="http://schemas.openxmlformats.org/markup-compatibility/2006">
              <mc:Choice xmlns:v="urn:schemas-microsoft-com:vml" Requires="v">
                <p:oleObj spid="_x0000_s11317" name="" r:id="rId7" imgW="825500" imgH="228600" progId="Equation.3">
                  <p:embed/>
                </p:oleObj>
              </mc:Choice>
              <mc:Fallback>
                <p:oleObj name="" r:id="rId7" imgW="825500" imgH="228600" progId="Equation.3">
                  <p:embed/>
                  <p:pic>
                    <p:nvPicPr>
                      <p:cNvPr id="0" name="图片 3082"/>
                      <p:cNvPicPr/>
                      <p:nvPr/>
                    </p:nvPicPr>
                    <p:blipFill>
                      <a:blip r:embed="rId8"/>
                      <a:stretch>
                        <a:fillRect/>
                      </a:stretch>
                    </p:blipFill>
                    <p:spPr>
                      <a:xfrm>
                        <a:off x="4267200" y="1506538"/>
                        <a:ext cx="1573213" cy="436562"/>
                      </a:xfrm>
                      <a:prstGeom prst="rect">
                        <a:avLst/>
                      </a:prstGeom>
                      <a:solidFill>
                        <a:srgbClr val="FFFFFF"/>
                      </a:solidFill>
                      <a:ln w="38100">
                        <a:noFill/>
                        <a:miter/>
                      </a:ln>
                    </p:spPr>
                  </p:pic>
                </p:oleObj>
              </mc:Fallback>
            </mc:AlternateContent>
          </a:graphicData>
        </a:graphic>
      </p:graphicFrame>
      <p:graphicFrame>
        <p:nvGraphicFramePr>
          <p:cNvPr id="31752" name="Object 8"/>
          <p:cNvGraphicFramePr/>
          <p:nvPr/>
        </p:nvGraphicFramePr>
        <p:xfrm>
          <a:off x="4267200" y="1963738"/>
          <a:ext cx="3895725" cy="822325"/>
        </p:xfrm>
        <a:graphic>
          <a:graphicData uri="http://schemas.openxmlformats.org/presentationml/2006/ole">
            <mc:AlternateContent xmlns:mc="http://schemas.openxmlformats.org/markup-compatibility/2006">
              <mc:Choice xmlns:v="urn:schemas-microsoft-com:vml" Requires="v">
                <p:oleObj spid="_x0000_s11318" name="" r:id="rId9" imgW="2044065" imgH="431800" progId="Equation.3">
                  <p:embed/>
                </p:oleObj>
              </mc:Choice>
              <mc:Fallback>
                <p:oleObj name="" r:id="rId9" imgW="2044065" imgH="431800" progId="Equation.3">
                  <p:embed/>
                  <p:pic>
                    <p:nvPicPr>
                      <p:cNvPr id="0" name="图片 3079"/>
                      <p:cNvPicPr/>
                      <p:nvPr/>
                    </p:nvPicPr>
                    <p:blipFill>
                      <a:blip r:embed="rId10"/>
                      <a:stretch>
                        <a:fillRect/>
                      </a:stretch>
                    </p:blipFill>
                    <p:spPr>
                      <a:xfrm>
                        <a:off x="4267200" y="1963738"/>
                        <a:ext cx="3895725" cy="822325"/>
                      </a:xfrm>
                      <a:prstGeom prst="rect">
                        <a:avLst/>
                      </a:prstGeom>
                      <a:solidFill>
                        <a:srgbClr val="FFFFFF"/>
                      </a:solidFill>
                      <a:ln w="38100">
                        <a:noFill/>
                        <a:miter/>
                      </a:ln>
                    </p:spPr>
                  </p:pic>
                </p:oleObj>
              </mc:Fallback>
            </mc:AlternateContent>
          </a:graphicData>
        </a:graphic>
      </p:graphicFrame>
      <p:graphicFrame>
        <p:nvGraphicFramePr>
          <p:cNvPr id="31753" name="Object 9"/>
          <p:cNvGraphicFramePr/>
          <p:nvPr/>
        </p:nvGraphicFramePr>
        <p:xfrm>
          <a:off x="4267200" y="2878138"/>
          <a:ext cx="4548188" cy="822325"/>
        </p:xfrm>
        <a:graphic>
          <a:graphicData uri="http://schemas.openxmlformats.org/presentationml/2006/ole">
            <mc:AlternateContent xmlns:mc="http://schemas.openxmlformats.org/markup-compatibility/2006">
              <mc:Choice xmlns:v="urn:schemas-microsoft-com:vml" Requires="v">
                <p:oleObj spid="_x0000_s11319" name="" r:id="rId11" imgW="2386330" imgH="431800" progId="Equation.3">
                  <p:embed/>
                </p:oleObj>
              </mc:Choice>
              <mc:Fallback>
                <p:oleObj name="" r:id="rId11" imgW="2386330" imgH="431800" progId="Equation.3">
                  <p:embed/>
                  <p:pic>
                    <p:nvPicPr>
                      <p:cNvPr id="0" name="图片 3080"/>
                      <p:cNvPicPr/>
                      <p:nvPr/>
                    </p:nvPicPr>
                    <p:blipFill>
                      <a:blip r:embed="rId12"/>
                      <a:stretch>
                        <a:fillRect/>
                      </a:stretch>
                    </p:blipFill>
                    <p:spPr>
                      <a:xfrm>
                        <a:off x="4267200" y="2878138"/>
                        <a:ext cx="4548188" cy="822325"/>
                      </a:xfrm>
                      <a:prstGeom prst="rect">
                        <a:avLst/>
                      </a:prstGeom>
                      <a:solidFill>
                        <a:srgbClr val="FFFFFF"/>
                      </a:solidFill>
                      <a:ln w="38100">
                        <a:noFill/>
                        <a:miter/>
                      </a:ln>
                    </p:spPr>
                  </p:pic>
                </p:oleObj>
              </mc:Fallback>
            </mc:AlternateContent>
          </a:graphicData>
        </a:graphic>
      </p:graphicFrame>
      <p:graphicFrame>
        <p:nvGraphicFramePr>
          <p:cNvPr id="31754" name="Object 10"/>
          <p:cNvGraphicFramePr/>
          <p:nvPr/>
        </p:nvGraphicFramePr>
        <p:xfrm>
          <a:off x="1524000" y="3792538"/>
          <a:ext cx="6240463" cy="823912"/>
        </p:xfrm>
        <a:graphic>
          <a:graphicData uri="http://schemas.openxmlformats.org/presentationml/2006/ole">
            <mc:AlternateContent xmlns:mc="http://schemas.openxmlformats.org/markup-compatibility/2006">
              <mc:Choice xmlns:v="urn:schemas-microsoft-com:vml" Requires="v">
                <p:oleObj spid="_x0000_s11320" name="" r:id="rId13" imgW="3275330" imgH="431800" progId="Equation.3">
                  <p:embed/>
                </p:oleObj>
              </mc:Choice>
              <mc:Fallback>
                <p:oleObj name="" r:id="rId13" imgW="3275330" imgH="431800" progId="Equation.3">
                  <p:embed/>
                  <p:pic>
                    <p:nvPicPr>
                      <p:cNvPr id="0" name="图片 3078"/>
                      <p:cNvPicPr/>
                      <p:nvPr/>
                    </p:nvPicPr>
                    <p:blipFill>
                      <a:blip r:embed="rId14"/>
                      <a:stretch>
                        <a:fillRect/>
                      </a:stretch>
                    </p:blipFill>
                    <p:spPr>
                      <a:xfrm>
                        <a:off x="1524000" y="3792538"/>
                        <a:ext cx="6240463" cy="823912"/>
                      </a:xfrm>
                      <a:prstGeom prst="rect">
                        <a:avLst/>
                      </a:prstGeom>
                      <a:solidFill>
                        <a:srgbClr val="FFFFFF"/>
                      </a:solidFill>
                      <a:ln w="38100">
                        <a:noFill/>
                        <a:miter/>
                      </a:ln>
                    </p:spPr>
                  </p:pic>
                </p:oleObj>
              </mc:Fallback>
            </mc:AlternateContent>
          </a:graphicData>
        </a:graphic>
      </p:graphicFrame>
      <p:sp>
        <p:nvSpPr>
          <p:cNvPr id="31755" name="AutoShape 11"/>
          <p:cNvSpPr/>
          <p:nvPr/>
        </p:nvSpPr>
        <p:spPr>
          <a:xfrm>
            <a:off x="2771775" y="2924175"/>
            <a:ext cx="1192213" cy="727075"/>
          </a:xfrm>
          <a:prstGeom prst="borderCallout1">
            <a:avLst>
              <a:gd name="adj1" fmla="val 15722"/>
              <a:gd name="adj2" fmla="val -6394"/>
              <a:gd name="adj3" fmla="val 54583"/>
              <a:gd name="adj4" fmla="val -26764"/>
            </a:avLst>
          </a:prstGeom>
          <a:solidFill>
            <a:srgbClr val="FFFFCC"/>
          </a:solidFill>
          <a:ln w="19050" cap="flat" cmpd="sng">
            <a:solidFill>
              <a:srgbClr val="FF0000"/>
            </a:solidFill>
            <a:prstDash val="solid"/>
            <a:miter/>
            <a:headEnd type="none" w="med" len="med"/>
            <a:tailEnd type="none" w="med" len="med"/>
          </a:ln>
        </p:spPr>
        <p:txBody>
          <a:bodyPr anchor="t"/>
          <a:lstStyle/>
          <a:p>
            <a:pPr algn="ctr"/>
            <a:r>
              <a:rPr lang="zh-CN" altLang="en-US" sz="2000" b="1" dirty="0">
                <a:latin typeface="Times New Roman" panose="02020603050405020304" pitchFamily="18" charset="0"/>
                <a:ea typeface="宋体" panose="02010600030101010101" pitchFamily="2" charset="-122"/>
              </a:rPr>
              <a:t>必不可少吗？</a:t>
            </a:r>
            <a:endParaRPr lang="zh-CN" altLang="en-US" sz="2000" b="1" dirty="0">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1751"/>
                                        </p:tgtEl>
                                        <p:attrNameLst>
                                          <p:attrName>style.visibility</p:attrName>
                                        </p:attrNameLst>
                                      </p:cBhvr>
                                      <p:to>
                                        <p:strVal val="visible"/>
                                      </p:to>
                                    </p:set>
                                    <p:animEffect transition="in" filter="wipe(left)">
                                      <p:cBhvr>
                                        <p:cTn id="7" dur="500"/>
                                        <p:tgtEl>
                                          <p:spTgt spid="3175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1752"/>
                                        </p:tgtEl>
                                        <p:attrNameLst>
                                          <p:attrName>style.visibility</p:attrName>
                                        </p:attrNameLst>
                                      </p:cBhvr>
                                      <p:to>
                                        <p:strVal val="visible"/>
                                      </p:to>
                                    </p:set>
                                    <p:animEffect transition="in" filter="wipe(left)">
                                      <p:cBhvr>
                                        <p:cTn id="12" dur="500"/>
                                        <p:tgtEl>
                                          <p:spTgt spid="3175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1753"/>
                                        </p:tgtEl>
                                        <p:attrNameLst>
                                          <p:attrName>style.visibility</p:attrName>
                                        </p:attrNameLst>
                                      </p:cBhvr>
                                      <p:to>
                                        <p:strVal val="visible"/>
                                      </p:to>
                                    </p:set>
                                    <p:animEffect transition="in" filter="wipe(left)">
                                      <p:cBhvr>
                                        <p:cTn id="17" dur="500"/>
                                        <p:tgtEl>
                                          <p:spTgt spid="3175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1754"/>
                                        </p:tgtEl>
                                        <p:attrNameLst>
                                          <p:attrName>style.visibility</p:attrName>
                                        </p:attrNameLst>
                                      </p:cBhvr>
                                      <p:to>
                                        <p:strVal val="visible"/>
                                      </p:to>
                                    </p:set>
                                    <p:animEffect transition="in" filter="wipe(left)">
                                      <p:cBhvr>
                                        <p:cTn id="22" dur="500"/>
                                        <p:tgtEl>
                                          <p:spTgt spid="3175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31747"/>
                                        </p:tgtEl>
                                        <p:attrNameLst>
                                          <p:attrName>style.visibility</p:attrName>
                                        </p:attrNameLst>
                                      </p:cBhvr>
                                      <p:to>
                                        <p:strVal val="visible"/>
                                      </p:to>
                                    </p:set>
                                    <p:animEffect transition="in" filter="wipe(left)">
                                      <p:cBhvr>
                                        <p:cTn id="27" dur="500"/>
                                        <p:tgtEl>
                                          <p:spTgt spid="31747"/>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31748"/>
                                        </p:tgtEl>
                                        <p:attrNameLst>
                                          <p:attrName>style.visibility</p:attrName>
                                        </p:attrNameLst>
                                      </p:cBhvr>
                                      <p:to>
                                        <p:strVal val="visible"/>
                                      </p:to>
                                    </p:set>
                                    <p:animEffect transition="in" filter="wipe(left)">
                                      <p:cBhvr>
                                        <p:cTn id="32" dur="500"/>
                                        <p:tgtEl>
                                          <p:spTgt spid="31748"/>
                                        </p:tgtEl>
                                      </p:cBhvr>
                                    </p:animEffec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499"/>
                                          </p:stCondLst>
                                        </p:cTn>
                                        <p:tgtEl>
                                          <p:spTgt spid="31749"/>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499"/>
                                          </p:stCondLst>
                                        </p:cTn>
                                        <p:tgtEl>
                                          <p:spTgt spid="317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9" grpId="0" animBg="1"/>
      <p:bldP spid="3175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2770" name="Object 2"/>
          <p:cNvGraphicFramePr/>
          <p:nvPr/>
        </p:nvGraphicFramePr>
        <p:xfrm>
          <a:off x="550863" y="1603375"/>
          <a:ext cx="3276600" cy="2419350"/>
        </p:xfrm>
        <a:graphic>
          <a:graphicData uri="http://schemas.openxmlformats.org/presentationml/2006/ole">
            <mc:AlternateContent xmlns:mc="http://schemas.openxmlformats.org/markup-compatibility/2006">
              <mc:Choice xmlns:v="urn:schemas-microsoft-com:vml" Requires="v">
                <p:oleObj spid="_x0000_s12313" name="" r:id="rId1" imgW="11782425" imgH="8696325" progId="MSPhotoEd.3">
                  <p:embed/>
                </p:oleObj>
              </mc:Choice>
              <mc:Fallback>
                <p:oleObj name="" r:id="rId1" imgW="11782425" imgH="8696325" progId="MSPhotoEd.3">
                  <p:embed/>
                  <p:pic>
                    <p:nvPicPr>
                      <p:cNvPr id="0" name="图片 3083"/>
                      <p:cNvPicPr/>
                      <p:nvPr/>
                    </p:nvPicPr>
                    <p:blipFill>
                      <a:blip r:embed="rId2"/>
                      <a:stretch>
                        <a:fillRect/>
                      </a:stretch>
                    </p:blipFill>
                    <p:spPr>
                      <a:xfrm>
                        <a:off x="550863" y="1603375"/>
                        <a:ext cx="3276600" cy="2419350"/>
                      </a:xfrm>
                      <a:prstGeom prst="rect">
                        <a:avLst/>
                      </a:prstGeom>
                      <a:noFill/>
                      <a:ln w="38100">
                        <a:noFill/>
                        <a:miter/>
                      </a:ln>
                    </p:spPr>
                  </p:pic>
                </p:oleObj>
              </mc:Fallback>
            </mc:AlternateContent>
          </a:graphicData>
        </a:graphic>
      </p:graphicFrame>
      <p:sp>
        <p:nvSpPr>
          <p:cNvPr id="17410" name="Rectangle 3"/>
          <p:cNvSpPr>
            <a:spLocks noGrp="1"/>
          </p:cNvSpPr>
          <p:nvPr>
            <p:ph type="title"/>
          </p:nvPr>
        </p:nvSpPr>
        <p:spPr>
          <a:xfrm>
            <a:off x="323850" y="908050"/>
            <a:ext cx="8077200" cy="609600"/>
          </a:xfrm>
        </p:spPr>
        <p:txBody>
          <a:bodyPr wrap="square" lIns="91440" tIns="45720" rIns="91440" bIns="45720" anchor="ctr"/>
          <a:lstStyle/>
          <a:p>
            <a:pPr algn="l" eaLnBrk="1" hangingPunct="1">
              <a:spcBef>
                <a:spcPct val="50000"/>
              </a:spcBef>
            </a:pPr>
            <a:r>
              <a:rPr lang="en-US" altLang="zh-CN" sz="3200" dirty="0">
                <a:solidFill>
                  <a:schemeClr val="tx1"/>
                </a:solidFill>
                <a:latin typeface="华文行楷" panose="02010800040101010101" pitchFamily="2" charset="-122"/>
                <a:ea typeface="华文行楷" panose="02010800040101010101" pitchFamily="2" charset="-122"/>
              </a:rPr>
              <a:t>3. </a:t>
            </a:r>
            <a:r>
              <a:rPr lang="zh-CN" altLang="zh-CN" sz="3200" dirty="0">
                <a:solidFill>
                  <a:schemeClr val="tx1"/>
                </a:solidFill>
                <a:latin typeface="华文行楷" panose="02010800040101010101" pitchFamily="2" charset="-122"/>
                <a:ea typeface="华文行楷" panose="02010800040101010101" pitchFamily="2" charset="-122"/>
              </a:rPr>
              <a:t>加减运算</a:t>
            </a:r>
            <a:r>
              <a:rPr lang="zh-CN" altLang="en-US" sz="2800" b="1" dirty="0">
                <a:solidFill>
                  <a:schemeClr val="tx1"/>
                </a:solidFill>
                <a:latin typeface="宋体" panose="02010600030101010101" pitchFamily="2" charset="-122"/>
              </a:rPr>
              <a:t>   利用求和运算电路的分析结果</a:t>
            </a:r>
            <a:endParaRPr lang="zh-CN" altLang="en-US" sz="2800" dirty="0">
              <a:solidFill>
                <a:schemeClr val="tx1"/>
              </a:solidFill>
              <a:latin typeface="宋体" panose="02010600030101010101" pitchFamily="2" charset="-122"/>
            </a:endParaRPr>
          </a:p>
        </p:txBody>
      </p:sp>
      <p:graphicFrame>
        <p:nvGraphicFramePr>
          <p:cNvPr id="32772" name="Object 4"/>
          <p:cNvGraphicFramePr/>
          <p:nvPr/>
        </p:nvGraphicFramePr>
        <p:xfrm>
          <a:off x="4284663" y="2349500"/>
          <a:ext cx="3886200" cy="908050"/>
        </p:xfrm>
        <a:graphic>
          <a:graphicData uri="http://schemas.openxmlformats.org/presentationml/2006/ole">
            <mc:AlternateContent xmlns:mc="http://schemas.openxmlformats.org/markup-compatibility/2006">
              <mc:Choice xmlns:v="urn:schemas-microsoft-com:vml" Requires="v">
                <p:oleObj spid="_x0000_s12314" name="" r:id="rId3" imgW="1840865" imgH="431800" progId="Equation.3">
                  <p:embed/>
                </p:oleObj>
              </mc:Choice>
              <mc:Fallback>
                <p:oleObj name="" r:id="rId3" imgW="1840865" imgH="431800" progId="Equation.3">
                  <p:embed/>
                  <p:pic>
                    <p:nvPicPr>
                      <p:cNvPr id="0" name="图片 3107"/>
                      <p:cNvPicPr/>
                      <p:nvPr/>
                    </p:nvPicPr>
                    <p:blipFill>
                      <a:blip r:embed="rId4"/>
                      <a:stretch>
                        <a:fillRect/>
                      </a:stretch>
                    </p:blipFill>
                    <p:spPr>
                      <a:xfrm>
                        <a:off x="4284663" y="2349500"/>
                        <a:ext cx="3886200" cy="908050"/>
                      </a:xfrm>
                      <a:prstGeom prst="rect">
                        <a:avLst/>
                      </a:prstGeom>
                      <a:solidFill>
                        <a:srgbClr val="66FFFF"/>
                      </a:solidFill>
                      <a:ln w="9525" cap="flat" cmpd="sng">
                        <a:solidFill>
                          <a:srgbClr val="FF3300"/>
                        </a:solidFill>
                        <a:prstDash val="solid"/>
                        <a:miter/>
                        <a:headEnd type="none" w="med" len="med"/>
                        <a:tailEnd type="none" w="med" len="med"/>
                      </a:ln>
                    </p:spPr>
                  </p:pic>
                </p:oleObj>
              </mc:Fallback>
            </mc:AlternateContent>
          </a:graphicData>
        </a:graphic>
      </p:graphicFrame>
      <p:sp>
        <p:nvSpPr>
          <p:cNvPr id="32773" name="Text Box 5"/>
          <p:cNvSpPr txBox="1"/>
          <p:nvPr/>
        </p:nvSpPr>
        <p:spPr>
          <a:xfrm>
            <a:off x="4208463" y="1663700"/>
            <a:ext cx="4572000" cy="457200"/>
          </a:xfrm>
          <a:prstGeom prst="rect">
            <a:avLst/>
          </a:prstGeom>
          <a:noFill/>
          <a:ln w="9525">
            <a:noFill/>
          </a:ln>
        </p:spPr>
        <p:txBody>
          <a:bodyPr anchor="t">
            <a:spAutoFit/>
          </a:bodyPr>
          <a:lstStyle/>
          <a:p>
            <a:pPr>
              <a:spcBef>
                <a:spcPct val="50000"/>
              </a:spcBef>
            </a:pPr>
            <a:r>
              <a:rPr lang="zh-CN" altLang="zh-CN" sz="2400" b="1" dirty="0">
                <a:latin typeface="Times New Roman" panose="02020603050405020304" pitchFamily="18" charset="0"/>
                <a:ea typeface="宋体" panose="02010600030101010101" pitchFamily="2" charset="-122"/>
              </a:rPr>
              <a:t>设  </a:t>
            </a:r>
            <a:r>
              <a:rPr lang="en-US" altLang="zh-CN" sz="2400" b="1" i="1" dirty="0">
                <a:latin typeface="Times New Roman" panose="02020603050405020304" pitchFamily="18" charset="0"/>
                <a:ea typeface="宋体" panose="02010600030101010101" pitchFamily="2" charset="-122"/>
              </a:rPr>
              <a:t>R</a:t>
            </a:r>
            <a:r>
              <a:rPr lang="en-US" altLang="zh-CN" sz="2400" b="1" baseline="-25000" dirty="0">
                <a:latin typeface="Times New Roman" panose="02020603050405020304" pitchFamily="18" charset="0"/>
                <a:ea typeface="宋体" panose="02010600030101010101" pitchFamily="2" charset="-122"/>
              </a:rPr>
              <a:t>1</a:t>
            </a:r>
            <a:r>
              <a:rPr lang="en-US" altLang="zh-CN" sz="2400" b="1" dirty="0">
                <a:latin typeface="Times New Roman" panose="02020603050405020304" pitchFamily="18" charset="0"/>
                <a:ea typeface="宋体" panose="02010600030101010101" pitchFamily="2" charset="-122"/>
              </a:rPr>
              <a:t>∥ </a:t>
            </a:r>
            <a:r>
              <a:rPr lang="en-US" altLang="zh-CN" sz="2400" b="1" i="1" dirty="0">
                <a:latin typeface="Times New Roman" panose="02020603050405020304" pitchFamily="18" charset="0"/>
                <a:ea typeface="宋体" panose="02010600030101010101" pitchFamily="2" charset="-122"/>
              </a:rPr>
              <a:t>R</a:t>
            </a:r>
            <a:r>
              <a:rPr lang="en-US" altLang="zh-CN" sz="2400" b="1" baseline="-25000" dirty="0">
                <a:latin typeface="Times New Roman" panose="02020603050405020304" pitchFamily="18" charset="0"/>
                <a:ea typeface="宋体" panose="02010600030101010101" pitchFamily="2" charset="-122"/>
              </a:rPr>
              <a:t>2</a:t>
            </a:r>
            <a:r>
              <a:rPr lang="en-US" altLang="zh-CN" sz="2400" b="1" dirty="0">
                <a:latin typeface="Times New Roman" panose="02020603050405020304" pitchFamily="18" charset="0"/>
                <a:ea typeface="宋体" panose="02010600030101010101" pitchFamily="2" charset="-122"/>
              </a:rPr>
              <a:t>∥ </a:t>
            </a:r>
            <a:r>
              <a:rPr lang="en-US" altLang="zh-CN" sz="2400" b="1" i="1" dirty="0">
                <a:latin typeface="Times New Roman" panose="02020603050405020304" pitchFamily="18" charset="0"/>
                <a:ea typeface="宋体" panose="02010600030101010101" pitchFamily="2" charset="-122"/>
              </a:rPr>
              <a:t>R</a:t>
            </a:r>
            <a:r>
              <a:rPr lang="en-US" altLang="zh-CN" sz="2400" b="1" baseline="-25000" dirty="0">
                <a:latin typeface="Times New Roman" panose="02020603050405020304" pitchFamily="18" charset="0"/>
                <a:ea typeface="宋体" panose="02010600030101010101" pitchFamily="2" charset="-122"/>
              </a:rPr>
              <a:t>f</a:t>
            </a:r>
            <a:r>
              <a:rPr lang="zh-CN" altLang="en-US" sz="2400" b="1" dirty="0">
                <a:latin typeface="Times New Roman" panose="02020603050405020304" pitchFamily="18" charset="0"/>
                <a:ea typeface="宋体" panose="02010600030101010101" pitchFamily="2" charset="-122"/>
              </a:rPr>
              <a:t>＝ </a:t>
            </a:r>
            <a:r>
              <a:rPr lang="en-US" altLang="zh-CN" sz="2400" b="1" i="1" dirty="0">
                <a:latin typeface="Times New Roman" panose="02020603050405020304" pitchFamily="18" charset="0"/>
                <a:ea typeface="宋体" panose="02010600030101010101" pitchFamily="2" charset="-122"/>
              </a:rPr>
              <a:t>R</a:t>
            </a:r>
            <a:r>
              <a:rPr lang="en-US" altLang="zh-CN" sz="2400" b="1" i="1" baseline="-25000" dirty="0">
                <a:latin typeface="Times New Roman" panose="02020603050405020304" pitchFamily="18" charset="0"/>
                <a:ea typeface="宋体" panose="02010600030101010101" pitchFamily="2" charset="-122"/>
              </a:rPr>
              <a:t>3</a:t>
            </a:r>
            <a:r>
              <a:rPr lang="en-US" altLang="zh-CN" sz="2400" b="1" dirty="0">
                <a:latin typeface="Times New Roman" panose="02020603050405020304" pitchFamily="18" charset="0"/>
                <a:ea typeface="宋体" panose="02010600030101010101" pitchFamily="2" charset="-122"/>
              </a:rPr>
              <a:t>∥ </a:t>
            </a:r>
            <a:r>
              <a:rPr lang="en-US" altLang="zh-CN" sz="2400" b="1" i="1" dirty="0">
                <a:latin typeface="Times New Roman" panose="02020603050405020304" pitchFamily="18" charset="0"/>
                <a:ea typeface="宋体" panose="02010600030101010101" pitchFamily="2" charset="-122"/>
              </a:rPr>
              <a:t>R</a:t>
            </a:r>
            <a:r>
              <a:rPr lang="en-US" altLang="zh-CN" sz="2400" b="1" baseline="-25000" dirty="0">
                <a:latin typeface="Times New Roman" panose="02020603050405020304" pitchFamily="18" charset="0"/>
                <a:ea typeface="宋体" panose="02010600030101010101" pitchFamily="2" charset="-122"/>
              </a:rPr>
              <a:t>4 </a:t>
            </a:r>
            <a:r>
              <a:rPr lang="en-US" altLang="zh-CN" sz="2400" b="1" dirty="0">
                <a:latin typeface="Times New Roman" panose="02020603050405020304" pitchFamily="18" charset="0"/>
                <a:ea typeface="宋体" panose="02010600030101010101" pitchFamily="2" charset="-122"/>
              </a:rPr>
              <a:t>∥ </a:t>
            </a:r>
            <a:r>
              <a:rPr lang="en-US" altLang="zh-CN" sz="2400" b="1" i="1" dirty="0">
                <a:latin typeface="Times New Roman" panose="02020603050405020304" pitchFamily="18" charset="0"/>
                <a:ea typeface="宋体" panose="02010600030101010101" pitchFamily="2" charset="-122"/>
              </a:rPr>
              <a:t>R</a:t>
            </a:r>
            <a:r>
              <a:rPr lang="en-US" altLang="zh-CN" sz="2400" b="1" baseline="-25000" dirty="0">
                <a:latin typeface="Times New Roman" panose="02020603050405020304" pitchFamily="18" charset="0"/>
                <a:ea typeface="宋体" panose="02010600030101010101" pitchFamily="2" charset="-122"/>
              </a:rPr>
              <a:t>5</a:t>
            </a:r>
            <a:endParaRPr lang="en-US" altLang="zh-CN" sz="1200" b="1" baseline="-25000" dirty="0">
              <a:latin typeface="Times New Roman" panose="02020603050405020304" pitchFamily="18" charset="0"/>
              <a:ea typeface="宋体" panose="02010600030101010101" pitchFamily="2" charset="-122"/>
            </a:endParaRPr>
          </a:p>
        </p:txBody>
      </p:sp>
      <p:graphicFrame>
        <p:nvGraphicFramePr>
          <p:cNvPr id="32774" name="Object 6"/>
          <p:cNvGraphicFramePr/>
          <p:nvPr/>
        </p:nvGraphicFramePr>
        <p:xfrm>
          <a:off x="4373563" y="4365625"/>
          <a:ext cx="2466975" cy="827088"/>
        </p:xfrm>
        <a:graphic>
          <a:graphicData uri="http://schemas.openxmlformats.org/presentationml/2006/ole">
            <mc:AlternateContent xmlns:mc="http://schemas.openxmlformats.org/markup-compatibility/2006">
              <mc:Choice xmlns:v="urn:schemas-microsoft-com:vml" Requires="v">
                <p:oleObj spid="_x0000_s12315" name="" r:id="rId5" imgW="1167765" imgH="393700" progId="Equation.3">
                  <p:embed/>
                </p:oleObj>
              </mc:Choice>
              <mc:Fallback>
                <p:oleObj name="" r:id="rId5" imgW="1167765" imgH="393700" progId="Equation.3">
                  <p:embed/>
                  <p:pic>
                    <p:nvPicPr>
                      <p:cNvPr id="0" name="图片 3110"/>
                      <p:cNvPicPr/>
                      <p:nvPr/>
                    </p:nvPicPr>
                    <p:blipFill>
                      <a:blip r:embed="rId6"/>
                      <a:stretch>
                        <a:fillRect/>
                      </a:stretch>
                    </p:blipFill>
                    <p:spPr>
                      <a:xfrm>
                        <a:off x="4373563" y="4365625"/>
                        <a:ext cx="2466975" cy="827088"/>
                      </a:xfrm>
                      <a:prstGeom prst="rect">
                        <a:avLst/>
                      </a:prstGeom>
                      <a:solidFill>
                        <a:srgbClr val="66FFFF"/>
                      </a:solidFill>
                      <a:ln w="9525" cap="flat" cmpd="sng">
                        <a:solidFill>
                          <a:srgbClr val="FF3300"/>
                        </a:solidFill>
                        <a:prstDash val="solid"/>
                        <a:miter/>
                        <a:headEnd type="none" w="med" len="med"/>
                        <a:tailEnd type="none" w="med" len="med"/>
                      </a:ln>
                    </p:spPr>
                  </p:pic>
                </p:oleObj>
              </mc:Fallback>
            </mc:AlternateContent>
          </a:graphicData>
        </a:graphic>
      </p:graphicFrame>
      <p:sp>
        <p:nvSpPr>
          <p:cNvPr id="32775" name="Text Box 7"/>
          <p:cNvSpPr txBox="1"/>
          <p:nvPr/>
        </p:nvSpPr>
        <p:spPr>
          <a:xfrm>
            <a:off x="2532063" y="3416300"/>
            <a:ext cx="6019800" cy="512763"/>
          </a:xfrm>
          <a:prstGeom prst="rect">
            <a:avLst/>
          </a:prstGeom>
          <a:noFill/>
          <a:ln w="9525">
            <a:noFill/>
          </a:ln>
        </p:spPr>
        <p:txBody>
          <a:bodyPr anchor="t">
            <a:spAutoFit/>
          </a:bodyPr>
          <a:lstStyle/>
          <a:p>
            <a:pPr>
              <a:lnSpc>
                <a:spcPct val="115000"/>
              </a:lnSpc>
            </a:pPr>
            <a:r>
              <a:rPr lang="zh-CN" altLang="en-US" sz="2400" b="1" dirty="0">
                <a:latin typeface="Times New Roman" panose="02020603050405020304" pitchFamily="18" charset="0"/>
                <a:ea typeface="宋体" panose="02010600030101010101" pitchFamily="2" charset="-122"/>
              </a:rPr>
              <a:t>若</a:t>
            </a:r>
            <a:r>
              <a:rPr lang="en-US" altLang="zh-CN" sz="2400" b="1" i="1" dirty="0">
                <a:latin typeface="Times New Roman" panose="02020603050405020304" pitchFamily="18" charset="0"/>
                <a:ea typeface="宋体" panose="02010600030101010101" pitchFamily="2" charset="-122"/>
              </a:rPr>
              <a:t>R</a:t>
            </a:r>
            <a:r>
              <a:rPr lang="en-US" altLang="zh-CN" sz="2400" b="1" baseline="-25000" dirty="0">
                <a:latin typeface="Times New Roman" panose="02020603050405020304" pitchFamily="18" charset="0"/>
                <a:ea typeface="宋体" panose="02010600030101010101" pitchFamily="2" charset="-122"/>
              </a:rPr>
              <a:t>1</a:t>
            </a:r>
            <a:r>
              <a:rPr lang="en-US" altLang="zh-CN" sz="2400" b="1" dirty="0">
                <a:latin typeface="Times New Roman" panose="02020603050405020304" pitchFamily="18" charset="0"/>
                <a:ea typeface="宋体" panose="02010600030101010101" pitchFamily="2" charset="-122"/>
              </a:rPr>
              <a:t>∥ </a:t>
            </a:r>
            <a:r>
              <a:rPr lang="en-US" altLang="zh-CN" sz="2400" b="1" i="1" dirty="0">
                <a:latin typeface="Times New Roman" panose="02020603050405020304" pitchFamily="18" charset="0"/>
                <a:ea typeface="宋体" panose="02010600030101010101" pitchFamily="2" charset="-122"/>
              </a:rPr>
              <a:t>R</a:t>
            </a:r>
            <a:r>
              <a:rPr lang="en-US" altLang="zh-CN" sz="2400" b="1" baseline="-25000" dirty="0">
                <a:latin typeface="Times New Roman" panose="02020603050405020304" pitchFamily="18" charset="0"/>
                <a:ea typeface="宋体" panose="02010600030101010101" pitchFamily="2" charset="-122"/>
              </a:rPr>
              <a:t>2</a:t>
            </a:r>
            <a:r>
              <a:rPr lang="en-US" altLang="zh-CN" sz="2400" b="1" dirty="0">
                <a:latin typeface="Times New Roman" panose="02020603050405020304" pitchFamily="18" charset="0"/>
                <a:ea typeface="宋体" panose="02010600030101010101" pitchFamily="2" charset="-122"/>
              </a:rPr>
              <a:t>∥ </a:t>
            </a:r>
            <a:r>
              <a:rPr lang="en-US" altLang="zh-CN" sz="2400" b="1" i="1" dirty="0">
                <a:latin typeface="Times New Roman" panose="02020603050405020304" pitchFamily="18" charset="0"/>
                <a:ea typeface="宋体" panose="02010600030101010101" pitchFamily="2" charset="-122"/>
              </a:rPr>
              <a:t>R</a:t>
            </a:r>
            <a:r>
              <a:rPr lang="en-US" altLang="zh-CN" sz="2400" b="1" baseline="-25000" dirty="0">
                <a:latin typeface="Times New Roman" panose="02020603050405020304" pitchFamily="18" charset="0"/>
                <a:ea typeface="宋体" panose="02010600030101010101" pitchFamily="2" charset="-122"/>
              </a:rPr>
              <a:t>f</a:t>
            </a:r>
            <a:r>
              <a:rPr lang="en-US" altLang="zh-CN" sz="2400" b="1" dirty="0">
                <a:latin typeface="Times New Roman" panose="02020603050405020304" pitchFamily="18" charset="0"/>
                <a:ea typeface="宋体" panose="02010600030101010101" pitchFamily="2" charset="-122"/>
              </a:rPr>
              <a:t>≠ </a:t>
            </a:r>
            <a:r>
              <a:rPr lang="en-US" altLang="zh-CN" sz="2400" b="1" i="1" dirty="0">
                <a:latin typeface="Times New Roman" panose="02020603050405020304" pitchFamily="18" charset="0"/>
                <a:ea typeface="宋体" panose="02010600030101010101" pitchFamily="2" charset="-122"/>
              </a:rPr>
              <a:t>R</a:t>
            </a:r>
            <a:r>
              <a:rPr lang="en-US" altLang="zh-CN" sz="2400" b="1" i="1" baseline="-25000" dirty="0">
                <a:latin typeface="Times New Roman" panose="02020603050405020304" pitchFamily="18" charset="0"/>
                <a:ea typeface="宋体" panose="02010600030101010101" pitchFamily="2" charset="-122"/>
              </a:rPr>
              <a:t>3</a:t>
            </a:r>
            <a:r>
              <a:rPr lang="en-US" altLang="zh-CN" sz="2400" b="1" dirty="0">
                <a:latin typeface="Times New Roman" panose="02020603050405020304" pitchFamily="18" charset="0"/>
                <a:ea typeface="宋体" panose="02010600030101010101" pitchFamily="2" charset="-122"/>
              </a:rPr>
              <a:t>∥ </a:t>
            </a:r>
            <a:r>
              <a:rPr lang="en-US" altLang="zh-CN" sz="2400" b="1" i="1" dirty="0">
                <a:latin typeface="Times New Roman" panose="02020603050405020304" pitchFamily="18" charset="0"/>
                <a:ea typeface="宋体" panose="02010600030101010101" pitchFamily="2" charset="-122"/>
              </a:rPr>
              <a:t>R</a:t>
            </a:r>
            <a:r>
              <a:rPr lang="en-US" altLang="zh-CN" sz="2400" b="1" baseline="-25000" dirty="0">
                <a:latin typeface="Times New Roman" panose="02020603050405020304" pitchFamily="18" charset="0"/>
                <a:ea typeface="宋体" panose="02010600030101010101" pitchFamily="2" charset="-122"/>
              </a:rPr>
              <a:t>4 </a:t>
            </a:r>
            <a:r>
              <a:rPr lang="en-US" altLang="zh-CN" sz="2400" b="1" dirty="0">
                <a:latin typeface="Times New Roman" panose="02020603050405020304" pitchFamily="18" charset="0"/>
                <a:ea typeface="宋体" panose="02010600030101010101" pitchFamily="2" charset="-122"/>
              </a:rPr>
              <a:t>∥ </a:t>
            </a:r>
            <a:r>
              <a:rPr lang="en-US" altLang="zh-CN" sz="2400" b="1" i="1" dirty="0">
                <a:latin typeface="Times New Roman" panose="02020603050405020304" pitchFamily="18" charset="0"/>
                <a:ea typeface="宋体" panose="02010600030101010101" pitchFamily="2" charset="-122"/>
              </a:rPr>
              <a:t>R</a:t>
            </a:r>
            <a:r>
              <a:rPr lang="en-US" altLang="zh-CN" sz="2400" b="1" baseline="-25000" dirty="0">
                <a:latin typeface="Times New Roman" panose="02020603050405020304" pitchFamily="18" charset="0"/>
                <a:ea typeface="宋体" panose="02010600030101010101" pitchFamily="2" charset="-122"/>
              </a:rPr>
              <a:t>5</a:t>
            </a:r>
            <a:r>
              <a:rPr lang="zh-CN" altLang="en-US" sz="2400" b="1" dirty="0">
                <a:latin typeface="Times New Roman" panose="02020603050405020304" pitchFamily="18" charset="0"/>
                <a:ea typeface="宋体" panose="02010600030101010101" pitchFamily="2" charset="-122"/>
              </a:rPr>
              <a:t>，</a:t>
            </a:r>
            <a:r>
              <a:rPr lang="en-US" altLang="zh-CN" sz="2400" b="1" i="1" dirty="0">
                <a:latin typeface="Times New Roman" panose="02020603050405020304" pitchFamily="18" charset="0"/>
                <a:ea typeface="宋体" panose="02010600030101010101" pitchFamily="2" charset="-122"/>
              </a:rPr>
              <a:t>u</a:t>
            </a:r>
            <a:r>
              <a:rPr lang="en-US" altLang="zh-CN" sz="2400" b="1" baseline="-25000" dirty="0">
                <a:latin typeface="Times New Roman" panose="02020603050405020304" pitchFamily="18" charset="0"/>
                <a:ea typeface="宋体" panose="02010600030101010101" pitchFamily="2" charset="-122"/>
              </a:rPr>
              <a:t>O</a:t>
            </a:r>
            <a:r>
              <a:rPr lang="zh-CN" altLang="en-US" sz="2400" b="1" dirty="0">
                <a:latin typeface="Times New Roman" panose="02020603050405020304" pitchFamily="18" charset="0"/>
                <a:ea typeface="宋体" panose="02010600030101010101" pitchFamily="2" charset="-122"/>
              </a:rPr>
              <a:t>＝</a:t>
            </a:r>
            <a:r>
              <a:rPr lang="en-US" altLang="zh-CN" sz="2400" b="1" dirty="0">
                <a:latin typeface="Times New Roman" panose="02020603050405020304" pitchFamily="18" charset="0"/>
                <a:ea typeface="宋体" panose="02010600030101010101" pitchFamily="2" charset="-122"/>
              </a:rPr>
              <a:t>?</a:t>
            </a:r>
            <a:endParaRPr lang="en-US" altLang="zh-CN" sz="2400" b="1" dirty="0">
              <a:latin typeface="Times New Roman" panose="02020603050405020304" pitchFamily="18" charset="0"/>
              <a:ea typeface="宋体" panose="02010600030101010101" pitchFamily="2" charset="-122"/>
            </a:endParaRPr>
          </a:p>
        </p:txBody>
      </p:sp>
      <p:sp>
        <p:nvSpPr>
          <p:cNvPr id="32776" name="AutoShape 8"/>
          <p:cNvSpPr/>
          <p:nvPr/>
        </p:nvSpPr>
        <p:spPr>
          <a:xfrm>
            <a:off x="6245225" y="5373688"/>
            <a:ext cx="1527175" cy="774700"/>
          </a:xfrm>
          <a:prstGeom prst="borderCallout1">
            <a:avLst>
              <a:gd name="adj1" fmla="val 14755"/>
              <a:gd name="adj2" fmla="val -4991"/>
              <a:gd name="adj3" fmla="val -39551"/>
              <a:gd name="adj4" fmla="val -50519"/>
            </a:avLst>
          </a:prstGeom>
          <a:solidFill>
            <a:srgbClr val="FFFFCC"/>
          </a:solidFill>
          <a:ln w="19050" cap="flat" cmpd="sng">
            <a:solidFill>
              <a:srgbClr val="FF0000"/>
            </a:solidFill>
            <a:prstDash val="solid"/>
            <a:miter/>
            <a:headEnd type="none" w="med" len="med"/>
            <a:tailEnd type="none" w="med" len="med"/>
          </a:ln>
        </p:spPr>
        <p:txBody>
          <a:bodyPr anchor="t"/>
          <a:lstStyle/>
          <a:p>
            <a:pPr algn="ctr"/>
            <a:r>
              <a:rPr lang="zh-CN" altLang="en-US" sz="2000" b="1" dirty="0">
                <a:latin typeface="Times New Roman" panose="02020603050405020304" pitchFamily="18" charset="0"/>
                <a:ea typeface="宋体" panose="02010600030101010101" pitchFamily="2" charset="-122"/>
              </a:rPr>
              <a:t>实现了差分放大电路</a:t>
            </a:r>
            <a:endParaRPr lang="zh-CN" altLang="en-US" sz="2000" b="1" dirty="0">
              <a:latin typeface="Times New Roman" panose="02020603050405020304" pitchFamily="18" charset="0"/>
              <a:ea typeface="宋体" panose="02010600030101010101" pitchFamily="2" charset="-122"/>
            </a:endParaRPr>
          </a:p>
        </p:txBody>
      </p:sp>
      <p:graphicFrame>
        <p:nvGraphicFramePr>
          <p:cNvPr id="32777" name="Object 9"/>
          <p:cNvGraphicFramePr/>
          <p:nvPr/>
        </p:nvGraphicFramePr>
        <p:xfrm>
          <a:off x="703263" y="4102100"/>
          <a:ext cx="3200400" cy="2082800"/>
        </p:xfrm>
        <a:graphic>
          <a:graphicData uri="http://schemas.openxmlformats.org/presentationml/2006/ole">
            <mc:AlternateContent xmlns:mc="http://schemas.openxmlformats.org/markup-compatibility/2006">
              <mc:Choice xmlns:v="urn:schemas-microsoft-com:vml" Requires="v">
                <p:oleObj spid="_x0000_s12316" name="" r:id="rId7" imgW="11668125" imgH="7591425" progId="MSPhotoEd.3">
                  <p:embed/>
                </p:oleObj>
              </mc:Choice>
              <mc:Fallback>
                <p:oleObj name="" r:id="rId7" imgW="11668125" imgH="7591425" progId="MSPhotoEd.3">
                  <p:embed/>
                  <p:pic>
                    <p:nvPicPr>
                      <p:cNvPr id="0" name="图片 3111"/>
                      <p:cNvPicPr/>
                      <p:nvPr/>
                    </p:nvPicPr>
                    <p:blipFill>
                      <a:blip r:embed="rId8"/>
                      <a:stretch>
                        <a:fillRect/>
                      </a:stretch>
                    </p:blipFill>
                    <p:spPr>
                      <a:xfrm>
                        <a:off x="703263" y="4102100"/>
                        <a:ext cx="3200400" cy="2082800"/>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2770"/>
                                        </p:tgtEl>
                                        <p:attrNameLst>
                                          <p:attrName>style.visibility</p:attrName>
                                        </p:attrNameLst>
                                      </p:cBhvr>
                                      <p:to>
                                        <p:strVal val="visible"/>
                                      </p:to>
                                    </p:set>
                                    <p:animEffect transition="in" filter="wipe(left)">
                                      <p:cBhvr>
                                        <p:cTn id="7" dur="500"/>
                                        <p:tgtEl>
                                          <p:spTgt spid="3277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2773">
                                            <p:txEl>
                                              <p:pRg st="0" end="0"/>
                                            </p:txEl>
                                          </p:spTgt>
                                        </p:tgtEl>
                                        <p:attrNameLst>
                                          <p:attrName>style.visibility</p:attrName>
                                        </p:attrNameLst>
                                      </p:cBhvr>
                                      <p:to>
                                        <p:strVal val="visible"/>
                                      </p:to>
                                    </p:set>
                                    <p:animEffect transition="in" filter="wipe(left)">
                                      <p:cBhvr>
                                        <p:cTn id="12" dur="500"/>
                                        <p:tgtEl>
                                          <p:spTgt spid="3277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2772"/>
                                        </p:tgtEl>
                                        <p:attrNameLst>
                                          <p:attrName>style.visibility</p:attrName>
                                        </p:attrNameLst>
                                      </p:cBhvr>
                                      <p:to>
                                        <p:strVal val="visible"/>
                                      </p:to>
                                    </p:set>
                                    <p:animEffect transition="in" filter="wipe(left)">
                                      <p:cBhvr>
                                        <p:cTn id="17" dur="500"/>
                                        <p:tgtEl>
                                          <p:spTgt spid="3277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2775">
                                            <p:txEl>
                                              <p:pRg st="0" end="0"/>
                                            </p:txEl>
                                          </p:spTgt>
                                        </p:tgtEl>
                                        <p:attrNameLst>
                                          <p:attrName>style.visibility</p:attrName>
                                        </p:attrNameLst>
                                      </p:cBhvr>
                                      <p:to>
                                        <p:strVal val="visible"/>
                                      </p:to>
                                    </p:set>
                                    <p:animEffect transition="in" filter="wipe(left)">
                                      <p:cBhvr>
                                        <p:cTn id="22" dur="500"/>
                                        <p:tgtEl>
                                          <p:spTgt spid="32775">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32777"/>
                                        </p:tgtEl>
                                        <p:attrNameLst>
                                          <p:attrName>style.visibility</p:attrName>
                                        </p:attrNameLst>
                                      </p:cBhvr>
                                      <p:to>
                                        <p:strVal val="visible"/>
                                      </p:to>
                                    </p:set>
                                    <p:animEffect transition="in" filter="wipe(left)">
                                      <p:cBhvr>
                                        <p:cTn id="27" dur="500"/>
                                        <p:tgtEl>
                                          <p:spTgt spid="32777"/>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32774"/>
                                        </p:tgtEl>
                                        <p:attrNameLst>
                                          <p:attrName>style.visibility</p:attrName>
                                        </p:attrNameLst>
                                      </p:cBhvr>
                                      <p:to>
                                        <p:strVal val="visible"/>
                                      </p:to>
                                    </p:set>
                                    <p:animEffect transition="in" filter="wipe(left)">
                                      <p:cBhvr>
                                        <p:cTn id="32" dur="500"/>
                                        <p:tgtEl>
                                          <p:spTgt spid="32774"/>
                                        </p:tgtEl>
                                      </p:cBhvr>
                                    </p:animEffec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499"/>
                                          </p:stCondLst>
                                        </p:cTn>
                                        <p:tgtEl>
                                          <p:spTgt spid="327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3" grpId="0" build="p"/>
      <p:bldP spid="32775" grpId="0" build="p"/>
      <p:bldP spid="32776"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5842" name="Object 2"/>
          <p:cNvGraphicFramePr>
            <a:graphicFrameLocks noGrp="1"/>
          </p:cNvGraphicFramePr>
          <p:nvPr>
            <p:ph idx="1"/>
          </p:nvPr>
        </p:nvGraphicFramePr>
        <p:xfrm>
          <a:off x="5508625" y="1412875"/>
          <a:ext cx="3490913" cy="2232025"/>
        </p:xfrm>
        <a:graphic>
          <a:graphicData uri="http://schemas.openxmlformats.org/presentationml/2006/ole">
            <mc:AlternateContent xmlns:mc="http://schemas.openxmlformats.org/markup-compatibility/2006">
              <mc:Choice xmlns:v="urn:schemas-microsoft-com:vml" Requires="v">
                <p:oleObj spid="_x0000_s13325" name="" r:id="rId1" imgW="11668125" imgH="7591425" progId="MSPhotoEd.3">
                  <p:embed/>
                </p:oleObj>
              </mc:Choice>
              <mc:Fallback>
                <p:oleObj name="" r:id="rId1" imgW="11668125" imgH="7591425" progId="MSPhotoEd.3">
                  <p:embed/>
                  <p:pic>
                    <p:nvPicPr>
                      <p:cNvPr id="0" name="图片 3109"/>
                      <p:cNvPicPr/>
                      <p:nvPr/>
                    </p:nvPicPr>
                    <p:blipFill>
                      <a:blip r:embed="rId2"/>
                      <a:stretch>
                        <a:fillRect/>
                      </a:stretch>
                    </p:blipFill>
                    <p:spPr>
                      <a:xfrm>
                        <a:off x="5508625" y="1412875"/>
                        <a:ext cx="3490913" cy="2232025"/>
                      </a:xfrm>
                      <a:prstGeom prst="rect">
                        <a:avLst/>
                      </a:prstGeom>
                      <a:noFill/>
                      <a:ln w="38100">
                        <a:miter/>
                      </a:ln>
                    </p:spPr>
                  </p:pic>
                </p:oleObj>
              </mc:Fallback>
            </mc:AlternateContent>
          </a:graphicData>
        </a:graphic>
      </p:graphicFrame>
      <p:sp>
        <p:nvSpPr>
          <p:cNvPr id="18434" name="Rectangle 3"/>
          <p:cNvSpPr>
            <a:spLocks noGrp="1"/>
          </p:cNvSpPr>
          <p:nvPr>
            <p:ph type="title"/>
          </p:nvPr>
        </p:nvSpPr>
        <p:spPr>
          <a:xfrm>
            <a:off x="323850" y="836613"/>
            <a:ext cx="7772400" cy="723900"/>
          </a:xfrm>
        </p:spPr>
        <p:txBody>
          <a:bodyPr wrap="square" lIns="91440" tIns="45720" rIns="91440" bIns="45720" anchor="ctr"/>
          <a:lstStyle/>
          <a:p>
            <a:pPr algn="l" eaLnBrk="1" hangingPunct="1"/>
            <a:r>
              <a:rPr lang="zh-CN" altLang="en-US" sz="3200" dirty="0">
                <a:ea typeface="华文行楷" panose="02010800040101010101" pitchFamily="2" charset="-122"/>
              </a:rPr>
              <a:t>讨论一</a:t>
            </a:r>
            <a:r>
              <a:rPr lang="zh-CN" altLang="en-US" sz="3200" dirty="0">
                <a:ea typeface="隶书" panose="02010509060101010101" pitchFamily="49" charset="-122"/>
              </a:rPr>
              <a:t>：</a:t>
            </a:r>
            <a:r>
              <a:rPr lang="zh-CN" altLang="en-US" sz="2800" b="1" dirty="0"/>
              <a:t>电路如图所示</a:t>
            </a:r>
            <a:endParaRPr lang="zh-CN" altLang="en-US" sz="2800" b="1" dirty="0"/>
          </a:p>
        </p:txBody>
      </p:sp>
      <p:sp>
        <p:nvSpPr>
          <p:cNvPr id="35844" name="Text Box 4"/>
          <p:cNvSpPr txBox="1"/>
          <p:nvPr/>
        </p:nvSpPr>
        <p:spPr>
          <a:xfrm>
            <a:off x="971550" y="3933825"/>
            <a:ext cx="7086600" cy="822325"/>
          </a:xfrm>
          <a:prstGeom prst="rect">
            <a:avLst/>
          </a:prstGeom>
          <a:noFill/>
          <a:ln w="9525">
            <a:noFill/>
          </a:ln>
        </p:spPr>
        <p:txBody>
          <a:bodyPr anchor="t">
            <a:spAutoFit/>
          </a:bodyPr>
          <a:lstStyle/>
          <a:p>
            <a:pPr>
              <a:spcBef>
                <a:spcPct val="50000"/>
              </a:spcBef>
            </a:pPr>
            <a:r>
              <a:rPr lang="zh-CN" altLang="en-US" sz="2400" b="1" dirty="0">
                <a:latin typeface="Times New Roman" panose="02020603050405020304" pitchFamily="18" charset="0"/>
                <a:ea typeface="宋体" panose="02010600030101010101" pitchFamily="2" charset="-122"/>
              </a:rPr>
              <a:t>（</a:t>
            </a:r>
            <a:r>
              <a:rPr lang="en-US" altLang="zh-CN" sz="2400" b="1" dirty="0">
                <a:latin typeface="Times New Roman" panose="02020603050405020304" pitchFamily="18" charset="0"/>
                <a:ea typeface="宋体" panose="02010600030101010101" pitchFamily="2" charset="-122"/>
              </a:rPr>
              <a:t>1</a:t>
            </a:r>
            <a:r>
              <a:rPr lang="zh-CN" altLang="en-US" sz="2400" b="1" dirty="0">
                <a:latin typeface="Times New Roman" panose="02020603050405020304" pitchFamily="18" charset="0"/>
                <a:ea typeface="宋体" panose="02010600030101010101" pitchFamily="2" charset="-122"/>
              </a:rPr>
              <a:t>）组成哪种基本运算电路？与用一个运放组成的完成同样运算的电路的主要区别是什么？</a:t>
            </a:r>
            <a:endParaRPr lang="zh-CN" altLang="en-US" sz="2400" b="1" dirty="0">
              <a:latin typeface="Times New Roman" panose="02020603050405020304" pitchFamily="18" charset="0"/>
              <a:ea typeface="宋体" panose="02010600030101010101" pitchFamily="2" charset="-122"/>
            </a:endParaRPr>
          </a:p>
        </p:txBody>
      </p:sp>
      <p:sp>
        <p:nvSpPr>
          <p:cNvPr id="35845" name="Text Box 5"/>
          <p:cNvSpPr txBox="1"/>
          <p:nvPr/>
        </p:nvSpPr>
        <p:spPr>
          <a:xfrm>
            <a:off x="971550" y="4941888"/>
            <a:ext cx="7345363" cy="822325"/>
          </a:xfrm>
          <a:prstGeom prst="rect">
            <a:avLst/>
          </a:prstGeom>
          <a:noFill/>
          <a:ln w="9525">
            <a:noFill/>
          </a:ln>
        </p:spPr>
        <p:txBody>
          <a:bodyPr anchor="t">
            <a:spAutoFit/>
          </a:bodyPr>
          <a:lstStyle/>
          <a:p>
            <a:pPr>
              <a:spcBef>
                <a:spcPct val="50000"/>
              </a:spcBef>
            </a:pPr>
            <a:r>
              <a:rPr lang="zh-CN" altLang="en-US" sz="2400" b="1" dirty="0">
                <a:latin typeface="Times New Roman" panose="02020603050405020304" pitchFamily="18" charset="0"/>
                <a:ea typeface="宋体" panose="02010600030101010101" pitchFamily="2" charset="-122"/>
              </a:rPr>
              <a:t>（</a:t>
            </a:r>
            <a:r>
              <a:rPr lang="en-US" altLang="zh-CN" sz="2400" b="1" dirty="0">
                <a:latin typeface="Times New Roman" panose="02020603050405020304" pitchFamily="18" charset="0"/>
                <a:ea typeface="宋体" panose="02010600030101010101" pitchFamily="2" charset="-122"/>
              </a:rPr>
              <a:t>2</a:t>
            </a:r>
            <a:r>
              <a:rPr lang="zh-CN" altLang="en-US" sz="2400" b="1" dirty="0">
                <a:latin typeface="Times New Roman" panose="02020603050405020304" pitchFamily="18" charset="0"/>
                <a:ea typeface="宋体" panose="02010600030101010101" pitchFamily="2" charset="-122"/>
              </a:rPr>
              <a:t>）为什么在求解第一级电路的运算关系时可以不考虑第二级电路对它的影响？</a:t>
            </a:r>
            <a:endParaRPr lang="zh-CN" altLang="en-US" sz="2400" dirty="0">
              <a:latin typeface="Times New Roman" panose="02020603050405020304" pitchFamily="18" charset="0"/>
              <a:ea typeface="宋体" panose="02010600030101010101" pitchFamily="2" charset="-122"/>
            </a:endParaRPr>
          </a:p>
        </p:txBody>
      </p:sp>
      <p:graphicFrame>
        <p:nvGraphicFramePr>
          <p:cNvPr id="18437" name="Object 6"/>
          <p:cNvGraphicFramePr/>
          <p:nvPr/>
        </p:nvGraphicFramePr>
        <p:xfrm>
          <a:off x="323850" y="1700213"/>
          <a:ext cx="5184775" cy="1952625"/>
        </p:xfrm>
        <a:graphic>
          <a:graphicData uri="http://schemas.openxmlformats.org/presentationml/2006/ole">
            <mc:AlternateContent xmlns:mc="http://schemas.openxmlformats.org/markup-compatibility/2006">
              <mc:Choice xmlns:v="urn:schemas-microsoft-com:vml" Requires="v">
                <p:oleObj spid="_x0000_s13326" name="" r:id="rId3" imgW="17535525" imgH="6600825" progId="MSPhotoEd.3">
                  <p:embed/>
                </p:oleObj>
              </mc:Choice>
              <mc:Fallback>
                <p:oleObj name="" r:id="rId3" imgW="17535525" imgH="6600825" progId="MSPhotoEd.3">
                  <p:embed/>
                  <p:pic>
                    <p:nvPicPr>
                      <p:cNvPr id="0" name="图片 3108"/>
                      <p:cNvPicPr/>
                      <p:nvPr/>
                    </p:nvPicPr>
                    <p:blipFill>
                      <a:blip r:embed="rId4"/>
                      <a:stretch>
                        <a:fillRect/>
                      </a:stretch>
                    </p:blipFill>
                    <p:spPr>
                      <a:xfrm>
                        <a:off x="323850" y="1700213"/>
                        <a:ext cx="5184775" cy="1952625"/>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5844">
                                            <p:txEl>
                                              <p:pRg st="0" end="0"/>
                                            </p:txEl>
                                          </p:spTgt>
                                        </p:tgtEl>
                                        <p:attrNameLst>
                                          <p:attrName>style.visibility</p:attrName>
                                        </p:attrNameLst>
                                      </p:cBhvr>
                                      <p:to>
                                        <p:strVal val="visible"/>
                                      </p:to>
                                    </p:set>
                                    <p:animEffect transition="in" filter="wipe(left)">
                                      <p:cBhvr>
                                        <p:cTn id="7" dur="500"/>
                                        <p:tgtEl>
                                          <p:spTgt spid="3584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5842"/>
                                        </p:tgtEl>
                                        <p:attrNameLst>
                                          <p:attrName>style.visibility</p:attrName>
                                        </p:attrNameLst>
                                      </p:cBhvr>
                                      <p:to>
                                        <p:strVal val="visible"/>
                                      </p:to>
                                    </p:set>
                                    <p:animEffect transition="in" filter="wipe(left)">
                                      <p:cBhvr>
                                        <p:cTn id="12" dur="500"/>
                                        <p:tgtEl>
                                          <p:spTgt spid="3584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5845"/>
                                        </p:tgtEl>
                                        <p:attrNameLst>
                                          <p:attrName>style.visibility</p:attrName>
                                        </p:attrNameLst>
                                      </p:cBhvr>
                                      <p:to>
                                        <p:strVal val="visible"/>
                                      </p:to>
                                    </p:set>
                                    <p:animEffect transition="in" filter="wipe(left)">
                                      <p:cBhvr>
                                        <p:cTn id="17" dur="500"/>
                                        <p:tgtEl>
                                          <p:spTgt spid="358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4" grpId="0" build="p"/>
      <p:bldP spid="3584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2"/>
          <p:cNvSpPr>
            <a:spLocks noGrp="1"/>
          </p:cNvSpPr>
          <p:nvPr>
            <p:ph type="title"/>
          </p:nvPr>
        </p:nvSpPr>
        <p:spPr>
          <a:xfrm>
            <a:off x="250825" y="836613"/>
            <a:ext cx="7118350" cy="792162"/>
          </a:xfrm>
        </p:spPr>
        <p:txBody>
          <a:bodyPr wrap="square" lIns="91440" tIns="45720" rIns="91440" bIns="45720" anchor="ctr"/>
          <a:lstStyle/>
          <a:p>
            <a:pPr algn="l" eaLnBrk="1" hangingPunct="1">
              <a:lnSpc>
                <a:spcPct val="110000"/>
              </a:lnSpc>
            </a:pPr>
            <a:r>
              <a:rPr lang="zh-CN" altLang="zh-CN" sz="3200" dirty="0">
                <a:solidFill>
                  <a:schemeClr val="tx1"/>
                </a:solidFill>
                <a:latin typeface="华文行楷" panose="02010800040101010101" pitchFamily="2" charset="-122"/>
                <a:ea typeface="华文行楷" panose="02010800040101010101" pitchFamily="2" charset="-122"/>
              </a:rPr>
              <a:t>四、积分运算电路和微分运算电路</a:t>
            </a:r>
            <a:endParaRPr lang="zh-CN" altLang="zh-CN" sz="3200" dirty="0">
              <a:solidFill>
                <a:schemeClr val="tx1"/>
              </a:solidFill>
              <a:latin typeface="华文行楷" panose="02010800040101010101" pitchFamily="2" charset="-122"/>
              <a:ea typeface="华文行楷" panose="02010800040101010101" pitchFamily="2" charset="-122"/>
            </a:endParaRPr>
          </a:p>
        </p:txBody>
      </p:sp>
      <p:graphicFrame>
        <p:nvGraphicFramePr>
          <p:cNvPr id="20482" name="Object 3"/>
          <p:cNvGraphicFramePr/>
          <p:nvPr/>
        </p:nvGraphicFramePr>
        <p:xfrm>
          <a:off x="838200" y="2270125"/>
          <a:ext cx="3581400" cy="2590800"/>
        </p:xfrm>
        <a:graphic>
          <a:graphicData uri="http://schemas.openxmlformats.org/presentationml/2006/ole">
            <mc:AlternateContent xmlns:mc="http://schemas.openxmlformats.org/markup-compatibility/2006">
              <mc:Choice xmlns:v="urn:schemas-microsoft-com:vml" Requires="v">
                <p:oleObj spid="_x0000_s15397" name="" r:id="rId1" imgW="10753725" imgH="8734425" progId="MSPhotoEd.3">
                  <p:embed/>
                </p:oleObj>
              </mc:Choice>
              <mc:Fallback>
                <p:oleObj name="" r:id="rId1" imgW="10753725" imgH="8734425" progId="MSPhotoEd.3">
                  <p:embed/>
                  <p:pic>
                    <p:nvPicPr>
                      <p:cNvPr id="0" name="图片 3086"/>
                      <p:cNvPicPr/>
                      <p:nvPr/>
                    </p:nvPicPr>
                    <p:blipFill>
                      <a:blip r:embed="rId2">
                        <a:clrChange>
                          <a:clrFrom>
                            <a:srgbClr val="FFFFFF"/>
                          </a:clrFrom>
                          <a:clrTo>
                            <a:srgbClr val="FFFFFF">
                              <a:alpha val="0"/>
                            </a:srgbClr>
                          </a:clrTo>
                        </a:clrChange>
                      </a:blip>
                      <a:srcRect t="13126" b="-2184"/>
                      <a:stretch>
                        <a:fillRect/>
                      </a:stretch>
                    </p:blipFill>
                    <p:spPr>
                      <a:xfrm>
                        <a:off x="838200" y="2270125"/>
                        <a:ext cx="3581400" cy="2590800"/>
                      </a:xfrm>
                      <a:prstGeom prst="rect">
                        <a:avLst/>
                      </a:prstGeom>
                      <a:solidFill>
                        <a:schemeClr val="bg1"/>
                      </a:solidFill>
                      <a:ln w="38100">
                        <a:noFill/>
                        <a:miter/>
                      </a:ln>
                    </p:spPr>
                  </p:pic>
                </p:oleObj>
              </mc:Fallback>
            </mc:AlternateContent>
          </a:graphicData>
        </a:graphic>
      </p:graphicFrame>
      <p:graphicFrame>
        <p:nvGraphicFramePr>
          <p:cNvPr id="33796" name="Object 4"/>
          <p:cNvGraphicFramePr/>
          <p:nvPr/>
        </p:nvGraphicFramePr>
        <p:xfrm>
          <a:off x="4876800" y="1812925"/>
          <a:ext cx="1406525" cy="749300"/>
        </p:xfrm>
        <a:graphic>
          <a:graphicData uri="http://schemas.openxmlformats.org/presentationml/2006/ole">
            <mc:AlternateContent xmlns:mc="http://schemas.openxmlformats.org/markup-compatibility/2006">
              <mc:Choice xmlns:v="urn:schemas-microsoft-com:vml" Requires="v">
                <p:oleObj spid="_x0000_s15398" name="" r:id="rId3" imgW="735965" imgH="393700" progId="Equation.3">
                  <p:embed/>
                </p:oleObj>
              </mc:Choice>
              <mc:Fallback>
                <p:oleObj name="" r:id="rId3" imgW="735965" imgH="393700" progId="Equation.3">
                  <p:embed/>
                  <p:pic>
                    <p:nvPicPr>
                      <p:cNvPr id="0" name="图片 3087"/>
                      <p:cNvPicPr/>
                      <p:nvPr/>
                    </p:nvPicPr>
                    <p:blipFill>
                      <a:blip r:embed="rId4"/>
                      <a:stretch>
                        <a:fillRect/>
                      </a:stretch>
                    </p:blipFill>
                    <p:spPr>
                      <a:xfrm>
                        <a:off x="4876800" y="1812925"/>
                        <a:ext cx="1406525" cy="749300"/>
                      </a:xfrm>
                      <a:prstGeom prst="rect">
                        <a:avLst/>
                      </a:prstGeom>
                      <a:solidFill>
                        <a:srgbClr val="FFFFFF"/>
                      </a:solidFill>
                      <a:ln w="38100">
                        <a:noFill/>
                        <a:miter/>
                      </a:ln>
                    </p:spPr>
                  </p:pic>
                </p:oleObj>
              </mc:Fallback>
            </mc:AlternateContent>
          </a:graphicData>
        </a:graphic>
      </p:graphicFrame>
      <p:graphicFrame>
        <p:nvGraphicFramePr>
          <p:cNvPr id="33797" name="Object 5"/>
          <p:cNvGraphicFramePr/>
          <p:nvPr/>
        </p:nvGraphicFramePr>
        <p:xfrm>
          <a:off x="4932363" y="4365625"/>
          <a:ext cx="3278187" cy="792163"/>
        </p:xfrm>
        <a:graphic>
          <a:graphicData uri="http://schemas.openxmlformats.org/presentationml/2006/ole">
            <mc:AlternateContent xmlns:mc="http://schemas.openxmlformats.org/markup-compatibility/2006">
              <mc:Choice xmlns:v="urn:schemas-microsoft-com:vml" Requires="v">
                <p:oleObj spid="_x0000_s15399" name="" r:id="rId5" imgW="1624965" imgH="393700" progId="Equation.3">
                  <p:embed/>
                </p:oleObj>
              </mc:Choice>
              <mc:Fallback>
                <p:oleObj name="" r:id="rId5" imgW="1624965" imgH="393700" progId="Equation.3">
                  <p:embed/>
                  <p:pic>
                    <p:nvPicPr>
                      <p:cNvPr id="0" name="图片 3090"/>
                      <p:cNvPicPr/>
                      <p:nvPr/>
                    </p:nvPicPr>
                    <p:blipFill>
                      <a:blip r:embed="rId6"/>
                      <a:stretch>
                        <a:fillRect/>
                      </a:stretch>
                    </p:blipFill>
                    <p:spPr>
                      <a:xfrm>
                        <a:off x="4932363" y="4365625"/>
                        <a:ext cx="3278187" cy="792163"/>
                      </a:xfrm>
                      <a:prstGeom prst="rect">
                        <a:avLst/>
                      </a:prstGeom>
                      <a:solidFill>
                        <a:srgbClr val="66FFFF"/>
                      </a:solidFill>
                      <a:ln w="9525" cap="flat" cmpd="sng">
                        <a:solidFill>
                          <a:srgbClr val="FF3300"/>
                        </a:solidFill>
                        <a:prstDash val="solid"/>
                        <a:miter/>
                        <a:headEnd type="none" w="med" len="med"/>
                        <a:tailEnd type="none" w="med" len="med"/>
                      </a:ln>
                    </p:spPr>
                  </p:pic>
                </p:oleObj>
              </mc:Fallback>
            </mc:AlternateContent>
          </a:graphicData>
        </a:graphic>
      </p:graphicFrame>
      <p:graphicFrame>
        <p:nvGraphicFramePr>
          <p:cNvPr id="33798" name="Object 6"/>
          <p:cNvGraphicFramePr/>
          <p:nvPr/>
        </p:nvGraphicFramePr>
        <p:xfrm>
          <a:off x="4932363" y="3502025"/>
          <a:ext cx="1987550" cy="749300"/>
        </p:xfrm>
        <a:graphic>
          <a:graphicData uri="http://schemas.openxmlformats.org/presentationml/2006/ole">
            <mc:AlternateContent xmlns:mc="http://schemas.openxmlformats.org/markup-compatibility/2006">
              <mc:Choice xmlns:v="urn:schemas-microsoft-com:vml" Requires="v">
                <p:oleObj spid="_x0000_s15400" name="" r:id="rId7" imgW="1040765" imgH="393700" progId="Equation.3">
                  <p:embed/>
                </p:oleObj>
              </mc:Choice>
              <mc:Fallback>
                <p:oleObj name="" r:id="rId7" imgW="1040765" imgH="393700" progId="Equation.3">
                  <p:embed/>
                  <p:pic>
                    <p:nvPicPr>
                      <p:cNvPr id="0" name="图片 3088"/>
                      <p:cNvPicPr/>
                      <p:nvPr/>
                    </p:nvPicPr>
                    <p:blipFill>
                      <a:blip r:embed="rId8"/>
                      <a:stretch>
                        <a:fillRect/>
                      </a:stretch>
                    </p:blipFill>
                    <p:spPr>
                      <a:xfrm>
                        <a:off x="4932363" y="3502025"/>
                        <a:ext cx="1987550" cy="749300"/>
                      </a:xfrm>
                      <a:prstGeom prst="rect">
                        <a:avLst/>
                      </a:prstGeom>
                      <a:solidFill>
                        <a:srgbClr val="66FFFF"/>
                      </a:solidFill>
                      <a:ln w="9525" cap="flat" cmpd="sng">
                        <a:solidFill>
                          <a:srgbClr val="FF3300"/>
                        </a:solidFill>
                        <a:prstDash val="solid"/>
                        <a:miter/>
                        <a:headEnd type="none" w="med" len="med"/>
                        <a:tailEnd type="none" w="med" len="med"/>
                      </a:ln>
                    </p:spPr>
                  </p:pic>
                </p:oleObj>
              </mc:Fallback>
            </mc:AlternateContent>
          </a:graphicData>
        </a:graphic>
      </p:graphicFrame>
      <p:graphicFrame>
        <p:nvGraphicFramePr>
          <p:cNvPr id="33799" name="Object 7"/>
          <p:cNvGraphicFramePr/>
          <p:nvPr/>
        </p:nvGraphicFramePr>
        <p:xfrm>
          <a:off x="1187450" y="5300663"/>
          <a:ext cx="6808788" cy="796925"/>
        </p:xfrm>
        <a:graphic>
          <a:graphicData uri="http://schemas.openxmlformats.org/presentationml/2006/ole">
            <mc:AlternateContent xmlns:mc="http://schemas.openxmlformats.org/markup-compatibility/2006">
              <mc:Choice xmlns:v="urn:schemas-microsoft-com:vml" Requires="v">
                <p:oleObj spid="_x0000_s15401" name="" r:id="rId9" imgW="3364230" imgH="393700" progId="Equation.3">
                  <p:embed/>
                </p:oleObj>
              </mc:Choice>
              <mc:Fallback>
                <p:oleObj name="" r:id="rId9" imgW="3364230" imgH="393700" progId="Equation.3">
                  <p:embed/>
                  <p:pic>
                    <p:nvPicPr>
                      <p:cNvPr id="0" name="图片 3089"/>
                      <p:cNvPicPr/>
                      <p:nvPr/>
                    </p:nvPicPr>
                    <p:blipFill>
                      <a:blip r:embed="rId10"/>
                      <a:stretch>
                        <a:fillRect/>
                      </a:stretch>
                    </p:blipFill>
                    <p:spPr>
                      <a:xfrm>
                        <a:off x="1187450" y="5300663"/>
                        <a:ext cx="6808788" cy="796925"/>
                      </a:xfrm>
                      <a:prstGeom prst="rect">
                        <a:avLst/>
                      </a:prstGeom>
                      <a:solidFill>
                        <a:srgbClr val="66FFFF"/>
                      </a:solidFill>
                      <a:ln w="9525" cap="flat" cmpd="sng">
                        <a:solidFill>
                          <a:srgbClr val="FF0000"/>
                        </a:solidFill>
                        <a:prstDash val="solid"/>
                        <a:miter/>
                        <a:headEnd type="none" w="med" len="med"/>
                        <a:tailEnd type="none" w="med" len="med"/>
                      </a:ln>
                    </p:spPr>
                  </p:pic>
                </p:oleObj>
              </mc:Fallback>
            </mc:AlternateContent>
          </a:graphicData>
        </a:graphic>
      </p:graphicFrame>
      <p:graphicFrame>
        <p:nvGraphicFramePr>
          <p:cNvPr id="33800" name="Object 8"/>
          <p:cNvGraphicFramePr/>
          <p:nvPr/>
        </p:nvGraphicFramePr>
        <p:xfrm>
          <a:off x="4859338" y="2565400"/>
          <a:ext cx="2593975" cy="750888"/>
        </p:xfrm>
        <a:graphic>
          <a:graphicData uri="http://schemas.openxmlformats.org/presentationml/2006/ole">
            <mc:AlternateContent xmlns:mc="http://schemas.openxmlformats.org/markup-compatibility/2006">
              <mc:Choice xmlns:v="urn:schemas-microsoft-com:vml" Requires="v">
                <p:oleObj spid="_x0000_s15402" name="" r:id="rId11" imgW="1358265" imgH="393700" progId="Equation.3">
                  <p:embed/>
                </p:oleObj>
              </mc:Choice>
              <mc:Fallback>
                <p:oleObj name="" r:id="rId11" imgW="1358265" imgH="393700" progId="Equation.3">
                  <p:embed/>
                  <p:pic>
                    <p:nvPicPr>
                      <p:cNvPr id="0" name="图片 3112"/>
                      <p:cNvPicPr/>
                      <p:nvPr/>
                    </p:nvPicPr>
                    <p:blipFill>
                      <a:blip r:embed="rId12"/>
                      <a:stretch>
                        <a:fillRect/>
                      </a:stretch>
                    </p:blipFill>
                    <p:spPr>
                      <a:xfrm>
                        <a:off x="4859338" y="2565400"/>
                        <a:ext cx="2593975" cy="750888"/>
                      </a:xfrm>
                      <a:prstGeom prst="rect">
                        <a:avLst/>
                      </a:prstGeom>
                      <a:solidFill>
                        <a:srgbClr val="FFFFFF"/>
                      </a:solidFill>
                      <a:ln w="38100">
                        <a:noFill/>
                        <a:miter/>
                      </a:ln>
                    </p:spPr>
                  </p:pic>
                </p:oleObj>
              </mc:Fallback>
            </mc:AlternateContent>
          </a:graphicData>
        </a:graphic>
      </p:graphicFrame>
      <p:sp>
        <p:nvSpPr>
          <p:cNvPr id="20488" name="Text Box 13"/>
          <p:cNvSpPr txBox="1"/>
          <p:nvPr/>
        </p:nvSpPr>
        <p:spPr>
          <a:xfrm>
            <a:off x="539750" y="1630363"/>
            <a:ext cx="4608513" cy="519112"/>
          </a:xfrm>
          <a:prstGeom prst="rect">
            <a:avLst/>
          </a:prstGeom>
          <a:noFill/>
          <a:ln w="9525">
            <a:noFill/>
          </a:ln>
        </p:spPr>
        <p:txBody>
          <a:bodyPr anchor="t">
            <a:spAutoFit/>
          </a:bodyPr>
          <a:lstStyle/>
          <a:p>
            <a:pPr>
              <a:spcBef>
                <a:spcPct val="50000"/>
              </a:spcBef>
            </a:pPr>
            <a:r>
              <a:rPr lang="zh-CN" altLang="zh-CN" sz="2800" dirty="0">
                <a:latin typeface="华文行楷" panose="02010800040101010101" pitchFamily="2" charset="-122"/>
                <a:ea typeface="华文行楷" panose="02010800040101010101" pitchFamily="2" charset="-122"/>
              </a:rPr>
              <a:t>1</a:t>
            </a:r>
            <a:r>
              <a:rPr lang="en-US" altLang="zh-CN" sz="2800" dirty="0">
                <a:latin typeface="华文行楷" panose="02010800040101010101" pitchFamily="2" charset="-122"/>
                <a:ea typeface="华文行楷" panose="02010800040101010101" pitchFamily="2" charset="-122"/>
              </a:rPr>
              <a:t>. </a:t>
            </a:r>
            <a:r>
              <a:rPr lang="zh-CN" altLang="zh-CN" sz="2800" dirty="0">
                <a:latin typeface="华文行楷" panose="02010800040101010101" pitchFamily="2" charset="-122"/>
                <a:ea typeface="华文行楷" panose="02010800040101010101" pitchFamily="2" charset="-122"/>
              </a:rPr>
              <a:t>积分运算电路</a:t>
            </a:r>
            <a:endParaRPr lang="zh-CN" altLang="en-US" sz="2800" dirty="0">
              <a:latin typeface="华文行楷" panose="02010800040101010101" pitchFamily="2" charset="-122"/>
              <a:ea typeface="华文行楷" panose="020108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3796"/>
                                        </p:tgtEl>
                                        <p:attrNameLst>
                                          <p:attrName>style.visibility</p:attrName>
                                        </p:attrNameLst>
                                      </p:cBhvr>
                                      <p:to>
                                        <p:strVal val="visible"/>
                                      </p:to>
                                    </p:set>
                                    <p:animEffect transition="in" filter="wipe(left)">
                                      <p:cBhvr>
                                        <p:cTn id="7" dur="500"/>
                                        <p:tgtEl>
                                          <p:spTgt spid="3379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3800"/>
                                        </p:tgtEl>
                                        <p:attrNameLst>
                                          <p:attrName>style.visibility</p:attrName>
                                        </p:attrNameLst>
                                      </p:cBhvr>
                                      <p:to>
                                        <p:strVal val="visible"/>
                                      </p:to>
                                    </p:set>
                                    <p:animEffect transition="in" filter="wipe(left)">
                                      <p:cBhvr>
                                        <p:cTn id="12" dur="500"/>
                                        <p:tgtEl>
                                          <p:spTgt spid="3380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3798"/>
                                        </p:tgtEl>
                                        <p:attrNameLst>
                                          <p:attrName>style.visibility</p:attrName>
                                        </p:attrNameLst>
                                      </p:cBhvr>
                                      <p:to>
                                        <p:strVal val="visible"/>
                                      </p:to>
                                    </p:set>
                                    <p:animEffect transition="in" filter="wipe(left)">
                                      <p:cBhvr>
                                        <p:cTn id="17" dur="500"/>
                                        <p:tgtEl>
                                          <p:spTgt spid="3379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3797"/>
                                        </p:tgtEl>
                                        <p:attrNameLst>
                                          <p:attrName>style.visibility</p:attrName>
                                        </p:attrNameLst>
                                      </p:cBhvr>
                                      <p:to>
                                        <p:strVal val="visible"/>
                                      </p:to>
                                    </p:set>
                                    <p:animEffect transition="in" filter="wipe(left)">
                                      <p:cBhvr>
                                        <p:cTn id="22" dur="500"/>
                                        <p:tgtEl>
                                          <p:spTgt spid="3379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33799"/>
                                        </p:tgtEl>
                                        <p:attrNameLst>
                                          <p:attrName>style.visibility</p:attrName>
                                        </p:attrNameLst>
                                      </p:cBhvr>
                                      <p:to>
                                        <p:strVal val="visible"/>
                                      </p:to>
                                    </p:set>
                                    <p:animEffect transition="in" filter="wipe(left)">
                                      <p:cBhvr>
                                        <p:cTn id="27" dur="500"/>
                                        <p:tgtEl>
                                          <p:spTgt spid="337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4818" name="Object 2"/>
          <p:cNvGraphicFramePr/>
          <p:nvPr/>
        </p:nvGraphicFramePr>
        <p:xfrm>
          <a:off x="1076325" y="3860800"/>
          <a:ext cx="1924050" cy="2209800"/>
        </p:xfrm>
        <a:graphic>
          <a:graphicData uri="http://schemas.openxmlformats.org/presentationml/2006/ole">
            <mc:AlternateContent xmlns:mc="http://schemas.openxmlformats.org/markup-compatibility/2006">
              <mc:Choice xmlns:v="urn:schemas-microsoft-com:vml" Requires="v">
                <p:oleObj spid="_x0000_s16409" name="" r:id="rId1" imgW="8201025" imgH="9420225" progId="MSPhotoEd.3">
                  <p:embed/>
                </p:oleObj>
              </mc:Choice>
              <mc:Fallback>
                <p:oleObj name="" r:id="rId1" imgW="8201025" imgH="9420225" progId="MSPhotoEd.3">
                  <p:embed/>
                  <p:pic>
                    <p:nvPicPr>
                      <p:cNvPr id="0" name="图片 3113"/>
                      <p:cNvPicPr/>
                      <p:nvPr/>
                    </p:nvPicPr>
                    <p:blipFill>
                      <a:blip r:embed="rId2"/>
                      <a:stretch>
                        <a:fillRect/>
                      </a:stretch>
                    </p:blipFill>
                    <p:spPr>
                      <a:xfrm>
                        <a:off x="1076325" y="3860800"/>
                        <a:ext cx="1924050" cy="2209800"/>
                      </a:xfrm>
                      <a:prstGeom prst="rect">
                        <a:avLst/>
                      </a:prstGeom>
                      <a:noFill/>
                      <a:ln w="38100">
                        <a:noFill/>
                        <a:miter/>
                      </a:ln>
                    </p:spPr>
                  </p:pic>
                </p:oleObj>
              </mc:Fallback>
            </mc:AlternateContent>
          </a:graphicData>
        </a:graphic>
      </p:graphicFrame>
      <p:graphicFrame>
        <p:nvGraphicFramePr>
          <p:cNvPr id="34819" name="Object 3"/>
          <p:cNvGraphicFramePr/>
          <p:nvPr/>
        </p:nvGraphicFramePr>
        <p:xfrm>
          <a:off x="3286125" y="3784600"/>
          <a:ext cx="2181225" cy="2260600"/>
        </p:xfrm>
        <a:graphic>
          <a:graphicData uri="http://schemas.openxmlformats.org/presentationml/2006/ole">
            <mc:AlternateContent xmlns:mc="http://schemas.openxmlformats.org/markup-compatibility/2006">
              <mc:Choice xmlns:v="urn:schemas-microsoft-com:vml" Requires="v">
                <p:oleObj spid="_x0000_s16410" name="" r:id="rId3" imgW="9458325" imgH="9801225" progId="MSPhotoEd.3">
                  <p:embed/>
                </p:oleObj>
              </mc:Choice>
              <mc:Fallback>
                <p:oleObj name="" r:id="rId3" imgW="9458325" imgH="9801225" progId="MSPhotoEd.3">
                  <p:embed/>
                  <p:pic>
                    <p:nvPicPr>
                      <p:cNvPr id="0" name="图片 3114"/>
                      <p:cNvPicPr/>
                      <p:nvPr/>
                    </p:nvPicPr>
                    <p:blipFill>
                      <a:blip r:embed="rId4"/>
                      <a:stretch>
                        <a:fillRect/>
                      </a:stretch>
                    </p:blipFill>
                    <p:spPr>
                      <a:xfrm>
                        <a:off x="3286125" y="3784600"/>
                        <a:ext cx="2181225" cy="2260600"/>
                      </a:xfrm>
                      <a:prstGeom prst="rect">
                        <a:avLst/>
                      </a:prstGeom>
                      <a:noFill/>
                      <a:ln w="38100">
                        <a:noFill/>
                        <a:miter/>
                      </a:ln>
                    </p:spPr>
                  </p:pic>
                </p:oleObj>
              </mc:Fallback>
            </mc:AlternateContent>
          </a:graphicData>
        </a:graphic>
      </p:graphicFrame>
      <p:graphicFrame>
        <p:nvGraphicFramePr>
          <p:cNvPr id="34820" name="Object 4"/>
          <p:cNvGraphicFramePr/>
          <p:nvPr/>
        </p:nvGraphicFramePr>
        <p:xfrm>
          <a:off x="5724525" y="3860800"/>
          <a:ext cx="1898650" cy="2184400"/>
        </p:xfrm>
        <a:graphic>
          <a:graphicData uri="http://schemas.openxmlformats.org/presentationml/2006/ole">
            <mc:AlternateContent xmlns:mc="http://schemas.openxmlformats.org/markup-compatibility/2006">
              <mc:Choice xmlns:v="urn:schemas-microsoft-com:vml" Requires="v">
                <p:oleObj spid="_x0000_s16411" name="" r:id="rId5" imgW="8582025" imgH="9877425" progId="MSPhotoEd.3">
                  <p:embed/>
                </p:oleObj>
              </mc:Choice>
              <mc:Fallback>
                <p:oleObj name="" r:id="rId5" imgW="8582025" imgH="9877425" progId="MSPhotoEd.3">
                  <p:embed/>
                  <p:pic>
                    <p:nvPicPr>
                      <p:cNvPr id="0" name="图片 3116"/>
                      <p:cNvPicPr/>
                      <p:nvPr/>
                    </p:nvPicPr>
                    <p:blipFill>
                      <a:blip r:embed="rId6"/>
                      <a:stretch>
                        <a:fillRect/>
                      </a:stretch>
                    </p:blipFill>
                    <p:spPr>
                      <a:xfrm>
                        <a:off x="5724525" y="3860800"/>
                        <a:ext cx="1898650" cy="2184400"/>
                      </a:xfrm>
                      <a:prstGeom prst="rect">
                        <a:avLst/>
                      </a:prstGeom>
                      <a:noFill/>
                      <a:ln w="38100">
                        <a:noFill/>
                        <a:miter/>
                      </a:ln>
                    </p:spPr>
                  </p:pic>
                </p:oleObj>
              </mc:Fallback>
            </mc:AlternateContent>
          </a:graphicData>
        </a:graphic>
      </p:graphicFrame>
      <p:sp>
        <p:nvSpPr>
          <p:cNvPr id="34821" name="AutoShape 5"/>
          <p:cNvSpPr/>
          <p:nvPr/>
        </p:nvSpPr>
        <p:spPr>
          <a:xfrm>
            <a:off x="7248525" y="4699000"/>
            <a:ext cx="914400" cy="457200"/>
          </a:xfrm>
          <a:prstGeom prst="borderCallout2">
            <a:avLst>
              <a:gd name="adj1" fmla="val 25000"/>
              <a:gd name="adj2" fmla="val -8333"/>
              <a:gd name="adj3" fmla="val 25000"/>
              <a:gd name="adj4" fmla="val -27954"/>
              <a:gd name="adj5" fmla="val 108681"/>
              <a:gd name="adj6" fmla="val -47569"/>
            </a:avLst>
          </a:prstGeom>
          <a:solidFill>
            <a:srgbClr val="66FFFF"/>
          </a:solidFill>
          <a:ln w="19050" cap="flat" cmpd="sng">
            <a:solidFill>
              <a:srgbClr val="FF3300"/>
            </a:solidFill>
            <a:prstDash val="solid"/>
            <a:miter/>
            <a:headEnd type="none" w="med" len="med"/>
            <a:tailEnd type="none" w="med" len="med"/>
          </a:ln>
        </p:spPr>
        <p:txBody>
          <a:bodyPr anchor="t"/>
          <a:lstStyle/>
          <a:p>
            <a:pPr algn="ctr" eaLnBrk="0" hangingPunct="0"/>
            <a:r>
              <a:rPr lang="zh-CN" altLang="en-US" sz="2400" b="1" dirty="0">
                <a:solidFill>
                  <a:srgbClr val="000000"/>
                </a:solidFill>
                <a:latin typeface="Times New Roman" panose="02020603050405020304" pitchFamily="18" charset="0"/>
                <a:ea typeface="宋体" panose="02010600030101010101" pitchFamily="2" charset="-122"/>
              </a:rPr>
              <a:t>移相</a:t>
            </a:r>
            <a:endParaRPr lang="zh-CN" altLang="en-US" sz="2400" b="1" dirty="0">
              <a:solidFill>
                <a:srgbClr val="000000"/>
              </a:solidFill>
              <a:latin typeface="Times New Roman" panose="02020603050405020304" pitchFamily="18" charset="0"/>
              <a:ea typeface="宋体" panose="02010600030101010101" pitchFamily="2" charset="-122"/>
            </a:endParaRPr>
          </a:p>
        </p:txBody>
      </p:sp>
      <p:sp>
        <p:nvSpPr>
          <p:cNvPr id="21509" name="Rectangle 6"/>
          <p:cNvSpPr>
            <a:spLocks noGrp="1"/>
          </p:cNvSpPr>
          <p:nvPr>
            <p:ph type="title"/>
          </p:nvPr>
        </p:nvSpPr>
        <p:spPr>
          <a:xfrm>
            <a:off x="323850" y="908050"/>
            <a:ext cx="8064500" cy="685800"/>
          </a:xfrm>
        </p:spPr>
        <p:txBody>
          <a:bodyPr wrap="square" lIns="91440" tIns="45720" rIns="91440" bIns="45720" anchor="ctr"/>
          <a:lstStyle/>
          <a:p>
            <a:pPr algn="l" eaLnBrk="1" hangingPunct="1"/>
            <a:r>
              <a:rPr lang="zh-CN" altLang="en-US" sz="3200" dirty="0">
                <a:solidFill>
                  <a:schemeClr val="tx1"/>
                </a:solidFill>
                <a:ea typeface="华文行楷" panose="02010800040101010101" pitchFamily="2" charset="-122"/>
              </a:rPr>
              <a:t>利用积分运算的基本关系实现不同的功能</a:t>
            </a:r>
            <a:endParaRPr lang="zh-CN" altLang="zh-CN" sz="3200" dirty="0">
              <a:solidFill>
                <a:schemeClr val="tx1"/>
              </a:solidFill>
              <a:latin typeface="宋体" panose="02010600030101010101" pitchFamily="2" charset="-122"/>
              <a:ea typeface="华文行楷" panose="02010800040101010101" pitchFamily="2" charset="-122"/>
            </a:endParaRPr>
          </a:p>
        </p:txBody>
      </p:sp>
      <p:graphicFrame>
        <p:nvGraphicFramePr>
          <p:cNvPr id="21510" name="Object 7"/>
          <p:cNvGraphicFramePr/>
          <p:nvPr/>
        </p:nvGraphicFramePr>
        <p:xfrm>
          <a:off x="466725" y="1651000"/>
          <a:ext cx="3048000" cy="2205038"/>
        </p:xfrm>
        <a:graphic>
          <a:graphicData uri="http://schemas.openxmlformats.org/presentationml/2006/ole">
            <mc:AlternateContent xmlns:mc="http://schemas.openxmlformats.org/markup-compatibility/2006">
              <mc:Choice xmlns:v="urn:schemas-microsoft-com:vml" Requires="v">
                <p:oleObj spid="_x0000_s16412" name="" r:id="rId7" imgW="10753725" imgH="8734425" progId="MSPhotoEd.3">
                  <p:embed/>
                </p:oleObj>
              </mc:Choice>
              <mc:Fallback>
                <p:oleObj name="" r:id="rId7" imgW="10753725" imgH="8734425" progId="MSPhotoEd.3">
                  <p:embed/>
                  <p:pic>
                    <p:nvPicPr>
                      <p:cNvPr id="0" name="图片 3115"/>
                      <p:cNvPicPr/>
                      <p:nvPr/>
                    </p:nvPicPr>
                    <p:blipFill>
                      <a:blip r:embed="rId8">
                        <a:clrChange>
                          <a:clrFrom>
                            <a:srgbClr val="FFFFFF"/>
                          </a:clrFrom>
                          <a:clrTo>
                            <a:srgbClr val="FFFFFF">
                              <a:alpha val="0"/>
                            </a:srgbClr>
                          </a:clrTo>
                        </a:clrChange>
                      </a:blip>
                      <a:srcRect t="13126" b="-2184"/>
                      <a:stretch>
                        <a:fillRect/>
                      </a:stretch>
                    </p:blipFill>
                    <p:spPr>
                      <a:xfrm>
                        <a:off x="466725" y="1651000"/>
                        <a:ext cx="3048000" cy="2205038"/>
                      </a:xfrm>
                      <a:prstGeom prst="rect">
                        <a:avLst/>
                      </a:prstGeom>
                      <a:solidFill>
                        <a:schemeClr val="bg1"/>
                      </a:solidFill>
                      <a:ln w="38100">
                        <a:noFill/>
                        <a:miter/>
                      </a:ln>
                    </p:spPr>
                  </p:pic>
                </p:oleObj>
              </mc:Fallback>
            </mc:AlternateContent>
          </a:graphicData>
        </a:graphic>
      </p:graphicFrame>
      <p:sp>
        <p:nvSpPr>
          <p:cNvPr id="34824" name="Text Box 8"/>
          <p:cNvSpPr txBox="1"/>
          <p:nvPr/>
        </p:nvSpPr>
        <p:spPr>
          <a:xfrm>
            <a:off x="3578225" y="1727200"/>
            <a:ext cx="5499100" cy="457200"/>
          </a:xfrm>
          <a:prstGeom prst="rect">
            <a:avLst/>
          </a:prstGeom>
          <a:noFill/>
          <a:ln w="9525">
            <a:noFill/>
          </a:ln>
        </p:spPr>
        <p:txBody>
          <a:bodyPr anchor="t">
            <a:spAutoFit/>
          </a:bodyPr>
          <a:lstStyle/>
          <a:p>
            <a:pPr>
              <a:spcBef>
                <a:spcPct val="20000"/>
              </a:spcBef>
            </a:pPr>
            <a:r>
              <a:rPr lang="en-US" altLang="zh-CN" sz="2400" b="1" dirty="0">
                <a:latin typeface="Times New Roman" panose="02020603050405020304" pitchFamily="18" charset="0"/>
                <a:ea typeface="宋体" panose="02010600030101010101" pitchFamily="2" charset="-122"/>
              </a:rPr>
              <a:t>1) </a:t>
            </a:r>
            <a:r>
              <a:rPr lang="zh-CN" altLang="en-US" sz="2400" b="1" dirty="0">
                <a:latin typeface="Times New Roman" panose="02020603050405020304" pitchFamily="18" charset="0"/>
                <a:ea typeface="宋体" panose="02010600030101010101" pitchFamily="2" charset="-122"/>
              </a:rPr>
              <a:t>输入为阶跃信号时的输出电压波形？</a:t>
            </a:r>
            <a:endParaRPr lang="zh-CN" altLang="en-US" sz="2400" b="1" dirty="0">
              <a:latin typeface="Times New Roman" panose="02020603050405020304" pitchFamily="18" charset="0"/>
              <a:ea typeface="宋体" panose="02010600030101010101" pitchFamily="2" charset="-122"/>
            </a:endParaRPr>
          </a:p>
        </p:txBody>
      </p:sp>
      <p:sp>
        <p:nvSpPr>
          <p:cNvPr id="34825" name="Text Box 9"/>
          <p:cNvSpPr txBox="1"/>
          <p:nvPr/>
        </p:nvSpPr>
        <p:spPr>
          <a:xfrm>
            <a:off x="3590925" y="2184400"/>
            <a:ext cx="5486400" cy="457200"/>
          </a:xfrm>
          <a:prstGeom prst="rect">
            <a:avLst/>
          </a:prstGeom>
          <a:noFill/>
          <a:ln w="9525">
            <a:noFill/>
          </a:ln>
        </p:spPr>
        <p:txBody>
          <a:bodyPr anchor="t">
            <a:spAutoFit/>
          </a:bodyPr>
          <a:lstStyle/>
          <a:p>
            <a:pPr>
              <a:spcBef>
                <a:spcPct val="20000"/>
              </a:spcBef>
            </a:pPr>
            <a:r>
              <a:rPr lang="en-US" altLang="zh-CN" sz="2400" b="1" dirty="0">
                <a:latin typeface="Times New Roman" panose="02020603050405020304" pitchFamily="18" charset="0"/>
                <a:ea typeface="宋体" panose="02010600030101010101" pitchFamily="2" charset="-122"/>
              </a:rPr>
              <a:t>2) </a:t>
            </a:r>
            <a:r>
              <a:rPr lang="zh-CN" altLang="en-US" sz="2400" b="1" dirty="0">
                <a:latin typeface="Times New Roman" panose="02020603050405020304" pitchFamily="18" charset="0"/>
                <a:ea typeface="宋体" panose="02010600030101010101" pitchFamily="2" charset="-122"/>
              </a:rPr>
              <a:t>输入为方波时的输出电压波形？</a:t>
            </a:r>
            <a:endParaRPr lang="zh-CN" altLang="en-US" sz="2400" b="1" dirty="0">
              <a:latin typeface="Times New Roman" panose="02020603050405020304" pitchFamily="18" charset="0"/>
              <a:ea typeface="宋体" panose="02010600030101010101" pitchFamily="2" charset="-122"/>
            </a:endParaRPr>
          </a:p>
        </p:txBody>
      </p:sp>
      <p:sp>
        <p:nvSpPr>
          <p:cNvPr id="34826" name="Text Box 10"/>
          <p:cNvSpPr txBox="1"/>
          <p:nvPr/>
        </p:nvSpPr>
        <p:spPr>
          <a:xfrm>
            <a:off x="3582988" y="2641600"/>
            <a:ext cx="5799137" cy="457200"/>
          </a:xfrm>
          <a:prstGeom prst="rect">
            <a:avLst/>
          </a:prstGeom>
          <a:noFill/>
          <a:ln w="9525">
            <a:noFill/>
          </a:ln>
        </p:spPr>
        <p:txBody>
          <a:bodyPr anchor="t">
            <a:spAutoFit/>
          </a:bodyPr>
          <a:lstStyle/>
          <a:p>
            <a:pPr>
              <a:spcBef>
                <a:spcPct val="20000"/>
              </a:spcBef>
            </a:pPr>
            <a:r>
              <a:rPr lang="en-US" altLang="zh-CN" sz="2400" b="1" dirty="0">
                <a:latin typeface="Times New Roman" panose="02020603050405020304" pitchFamily="18" charset="0"/>
                <a:ea typeface="宋体" panose="02010600030101010101" pitchFamily="2" charset="-122"/>
              </a:rPr>
              <a:t>3) </a:t>
            </a:r>
            <a:r>
              <a:rPr lang="zh-CN" altLang="en-US" sz="2400" b="1" dirty="0">
                <a:latin typeface="Times New Roman" panose="02020603050405020304" pitchFamily="18" charset="0"/>
                <a:ea typeface="宋体" panose="02010600030101010101" pitchFamily="2" charset="-122"/>
              </a:rPr>
              <a:t>输入为正弦波时的输出电压波形？</a:t>
            </a:r>
            <a:endParaRPr lang="zh-CN" altLang="en-US" sz="2400" dirty="0">
              <a:latin typeface="Times New Roman" panose="02020603050405020304" pitchFamily="18" charset="0"/>
              <a:ea typeface="宋体" panose="02010600030101010101" pitchFamily="2" charset="-122"/>
            </a:endParaRPr>
          </a:p>
        </p:txBody>
      </p:sp>
      <p:sp>
        <p:nvSpPr>
          <p:cNvPr id="34827" name="AutoShape 11"/>
          <p:cNvSpPr/>
          <p:nvPr/>
        </p:nvSpPr>
        <p:spPr>
          <a:xfrm>
            <a:off x="3286125" y="3251200"/>
            <a:ext cx="2362200" cy="457200"/>
          </a:xfrm>
          <a:prstGeom prst="borderCallout1">
            <a:avLst>
              <a:gd name="adj1" fmla="val 25000"/>
              <a:gd name="adj2" fmla="val -3227"/>
              <a:gd name="adj3" fmla="val 497569"/>
              <a:gd name="adj4" fmla="val -54838"/>
            </a:avLst>
          </a:prstGeom>
          <a:solidFill>
            <a:srgbClr val="66FFFF"/>
          </a:solidFill>
          <a:ln w="19050" cap="flat" cmpd="sng">
            <a:solidFill>
              <a:srgbClr val="FF0000"/>
            </a:solidFill>
            <a:prstDash val="solid"/>
            <a:miter/>
            <a:headEnd type="none" w="med" len="med"/>
            <a:tailEnd type="none" w="med" len="med"/>
          </a:ln>
        </p:spPr>
        <p:txBody>
          <a:bodyPr anchor="t"/>
          <a:lstStyle/>
          <a:p>
            <a:pPr algn="ctr"/>
            <a:r>
              <a:rPr lang="zh-CN" altLang="en-US" sz="2400" b="1" dirty="0">
                <a:solidFill>
                  <a:srgbClr val="000000"/>
                </a:solidFill>
                <a:latin typeface="Times New Roman" panose="02020603050405020304" pitchFamily="18" charset="0"/>
                <a:ea typeface="宋体" panose="02010600030101010101" pitchFamily="2" charset="-122"/>
              </a:rPr>
              <a:t>线性积分，延时</a:t>
            </a:r>
            <a:endParaRPr lang="zh-CN" altLang="en-US" sz="2400" b="1" dirty="0">
              <a:solidFill>
                <a:srgbClr val="000000"/>
              </a:solidFill>
              <a:latin typeface="Times New Roman" panose="02020603050405020304" pitchFamily="18" charset="0"/>
              <a:ea typeface="宋体" panose="02010600030101010101" pitchFamily="2" charset="-122"/>
            </a:endParaRPr>
          </a:p>
        </p:txBody>
      </p:sp>
      <p:sp>
        <p:nvSpPr>
          <p:cNvPr id="34828" name="AutoShape 12"/>
          <p:cNvSpPr/>
          <p:nvPr/>
        </p:nvSpPr>
        <p:spPr>
          <a:xfrm>
            <a:off x="5953125" y="3251200"/>
            <a:ext cx="1600200" cy="457200"/>
          </a:xfrm>
          <a:prstGeom prst="borderCallout1">
            <a:avLst>
              <a:gd name="adj1" fmla="val 25000"/>
              <a:gd name="adj2" fmla="val -4764"/>
              <a:gd name="adj3" fmla="val 494444"/>
              <a:gd name="adj4" fmla="val -52875"/>
            </a:avLst>
          </a:prstGeom>
          <a:solidFill>
            <a:srgbClr val="66FFFF"/>
          </a:solidFill>
          <a:ln w="19050" cap="flat" cmpd="sng">
            <a:solidFill>
              <a:srgbClr val="FF0000"/>
            </a:solidFill>
            <a:prstDash val="solid"/>
            <a:miter/>
            <a:headEnd type="none" w="med" len="med"/>
            <a:tailEnd type="none" w="med" len="med"/>
          </a:ln>
        </p:spPr>
        <p:txBody>
          <a:bodyPr anchor="t"/>
          <a:lstStyle/>
          <a:p>
            <a:pPr algn="ctr"/>
            <a:r>
              <a:rPr lang="zh-CN" altLang="en-US" sz="2400" b="1" dirty="0">
                <a:solidFill>
                  <a:srgbClr val="000000"/>
                </a:solidFill>
                <a:latin typeface="Times New Roman" panose="02020603050405020304" pitchFamily="18" charset="0"/>
                <a:ea typeface="宋体" panose="02010600030101010101" pitchFamily="2" charset="-122"/>
              </a:rPr>
              <a:t>波形变换</a:t>
            </a:r>
            <a:endParaRPr lang="zh-CN" altLang="en-US" sz="2400" b="1" dirty="0">
              <a:solidFill>
                <a:srgbClr val="000000"/>
              </a:solidFill>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4824">
                                            <p:txEl>
                                              <p:pRg st="0" end="0"/>
                                            </p:txEl>
                                          </p:spTgt>
                                        </p:tgtEl>
                                        <p:attrNameLst>
                                          <p:attrName>style.visibility</p:attrName>
                                        </p:attrNameLst>
                                      </p:cBhvr>
                                      <p:to>
                                        <p:strVal val="visible"/>
                                      </p:to>
                                    </p:set>
                                    <p:animEffect transition="in" filter="wipe(left)">
                                      <p:cBhvr>
                                        <p:cTn id="7" dur="500"/>
                                        <p:tgtEl>
                                          <p:spTgt spid="3482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4818"/>
                                        </p:tgtEl>
                                        <p:attrNameLst>
                                          <p:attrName>style.visibility</p:attrName>
                                        </p:attrNameLst>
                                      </p:cBhvr>
                                      <p:to>
                                        <p:strVal val="visible"/>
                                      </p:to>
                                    </p:set>
                                    <p:animEffect transition="in" filter="wipe(left)">
                                      <p:cBhvr>
                                        <p:cTn id="12" dur="500"/>
                                        <p:tgtEl>
                                          <p:spTgt spid="34818"/>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3482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34825">
                                            <p:txEl>
                                              <p:pRg st="0" end="0"/>
                                            </p:txEl>
                                          </p:spTgt>
                                        </p:tgtEl>
                                        <p:attrNameLst>
                                          <p:attrName>style.visibility</p:attrName>
                                        </p:attrNameLst>
                                      </p:cBhvr>
                                      <p:to>
                                        <p:strVal val="visible"/>
                                      </p:to>
                                    </p:set>
                                    <p:animEffect transition="in" filter="wipe(left)">
                                      <p:cBhvr>
                                        <p:cTn id="21" dur="500"/>
                                        <p:tgtEl>
                                          <p:spTgt spid="34825">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34819"/>
                                        </p:tgtEl>
                                        <p:attrNameLst>
                                          <p:attrName>style.visibility</p:attrName>
                                        </p:attrNameLst>
                                      </p:cBhvr>
                                      <p:to>
                                        <p:strVal val="visible"/>
                                      </p:to>
                                    </p:set>
                                    <p:animEffect transition="in" filter="wipe(left)">
                                      <p:cBhvr>
                                        <p:cTn id="26" dur="500"/>
                                        <p:tgtEl>
                                          <p:spTgt spid="34819"/>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3482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34826">
                                            <p:txEl>
                                              <p:pRg st="0" end="0"/>
                                            </p:txEl>
                                          </p:spTgt>
                                        </p:tgtEl>
                                        <p:attrNameLst>
                                          <p:attrName>style.visibility</p:attrName>
                                        </p:attrNameLst>
                                      </p:cBhvr>
                                      <p:to>
                                        <p:strVal val="visible"/>
                                      </p:to>
                                    </p:set>
                                    <p:animEffect transition="in" filter="wipe(left)">
                                      <p:cBhvr>
                                        <p:cTn id="35" dur="500"/>
                                        <p:tgtEl>
                                          <p:spTgt spid="34826">
                                            <p:txEl>
                                              <p:pRg st="0" end="0"/>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nodeType="clickEffect">
                                  <p:stCondLst>
                                    <p:cond delay="0"/>
                                  </p:stCondLst>
                                  <p:childTnLst>
                                    <p:set>
                                      <p:cBhvr>
                                        <p:cTn id="39" dur="1" fill="hold">
                                          <p:stCondLst>
                                            <p:cond delay="0"/>
                                          </p:stCondLst>
                                        </p:cTn>
                                        <p:tgtEl>
                                          <p:spTgt spid="34820"/>
                                        </p:tgtEl>
                                        <p:attrNameLst>
                                          <p:attrName>style.visibility</p:attrName>
                                        </p:attrNameLst>
                                      </p:cBhvr>
                                      <p:to>
                                        <p:strVal val="visible"/>
                                      </p:to>
                                    </p:set>
                                    <p:animEffect transition="in" filter="wipe(left)">
                                      <p:cBhvr>
                                        <p:cTn id="40" dur="500"/>
                                        <p:tgtEl>
                                          <p:spTgt spid="34820"/>
                                        </p:tgtEl>
                                      </p:cBhvr>
                                    </p:animEffec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499"/>
                                          </p:stCondLst>
                                        </p:cTn>
                                        <p:tgtEl>
                                          <p:spTgt spid="348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21" grpId="0" animBg="1"/>
      <p:bldP spid="34824" grpId="0" build="p"/>
      <p:bldP spid="34825" grpId="0" build="p"/>
      <p:bldP spid="34826" grpId="0" build="p"/>
      <p:bldP spid="34827" grpId="0" animBg="1"/>
      <p:bldP spid="34828"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8"/>
          <p:cNvSpPr>
            <a:spLocks noGrp="1"/>
          </p:cNvSpPr>
          <p:nvPr>
            <p:ph type="title"/>
          </p:nvPr>
        </p:nvSpPr>
        <p:spPr>
          <a:xfrm>
            <a:off x="395288" y="1125538"/>
            <a:ext cx="8229600" cy="509587"/>
          </a:xfrm>
        </p:spPr>
        <p:txBody>
          <a:bodyPr wrap="square" lIns="91440" tIns="45720" rIns="91440" bIns="45720" anchor="ctr"/>
          <a:lstStyle/>
          <a:p>
            <a:pPr algn="l" eaLnBrk="1" hangingPunct="1"/>
            <a:r>
              <a:rPr lang="zh-CN" altLang="en-US" sz="3200" dirty="0">
                <a:ea typeface="华文行楷" panose="02010800040101010101" pitchFamily="2" charset="-122"/>
              </a:rPr>
              <a:t>方波变三角波</a:t>
            </a:r>
            <a:endParaRPr lang="zh-CN" altLang="en-US" sz="3200" dirty="0">
              <a:ea typeface="华文行楷" panose="02010800040101010101" pitchFamily="2" charset="-122"/>
            </a:endParaRPr>
          </a:p>
        </p:txBody>
      </p:sp>
      <p:pic>
        <p:nvPicPr>
          <p:cNvPr id="22530" name="Picture 4"/>
          <p:cNvPicPr>
            <a:picLocks noGrp="1" noChangeAspect="1"/>
          </p:cNvPicPr>
          <p:nvPr>
            <p:ph sz="half" idx="1"/>
          </p:nvPr>
        </p:nvPicPr>
        <p:blipFill>
          <a:blip r:embed="rId1"/>
          <a:srcRect l="21700" t="22409" r="28391" b="41350"/>
          <a:stretch>
            <a:fillRect/>
          </a:stretch>
        </p:blipFill>
        <p:spPr>
          <a:xfrm>
            <a:off x="3203575" y="188913"/>
            <a:ext cx="5689600" cy="3048000"/>
          </a:xfrm>
        </p:spPr>
      </p:pic>
      <p:pic>
        <p:nvPicPr>
          <p:cNvPr id="82951" name="Picture 7"/>
          <p:cNvPicPr>
            <a:picLocks noGrp="1" noChangeAspect="1"/>
          </p:cNvPicPr>
          <p:nvPr>
            <p:ph sz="half" idx="2"/>
          </p:nvPr>
        </p:nvPicPr>
        <p:blipFill>
          <a:blip r:embed="rId2"/>
          <a:srcRect l="21082" t="22409" r="37071" b="25188"/>
          <a:stretch>
            <a:fillRect/>
          </a:stretch>
        </p:blipFill>
        <p:spPr>
          <a:xfrm>
            <a:off x="323850" y="3284538"/>
            <a:ext cx="4465638" cy="3382962"/>
          </a:xfrm>
        </p:spPr>
      </p:pic>
      <p:sp>
        <p:nvSpPr>
          <p:cNvPr id="82954" name="Text Box 10"/>
          <p:cNvSpPr txBox="1"/>
          <p:nvPr/>
        </p:nvSpPr>
        <p:spPr>
          <a:xfrm>
            <a:off x="5580063" y="4581525"/>
            <a:ext cx="2160587" cy="457200"/>
          </a:xfrm>
          <a:prstGeom prst="rect">
            <a:avLst/>
          </a:prstGeom>
          <a:noFill/>
          <a:ln w="9525">
            <a:noFill/>
          </a:ln>
        </p:spPr>
        <p:txBody>
          <a:bodyPr anchor="t">
            <a:spAutoFit/>
          </a:bodyPr>
          <a:lstStyle/>
          <a:p>
            <a:pPr>
              <a:spcBef>
                <a:spcPct val="50000"/>
              </a:spcBef>
            </a:pPr>
            <a:r>
              <a:rPr lang="en-US" altLang="zh-CN" sz="2400" b="1" dirty="0">
                <a:latin typeface="Arial" panose="020B0604020202020204" pitchFamily="34" charset="0"/>
                <a:ea typeface="宋体" panose="02010600030101010101" pitchFamily="2" charset="-122"/>
              </a:rPr>
              <a:t>R2</a:t>
            </a:r>
            <a:r>
              <a:rPr lang="zh-CN" altLang="en-US" sz="2400" b="1" dirty="0">
                <a:latin typeface="Arial" panose="020B0604020202020204" pitchFamily="34" charset="0"/>
                <a:ea typeface="宋体" panose="02010600030101010101" pitchFamily="2" charset="-122"/>
              </a:rPr>
              <a:t>的作用？</a:t>
            </a:r>
            <a:endParaRPr lang="zh-CN" altLang="en-US" sz="2400" b="1" dirty="0">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nodeType="clickEffect">
                                  <p:stCondLst>
                                    <p:cond delay="0"/>
                                  </p:stCondLst>
                                  <p:childTnLst>
                                    <p:set>
                                      <p:cBhvr>
                                        <p:cTn id="6" dur="1" fill="hold">
                                          <p:stCondLst>
                                            <p:cond delay="0"/>
                                          </p:stCondLst>
                                        </p:cTn>
                                        <p:tgtEl>
                                          <p:spTgt spid="82951"/>
                                        </p:tgtEl>
                                        <p:attrNameLst>
                                          <p:attrName>style.visibility</p:attrName>
                                        </p:attrNameLst>
                                      </p:cBhvr>
                                      <p:to>
                                        <p:strVal val="visible"/>
                                      </p:to>
                                    </p:set>
                                    <p:anim calcmode="lin" valueType="num">
                                      <p:cBhvr>
                                        <p:cTn id="7" dur="500" fill="hold"/>
                                        <p:tgtEl>
                                          <p:spTgt spid="82951"/>
                                        </p:tgtEl>
                                        <p:attrNameLst>
                                          <p:attrName>ppt_w</p:attrName>
                                        </p:attrNameLst>
                                      </p:cBhvr>
                                      <p:tavLst>
                                        <p:tav tm="0">
                                          <p:val>
                                            <p:fltVal val="0"/>
                                          </p:val>
                                        </p:tav>
                                        <p:tav tm="100000">
                                          <p:val>
                                            <p:strVal val="#ppt_w"/>
                                          </p:val>
                                        </p:tav>
                                      </p:tavLst>
                                    </p:anim>
                                    <p:anim calcmode="lin" valueType="num">
                                      <p:cBhvr>
                                        <p:cTn id="8" dur="500" fill="hold"/>
                                        <p:tgtEl>
                                          <p:spTgt spid="82951"/>
                                        </p:tgtEl>
                                        <p:attrNameLst>
                                          <p:attrName>ppt_h</p:attrName>
                                        </p:attrNameLst>
                                      </p:cBhvr>
                                      <p:tavLst>
                                        <p:tav tm="0">
                                          <p:val>
                                            <p:strVal val="#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82954"/>
                                        </p:tgtEl>
                                        <p:attrNameLst>
                                          <p:attrName>style.visibility</p:attrName>
                                        </p:attrNameLst>
                                      </p:cBhvr>
                                      <p:to>
                                        <p:strVal val="visible"/>
                                      </p:to>
                                    </p:set>
                                    <p:animEffect transition="in" filter="wipe(left)">
                                      <p:cBhvr>
                                        <p:cTn id="13" dur="500"/>
                                        <p:tgtEl>
                                          <p:spTgt spid="829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95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9938" name="Object 2"/>
          <p:cNvGraphicFramePr/>
          <p:nvPr/>
        </p:nvGraphicFramePr>
        <p:xfrm>
          <a:off x="3962400" y="4029075"/>
          <a:ext cx="3344863" cy="2354263"/>
        </p:xfrm>
        <a:graphic>
          <a:graphicData uri="http://schemas.openxmlformats.org/presentationml/2006/ole">
            <mc:AlternateContent xmlns:mc="http://schemas.openxmlformats.org/markup-compatibility/2006">
              <mc:Choice xmlns:v="urn:schemas-microsoft-com:vml" Requires="v">
                <p:oleObj spid="_x0000_s17433" name="" r:id="rId1" imgW="11058525" imgH="7781925" progId="MSPhotoEd.3">
                  <p:embed/>
                </p:oleObj>
              </mc:Choice>
              <mc:Fallback>
                <p:oleObj name="" r:id="rId1" imgW="11058525" imgH="7781925" progId="MSPhotoEd.3">
                  <p:embed/>
                  <p:pic>
                    <p:nvPicPr>
                      <p:cNvPr id="0" name="图片 3120"/>
                      <p:cNvPicPr/>
                      <p:nvPr/>
                    </p:nvPicPr>
                    <p:blipFill>
                      <a:blip r:embed="rId2"/>
                      <a:stretch>
                        <a:fillRect/>
                      </a:stretch>
                    </p:blipFill>
                    <p:spPr>
                      <a:xfrm>
                        <a:off x="3962400" y="4029075"/>
                        <a:ext cx="3344863" cy="2354263"/>
                      </a:xfrm>
                      <a:prstGeom prst="rect">
                        <a:avLst/>
                      </a:prstGeom>
                      <a:noFill/>
                      <a:ln w="38100">
                        <a:noFill/>
                        <a:miter/>
                      </a:ln>
                    </p:spPr>
                  </p:pic>
                </p:oleObj>
              </mc:Fallback>
            </mc:AlternateContent>
          </a:graphicData>
        </a:graphic>
      </p:graphicFrame>
      <p:sp>
        <p:nvSpPr>
          <p:cNvPr id="23554" name="Rectangle 3"/>
          <p:cNvSpPr>
            <a:spLocks noGrp="1"/>
          </p:cNvSpPr>
          <p:nvPr>
            <p:ph type="title"/>
          </p:nvPr>
        </p:nvSpPr>
        <p:spPr>
          <a:xfrm>
            <a:off x="323850" y="765175"/>
            <a:ext cx="6997700" cy="609600"/>
          </a:xfrm>
        </p:spPr>
        <p:txBody>
          <a:bodyPr wrap="square" lIns="91440" tIns="45720" rIns="91440" bIns="45720" anchor="ctr"/>
          <a:lstStyle/>
          <a:p>
            <a:pPr algn="l" eaLnBrk="1" hangingPunct="1">
              <a:lnSpc>
                <a:spcPct val="130000"/>
              </a:lnSpc>
            </a:pPr>
            <a:r>
              <a:rPr lang="en-US" altLang="zh-CN" sz="2800" dirty="0">
                <a:solidFill>
                  <a:schemeClr val="tx1"/>
                </a:solidFill>
                <a:latin typeface="华文行楷" panose="02010800040101010101" pitchFamily="2" charset="-122"/>
                <a:ea typeface="华文行楷" panose="02010800040101010101" pitchFamily="2" charset="-122"/>
              </a:rPr>
              <a:t>2. </a:t>
            </a:r>
            <a:r>
              <a:rPr lang="zh-CN" altLang="en-US" sz="2800" dirty="0">
                <a:solidFill>
                  <a:schemeClr val="tx1"/>
                </a:solidFill>
                <a:latin typeface="华文行楷" panose="02010800040101010101" pitchFamily="2" charset="-122"/>
                <a:ea typeface="华文行楷" panose="02010800040101010101" pitchFamily="2" charset="-122"/>
              </a:rPr>
              <a:t>微分运算电路</a:t>
            </a:r>
            <a:endParaRPr lang="zh-CN" altLang="en-US" sz="2800" dirty="0">
              <a:solidFill>
                <a:schemeClr val="tx1"/>
              </a:solidFill>
              <a:latin typeface="华文行楷" panose="02010800040101010101" pitchFamily="2" charset="-122"/>
              <a:ea typeface="华文行楷" panose="02010800040101010101" pitchFamily="2" charset="-122"/>
            </a:endParaRPr>
          </a:p>
        </p:txBody>
      </p:sp>
      <p:graphicFrame>
        <p:nvGraphicFramePr>
          <p:cNvPr id="39940" name="Object 4"/>
          <p:cNvGraphicFramePr/>
          <p:nvPr/>
        </p:nvGraphicFramePr>
        <p:xfrm>
          <a:off x="4140200" y="1484313"/>
          <a:ext cx="2617788" cy="1577975"/>
        </p:xfrm>
        <a:graphic>
          <a:graphicData uri="http://schemas.openxmlformats.org/presentationml/2006/ole">
            <mc:AlternateContent xmlns:mc="http://schemas.openxmlformats.org/markup-compatibility/2006">
              <mc:Choice xmlns:v="urn:schemas-microsoft-com:vml" Requires="v">
                <p:oleObj spid="_x0000_s17434" name="" r:id="rId3" imgW="1345565" imgH="812165" progId="Equation.3">
                  <p:embed/>
                </p:oleObj>
              </mc:Choice>
              <mc:Fallback>
                <p:oleObj name="" r:id="rId3" imgW="1345565" imgH="812165" progId="Equation.3">
                  <p:embed/>
                  <p:pic>
                    <p:nvPicPr>
                      <p:cNvPr id="0" name="图片 3119"/>
                      <p:cNvPicPr/>
                      <p:nvPr/>
                    </p:nvPicPr>
                    <p:blipFill>
                      <a:blip r:embed="rId4"/>
                      <a:stretch>
                        <a:fillRect/>
                      </a:stretch>
                    </p:blipFill>
                    <p:spPr>
                      <a:xfrm>
                        <a:off x="4140200" y="1484313"/>
                        <a:ext cx="2617788" cy="1577975"/>
                      </a:xfrm>
                      <a:prstGeom prst="rect">
                        <a:avLst/>
                      </a:prstGeom>
                      <a:solidFill>
                        <a:srgbClr val="66FFFF"/>
                      </a:solidFill>
                      <a:ln w="9525" cap="flat" cmpd="sng">
                        <a:solidFill>
                          <a:srgbClr val="FF3300"/>
                        </a:solidFill>
                        <a:prstDash val="solid"/>
                        <a:miter/>
                        <a:headEnd type="none" w="med" len="med"/>
                        <a:tailEnd type="none" w="med" len="med"/>
                      </a:ln>
                    </p:spPr>
                  </p:pic>
                </p:oleObj>
              </mc:Fallback>
            </mc:AlternateContent>
          </a:graphicData>
        </a:graphic>
      </p:graphicFrame>
      <p:sp>
        <p:nvSpPr>
          <p:cNvPr id="39941" name="Text Box 5"/>
          <p:cNvSpPr txBox="1"/>
          <p:nvPr/>
        </p:nvSpPr>
        <p:spPr>
          <a:xfrm>
            <a:off x="755650" y="3716338"/>
            <a:ext cx="2819400" cy="1552575"/>
          </a:xfrm>
          <a:prstGeom prst="rect">
            <a:avLst/>
          </a:prstGeom>
          <a:noFill/>
          <a:ln w="9525">
            <a:noFill/>
          </a:ln>
        </p:spPr>
        <p:txBody>
          <a:bodyPr anchor="t">
            <a:spAutoFit/>
          </a:bodyPr>
          <a:lstStyle/>
          <a:p>
            <a:pPr>
              <a:spcBef>
                <a:spcPct val="50000"/>
              </a:spcBef>
            </a:pPr>
            <a:r>
              <a:rPr lang="en-US" altLang="zh-CN" sz="2400" dirty="0">
                <a:latin typeface="Times New Roman" panose="02020603050405020304" pitchFamily="18" charset="0"/>
                <a:ea typeface="宋体" panose="02010600030101010101" pitchFamily="2" charset="-122"/>
              </a:rPr>
              <a:t>    </a:t>
            </a:r>
            <a:r>
              <a:rPr lang="zh-CN" altLang="en-US" sz="2400" b="1" dirty="0">
                <a:solidFill>
                  <a:schemeClr val="tx2"/>
                </a:solidFill>
                <a:latin typeface="Times New Roman" panose="02020603050405020304" pitchFamily="18" charset="0"/>
                <a:ea typeface="宋体" panose="02010600030101010101" pitchFamily="2" charset="-122"/>
              </a:rPr>
              <a:t>为了克服集成运放的阻塞现象和自激振荡，实用电路应采取措施。</a:t>
            </a:r>
            <a:endParaRPr lang="zh-CN" altLang="en-US" sz="2400" b="1" dirty="0">
              <a:solidFill>
                <a:schemeClr val="tx2"/>
              </a:solidFill>
              <a:latin typeface="Times New Roman" panose="02020603050405020304" pitchFamily="18" charset="0"/>
              <a:ea typeface="宋体" panose="02010600030101010101" pitchFamily="2" charset="-122"/>
            </a:endParaRPr>
          </a:p>
        </p:txBody>
      </p:sp>
      <p:sp>
        <p:nvSpPr>
          <p:cNvPr id="39942" name="AutoShape 6"/>
          <p:cNvSpPr/>
          <p:nvPr/>
        </p:nvSpPr>
        <p:spPr>
          <a:xfrm>
            <a:off x="3635375" y="5443538"/>
            <a:ext cx="1143000" cy="841375"/>
          </a:xfrm>
          <a:prstGeom prst="borderCallout1">
            <a:avLst>
              <a:gd name="adj1" fmla="val 13741"/>
              <a:gd name="adj2" fmla="val 106667"/>
              <a:gd name="adj3" fmla="val -47139"/>
              <a:gd name="adj4" fmla="val 115694"/>
            </a:avLst>
          </a:prstGeom>
          <a:solidFill>
            <a:srgbClr val="FFFFCC"/>
          </a:solidFill>
          <a:ln w="19050" cap="flat" cmpd="sng">
            <a:solidFill>
              <a:srgbClr val="FF3300"/>
            </a:solidFill>
            <a:prstDash val="solid"/>
            <a:miter/>
            <a:headEnd type="none" w="med" len="med"/>
            <a:tailEnd type="none" w="med" len="med"/>
          </a:ln>
        </p:spPr>
        <p:txBody>
          <a:bodyPr anchor="t">
            <a:spAutoFit/>
          </a:bodyPr>
          <a:lstStyle/>
          <a:p>
            <a:r>
              <a:rPr lang="zh-CN" altLang="en-US" sz="2400" b="1" dirty="0">
                <a:latin typeface="Times New Roman" panose="02020603050405020304" pitchFamily="18" charset="0"/>
                <a:ea typeface="宋体" panose="02010600030101010101" pitchFamily="2" charset="-122"/>
              </a:rPr>
              <a:t>限制输入电流</a:t>
            </a:r>
            <a:endParaRPr lang="zh-CN" altLang="en-US" sz="2400" b="1" dirty="0">
              <a:latin typeface="Times New Roman" panose="02020603050405020304" pitchFamily="18" charset="0"/>
              <a:ea typeface="宋体" panose="02010600030101010101" pitchFamily="2" charset="-122"/>
            </a:endParaRPr>
          </a:p>
        </p:txBody>
      </p:sp>
      <p:sp>
        <p:nvSpPr>
          <p:cNvPr id="39943" name="AutoShape 7"/>
          <p:cNvSpPr/>
          <p:nvPr/>
        </p:nvSpPr>
        <p:spPr>
          <a:xfrm>
            <a:off x="6986588" y="4175125"/>
            <a:ext cx="1447800" cy="476250"/>
          </a:xfrm>
          <a:prstGeom prst="borderCallout1">
            <a:avLst>
              <a:gd name="adj1" fmla="val 24000"/>
              <a:gd name="adj2" fmla="val -5264"/>
              <a:gd name="adj3" fmla="val -42333"/>
              <a:gd name="adj4" fmla="val -60528"/>
            </a:avLst>
          </a:prstGeom>
          <a:solidFill>
            <a:srgbClr val="FFFFCC"/>
          </a:solidFill>
          <a:ln w="19050" cap="flat" cmpd="sng">
            <a:solidFill>
              <a:srgbClr val="FF3300"/>
            </a:solidFill>
            <a:prstDash val="solid"/>
            <a:miter/>
            <a:headEnd type="none" w="med" len="med"/>
            <a:tailEnd type="none" w="med" len="med"/>
          </a:ln>
        </p:spPr>
        <p:txBody>
          <a:bodyPr anchor="t">
            <a:spAutoFit/>
          </a:bodyPr>
          <a:lstStyle/>
          <a:p>
            <a:r>
              <a:rPr lang="zh-CN" altLang="en-US" sz="2400" b="1" dirty="0">
                <a:latin typeface="Times New Roman" panose="02020603050405020304" pitchFamily="18" charset="0"/>
                <a:ea typeface="宋体" panose="02010600030101010101" pitchFamily="2" charset="-122"/>
              </a:rPr>
              <a:t>滞后补偿</a:t>
            </a:r>
            <a:endParaRPr lang="zh-CN" altLang="en-US" sz="2400" b="1" dirty="0">
              <a:latin typeface="Times New Roman" panose="02020603050405020304" pitchFamily="18" charset="0"/>
              <a:ea typeface="宋体" panose="02010600030101010101" pitchFamily="2" charset="-122"/>
            </a:endParaRPr>
          </a:p>
        </p:txBody>
      </p:sp>
      <p:graphicFrame>
        <p:nvGraphicFramePr>
          <p:cNvPr id="23559" name="Object 8"/>
          <p:cNvGraphicFramePr/>
          <p:nvPr/>
        </p:nvGraphicFramePr>
        <p:xfrm>
          <a:off x="762000" y="1438275"/>
          <a:ext cx="3124200" cy="2259013"/>
        </p:xfrm>
        <a:graphic>
          <a:graphicData uri="http://schemas.openxmlformats.org/presentationml/2006/ole">
            <mc:AlternateContent xmlns:mc="http://schemas.openxmlformats.org/markup-compatibility/2006">
              <mc:Choice xmlns:v="urn:schemas-microsoft-com:vml" Requires="v">
                <p:oleObj spid="_x0000_s17435" name="" r:id="rId5" imgW="10715625" imgH="7743825" progId="MSPhotoEd.3">
                  <p:embed/>
                </p:oleObj>
              </mc:Choice>
              <mc:Fallback>
                <p:oleObj name="" r:id="rId5" imgW="10715625" imgH="7743825" progId="MSPhotoEd.3">
                  <p:embed/>
                  <p:pic>
                    <p:nvPicPr>
                      <p:cNvPr id="0" name="图片 3121"/>
                      <p:cNvPicPr/>
                      <p:nvPr/>
                    </p:nvPicPr>
                    <p:blipFill>
                      <a:blip r:embed="rId6"/>
                      <a:stretch>
                        <a:fillRect/>
                      </a:stretch>
                    </p:blipFill>
                    <p:spPr>
                      <a:xfrm>
                        <a:off x="762000" y="1438275"/>
                        <a:ext cx="3124200" cy="2259013"/>
                      </a:xfrm>
                      <a:prstGeom prst="rect">
                        <a:avLst/>
                      </a:prstGeom>
                      <a:noFill/>
                      <a:ln w="38100">
                        <a:noFill/>
                        <a:miter/>
                      </a:ln>
                    </p:spPr>
                  </p:pic>
                </p:oleObj>
              </mc:Fallback>
            </mc:AlternateContent>
          </a:graphicData>
        </a:graphic>
      </p:graphicFrame>
      <p:sp>
        <p:nvSpPr>
          <p:cNvPr id="39945" name="Rectangle 9"/>
          <p:cNvSpPr/>
          <p:nvPr/>
        </p:nvSpPr>
        <p:spPr>
          <a:xfrm>
            <a:off x="4800600" y="4881563"/>
            <a:ext cx="304800" cy="115887"/>
          </a:xfrm>
          <a:prstGeom prst="rect">
            <a:avLst/>
          </a:prstGeom>
          <a:solidFill>
            <a:schemeClr val="bg1"/>
          </a:solidFill>
          <a:ln w="28575" cap="flat" cmpd="sng">
            <a:solidFill>
              <a:srgbClr val="FF0000"/>
            </a:solidFill>
            <a:prstDash val="solid"/>
            <a:miter/>
            <a:headEnd type="none" w="med" len="med"/>
            <a:tailEnd type="none" w="med" len="med"/>
          </a:ln>
        </p:spPr>
        <p:txBody>
          <a:bodyPr wrap="none" anchor="ctr"/>
          <a:lstStyle/>
          <a:p>
            <a:endParaRPr lang="zh-CN" altLang="en-US" dirty="0">
              <a:latin typeface="Arial" panose="020B0604020202020204" pitchFamily="34" charset="0"/>
              <a:ea typeface="宋体" panose="02010600030101010101" pitchFamily="2" charset="-122"/>
            </a:endParaRPr>
          </a:p>
        </p:txBody>
      </p:sp>
      <p:grpSp>
        <p:nvGrpSpPr>
          <p:cNvPr id="2" name="Group 10"/>
          <p:cNvGrpSpPr/>
          <p:nvPr/>
        </p:nvGrpSpPr>
        <p:grpSpPr>
          <a:xfrm>
            <a:off x="5221288" y="3748088"/>
            <a:ext cx="1576387" cy="585787"/>
            <a:chOff x="3289" y="2271"/>
            <a:chExt cx="993" cy="369"/>
          </a:xfrm>
        </p:grpSpPr>
        <p:grpSp>
          <p:nvGrpSpPr>
            <p:cNvPr id="23562" name="Group 11"/>
            <p:cNvGrpSpPr/>
            <p:nvPr/>
          </p:nvGrpSpPr>
          <p:grpSpPr>
            <a:xfrm>
              <a:off x="3744" y="2271"/>
              <a:ext cx="73" cy="168"/>
              <a:chOff x="3767" y="2016"/>
              <a:chExt cx="73" cy="168"/>
            </a:xfrm>
          </p:grpSpPr>
          <p:sp>
            <p:nvSpPr>
              <p:cNvPr id="23563" name="Line 12"/>
              <p:cNvSpPr/>
              <p:nvPr/>
            </p:nvSpPr>
            <p:spPr>
              <a:xfrm>
                <a:off x="3767" y="2016"/>
                <a:ext cx="0" cy="168"/>
              </a:xfrm>
              <a:prstGeom prst="line">
                <a:avLst/>
              </a:prstGeom>
              <a:ln w="28575" cap="flat" cmpd="sng">
                <a:solidFill>
                  <a:srgbClr val="FF0000"/>
                </a:solidFill>
                <a:prstDash val="solid"/>
                <a:round/>
                <a:headEnd type="none" w="med" len="med"/>
                <a:tailEnd type="none" w="med" len="med"/>
              </a:ln>
            </p:spPr>
          </p:sp>
          <p:sp>
            <p:nvSpPr>
              <p:cNvPr id="23564" name="Line 13"/>
              <p:cNvSpPr/>
              <p:nvPr/>
            </p:nvSpPr>
            <p:spPr>
              <a:xfrm>
                <a:off x="3840" y="2016"/>
                <a:ext cx="0" cy="168"/>
              </a:xfrm>
              <a:prstGeom prst="line">
                <a:avLst/>
              </a:prstGeom>
              <a:ln w="28575" cap="flat" cmpd="sng">
                <a:solidFill>
                  <a:srgbClr val="FF0000"/>
                </a:solidFill>
                <a:prstDash val="solid"/>
                <a:round/>
                <a:headEnd type="none" w="med" len="med"/>
                <a:tailEnd type="none" w="med" len="med"/>
              </a:ln>
            </p:spPr>
          </p:sp>
        </p:grpSp>
        <p:grpSp>
          <p:nvGrpSpPr>
            <p:cNvPr id="23565" name="Group 14"/>
            <p:cNvGrpSpPr/>
            <p:nvPr/>
          </p:nvGrpSpPr>
          <p:grpSpPr>
            <a:xfrm>
              <a:off x="3289" y="2352"/>
              <a:ext cx="993" cy="288"/>
              <a:chOff x="3289" y="2064"/>
              <a:chExt cx="993" cy="288"/>
            </a:xfrm>
          </p:grpSpPr>
          <p:sp>
            <p:nvSpPr>
              <p:cNvPr id="23566" name="Line 15"/>
              <p:cNvSpPr/>
              <p:nvPr/>
            </p:nvSpPr>
            <p:spPr>
              <a:xfrm flipV="1">
                <a:off x="3312" y="2064"/>
                <a:ext cx="0" cy="288"/>
              </a:xfrm>
              <a:prstGeom prst="line">
                <a:avLst/>
              </a:prstGeom>
              <a:ln w="12700" cap="flat" cmpd="sng">
                <a:solidFill>
                  <a:srgbClr val="FF0000"/>
                </a:solidFill>
                <a:prstDash val="solid"/>
                <a:round/>
                <a:headEnd type="none" w="med" len="med"/>
                <a:tailEnd type="none" w="med" len="med"/>
              </a:ln>
            </p:spPr>
          </p:sp>
          <p:sp>
            <p:nvSpPr>
              <p:cNvPr id="23567" name="Line 16"/>
              <p:cNvSpPr/>
              <p:nvPr/>
            </p:nvSpPr>
            <p:spPr>
              <a:xfrm>
                <a:off x="3312" y="2064"/>
                <a:ext cx="432" cy="0"/>
              </a:xfrm>
              <a:prstGeom prst="line">
                <a:avLst/>
              </a:prstGeom>
              <a:ln w="12700" cap="flat" cmpd="sng">
                <a:solidFill>
                  <a:srgbClr val="FF0000"/>
                </a:solidFill>
                <a:prstDash val="solid"/>
                <a:round/>
                <a:headEnd type="none" w="med" len="med"/>
                <a:tailEnd type="none" w="med" len="med"/>
              </a:ln>
            </p:spPr>
          </p:sp>
          <p:sp>
            <p:nvSpPr>
              <p:cNvPr id="23568" name="Line 17"/>
              <p:cNvSpPr/>
              <p:nvPr/>
            </p:nvSpPr>
            <p:spPr>
              <a:xfrm>
                <a:off x="3815" y="2064"/>
                <a:ext cx="444" cy="0"/>
              </a:xfrm>
              <a:prstGeom prst="line">
                <a:avLst/>
              </a:prstGeom>
              <a:ln w="12700" cap="flat" cmpd="sng">
                <a:solidFill>
                  <a:srgbClr val="FF0000"/>
                </a:solidFill>
                <a:prstDash val="solid"/>
                <a:round/>
                <a:headEnd type="none" w="med" len="med"/>
                <a:tailEnd type="none" w="med" len="med"/>
              </a:ln>
            </p:spPr>
          </p:sp>
          <p:sp>
            <p:nvSpPr>
              <p:cNvPr id="23569" name="Line 18"/>
              <p:cNvSpPr/>
              <p:nvPr/>
            </p:nvSpPr>
            <p:spPr>
              <a:xfrm>
                <a:off x="4261" y="2064"/>
                <a:ext cx="0" cy="288"/>
              </a:xfrm>
              <a:prstGeom prst="line">
                <a:avLst/>
              </a:prstGeom>
              <a:ln w="12700" cap="flat" cmpd="sng">
                <a:solidFill>
                  <a:srgbClr val="FF0000"/>
                </a:solidFill>
                <a:prstDash val="solid"/>
                <a:round/>
                <a:headEnd type="none" w="med" len="med"/>
                <a:tailEnd type="none" w="med" len="med"/>
              </a:ln>
            </p:spPr>
          </p:sp>
          <p:sp>
            <p:nvSpPr>
              <p:cNvPr id="23570" name="Oval 19"/>
              <p:cNvSpPr/>
              <p:nvPr/>
            </p:nvSpPr>
            <p:spPr>
              <a:xfrm>
                <a:off x="3289" y="2296"/>
                <a:ext cx="48" cy="48"/>
              </a:xfrm>
              <a:prstGeom prst="ellipse">
                <a:avLst/>
              </a:prstGeom>
              <a:solidFill>
                <a:srgbClr val="FF0000"/>
              </a:solidFill>
              <a:ln w="9525" cap="flat" cmpd="sng">
                <a:solidFill>
                  <a:srgbClr val="FF0000"/>
                </a:solidFill>
                <a:prstDash val="solid"/>
                <a:round/>
                <a:headEnd type="none" w="med" len="med"/>
                <a:tailEnd type="none" w="med" len="med"/>
              </a:ln>
            </p:spPr>
            <p:txBody>
              <a:bodyPr wrap="none" anchor="ctr"/>
              <a:lstStyle/>
              <a:p>
                <a:endParaRPr lang="zh-CN" altLang="en-US" dirty="0">
                  <a:latin typeface="Arial" panose="020B0604020202020204" pitchFamily="34" charset="0"/>
                  <a:ea typeface="宋体" panose="02010600030101010101" pitchFamily="2" charset="-122"/>
                </a:endParaRPr>
              </a:p>
            </p:txBody>
          </p:sp>
          <p:sp>
            <p:nvSpPr>
              <p:cNvPr id="23571" name="Oval 20"/>
              <p:cNvSpPr/>
              <p:nvPr/>
            </p:nvSpPr>
            <p:spPr>
              <a:xfrm>
                <a:off x="4234" y="2296"/>
                <a:ext cx="48" cy="48"/>
              </a:xfrm>
              <a:prstGeom prst="ellipse">
                <a:avLst/>
              </a:prstGeom>
              <a:solidFill>
                <a:srgbClr val="FF0000"/>
              </a:solidFill>
              <a:ln w="9525" cap="flat" cmpd="sng">
                <a:solidFill>
                  <a:srgbClr val="FF0000"/>
                </a:solidFill>
                <a:prstDash val="solid"/>
                <a:round/>
                <a:headEnd type="none" w="med" len="med"/>
                <a:tailEnd type="none" w="med" len="med"/>
              </a:ln>
            </p:spPr>
            <p:txBody>
              <a:bodyPr wrap="none" anchor="ctr"/>
              <a:lstStyle/>
              <a:p>
                <a:endParaRPr lang="zh-CN" altLang="en-US" dirty="0">
                  <a:latin typeface="Arial" panose="020B0604020202020204" pitchFamily="34" charset="0"/>
                  <a:ea typeface="宋体" panose="02010600030101010101" pitchFamily="2" charset="-122"/>
                </a:endParaRPr>
              </a:p>
            </p:txBody>
          </p:sp>
        </p:grpSp>
      </p:grpSp>
      <p:grpSp>
        <p:nvGrpSpPr>
          <p:cNvPr id="5" name="Group 21"/>
          <p:cNvGrpSpPr/>
          <p:nvPr/>
        </p:nvGrpSpPr>
        <p:grpSpPr>
          <a:xfrm>
            <a:off x="5218113" y="3114675"/>
            <a:ext cx="1600200" cy="817563"/>
            <a:chOff x="3287" y="1872"/>
            <a:chExt cx="1008" cy="515"/>
          </a:xfrm>
        </p:grpSpPr>
        <p:graphicFrame>
          <p:nvGraphicFramePr>
            <p:cNvPr id="23573" name="Object 22"/>
            <p:cNvGraphicFramePr/>
            <p:nvPr/>
          </p:nvGraphicFramePr>
          <p:xfrm>
            <a:off x="3287" y="1872"/>
            <a:ext cx="1008" cy="347"/>
          </p:xfrm>
          <a:graphic>
            <a:graphicData uri="http://schemas.openxmlformats.org/presentationml/2006/ole">
              <mc:AlternateContent xmlns:mc="http://schemas.openxmlformats.org/markup-compatibility/2006">
                <mc:Choice xmlns:v="urn:schemas-microsoft-com:vml" Requires="v">
                  <p:oleObj spid="_x0000_s17436" name="" r:id="rId7" imgW="5343525" imgH="1838325" progId="MSPhotoEd.3">
                    <p:embed/>
                  </p:oleObj>
                </mc:Choice>
                <mc:Fallback>
                  <p:oleObj name="" r:id="rId7" imgW="5343525" imgH="1838325" progId="MSPhotoEd.3">
                    <p:embed/>
                    <p:pic>
                      <p:nvPicPr>
                        <p:cNvPr id="0" name="图片 3122"/>
                        <p:cNvPicPr/>
                        <p:nvPr/>
                      </p:nvPicPr>
                      <p:blipFill>
                        <a:blip r:embed="rId8"/>
                        <a:stretch>
                          <a:fillRect/>
                        </a:stretch>
                      </p:blipFill>
                      <p:spPr>
                        <a:xfrm>
                          <a:off x="3287" y="1872"/>
                          <a:ext cx="1008" cy="347"/>
                        </a:xfrm>
                        <a:prstGeom prst="rect">
                          <a:avLst/>
                        </a:prstGeom>
                        <a:noFill/>
                        <a:ln w="38100">
                          <a:noFill/>
                          <a:miter/>
                        </a:ln>
                      </p:spPr>
                    </p:pic>
                  </p:oleObj>
                </mc:Fallback>
              </mc:AlternateContent>
            </a:graphicData>
          </a:graphic>
        </p:graphicFrame>
        <p:grpSp>
          <p:nvGrpSpPr>
            <p:cNvPr id="23574" name="Group 23"/>
            <p:cNvGrpSpPr/>
            <p:nvPr/>
          </p:nvGrpSpPr>
          <p:grpSpPr>
            <a:xfrm>
              <a:off x="3287" y="2160"/>
              <a:ext cx="995" cy="227"/>
              <a:chOff x="3287" y="1872"/>
              <a:chExt cx="995" cy="227"/>
            </a:xfrm>
          </p:grpSpPr>
          <p:sp>
            <p:nvSpPr>
              <p:cNvPr id="23575" name="Line 24"/>
              <p:cNvSpPr/>
              <p:nvPr/>
            </p:nvSpPr>
            <p:spPr>
              <a:xfrm flipV="1">
                <a:off x="3312" y="1920"/>
                <a:ext cx="0" cy="170"/>
              </a:xfrm>
              <a:prstGeom prst="line">
                <a:avLst/>
              </a:prstGeom>
              <a:ln w="12700" cap="flat" cmpd="sng">
                <a:solidFill>
                  <a:srgbClr val="FF0000"/>
                </a:solidFill>
                <a:prstDash val="solid"/>
                <a:round/>
                <a:headEnd type="none" w="med" len="med"/>
                <a:tailEnd type="none" w="med" len="med"/>
              </a:ln>
            </p:spPr>
          </p:sp>
          <p:sp>
            <p:nvSpPr>
              <p:cNvPr id="23576" name="Line 25"/>
              <p:cNvSpPr/>
              <p:nvPr/>
            </p:nvSpPr>
            <p:spPr>
              <a:xfrm flipV="1">
                <a:off x="4261" y="1872"/>
                <a:ext cx="0" cy="192"/>
              </a:xfrm>
              <a:prstGeom prst="line">
                <a:avLst/>
              </a:prstGeom>
              <a:ln w="12700" cap="flat" cmpd="sng">
                <a:solidFill>
                  <a:srgbClr val="FF0000"/>
                </a:solidFill>
                <a:prstDash val="solid"/>
                <a:round/>
                <a:headEnd type="none" w="med" len="med"/>
                <a:tailEnd type="none" w="med" len="med"/>
              </a:ln>
            </p:spPr>
          </p:sp>
          <p:sp>
            <p:nvSpPr>
              <p:cNvPr id="23577" name="Oval 26"/>
              <p:cNvSpPr/>
              <p:nvPr/>
            </p:nvSpPr>
            <p:spPr>
              <a:xfrm>
                <a:off x="3287" y="2038"/>
                <a:ext cx="48" cy="48"/>
              </a:xfrm>
              <a:prstGeom prst="ellipse">
                <a:avLst/>
              </a:prstGeom>
              <a:solidFill>
                <a:srgbClr val="FF0000"/>
              </a:solidFill>
              <a:ln w="9525" cap="flat" cmpd="sng">
                <a:solidFill>
                  <a:srgbClr val="FF0000"/>
                </a:solidFill>
                <a:prstDash val="solid"/>
                <a:round/>
                <a:headEnd type="none" w="med" len="med"/>
                <a:tailEnd type="none" w="med" len="med"/>
              </a:ln>
            </p:spPr>
            <p:txBody>
              <a:bodyPr wrap="none" anchor="ctr"/>
              <a:lstStyle/>
              <a:p>
                <a:endParaRPr lang="zh-CN" altLang="en-US" dirty="0">
                  <a:latin typeface="Arial" panose="020B0604020202020204" pitchFamily="34" charset="0"/>
                  <a:ea typeface="宋体" panose="02010600030101010101" pitchFamily="2" charset="-122"/>
                </a:endParaRPr>
              </a:p>
            </p:txBody>
          </p:sp>
          <p:sp>
            <p:nvSpPr>
              <p:cNvPr id="23578" name="Oval 27"/>
              <p:cNvSpPr/>
              <p:nvPr/>
            </p:nvSpPr>
            <p:spPr>
              <a:xfrm>
                <a:off x="4234" y="2051"/>
                <a:ext cx="48" cy="48"/>
              </a:xfrm>
              <a:prstGeom prst="ellipse">
                <a:avLst/>
              </a:prstGeom>
              <a:solidFill>
                <a:srgbClr val="FF0000"/>
              </a:solidFill>
              <a:ln w="9525" cap="flat" cmpd="sng">
                <a:solidFill>
                  <a:srgbClr val="FF0000"/>
                </a:solidFill>
                <a:prstDash val="solid"/>
                <a:round/>
                <a:headEnd type="none" w="med" len="med"/>
                <a:tailEnd type="none" w="med" len="med"/>
              </a:ln>
            </p:spPr>
            <p:txBody>
              <a:bodyPr wrap="none" anchor="ctr"/>
              <a:lstStyle/>
              <a:p>
                <a:endParaRPr lang="zh-CN" altLang="en-US" dirty="0">
                  <a:latin typeface="Arial" panose="020B0604020202020204" pitchFamily="34" charset="0"/>
                  <a:ea typeface="宋体" panose="02010600030101010101" pitchFamily="2" charset="-122"/>
                </a:endParaRPr>
              </a:p>
            </p:txBody>
          </p:sp>
        </p:grpSp>
      </p:grpSp>
      <p:sp>
        <p:nvSpPr>
          <p:cNvPr id="39964" name="AutoShape 28"/>
          <p:cNvSpPr/>
          <p:nvPr/>
        </p:nvSpPr>
        <p:spPr>
          <a:xfrm>
            <a:off x="7010400" y="3038475"/>
            <a:ext cx="1524000" cy="841375"/>
          </a:xfrm>
          <a:prstGeom prst="borderCallout1">
            <a:avLst>
              <a:gd name="adj1" fmla="val 13741"/>
              <a:gd name="adj2" fmla="val -5000"/>
              <a:gd name="adj3" fmla="val 43319"/>
              <a:gd name="adj4" fmla="val -35315"/>
            </a:avLst>
          </a:prstGeom>
          <a:solidFill>
            <a:srgbClr val="FFFFCC"/>
          </a:solidFill>
          <a:ln w="19050" cap="flat" cmpd="sng">
            <a:solidFill>
              <a:srgbClr val="FF3300"/>
            </a:solidFill>
            <a:prstDash val="solid"/>
            <a:miter/>
            <a:headEnd type="none" w="med" len="med"/>
            <a:tailEnd type="none" w="med" len="med"/>
          </a:ln>
        </p:spPr>
        <p:txBody>
          <a:bodyPr anchor="t">
            <a:spAutoFit/>
          </a:bodyPr>
          <a:lstStyle/>
          <a:p>
            <a:r>
              <a:rPr lang="zh-CN" altLang="en-US" sz="2400" b="1" dirty="0">
                <a:latin typeface="Times New Roman" panose="02020603050405020304" pitchFamily="18" charset="0"/>
                <a:ea typeface="宋体" panose="02010600030101010101" pitchFamily="2" charset="-122"/>
              </a:rPr>
              <a:t>限制输出电压幅值</a:t>
            </a:r>
            <a:endParaRPr lang="zh-CN" altLang="en-US" sz="2400" b="1" dirty="0">
              <a:latin typeface="Times New Roman" panose="02020603050405020304" pitchFamily="18" charset="0"/>
              <a:ea typeface="宋体" panose="02010600030101010101" pitchFamily="2" charset="-122"/>
            </a:endParaRPr>
          </a:p>
        </p:txBody>
      </p:sp>
      <p:sp>
        <p:nvSpPr>
          <p:cNvPr id="39965" name="AutoShape 29"/>
          <p:cNvSpPr/>
          <p:nvPr/>
        </p:nvSpPr>
        <p:spPr>
          <a:xfrm>
            <a:off x="827088" y="2881313"/>
            <a:ext cx="860425" cy="474662"/>
          </a:xfrm>
          <a:prstGeom prst="borderCallout1">
            <a:avLst>
              <a:gd name="adj1" fmla="val 24079"/>
              <a:gd name="adj2" fmla="val 108856"/>
              <a:gd name="adj3" fmla="val -112375"/>
              <a:gd name="adj4" fmla="val 125644"/>
            </a:avLst>
          </a:prstGeom>
          <a:solidFill>
            <a:srgbClr val="FFFFCC"/>
          </a:solidFill>
          <a:ln w="19050" cap="flat" cmpd="sng">
            <a:solidFill>
              <a:srgbClr val="FF0000"/>
            </a:solidFill>
            <a:prstDash val="solid"/>
            <a:miter/>
            <a:headEnd type="none" w="med" len="med"/>
            <a:tailEnd type="none" w="med" len="med"/>
          </a:ln>
        </p:spPr>
        <p:txBody>
          <a:bodyPr anchor="t"/>
          <a:lstStyle/>
          <a:p>
            <a:pPr algn="ctr"/>
            <a:r>
              <a:rPr lang="zh-CN" altLang="en-US" sz="2400" b="1" dirty="0">
                <a:latin typeface="Arial" panose="020B0604020202020204" pitchFamily="34" charset="0"/>
                <a:ea typeface="宋体" panose="02010600030101010101" pitchFamily="2" charset="-122"/>
              </a:rPr>
              <a:t>虚地</a:t>
            </a:r>
            <a:endParaRPr lang="zh-CN" altLang="en-US" sz="2400" b="1" dirty="0">
              <a:latin typeface="Arial" panose="020B0604020202020204" pitchFamily="34" charset="0"/>
              <a:ea typeface="宋体" panose="02010600030101010101" pitchFamily="2" charset="-122"/>
            </a:endParaRPr>
          </a:p>
        </p:txBody>
      </p:sp>
      <p:grpSp>
        <p:nvGrpSpPr>
          <p:cNvPr id="7" name="Group 30"/>
          <p:cNvGrpSpPr/>
          <p:nvPr/>
        </p:nvGrpSpPr>
        <p:grpSpPr>
          <a:xfrm>
            <a:off x="900113" y="4508500"/>
            <a:ext cx="2374900" cy="1817688"/>
            <a:chOff x="567" y="2750"/>
            <a:chExt cx="1496" cy="1145"/>
          </a:xfrm>
        </p:grpSpPr>
        <p:sp>
          <p:nvSpPr>
            <p:cNvPr id="23582" name="Line 31"/>
            <p:cNvSpPr/>
            <p:nvPr/>
          </p:nvSpPr>
          <p:spPr>
            <a:xfrm>
              <a:off x="930" y="2750"/>
              <a:ext cx="771" cy="0"/>
            </a:xfrm>
            <a:prstGeom prst="line">
              <a:avLst/>
            </a:prstGeom>
            <a:ln w="28575" cap="flat" cmpd="sng">
              <a:solidFill>
                <a:srgbClr val="FF0000"/>
              </a:solidFill>
              <a:prstDash val="solid"/>
              <a:round/>
              <a:headEnd type="none" w="med" len="med"/>
              <a:tailEnd type="none" w="med" len="med"/>
            </a:ln>
          </p:spPr>
        </p:sp>
        <p:sp>
          <p:nvSpPr>
            <p:cNvPr id="23583" name="Text Box 32"/>
            <p:cNvSpPr txBox="1"/>
            <p:nvPr/>
          </p:nvSpPr>
          <p:spPr>
            <a:xfrm>
              <a:off x="567" y="3249"/>
              <a:ext cx="1496" cy="646"/>
            </a:xfrm>
            <a:prstGeom prst="rect">
              <a:avLst/>
            </a:prstGeom>
            <a:solidFill>
              <a:srgbClr val="FFFFCC"/>
            </a:solidFill>
            <a:ln w="19050" cap="flat" cmpd="sng">
              <a:solidFill>
                <a:srgbClr val="FF0000"/>
              </a:solidFill>
              <a:prstDash val="solid"/>
              <a:miter/>
              <a:headEnd type="none" w="med" len="med"/>
              <a:tailEnd type="none" w="med" len="med"/>
            </a:ln>
          </p:spPr>
          <p:txBody>
            <a:bodyPr anchor="t">
              <a:spAutoFit/>
            </a:bodyPr>
            <a:lstStyle/>
            <a:p>
              <a:pPr>
                <a:spcBef>
                  <a:spcPct val="50000"/>
                </a:spcBef>
              </a:pPr>
              <a:r>
                <a:rPr lang="zh-CN" altLang="en-US" sz="2000" b="1" dirty="0">
                  <a:latin typeface="Arial" panose="020B0604020202020204" pitchFamily="34" charset="0"/>
                  <a:ea typeface="宋体" panose="02010600030101010101" pitchFamily="2" charset="-122"/>
                </a:rPr>
                <a:t>运放由于某种原因进入非线性区而不能自动恢复的现象</a:t>
              </a:r>
              <a:endParaRPr lang="zh-CN" altLang="en-US" sz="2000" b="1" dirty="0">
                <a:latin typeface="Arial" panose="020B0604020202020204" pitchFamily="34" charset="0"/>
                <a:ea typeface="宋体" panose="02010600030101010101" pitchFamily="2" charset="-122"/>
              </a:endParaRPr>
            </a:p>
          </p:txBody>
        </p:sp>
        <p:sp>
          <p:nvSpPr>
            <p:cNvPr id="23584" name="Line 33"/>
            <p:cNvSpPr/>
            <p:nvPr/>
          </p:nvSpPr>
          <p:spPr>
            <a:xfrm flipH="1">
              <a:off x="703" y="2750"/>
              <a:ext cx="589" cy="499"/>
            </a:xfrm>
            <a:prstGeom prst="line">
              <a:avLst/>
            </a:prstGeom>
            <a:ln w="19050" cap="flat" cmpd="sng">
              <a:solidFill>
                <a:srgbClr val="FF0000"/>
              </a:solidFill>
              <a:prstDash val="solid"/>
              <a:round/>
              <a:headEnd type="none" w="med" len="med"/>
              <a:tailEnd type="none" w="med" len="med"/>
            </a:ln>
          </p:spPr>
        </p:sp>
      </p:grpSp>
      <p:sp>
        <p:nvSpPr>
          <p:cNvPr id="39970" name="Text Box 34"/>
          <p:cNvSpPr txBox="1"/>
          <p:nvPr/>
        </p:nvSpPr>
        <p:spPr>
          <a:xfrm>
            <a:off x="6051550" y="5541963"/>
            <a:ext cx="2735263" cy="822325"/>
          </a:xfrm>
          <a:prstGeom prst="rect">
            <a:avLst/>
          </a:prstGeom>
          <a:noFill/>
          <a:ln w="9525">
            <a:noFill/>
          </a:ln>
        </p:spPr>
        <p:txBody>
          <a:bodyPr anchor="t">
            <a:spAutoFit/>
          </a:bodyPr>
          <a:lstStyle/>
          <a:p>
            <a:pPr>
              <a:spcBef>
                <a:spcPct val="50000"/>
              </a:spcBef>
            </a:pPr>
            <a:r>
              <a:rPr lang="zh-CN" altLang="en-US" sz="2400" b="1" dirty="0">
                <a:solidFill>
                  <a:srgbClr val="990033"/>
                </a:solidFill>
                <a:latin typeface="Arial" panose="020B0604020202020204" pitchFamily="34" charset="0"/>
                <a:ea typeface="宋体" panose="02010600030101010101" pitchFamily="2" charset="-122"/>
              </a:rPr>
              <a:t>怎么识别微分运算电路？</a:t>
            </a:r>
            <a:endParaRPr lang="zh-CN" altLang="en-US" sz="2400" b="1" dirty="0">
              <a:solidFill>
                <a:srgbClr val="990033"/>
              </a:solidFill>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96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nodeType="clickEffect">
                                  <p:stCondLst>
                                    <p:cond delay="0"/>
                                  </p:stCondLst>
                                  <p:childTnLst>
                                    <p:set>
                                      <p:cBhvr>
                                        <p:cTn id="10" dur="1" fill="hold">
                                          <p:stCondLst>
                                            <p:cond delay="0"/>
                                          </p:stCondLst>
                                        </p:cTn>
                                        <p:tgtEl>
                                          <p:spTgt spid="39940"/>
                                        </p:tgtEl>
                                        <p:attrNameLst>
                                          <p:attrName>style.visibility</p:attrName>
                                        </p:attrNameLst>
                                      </p:cBhvr>
                                      <p:to>
                                        <p:strVal val="visible"/>
                                      </p:to>
                                    </p:set>
                                    <p:animEffect transition="in" filter="wipe(left)">
                                      <p:cBhvr>
                                        <p:cTn id="11" dur="500"/>
                                        <p:tgtEl>
                                          <p:spTgt spid="39940"/>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39941">
                                            <p:txEl>
                                              <p:pRg st="0" end="0"/>
                                            </p:txEl>
                                          </p:spTgt>
                                        </p:tgtEl>
                                        <p:attrNameLst>
                                          <p:attrName>style.visibility</p:attrName>
                                        </p:attrNameLst>
                                      </p:cBhvr>
                                      <p:to>
                                        <p:strVal val="visible"/>
                                      </p:to>
                                    </p:set>
                                    <p:animEffect transition="in" filter="wipe(left)">
                                      <p:cBhvr>
                                        <p:cTn id="16" dur="500"/>
                                        <p:tgtEl>
                                          <p:spTgt spid="39941">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wipe(up)">
                                      <p:cBhvr>
                                        <p:cTn id="21" dur="500"/>
                                        <p:tgtEl>
                                          <p:spTgt spid="7"/>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39938"/>
                                        </p:tgtEl>
                                        <p:attrNameLst>
                                          <p:attrName>style.visibility</p:attrName>
                                        </p:attrNameLst>
                                      </p:cBhvr>
                                      <p:to>
                                        <p:strVal val="visible"/>
                                      </p:to>
                                    </p:set>
                                    <p:animEffect transition="in" filter="wipe(left)">
                                      <p:cBhvr>
                                        <p:cTn id="26" dur="500"/>
                                        <p:tgtEl>
                                          <p:spTgt spid="39938"/>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3994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3994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22" presetClass="entr" presetSubtype="1" fill="hold" nodeType="clickEffect">
                                  <p:stCondLst>
                                    <p:cond delay="0"/>
                                  </p:stCondLst>
                                  <p:childTnLst>
                                    <p:set>
                                      <p:cBhvr>
                                        <p:cTn id="38" dur="1" fill="hold">
                                          <p:stCondLst>
                                            <p:cond delay="0"/>
                                          </p:stCondLst>
                                        </p:cTn>
                                        <p:tgtEl>
                                          <p:spTgt spid="2"/>
                                        </p:tgtEl>
                                        <p:attrNameLst>
                                          <p:attrName>style.visibility</p:attrName>
                                        </p:attrNameLst>
                                      </p:cBhvr>
                                      <p:to>
                                        <p:strVal val="visible"/>
                                      </p:to>
                                    </p:set>
                                    <p:animEffect transition="in" filter="wipe(up)">
                                      <p:cBhvr>
                                        <p:cTn id="39" dur="500"/>
                                        <p:tgtEl>
                                          <p:spTgt spid="2"/>
                                        </p:tgtEl>
                                      </p:cBhvr>
                                    </p:animEffec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499"/>
                                          </p:stCondLst>
                                        </p:cTn>
                                        <p:tgtEl>
                                          <p:spTgt spid="39943"/>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22" presetClass="entr" presetSubtype="1" fill="hold" nodeType="clickEffect">
                                  <p:stCondLst>
                                    <p:cond delay="0"/>
                                  </p:stCondLst>
                                  <p:childTnLst>
                                    <p:set>
                                      <p:cBhvr>
                                        <p:cTn id="47" dur="1" fill="hold">
                                          <p:stCondLst>
                                            <p:cond delay="0"/>
                                          </p:stCondLst>
                                        </p:cTn>
                                        <p:tgtEl>
                                          <p:spTgt spid="5"/>
                                        </p:tgtEl>
                                        <p:attrNameLst>
                                          <p:attrName>style.visibility</p:attrName>
                                        </p:attrNameLst>
                                      </p:cBhvr>
                                      <p:to>
                                        <p:strVal val="visible"/>
                                      </p:to>
                                    </p:set>
                                    <p:animEffect transition="in" filter="wipe(up)">
                                      <p:cBhvr>
                                        <p:cTn id="48" dur="500"/>
                                        <p:tgtEl>
                                          <p:spTgt spid="5"/>
                                        </p:tgtEl>
                                      </p:cBhvr>
                                    </p:animEffec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499"/>
                                          </p:stCondLst>
                                        </p:cTn>
                                        <p:tgtEl>
                                          <p:spTgt spid="39964"/>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39970"/>
                                        </p:tgtEl>
                                        <p:attrNameLst>
                                          <p:attrName>style.visibility</p:attrName>
                                        </p:attrNameLst>
                                      </p:cBhvr>
                                      <p:to>
                                        <p:strVal val="visible"/>
                                      </p:to>
                                    </p:set>
                                    <p:animEffect transition="in" filter="wipe(left)">
                                      <p:cBhvr>
                                        <p:cTn id="57" dur="500"/>
                                        <p:tgtEl>
                                          <p:spTgt spid="399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41" grpId="0" build="p"/>
      <p:bldP spid="39942" grpId="0" animBg="1"/>
      <p:bldP spid="39943" grpId="0" animBg="1"/>
      <p:bldP spid="39945" grpId="0" animBg="1"/>
      <p:bldP spid="39964" grpId="0" animBg="1"/>
      <p:bldP spid="39965" grpId="0" animBg="1"/>
      <p:bldP spid="3997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Rectangle 2"/>
          <p:cNvSpPr/>
          <p:nvPr/>
        </p:nvSpPr>
        <p:spPr>
          <a:xfrm>
            <a:off x="250825" y="836613"/>
            <a:ext cx="5545138" cy="523875"/>
          </a:xfrm>
          <a:prstGeom prst="rect">
            <a:avLst/>
          </a:prstGeom>
          <a:noFill/>
          <a:ln w="9525">
            <a:noFill/>
          </a:ln>
        </p:spPr>
        <p:txBody>
          <a:bodyPr anchor="ctr"/>
          <a:lstStyle/>
          <a:p>
            <a:r>
              <a:rPr lang="zh-CN" altLang="en-US" sz="3600" dirty="0">
                <a:solidFill>
                  <a:schemeClr val="tx2"/>
                </a:solidFill>
                <a:latin typeface="Arial" panose="020B0604020202020204" pitchFamily="34" charset="0"/>
                <a:ea typeface="华文行楷" panose="02010800040101010101" pitchFamily="2" charset="-122"/>
              </a:rPr>
              <a:t>电子信息系统</a:t>
            </a:r>
            <a:endParaRPr lang="zh-CN" altLang="en-US" sz="3600" dirty="0">
              <a:solidFill>
                <a:schemeClr val="tx2"/>
              </a:solidFill>
              <a:latin typeface="Arial" panose="020B0604020202020204" pitchFamily="34" charset="0"/>
              <a:ea typeface="华文行楷" panose="02010800040101010101" pitchFamily="2" charset="-122"/>
            </a:endParaRPr>
          </a:p>
        </p:txBody>
      </p:sp>
      <p:sp>
        <p:nvSpPr>
          <p:cNvPr id="4098" name="Rectangle 8"/>
          <p:cNvSpPr/>
          <p:nvPr/>
        </p:nvSpPr>
        <p:spPr>
          <a:xfrm>
            <a:off x="-36512" y="3128963"/>
            <a:ext cx="9144000" cy="0"/>
          </a:xfrm>
          <a:prstGeom prst="rect">
            <a:avLst/>
          </a:prstGeom>
          <a:noFill/>
          <a:ln w="9525">
            <a:noFill/>
          </a:ln>
        </p:spPr>
        <p:txBody>
          <a:bodyPr wrap="none" anchor="ctr">
            <a:spAutoFit/>
          </a:bodyPr>
          <a:lstStyle/>
          <a:p>
            <a:endParaRPr lang="zh-CN" altLang="en-US" dirty="0">
              <a:latin typeface="Arial" panose="020B0604020202020204" pitchFamily="34" charset="0"/>
              <a:ea typeface="宋体" panose="02010600030101010101" pitchFamily="2" charset="-122"/>
            </a:endParaRPr>
          </a:p>
        </p:txBody>
      </p:sp>
      <p:sp>
        <p:nvSpPr>
          <p:cNvPr id="4099" name="Rectangle 9"/>
          <p:cNvSpPr/>
          <p:nvPr/>
        </p:nvSpPr>
        <p:spPr>
          <a:xfrm>
            <a:off x="-36512" y="3190875"/>
            <a:ext cx="9144000" cy="0"/>
          </a:xfrm>
          <a:prstGeom prst="rect">
            <a:avLst/>
          </a:prstGeom>
          <a:noFill/>
          <a:ln w="9525">
            <a:noFill/>
          </a:ln>
        </p:spPr>
        <p:txBody>
          <a:bodyPr wrap="none" anchor="ctr">
            <a:spAutoFit/>
          </a:bodyPr>
          <a:lstStyle/>
          <a:p>
            <a:endParaRPr lang="zh-CN" altLang="en-US" dirty="0">
              <a:latin typeface="Arial" panose="020B0604020202020204" pitchFamily="34" charset="0"/>
              <a:ea typeface="宋体" panose="02010600030101010101" pitchFamily="2" charset="-122"/>
            </a:endParaRPr>
          </a:p>
        </p:txBody>
      </p:sp>
      <p:sp>
        <p:nvSpPr>
          <p:cNvPr id="4100" name="AutoShape 10"/>
          <p:cNvSpPr/>
          <p:nvPr/>
        </p:nvSpPr>
        <p:spPr>
          <a:xfrm>
            <a:off x="935038" y="3429000"/>
            <a:ext cx="7597775" cy="1295400"/>
          </a:xfrm>
          <a:prstGeom prst="roundRect">
            <a:avLst>
              <a:gd name="adj" fmla="val 16667"/>
            </a:avLst>
          </a:prstGeom>
          <a:noFill/>
          <a:ln w="19050" cap="flat" cmpd="sng">
            <a:solidFill>
              <a:srgbClr val="FF0000"/>
            </a:solidFill>
            <a:prstDash val="dash"/>
            <a:round/>
            <a:headEnd type="none" w="med" len="med"/>
            <a:tailEnd type="none" w="med" len="med"/>
          </a:ln>
        </p:spPr>
        <p:txBody>
          <a:bodyPr wrap="none" anchor="ctr"/>
          <a:lstStyle/>
          <a:p>
            <a:pPr algn="ctr"/>
            <a:endParaRPr lang="zh-CN" altLang="zh-CN" sz="2400" dirty="0">
              <a:solidFill>
                <a:srgbClr val="FF0000"/>
              </a:solidFill>
              <a:latin typeface="Times New Roman" panose="02020603050405020304" pitchFamily="18" charset="0"/>
              <a:ea typeface="宋体" panose="02010600030101010101" pitchFamily="2" charset="-122"/>
            </a:endParaRPr>
          </a:p>
        </p:txBody>
      </p:sp>
      <p:graphicFrame>
        <p:nvGraphicFramePr>
          <p:cNvPr id="4101" name="Object 11"/>
          <p:cNvGraphicFramePr/>
          <p:nvPr/>
        </p:nvGraphicFramePr>
        <p:xfrm>
          <a:off x="1042988" y="3500438"/>
          <a:ext cx="7559675" cy="1111250"/>
        </p:xfrm>
        <a:graphic>
          <a:graphicData uri="http://schemas.openxmlformats.org/presentationml/2006/ole">
            <mc:AlternateContent xmlns:mc="http://schemas.openxmlformats.org/markup-compatibility/2006">
              <mc:Choice xmlns:v="urn:schemas-microsoft-com:vml" Requires="v">
                <p:oleObj spid="_x0000_s3090" name="" r:id="rId1" imgW="6064885" imgH="2487930" progId="Visio.Drawing.11">
                  <p:embed/>
                </p:oleObj>
              </mc:Choice>
              <mc:Fallback>
                <p:oleObj name="" r:id="rId1" imgW="6064885" imgH="2487930" progId="Visio.Drawing.11">
                  <p:embed/>
                  <p:pic>
                    <p:nvPicPr>
                      <p:cNvPr id="0" name="图片 3076"/>
                      <p:cNvPicPr/>
                      <p:nvPr/>
                    </p:nvPicPr>
                    <p:blipFill>
                      <a:blip r:embed="rId2"/>
                      <a:srcRect l="1822" t="6107" b="58289"/>
                      <a:stretch>
                        <a:fillRect/>
                      </a:stretch>
                    </p:blipFill>
                    <p:spPr>
                      <a:xfrm>
                        <a:off x="1042988" y="3500438"/>
                        <a:ext cx="7559675" cy="1111250"/>
                      </a:xfrm>
                      <a:prstGeom prst="rect">
                        <a:avLst/>
                      </a:prstGeom>
                      <a:noFill/>
                      <a:ln w="38100">
                        <a:noFill/>
                        <a:miter/>
                      </a:ln>
                    </p:spPr>
                  </p:pic>
                </p:oleObj>
              </mc:Fallback>
            </mc:AlternateContent>
          </a:graphicData>
        </a:graphic>
      </p:graphicFrame>
      <p:sp>
        <p:nvSpPr>
          <p:cNvPr id="4102" name="Rectangle 12"/>
          <p:cNvSpPr/>
          <p:nvPr/>
        </p:nvSpPr>
        <p:spPr>
          <a:xfrm>
            <a:off x="-36512" y="3062288"/>
            <a:ext cx="9144000" cy="0"/>
          </a:xfrm>
          <a:prstGeom prst="rect">
            <a:avLst/>
          </a:prstGeom>
          <a:noFill/>
          <a:ln w="9525">
            <a:noFill/>
          </a:ln>
        </p:spPr>
        <p:txBody>
          <a:bodyPr wrap="none" anchor="ctr">
            <a:spAutoFit/>
          </a:bodyPr>
          <a:lstStyle/>
          <a:p>
            <a:endParaRPr lang="zh-CN" altLang="en-US" dirty="0">
              <a:latin typeface="Arial" panose="020B0604020202020204" pitchFamily="34" charset="0"/>
              <a:ea typeface="宋体" panose="02010600030101010101" pitchFamily="2" charset="-122"/>
            </a:endParaRPr>
          </a:p>
        </p:txBody>
      </p:sp>
      <p:graphicFrame>
        <p:nvGraphicFramePr>
          <p:cNvPr id="4103" name="Object 13"/>
          <p:cNvGraphicFramePr/>
          <p:nvPr/>
        </p:nvGraphicFramePr>
        <p:xfrm>
          <a:off x="3059113" y="4579938"/>
          <a:ext cx="5400675" cy="1684337"/>
        </p:xfrm>
        <a:graphic>
          <a:graphicData uri="http://schemas.openxmlformats.org/presentationml/2006/ole">
            <mc:AlternateContent xmlns:mc="http://schemas.openxmlformats.org/markup-compatibility/2006">
              <mc:Choice xmlns:v="urn:schemas-microsoft-com:vml" Requires="v">
                <p:oleObj spid="_x0000_s3091" name="" r:id="rId3" imgW="6064885" imgH="2487930" progId="Visio.Drawing.11">
                  <p:embed/>
                </p:oleObj>
              </mc:Choice>
              <mc:Fallback>
                <p:oleObj name="" r:id="rId3" imgW="6064885" imgH="2487930" progId="Visio.Drawing.11">
                  <p:embed/>
                  <p:pic>
                    <p:nvPicPr>
                      <p:cNvPr id="0" name="图片 3075"/>
                      <p:cNvPicPr/>
                      <p:nvPr/>
                    </p:nvPicPr>
                    <p:blipFill>
                      <a:blip r:embed="rId2"/>
                      <a:srcRect l="27835" t="40967" r="1875" b="5106"/>
                      <a:stretch>
                        <a:fillRect/>
                      </a:stretch>
                    </p:blipFill>
                    <p:spPr>
                      <a:xfrm>
                        <a:off x="3059113" y="4579938"/>
                        <a:ext cx="5400675" cy="1684337"/>
                      </a:xfrm>
                      <a:prstGeom prst="rect">
                        <a:avLst/>
                      </a:prstGeom>
                      <a:noFill/>
                      <a:ln w="38100">
                        <a:noFill/>
                        <a:miter/>
                      </a:ln>
                    </p:spPr>
                  </p:pic>
                </p:oleObj>
              </mc:Fallback>
            </mc:AlternateContent>
          </a:graphicData>
        </a:graphic>
      </p:graphicFrame>
      <p:sp>
        <p:nvSpPr>
          <p:cNvPr id="4104" name="AutoShape 14"/>
          <p:cNvSpPr/>
          <p:nvPr/>
        </p:nvSpPr>
        <p:spPr>
          <a:xfrm>
            <a:off x="468313" y="2347913"/>
            <a:ext cx="1058862" cy="720725"/>
          </a:xfrm>
          <a:prstGeom prst="borderCallout1">
            <a:avLst>
              <a:gd name="adj1" fmla="val 15861"/>
              <a:gd name="adj2" fmla="val 107194"/>
              <a:gd name="adj3" fmla="val 209690"/>
              <a:gd name="adj4" fmla="val 132685"/>
            </a:avLst>
          </a:prstGeom>
          <a:solidFill>
            <a:srgbClr val="66FFFF"/>
          </a:solidFill>
          <a:ln w="19050" cap="flat" cmpd="sng">
            <a:solidFill>
              <a:srgbClr val="FF0000"/>
            </a:solidFill>
            <a:prstDash val="solid"/>
            <a:miter/>
            <a:headEnd type="none" w="med" len="med"/>
            <a:tailEnd type="none" w="med" len="med"/>
          </a:ln>
        </p:spPr>
        <p:txBody>
          <a:bodyPr anchor="t"/>
          <a:lstStyle/>
          <a:p>
            <a:pPr algn="ctr"/>
            <a:r>
              <a:rPr lang="zh-CN" altLang="en-US" sz="2000" b="1" dirty="0">
                <a:solidFill>
                  <a:srgbClr val="000000"/>
                </a:solidFill>
                <a:latin typeface="Times New Roman" panose="02020603050405020304" pitchFamily="18" charset="0"/>
                <a:ea typeface="宋体" panose="02010600030101010101" pitchFamily="2" charset="-122"/>
              </a:rPr>
              <a:t>传感器接收器</a:t>
            </a:r>
            <a:endParaRPr lang="zh-CN" altLang="en-US" sz="2000" b="1" dirty="0">
              <a:solidFill>
                <a:srgbClr val="000000"/>
              </a:solidFill>
              <a:latin typeface="Times New Roman" panose="02020603050405020304" pitchFamily="18" charset="0"/>
              <a:ea typeface="宋体" panose="02010600030101010101" pitchFamily="2" charset="-122"/>
            </a:endParaRPr>
          </a:p>
        </p:txBody>
      </p:sp>
      <p:sp>
        <p:nvSpPr>
          <p:cNvPr id="4105" name="AutoShape 15"/>
          <p:cNvSpPr/>
          <p:nvPr/>
        </p:nvSpPr>
        <p:spPr>
          <a:xfrm>
            <a:off x="2195513" y="2347913"/>
            <a:ext cx="1295400" cy="720725"/>
          </a:xfrm>
          <a:prstGeom prst="borderCallout1">
            <a:avLst>
              <a:gd name="adj1" fmla="val 15861"/>
              <a:gd name="adj2" fmla="val 105884"/>
              <a:gd name="adj3" fmla="val 215639"/>
              <a:gd name="adj4" fmla="val 131616"/>
            </a:avLst>
          </a:prstGeom>
          <a:solidFill>
            <a:srgbClr val="66FFFF"/>
          </a:solidFill>
          <a:ln w="19050" cap="flat" cmpd="sng">
            <a:solidFill>
              <a:srgbClr val="FF0000"/>
            </a:solidFill>
            <a:prstDash val="solid"/>
            <a:miter/>
            <a:headEnd type="none" w="med" len="med"/>
            <a:tailEnd type="none" w="med" len="med"/>
          </a:ln>
        </p:spPr>
        <p:txBody>
          <a:bodyPr anchor="t"/>
          <a:lstStyle/>
          <a:p>
            <a:pPr algn="ctr"/>
            <a:r>
              <a:rPr lang="zh-CN" altLang="en-US" sz="2000" b="1" dirty="0">
                <a:solidFill>
                  <a:srgbClr val="000000"/>
                </a:solidFill>
                <a:latin typeface="Times New Roman" panose="02020603050405020304" pitchFamily="18" charset="0"/>
                <a:ea typeface="宋体" panose="02010600030101010101" pitchFamily="2" charset="-122"/>
              </a:rPr>
              <a:t>隔离、滤波、放大</a:t>
            </a:r>
            <a:endParaRPr lang="zh-CN" altLang="en-US" sz="2000" b="1" dirty="0">
              <a:solidFill>
                <a:srgbClr val="000000"/>
              </a:solidFill>
              <a:latin typeface="Times New Roman" panose="02020603050405020304" pitchFamily="18" charset="0"/>
              <a:ea typeface="宋体" panose="02010600030101010101" pitchFamily="2" charset="-122"/>
            </a:endParaRPr>
          </a:p>
        </p:txBody>
      </p:sp>
      <p:sp>
        <p:nvSpPr>
          <p:cNvPr id="4106" name="AutoShape 16"/>
          <p:cNvSpPr/>
          <p:nvPr/>
        </p:nvSpPr>
        <p:spPr>
          <a:xfrm>
            <a:off x="4211638" y="2347913"/>
            <a:ext cx="1296987" cy="720725"/>
          </a:xfrm>
          <a:prstGeom prst="borderCallout1">
            <a:avLst>
              <a:gd name="adj1" fmla="val 15861"/>
              <a:gd name="adj2" fmla="val 105875"/>
              <a:gd name="adj3" fmla="val 212116"/>
              <a:gd name="adj4" fmla="val 130968"/>
            </a:avLst>
          </a:prstGeom>
          <a:solidFill>
            <a:srgbClr val="66FFFF"/>
          </a:solidFill>
          <a:ln w="19050" cap="flat" cmpd="sng">
            <a:solidFill>
              <a:srgbClr val="FF0000"/>
            </a:solidFill>
            <a:prstDash val="solid"/>
            <a:miter/>
            <a:headEnd type="none" w="med" len="med"/>
            <a:tailEnd type="none" w="med" len="med"/>
          </a:ln>
        </p:spPr>
        <p:txBody>
          <a:bodyPr anchor="t"/>
          <a:lstStyle/>
          <a:p>
            <a:pPr algn="ctr"/>
            <a:r>
              <a:rPr lang="zh-CN" altLang="en-US" sz="2000" b="1" dirty="0">
                <a:solidFill>
                  <a:srgbClr val="000000"/>
                </a:solidFill>
                <a:latin typeface="Times New Roman" panose="02020603050405020304" pitchFamily="18" charset="0"/>
                <a:ea typeface="宋体" panose="02010600030101010101" pitchFamily="2" charset="-122"/>
              </a:rPr>
              <a:t>运算、转换、比较</a:t>
            </a:r>
            <a:endParaRPr lang="zh-CN" altLang="en-US" sz="2000" b="1" dirty="0">
              <a:solidFill>
                <a:srgbClr val="000000"/>
              </a:solidFill>
              <a:latin typeface="Times New Roman" panose="02020603050405020304" pitchFamily="18" charset="0"/>
              <a:ea typeface="宋体" panose="02010600030101010101" pitchFamily="2" charset="-122"/>
            </a:endParaRPr>
          </a:p>
        </p:txBody>
      </p:sp>
      <p:sp>
        <p:nvSpPr>
          <p:cNvPr id="4107" name="AutoShape 17"/>
          <p:cNvSpPr/>
          <p:nvPr/>
        </p:nvSpPr>
        <p:spPr>
          <a:xfrm>
            <a:off x="6084888" y="2492375"/>
            <a:ext cx="914400" cy="431800"/>
          </a:xfrm>
          <a:prstGeom prst="borderCallout1">
            <a:avLst>
              <a:gd name="adj1" fmla="val 26472"/>
              <a:gd name="adj2" fmla="val 108333"/>
              <a:gd name="adj3" fmla="val 315074"/>
              <a:gd name="adj4" fmla="val 144620"/>
            </a:avLst>
          </a:prstGeom>
          <a:solidFill>
            <a:srgbClr val="66FFFF"/>
          </a:solidFill>
          <a:ln w="19050" cap="flat" cmpd="sng">
            <a:solidFill>
              <a:srgbClr val="FF0000"/>
            </a:solidFill>
            <a:prstDash val="solid"/>
            <a:miter/>
            <a:headEnd type="none" w="med" len="med"/>
            <a:tailEnd type="none" w="med" len="med"/>
          </a:ln>
        </p:spPr>
        <p:txBody>
          <a:bodyPr anchor="t"/>
          <a:lstStyle/>
          <a:p>
            <a:pPr algn="ctr"/>
            <a:r>
              <a:rPr lang="zh-CN" altLang="en-US" sz="2000" b="1" dirty="0">
                <a:latin typeface="Times New Roman" panose="02020603050405020304" pitchFamily="18" charset="0"/>
                <a:ea typeface="宋体" panose="02010600030101010101" pitchFamily="2" charset="-122"/>
              </a:rPr>
              <a:t>功放</a:t>
            </a:r>
            <a:endParaRPr lang="zh-CN" altLang="en-US" sz="2000" b="1" dirty="0">
              <a:latin typeface="Times New Roman" panose="02020603050405020304" pitchFamily="18" charset="0"/>
              <a:ea typeface="宋体" panose="02010600030101010101" pitchFamily="2" charset="-122"/>
            </a:endParaRPr>
          </a:p>
        </p:txBody>
      </p:sp>
      <p:grpSp>
        <p:nvGrpSpPr>
          <p:cNvPr id="4108" name="Group 18"/>
          <p:cNvGrpSpPr/>
          <p:nvPr/>
        </p:nvGrpSpPr>
        <p:grpSpPr>
          <a:xfrm>
            <a:off x="7164388" y="2492375"/>
            <a:ext cx="1728787" cy="415925"/>
            <a:chOff x="4513" y="981"/>
            <a:chExt cx="1089" cy="262"/>
          </a:xfrm>
        </p:grpSpPr>
        <p:sp>
          <p:nvSpPr>
            <p:cNvPr id="4109" name="AutoShape 19"/>
            <p:cNvSpPr/>
            <p:nvPr/>
          </p:nvSpPr>
          <p:spPr>
            <a:xfrm>
              <a:off x="4513" y="1071"/>
              <a:ext cx="227" cy="91"/>
            </a:xfrm>
            <a:prstGeom prst="rightArrow">
              <a:avLst>
                <a:gd name="adj1" fmla="val 50000"/>
                <a:gd name="adj2" fmla="val 62327"/>
              </a:avLst>
            </a:prstGeom>
            <a:solidFill>
              <a:srgbClr val="66FFFF"/>
            </a:solidFill>
            <a:ln w="19050" cap="flat" cmpd="sng">
              <a:solidFill>
                <a:srgbClr val="FF0000"/>
              </a:solidFill>
              <a:prstDash val="solid"/>
              <a:miter/>
              <a:headEnd type="none" w="med" len="med"/>
              <a:tailEnd type="none" w="med" len="med"/>
            </a:ln>
          </p:spPr>
          <p:txBody>
            <a:bodyPr wrap="none" anchor="ctr"/>
            <a:lstStyle/>
            <a:p>
              <a:endParaRPr lang="zh-CN" altLang="en-US" dirty="0">
                <a:latin typeface="Arial" panose="020B0604020202020204" pitchFamily="34" charset="0"/>
                <a:ea typeface="宋体" panose="02010600030101010101" pitchFamily="2" charset="-122"/>
              </a:endParaRPr>
            </a:p>
          </p:txBody>
        </p:sp>
        <p:sp>
          <p:nvSpPr>
            <p:cNvPr id="4110" name="Text Box 20"/>
            <p:cNvSpPr txBox="1"/>
            <p:nvPr/>
          </p:nvSpPr>
          <p:spPr>
            <a:xfrm>
              <a:off x="4785" y="981"/>
              <a:ext cx="817" cy="262"/>
            </a:xfrm>
            <a:prstGeom prst="rect">
              <a:avLst/>
            </a:prstGeom>
            <a:solidFill>
              <a:srgbClr val="66FFFF"/>
            </a:solidFill>
            <a:ln w="19050" cap="flat" cmpd="sng">
              <a:solidFill>
                <a:srgbClr val="FF0000"/>
              </a:solidFill>
              <a:prstDash val="solid"/>
              <a:miter/>
              <a:headEnd type="none" w="med" len="med"/>
              <a:tailEnd type="none" w="med" len="med"/>
            </a:ln>
          </p:spPr>
          <p:txBody>
            <a:bodyPr anchor="t">
              <a:spAutoFit/>
            </a:bodyPr>
            <a:lstStyle/>
            <a:p>
              <a:pPr algn="ctr">
                <a:spcBef>
                  <a:spcPct val="50000"/>
                </a:spcBef>
              </a:pPr>
              <a:r>
                <a:rPr lang="zh-CN" altLang="en-US" sz="2000" b="1" dirty="0">
                  <a:latin typeface="Times New Roman" panose="02020603050405020304" pitchFamily="18" charset="0"/>
                  <a:ea typeface="宋体" panose="02010600030101010101" pitchFamily="2" charset="-122"/>
                </a:rPr>
                <a:t>执行机构</a:t>
              </a:r>
              <a:endParaRPr lang="zh-CN" altLang="en-US" sz="2000" b="1" dirty="0">
                <a:latin typeface="Times New Roman" panose="02020603050405020304" pitchFamily="18" charset="0"/>
                <a:ea typeface="宋体" panose="02010600030101010101" pitchFamily="2" charset="-122"/>
              </a:endParaRPr>
            </a:p>
          </p:txBody>
        </p:sp>
      </p:grpSp>
      <p:grpSp>
        <p:nvGrpSpPr>
          <p:cNvPr id="3" name="Group 21"/>
          <p:cNvGrpSpPr/>
          <p:nvPr/>
        </p:nvGrpSpPr>
        <p:grpSpPr>
          <a:xfrm>
            <a:off x="935038" y="1482725"/>
            <a:ext cx="3455987" cy="936625"/>
            <a:chOff x="612" y="889"/>
            <a:chExt cx="2177" cy="590"/>
          </a:xfrm>
        </p:grpSpPr>
        <p:sp>
          <p:nvSpPr>
            <p:cNvPr id="4112" name="AutoShape 22"/>
            <p:cNvSpPr/>
            <p:nvPr/>
          </p:nvSpPr>
          <p:spPr>
            <a:xfrm>
              <a:off x="612" y="889"/>
              <a:ext cx="723" cy="299"/>
            </a:xfrm>
            <a:prstGeom prst="borderCallout1">
              <a:avLst>
                <a:gd name="adj1" fmla="val 24079"/>
                <a:gd name="adj2" fmla="val 106639"/>
                <a:gd name="adj3" fmla="val 251838"/>
                <a:gd name="adj4" fmla="val 200829"/>
              </a:avLst>
            </a:prstGeom>
            <a:solidFill>
              <a:srgbClr val="FFFFCC"/>
            </a:solidFill>
            <a:ln w="19050" cap="flat" cmpd="sng">
              <a:solidFill>
                <a:srgbClr val="FF0000"/>
              </a:solidFill>
              <a:prstDash val="solid"/>
              <a:miter/>
              <a:headEnd type="none" w="med" len="med"/>
              <a:tailEnd type="none" w="med" len="med"/>
            </a:ln>
          </p:spPr>
          <p:txBody>
            <a:bodyPr anchor="t"/>
            <a:lstStyle/>
            <a:p>
              <a:pPr algn="ctr"/>
              <a:r>
                <a:rPr lang="zh-CN" altLang="en-US" sz="2000" b="1" dirty="0">
                  <a:latin typeface="Times New Roman" panose="02020603050405020304" pitchFamily="18" charset="0"/>
                  <a:ea typeface="宋体" panose="02010600030101010101" pitchFamily="2" charset="-122"/>
                </a:rPr>
                <a:t>第</a:t>
              </a:r>
              <a:r>
                <a:rPr lang="en-US" altLang="zh-CN" sz="2000" b="1" dirty="0">
                  <a:latin typeface="Times New Roman" panose="02020603050405020304" pitchFamily="18" charset="0"/>
                  <a:ea typeface="宋体" panose="02010600030101010101" pitchFamily="2" charset="-122"/>
                </a:rPr>
                <a:t>6</a:t>
              </a:r>
              <a:r>
                <a:rPr lang="zh-CN" altLang="en-US" sz="2000" b="1" dirty="0">
                  <a:latin typeface="Times New Roman" panose="02020603050405020304" pitchFamily="18" charset="0"/>
                  <a:ea typeface="宋体" panose="02010600030101010101" pitchFamily="2" charset="-122"/>
                </a:rPr>
                <a:t>章</a:t>
              </a:r>
              <a:r>
                <a:rPr lang="zh-CN" altLang="en-US" sz="2400" dirty="0">
                  <a:latin typeface="Times New Roman" panose="02020603050405020304" pitchFamily="18" charset="0"/>
                  <a:ea typeface="宋体" panose="02010600030101010101" pitchFamily="2" charset="-122"/>
                </a:rPr>
                <a:t> </a:t>
              </a:r>
              <a:endParaRPr lang="zh-CN" altLang="en-US" sz="2400" dirty="0">
                <a:latin typeface="Times New Roman" panose="02020603050405020304" pitchFamily="18" charset="0"/>
                <a:ea typeface="宋体" panose="02010600030101010101" pitchFamily="2" charset="-122"/>
              </a:endParaRPr>
            </a:p>
          </p:txBody>
        </p:sp>
        <p:sp>
          <p:nvSpPr>
            <p:cNvPr id="4113" name="Line 23"/>
            <p:cNvSpPr/>
            <p:nvPr/>
          </p:nvSpPr>
          <p:spPr>
            <a:xfrm flipH="1" flipV="1">
              <a:off x="1383" y="935"/>
              <a:ext cx="1406" cy="544"/>
            </a:xfrm>
            <a:prstGeom prst="line">
              <a:avLst/>
            </a:prstGeom>
            <a:ln w="19050" cap="flat" cmpd="sng">
              <a:solidFill>
                <a:srgbClr val="FF0000"/>
              </a:solidFill>
              <a:prstDash val="solid"/>
              <a:round/>
              <a:headEnd type="none" w="med" len="med"/>
              <a:tailEnd type="none" w="med" len="med"/>
            </a:ln>
          </p:spPr>
        </p:sp>
      </p:grpSp>
      <p:grpSp>
        <p:nvGrpSpPr>
          <p:cNvPr id="4" name="Group 24"/>
          <p:cNvGrpSpPr/>
          <p:nvPr/>
        </p:nvGrpSpPr>
        <p:grpSpPr>
          <a:xfrm>
            <a:off x="3527425" y="1482725"/>
            <a:ext cx="1512888" cy="1296988"/>
            <a:chOff x="2245" y="889"/>
            <a:chExt cx="953" cy="817"/>
          </a:xfrm>
        </p:grpSpPr>
        <p:sp>
          <p:nvSpPr>
            <p:cNvPr id="4115" name="AutoShape 25"/>
            <p:cNvSpPr/>
            <p:nvPr/>
          </p:nvSpPr>
          <p:spPr>
            <a:xfrm>
              <a:off x="2245" y="889"/>
              <a:ext cx="723" cy="299"/>
            </a:xfrm>
            <a:prstGeom prst="borderCallout1">
              <a:avLst>
                <a:gd name="adj1" fmla="val 24079"/>
                <a:gd name="adj2" fmla="val 106639"/>
                <a:gd name="adj3" fmla="val 193310"/>
                <a:gd name="adj4" fmla="val 152005"/>
              </a:avLst>
            </a:prstGeom>
            <a:solidFill>
              <a:srgbClr val="FFFFCC"/>
            </a:solidFill>
            <a:ln w="19050" cap="flat" cmpd="sng">
              <a:solidFill>
                <a:srgbClr val="FF0000"/>
              </a:solidFill>
              <a:prstDash val="solid"/>
              <a:miter/>
              <a:headEnd type="none" w="med" len="med"/>
              <a:tailEnd type="none" w="med" len="med"/>
            </a:ln>
          </p:spPr>
          <p:txBody>
            <a:bodyPr anchor="t"/>
            <a:lstStyle/>
            <a:p>
              <a:pPr algn="ctr"/>
              <a:r>
                <a:rPr lang="zh-CN" altLang="en-US" sz="2000" b="1" dirty="0">
                  <a:latin typeface="Times New Roman" panose="02020603050405020304" pitchFamily="18" charset="0"/>
                  <a:ea typeface="宋体" panose="02010600030101010101" pitchFamily="2" charset="-122"/>
                </a:rPr>
                <a:t>第</a:t>
              </a:r>
              <a:r>
                <a:rPr lang="en-US" altLang="zh-CN" sz="2000" b="1" dirty="0">
                  <a:latin typeface="Times New Roman" panose="02020603050405020304" pitchFamily="18" charset="0"/>
                  <a:ea typeface="宋体" panose="02010600030101010101" pitchFamily="2" charset="-122"/>
                </a:rPr>
                <a:t>7</a:t>
              </a:r>
              <a:r>
                <a:rPr lang="zh-CN" altLang="en-US" sz="2000" b="1" dirty="0">
                  <a:latin typeface="Times New Roman" panose="02020603050405020304" pitchFamily="18" charset="0"/>
                  <a:ea typeface="宋体" panose="02010600030101010101" pitchFamily="2" charset="-122"/>
                </a:rPr>
                <a:t>章</a:t>
              </a:r>
              <a:endParaRPr lang="zh-CN" altLang="en-US" sz="2000" b="1" dirty="0">
                <a:latin typeface="Times New Roman" panose="02020603050405020304" pitchFamily="18" charset="0"/>
                <a:ea typeface="宋体" panose="02010600030101010101" pitchFamily="2" charset="-122"/>
              </a:endParaRPr>
            </a:p>
          </p:txBody>
        </p:sp>
        <p:sp>
          <p:nvSpPr>
            <p:cNvPr id="4116" name="Line 26"/>
            <p:cNvSpPr/>
            <p:nvPr/>
          </p:nvSpPr>
          <p:spPr>
            <a:xfrm flipH="1" flipV="1">
              <a:off x="3016" y="1071"/>
              <a:ext cx="182" cy="635"/>
            </a:xfrm>
            <a:prstGeom prst="line">
              <a:avLst/>
            </a:prstGeom>
            <a:ln w="19050" cap="flat" cmpd="sng">
              <a:solidFill>
                <a:srgbClr val="FF0000"/>
              </a:solidFill>
              <a:prstDash val="solid"/>
              <a:round/>
              <a:headEnd type="none" w="med" len="med"/>
              <a:tailEnd type="none" w="med" len="med"/>
            </a:ln>
          </p:spPr>
        </p:sp>
      </p:grpSp>
      <p:sp>
        <p:nvSpPr>
          <p:cNvPr id="21531" name="AutoShape 27"/>
          <p:cNvSpPr/>
          <p:nvPr/>
        </p:nvSpPr>
        <p:spPr>
          <a:xfrm>
            <a:off x="7631113" y="1628775"/>
            <a:ext cx="1133475" cy="433388"/>
          </a:xfrm>
          <a:prstGeom prst="borderCallout1">
            <a:avLst>
              <a:gd name="adj1" fmla="val 26375"/>
              <a:gd name="adj2" fmla="val -6722"/>
              <a:gd name="adj3" fmla="val 217583"/>
              <a:gd name="adj4" fmla="val -93278"/>
            </a:avLst>
          </a:prstGeom>
          <a:solidFill>
            <a:srgbClr val="FFFFCC"/>
          </a:solidFill>
          <a:ln w="19050" cap="flat" cmpd="sng">
            <a:solidFill>
              <a:srgbClr val="FF0000"/>
            </a:solidFill>
            <a:prstDash val="solid"/>
            <a:miter/>
            <a:headEnd type="none" w="med" len="med"/>
            <a:tailEnd type="none" w="med" len="med"/>
          </a:ln>
        </p:spPr>
        <p:txBody>
          <a:bodyPr anchor="t"/>
          <a:lstStyle/>
          <a:p>
            <a:pPr algn="ctr"/>
            <a:r>
              <a:rPr lang="zh-CN" altLang="en-US" sz="2000" b="1" dirty="0">
                <a:latin typeface="Times New Roman" panose="02020603050405020304" pitchFamily="18" charset="0"/>
                <a:ea typeface="宋体" panose="02010600030101010101" pitchFamily="2" charset="-122"/>
              </a:rPr>
              <a:t>第</a:t>
            </a:r>
            <a:r>
              <a:rPr lang="en-US" altLang="zh-CN" sz="2000" b="1" dirty="0">
                <a:latin typeface="Times New Roman" panose="02020603050405020304" pitchFamily="18" charset="0"/>
                <a:ea typeface="宋体" panose="02010600030101010101" pitchFamily="2" charset="-122"/>
              </a:rPr>
              <a:t>8</a:t>
            </a:r>
            <a:r>
              <a:rPr lang="zh-CN" altLang="en-US" sz="2000" b="1" dirty="0">
                <a:latin typeface="Times New Roman" panose="02020603050405020304" pitchFamily="18" charset="0"/>
                <a:ea typeface="宋体" panose="02010600030101010101" pitchFamily="2" charset="-122"/>
              </a:rPr>
              <a:t>章</a:t>
            </a:r>
            <a:endParaRPr lang="zh-CN" altLang="en-US" sz="2000" b="1" dirty="0">
              <a:latin typeface="Times New Roman" panose="02020603050405020304" pitchFamily="18" charset="0"/>
              <a:ea typeface="宋体" panose="02010600030101010101" pitchFamily="2" charset="-122"/>
            </a:endParaRPr>
          </a:p>
        </p:txBody>
      </p:sp>
      <p:grpSp>
        <p:nvGrpSpPr>
          <p:cNvPr id="5" name="Group 28"/>
          <p:cNvGrpSpPr/>
          <p:nvPr/>
        </p:nvGrpSpPr>
        <p:grpSpPr>
          <a:xfrm>
            <a:off x="4751388" y="1339850"/>
            <a:ext cx="2233612" cy="720725"/>
            <a:chOff x="3016" y="799"/>
            <a:chExt cx="1407" cy="454"/>
          </a:xfrm>
        </p:grpSpPr>
        <p:sp>
          <p:nvSpPr>
            <p:cNvPr id="4119" name="Text Box 29"/>
            <p:cNvSpPr txBox="1"/>
            <p:nvPr/>
          </p:nvSpPr>
          <p:spPr>
            <a:xfrm>
              <a:off x="3470" y="799"/>
              <a:ext cx="953" cy="454"/>
            </a:xfrm>
            <a:prstGeom prst="rect">
              <a:avLst/>
            </a:prstGeom>
            <a:solidFill>
              <a:srgbClr val="FFFFCC"/>
            </a:solidFill>
            <a:ln w="19050" cap="flat" cmpd="sng">
              <a:solidFill>
                <a:srgbClr val="FF0000"/>
              </a:solidFill>
              <a:prstDash val="solid"/>
              <a:miter/>
              <a:headEnd type="none" w="med" len="med"/>
              <a:tailEnd type="none" w="med" len="med"/>
            </a:ln>
          </p:spPr>
          <p:txBody>
            <a:bodyPr anchor="t">
              <a:spAutoFit/>
            </a:bodyPr>
            <a:lstStyle/>
            <a:p>
              <a:pPr>
                <a:spcBef>
                  <a:spcPct val="50000"/>
                </a:spcBef>
              </a:pPr>
              <a:r>
                <a:rPr lang="zh-CN" altLang="en-US" sz="2000" b="1" dirty="0">
                  <a:latin typeface="Times New Roman" panose="02020603050405020304" pitchFamily="18" charset="0"/>
                  <a:ea typeface="宋体" panose="02010600030101010101" pitchFamily="2" charset="-122"/>
                </a:rPr>
                <a:t>信号的产生</a:t>
              </a:r>
              <a:r>
                <a:rPr lang="en-US" altLang="zh-CN" sz="2000" b="1" dirty="0">
                  <a:latin typeface="Times New Roman" panose="02020603050405020304" pitchFamily="18" charset="0"/>
                  <a:ea typeface="宋体" panose="02010600030101010101" pitchFamily="2" charset="-122"/>
                </a:rPr>
                <a:t>A/D</a:t>
              </a:r>
              <a:r>
                <a:rPr lang="zh-CN" altLang="en-US" sz="2000" b="1" dirty="0">
                  <a:latin typeface="Times New Roman" panose="02020603050405020304" pitchFamily="18" charset="0"/>
                  <a:ea typeface="宋体" panose="02010600030101010101" pitchFamily="2" charset="-122"/>
                </a:rPr>
                <a:t>转换</a:t>
              </a:r>
              <a:endParaRPr lang="zh-CN" altLang="en-US" sz="2000" b="1" dirty="0">
                <a:latin typeface="Times New Roman" panose="02020603050405020304" pitchFamily="18" charset="0"/>
                <a:ea typeface="宋体" panose="02010600030101010101" pitchFamily="2" charset="-122"/>
              </a:endParaRPr>
            </a:p>
          </p:txBody>
        </p:sp>
        <p:sp>
          <p:nvSpPr>
            <p:cNvPr id="4120" name="Line 30"/>
            <p:cNvSpPr/>
            <p:nvPr/>
          </p:nvSpPr>
          <p:spPr>
            <a:xfrm flipH="1" flipV="1">
              <a:off x="3016" y="935"/>
              <a:ext cx="454" cy="45"/>
            </a:xfrm>
            <a:prstGeom prst="line">
              <a:avLst/>
            </a:prstGeom>
            <a:ln w="19050" cap="flat" cmpd="sng">
              <a:solidFill>
                <a:srgbClr val="FF0000"/>
              </a:solidFill>
              <a:prstDash val="solid"/>
              <a:round/>
              <a:headEnd type="none" w="med" len="med"/>
              <a:tailEnd type="none" w="med" len="med"/>
            </a:ln>
          </p:spPr>
        </p:sp>
      </p:grpSp>
      <p:grpSp>
        <p:nvGrpSpPr>
          <p:cNvPr id="6" name="Group 31"/>
          <p:cNvGrpSpPr/>
          <p:nvPr/>
        </p:nvGrpSpPr>
        <p:grpSpPr>
          <a:xfrm>
            <a:off x="719138" y="4868863"/>
            <a:ext cx="1871662" cy="1335088"/>
            <a:chOff x="476" y="3022"/>
            <a:chExt cx="1179" cy="841"/>
          </a:xfrm>
        </p:grpSpPr>
        <p:sp>
          <p:nvSpPr>
            <p:cNvPr id="4122" name="Text Box 32"/>
            <p:cNvSpPr txBox="1"/>
            <p:nvPr/>
          </p:nvSpPr>
          <p:spPr>
            <a:xfrm>
              <a:off x="476" y="3022"/>
              <a:ext cx="1179" cy="454"/>
            </a:xfrm>
            <a:prstGeom prst="rect">
              <a:avLst/>
            </a:prstGeom>
            <a:solidFill>
              <a:srgbClr val="66FFFF"/>
            </a:solidFill>
            <a:ln w="19050" cap="flat" cmpd="sng">
              <a:solidFill>
                <a:srgbClr val="FF0000"/>
              </a:solidFill>
              <a:prstDash val="solid"/>
              <a:miter/>
              <a:headEnd type="none" w="med" len="med"/>
              <a:tailEnd type="none" w="med" len="med"/>
            </a:ln>
          </p:spPr>
          <p:txBody>
            <a:bodyPr anchor="t">
              <a:spAutoFit/>
            </a:bodyPr>
            <a:lstStyle/>
            <a:p>
              <a:pPr>
                <a:spcBef>
                  <a:spcPct val="50000"/>
                </a:spcBef>
              </a:pPr>
              <a:r>
                <a:rPr lang="zh-CN" altLang="en-US" sz="2000" b="1" dirty="0">
                  <a:latin typeface="Times New Roman" panose="02020603050405020304" pitchFamily="18" charset="0"/>
                  <a:ea typeface="宋体" panose="02010600030101010101" pitchFamily="2" charset="-122"/>
                </a:rPr>
                <a:t>电子信息系统的供电电源</a:t>
              </a:r>
              <a:endParaRPr lang="zh-CN" altLang="en-US" sz="2000" b="1" dirty="0">
                <a:latin typeface="Times New Roman" panose="02020603050405020304" pitchFamily="18" charset="0"/>
                <a:ea typeface="宋体" panose="02010600030101010101" pitchFamily="2" charset="-122"/>
              </a:endParaRPr>
            </a:p>
          </p:txBody>
        </p:sp>
        <p:sp>
          <p:nvSpPr>
            <p:cNvPr id="4123" name="Text Box 33"/>
            <p:cNvSpPr txBox="1"/>
            <p:nvPr/>
          </p:nvSpPr>
          <p:spPr>
            <a:xfrm>
              <a:off x="748" y="3612"/>
              <a:ext cx="635" cy="251"/>
            </a:xfrm>
            <a:prstGeom prst="rect">
              <a:avLst/>
            </a:prstGeom>
            <a:solidFill>
              <a:srgbClr val="FFFFCC"/>
            </a:solidFill>
            <a:ln w="19050" cap="flat" cmpd="sng">
              <a:solidFill>
                <a:srgbClr val="FF0000"/>
              </a:solidFill>
              <a:prstDash val="solid"/>
              <a:miter/>
              <a:headEnd type="none" w="med" len="med"/>
              <a:tailEnd type="none" w="med" len="med"/>
            </a:ln>
          </p:spPr>
          <p:txBody>
            <a:bodyPr anchor="t">
              <a:spAutoFit/>
            </a:bodyPr>
            <a:lstStyle/>
            <a:p>
              <a:pPr>
                <a:spcBef>
                  <a:spcPct val="50000"/>
                </a:spcBef>
              </a:pPr>
              <a:r>
                <a:rPr lang="zh-CN" altLang="en-US" sz="2000" b="1" dirty="0">
                  <a:latin typeface="Times New Roman" panose="02020603050405020304" pitchFamily="18" charset="0"/>
                  <a:ea typeface="宋体" panose="02010600030101010101" pitchFamily="2" charset="-122"/>
                </a:rPr>
                <a:t>第</a:t>
              </a:r>
              <a:r>
                <a:rPr lang="en-US" altLang="zh-CN" sz="2000" b="1" dirty="0">
                  <a:latin typeface="Times New Roman" panose="02020603050405020304" pitchFamily="18" charset="0"/>
                  <a:ea typeface="宋体" panose="02010600030101010101" pitchFamily="2" charset="-122"/>
                </a:rPr>
                <a:t>9</a:t>
              </a:r>
              <a:r>
                <a:rPr lang="zh-CN" altLang="en-US" sz="2000" b="1" dirty="0">
                  <a:latin typeface="Times New Roman" panose="02020603050405020304" pitchFamily="18" charset="0"/>
                  <a:ea typeface="宋体" panose="02010600030101010101" pitchFamily="2" charset="-122"/>
                </a:rPr>
                <a:t>章</a:t>
              </a:r>
              <a:endParaRPr lang="zh-CN" altLang="en-US" sz="2000" b="1" dirty="0">
                <a:latin typeface="Times New Roman" panose="02020603050405020304" pitchFamily="18" charset="0"/>
                <a:ea typeface="宋体" panose="02010600030101010101" pitchFamily="2" charset="-122"/>
              </a:endParaRPr>
            </a:p>
          </p:txBody>
        </p:sp>
        <p:sp>
          <p:nvSpPr>
            <p:cNvPr id="4124" name="Line 34"/>
            <p:cNvSpPr/>
            <p:nvPr/>
          </p:nvSpPr>
          <p:spPr>
            <a:xfrm>
              <a:off x="1066" y="3476"/>
              <a:ext cx="0" cy="136"/>
            </a:xfrm>
            <a:prstGeom prst="line">
              <a:avLst/>
            </a:prstGeom>
            <a:ln w="19050" cap="flat" cmpd="sng">
              <a:solidFill>
                <a:srgbClr val="FF0000"/>
              </a:solidFill>
              <a:prstDash val="solid"/>
              <a:round/>
              <a:headEnd type="none" w="med" len="med"/>
              <a:tailEnd type="none" w="med" len="med"/>
            </a:ln>
          </p:spPr>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down)">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right)">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21531"/>
                                        </p:tgtEl>
                                        <p:attrNameLst>
                                          <p:attrName>style.visibility</p:attrName>
                                        </p:attrNameLst>
                                      </p:cBhvr>
                                      <p:to>
                                        <p:strVal val="visible"/>
                                      </p:to>
                                    </p:set>
                                    <p:animEffect transition="in" filter="wipe(down)">
                                      <p:cBhvr>
                                        <p:cTn id="22" dur="500"/>
                                        <p:tgtEl>
                                          <p:spTgt spid="21531"/>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wipe(up)">
                                      <p:cBhvr>
                                        <p:cTn id="2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31"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0962" name="Object 2"/>
          <p:cNvGraphicFramePr/>
          <p:nvPr/>
        </p:nvGraphicFramePr>
        <p:xfrm>
          <a:off x="762000" y="2125663"/>
          <a:ext cx="3352800" cy="2482850"/>
        </p:xfrm>
        <a:graphic>
          <a:graphicData uri="http://schemas.openxmlformats.org/presentationml/2006/ole">
            <mc:AlternateContent xmlns:mc="http://schemas.openxmlformats.org/markup-compatibility/2006">
              <mc:Choice xmlns:v="urn:schemas-microsoft-com:vml" Requires="v">
                <p:oleObj spid="_x0000_s18457" name="" r:id="rId1" imgW="11325225" imgH="8391525" progId="MSPhotoEd.3">
                  <p:embed/>
                </p:oleObj>
              </mc:Choice>
              <mc:Fallback>
                <p:oleObj name="" r:id="rId1" imgW="11325225" imgH="8391525" progId="MSPhotoEd.3">
                  <p:embed/>
                  <p:pic>
                    <p:nvPicPr>
                      <p:cNvPr id="0" name="图片 3118"/>
                      <p:cNvPicPr/>
                      <p:nvPr/>
                    </p:nvPicPr>
                    <p:blipFill>
                      <a:blip r:embed="rId2"/>
                      <a:stretch>
                        <a:fillRect/>
                      </a:stretch>
                    </p:blipFill>
                    <p:spPr>
                      <a:xfrm>
                        <a:off x="762000" y="2125663"/>
                        <a:ext cx="3352800" cy="2482850"/>
                      </a:xfrm>
                      <a:prstGeom prst="rect">
                        <a:avLst/>
                      </a:prstGeom>
                      <a:noFill/>
                      <a:ln w="38100">
                        <a:noFill/>
                        <a:miter/>
                      </a:ln>
                    </p:spPr>
                  </p:pic>
                </p:oleObj>
              </mc:Fallback>
            </mc:AlternateContent>
          </a:graphicData>
        </a:graphic>
      </p:graphicFrame>
      <p:graphicFrame>
        <p:nvGraphicFramePr>
          <p:cNvPr id="40963" name="Object 3"/>
          <p:cNvGraphicFramePr/>
          <p:nvPr/>
        </p:nvGraphicFramePr>
        <p:xfrm>
          <a:off x="4572000" y="1820863"/>
          <a:ext cx="1327150" cy="804862"/>
        </p:xfrm>
        <a:graphic>
          <a:graphicData uri="http://schemas.openxmlformats.org/presentationml/2006/ole">
            <mc:AlternateContent xmlns:mc="http://schemas.openxmlformats.org/markup-compatibility/2006">
              <mc:Choice xmlns:v="urn:schemas-microsoft-com:vml" Requires="v">
                <p:oleObj spid="_x0000_s18458" name="" r:id="rId3" imgW="647700" imgH="393700" progId="Equation.3">
                  <p:embed/>
                </p:oleObj>
              </mc:Choice>
              <mc:Fallback>
                <p:oleObj name="" r:id="rId3" imgW="647700" imgH="393700" progId="Equation.3">
                  <p:embed/>
                  <p:pic>
                    <p:nvPicPr>
                      <p:cNvPr id="0" name="图片 3117"/>
                      <p:cNvPicPr/>
                      <p:nvPr/>
                    </p:nvPicPr>
                    <p:blipFill>
                      <a:blip r:embed="rId4"/>
                      <a:stretch>
                        <a:fillRect/>
                      </a:stretch>
                    </p:blipFill>
                    <p:spPr>
                      <a:xfrm>
                        <a:off x="4572000" y="1820863"/>
                        <a:ext cx="1327150" cy="804862"/>
                      </a:xfrm>
                      <a:prstGeom prst="rect">
                        <a:avLst/>
                      </a:prstGeom>
                      <a:solidFill>
                        <a:srgbClr val="FFFFFF"/>
                      </a:solidFill>
                      <a:ln w="38100">
                        <a:noFill/>
                        <a:miter/>
                      </a:ln>
                    </p:spPr>
                  </p:pic>
                </p:oleObj>
              </mc:Fallback>
            </mc:AlternateContent>
          </a:graphicData>
        </a:graphic>
      </p:graphicFrame>
      <p:sp>
        <p:nvSpPr>
          <p:cNvPr id="40964" name="Text Box 4"/>
          <p:cNvSpPr txBox="1"/>
          <p:nvPr/>
        </p:nvSpPr>
        <p:spPr>
          <a:xfrm>
            <a:off x="971550" y="5449888"/>
            <a:ext cx="6934200" cy="519112"/>
          </a:xfrm>
          <a:prstGeom prst="rect">
            <a:avLst/>
          </a:prstGeom>
          <a:noFill/>
          <a:ln w="9525">
            <a:noFill/>
          </a:ln>
        </p:spPr>
        <p:txBody>
          <a:bodyPr anchor="t">
            <a:spAutoFit/>
          </a:bodyPr>
          <a:lstStyle/>
          <a:p>
            <a:pPr>
              <a:spcBef>
                <a:spcPct val="50000"/>
              </a:spcBef>
            </a:pPr>
            <a:r>
              <a:rPr lang="zh-CN" altLang="en-US" sz="2800" b="1" dirty="0">
                <a:solidFill>
                  <a:schemeClr val="tx2"/>
                </a:solidFill>
                <a:latin typeface="Times New Roman" panose="02020603050405020304" pitchFamily="18" charset="0"/>
                <a:ea typeface="宋体" panose="02010600030101010101" pitchFamily="2" charset="-122"/>
              </a:rPr>
              <a:t>对输入电压的极性和幅值有何要求？</a:t>
            </a:r>
            <a:endParaRPr lang="zh-CN" altLang="en-US" sz="2800" b="1" dirty="0">
              <a:solidFill>
                <a:schemeClr val="tx2"/>
              </a:solidFill>
              <a:latin typeface="Times New Roman" panose="02020603050405020304" pitchFamily="18" charset="0"/>
              <a:ea typeface="宋体" panose="02010600030101010101" pitchFamily="2" charset="-122"/>
            </a:endParaRPr>
          </a:p>
        </p:txBody>
      </p:sp>
      <p:graphicFrame>
        <p:nvGraphicFramePr>
          <p:cNvPr id="40965" name="Object 5"/>
          <p:cNvGraphicFramePr/>
          <p:nvPr/>
        </p:nvGraphicFramePr>
        <p:xfrm>
          <a:off x="4572000" y="3573463"/>
          <a:ext cx="2819400" cy="819150"/>
        </p:xfrm>
        <a:graphic>
          <a:graphicData uri="http://schemas.openxmlformats.org/presentationml/2006/ole">
            <mc:AlternateContent xmlns:mc="http://schemas.openxmlformats.org/markup-compatibility/2006">
              <mc:Choice xmlns:v="urn:schemas-microsoft-com:vml" Requires="v">
                <p:oleObj spid="_x0000_s18459" name="" r:id="rId5" imgW="1485265" imgH="431800" progId="Equation.3">
                  <p:embed/>
                </p:oleObj>
              </mc:Choice>
              <mc:Fallback>
                <p:oleObj name="" r:id="rId5" imgW="1485265" imgH="431800" progId="Equation.3">
                  <p:embed/>
                  <p:pic>
                    <p:nvPicPr>
                      <p:cNvPr id="0" name="图片 3123"/>
                      <p:cNvPicPr/>
                      <p:nvPr/>
                    </p:nvPicPr>
                    <p:blipFill>
                      <a:blip r:embed="rId6"/>
                      <a:stretch>
                        <a:fillRect/>
                      </a:stretch>
                    </p:blipFill>
                    <p:spPr>
                      <a:xfrm>
                        <a:off x="4572000" y="3573463"/>
                        <a:ext cx="2819400" cy="819150"/>
                      </a:xfrm>
                      <a:prstGeom prst="rect">
                        <a:avLst/>
                      </a:prstGeom>
                      <a:solidFill>
                        <a:srgbClr val="66FFFF"/>
                      </a:solidFill>
                      <a:ln w="9525" cap="flat" cmpd="sng">
                        <a:solidFill>
                          <a:srgbClr val="FF0000"/>
                        </a:solidFill>
                        <a:prstDash val="solid"/>
                        <a:miter/>
                        <a:headEnd type="none" w="med" len="med"/>
                        <a:tailEnd type="none" w="med" len="med"/>
                      </a:ln>
                    </p:spPr>
                  </p:pic>
                </p:oleObj>
              </mc:Fallback>
            </mc:AlternateContent>
          </a:graphicData>
        </a:graphic>
      </p:graphicFrame>
      <p:sp>
        <p:nvSpPr>
          <p:cNvPr id="24581" name="Rectangle 6"/>
          <p:cNvSpPr>
            <a:spLocks noGrp="1"/>
          </p:cNvSpPr>
          <p:nvPr>
            <p:ph type="title"/>
          </p:nvPr>
        </p:nvSpPr>
        <p:spPr>
          <a:xfrm>
            <a:off x="323850" y="836613"/>
            <a:ext cx="7262813" cy="576262"/>
          </a:xfrm>
        </p:spPr>
        <p:txBody>
          <a:bodyPr wrap="square" lIns="91440" tIns="45720" rIns="91440" bIns="45720" anchor="ctr"/>
          <a:lstStyle/>
          <a:p>
            <a:pPr algn="l" eaLnBrk="1" hangingPunct="1"/>
            <a:r>
              <a:rPr lang="zh-CN" altLang="en-US" sz="3200" dirty="0">
                <a:latin typeface="华文行楷" panose="02010800040101010101" pitchFamily="2" charset="-122"/>
                <a:ea typeface="华文行楷" panose="02010800040101010101" pitchFamily="2" charset="-122"/>
              </a:rPr>
              <a:t>五、对数运算电路和指数运算电路</a:t>
            </a:r>
            <a:endParaRPr lang="zh-CN" altLang="en-US" sz="3200" dirty="0">
              <a:latin typeface="华文行楷" panose="02010800040101010101" pitchFamily="2" charset="-122"/>
              <a:ea typeface="华文行楷" panose="02010800040101010101" pitchFamily="2" charset="-122"/>
            </a:endParaRPr>
          </a:p>
        </p:txBody>
      </p:sp>
      <p:sp>
        <p:nvSpPr>
          <p:cNvPr id="40967" name="Text Box 7"/>
          <p:cNvSpPr txBox="1"/>
          <p:nvPr/>
        </p:nvSpPr>
        <p:spPr>
          <a:xfrm>
            <a:off x="762000" y="1516063"/>
            <a:ext cx="3124200" cy="519112"/>
          </a:xfrm>
          <a:prstGeom prst="rect">
            <a:avLst/>
          </a:prstGeom>
          <a:noFill/>
          <a:ln w="9525">
            <a:noFill/>
          </a:ln>
        </p:spPr>
        <p:txBody>
          <a:bodyPr anchor="t">
            <a:spAutoFit/>
          </a:bodyPr>
          <a:lstStyle/>
          <a:p>
            <a:pPr>
              <a:spcBef>
                <a:spcPct val="50000"/>
              </a:spcBef>
            </a:pPr>
            <a:r>
              <a:rPr lang="en-US" altLang="zh-CN" sz="2800" dirty="0">
                <a:solidFill>
                  <a:schemeClr val="tx2"/>
                </a:solidFill>
                <a:latin typeface="华文行楷" panose="02010800040101010101" pitchFamily="2" charset="-122"/>
                <a:ea typeface="华文行楷" panose="02010800040101010101" pitchFamily="2" charset="-122"/>
              </a:rPr>
              <a:t>1. </a:t>
            </a:r>
            <a:r>
              <a:rPr lang="zh-CN" altLang="en-US" sz="2800" dirty="0">
                <a:solidFill>
                  <a:schemeClr val="tx2"/>
                </a:solidFill>
                <a:latin typeface="华文行楷" panose="02010800040101010101" pitchFamily="2" charset="-122"/>
                <a:ea typeface="华文行楷" panose="02010800040101010101" pitchFamily="2" charset="-122"/>
              </a:rPr>
              <a:t>对数运算</a:t>
            </a:r>
            <a:endParaRPr lang="zh-CN" altLang="en-US" sz="2800" dirty="0">
              <a:solidFill>
                <a:schemeClr val="tx2"/>
              </a:solidFill>
              <a:latin typeface="华文行楷" panose="02010800040101010101" pitchFamily="2" charset="-122"/>
              <a:ea typeface="华文行楷" panose="02010800040101010101" pitchFamily="2" charset="-122"/>
            </a:endParaRPr>
          </a:p>
        </p:txBody>
      </p:sp>
      <p:sp>
        <p:nvSpPr>
          <p:cNvPr id="40968" name="AutoShape 8"/>
          <p:cNvSpPr/>
          <p:nvPr/>
        </p:nvSpPr>
        <p:spPr>
          <a:xfrm>
            <a:off x="2438400" y="4487863"/>
            <a:ext cx="3784600" cy="884237"/>
          </a:xfrm>
          <a:prstGeom prst="borderCallout1">
            <a:avLst>
              <a:gd name="adj1" fmla="val 12926"/>
              <a:gd name="adj2" fmla="val 102014"/>
              <a:gd name="adj3" fmla="val -28185"/>
              <a:gd name="adj4" fmla="val 116231"/>
            </a:avLst>
          </a:prstGeom>
          <a:solidFill>
            <a:srgbClr val="FFFFCC"/>
          </a:solidFill>
          <a:ln w="19050" cap="flat" cmpd="sng">
            <a:solidFill>
              <a:srgbClr val="FF0000"/>
            </a:solidFill>
            <a:prstDash val="solid"/>
            <a:miter/>
            <a:headEnd type="none" w="med" len="med"/>
            <a:tailEnd type="none" w="med" len="med"/>
          </a:ln>
        </p:spPr>
        <p:txBody>
          <a:bodyPr anchor="t"/>
          <a:lstStyle/>
          <a:p>
            <a:pPr algn="ctr"/>
            <a:r>
              <a:rPr lang="zh-CN" altLang="en-US" sz="2400" b="1" dirty="0">
                <a:latin typeface="Times New Roman" panose="02020603050405020304" pitchFamily="18" charset="0"/>
                <a:ea typeface="宋体" panose="02010600030101010101" pitchFamily="2" charset="-122"/>
              </a:rPr>
              <a:t>实用电路中常常采取措施消除</a:t>
            </a:r>
            <a:r>
              <a:rPr lang="en-US" altLang="zh-CN" sz="2400" b="1" i="1" dirty="0">
                <a:latin typeface="Times New Roman" panose="02020603050405020304" pitchFamily="18" charset="0"/>
                <a:ea typeface="宋体" panose="02010600030101010101" pitchFamily="2" charset="-122"/>
              </a:rPr>
              <a:t>I</a:t>
            </a:r>
            <a:r>
              <a:rPr lang="en-US" altLang="zh-CN" sz="2400" b="1" baseline="-25000" dirty="0">
                <a:latin typeface="Times New Roman" panose="02020603050405020304" pitchFamily="18" charset="0"/>
                <a:ea typeface="宋体" panose="02010600030101010101" pitchFamily="2" charset="-122"/>
              </a:rPr>
              <a:t>S</a:t>
            </a:r>
            <a:r>
              <a:rPr lang="zh-CN" altLang="en-US" sz="2400" b="1" dirty="0">
                <a:latin typeface="Times New Roman" panose="02020603050405020304" pitchFamily="18" charset="0"/>
                <a:ea typeface="宋体" panose="02010600030101010101" pitchFamily="2" charset="-122"/>
              </a:rPr>
              <a:t>对运算关系的影响</a:t>
            </a:r>
            <a:endParaRPr lang="zh-CN" altLang="en-US" sz="2400" b="1" dirty="0">
              <a:latin typeface="Times New Roman" panose="02020603050405020304" pitchFamily="18" charset="0"/>
              <a:ea typeface="宋体" panose="02010600030101010101" pitchFamily="2" charset="-122"/>
            </a:endParaRPr>
          </a:p>
        </p:txBody>
      </p:sp>
      <p:graphicFrame>
        <p:nvGraphicFramePr>
          <p:cNvPr id="40969" name="Object 9"/>
          <p:cNvGraphicFramePr/>
          <p:nvPr/>
        </p:nvGraphicFramePr>
        <p:xfrm>
          <a:off x="4572000" y="2659063"/>
          <a:ext cx="1300163" cy="752475"/>
        </p:xfrm>
        <a:graphic>
          <a:graphicData uri="http://schemas.openxmlformats.org/presentationml/2006/ole">
            <mc:AlternateContent xmlns:mc="http://schemas.openxmlformats.org/markup-compatibility/2006">
              <mc:Choice xmlns:v="urn:schemas-microsoft-com:vml" Requires="v">
                <p:oleObj spid="_x0000_s18460" name="" r:id="rId7" imgW="635000" imgH="368300" progId="Equation.3">
                  <p:embed/>
                </p:oleObj>
              </mc:Choice>
              <mc:Fallback>
                <p:oleObj name="" r:id="rId7" imgW="635000" imgH="368300" progId="Equation.3">
                  <p:embed/>
                  <p:pic>
                    <p:nvPicPr>
                      <p:cNvPr id="0" name="图片 3126"/>
                      <p:cNvPicPr/>
                      <p:nvPr/>
                    </p:nvPicPr>
                    <p:blipFill>
                      <a:blip r:embed="rId8"/>
                      <a:stretch>
                        <a:fillRect/>
                      </a:stretch>
                    </p:blipFill>
                    <p:spPr>
                      <a:xfrm>
                        <a:off x="4572000" y="2659063"/>
                        <a:ext cx="1300163" cy="752475"/>
                      </a:xfrm>
                      <a:prstGeom prst="rect">
                        <a:avLst/>
                      </a:prstGeom>
                      <a:solidFill>
                        <a:srgbClr val="FFFFFF"/>
                      </a:solidFill>
                      <a:ln w="38100">
                        <a:noFill/>
                        <a:miter/>
                      </a:ln>
                    </p:spPr>
                  </p:pic>
                </p:oleObj>
              </mc:Fallback>
            </mc:AlternateContent>
          </a:graphicData>
        </a:graphic>
      </p:graphicFrame>
      <p:sp>
        <p:nvSpPr>
          <p:cNvPr id="40970" name="AutoShape 10"/>
          <p:cNvSpPr/>
          <p:nvPr/>
        </p:nvSpPr>
        <p:spPr>
          <a:xfrm>
            <a:off x="6143625" y="2430463"/>
            <a:ext cx="2390775" cy="912812"/>
          </a:xfrm>
          <a:prstGeom prst="borderCallout1">
            <a:avLst>
              <a:gd name="adj1" fmla="val 12523"/>
              <a:gd name="adj2" fmla="val -3185"/>
              <a:gd name="adj3" fmla="val 72694"/>
              <a:gd name="adj4" fmla="val -12949"/>
            </a:avLst>
          </a:prstGeom>
          <a:solidFill>
            <a:srgbClr val="FFFFCC"/>
          </a:solidFill>
          <a:ln w="19050" cap="flat" cmpd="sng">
            <a:solidFill>
              <a:srgbClr val="FF0000"/>
            </a:solidFill>
            <a:prstDash val="solid"/>
            <a:miter/>
            <a:headEnd type="none" w="med" len="med"/>
            <a:tailEnd type="none" w="med" len="med"/>
          </a:ln>
        </p:spPr>
        <p:txBody>
          <a:bodyPr anchor="t"/>
          <a:lstStyle/>
          <a:p>
            <a:pPr algn="ctr"/>
            <a:r>
              <a:rPr lang="zh-CN" altLang="en-US" sz="2400" b="1" dirty="0">
                <a:latin typeface="Times New Roman" panose="02020603050405020304" pitchFamily="18" charset="0"/>
                <a:ea typeface="宋体" panose="02010600030101010101" pitchFamily="2" charset="-122"/>
              </a:rPr>
              <a:t>利用</a:t>
            </a:r>
            <a:r>
              <a:rPr lang="en-US" altLang="zh-CN" sz="2400" b="1" dirty="0">
                <a:latin typeface="Times New Roman" panose="02020603050405020304" pitchFamily="18" charset="0"/>
                <a:ea typeface="宋体" panose="02010600030101010101" pitchFamily="2" charset="-122"/>
              </a:rPr>
              <a:t>PN</a:t>
            </a:r>
            <a:r>
              <a:rPr lang="zh-CN" altLang="en-US" sz="2400" b="1" dirty="0">
                <a:latin typeface="Times New Roman" panose="02020603050405020304" pitchFamily="18" charset="0"/>
                <a:ea typeface="宋体" panose="02010600030101010101" pitchFamily="2" charset="-122"/>
              </a:rPr>
              <a:t>结端电压与电流的关系</a:t>
            </a:r>
            <a:endParaRPr lang="zh-CN" altLang="en-US" sz="2400" b="1" dirty="0">
              <a:latin typeface="Times New Roman" panose="02020603050405020304" pitchFamily="18" charset="0"/>
              <a:ea typeface="宋体" panose="02010600030101010101" pitchFamily="2" charset="-122"/>
            </a:endParaRPr>
          </a:p>
        </p:txBody>
      </p:sp>
      <p:sp>
        <p:nvSpPr>
          <p:cNvPr id="40975" name="AutoShape 15"/>
          <p:cNvSpPr/>
          <p:nvPr/>
        </p:nvSpPr>
        <p:spPr>
          <a:xfrm>
            <a:off x="485775" y="3679825"/>
            <a:ext cx="917575" cy="833438"/>
          </a:xfrm>
          <a:prstGeom prst="borderCallout1">
            <a:avLst>
              <a:gd name="adj1" fmla="val 13713"/>
              <a:gd name="adj2" fmla="val 108306"/>
              <a:gd name="adj3" fmla="val -29523"/>
              <a:gd name="adj4" fmla="val 123528"/>
            </a:avLst>
          </a:prstGeom>
          <a:solidFill>
            <a:srgbClr val="FFFFCC"/>
          </a:solidFill>
          <a:ln w="19050" cap="flat" cmpd="sng">
            <a:solidFill>
              <a:srgbClr val="FF0000"/>
            </a:solidFill>
            <a:prstDash val="solid"/>
            <a:miter/>
            <a:headEnd type="none" w="med" len="med"/>
            <a:tailEnd type="none" w="med" len="med"/>
          </a:ln>
        </p:spPr>
        <p:txBody>
          <a:bodyPr anchor="t"/>
          <a:lstStyle/>
          <a:p>
            <a:pPr algn="ctr"/>
            <a:r>
              <a:rPr lang="zh-CN" altLang="en-US" sz="2400" b="1" dirty="0">
                <a:latin typeface="Arial" panose="020B0604020202020204" pitchFamily="34" charset="0"/>
                <a:ea typeface="宋体" panose="02010600030101010101" pitchFamily="2" charset="-122"/>
              </a:rPr>
              <a:t>实际极性</a:t>
            </a:r>
            <a:endParaRPr lang="zh-CN" altLang="en-US" sz="2400" b="1" dirty="0">
              <a:latin typeface="Arial" panose="020B0604020202020204" pitchFamily="34" charset="0"/>
              <a:ea typeface="宋体" panose="02010600030101010101" pitchFamily="2" charset="-122"/>
            </a:endParaRPr>
          </a:p>
        </p:txBody>
      </p:sp>
      <p:sp>
        <p:nvSpPr>
          <p:cNvPr id="40976" name="AutoShape 16"/>
          <p:cNvSpPr/>
          <p:nvPr/>
        </p:nvSpPr>
        <p:spPr>
          <a:xfrm>
            <a:off x="5508625" y="6056313"/>
            <a:ext cx="2519363" cy="473075"/>
          </a:xfrm>
          <a:prstGeom prst="borderCallout1">
            <a:avLst>
              <a:gd name="adj1" fmla="val 24162"/>
              <a:gd name="adj2" fmla="val -3023"/>
              <a:gd name="adj3" fmla="val -21477"/>
              <a:gd name="adj4" fmla="val -31444"/>
            </a:avLst>
          </a:prstGeom>
          <a:solidFill>
            <a:srgbClr val="FFFFCC"/>
          </a:solidFill>
          <a:ln w="19050" cap="flat" cmpd="sng">
            <a:solidFill>
              <a:srgbClr val="FF0000"/>
            </a:solidFill>
            <a:prstDash val="solid"/>
            <a:miter/>
            <a:headEnd type="none" w="med" len="med"/>
            <a:tailEnd type="none" w="med" len="med"/>
          </a:ln>
        </p:spPr>
        <p:txBody>
          <a:bodyPr anchor="t"/>
          <a:lstStyle/>
          <a:p>
            <a:pPr algn="ctr"/>
            <a:r>
              <a:rPr lang="en-US" altLang="zh-CN" sz="2400" b="1" i="1" dirty="0">
                <a:latin typeface="Times New Roman" panose="02020603050405020304" pitchFamily="18" charset="0"/>
                <a:ea typeface="宋体" panose="02010600030101010101" pitchFamily="2" charset="-122"/>
              </a:rPr>
              <a:t>I</a:t>
            </a:r>
            <a:r>
              <a:rPr lang="en-US" altLang="zh-CN" sz="2400" b="1" baseline="-25000" dirty="0">
                <a:latin typeface="Times New Roman" panose="02020603050405020304" pitchFamily="18" charset="0"/>
                <a:ea typeface="宋体" panose="02010600030101010101" pitchFamily="2" charset="-122"/>
              </a:rPr>
              <a:t>CM</a:t>
            </a:r>
            <a:r>
              <a:rPr lang="zh-CN" altLang="en-US" sz="2400" b="1" dirty="0">
                <a:latin typeface="Arial" panose="020B0604020202020204" pitchFamily="34" charset="0"/>
                <a:ea typeface="宋体" panose="02010600030101010101" pitchFamily="2" charset="-122"/>
              </a:rPr>
              <a:t>限制其值</a:t>
            </a:r>
            <a:endParaRPr lang="zh-CN" altLang="en-US" sz="2400" b="1" dirty="0">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096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nodeType="clickEffect">
                                  <p:stCondLst>
                                    <p:cond delay="0"/>
                                  </p:stCondLst>
                                  <p:childTnLst>
                                    <p:set>
                                      <p:cBhvr>
                                        <p:cTn id="10" dur="1" fill="hold">
                                          <p:stCondLst>
                                            <p:cond delay="0"/>
                                          </p:stCondLst>
                                        </p:cTn>
                                        <p:tgtEl>
                                          <p:spTgt spid="40962"/>
                                        </p:tgtEl>
                                        <p:attrNameLst>
                                          <p:attrName>style.visibility</p:attrName>
                                        </p:attrNameLst>
                                      </p:cBhvr>
                                      <p:to>
                                        <p:strVal val="visible"/>
                                      </p:to>
                                    </p:set>
                                    <p:animEffect transition="in" filter="wipe(left)">
                                      <p:cBhvr>
                                        <p:cTn id="11" dur="500"/>
                                        <p:tgtEl>
                                          <p:spTgt spid="40962"/>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40963"/>
                                        </p:tgtEl>
                                        <p:attrNameLst>
                                          <p:attrName>style.visibility</p:attrName>
                                        </p:attrNameLst>
                                      </p:cBhvr>
                                      <p:to>
                                        <p:strVal val="visible"/>
                                      </p:to>
                                    </p:set>
                                    <p:animEffect transition="in" filter="wipe(left)">
                                      <p:cBhvr>
                                        <p:cTn id="16" dur="500"/>
                                        <p:tgtEl>
                                          <p:spTgt spid="40963"/>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40969"/>
                                        </p:tgtEl>
                                        <p:attrNameLst>
                                          <p:attrName>style.visibility</p:attrName>
                                        </p:attrNameLst>
                                      </p:cBhvr>
                                      <p:to>
                                        <p:strVal val="visible"/>
                                      </p:to>
                                    </p:set>
                                    <p:animEffect transition="in" filter="wipe(left)">
                                      <p:cBhvr>
                                        <p:cTn id="21" dur="500"/>
                                        <p:tgtEl>
                                          <p:spTgt spid="40969"/>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499"/>
                                          </p:stCondLst>
                                        </p:cTn>
                                        <p:tgtEl>
                                          <p:spTgt spid="40970"/>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40965"/>
                                        </p:tgtEl>
                                        <p:attrNameLst>
                                          <p:attrName>style.visibility</p:attrName>
                                        </p:attrNameLst>
                                      </p:cBhvr>
                                      <p:to>
                                        <p:strVal val="visible"/>
                                      </p:to>
                                    </p:set>
                                    <p:animEffect transition="in" filter="wipe(left)">
                                      <p:cBhvr>
                                        <p:cTn id="30" dur="500"/>
                                        <p:tgtEl>
                                          <p:spTgt spid="40965"/>
                                        </p:tgtEl>
                                      </p:cBhvr>
                                    </p:animEffec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4096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40964">
                                            <p:txEl>
                                              <p:pRg st="0" end="0"/>
                                            </p:txEl>
                                          </p:spTgt>
                                        </p:tgtEl>
                                        <p:attrNameLst>
                                          <p:attrName>style.visibility</p:attrName>
                                        </p:attrNameLst>
                                      </p:cBhvr>
                                      <p:to>
                                        <p:strVal val="visible"/>
                                      </p:to>
                                    </p:set>
                                    <p:animEffect transition="in" filter="wipe(left)">
                                      <p:cBhvr>
                                        <p:cTn id="39" dur="500"/>
                                        <p:tgtEl>
                                          <p:spTgt spid="40964">
                                            <p:txEl>
                                              <p:pRg st="0" end="0"/>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40975"/>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409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4" grpId="0" build="p"/>
      <p:bldP spid="40967" grpId="0"/>
      <p:bldP spid="40968" grpId="0" animBg="1"/>
      <p:bldP spid="40970" grpId="0" animBg="1"/>
      <p:bldP spid="40975" grpId="0" animBg="1"/>
      <p:bldP spid="40976"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2"/>
          <p:cNvSpPr>
            <a:spLocks noGrp="1"/>
          </p:cNvSpPr>
          <p:nvPr>
            <p:ph type="title"/>
          </p:nvPr>
        </p:nvSpPr>
        <p:spPr>
          <a:xfrm>
            <a:off x="457200" y="836613"/>
            <a:ext cx="8229600" cy="581025"/>
          </a:xfrm>
        </p:spPr>
        <p:txBody>
          <a:bodyPr wrap="square" lIns="91440" tIns="45720" rIns="91440" bIns="45720" anchor="ctr"/>
          <a:lstStyle/>
          <a:p>
            <a:pPr algn="l" eaLnBrk="1" hangingPunct="1"/>
            <a:r>
              <a:rPr lang="zh-CN" altLang="en-US" sz="2800" dirty="0">
                <a:latin typeface="华文行楷" panose="02010800040101010101" pitchFamily="2" charset="-122"/>
                <a:ea typeface="华文行楷" panose="02010800040101010101" pitchFamily="2" charset="-122"/>
              </a:rPr>
              <a:t>集成对数运算电路</a:t>
            </a:r>
            <a:endParaRPr lang="zh-CN" altLang="en-US" sz="2800" dirty="0">
              <a:latin typeface="华文行楷" panose="02010800040101010101" pitchFamily="2" charset="-122"/>
              <a:ea typeface="华文行楷" panose="02010800040101010101" pitchFamily="2" charset="-122"/>
            </a:endParaRPr>
          </a:p>
        </p:txBody>
      </p:sp>
      <p:pic>
        <p:nvPicPr>
          <p:cNvPr id="41987" name="Picture 3" descr="Dz070226"/>
          <p:cNvPicPr>
            <a:picLocks noChangeAspect="1"/>
          </p:cNvPicPr>
          <p:nvPr/>
        </p:nvPicPr>
        <p:blipFill>
          <a:blip r:embed="rId1"/>
          <a:stretch>
            <a:fillRect/>
          </a:stretch>
        </p:blipFill>
        <p:spPr>
          <a:xfrm>
            <a:off x="609600" y="1582738"/>
            <a:ext cx="4724400" cy="2973387"/>
          </a:xfrm>
          <a:prstGeom prst="rect">
            <a:avLst/>
          </a:prstGeom>
          <a:noFill/>
          <a:ln w="9525">
            <a:noFill/>
          </a:ln>
        </p:spPr>
      </p:pic>
      <p:graphicFrame>
        <p:nvGraphicFramePr>
          <p:cNvPr id="41988" name="Object 4"/>
          <p:cNvGraphicFramePr/>
          <p:nvPr/>
        </p:nvGraphicFramePr>
        <p:xfrm>
          <a:off x="5616575" y="1555750"/>
          <a:ext cx="2441575" cy="919163"/>
        </p:xfrm>
        <a:graphic>
          <a:graphicData uri="http://schemas.openxmlformats.org/presentationml/2006/ole">
            <mc:AlternateContent xmlns:mc="http://schemas.openxmlformats.org/markup-compatibility/2006">
              <mc:Choice xmlns:v="urn:schemas-microsoft-com:vml" Requires="v">
                <p:oleObj spid="_x0000_s19493" name="" r:id="rId2" imgW="1282065" imgH="482600" progId="Equation.3">
                  <p:embed/>
                </p:oleObj>
              </mc:Choice>
              <mc:Fallback>
                <p:oleObj name="" r:id="rId2" imgW="1282065" imgH="482600" progId="Equation.3">
                  <p:embed/>
                  <p:pic>
                    <p:nvPicPr>
                      <p:cNvPr id="0" name="图片 3124"/>
                      <p:cNvPicPr/>
                      <p:nvPr/>
                    </p:nvPicPr>
                    <p:blipFill>
                      <a:blip r:embed="rId3"/>
                      <a:stretch>
                        <a:fillRect/>
                      </a:stretch>
                    </p:blipFill>
                    <p:spPr>
                      <a:xfrm>
                        <a:off x="5616575" y="1555750"/>
                        <a:ext cx="2441575" cy="919163"/>
                      </a:xfrm>
                      <a:prstGeom prst="rect">
                        <a:avLst/>
                      </a:prstGeom>
                      <a:noFill/>
                      <a:ln w="38100">
                        <a:noFill/>
                        <a:miter/>
                      </a:ln>
                    </p:spPr>
                  </p:pic>
                </p:oleObj>
              </mc:Fallback>
            </mc:AlternateContent>
          </a:graphicData>
        </a:graphic>
      </p:graphicFrame>
      <p:graphicFrame>
        <p:nvGraphicFramePr>
          <p:cNvPr id="41989" name="Object 5"/>
          <p:cNvGraphicFramePr/>
          <p:nvPr/>
        </p:nvGraphicFramePr>
        <p:xfrm>
          <a:off x="5651500" y="2492375"/>
          <a:ext cx="2057400" cy="822325"/>
        </p:xfrm>
        <a:graphic>
          <a:graphicData uri="http://schemas.openxmlformats.org/presentationml/2006/ole">
            <mc:AlternateContent xmlns:mc="http://schemas.openxmlformats.org/markup-compatibility/2006">
              <mc:Choice xmlns:v="urn:schemas-microsoft-com:vml" Requires="v">
                <p:oleObj spid="_x0000_s19494" name="" r:id="rId4" imgW="1078865" imgH="431800" progId="Equation.3">
                  <p:embed/>
                </p:oleObj>
              </mc:Choice>
              <mc:Fallback>
                <p:oleObj name="" r:id="rId4" imgW="1078865" imgH="431800" progId="Equation.3">
                  <p:embed/>
                  <p:pic>
                    <p:nvPicPr>
                      <p:cNvPr id="0" name="图片 3130"/>
                      <p:cNvPicPr/>
                      <p:nvPr/>
                    </p:nvPicPr>
                    <p:blipFill>
                      <a:blip r:embed="rId5"/>
                      <a:stretch>
                        <a:fillRect/>
                      </a:stretch>
                    </p:blipFill>
                    <p:spPr>
                      <a:xfrm>
                        <a:off x="5651500" y="2492375"/>
                        <a:ext cx="2057400" cy="822325"/>
                      </a:xfrm>
                      <a:prstGeom prst="rect">
                        <a:avLst/>
                      </a:prstGeom>
                      <a:noFill/>
                      <a:ln w="38100">
                        <a:noFill/>
                        <a:miter/>
                      </a:ln>
                    </p:spPr>
                  </p:pic>
                </p:oleObj>
              </mc:Fallback>
            </mc:AlternateContent>
          </a:graphicData>
        </a:graphic>
      </p:graphicFrame>
      <p:graphicFrame>
        <p:nvGraphicFramePr>
          <p:cNvPr id="41990" name="Object 6"/>
          <p:cNvGraphicFramePr/>
          <p:nvPr/>
        </p:nvGraphicFramePr>
        <p:xfrm>
          <a:off x="5580063" y="3284538"/>
          <a:ext cx="2662237" cy="822325"/>
        </p:xfrm>
        <a:graphic>
          <a:graphicData uri="http://schemas.openxmlformats.org/presentationml/2006/ole">
            <mc:AlternateContent xmlns:mc="http://schemas.openxmlformats.org/markup-compatibility/2006">
              <mc:Choice xmlns:v="urn:schemas-microsoft-com:vml" Requires="v">
                <p:oleObj spid="_x0000_s19495" name="" r:id="rId6" imgW="1396365" imgH="431800" progId="Equation.3">
                  <p:embed/>
                </p:oleObj>
              </mc:Choice>
              <mc:Fallback>
                <p:oleObj name="" r:id="rId6" imgW="1396365" imgH="431800" progId="Equation.3">
                  <p:embed/>
                  <p:pic>
                    <p:nvPicPr>
                      <p:cNvPr id="0" name="图片 3131"/>
                      <p:cNvPicPr/>
                      <p:nvPr/>
                    </p:nvPicPr>
                    <p:blipFill>
                      <a:blip r:embed="rId7"/>
                      <a:stretch>
                        <a:fillRect/>
                      </a:stretch>
                    </p:blipFill>
                    <p:spPr>
                      <a:xfrm>
                        <a:off x="5580063" y="3284538"/>
                        <a:ext cx="2662237" cy="822325"/>
                      </a:xfrm>
                      <a:prstGeom prst="rect">
                        <a:avLst/>
                      </a:prstGeom>
                      <a:noFill/>
                      <a:ln w="38100">
                        <a:noFill/>
                        <a:miter/>
                      </a:ln>
                    </p:spPr>
                  </p:pic>
                </p:oleObj>
              </mc:Fallback>
            </mc:AlternateContent>
          </a:graphicData>
        </a:graphic>
      </p:graphicFrame>
      <p:graphicFrame>
        <p:nvGraphicFramePr>
          <p:cNvPr id="41991" name="Object 7"/>
          <p:cNvGraphicFramePr/>
          <p:nvPr/>
        </p:nvGraphicFramePr>
        <p:xfrm>
          <a:off x="1835150" y="4579938"/>
          <a:ext cx="4525963" cy="863600"/>
        </p:xfrm>
        <a:graphic>
          <a:graphicData uri="http://schemas.openxmlformats.org/presentationml/2006/ole">
            <mc:AlternateContent xmlns:mc="http://schemas.openxmlformats.org/markup-compatibility/2006">
              <mc:Choice xmlns:v="urn:schemas-microsoft-com:vml" Requires="v">
                <p:oleObj spid="_x0000_s19496" name="" r:id="rId8" imgW="2259330" imgH="431800" progId="Equation.3">
                  <p:embed/>
                </p:oleObj>
              </mc:Choice>
              <mc:Fallback>
                <p:oleObj name="" r:id="rId8" imgW="2259330" imgH="431800" progId="Equation.3">
                  <p:embed/>
                  <p:pic>
                    <p:nvPicPr>
                      <p:cNvPr id="0" name="图片 3132"/>
                      <p:cNvPicPr/>
                      <p:nvPr/>
                    </p:nvPicPr>
                    <p:blipFill>
                      <a:blip r:embed="rId9"/>
                      <a:stretch>
                        <a:fillRect/>
                      </a:stretch>
                    </p:blipFill>
                    <p:spPr>
                      <a:xfrm>
                        <a:off x="1835150" y="4579938"/>
                        <a:ext cx="4525963" cy="863600"/>
                      </a:xfrm>
                      <a:prstGeom prst="rect">
                        <a:avLst/>
                      </a:prstGeom>
                      <a:noFill/>
                      <a:ln w="38100">
                        <a:noFill/>
                        <a:miter/>
                      </a:ln>
                    </p:spPr>
                  </p:pic>
                </p:oleObj>
              </mc:Fallback>
            </mc:AlternateContent>
          </a:graphicData>
        </a:graphic>
      </p:graphicFrame>
      <p:graphicFrame>
        <p:nvGraphicFramePr>
          <p:cNvPr id="41992" name="Object 8"/>
          <p:cNvGraphicFramePr/>
          <p:nvPr/>
        </p:nvGraphicFramePr>
        <p:xfrm>
          <a:off x="1835150" y="5516563"/>
          <a:ext cx="4575175" cy="822325"/>
        </p:xfrm>
        <a:graphic>
          <a:graphicData uri="http://schemas.openxmlformats.org/presentationml/2006/ole">
            <mc:AlternateContent xmlns:mc="http://schemas.openxmlformats.org/markup-compatibility/2006">
              <mc:Choice xmlns:v="urn:schemas-microsoft-com:vml" Requires="v">
                <p:oleObj spid="_x0000_s19497" name="" r:id="rId10" imgW="2399030" imgH="431800" progId="Equation.3">
                  <p:embed/>
                </p:oleObj>
              </mc:Choice>
              <mc:Fallback>
                <p:oleObj name="" r:id="rId10" imgW="2399030" imgH="431800" progId="Equation.3">
                  <p:embed/>
                  <p:pic>
                    <p:nvPicPr>
                      <p:cNvPr id="0" name="图片 3133"/>
                      <p:cNvPicPr/>
                      <p:nvPr/>
                    </p:nvPicPr>
                    <p:blipFill>
                      <a:blip r:embed="rId11"/>
                      <a:stretch>
                        <a:fillRect/>
                      </a:stretch>
                    </p:blipFill>
                    <p:spPr>
                      <a:xfrm>
                        <a:off x="1835150" y="5516563"/>
                        <a:ext cx="4575175" cy="822325"/>
                      </a:xfrm>
                      <a:prstGeom prst="rect">
                        <a:avLst/>
                      </a:prstGeom>
                      <a:solidFill>
                        <a:srgbClr val="66FFFF"/>
                      </a:solidFill>
                      <a:ln w="9525" cap="flat" cmpd="sng">
                        <a:solidFill>
                          <a:srgbClr val="FF0000"/>
                        </a:solidFill>
                        <a:prstDash val="solid"/>
                        <a:miter/>
                        <a:headEnd type="none" w="med" len="med"/>
                        <a:tailEnd type="none" w="med" len="med"/>
                      </a:ln>
                    </p:spPr>
                  </p:pic>
                </p:oleObj>
              </mc:Fallback>
            </mc:AlternateContent>
          </a:graphicData>
        </a:graphic>
      </p:graphicFrame>
      <p:sp>
        <p:nvSpPr>
          <p:cNvPr id="41993" name="AutoShape 9"/>
          <p:cNvSpPr/>
          <p:nvPr/>
        </p:nvSpPr>
        <p:spPr>
          <a:xfrm>
            <a:off x="3995738" y="4148138"/>
            <a:ext cx="4897437" cy="474662"/>
          </a:xfrm>
          <a:prstGeom prst="borderCallout1">
            <a:avLst>
              <a:gd name="adj1" fmla="val 24079"/>
              <a:gd name="adj2" fmla="val -1556"/>
              <a:gd name="adj3" fmla="val 29097"/>
              <a:gd name="adj4" fmla="val -5542"/>
            </a:avLst>
          </a:prstGeom>
          <a:solidFill>
            <a:srgbClr val="FFFFCC"/>
          </a:solidFill>
          <a:ln w="19050" cap="flat" cmpd="sng">
            <a:solidFill>
              <a:srgbClr val="FF0000"/>
            </a:solidFill>
            <a:prstDash val="solid"/>
            <a:miter/>
            <a:headEnd type="none" w="med" len="med"/>
            <a:tailEnd type="none" w="med" len="med"/>
          </a:ln>
        </p:spPr>
        <p:txBody>
          <a:bodyPr anchor="t"/>
          <a:lstStyle/>
          <a:p>
            <a:pPr algn="ctr"/>
            <a:r>
              <a:rPr lang="zh-CN" altLang="en-US" sz="2400" b="1" dirty="0">
                <a:latin typeface="Arial" panose="020B0604020202020204" pitchFamily="34" charset="0"/>
                <a:ea typeface="宋体" panose="02010600030101010101" pitchFamily="2" charset="-122"/>
              </a:rPr>
              <a:t>热敏电阻？温度系数为正？为负？</a:t>
            </a:r>
            <a:endParaRPr lang="zh-CN" altLang="en-US" sz="2400" b="1" dirty="0">
              <a:latin typeface="Arial" panose="020B0604020202020204" pitchFamily="34" charset="0"/>
              <a:ea typeface="宋体" panose="02010600030101010101" pitchFamily="2" charset="-122"/>
            </a:endParaRPr>
          </a:p>
        </p:txBody>
      </p:sp>
      <p:graphicFrame>
        <p:nvGraphicFramePr>
          <p:cNvPr id="41994" name="Object 10"/>
          <p:cNvGraphicFramePr>
            <a:graphicFrameLocks noGrp="1"/>
          </p:cNvGraphicFramePr>
          <p:nvPr>
            <p:ph idx="1"/>
          </p:nvPr>
        </p:nvGraphicFramePr>
        <p:xfrm>
          <a:off x="6732588" y="4724400"/>
          <a:ext cx="1512887" cy="466725"/>
        </p:xfrm>
        <a:graphic>
          <a:graphicData uri="http://schemas.openxmlformats.org/presentationml/2006/ole">
            <mc:AlternateContent xmlns:mc="http://schemas.openxmlformats.org/markup-compatibility/2006">
              <mc:Choice xmlns:v="urn:schemas-microsoft-com:vml" Requires="v">
                <p:oleObj spid="_x0000_s19498" name="" r:id="rId12" imgW="697865" imgH="215900" progId="Equation.3">
                  <p:embed/>
                </p:oleObj>
              </mc:Choice>
              <mc:Fallback>
                <p:oleObj name="" r:id="rId12" imgW="697865" imgH="215900" progId="Equation.3">
                  <p:embed/>
                  <p:pic>
                    <p:nvPicPr>
                      <p:cNvPr id="0" name="图片 3134"/>
                      <p:cNvPicPr/>
                      <p:nvPr/>
                    </p:nvPicPr>
                    <p:blipFill>
                      <a:blip r:embed="rId13"/>
                      <a:stretch>
                        <a:fillRect/>
                      </a:stretch>
                    </p:blipFill>
                    <p:spPr>
                      <a:xfrm>
                        <a:off x="6732588" y="4724400"/>
                        <a:ext cx="1512887" cy="466725"/>
                      </a:xfrm>
                      <a:prstGeom prst="rect">
                        <a:avLst/>
                      </a:prstGeom>
                      <a:noFill/>
                      <a:ln w="38100">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1987"/>
                                        </p:tgtEl>
                                        <p:attrNameLst>
                                          <p:attrName>style.visibility</p:attrName>
                                        </p:attrNameLst>
                                      </p:cBhvr>
                                      <p:to>
                                        <p:strVal val="visible"/>
                                      </p:to>
                                    </p:set>
                                    <p:animEffect transition="in" filter="dissolve">
                                      <p:cBhvr>
                                        <p:cTn id="7" dur="500"/>
                                        <p:tgtEl>
                                          <p:spTgt spid="4198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1988"/>
                                        </p:tgtEl>
                                        <p:attrNameLst>
                                          <p:attrName>style.visibility</p:attrName>
                                        </p:attrNameLst>
                                      </p:cBhvr>
                                      <p:to>
                                        <p:strVal val="visible"/>
                                      </p:to>
                                    </p:set>
                                    <p:animEffect transition="in" filter="wipe(left)">
                                      <p:cBhvr>
                                        <p:cTn id="12" dur="500"/>
                                        <p:tgtEl>
                                          <p:spTgt spid="4198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1989"/>
                                        </p:tgtEl>
                                        <p:attrNameLst>
                                          <p:attrName>style.visibility</p:attrName>
                                        </p:attrNameLst>
                                      </p:cBhvr>
                                      <p:to>
                                        <p:strVal val="visible"/>
                                      </p:to>
                                    </p:set>
                                    <p:animEffect transition="in" filter="wipe(left)">
                                      <p:cBhvr>
                                        <p:cTn id="17" dur="500"/>
                                        <p:tgtEl>
                                          <p:spTgt spid="4198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41990"/>
                                        </p:tgtEl>
                                        <p:attrNameLst>
                                          <p:attrName>style.visibility</p:attrName>
                                        </p:attrNameLst>
                                      </p:cBhvr>
                                      <p:to>
                                        <p:strVal val="visible"/>
                                      </p:to>
                                    </p:set>
                                    <p:animEffect transition="in" filter="wipe(left)">
                                      <p:cBhvr>
                                        <p:cTn id="22" dur="500"/>
                                        <p:tgtEl>
                                          <p:spTgt spid="4199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41991"/>
                                        </p:tgtEl>
                                        <p:attrNameLst>
                                          <p:attrName>style.visibility</p:attrName>
                                        </p:attrNameLst>
                                      </p:cBhvr>
                                      <p:to>
                                        <p:strVal val="visible"/>
                                      </p:to>
                                    </p:set>
                                    <p:animEffect transition="in" filter="wipe(left)">
                                      <p:cBhvr>
                                        <p:cTn id="27" dur="500"/>
                                        <p:tgtEl>
                                          <p:spTgt spid="41991"/>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41992"/>
                                        </p:tgtEl>
                                        <p:attrNameLst>
                                          <p:attrName>style.visibility</p:attrName>
                                        </p:attrNameLst>
                                      </p:cBhvr>
                                      <p:to>
                                        <p:strVal val="visible"/>
                                      </p:to>
                                    </p:set>
                                    <p:animEffect transition="in" filter="wipe(left)">
                                      <p:cBhvr>
                                        <p:cTn id="32" dur="500"/>
                                        <p:tgtEl>
                                          <p:spTgt spid="41992"/>
                                        </p:tgtEl>
                                      </p:cBhvr>
                                    </p:animEffec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1993"/>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nodeType="clickEffect">
                                  <p:stCondLst>
                                    <p:cond delay="0"/>
                                  </p:stCondLst>
                                  <p:childTnLst>
                                    <p:set>
                                      <p:cBhvr>
                                        <p:cTn id="40" dur="1" fill="hold">
                                          <p:stCondLst>
                                            <p:cond delay="0"/>
                                          </p:stCondLst>
                                        </p:cTn>
                                        <p:tgtEl>
                                          <p:spTgt spid="41994"/>
                                        </p:tgtEl>
                                        <p:attrNameLst>
                                          <p:attrName>style.visibility</p:attrName>
                                        </p:attrNameLst>
                                      </p:cBhvr>
                                      <p:to>
                                        <p:strVal val="visible"/>
                                      </p:to>
                                    </p:set>
                                    <p:animEffect transition="in" filter="wipe(left)">
                                      <p:cBhvr>
                                        <p:cTn id="41" dur="500"/>
                                        <p:tgtEl>
                                          <p:spTgt spid="419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93"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6625" name="Object 2"/>
          <p:cNvGraphicFramePr/>
          <p:nvPr/>
        </p:nvGraphicFramePr>
        <p:xfrm>
          <a:off x="749300" y="1366838"/>
          <a:ext cx="3232150" cy="2187575"/>
        </p:xfrm>
        <a:graphic>
          <a:graphicData uri="http://schemas.openxmlformats.org/presentationml/2006/ole">
            <mc:AlternateContent xmlns:mc="http://schemas.openxmlformats.org/markup-compatibility/2006">
              <mc:Choice xmlns:v="urn:schemas-microsoft-com:vml" Requires="v">
                <p:oleObj spid="_x0000_s20511" name="" r:id="rId1" imgW="11782425" imgH="7972425" progId="MSPhotoEd.3">
                  <p:embed/>
                </p:oleObj>
              </mc:Choice>
              <mc:Fallback>
                <p:oleObj name="" r:id="rId1" imgW="11782425" imgH="7972425" progId="MSPhotoEd.3">
                  <p:embed/>
                  <p:pic>
                    <p:nvPicPr>
                      <p:cNvPr id="0" name="图片 3127"/>
                      <p:cNvPicPr/>
                      <p:nvPr/>
                    </p:nvPicPr>
                    <p:blipFill>
                      <a:blip r:embed="rId2"/>
                      <a:stretch>
                        <a:fillRect/>
                      </a:stretch>
                    </p:blipFill>
                    <p:spPr>
                      <a:xfrm>
                        <a:off x="749300" y="1366838"/>
                        <a:ext cx="3232150" cy="2187575"/>
                      </a:xfrm>
                      <a:prstGeom prst="rect">
                        <a:avLst/>
                      </a:prstGeom>
                      <a:noFill/>
                      <a:ln w="38100">
                        <a:noFill/>
                        <a:miter/>
                      </a:ln>
                    </p:spPr>
                  </p:pic>
                </p:oleObj>
              </mc:Fallback>
            </mc:AlternateContent>
          </a:graphicData>
        </a:graphic>
      </p:graphicFrame>
      <p:graphicFrame>
        <p:nvGraphicFramePr>
          <p:cNvPr id="43011" name="Object 3"/>
          <p:cNvGraphicFramePr/>
          <p:nvPr/>
        </p:nvGraphicFramePr>
        <p:xfrm>
          <a:off x="4254500" y="1595438"/>
          <a:ext cx="1160463" cy="481012"/>
        </p:xfrm>
        <a:graphic>
          <a:graphicData uri="http://schemas.openxmlformats.org/presentationml/2006/ole">
            <mc:AlternateContent xmlns:mc="http://schemas.openxmlformats.org/markup-compatibility/2006">
              <mc:Choice xmlns:v="urn:schemas-microsoft-com:vml" Requires="v">
                <p:oleObj spid="_x0000_s20512" name="" r:id="rId3" imgW="520065" imgH="215900" progId="Equation.3">
                  <p:embed/>
                </p:oleObj>
              </mc:Choice>
              <mc:Fallback>
                <p:oleObj name="" r:id="rId3" imgW="520065" imgH="215900" progId="Equation.3">
                  <p:embed/>
                  <p:pic>
                    <p:nvPicPr>
                      <p:cNvPr id="0" name="图片 3128"/>
                      <p:cNvPicPr/>
                      <p:nvPr/>
                    </p:nvPicPr>
                    <p:blipFill>
                      <a:blip r:embed="rId4"/>
                      <a:stretch>
                        <a:fillRect/>
                      </a:stretch>
                    </p:blipFill>
                    <p:spPr>
                      <a:xfrm>
                        <a:off x="4254500" y="1595438"/>
                        <a:ext cx="1160463" cy="481012"/>
                      </a:xfrm>
                      <a:prstGeom prst="rect">
                        <a:avLst/>
                      </a:prstGeom>
                      <a:solidFill>
                        <a:srgbClr val="FFFFFF"/>
                      </a:solidFill>
                      <a:ln w="38100">
                        <a:noFill/>
                        <a:miter/>
                      </a:ln>
                    </p:spPr>
                  </p:pic>
                </p:oleObj>
              </mc:Fallback>
            </mc:AlternateContent>
          </a:graphicData>
        </a:graphic>
      </p:graphicFrame>
      <p:sp>
        <p:nvSpPr>
          <p:cNvPr id="43012" name="Text Box 4"/>
          <p:cNvSpPr txBox="1"/>
          <p:nvPr/>
        </p:nvSpPr>
        <p:spPr>
          <a:xfrm>
            <a:off x="3492500" y="3043238"/>
            <a:ext cx="5257800" cy="457200"/>
          </a:xfrm>
          <a:prstGeom prst="rect">
            <a:avLst/>
          </a:prstGeom>
          <a:noFill/>
          <a:ln w="9525">
            <a:noFill/>
          </a:ln>
        </p:spPr>
        <p:txBody>
          <a:bodyPr anchor="t">
            <a:spAutoFit/>
          </a:bodyPr>
          <a:lstStyle/>
          <a:p>
            <a:pPr>
              <a:spcBef>
                <a:spcPct val="50000"/>
              </a:spcBef>
            </a:pPr>
            <a:r>
              <a:rPr lang="zh-CN" altLang="en-US" sz="2400" b="1" dirty="0">
                <a:solidFill>
                  <a:schemeClr val="tx2"/>
                </a:solidFill>
                <a:latin typeface="Times New Roman" panose="02020603050405020304" pitchFamily="18" charset="0"/>
                <a:ea typeface="宋体" panose="02010600030101010101" pitchFamily="2" charset="-122"/>
              </a:rPr>
              <a:t>对输入电压的极性和幅值有何要求？</a:t>
            </a:r>
            <a:endParaRPr lang="zh-CN" altLang="en-US" sz="2400" b="1" dirty="0">
              <a:solidFill>
                <a:schemeClr val="tx2"/>
              </a:solidFill>
              <a:latin typeface="Times New Roman" panose="02020603050405020304" pitchFamily="18" charset="0"/>
              <a:ea typeface="宋体" panose="02010600030101010101" pitchFamily="2" charset="-122"/>
            </a:endParaRPr>
          </a:p>
        </p:txBody>
      </p:sp>
      <p:graphicFrame>
        <p:nvGraphicFramePr>
          <p:cNvPr id="43013" name="Object 5"/>
          <p:cNvGraphicFramePr/>
          <p:nvPr/>
        </p:nvGraphicFramePr>
        <p:xfrm>
          <a:off x="4572000" y="2205038"/>
          <a:ext cx="2641600" cy="744537"/>
        </p:xfrm>
        <a:graphic>
          <a:graphicData uri="http://schemas.openxmlformats.org/presentationml/2006/ole">
            <mc:AlternateContent xmlns:mc="http://schemas.openxmlformats.org/markup-compatibility/2006">
              <mc:Choice xmlns:v="urn:schemas-microsoft-com:vml" Requires="v">
                <p:oleObj spid="_x0000_s20513" name="" r:id="rId5" imgW="1308100" imgH="368300" progId="Equation.3">
                  <p:embed/>
                </p:oleObj>
              </mc:Choice>
              <mc:Fallback>
                <p:oleObj name="" r:id="rId5" imgW="1308100" imgH="368300" progId="Equation.3">
                  <p:embed/>
                  <p:pic>
                    <p:nvPicPr>
                      <p:cNvPr id="0" name="图片 3135"/>
                      <p:cNvPicPr/>
                      <p:nvPr/>
                    </p:nvPicPr>
                    <p:blipFill>
                      <a:blip r:embed="rId6"/>
                      <a:stretch>
                        <a:fillRect/>
                      </a:stretch>
                    </p:blipFill>
                    <p:spPr>
                      <a:xfrm>
                        <a:off x="4572000" y="2205038"/>
                        <a:ext cx="2641600" cy="744537"/>
                      </a:xfrm>
                      <a:prstGeom prst="rect">
                        <a:avLst/>
                      </a:prstGeom>
                      <a:solidFill>
                        <a:srgbClr val="66FFFF"/>
                      </a:solidFill>
                      <a:ln w="9525" cap="flat" cmpd="sng">
                        <a:solidFill>
                          <a:srgbClr val="FF0000"/>
                        </a:solidFill>
                        <a:prstDash val="solid"/>
                        <a:miter/>
                        <a:headEnd type="none" w="med" len="med"/>
                        <a:tailEnd type="none" w="med" len="med"/>
                      </a:ln>
                    </p:spPr>
                  </p:pic>
                </p:oleObj>
              </mc:Fallback>
            </mc:AlternateContent>
          </a:graphicData>
        </a:graphic>
      </p:graphicFrame>
      <p:sp>
        <p:nvSpPr>
          <p:cNvPr id="26629" name="Rectangle 6"/>
          <p:cNvSpPr>
            <a:spLocks noGrp="1"/>
          </p:cNvSpPr>
          <p:nvPr>
            <p:ph type="title"/>
          </p:nvPr>
        </p:nvSpPr>
        <p:spPr>
          <a:xfrm>
            <a:off x="395288" y="836613"/>
            <a:ext cx="4876800" cy="431800"/>
          </a:xfrm>
        </p:spPr>
        <p:txBody>
          <a:bodyPr wrap="square" lIns="91440" tIns="45720" rIns="91440" bIns="45720" anchor="ctr"/>
          <a:lstStyle/>
          <a:p>
            <a:pPr algn="l" eaLnBrk="1" hangingPunct="1"/>
            <a:r>
              <a:rPr lang="en-US" altLang="zh-CN" sz="2800" dirty="0">
                <a:latin typeface="华文行楷" panose="02010800040101010101" pitchFamily="2" charset="-122"/>
                <a:ea typeface="华文行楷" panose="02010800040101010101" pitchFamily="2" charset="-122"/>
              </a:rPr>
              <a:t>2. </a:t>
            </a:r>
            <a:r>
              <a:rPr lang="zh-CN" altLang="en-US" sz="2800" dirty="0">
                <a:latin typeface="华文行楷" panose="02010800040101010101" pitchFamily="2" charset="-122"/>
                <a:ea typeface="华文行楷" panose="02010800040101010101" pitchFamily="2" charset="-122"/>
              </a:rPr>
              <a:t>指数运算电路</a:t>
            </a:r>
            <a:endParaRPr lang="zh-CN" altLang="en-US" sz="2800" dirty="0">
              <a:latin typeface="华文行楷" panose="02010800040101010101" pitchFamily="2" charset="-122"/>
              <a:ea typeface="华文行楷" panose="02010800040101010101" pitchFamily="2" charset="-122"/>
            </a:endParaRPr>
          </a:p>
        </p:txBody>
      </p:sp>
      <p:graphicFrame>
        <p:nvGraphicFramePr>
          <p:cNvPr id="43015" name="Object 7"/>
          <p:cNvGraphicFramePr/>
          <p:nvPr/>
        </p:nvGraphicFramePr>
        <p:xfrm>
          <a:off x="5792788" y="1290638"/>
          <a:ext cx="2008187" cy="819150"/>
        </p:xfrm>
        <a:graphic>
          <a:graphicData uri="http://schemas.openxmlformats.org/presentationml/2006/ole">
            <mc:AlternateContent xmlns:mc="http://schemas.openxmlformats.org/markup-compatibility/2006">
              <mc:Choice xmlns:v="urn:schemas-microsoft-com:vml" Requires="v">
                <p:oleObj spid="_x0000_s20514" name="" r:id="rId7" imgW="901065" imgH="368300" progId="Equation.3">
                  <p:embed/>
                </p:oleObj>
              </mc:Choice>
              <mc:Fallback>
                <p:oleObj name="" r:id="rId7" imgW="901065" imgH="368300" progId="Equation.3">
                  <p:embed/>
                  <p:pic>
                    <p:nvPicPr>
                      <p:cNvPr id="0" name="图片 3125"/>
                      <p:cNvPicPr/>
                      <p:nvPr/>
                    </p:nvPicPr>
                    <p:blipFill>
                      <a:blip r:embed="rId8"/>
                      <a:stretch>
                        <a:fillRect/>
                      </a:stretch>
                    </p:blipFill>
                    <p:spPr>
                      <a:xfrm>
                        <a:off x="5792788" y="1290638"/>
                        <a:ext cx="2008187" cy="819150"/>
                      </a:xfrm>
                      <a:prstGeom prst="rect">
                        <a:avLst/>
                      </a:prstGeom>
                      <a:solidFill>
                        <a:srgbClr val="FFFFFF"/>
                      </a:solidFill>
                      <a:ln w="38100">
                        <a:noFill/>
                        <a:miter/>
                      </a:ln>
                    </p:spPr>
                  </p:pic>
                </p:oleObj>
              </mc:Fallback>
            </mc:AlternateContent>
          </a:graphicData>
        </a:graphic>
      </p:graphicFrame>
      <p:graphicFrame>
        <p:nvGraphicFramePr>
          <p:cNvPr id="43016" name="Object 8"/>
          <p:cNvGraphicFramePr/>
          <p:nvPr/>
        </p:nvGraphicFramePr>
        <p:xfrm>
          <a:off x="611188" y="4581525"/>
          <a:ext cx="7772400" cy="1571625"/>
        </p:xfrm>
        <a:graphic>
          <a:graphicData uri="http://schemas.openxmlformats.org/presentationml/2006/ole">
            <mc:AlternateContent xmlns:mc="http://schemas.openxmlformats.org/markup-compatibility/2006">
              <mc:Choice xmlns:v="urn:schemas-microsoft-com:vml" Requires="v">
                <p:oleObj spid="_x0000_s20515" name="" r:id="rId9" imgW="23593425" imgH="4772025" progId="MSPhotoEd.3">
                  <p:embed/>
                </p:oleObj>
              </mc:Choice>
              <mc:Fallback>
                <p:oleObj name="" r:id="rId9" imgW="23593425" imgH="4772025" progId="MSPhotoEd.3">
                  <p:embed/>
                  <p:pic>
                    <p:nvPicPr>
                      <p:cNvPr id="0" name="图片 3129"/>
                      <p:cNvPicPr/>
                      <p:nvPr/>
                    </p:nvPicPr>
                    <p:blipFill>
                      <a:blip r:embed="rId10"/>
                      <a:stretch>
                        <a:fillRect/>
                      </a:stretch>
                    </p:blipFill>
                    <p:spPr>
                      <a:xfrm>
                        <a:off x="611188" y="4581525"/>
                        <a:ext cx="7772400" cy="1571625"/>
                      </a:xfrm>
                      <a:prstGeom prst="rect">
                        <a:avLst/>
                      </a:prstGeom>
                      <a:noFill/>
                      <a:ln w="38100">
                        <a:noFill/>
                        <a:miter/>
                      </a:ln>
                    </p:spPr>
                  </p:pic>
                </p:oleObj>
              </mc:Fallback>
            </mc:AlternateContent>
          </a:graphicData>
        </a:graphic>
      </p:graphicFrame>
      <p:sp>
        <p:nvSpPr>
          <p:cNvPr id="43017" name="Text Box 9"/>
          <p:cNvSpPr txBox="1"/>
          <p:nvPr/>
        </p:nvSpPr>
        <p:spPr>
          <a:xfrm>
            <a:off x="458788" y="3819525"/>
            <a:ext cx="4876800" cy="519113"/>
          </a:xfrm>
          <a:prstGeom prst="rect">
            <a:avLst/>
          </a:prstGeom>
          <a:noFill/>
          <a:ln w="9525">
            <a:noFill/>
          </a:ln>
        </p:spPr>
        <p:txBody>
          <a:bodyPr anchor="t">
            <a:spAutoFit/>
          </a:bodyPr>
          <a:lstStyle/>
          <a:p>
            <a:pPr>
              <a:spcBef>
                <a:spcPct val="50000"/>
              </a:spcBef>
            </a:pPr>
            <a:r>
              <a:rPr lang="en-US" altLang="zh-CN" sz="2800" dirty="0">
                <a:solidFill>
                  <a:schemeClr val="tx2"/>
                </a:solidFill>
                <a:latin typeface="华文行楷" panose="02010800040101010101" pitchFamily="2" charset="-122"/>
                <a:ea typeface="华文行楷" panose="02010800040101010101" pitchFamily="2" charset="-122"/>
              </a:rPr>
              <a:t>3. </a:t>
            </a:r>
            <a:r>
              <a:rPr lang="zh-CN" altLang="en-US" sz="2800" dirty="0">
                <a:solidFill>
                  <a:schemeClr val="tx2"/>
                </a:solidFill>
                <a:latin typeface="华文行楷" panose="02010800040101010101" pitchFamily="2" charset="-122"/>
                <a:ea typeface="华文行楷" panose="02010800040101010101" pitchFamily="2" charset="-122"/>
              </a:rPr>
              <a:t>乘法、除法运算电路</a:t>
            </a:r>
            <a:endParaRPr lang="zh-CN" altLang="en-US" sz="2800" dirty="0">
              <a:solidFill>
                <a:schemeClr val="tx2"/>
              </a:solidFill>
              <a:latin typeface="华文行楷" panose="02010800040101010101" pitchFamily="2" charset="-122"/>
              <a:ea typeface="华文行楷" panose="020108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3011"/>
                                        </p:tgtEl>
                                        <p:attrNameLst>
                                          <p:attrName>style.visibility</p:attrName>
                                        </p:attrNameLst>
                                      </p:cBhvr>
                                      <p:to>
                                        <p:strVal val="visible"/>
                                      </p:to>
                                    </p:set>
                                    <p:animEffect transition="in" filter="wipe(left)">
                                      <p:cBhvr>
                                        <p:cTn id="7" dur="500"/>
                                        <p:tgtEl>
                                          <p:spTgt spid="4301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3015"/>
                                        </p:tgtEl>
                                        <p:attrNameLst>
                                          <p:attrName>style.visibility</p:attrName>
                                        </p:attrNameLst>
                                      </p:cBhvr>
                                      <p:to>
                                        <p:strVal val="visible"/>
                                      </p:to>
                                    </p:set>
                                    <p:animEffect transition="in" filter="wipe(left)">
                                      <p:cBhvr>
                                        <p:cTn id="12" dur="500"/>
                                        <p:tgtEl>
                                          <p:spTgt spid="4301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3013"/>
                                        </p:tgtEl>
                                        <p:attrNameLst>
                                          <p:attrName>style.visibility</p:attrName>
                                        </p:attrNameLst>
                                      </p:cBhvr>
                                      <p:to>
                                        <p:strVal val="visible"/>
                                      </p:to>
                                    </p:set>
                                    <p:animEffect transition="in" filter="wipe(left)">
                                      <p:cBhvr>
                                        <p:cTn id="17" dur="500"/>
                                        <p:tgtEl>
                                          <p:spTgt spid="4301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3012">
                                            <p:txEl>
                                              <p:pRg st="0" end="0"/>
                                            </p:txEl>
                                          </p:spTgt>
                                        </p:tgtEl>
                                        <p:attrNameLst>
                                          <p:attrName>style.visibility</p:attrName>
                                        </p:attrNameLst>
                                      </p:cBhvr>
                                      <p:to>
                                        <p:strVal val="visible"/>
                                      </p:to>
                                    </p:set>
                                    <p:animEffect transition="in" filter="wipe(left)">
                                      <p:cBhvr>
                                        <p:cTn id="22" dur="500"/>
                                        <p:tgtEl>
                                          <p:spTgt spid="43012">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43017">
                                            <p:txEl>
                                              <p:pRg st="0" end="0"/>
                                            </p:txEl>
                                          </p:spTgt>
                                        </p:tgtEl>
                                        <p:attrNameLst>
                                          <p:attrName>style.visibility</p:attrName>
                                        </p:attrNameLst>
                                      </p:cBhvr>
                                      <p:to>
                                        <p:strVal val="visible"/>
                                      </p:to>
                                    </p:set>
                                    <p:animEffect transition="in" filter="wipe(left)">
                                      <p:cBhvr>
                                        <p:cTn id="27" dur="500"/>
                                        <p:tgtEl>
                                          <p:spTgt spid="43017">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nodeType="clickEffect">
                                  <p:stCondLst>
                                    <p:cond delay="0"/>
                                  </p:stCondLst>
                                  <p:childTnLst>
                                    <p:set>
                                      <p:cBhvr>
                                        <p:cTn id="31" dur="1" fill="hold">
                                          <p:stCondLst>
                                            <p:cond delay="0"/>
                                          </p:stCondLst>
                                        </p:cTn>
                                        <p:tgtEl>
                                          <p:spTgt spid="43016"/>
                                        </p:tgtEl>
                                        <p:attrNameLst>
                                          <p:attrName>style.visibility</p:attrName>
                                        </p:attrNameLst>
                                      </p:cBhvr>
                                      <p:to>
                                        <p:strVal val="visible"/>
                                      </p:to>
                                    </p:set>
                                    <p:animEffect transition="in" filter="checkerboard(across)">
                                      <p:cBhvr>
                                        <p:cTn id="32" dur="500"/>
                                        <p:tgtEl>
                                          <p:spTgt spid="430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2" grpId="0" build="p"/>
      <p:bldP spid="43017"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2"/>
          <p:cNvSpPr>
            <a:spLocks noGrp="1"/>
          </p:cNvSpPr>
          <p:nvPr>
            <p:ph type="title"/>
          </p:nvPr>
        </p:nvSpPr>
        <p:spPr>
          <a:xfrm>
            <a:off x="279855" y="5514416"/>
            <a:ext cx="6336074" cy="1343584"/>
          </a:xfrm>
        </p:spPr>
        <p:txBody>
          <a:bodyPr wrap="square" lIns="91440" tIns="45720" rIns="91440" bIns="45720" anchor="ctr"/>
          <a:lstStyle/>
          <a:p>
            <a:pPr algn="l" eaLnBrk="1" hangingPunct="1">
              <a:lnSpc>
                <a:spcPct val="130000"/>
              </a:lnSpc>
            </a:pPr>
            <a:r>
              <a:rPr lang="zh-CN" altLang="en-US" sz="2000" dirty="0" smtClean="0"/>
              <a:t>（</a:t>
            </a:r>
            <a:r>
              <a:rPr lang="en-US" altLang="zh-CN" sz="2000" dirty="0" smtClean="0"/>
              <a:t>3</a:t>
            </a:r>
            <a:r>
              <a:rPr lang="zh-CN" altLang="en-US" sz="2000" dirty="0" smtClean="0"/>
              <a:t>）</a:t>
            </a:r>
            <a:r>
              <a:rPr lang="en-US" altLang="zh-CN" sz="2000" dirty="0" smtClean="0"/>
              <a:t>R</a:t>
            </a:r>
            <a:r>
              <a:rPr lang="en-US" altLang="zh-CN" sz="2000" baseline="-25000" dirty="0" smtClean="0"/>
              <a:t>2</a:t>
            </a:r>
            <a:r>
              <a:rPr lang="zh-CN" altLang="en-US" sz="2000" dirty="0" smtClean="0"/>
              <a:t>开路，同（</a:t>
            </a:r>
            <a:r>
              <a:rPr lang="en-US" altLang="zh-CN" sz="2000" dirty="0" smtClean="0"/>
              <a:t>2</a:t>
            </a:r>
            <a:r>
              <a:rPr lang="zh-CN" altLang="en-US" sz="2000" dirty="0" smtClean="0"/>
              <a:t>）；</a:t>
            </a:r>
            <a:r>
              <a:rPr lang="en-US" altLang="zh-CN" sz="2000" dirty="0" smtClean="0"/>
              <a:t>R</a:t>
            </a:r>
            <a:r>
              <a:rPr lang="en-US" altLang="zh-CN" sz="2000" baseline="-25000" dirty="0" smtClean="0"/>
              <a:t>2</a:t>
            </a:r>
            <a:r>
              <a:rPr lang="zh-CN" altLang="en-US" sz="2000" dirty="0" smtClean="0"/>
              <a:t>短路，同（</a:t>
            </a:r>
            <a:r>
              <a:rPr lang="en-US" altLang="zh-CN" sz="2000" dirty="0" smtClean="0"/>
              <a:t>1</a:t>
            </a:r>
            <a:r>
              <a:rPr lang="zh-CN" altLang="en-US" sz="2000" dirty="0" smtClean="0"/>
              <a:t>）</a:t>
            </a:r>
            <a:br>
              <a:rPr lang="en-US" altLang="zh-CN" sz="2000" dirty="0" smtClean="0"/>
            </a:br>
            <a:r>
              <a:rPr lang="zh-CN" altLang="en-US" sz="2000" dirty="0" smtClean="0"/>
              <a:t>（</a:t>
            </a:r>
            <a:r>
              <a:rPr lang="en-US" altLang="zh-CN" sz="2000" dirty="0" smtClean="0"/>
              <a:t>4</a:t>
            </a:r>
            <a:r>
              <a:rPr lang="zh-CN" altLang="en-US" sz="2000" dirty="0" smtClean="0"/>
              <a:t>）</a:t>
            </a:r>
            <a:r>
              <a:rPr lang="en-US" altLang="zh-CN" sz="2000" dirty="0" smtClean="0"/>
              <a:t>R</a:t>
            </a:r>
            <a:r>
              <a:rPr lang="en-US" altLang="zh-CN" sz="2000" baseline="-25000" dirty="0" smtClean="0"/>
              <a:t>4</a:t>
            </a:r>
            <a:r>
              <a:rPr lang="zh-CN" altLang="en-US" sz="2000" dirty="0" smtClean="0"/>
              <a:t>开路，</a:t>
            </a:r>
            <a:r>
              <a:rPr lang="en-US" altLang="zh-CN" sz="2000" dirty="0"/>
              <a:t> </a:t>
            </a:r>
            <a:r>
              <a:rPr lang="en-US" altLang="zh-CN" sz="2000" dirty="0" smtClean="0"/>
              <a:t>A</a:t>
            </a:r>
            <a:r>
              <a:rPr lang="en-US" altLang="zh-CN" sz="2000" baseline="-25000" dirty="0" smtClean="0"/>
              <a:t>2</a:t>
            </a:r>
            <a:r>
              <a:rPr lang="zh-CN" altLang="en-US" sz="2000" dirty="0" smtClean="0"/>
              <a:t>开环</a:t>
            </a:r>
            <a:br>
              <a:rPr lang="en-US" altLang="zh-CN" sz="2000" dirty="0" smtClean="0"/>
            </a:br>
            <a:r>
              <a:rPr lang="zh-CN" altLang="en-US" sz="2000" dirty="0" smtClean="0"/>
              <a:t>（</a:t>
            </a:r>
            <a:r>
              <a:rPr lang="en-US" altLang="zh-CN" sz="2000" dirty="0" smtClean="0"/>
              <a:t>5</a:t>
            </a:r>
            <a:r>
              <a:rPr lang="zh-CN" altLang="en-US" sz="2000" dirty="0" smtClean="0"/>
              <a:t>）</a:t>
            </a:r>
            <a:r>
              <a:rPr lang="en-US" altLang="zh-CN" sz="2000" dirty="0" smtClean="0"/>
              <a:t>R</a:t>
            </a:r>
            <a:r>
              <a:rPr lang="en-US" altLang="zh-CN" sz="2000" baseline="-25000" dirty="0" smtClean="0"/>
              <a:t>4</a:t>
            </a:r>
            <a:r>
              <a:rPr lang="zh-CN" altLang="en-US" sz="2000" dirty="0" smtClean="0"/>
              <a:t>短路，有反馈，</a:t>
            </a:r>
            <a:endParaRPr lang="zh-CN" altLang="en-US" sz="2000" dirty="0"/>
          </a:p>
        </p:txBody>
      </p:sp>
      <p:pic>
        <p:nvPicPr>
          <p:cNvPr id="2" name="图片 1"/>
          <p:cNvPicPr>
            <a:picLocks noChangeAspect="1"/>
          </p:cNvPicPr>
          <p:nvPr/>
        </p:nvPicPr>
        <p:blipFill>
          <a:blip r:embed="rId1"/>
          <a:stretch>
            <a:fillRect/>
          </a:stretch>
        </p:blipFill>
        <p:spPr>
          <a:xfrm>
            <a:off x="816610" y="775335"/>
            <a:ext cx="3971290" cy="2859405"/>
          </a:xfrm>
          <a:prstGeom prst="rect">
            <a:avLst/>
          </a:prstGeom>
        </p:spPr>
      </p:pic>
      <p:sp>
        <p:nvSpPr>
          <p:cNvPr id="6" name="Rectangle 2"/>
          <p:cNvSpPr txBox="1"/>
          <p:nvPr/>
        </p:nvSpPr>
        <p:spPr>
          <a:xfrm>
            <a:off x="277523" y="4339386"/>
            <a:ext cx="4248472" cy="590798"/>
          </a:xfrm>
          <a:prstGeom prst="rect">
            <a:avLst/>
          </a:prstGeom>
          <a:noFill/>
          <a:ln w="9525">
            <a:noFill/>
          </a:ln>
        </p:spPr>
        <p:txBody>
          <a:bodyPr wrap="square" lIns="91440" tIns="45720" rIns="91440" bIns="45720" anchor="ct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algn="l" eaLnBrk="1" hangingPunct="1">
              <a:lnSpc>
                <a:spcPct val="130000"/>
              </a:lnSpc>
            </a:pPr>
            <a:r>
              <a:rPr lang="zh-CN" altLang="en-US" sz="2000" kern="0" dirty="0" smtClean="0"/>
              <a:t>（</a:t>
            </a:r>
            <a:r>
              <a:rPr lang="en-US" altLang="zh-CN" sz="2000" kern="0" dirty="0" smtClean="0"/>
              <a:t>1</a:t>
            </a:r>
            <a:r>
              <a:rPr lang="zh-CN" altLang="en-US" sz="2000" kern="0" dirty="0" smtClean="0"/>
              <a:t>）</a:t>
            </a:r>
            <a:r>
              <a:rPr lang="en-US" altLang="zh-CN" sz="2000" kern="0" dirty="0" smtClean="0"/>
              <a:t>R</a:t>
            </a:r>
            <a:r>
              <a:rPr lang="en-US" altLang="zh-CN" sz="2000" kern="0" baseline="-25000" dirty="0" smtClean="0"/>
              <a:t>1</a:t>
            </a:r>
            <a:r>
              <a:rPr lang="zh-CN" altLang="en-US" sz="2000" kern="0" dirty="0" smtClean="0"/>
              <a:t>开路：</a:t>
            </a:r>
            <a:r>
              <a:rPr lang="en-US" altLang="zh-CN" sz="2000" kern="0" dirty="0" smtClean="0"/>
              <a:t> </a:t>
            </a:r>
            <a:endParaRPr lang="zh-CN" altLang="en-US" sz="2000" kern="0" dirty="0"/>
          </a:p>
        </p:txBody>
      </p:sp>
      <p:graphicFrame>
        <p:nvGraphicFramePr>
          <p:cNvPr id="7" name="Object 3"/>
          <p:cNvGraphicFramePr/>
          <p:nvPr/>
        </p:nvGraphicFramePr>
        <p:xfrm>
          <a:off x="1414780" y="3445510"/>
          <a:ext cx="7075488" cy="893763"/>
        </p:xfrm>
        <a:graphic>
          <a:graphicData uri="http://schemas.openxmlformats.org/presentationml/2006/ole">
            <mc:AlternateContent xmlns:mc="http://schemas.openxmlformats.org/markup-compatibility/2006">
              <mc:Choice xmlns:v="urn:schemas-microsoft-com:vml" Requires="v">
                <p:oleObj spid="_x0000_s14371" name="公式" r:id="rId2" imgW="91744800" imgH="11582400" progId="Equation.3">
                  <p:embed/>
                </p:oleObj>
              </mc:Choice>
              <mc:Fallback>
                <p:oleObj name="公式" r:id="rId2" imgW="91744800" imgH="11582400" progId="Equation.3">
                  <p:embed/>
                  <p:pic>
                    <p:nvPicPr>
                      <p:cNvPr id="0" name="Object 3"/>
                      <p:cNvPicPr/>
                      <p:nvPr/>
                    </p:nvPicPr>
                    <p:blipFill>
                      <a:blip r:embed="rId3"/>
                      <a:stretch>
                        <a:fillRect/>
                      </a:stretch>
                    </p:blipFill>
                    <p:spPr>
                      <a:xfrm>
                        <a:off x="1414780" y="3445510"/>
                        <a:ext cx="7075488" cy="893763"/>
                      </a:xfrm>
                      <a:prstGeom prst="rect">
                        <a:avLst/>
                      </a:prstGeom>
                      <a:noFill/>
                      <a:ln w="38100">
                        <a:noFill/>
                        <a:miter/>
                      </a:ln>
                    </p:spPr>
                  </p:pic>
                </p:oleObj>
              </mc:Fallback>
            </mc:AlternateContent>
          </a:graphicData>
        </a:graphic>
      </p:graphicFrame>
      <p:graphicFrame>
        <p:nvGraphicFramePr>
          <p:cNvPr id="9" name="Object 3"/>
          <p:cNvGraphicFramePr/>
          <p:nvPr/>
        </p:nvGraphicFramePr>
        <p:xfrm>
          <a:off x="1979712" y="4394936"/>
          <a:ext cx="3849688" cy="423862"/>
        </p:xfrm>
        <a:graphic>
          <a:graphicData uri="http://schemas.openxmlformats.org/presentationml/2006/ole">
            <mc:AlternateContent xmlns:mc="http://schemas.openxmlformats.org/markup-compatibility/2006">
              <mc:Choice xmlns:v="urn:schemas-microsoft-com:vml" Requires="v">
                <p:oleObj spid="_x0000_s14372" name="公式" r:id="rId4" imgW="49987200" imgH="5486400" progId="Equation.3">
                  <p:embed/>
                </p:oleObj>
              </mc:Choice>
              <mc:Fallback>
                <p:oleObj name="公式" r:id="rId4" imgW="49987200" imgH="5486400" progId="Equation.3">
                  <p:embed/>
                  <p:pic>
                    <p:nvPicPr>
                      <p:cNvPr id="0" name="Object 3"/>
                      <p:cNvPicPr/>
                      <p:nvPr/>
                    </p:nvPicPr>
                    <p:blipFill>
                      <a:blip r:embed="rId5"/>
                      <a:stretch>
                        <a:fillRect/>
                      </a:stretch>
                    </p:blipFill>
                    <p:spPr>
                      <a:xfrm>
                        <a:off x="1979712" y="4394936"/>
                        <a:ext cx="3849688" cy="423862"/>
                      </a:xfrm>
                      <a:prstGeom prst="rect">
                        <a:avLst/>
                      </a:prstGeom>
                      <a:noFill/>
                      <a:ln w="38100">
                        <a:noFill/>
                        <a:miter/>
                      </a:ln>
                    </p:spPr>
                  </p:pic>
                </p:oleObj>
              </mc:Fallback>
            </mc:AlternateContent>
          </a:graphicData>
        </a:graphic>
      </p:graphicFrame>
      <p:sp>
        <p:nvSpPr>
          <p:cNvPr id="10" name="Rectangle 2"/>
          <p:cNvSpPr txBox="1"/>
          <p:nvPr/>
        </p:nvSpPr>
        <p:spPr>
          <a:xfrm>
            <a:off x="277523" y="4918403"/>
            <a:ext cx="4822540" cy="590798"/>
          </a:xfrm>
          <a:prstGeom prst="rect">
            <a:avLst/>
          </a:prstGeom>
          <a:noFill/>
          <a:ln w="9525">
            <a:noFill/>
          </a:ln>
        </p:spPr>
        <p:txBody>
          <a:bodyPr wrap="square" lIns="91440" tIns="45720" rIns="91440" bIns="45720" anchor="ct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algn="l" eaLnBrk="1" hangingPunct="1">
              <a:lnSpc>
                <a:spcPct val="130000"/>
              </a:lnSpc>
            </a:pPr>
            <a:r>
              <a:rPr lang="zh-CN" altLang="en-US" sz="2000" kern="0" dirty="0" smtClean="0"/>
              <a:t>（</a:t>
            </a:r>
            <a:r>
              <a:rPr lang="en-US" altLang="zh-CN" sz="2000" kern="0" dirty="0" smtClean="0"/>
              <a:t>2</a:t>
            </a:r>
            <a:r>
              <a:rPr lang="zh-CN" altLang="en-US" sz="2000" kern="0" dirty="0" smtClean="0"/>
              <a:t>）</a:t>
            </a:r>
            <a:r>
              <a:rPr lang="en-US" altLang="zh-CN" sz="2000" kern="0" dirty="0" smtClean="0"/>
              <a:t>R</a:t>
            </a:r>
            <a:r>
              <a:rPr lang="en-US" altLang="zh-CN" sz="2000" kern="0" baseline="-25000" dirty="0" smtClean="0"/>
              <a:t>1</a:t>
            </a:r>
            <a:r>
              <a:rPr lang="zh-CN" altLang="en-US" sz="2000" kern="0" dirty="0"/>
              <a:t>短</a:t>
            </a:r>
            <a:r>
              <a:rPr lang="zh-CN" altLang="en-US" sz="2000" kern="0" dirty="0" smtClean="0"/>
              <a:t>路：</a:t>
            </a:r>
            <a:r>
              <a:rPr lang="en-US" altLang="zh-CN" sz="2000" dirty="0"/>
              <a:t> </a:t>
            </a:r>
            <a:r>
              <a:rPr lang="en-US" altLang="zh-CN" sz="2000" dirty="0" smtClean="0"/>
              <a:t>A</a:t>
            </a:r>
            <a:r>
              <a:rPr lang="en-US" altLang="zh-CN" sz="2000" baseline="-25000" dirty="0" smtClean="0"/>
              <a:t>1</a:t>
            </a:r>
            <a:r>
              <a:rPr lang="zh-CN" altLang="en-US" sz="2000" dirty="0" smtClean="0"/>
              <a:t>开环，   为最大幅值，</a:t>
            </a:r>
            <a:r>
              <a:rPr lang="en-US" altLang="zh-CN" sz="2000" kern="0" dirty="0" smtClean="0"/>
              <a:t> </a:t>
            </a:r>
            <a:endParaRPr lang="zh-CN" altLang="en-US" sz="2000" kern="0" dirty="0"/>
          </a:p>
        </p:txBody>
      </p:sp>
      <p:graphicFrame>
        <p:nvGraphicFramePr>
          <p:cNvPr id="4" name="对象 3"/>
          <p:cNvGraphicFramePr>
            <a:graphicFrameLocks noChangeAspect="1"/>
          </p:cNvGraphicFramePr>
          <p:nvPr/>
        </p:nvGraphicFramePr>
        <p:xfrm>
          <a:off x="4788024" y="4923786"/>
          <a:ext cx="4403725" cy="433387"/>
        </p:xfrm>
        <a:graphic>
          <a:graphicData uri="http://schemas.openxmlformats.org/presentationml/2006/ole">
            <mc:AlternateContent xmlns:mc="http://schemas.openxmlformats.org/markup-compatibility/2006">
              <mc:Choice xmlns:v="urn:schemas-microsoft-com:vml" Requires="v">
                <p:oleObj spid="_x0000_s14373" name="公式" r:id="rId6" imgW="53949600" imgH="5486400" progId="Equation.3">
                  <p:embed/>
                </p:oleObj>
              </mc:Choice>
              <mc:Fallback>
                <p:oleObj name="公式" r:id="rId6" imgW="53949600" imgH="5486400" progId="Equation.3">
                  <p:embed/>
                  <p:pic>
                    <p:nvPicPr>
                      <p:cNvPr id="0" name="图片 14372"/>
                      <p:cNvPicPr/>
                      <p:nvPr/>
                    </p:nvPicPr>
                    <p:blipFill>
                      <a:blip r:embed="rId7"/>
                      <a:stretch>
                        <a:fillRect/>
                      </a:stretch>
                    </p:blipFill>
                    <p:spPr>
                      <a:xfrm>
                        <a:off x="4788024" y="4923786"/>
                        <a:ext cx="4403725" cy="433387"/>
                      </a:xfrm>
                      <a:prstGeom prst="rect">
                        <a:avLst/>
                      </a:prstGeom>
                    </p:spPr>
                  </p:pic>
                </p:oleObj>
              </mc:Fallback>
            </mc:AlternateContent>
          </a:graphicData>
        </a:graphic>
      </p:graphicFrame>
      <p:graphicFrame>
        <p:nvGraphicFramePr>
          <p:cNvPr id="12" name="Object 3"/>
          <p:cNvGraphicFramePr/>
          <p:nvPr/>
        </p:nvGraphicFramePr>
        <p:xfrm>
          <a:off x="2987825" y="4930184"/>
          <a:ext cx="432048" cy="467631"/>
        </p:xfrm>
        <a:graphic>
          <a:graphicData uri="http://schemas.openxmlformats.org/presentationml/2006/ole">
            <mc:AlternateContent xmlns:mc="http://schemas.openxmlformats.org/markup-compatibility/2006">
              <mc:Choice xmlns:v="urn:schemas-microsoft-com:vml" Requires="v">
                <p:oleObj spid="_x0000_s14374" name="公式" r:id="rId8" imgW="4876800" imgH="5486400" progId="Equation.3">
                  <p:embed/>
                </p:oleObj>
              </mc:Choice>
              <mc:Fallback>
                <p:oleObj name="公式" r:id="rId8" imgW="4876800" imgH="5486400" progId="Equation.3">
                  <p:embed/>
                  <p:pic>
                    <p:nvPicPr>
                      <p:cNvPr id="0" name="Object 3"/>
                      <p:cNvPicPr/>
                      <p:nvPr/>
                    </p:nvPicPr>
                    <p:blipFill>
                      <a:blip r:embed="rId9"/>
                      <a:stretch>
                        <a:fillRect/>
                      </a:stretch>
                    </p:blipFill>
                    <p:spPr>
                      <a:xfrm>
                        <a:off x="2987825" y="4930184"/>
                        <a:ext cx="432048" cy="467631"/>
                      </a:xfrm>
                      <a:prstGeom prst="rect">
                        <a:avLst/>
                      </a:prstGeom>
                      <a:noFill/>
                      <a:ln w="38100">
                        <a:noFill/>
                        <a:miter/>
                      </a:ln>
                    </p:spPr>
                  </p:pic>
                </p:oleObj>
              </mc:Fallback>
            </mc:AlternateContent>
          </a:graphicData>
        </a:graphic>
      </p:graphicFrame>
      <p:sp>
        <p:nvSpPr>
          <p:cNvPr id="14" name="Rectangle 2"/>
          <p:cNvSpPr txBox="1"/>
          <p:nvPr/>
        </p:nvSpPr>
        <p:spPr>
          <a:xfrm>
            <a:off x="5270634" y="629072"/>
            <a:ext cx="3220358" cy="2016224"/>
          </a:xfrm>
          <a:prstGeom prst="rect">
            <a:avLst/>
          </a:prstGeom>
          <a:noFill/>
          <a:ln w="9525">
            <a:noFill/>
          </a:ln>
        </p:spPr>
        <p:txBody>
          <a:bodyPr wrap="square" lIns="91440" tIns="45720" rIns="91440" bIns="45720" anchor="ct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algn="l" eaLnBrk="1" hangingPunct="1">
              <a:lnSpc>
                <a:spcPct val="130000"/>
              </a:lnSpc>
            </a:pPr>
            <a:r>
              <a:rPr lang="en-US" altLang="zh-CN" sz="2000" kern="0" smtClean="0"/>
              <a:t>A</a:t>
            </a:r>
            <a:r>
              <a:rPr lang="en-US" altLang="zh-CN" sz="2000" kern="0" baseline="-25000" smtClean="0"/>
              <a:t>1</a:t>
            </a:r>
            <a:r>
              <a:rPr lang="zh-CN" altLang="en-US" sz="2000" kern="0" smtClean="0"/>
              <a:t>同相比例运算， </a:t>
            </a:r>
            <a:r>
              <a:rPr lang="en-US" altLang="zh-CN" sz="2000" kern="0" smtClean="0"/>
              <a:t>A</a:t>
            </a:r>
            <a:r>
              <a:rPr lang="en-US" altLang="zh-CN" sz="2000" kern="0" baseline="-25000" smtClean="0"/>
              <a:t>2</a:t>
            </a:r>
            <a:r>
              <a:rPr lang="zh-CN" altLang="en-US" sz="2000" kern="0" smtClean="0"/>
              <a:t>反相比例运算</a:t>
            </a:r>
            <a:r>
              <a:rPr lang="en-US" altLang="zh-CN" sz="2000" kern="0" smtClean="0"/>
              <a:t>;</a:t>
            </a:r>
            <a:br>
              <a:rPr lang="en-US" altLang="zh-CN" sz="2000" kern="0" smtClean="0"/>
            </a:br>
            <a:r>
              <a:rPr lang="zh-CN" altLang="en-US" sz="2000" kern="0" smtClean="0"/>
              <a:t>等效为单端输入，双端输出的差分放大电路</a:t>
            </a:r>
            <a:br>
              <a:rPr lang="en-US" altLang="zh-CN" sz="2000" kern="0" smtClean="0"/>
            </a:br>
            <a:endParaRPr lang="zh-CN" altLang="en-US" sz="2000" kern="0" dirty="0"/>
          </a:p>
        </p:txBody>
      </p:sp>
      <p:graphicFrame>
        <p:nvGraphicFramePr>
          <p:cNvPr id="15" name="对象 14"/>
          <p:cNvGraphicFramePr>
            <a:graphicFrameLocks noChangeAspect="1"/>
          </p:cNvGraphicFramePr>
          <p:nvPr/>
        </p:nvGraphicFramePr>
        <p:xfrm>
          <a:off x="2987825" y="5912578"/>
          <a:ext cx="4951412" cy="481013"/>
        </p:xfrm>
        <a:graphic>
          <a:graphicData uri="http://schemas.openxmlformats.org/presentationml/2006/ole">
            <mc:AlternateContent xmlns:mc="http://schemas.openxmlformats.org/markup-compatibility/2006">
              <mc:Choice xmlns:v="urn:schemas-microsoft-com:vml" Requires="v">
                <p:oleObj spid="_x0000_s14375" name="公式" r:id="rId10" imgW="60655200" imgH="6096000" progId="Equation.3">
                  <p:embed/>
                </p:oleObj>
              </mc:Choice>
              <mc:Fallback>
                <p:oleObj name="公式" r:id="rId10" imgW="60655200" imgH="6096000" progId="Equation.3">
                  <p:embed/>
                  <p:pic>
                    <p:nvPicPr>
                      <p:cNvPr id="0" name="对象 3"/>
                      <p:cNvPicPr/>
                      <p:nvPr/>
                    </p:nvPicPr>
                    <p:blipFill>
                      <a:blip r:embed="rId11"/>
                      <a:stretch>
                        <a:fillRect/>
                      </a:stretch>
                    </p:blipFill>
                    <p:spPr>
                      <a:xfrm>
                        <a:off x="2987825" y="5912578"/>
                        <a:ext cx="4951412" cy="481013"/>
                      </a:xfrm>
                      <a:prstGeom prst="rect">
                        <a:avLst/>
                      </a:prstGeom>
                    </p:spPr>
                  </p:pic>
                </p:oleObj>
              </mc:Fallback>
            </mc:AlternateContent>
          </a:graphicData>
        </a:graphic>
      </p:graphicFrame>
      <p:graphicFrame>
        <p:nvGraphicFramePr>
          <p:cNvPr id="17" name="对象 16"/>
          <p:cNvGraphicFramePr>
            <a:graphicFrameLocks noChangeAspect="1"/>
          </p:cNvGraphicFramePr>
          <p:nvPr/>
        </p:nvGraphicFramePr>
        <p:xfrm>
          <a:off x="3002071" y="6334553"/>
          <a:ext cx="4552950" cy="457200"/>
        </p:xfrm>
        <a:graphic>
          <a:graphicData uri="http://schemas.openxmlformats.org/presentationml/2006/ole">
            <mc:AlternateContent xmlns:mc="http://schemas.openxmlformats.org/markup-compatibility/2006">
              <mc:Choice xmlns:v="urn:schemas-microsoft-com:vml" Requires="v">
                <p:oleObj spid="_x0000_s14376" name="公式" r:id="rId12" imgW="55778400" imgH="5791200" progId="Equation.3">
                  <p:embed/>
                </p:oleObj>
              </mc:Choice>
              <mc:Fallback>
                <p:oleObj name="公式" r:id="rId12" imgW="55778400" imgH="5791200" progId="Equation.3">
                  <p:embed/>
                  <p:pic>
                    <p:nvPicPr>
                      <p:cNvPr id="0" name="对象 14"/>
                      <p:cNvPicPr/>
                      <p:nvPr/>
                    </p:nvPicPr>
                    <p:blipFill>
                      <a:blip r:embed="rId13"/>
                      <a:stretch>
                        <a:fillRect/>
                      </a:stretch>
                    </p:blipFill>
                    <p:spPr>
                      <a:xfrm>
                        <a:off x="3002071" y="6334553"/>
                        <a:ext cx="4552950" cy="457200"/>
                      </a:xfrm>
                      <a:prstGeom prst="rect">
                        <a:avLst/>
                      </a:prstGeom>
                    </p:spPr>
                  </p:pic>
                </p:oleObj>
              </mc:Fallback>
            </mc:AlternateContent>
          </a:graphicData>
        </a:graphic>
      </p:graphicFrame>
      <p:sp>
        <p:nvSpPr>
          <p:cNvPr id="3" name="Rectangle 2"/>
          <p:cNvSpPr>
            <a:spLocks noGrp="1"/>
          </p:cNvSpPr>
          <p:nvPr/>
        </p:nvSpPr>
        <p:spPr>
          <a:xfrm>
            <a:off x="529273" y="172085"/>
            <a:ext cx="4965700" cy="457200"/>
          </a:xfrm>
          <a:prstGeom prst="rect">
            <a:avLst/>
          </a:prstGeom>
          <a:noFill/>
          <a:ln w="9525">
            <a:noFill/>
          </a:ln>
        </p:spPr>
        <p:txBody>
          <a:bodyPr wrap="square" lIns="91440" tIns="45720" rIns="91440" bIns="45720" anchor="ct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algn="l" eaLnBrk="1" hangingPunct="1">
              <a:lnSpc>
                <a:spcPct val="130000"/>
              </a:lnSpc>
            </a:pPr>
            <a:r>
              <a:rPr lang="zh-CN" altLang="en-US" sz="3200" dirty="0">
                <a:ea typeface="华文行楷" panose="02010800040101010101" pitchFamily="2" charset="-122"/>
              </a:rPr>
              <a:t>讨论一</a:t>
            </a:r>
            <a:r>
              <a:rPr lang="zh-CN" altLang="en-US" sz="3200" dirty="0">
                <a:ea typeface="隶书" panose="02010509060101010101" pitchFamily="49" charset="-122"/>
              </a:rPr>
              <a:t>：</a:t>
            </a:r>
            <a:r>
              <a:rPr lang="zh-CN" altLang="en-US" sz="2800" b="1" dirty="0"/>
              <a:t>求解图示电路</a:t>
            </a:r>
            <a:endParaRPr lang="zh-CN" altLang="en-US" sz="28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left)">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wipe(left)">
                                      <p:cBhvr>
                                        <p:cTn id="1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2"/>
          <p:cNvSpPr>
            <a:spLocks noGrp="1"/>
          </p:cNvSpPr>
          <p:nvPr>
            <p:ph type="title"/>
          </p:nvPr>
        </p:nvSpPr>
        <p:spPr>
          <a:xfrm>
            <a:off x="395288" y="765175"/>
            <a:ext cx="4965700" cy="457200"/>
          </a:xfrm>
        </p:spPr>
        <p:txBody>
          <a:bodyPr wrap="square" lIns="91440" tIns="45720" rIns="91440" bIns="45720" anchor="ctr"/>
          <a:lstStyle/>
          <a:p>
            <a:pPr algn="l" eaLnBrk="1" hangingPunct="1">
              <a:lnSpc>
                <a:spcPct val="130000"/>
              </a:lnSpc>
            </a:pPr>
            <a:r>
              <a:rPr lang="zh-CN" altLang="en-US" sz="3200" dirty="0">
                <a:ea typeface="华文行楷" panose="02010800040101010101" pitchFamily="2" charset="-122"/>
              </a:rPr>
              <a:t>讨论二</a:t>
            </a:r>
            <a:r>
              <a:rPr lang="zh-CN" altLang="en-US" sz="3200" dirty="0">
                <a:ea typeface="隶书" panose="02010509060101010101" pitchFamily="49" charset="-122"/>
              </a:rPr>
              <a:t>：</a:t>
            </a:r>
            <a:r>
              <a:rPr lang="zh-CN" altLang="en-US" sz="2800" b="1" dirty="0"/>
              <a:t>求解图示电路</a:t>
            </a:r>
            <a:endParaRPr lang="zh-CN" altLang="en-US" sz="2800" b="1" dirty="0"/>
          </a:p>
        </p:txBody>
      </p:sp>
      <p:graphicFrame>
        <p:nvGraphicFramePr>
          <p:cNvPr id="19458" name="Object 3"/>
          <p:cNvGraphicFramePr/>
          <p:nvPr/>
        </p:nvGraphicFramePr>
        <p:xfrm>
          <a:off x="971550" y="1314450"/>
          <a:ext cx="3743325" cy="2894013"/>
        </p:xfrm>
        <a:graphic>
          <a:graphicData uri="http://schemas.openxmlformats.org/presentationml/2006/ole">
            <mc:AlternateContent xmlns:mc="http://schemas.openxmlformats.org/markup-compatibility/2006">
              <mc:Choice xmlns:v="urn:schemas-microsoft-com:vml" Requires="v">
                <p:oleObj spid="_x0000_s40972" name="" r:id="rId1" imgW="13792200" imgH="10668000" progId="MSPhotoEd.3">
                  <p:embed/>
                </p:oleObj>
              </mc:Choice>
              <mc:Fallback>
                <p:oleObj name="" r:id="rId1" imgW="13792200" imgH="10668000" progId="MSPhotoEd.3">
                  <p:embed/>
                  <p:pic>
                    <p:nvPicPr>
                      <p:cNvPr id="0" name="Object 3"/>
                      <p:cNvPicPr/>
                      <p:nvPr/>
                    </p:nvPicPr>
                    <p:blipFill>
                      <a:blip r:embed="rId2"/>
                      <a:stretch>
                        <a:fillRect/>
                      </a:stretch>
                    </p:blipFill>
                    <p:spPr>
                      <a:xfrm>
                        <a:off x="971550" y="1314450"/>
                        <a:ext cx="3743325" cy="2894013"/>
                      </a:xfrm>
                      <a:prstGeom prst="rect">
                        <a:avLst/>
                      </a:prstGeom>
                      <a:noFill/>
                      <a:ln w="38100">
                        <a:noFill/>
                        <a:miter/>
                      </a:ln>
                    </p:spPr>
                  </p:pic>
                </p:oleObj>
              </mc:Fallback>
            </mc:AlternateContent>
          </a:graphicData>
        </a:graphic>
      </p:graphicFrame>
      <p:graphicFrame>
        <p:nvGraphicFramePr>
          <p:cNvPr id="36869" name="Object 5"/>
          <p:cNvGraphicFramePr/>
          <p:nvPr/>
        </p:nvGraphicFramePr>
        <p:xfrm>
          <a:off x="1259632" y="4941168"/>
          <a:ext cx="3660775" cy="760412"/>
        </p:xfrm>
        <a:graphic>
          <a:graphicData uri="http://schemas.openxmlformats.org/presentationml/2006/ole">
            <mc:AlternateContent xmlns:mc="http://schemas.openxmlformats.org/markup-compatibility/2006">
              <mc:Choice xmlns:v="urn:schemas-microsoft-com:vml" Requires="v">
                <p:oleObj spid="_x0000_s40973" name="公式" r:id="rId3" imgW="46634400" imgH="9753600" progId="Equation.3">
                  <p:embed/>
                </p:oleObj>
              </mc:Choice>
              <mc:Fallback>
                <p:oleObj name="公式" r:id="rId3" imgW="46634400" imgH="9753600" progId="Equation.3">
                  <p:embed/>
                  <p:pic>
                    <p:nvPicPr>
                      <p:cNvPr id="0" name="Object 5"/>
                      <p:cNvPicPr/>
                      <p:nvPr/>
                    </p:nvPicPr>
                    <p:blipFill>
                      <a:blip r:embed="rId4"/>
                      <a:stretch>
                        <a:fillRect/>
                      </a:stretch>
                    </p:blipFill>
                    <p:spPr>
                      <a:xfrm>
                        <a:off x="1259632" y="4941168"/>
                        <a:ext cx="3660775" cy="760412"/>
                      </a:xfrm>
                      <a:prstGeom prst="rect">
                        <a:avLst/>
                      </a:prstGeom>
                      <a:solidFill>
                        <a:srgbClr val="66FFFF"/>
                      </a:solidFill>
                      <a:ln w="38100">
                        <a:noFill/>
                        <a:miter/>
                      </a:ln>
                    </p:spPr>
                  </p:pic>
                </p:oleObj>
              </mc:Fallback>
            </mc:AlternateContent>
          </a:graphicData>
        </a:graphic>
      </p:graphicFrame>
      <p:sp>
        <p:nvSpPr>
          <p:cNvPr id="14" name="Rectangle 2"/>
          <p:cNvSpPr txBox="1"/>
          <p:nvPr/>
        </p:nvSpPr>
        <p:spPr>
          <a:xfrm>
            <a:off x="5105534" y="1677457"/>
            <a:ext cx="3220358" cy="2016224"/>
          </a:xfrm>
          <a:prstGeom prst="rect">
            <a:avLst/>
          </a:prstGeom>
          <a:noFill/>
          <a:ln w="9525">
            <a:noFill/>
          </a:ln>
        </p:spPr>
        <p:txBody>
          <a:bodyPr wrap="square" lIns="91440" tIns="45720" rIns="91440" bIns="45720" anchor="ct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algn="l" eaLnBrk="1" hangingPunct="1">
              <a:lnSpc>
                <a:spcPct val="130000"/>
              </a:lnSpc>
            </a:pPr>
            <a:r>
              <a:rPr lang="en-US" altLang="zh-CN" sz="2000" kern="0" smtClean="0"/>
              <a:t>A</a:t>
            </a:r>
            <a:r>
              <a:rPr lang="en-US" altLang="zh-CN" sz="2000" kern="0" baseline="-25000" smtClean="0"/>
              <a:t>1</a:t>
            </a:r>
            <a:r>
              <a:rPr lang="zh-CN" altLang="en-US" sz="2000" kern="0" smtClean="0"/>
              <a:t>同相求和， </a:t>
            </a:r>
            <a:r>
              <a:rPr lang="en-US" altLang="zh-CN" sz="2000" kern="0" smtClean="0"/>
              <a:t>A</a:t>
            </a:r>
            <a:r>
              <a:rPr lang="en-US" altLang="zh-CN" sz="2000" kern="0" baseline="-25000" smtClean="0"/>
              <a:t>2</a:t>
            </a:r>
            <a:r>
              <a:rPr lang="zh-CN" altLang="en-US" sz="2000" kern="0" smtClean="0"/>
              <a:t>电压跟随</a:t>
            </a:r>
            <a:endParaRPr lang="zh-CN" altLang="en-US" sz="2000" kern="0" baseline="-25000"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6869"/>
                                        </p:tgtEl>
                                        <p:attrNameLst>
                                          <p:attrName>style.visibility</p:attrName>
                                        </p:attrNameLst>
                                      </p:cBhvr>
                                      <p:to>
                                        <p:strVal val="visible"/>
                                      </p:to>
                                    </p:set>
                                    <p:animEffect transition="in" filter="wipe(left)">
                                      <p:cBhvr>
                                        <p:cTn id="7" dur="500"/>
                                        <p:tgtEl>
                                          <p:spTgt spid="368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p:cNvSpPr>
          <p:nvPr>
            <p:ph type="title"/>
          </p:nvPr>
        </p:nvSpPr>
        <p:spPr>
          <a:xfrm>
            <a:off x="468313" y="2060575"/>
            <a:ext cx="7848600" cy="1143000"/>
          </a:xfrm>
        </p:spPr>
        <p:txBody>
          <a:bodyPr wrap="square" lIns="91440" tIns="45720" rIns="91440" bIns="45720" anchor="ctr"/>
          <a:lstStyle/>
          <a:p>
            <a:pPr eaLnBrk="1" hangingPunct="1"/>
            <a:r>
              <a:rPr lang="en-US" altLang="zh-CN" sz="4000" b="1" dirty="0">
                <a:latin typeface="华文行楷" panose="02010800040101010101" pitchFamily="2" charset="-122"/>
                <a:ea typeface="华文行楷" panose="02010800040101010101" pitchFamily="2" charset="-122"/>
              </a:rPr>
              <a:t>§6.2</a:t>
            </a:r>
            <a:r>
              <a:rPr lang="en-US" altLang="zh-CN" sz="4000" dirty="0">
                <a:latin typeface="华文行楷" panose="02010800040101010101" pitchFamily="2" charset="-122"/>
                <a:ea typeface="华文行楷" panose="02010800040101010101" pitchFamily="2" charset="-122"/>
              </a:rPr>
              <a:t>  </a:t>
            </a:r>
            <a:r>
              <a:rPr lang="zh-CN" altLang="en-US" sz="4000" dirty="0">
                <a:latin typeface="华文行楷" panose="02010800040101010101" pitchFamily="2" charset="-122"/>
                <a:ea typeface="华文行楷" panose="02010800040101010101" pitchFamily="2" charset="-122"/>
              </a:rPr>
              <a:t>模拟乘法器及其在</a:t>
            </a:r>
            <a:br>
              <a:rPr lang="zh-CN" altLang="en-US" sz="4000" dirty="0">
                <a:latin typeface="华文行楷" panose="02010800040101010101" pitchFamily="2" charset="-122"/>
                <a:ea typeface="华文行楷" panose="02010800040101010101" pitchFamily="2" charset="-122"/>
              </a:rPr>
            </a:br>
            <a:r>
              <a:rPr lang="zh-CN" altLang="en-US" sz="4000" dirty="0">
                <a:latin typeface="华文行楷" panose="02010800040101010101" pitchFamily="2" charset="-122"/>
                <a:ea typeface="华文行楷" panose="02010800040101010101" pitchFamily="2" charset="-122"/>
              </a:rPr>
              <a:t>      运算电路中的应用</a:t>
            </a:r>
            <a:endParaRPr lang="zh-CN" altLang="en-US" sz="4000" dirty="0">
              <a:latin typeface="华文行楷" panose="02010800040101010101" pitchFamily="2" charset="-122"/>
              <a:ea typeface="华文行楷" panose="02010800040101010101" pitchFamily="2" charset="-122"/>
            </a:endParaRPr>
          </a:p>
        </p:txBody>
      </p:sp>
      <p:sp>
        <p:nvSpPr>
          <p:cNvPr id="27650" name="Rectangle 9">
            <a:hlinkClick r:id="rId1" action="ppaction://hlinksldjump"/>
          </p:cNvPr>
          <p:cNvSpPr/>
          <p:nvPr/>
        </p:nvSpPr>
        <p:spPr>
          <a:xfrm>
            <a:off x="2484438" y="3789363"/>
            <a:ext cx="3816350" cy="576262"/>
          </a:xfrm>
          <a:prstGeom prst="rect">
            <a:avLst/>
          </a:prstGeom>
          <a:noFill/>
          <a:ln w="9525">
            <a:noFill/>
          </a:ln>
        </p:spPr>
        <p:txBody>
          <a:bodyPr anchor="t"/>
          <a:lstStyle/>
          <a:p>
            <a:pPr marL="342900" indent="-342900"/>
            <a:r>
              <a:rPr lang="zh-CN" altLang="en-US" sz="2800" b="1" dirty="0">
                <a:latin typeface="Arial" panose="020B0604020202020204" pitchFamily="34" charset="0"/>
                <a:ea typeface="华文楷体" panose="02010600040101010101" pitchFamily="2" charset="-122"/>
              </a:rPr>
              <a:t>一、模拟乘法器简介</a:t>
            </a:r>
            <a:endParaRPr lang="zh-CN" altLang="en-US" sz="2800" b="1" dirty="0">
              <a:latin typeface="Arial" panose="020B0604020202020204" pitchFamily="34" charset="0"/>
              <a:ea typeface="华文楷体" panose="02010600040101010101" pitchFamily="2" charset="-122"/>
            </a:endParaRPr>
          </a:p>
        </p:txBody>
      </p:sp>
      <p:sp>
        <p:nvSpPr>
          <p:cNvPr id="27651" name="Rectangle 10">
            <a:hlinkClick r:id="rId2" action="ppaction://hlinksldjump"/>
          </p:cNvPr>
          <p:cNvSpPr/>
          <p:nvPr/>
        </p:nvSpPr>
        <p:spPr>
          <a:xfrm>
            <a:off x="2484438" y="4508500"/>
            <a:ext cx="4248150" cy="519113"/>
          </a:xfrm>
          <a:prstGeom prst="rect">
            <a:avLst/>
          </a:prstGeom>
          <a:noFill/>
          <a:ln w="9525">
            <a:noFill/>
          </a:ln>
        </p:spPr>
        <p:txBody>
          <a:bodyPr anchor="t">
            <a:spAutoFit/>
          </a:bodyPr>
          <a:lstStyle/>
          <a:p>
            <a:r>
              <a:rPr lang="zh-CN" altLang="en-US" sz="2800" b="1" dirty="0">
                <a:latin typeface="Arial" panose="020B0604020202020204" pitchFamily="34" charset="0"/>
                <a:ea typeface="华文楷体" panose="02010600040101010101" pitchFamily="2" charset="-122"/>
              </a:rPr>
              <a:t>二、在运算电路中的应用</a:t>
            </a:r>
            <a:endParaRPr lang="zh-CN" altLang="en-US" sz="2800" b="1" dirty="0">
              <a:latin typeface="Arial" panose="020B0604020202020204" pitchFamily="34" charset="0"/>
              <a:ea typeface="华文楷体" panose="02010600040101010101" pitchFamily="2" charset="-122"/>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2"/>
          <p:cNvSpPr>
            <a:spLocks noGrp="1"/>
          </p:cNvSpPr>
          <p:nvPr>
            <p:ph type="title"/>
          </p:nvPr>
        </p:nvSpPr>
        <p:spPr>
          <a:xfrm>
            <a:off x="395288" y="836613"/>
            <a:ext cx="6265862" cy="720725"/>
          </a:xfrm>
        </p:spPr>
        <p:txBody>
          <a:bodyPr wrap="square" lIns="91440" tIns="45720" rIns="91440" bIns="45720" anchor="ctr"/>
          <a:lstStyle/>
          <a:p>
            <a:pPr algn="l" eaLnBrk="1" hangingPunct="1"/>
            <a:r>
              <a:rPr lang="zh-CN" altLang="en-US" sz="3600" dirty="0">
                <a:ea typeface="华文行楷" panose="02010800040101010101" pitchFamily="2" charset="-122"/>
              </a:rPr>
              <a:t>一、模拟乘法器简介</a:t>
            </a:r>
            <a:endParaRPr lang="zh-CN" altLang="en-US" sz="3600" dirty="0">
              <a:ea typeface="华文行楷" panose="02010800040101010101" pitchFamily="2" charset="-122"/>
            </a:endParaRPr>
          </a:p>
        </p:txBody>
      </p:sp>
      <p:sp>
        <p:nvSpPr>
          <p:cNvPr id="45059" name="Text Box 3"/>
          <p:cNvSpPr txBox="1"/>
          <p:nvPr/>
        </p:nvSpPr>
        <p:spPr>
          <a:xfrm>
            <a:off x="769938" y="1617663"/>
            <a:ext cx="5943600" cy="519112"/>
          </a:xfrm>
          <a:prstGeom prst="rect">
            <a:avLst/>
          </a:prstGeom>
          <a:noFill/>
          <a:ln w="9525">
            <a:noFill/>
          </a:ln>
        </p:spPr>
        <p:txBody>
          <a:bodyPr anchor="t">
            <a:spAutoFit/>
          </a:bodyPr>
          <a:lstStyle/>
          <a:p>
            <a:pPr>
              <a:spcBef>
                <a:spcPct val="50000"/>
              </a:spcBef>
            </a:pPr>
            <a:r>
              <a:rPr lang="en-US" altLang="zh-CN" sz="2800" dirty="0">
                <a:latin typeface="华文行楷" panose="02010800040101010101" pitchFamily="2" charset="-122"/>
                <a:ea typeface="华文行楷" panose="02010800040101010101" pitchFamily="2" charset="-122"/>
              </a:rPr>
              <a:t>1.  </a:t>
            </a:r>
            <a:r>
              <a:rPr lang="zh-CN" altLang="en-US" sz="2800" dirty="0">
                <a:latin typeface="华文行楷" panose="02010800040101010101" pitchFamily="2" charset="-122"/>
                <a:ea typeface="华文行楷" panose="02010800040101010101" pitchFamily="2" charset="-122"/>
              </a:rPr>
              <a:t>变跨导型模拟乘法器的基本原理</a:t>
            </a:r>
            <a:endParaRPr lang="zh-CN" altLang="en-US" sz="2800" dirty="0">
              <a:latin typeface="华文行楷" panose="02010800040101010101" pitchFamily="2" charset="-122"/>
              <a:ea typeface="华文行楷" panose="02010800040101010101" pitchFamily="2" charset="-122"/>
            </a:endParaRPr>
          </a:p>
        </p:txBody>
      </p:sp>
      <p:graphicFrame>
        <p:nvGraphicFramePr>
          <p:cNvPr id="45060" name="Object 4"/>
          <p:cNvGraphicFramePr/>
          <p:nvPr/>
        </p:nvGraphicFramePr>
        <p:xfrm>
          <a:off x="4275138" y="2151063"/>
          <a:ext cx="3811587" cy="473075"/>
        </p:xfrm>
        <a:graphic>
          <a:graphicData uri="http://schemas.openxmlformats.org/presentationml/2006/ole">
            <mc:AlternateContent xmlns:mc="http://schemas.openxmlformats.org/markup-compatibility/2006">
              <mc:Choice xmlns:v="urn:schemas-microsoft-com:vml" Requires="v">
                <p:oleObj spid="_x0000_s21541" name="" r:id="rId1" imgW="1841500" imgH="228600" progId="Equation.3">
                  <p:embed/>
                </p:oleObj>
              </mc:Choice>
              <mc:Fallback>
                <p:oleObj name="" r:id="rId1" imgW="1841500" imgH="228600" progId="Equation.3">
                  <p:embed/>
                  <p:pic>
                    <p:nvPicPr>
                      <p:cNvPr id="0" name="图片 3091"/>
                      <p:cNvPicPr/>
                      <p:nvPr/>
                    </p:nvPicPr>
                    <p:blipFill>
                      <a:blip r:embed="rId2"/>
                      <a:stretch>
                        <a:fillRect/>
                      </a:stretch>
                    </p:blipFill>
                    <p:spPr>
                      <a:xfrm>
                        <a:off x="4275138" y="2151063"/>
                        <a:ext cx="3811587" cy="473075"/>
                      </a:xfrm>
                      <a:prstGeom prst="rect">
                        <a:avLst/>
                      </a:prstGeom>
                      <a:noFill/>
                      <a:ln w="38100">
                        <a:noFill/>
                        <a:miter/>
                      </a:ln>
                    </p:spPr>
                  </p:pic>
                </p:oleObj>
              </mc:Fallback>
            </mc:AlternateContent>
          </a:graphicData>
        </a:graphic>
      </p:graphicFrame>
      <p:graphicFrame>
        <p:nvGraphicFramePr>
          <p:cNvPr id="45061" name="Object 5"/>
          <p:cNvGraphicFramePr/>
          <p:nvPr/>
        </p:nvGraphicFramePr>
        <p:xfrm>
          <a:off x="1227138" y="2151063"/>
          <a:ext cx="2595562" cy="3124200"/>
        </p:xfrm>
        <a:graphic>
          <a:graphicData uri="http://schemas.openxmlformats.org/presentationml/2006/ole">
            <mc:AlternateContent xmlns:mc="http://schemas.openxmlformats.org/markup-compatibility/2006">
              <mc:Choice xmlns:v="urn:schemas-microsoft-com:vml" Requires="v">
                <p:oleObj spid="_x0000_s21542" name="" r:id="rId3" imgW="9534525" imgH="11477625" progId="MSPhotoEd.3">
                  <p:embed/>
                </p:oleObj>
              </mc:Choice>
              <mc:Fallback>
                <p:oleObj name="" r:id="rId3" imgW="9534525" imgH="11477625" progId="MSPhotoEd.3">
                  <p:embed/>
                  <p:pic>
                    <p:nvPicPr>
                      <p:cNvPr id="0" name="图片 3095"/>
                      <p:cNvPicPr/>
                      <p:nvPr/>
                    </p:nvPicPr>
                    <p:blipFill>
                      <a:blip r:embed="rId4"/>
                      <a:stretch>
                        <a:fillRect/>
                      </a:stretch>
                    </p:blipFill>
                    <p:spPr>
                      <a:xfrm>
                        <a:off x="1227138" y="2151063"/>
                        <a:ext cx="2595562" cy="3124200"/>
                      </a:xfrm>
                      <a:prstGeom prst="rect">
                        <a:avLst/>
                      </a:prstGeom>
                      <a:noFill/>
                      <a:ln w="38100">
                        <a:noFill/>
                        <a:miter/>
                      </a:ln>
                    </p:spPr>
                  </p:pic>
                </p:oleObj>
              </mc:Fallback>
            </mc:AlternateContent>
          </a:graphicData>
        </a:graphic>
      </p:graphicFrame>
      <p:graphicFrame>
        <p:nvGraphicFramePr>
          <p:cNvPr id="45062" name="Object 6"/>
          <p:cNvGraphicFramePr/>
          <p:nvPr/>
        </p:nvGraphicFramePr>
        <p:xfrm>
          <a:off x="4351338" y="2684463"/>
          <a:ext cx="2133600" cy="909637"/>
        </p:xfrm>
        <a:graphic>
          <a:graphicData uri="http://schemas.openxmlformats.org/presentationml/2006/ole">
            <mc:AlternateContent xmlns:mc="http://schemas.openxmlformats.org/markup-compatibility/2006">
              <mc:Choice xmlns:v="urn:schemas-microsoft-com:vml" Requires="v">
                <p:oleObj spid="_x0000_s21543" name="" r:id="rId5" imgW="1040765" imgH="444500" progId="Equation.3">
                  <p:embed/>
                </p:oleObj>
              </mc:Choice>
              <mc:Fallback>
                <p:oleObj name="" r:id="rId5" imgW="1040765" imgH="444500" progId="Equation.3">
                  <p:embed/>
                  <p:pic>
                    <p:nvPicPr>
                      <p:cNvPr id="0" name="图片 3096"/>
                      <p:cNvPicPr/>
                      <p:nvPr/>
                    </p:nvPicPr>
                    <p:blipFill>
                      <a:blip r:embed="rId6"/>
                      <a:stretch>
                        <a:fillRect/>
                      </a:stretch>
                    </p:blipFill>
                    <p:spPr>
                      <a:xfrm>
                        <a:off x="4351338" y="2684463"/>
                        <a:ext cx="2133600" cy="909637"/>
                      </a:xfrm>
                      <a:prstGeom prst="rect">
                        <a:avLst/>
                      </a:prstGeom>
                      <a:noFill/>
                      <a:ln w="38100">
                        <a:noFill/>
                        <a:miter/>
                      </a:ln>
                    </p:spPr>
                  </p:pic>
                </p:oleObj>
              </mc:Fallback>
            </mc:AlternateContent>
          </a:graphicData>
        </a:graphic>
      </p:graphicFrame>
      <p:graphicFrame>
        <p:nvGraphicFramePr>
          <p:cNvPr id="45063" name="Object 7"/>
          <p:cNvGraphicFramePr/>
          <p:nvPr/>
        </p:nvGraphicFramePr>
        <p:xfrm>
          <a:off x="6789738" y="2684463"/>
          <a:ext cx="1676400" cy="863600"/>
        </p:xfrm>
        <a:graphic>
          <a:graphicData uri="http://schemas.openxmlformats.org/presentationml/2006/ole">
            <mc:AlternateContent xmlns:mc="http://schemas.openxmlformats.org/markup-compatibility/2006">
              <mc:Choice xmlns:v="urn:schemas-microsoft-com:vml" Requires="v">
                <p:oleObj spid="_x0000_s21544" name="" r:id="rId7" imgW="837565" imgH="431800" progId="Equation.3">
                  <p:embed/>
                </p:oleObj>
              </mc:Choice>
              <mc:Fallback>
                <p:oleObj name="" r:id="rId7" imgW="837565" imgH="431800" progId="Equation.3">
                  <p:embed/>
                  <p:pic>
                    <p:nvPicPr>
                      <p:cNvPr id="0" name="图片 3097"/>
                      <p:cNvPicPr/>
                      <p:nvPr/>
                    </p:nvPicPr>
                    <p:blipFill>
                      <a:blip r:embed="rId8"/>
                      <a:stretch>
                        <a:fillRect/>
                      </a:stretch>
                    </p:blipFill>
                    <p:spPr>
                      <a:xfrm>
                        <a:off x="6789738" y="2684463"/>
                        <a:ext cx="1676400" cy="863600"/>
                      </a:xfrm>
                      <a:prstGeom prst="rect">
                        <a:avLst/>
                      </a:prstGeom>
                      <a:noFill/>
                      <a:ln w="38100">
                        <a:noFill/>
                        <a:miter/>
                      </a:ln>
                    </p:spPr>
                  </p:pic>
                </p:oleObj>
              </mc:Fallback>
            </mc:AlternateContent>
          </a:graphicData>
        </a:graphic>
      </p:graphicFrame>
      <p:graphicFrame>
        <p:nvGraphicFramePr>
          <p:cNvPr id="45064" name="Object 8"/>
          <p:cNvGraphicFramePr/>
          <p:nvPr/>
        </p:nvGraphicFramePr>
        <p:xfrm>
          <a:off x="4338638" y="3598863"/>
          <a:ext cx="3835400" cy="881062"/>
        </p:xfrm>
        <a:graphic>
          <a:graphicData uri="http://schemas.openxmlformats.org/presentationml/2006/ole">
            <mc:AlternateContent xmlns:mc="http://schemas.openxmlformats.org/markup-compatibility/2006">
              <mc:Choice xmlns:v="urn:schemas-microsoft-com:vml" Requires="v">
                <p:oleObj spid="_x0000_s21545" name="" r:id="rId9" imgW="1878965" imgH="431800" progId="Equation.3">
                  <p:embed/>
                </p:oleObj>
              </mc:Choice>
              <mc:Fallback>
                <p:oleObj name="" r:id="rId9" imgW="1878965" imgH="431800" progId="Equation.3">
                  <p:embed/>
                  <p:pic>
                    <p:nvPicPr>
                      <p:cNvPr id="0" name="图片 3098"/>
                      <p:cNvPicPr/>
                      <p:nvPr/>
                    </p:nvPicPr>
                    <p:blipFill>
                      <a:blip r:embed="rId10"/>
                      <a:stretch>
                        <a:fillRect/>
                      </a:stretch>
                    </p:blipFill>
                    <p:spPr>
                      <a:xfrm>
                        <a:off x="4338638" y="3598863"/>
                        <a:ext cx="3835400" cy="881062"/>
                      </a:xfrm>
                      <a:prstGeom prst="rect">
                        <a:avLst/>
                      </a:prstGeom>
                      <a:noFill/>
                      <a:ln w="38100">
                        <a:noFill/>
                        <a:miter/>
                      </a:ln>
                    </p:spPr>
                  </p:pic>
                </p:oleObj>
              </mc:Fallback>
            </mc:AlternateContent>
          </a:graphicData>
        </a:graphic>
      </p:graphicFrame>
      <p:graphicFrame>
        <p:nvGraphicFramePr>
          <p:cNvPr id="45065" name="Object 9"/>
          <p:cNvGraphicFramePr/>
          <p:nvPr/>
        </p:nvGraphicFramePr>
        <p:xfrm>
          <a:off x="4427538" y="4437063"/>
          <a:ext cx="2357437" cy="881062"/>
        </p:xfrm>
        <a:graphic>
          <a:graphicData uri="http://schemas.openxmlformats.org/presentationml/2006/ole">
            <mc:AlternateContent xmlns:mc="http://schemas.openxmlformats.org/markup-compatibility/2006">
              <mc:Choice xmlns:v="urn:schemas-microsoft-com:vml" Requires="v">
                <p:oleObj spid="_x0000_s21546" name="" r:id="rId11" imgW="1155065" imgH="431800" progId="Equation.3">
                  <p:embed/>
                </p:oleObj>
              </mc:Choice>
              <mc:Fallback>
                <p:oleObj name="" r:id="rId11" imgW="1155065" imgH="431800" progId="Equation.3">
                  <p:embed/>
                  <p:pic>
                    <p:nvPicPr>
                      <p:cNvPr id="0" name="图片 3099"/>
                      <p:cNvPicPr/>
                      <p:nvPr/>
                    </p:nvPicPr>
                    <p:blipFill>
                      <a:blip r:embed="rId12"/>
                      <a:stretch>
                        <a:fillRect/>
                      </a:stretch>
                    </p:blipFill>
                    <p:spPr>
                      <a:xfrm>
                        <a:off x="4427538" y="4437063"/>
                        <a:ext cx="2357437" cy="881062"/>
                      </a:xfrm>
                      <a:prstGeom prst="rect">
                        <a:avLst/>
                      </a:prstGeom>
                      <a:solidFill>
                        <a:srgbClr val="66FFFF"/>
                      </a:solidFill>
                      <a:ln w="9525" cap="flat" cmpd="sng">
                        <a:solidFill>
                          <a:srgbClr val="FF0000"/>
                        </a:solidFill>
                        <a:prstDash val="solid"/>
                        <a:miter/>
                        <a:headEnd type="none" w="med" len="med"/>
                        <a:tailEnd type="none" w="med" len="med"/>
                      </a:ln>
                    </p:spPr>
                  </p:pic>
                </p:oleObj>
              </mc:Fallback>
            </mc:AlternateContent>
          </a:graphicData>
        </a:graphic>
      </p:graphicFrame>
      <p:sp>
        <p:nvSpPr>
          <p:cNvPr id="45066" name="Text Box 10"/>
          <p:cNvSpPr txBox="1"/>
          <p:nvPr/>
        </p:nvSpPr>
        <p:spPr>
          <a:xfrm>
            <a:off x="998538" y="5427663"/>
            <a:ext cx="7696200" cy="822325"/>
          </a:xfrm>
          <a:prstGeom prst="rect">
            <a:avLst/>
          </a:prstGeom>
          <a:noFill/>
          <a:ln w="9525">
            <a:noFill/>
          </a:ln>
        </p:spPr>
        <p:txBody>
          <a:bodyPr anchor="t">
            <a:spAutoFit/>
          </a:bodyPr>
          <a:lstStyle/>
          <a:p>
            <a:pPr>
              <a:spcBef>
                <a:spcPct val="50000"/>
              </a:spcBef>
            </a:pPr>
            <a:r>
              <a:rPr lang="en-US" altLang="zh-CN" sz="2400" dirty="0">
                <a:latin typeface="Times New Roman" panose="02020603050405020304" pitchFamily="18" charset="0"/>
                <a:ea typeface="宋体" panose="02010600030101010101" pitchFamily="2" charset="-122"/>
              </a:rPr>
              <a:t>    </a:t>
            </a:r>
            <a:r>
              <a:rPr lang="zh-CN" altLang="en-US" sz="2400" b="1" dirty="0">
                <a:latin typeface="Times New Roman" panose="02020603050405020304" pitchFamily="18" charset="0"/>
                <a:ea typeface="宋体" panose="02010600030101010101" pitchFamily="2" charset="-122"/>
              </a:rPr>
              <a:t>实际电路需在多方面改进，如线性度、温度的影响、输入电压的极性等方面。</a:t>
            </a:r>
            <a:endParaRPr lang="zh-CN" altLang="en-US" sz="2400" b="1" dirty="0">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5059">
                                            <p:txEl>
                                              <p:pRg st="0" end="0"/>
                                            </p:txEl>
                                          </p:spTgt>
                                        </p:tgtEl>
                                        <p:attrNameLst>
                                          <p:attrName>style.visibility</p:attrName>
                                        </p:attrNameLst>
                                      </p:cBhvr>
                                      <p:to>
                                        <p:strVal val="visible"/>
                                      </p:to>
                                    </p:set>
                                    <p:animEffect transition="in" filter="wipe(left)">
                                      <p:cBhvr>
                                        <p:cTn id="7" dur="500"/>
                                        <p:tgtEl>
                                          <p:spTgt spid="4505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45061"/>
                                        </p:tgtEl>
                                        <p:attrNameLst>
                                          <p:attrName>style.visibility</p:attrName>
                                        </p:attrNameLst>
                                      </p:cBhvr>
                                      <p:to>
                                        <p:strVal val="visible"/>
                                      </p:to>
                                    </p:set>
                                    <p:animEffect transition="in" filter="dissolve">
                                      <p:cBhvr>
                                        <p:cTn id="12" dur="500"/>
                                        <p:tgtEl>
                                          <p:spTgt spid="4506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5060"/>
                                        </p:tgtEl>
                                        <p:attrNameLst>
                                          <p:attrName>style.visibility</p:attrName>
                                        </p:attrNameLst>
                                      </p:cBhvr>
                                      <p:to>
                                        <p:strVal val="visible"/>
                                      </p:to>
                                    </p:set>
                                    <p:animEffect transition="in" filter="wipe(left)">
                                      <p:cBhvr>
                                        <p:cTn id="17" dur="500"/>
                                        <p:tgtEl>
                                          <p:spTgt spid="4506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45062"/>
                                        </p:tgtEl>
                                        <p:attrNameLst>
                                          <p:attrName>style.visibility</p:attrName>
                                        </p:attrNameLst>
                                      </p:cBhvr>
                                      <p:to>
                                        <p:strVal val="visible"/>
                                      </p:to>
                                    </p:set>
                                    <p:animEffect transition="in" filter="wipe(left)">
                                      <p:cBhvr>
                                        <p:cTn id="22" dur="500"/>
                                        <p:tgtEl>
                                          <p:spTgt spid="4506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45063"/>
                                        </p:tgtEl>
                                        <p:attrNameLst>
                                          <p:attrName>style.visibility</p:attrName>
                                        </p:attrNameLst>
                                      </p:cBhvr>
                                      <p:to>
                                        <p:strVal val="visible"/>
                                      </p:to>
                                    </p:set>
                                    <p:animEffect transition="in" filter="wipe(left)">
                                      <p:cBhvr>
                                        <p:cTn id="27" dur="500"/>
                                        <p:tgtEl>
                                          <p:spTgt spid="45063"/>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45064"/>
                                        </p:tgtEl>
                                        <p:attrNameLst>
                                          <p:attrName>style.visibility</p:attrName>
                                        </p:attrNameLst>
                                      </p:cBhvr>
                                      <p:to>
                                        <p:strVal val="visible"/>
                                      </p:to>
                                    </p:set>
                                    <p:animEffect transition="in" filter="wipe(left)">
                                      <p:cBhvr>
                                        <p:cTn id="32" dur="500"/>
                                        <p:tgtEl>
                                          <p:spTgt spid="45064"/>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45065"/>
                                        </p:tgtEl>
                                        <p:attrNameLst>
                                          <p:attrName>style.visibility</p:attrName>
                                        </p:attrNameLst>
                                      </p:cBhvr>
                                      <p:to>
                                        <p:strVal val="visible"/>
                                      </p:to>
                                    </p:set>
                                    <p:animEffect transition="in" filter="wipe(left)">
                                      <p:cBhvr>
                                        <p:cTn id="37" dur="500"/>
                                        <p:tgtEl>
                                          <p:spTgt spid="45065"/>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45066">
                                            <p:txEl>
                                              <p:pRg st="0" end="0"/>
                                            </p:txEl>
                                          </p:spTgt>
                                        </p:tgtEl>
                                        <p:attrNameLst>
                                          <p:attrName>style.visibility</p:attrName>
                                        </p:attrNameLst>
                                      </p:cBhvr>
                                      <p:to>
                                        <p:strVal val="visible"/>
                                      </p:to>
                                    </p:set>
                                    <p:animEffect transition="in" filter="wipe(left)">
                                      <p:cBhvr>
                                        <p:cTn id="42" dur="500"/>
                                        <p:tgtEl>
                                          <p:spTgt spid="4506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9" grpId="0" build="p"/>
      <p:bldP spid="45066"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ext Box 2"/>
          <p:cNvSpPr txBox="1"/>
          <p:nvPr/>
        </p:nvSpPr>
        <p:spPr>
          <a:xfrm>
            <a:off x="684213" y="3644900"/>
            <a:ext cx="4337050" cy="1698625"/>
          </a:xfrm>
          <a:prstGeom prst="rect">
            <a:avLst/>
          </a:prstGeom>
          <a:noFill/>
          <a:ln w="9525">
            <a:noFill/>
          </a:ln>
        </p:spPr>
        <p:txBody>
          <a:bodyPr anchor="t">
            <a:spAutoFit/>
          </a:bodyPr>
          <a:lstStyle/>
          <a:p>
            <a:pPr>
              <a:lnSpc>
                <a:spcPct val="110000"/>
              </a:lnSpc>
              <a:spcAft>
                <a:spcPct val="20000"/>
              </a:spcAft>
            </a:pPr>
            <a:r>
              <a:rPr lang="en-US" altLang="zh-CN" sz="2400" dirty="0">
                <a:latin typeface="Times New Roman" panose="02020603050405020304" pitchFamily="18" charset="0"/>
                <a:ea typeface="宋体" panose="02010600030101010101" pitchFamily="2" charset="-122"/>
              </a:rPr>
              <a:t>    </a:t>
            </a:r>
            <a:r>
              <a:rPr lang="zh-CN" altLang="en-US" sz="2400" b="1" dirty="0">
                <a:solidFill>
                  <a:schemeClr val="tx2"/>
                </a:solidFill>
                <a:latin typeface="宋体" panose="02010600030101010101" pitchFamily="2" charset="-122"/>
                <a:ea typeface="宋体" panose="02010600030101010101" pitchFamily="2" charset="-122"/>
              </a:rPr>
              <a:t>理想情况下，</a:t>
            </a:r>
            <a:r>
              <a:rPr lang="en-US" altLang="zh-CN" sz="2400" b="1" i="1" dirty="0">
                <a:solidFill>
                  <a:schemeClr val="tx2"/>
                </a:solidFill>
                <a:latin typeface="Times New Roman" panose="02020603050405020304" pitchFamily="18" charset="0"/>
                <a:ea typeface="宋体" panose="02010600030101010101" pitchFamily="2" charset="-122"/>
              </a:rPr>
              <a:t>r</a:t>
            </a:r>
            <a:r>
              <a:rPr lang="en-US" altLang="zh-CN" sz="2400" b="1" baseline="-25000" dirty="0">
                <a:solidFill>
                  <a:schemeClr val="tx2"/>
                </a:solidFill>
                <a:latin typeface="Times New Roman" panose="02020603050405020304" pitchFamily="18" charset="0"/>
                <a:ea typeface="宋体" panose="02010600030101010101" pitchFamily="2" charset="-122"/>
              </a:rPr>
              <a:t>i1</a:t>
            </a:r>
            <a:r>
              <a:rPr lang="zh-CN" altLang="en-US" sz="2400" b="1" dirty="0">
                <a:solidFill>
                  <a:schemeClr val="tx2"/>
                </a:solidFill>
                <a:latin typeface="Times New Roman" panose="02020603050405020304" pitchFamily="18" charset="0"/>
                <a:ea typeface="宋体" panose="02010600030101010101" pitchFamily="2" charset="-122"/>
              </a:rPr>
              <a:t>、 </a:t>
            </a:r>
            <a:r>
              <a:rPr lang="en-US" altLang="zh-CN" sz="2400" b="1" i="1" dirty="0">
                <a:solidFill>
                  <a:schemeClr val="tx2"/>
                </a:solidFill>
                <a:latin typeface="Times New Roman" panose="02020603050405020304" pitchFamily="18" charset="0"/>
                <a:ea typeface="宋体" panose="02010600030101010101" pitchFamily="2" charset="-122"/>
              </a:rPr>
              <a:t>r</a:t>
            </a:r>
            <a:r>
              <a:rPr lang="en-US" altLang="zh-CN" sz="2400" b="1" baseline="-25000" dirty="0">
                <a:solidFill>
                  <a:schemeClr val="tx2"/>
                </a:solidFill>
                <a:latin typeface="Times New Roman" panose="02020603050405020304" pitchFamily="18" charset="0"/>
                <a:ea typeface="宋体" panose="02010600030101010101" pitchFamily="2" charset="-122"/>
              </a:rPr>
              <a:t>i2</a:t>
            </a:r>
            <a:r>
              <a:rPr lang="zh-CN" altLang="en-US" sz="2400" b="1" dirty="0">
                <a:solidFill>
                  <a:schemeClr val="tx2"/>
                </a:solidFill>
                <a:latin typeface="Times New Roman" panose="02020603050405020304" pitchFamily="18" charset="0"/>
                <a:ea typeface="宋体" panose="02010600030101010101" pitchFamily="2" charset="-122"/>
              </a:rPr>
              <a:t>、</a:t>
            </a:r>
            <a:r>
              <a:rPr lang="en-US" altLang="zh-CN" sz="2400" b="1" i="1" dirty="0">
                <a:solidFill>
                  <a:schemeClr val="tx2"/>
                </a:solidFill>
                <a:latin typeface="Times New Roman" panose="02020603050405020304" pitchFamily="18" charset="0"/>
                <a:ea typeface="宋体" panose="02010600030101010101" pitchFamily="2" charset="-122"/>
              </a:rPr>
              <a:t>f</a:t>
            </a:r>
            <a:r>
              <a:rPr lang="en-US" altLang="zh-CN" sz="2400" b="1" baseline="-25000" dirty="0">
                <a:solidFill>
                  <a:schemeClr val="tx2"/>
                </a:solidFill>
                <a:latin typeface="Times New Roman" panose="02020603050405020304" pitchFamily="18" charset="0"/>
                <a:ea typeface="宋体" panose="02010600030101010101" pitchFamily="2" charset="-122"/>
              </a:rPr>
              <a:t>H</a:t>
            </a:r>
            <a:r>
              <a:rPr lang="zh-CN" altLang="zh-CN" sz="2400" b="1" dirty="0">
                <a:solidFill>
                  <a:schemeClr val="tx2"/>
                </a:solidFill>
                <a:latin typeface="Times New Roman" panose="02020603050405020304" pitchFamily="18" charset="0"/>
                <a:ea typeface="宋体" panose="02010600030101010101" pitchFamily="2" charset="-122"/>
              </a:rPr>
              <a:t>为无穷大， 失调电压、电流及其温漂为0，</a:t>
            </a:r>
            <a:r>
              <a:rPr lang="en-US" altLang="zh-CN" sz="2400" b="1" i="1" dirty="0">
                <a:solidFill>
                  <a:schemeClr val="tx2"/>
                </a:solidFill>
                <a:latin typeface="Times New Roman" panose="02020603050405020304" pitchFamily="18" charset="0"/>
                <a:ea typeface="宋体" panose="02010600030101010101" pitchFamily="2" charset="-122"/>
              </a:rPr>
              <a:t>r</a:t>
            </a:r>
            <a:r>
              <a:rPr lang="en-US" altLang="zh-CN" sz="2400" b="1" baseline="-25000" dirty="0">
                <a:solidFill>
                  <a:schemeClr val="tx2"/>
                </a:solidFill>
                <a:latin typeface="Times New Roman" panose="02020603050405020304" pitchFamily="18" charset="0"/>
                <a:ea typeface="宋体" panose="02010600030101010101" pitchFamily="2" charset="-122"/>
              </a:rPr>
              <a:t>o</a:t>
            </a:r>
            <a:r>
              <a:rPr lang="zh-CN" altLang="zh-CN" sz="2400" b="1" dirty="0">
                <a:solidFill>
                  <a:schemeClr val="tx2"/>
                </a:solidFill>
                <a:latin typeface="Times New Roman" panose="02020603050405020304" pitchFamily="18" charset="0"/>
                <a:ea typeface="宋体" panose="02010600030101010101" pitchFamily="2" charset="-122"/>
              </a:rPr>
              <a:t>为0， </a:t>
            </a:r>
            <a:r>
              <a:rPr lang="en-US" altLang="zh-CN" sz="2400" b="1" i="1" dirty="0">
                <a:solidFill>
                  <a:schemeClr val="tx2"/>
                </a:solidFill>
                <a:latin typeface="Times New Roman" panose="02020603050405020304" pitchFamily="18" charset="0"/>
                <a:ea typeface="宋体" panose="02010600030101010101" pitchFamily="2" charset="-122"/>
              </a:rPr>
              <a:t>u</a:t>
            </a:r>
            <a:r>
              <a:rPr lang="en-US" altLang="zh-CN" sz="2400" b="1" baseline="-25000" dirty="0">
                <a:solidFill>
                  <a:schemeClr val="tx2"/>
                </a:solidFill>
                <a:latin typeface="Times New Roman" panose="02020603050405020304" pitchFamily="18" charset="0"/>
                <a:ea typeface="宋体" panose="02010600030101010101" pitchFamily="2" charset="-122"/>
              </a:rPr>
              <a:t>x </a:t>
            </a:r>
            <a:r>
              <a:rPr lang="zh-CN" altLang="en-US" sz="2400" b="1" dirty="0">
                <a:solidFill>
                  <a:schemeClr val="tx2"/>
                </a:solidFill>
                <a:latin typeface="Times New Roman" panose="02020603050405020304" pitchFamily="18" charset="0"/>
                <a:ea typeface="宋体" panose="02010600030101010101" pitchFamily="2" charset="-122"/>
              </a:rPr>
              <a:t>、</a:t>
            </a:r>
            <a:r>
              <a:rPr lang="en-US" altLang="zh-CN" sz="2400" b="1" i="1" dirty="0">
                <a:solidFill>
                  <a:schemeClr val="tx2"/>
                </a:solidFill>
                <a:latin typeface="Times New Roman" panose="02020603050405020304" pitchFamily="18" charset="0"/>
                <a:ea typeface="宋体" panose="02010600030101010101" pitchFamily="2" charset="-122"/>
              </a:rPr>
              <a:t>u</a:t>
            </a:r>
            <a:r>
              <a:rPr lang="en-US" altLang="zh-CN" sz="2400" b="1" baseline="-25000" dirty="0">
                <a:solidFill>
                  <a:schemeClr val="tx2"/>
                </a:solidFill>
                <a:latin typeface="Times New Roman" panose="02020603050405020304" pitchFamily="18" charset="0"/>
                <a:ea typeface="宋体" panose="02010600030101010101" pitchFamily="2" charset="-122"/>
              </a:rPr>
              <a:t>y</a:t>
            </a:r>
            <a:r>
              <a:rPr lang="zh-CN" altLang="zh-CN" sz="2400" b="1" dirty="0">
                <a:solidFill>
                  <a:schemeClr val="tx2"/>
                </a:solidFill>
                <a:latin typeface="Times New Roman" panose="02020603050405020304" pitchFamily="18" charset="0"/>
                <a:ea typeface="宋体" panose="02010600030101010101" pitchFamily="2" charset="-122"/>
              </a:rPr>
              <a:t> 幅值和频率变化时 </a:t>
            </a:r>
            <a:r>
              <a:rPr lang="en-US" altLang="zh-CN" sz="2400" b="1" i="1" dirty="0">
                <a:solidFill>
                  <a:schemeClr val="tx2"/>
                </a:solidFill>
                <a:latin typeface="Times New Roman" panose="02020603050405020304" pitchFamily="18" charset="0"/>
                <a:ea typeface="宋体" panose="02010600030101010101" pitchFamily="2" charset="-122"/>
              </a:rPr>
              <a:t>k</a:t>
            </a:r>
            <a:r>
              <a:rPr lang="en-US" altLang="zh-CN" sz="2400" b="1" dirty="0">
                <a:solidFill>
                  <a:schemeClr val="tx2"/>
                </a:solidFill>
                <a:latin typeface="Times New Roman" panose="02020603050405020304" pitchFamily="18" charset="0"/>
                <a:ea typeface="宋体" panose="02010600030101010101" pitchFamily="2" charset="-122"/>
              </a:rPr>
              <a:t> </a:t>
            </a:r>
            <a:r>
              <a:rPr lang="zh-CN" altLang="en-US" sz="2400" b="1" dirty="0">
                <a:solidFill>
                  <a:schemeClr val="tx2"/>
                </a:solidFill>
                <a:latin typeface="Times New Roman" panose="02020603050405020304" pitchFamily="18" charset="0"/>
                <a:ea typeface="宋体" panose="02010600030101010101" pitchFamily="2" charset="-122"/>
              </a:rPr>
              <a:t>值不变。</a:t>
            </a:r>
            <a:endParaRPr lang="zh-CN" altLang="en-US" sz="2400" b="1" baseline="-25000" dirty="0">
              <a:solidFill>
                <a:schemeClr val="tx2"/>
              </a:solidFill>
              <a:latin typeface="Times New Roman" panose="02020603050405020304" pitchFamily="18" charset="0"/>
              <a:ea typeface="宋体" panose="02010600030101010101" pitchFamily="2" charset="-122"/>
            </a:endParaRPr>
          </a:p>
        </p:txBody>
      </p:sp>
      <p:sp>
        <p:nvSpPr>
          <p:cNvPr id="46083" name="Text Box 3"/>
          <p:cNvSpPr txBox="1"/>
          <p:nvPr/>
        </p:nvSpPr>
        <p:spPr>
          <a:xfrm>
            <a:off x="684213" y="5373688"/>
            <a:ext cx="4337050" cy="895350"/>
          </a:xfrm>
          <a:prstGeom prst="rect">
            <a:avLst/>
          </a:prstGeom>
          <a:noFill/>
          <a:ln w="9525">
            <a:noFill/>
          </a:ln>
        </p:spPr>
        <p:txBody>
          <a:bodyPr anchor="t">
            <a:spAutoFit/>
          </a:bodyPr>
          <a:lstStyle/>
          <a:p>
            <a:pPr>
              <a:lnSpc>
                <a:spcPct val="110000"/>
              </a:lnSpc>
            </a:pPr>
            <a:r>
              <a:rPr lang="en-US" altLang="zh-CN" sz="2400" dirty="0">
                <a:latin typeface="Times New Roman" panose="02020603050405020304" pitchFamily="18" charset="0"/>
                <a:ea typeface="宋体" panose="02010600030101010101" pitchFamily="2" charset="-122"/>
              </a:rPr>
              <a:t>    </a:t>
            </a:r>
            <a:r>
              <a:rPr lang="zh-CN" altLang="en-US" sz="2400" b="1" dirty="0">
                <a:solidFill>
                  <a:schemeClr val="tx2"/>
                </a:solidFill>
                <a:latin typeface="Times New Roman" panose="02020603050405020304" pitchFamily="18" charset="0"/>
                <a:ea typeface="宋体" panose="02010600030101010101" pitchFamily="2" charset="-122"/>
              </a:rPr>
              <a:t>有单象限、两象限和四象限之分。</a:t>
            </a:r>
            <a:endParaRPr lang="zh-CN" altLang="en-US" sz="2400" b="1" dirty="0">
              <a:solidFill>
                <a:schemeClr val="tx2"/>
              </a:solidFill>
              <a:latin typeface="Times New Roman" panose="02020603050405020304" pitchFamily="18" charset="0"/>
              <a:ea typeface="宋体" panose="02010600030101010101" pitchFamily="2" charset="-122"/>
            </a:endParaRPr>
          </a:p>
        </p:txBody>
      </p:sp>
      <p:sp>
        <p:nvSpPr>
          <p:cNvPr id="29699" name="Rectangle 4"/>
          <p:cNvSpPr>
            <a:spLocks noGrp="1"/>
          </p:cNvSpPr>
          <p:nvPr>
            <p:ph type="title"/>
          </p:nvPr>
        </p:nvSpPr>
        <p:spPr>
          <a:xfrm>
            <a:off x="323850" y="981075"/>
            <a:ext cx="6096000" cy="533400"/>
          </a:xfrm>
        </p:spPr>
        <p:txBody>
          <a:bodyPr wrap="square" lIns="91440" tIns="45720" rIns="91440" bIns="45720" anchor="ctr"/>
          <a:lstStyle/>
          <a:p>
            <a:pPr algn="l" eaLnBrk="1" hangingPunct="1"/>
            <a:r>
              <a:rPr lang="en-US" altLang="zh-CN" sz="2800" dirty="0">
                <a:latin typeface="华文行楷" panose="02010800040101010101" pitchFamily="2" charset="-122"/>
                <a:ea typeface="华文行楷" panose="02010800040101010101" pitchFamily="2" charset="-122"/>
              </a:rPr>
              <a:t>2. </a:t>
            </a:r>
            <a:r>
              <a:rPr lang="zh-CN" altLang="en-US" sz="2800" dirty="0">
                <a:latin typeface="华文行楷" panose="02010800040101010101" pitchFamily="2" charset="-122"/>
                <a:ea typeface="华文行楷" panose="02010800040101010101" pitchFamily="2" charset="-122"/>
              </a:rPr>
              <a:t>模拟乘法器的符号及等效电路</a:t>
            </a:r>
            <a:endParaRPr lang="zh-CN" altLang="en-US" sz="2800" dirty="0">
              <a:latin typeface="华文行楷" panose="02010800040101010101" pitchFamily="2" charset="-122"/>
              <a:ea typeface="华文行楷" panose="02010800040101010101" pitchFamily="2" charset="-122"/>
            </a:endParaRPr>
          </a:p>
        </p:txBody>
      </p:sp>
      <p:graphicFrame>
        <p:nvGraphicFramePr>
          <p:cNvPr id="46085" name="Object 5"/>
          <p:cNvGraphicFramePr/>
          <p:nvPr/>
        </p:nvGraphicFramePr>
        <p:xfrm>
          <a:off x="2049463" y="2874963"/>
          <a:ext cx="1476375" cy="466725"/>
        </p:xfrm>
        <a:graphic>
          <a:graphicData uri="http://schemas.openxmlformats.org/presentationml/2006/ole">
            <mc:AlternateContent xmlns:mc="http://schemas.openxmlformats.org/markup-compatibility/2006">
              <mc:Choice xmlns:v="urn:schemas-microsoft-com:vml" Requires="v">
                <p:oleObj spid="_x0000_s22553" name="" r:id="rId1" imgW="723900" imgH="228600" progId="Equation.3">
                  <p:embed/>
                </p:oleObj>
              </mc:Choice>
              <mc:Fallback>
                <p:oleObj name="" r:id="rId1" imgW="723900" imgH="228600" progId="Equation.3">
                  <p:embed/>
                  <p:pic>
                    <p:nvPicPr>
                      <p:cNvPr id="0" name="图片 3101"/>
                      <p:cNvPicPr/>
                      <p:nvPr/>
                    </p:nvPicPr>
                    <p:blipFill>
                      <a:blip r:embed="rId2"/>
                      <a:stretch>
                        <a:fillRect/>
                      </a:stretch>
                    </p:blipFill>
                    <p:spPr>
                      <a:xfrm>
                        <a:off x="2049463" y="2874963"/>
                        <a:ext cx="1476375" cy="466725"/>
                      </a:xfrm>
                      <a:prstGeom prst="rect">
                        <a:avLst/>
                      </a:prstGeom>
                      <a:solidFill>
                        <a:srgbClr val="66FFFF"/>
                      </a:solidFill>
                      <a:ln w="9525" cap="flat" cmpd="sng">
                        <a:solidFill>
                          <a:srgbClr val="FF0000"/>
                        </a:solidFill>
                        <a:prstDash val="solid"/>
                        <a:miter/>
                        <a:headEnd type="none" w="med" len="med"/>
                        <a:tailEnd type="none" w="med" len="med"/>
                      </a:ln>
                    </p:spPr>
                  </p:pic>
                </p:oleObj>
              </mc:Fallback>
            </mc:AlternateContent>
          </a:graphicData>
        </a:graphic>
      </p:graphicFrame>
      <p:graphicFrame>
        <p:nvGraphicFramePr>
          <p:cNvPr id="46086" name="Object 6"/>
          <p:cNvGraphicFramePr/>
          <p:nvPr/>
        </p:nvGraphicFramePr>
        <p:xfrm>
          <a:off x="5076825" y="3500438"/>
          <a:ext cx="3276600" cy="2794000"/>
        </p:xfrm>
        <a:graphic>
          <a:graphicData uri="http://schemas.openxmlformats.org/presentationml/2006/ole">
            <mc:AlternateContent xmlns:mc="http://schemas.openxmlformats.org/markup-compatibility/2006">
              <mc:Choice xmlns:v="urn:schemas-microsoft-com:vml" Requires="v">
                <p:oleObj spid="_x0000_s22554" name="" r:id="rId3" imgW="10601325" imgH="9039225" progId="MSPhotoEd.3">
                  <p:embed/>
                </p:oleObj>
              </mc:Choice>
              <mc:Fallback>
                <p:oleObj name="" r:id="rId3" imgW="10601325" imgH="9039225" progId="MSPhotoEd.3">
                  <p:embed/>
                  <p:pic>
                    <p:nvPicPr>
                      <p:cNvPr id="0" name="图片 3092"/>
                      <p:cNvPicPr/>
                      <p:nvPr/>
                    </p:nvPicPr>
                    <p:blipFill>
                      <a:blip r:embed="rId4"/>
                      <a:stretch>
                        <a:fillRect/>
                      </a:stretch>
                    </p:blipFill>
                    <p:spPr>
                      <a:xfrm>
                        <a:off x="5076825" y="3500438"/>
                        <a:ext cx="3276600" cy="2794000"/>
                      </a:xfrm>
                      <a:prstGeom prst="rect">
                        <a:avLst/>
                      </a:prstGeom>
                      <a:noFill/>
                      <a:ln w="38100">
                        <a:noFill/>
                        <a:miter/>
                      </a:ln>
                    </p:spPr>
                  </p:pic>
                </p:oleObj>
              </mc:Fallback>
            </mc:AlternateContent>
          </a:graphicData>
        </a:graphic>
      </p:graphicFrame>
      <p:graphicFrame>
        <p:nvGraphicFramePr>
          <p:cNvPr id="46087" name="Object 7"/>
          <p:cNvGraphicFramePr/>
          <p:nvPr/>
        </p:nvGraphicFramePr>
        <p:xfrm>
          <a:off x="1439863" y="1808163"/>
          <a:ext cx="2667000" cy="958850"/>
        </p:xfrm>
        <a:graphic>
          <a:graphicData uri="http://schemas.openxmlformats.org/presentationml/2006/ole">
            <mc:AlternateContent xmlns:mc="http://schemas.openxmlformats.org/markup-compatibility/2006">
              <mc:Choice xmlns:v="urn:schemas-microsoft-com:vml" Requires="v">
                <p:oleObj spid="_x0000_s22555" name="" r:id="rId5" imgW="7972425" imgH="2867025" progId="MSPhotoEd.3">
                  <p:embed/>
                </p:oleObj>
              </mc:Choice>
              <mc:Fallback>
                <p:oleObj name="" r:id="rId5" imgW="7972425" imgH="2867025" progId="MSPhotoEd.3">
                  <p:embed/>
                  <p:pic>
                    <p:nvPicPr>
                      <p:cNvPr id="0" name="图片 3093"/>
                      <p:cNvPicPr/>
                      <p:nvPr/>
                    </p:nvPicPr>
                    <p:blipFill>
                      <a:blip r:embed="rId6"/>
                      <a:stretch>
                        <a:fillRect/>
                      </a:stretch>
                    </p:blipFill>
                    <p:spPr>
                      <a:xfrm>
                        <a:off x="1439863" y="1808163"/>
                        <a:ext cx="2667000" cy="958850"/>
                      </a:xfrm>
                      <a:prstGeom prst="rect">
                        <a:avLst/>
                      </a:prstGeom>
                      <a:noFill/>
                      <a:ln w="38100">
                        <a:noFill/>
                        <a:miter/>
                      </a:ln>
                    </p:spPr>
                  </p:pic>
                </p:oleObj>
              </mc:Fallback>
            </mc:AlternateContent>
          </a:graphicData>
        </a:graphic>
      </p:graphicFrame>
      <p:graphicFrame>
        <p:nvGraphicFramePr>
          <p:cNvPr id="46088" name="Object 8"/>
          <p:cNvGraphicFramePr/>
          <p:nvPr/>
        </p:nvGraphicFramePr>
        <p:xfrm>
          <a:off x="4564063" y="1731963"/>
          <a:ext cx="3733800" cy="1566862"/>
        </p:xfrm>
        <a:graphic>
          <a:graphicData uri="http://schemas.openxmlformats.org/presentationml/2006/ole">
            <mc:AlternateContent xmlns:mc="http://schemas.openxmlformats.org/markup-compatibility/2006">
              <mc:Choice xmlns:v="urn:schemas-microsoft-com:vml" Requires="v">
                <p:oleObj spid="_x0000_s22556" name="" r:id="rId7" imgW="12011025" imgH="5038725" progId="MSPhotoEd.3">
                  <p:embed/>
                </p:oleObj>
              </mc:Choice>
              <mc:Fallback>
                <p:oleObj name="" r:id="rId7" imgW="12011025" imgH="5038725" progId="MSPhotoEd.3">
                  <p:embed/>
                  <p:pic>
                    <p:nvPicPr>
                      <p:cNvPr id="0" name="图片 3094"/>
                      <p:cNvPicPr/>
                      <p:nvPr/>
                    </p:nvPicPr>
                    <p:blipFill>
                      <a:blip r:embed="rId8"/>
                      <a:stretch>
                        <a:fillRect/>
                      </a:stretch>
                    </p:blipFill>
                    <p:spPr>
                      <a:xfrm>
                        <a:off x="4564063" y="1731963"/>
                        <a:ext cx="3733800" cy="1566862"/>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6087"/>
                                        </p:tgtEl>
                                        <p:attrNameLst>
                                          <p:attrName>style.visibility</p:attrName>
                                        </p:attrNameLst>
                                      </p:cBhvr>
                                      <p:to>
                                        <p:strVal val="visible"/>
                                      </p:to>
                                    </p:set>
                                    <p:animEffect transition="in" filter="wipe(left)">
                                      <p:cBhvr>
                                        <p:cTn id="7" dur="500"/>
                                        <p:tgtEl>
                                          <p:spTgt spid="4608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6085"/>
                                        </p:tgtEl>
                                        <p:attrNameLst>
                                          <p:attrName>style.visibility</p:attrName>
                                        </p:attrNameLst>
                                      </p:cBhvr>
                                      <p:to>
                                        <p:strVal val="visible"/>
                                      </p:to>
                                    </p:set>
                                    <p:animEffect transition="in" filter="wipe(left)">
                                      <p:cBhvr>
                                        <p:cTn id="12" dur="500"/>
                                        <p:tgtEl>
                                          <p:spTgt spid="4608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6088"/>
                                        </p:tgtEl>
                                        <p:attrNameLst>
                                          <p:attrName>style.visibility</p:attrName>
                                        </p:attrNameLst>
                                      </p:cBhvr>
                                      <p:to>
                                        <p:strVal val="visible"/>
                                      </p:to>
                                    </p:set>
                                    <p:animEffect transition="in" filter="wipe(left)">
                                      <p:cBhvr>
                                        <p:cTn id="17" dur="500"/>
                                        <p:tgtEl>
                                          <p:spTgt spid="4608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6082">
                                            <p:txEl>
                                              <p:pRg st="0" end="0"/>
                                            </p:txEl>
                                          </p:spTgt>
                                        </p:tgtEl>
                                        <p:attrNameLst>
                                          <p:attrName>style.visibility</p:attrName>
                                        </p:attrNameLst>
                                      </p:cBhvr>
                                      <p:to>
                                        <p:strVal val="visible"/>
                                      </p:to>
                                    </p:set>
                                    <p:animEffect transition="in" filter="wipe(left)">
                                      <p:cBhvr>
                                        <p:cTn id="22" dur="500"/>
                                        <p:tgtEl>
                                          <p:spTgt spid="46082">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46086"/>
                                        </p:tgtEl>
                                        <p:attrNameLst>
                                          <p:attrName>style.visibility</p:attrName>
                                        </p:attrNameLst>
                                      </p:cBhvr>
                                      <p:to>
                                        <p:strVal val="visible"/>
                                      </p:to>
                                    </p:set>
                                    <p:animEffect transition="in" filter="dissolve">
                                      <p:cBhvr>
                                        <p:cTn id="27" dur="500"/>
                                        <p:tgtEl>
                                          <p:spTgt spid="4608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46083">
                                            <p:txEl>
                                              <p:pRg st="0" end="0"/>
                                            </p:txEl>
                                          </p:spTgt>
                                        </p:tgtEl>
                                        <p:attrNameLst>
                                          <p:attrName>style.visibility</p:attrName>
                                        </p:attrNameLst>
                                      </p:cBhvr>
                                      <p:to>
                                        <p:strVal val="visible"/>
                                      </p:to>
                                    </p:set>
                                    <p:animEffect transition="in" filter="wipe(left)">
                                      <p:cBhvr>
                                        <p:cTn id="32" dur="500"/>
                                        <p:tgtEl>
                                          <p:spTgt spid="4608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2" grpId="0" build="p"/>
      <p:bldP spid="4608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7106" name="Object 2"/>
          <p:cNvGraphicFramePr/>
          <p:nvPr/>
        </p:nvGraphicFramePr>
        <p:xfrm>
          <a:off x="1143000" y="5029200"/>
          <a:ext cx="5067300" cy="1001713"/>
        </p:xfrm>
        <a:graphic>
          <a:graphicData uri="http://schemas.openxmlformats.org/presentationml/2006/ole">
            <mc:AlternateContent xmlns:mc="http://schemas.openxmlformats.org/markup-compatibility/2006">
              <mc:Choice xmlns:v="urn:schemas-microsoft-com:vml" Requires="v">
                <p:oleObj spid="_x0000_s23583" name="" r:id="rId1" imgW="2565400" imgH="508000" progId="Equation.3">
                  <p:embed/>
                </p:oleObj>
              </mc:Choice>
              <mc:Fallback>
                <p:oleObj name="" r:id="rId1" imgW="2565400" imgH="508000" progId="Equation.3">
                  <p:embed/>
                  <p:pic>
                    <p:nvPicPr>
                      <p:cNvPr id="0" name="图片 3100"/>
                      <p:cNvPicPr/>
                      <p:nvPr/>
                    </p:nvPicPr>
                    <p:blipFill>
                      <a:blip r:embed="rId2"/>
                      <a:stretch>
                        <a:fillRect/>
                      </a:stretch>
                    </p:blipFill>
                    <p:spPr>
                      <a:xfrm>
                        <a:off x="1143000" y="5029200"/>
                        <a:ext cx="5067300" cy="1001713"/>
                      </a:xfrm>
                      <a:prstGeom prst="rect">
                        <a:avLst/>
                      </a:prstGeom>
                      <a:solidFill>
                        <a:srgbClr val="FFFFFF"/>
                      </a:solidFill>
                      <a:ln w="38100">
                        <a:noFill/>
                        <a:miter/>
                      </a:ln>
                    </p:spPr>
                  </p:pic>
                </p:oleObj>
              </mc:Fallback>
            </mc:AlternateContent>
          </a:graphicData>
        </a:graphic>
      </p:graphicFrame>
      <p:sp>
        <p:nvSpPr>
          <p:cNvPr id="30722" name="Rectangle 3"/>
          <p:cNvSpPr>
            <a:spLocks noGrp="1"/>
          </p:cNvSpPr>
          <p:nvPr>
            <p:ph type="title"/>
          </p:nvPr>
        </p:nvSpPr>
        <p:spPr>
          <a:xfrm>
            <a:off x="323850" y="836613"/>
            <a:ext cx="7496175" cy="503237"/>
          </a:xfrm>
        </p:spPr>
        <p:txBody>
          <a:bodyPr wrap="square" lIns="91440" tIns="45720" rIns="91440" bIns="45720" anchor="ctr"/>
          <a:lstStyle/>
          <a:p>
            <a:pPr algn="l" eaLnBrk="1" hangingPunct="1"/>
            <a:r>
              <a:rPr lang="zh-CN" altLang="en-US" sz="3200" dirty="0">
                <a:ea typeface="华文行楷" panose="02010800040101010101" pitchFamily="2" charset="-122"/>
              </a:rPr>
              <a:t>二、</a:t>
            </a:r>
            <a:r>
              <a:rPr lang="zh-CN" altLang="en-US" sz="3200" dirty="0">
                <a:latin typeface="宋体" panose="02010600030101010101" pitchFamily="2" charset="-122"/>
                <a:ea typeface="华文行楷" panose="02010800040101010101" pitchFamily="2" charset="-122"/>
              </a:rPr>
              <a:t>在运算电路中的应用</a:t>
            </a:r>
            <a:endParaRPr lang="zh-CN" altLang="en-US" sz="3200" dirty="0">
              <a:latin typeface="宋体" panose="02010600030101010101" pitchFamily="2" charset="-122"/>
              <a:ea typeface="华文行楷" panose="02010800040101010101" pitchFamily="2" charset="-122"/>
            </a:endParaRPr>
          </a:p>
        </p:txBody>
      </p:sp>
      <p:sp>
        <p:nvSpPr>
          <p:cNvPr id="47108" name="Text Box 4"/>
          <p:cNvSpPr txBox="1"/>
          <p:nvPr/>
        </p:nvSpPr>
        <p:spPr>
          <a:xfrm>
            <a:off x="762000" y="3352800"/>
            <a:ext cx="2514600" cy="519113"/>
          </a:xfrm>
          <a:prstGeom prst="rect">
            <a:avLst/>
          </a:prstGeom>
          <a:noFill/>
          <a:ln w="9525">
            <a:noFill/>
          </a:ln>
        </p:spPr>
        <p:txBody>
          <a:bodyPr anchor="t">
            <a:spAutoFit/>
          </a:bodyPr>
          <a:lstStyle/>
          <a:p>
            <a:pPr>
              <a:spcBef>
                <a:spcPct val="50000"/>
              </a:spcBef>
            </a:pPr>
            <a:r>
              <a:rPr lang="en-US" altLang="zh-CN" sz="2800" dirty="0">
                <a:latin typeface="华文行楷" panose="02010800040101010101" pitchFamily="2" charset="-122"/>
                <a:ea typeface="华文行楷" panose="02010800040101010101" pitchFamily="2" charset="-122"/>
              </a:rPr>
              <a:t>2.</a:t>
            </a:r>
            <a:r>
              <a:rPr lang="zh-CN" altLang="en-US" sz="2800" dirty="0">
                <a:latin typeface="华文行楷" panose="02010800040101010101" pitchFamily="2" charset="-122"/>
                <a:ea typeface="华文行楷" panose="02010800040101010101" pitchFamily="2" charset="-122"/>
              </a:rPr>
              <a:t>乘方运算</a:t>
            </a:r>
            <a:endParaRPr lang="zh-CN" altLang="en-US" sz="2800" dirty="0">
              <a:latin typeface="华文行楷" panose="02010800040101010101" pitchFamily="2" charset="-122"/>
              <a:ea typeface="华文行楷" panose="02010800040101010101" pitchFamily="2" charset="-122"/>
            </a:endParaRPr>
          </a:p>
        </p:txBody>
      </p:sp>
      <p:sp>
        <p:nvSpPr>
          <p:cNvPr id="47109" name="Text Box 5"/>
          <p:cNvSpPr txBox="1"/>
          <p:nvPr/>
        </p:nvSpPr>
        <p:spPr>
          <a:xfrm>
            <a:off x="762000" y="1447800"/>
            <a:ext cx="2514600" cy="519113"/>
          </a:xfrm>
          <a:prstGeom prst="rect">
            <a:avLst/>
          </a:prstGeom>
          <a:noFill/>
          <a:ln w="9525">
            <a:noFill/>
          </a:ln>
        </p:spPr>
        <p:txBody>
          <a:bodyPr anchor="t">
            <a:spAutoFit/>
          </a:bodyPr>
          <a:lstStyle/>
          <a:p>
            <a:pPr>
              <a:spcBef>
                <a:spcPct val="50000"/>
              </a:spcBef>
            </a:pPr>
            <a:r>
              <a:rPr lang="en-US" altLang="zh-CN" sz="2800" dirty="0">
                <a:latin typeface="华文行楷" panose="02010800040101010101" pitchFamily="2" charset="-122"/>
                <a:ea typeface="华文行楷" panose="02010800040101010101" pitchFamily="2" charset="-122"/>
              </a:rPr>
              <a:t>1. </a:t>
            </a:r>
            <a:r>
              <a:rPr lang="zh-CN" altLang="en-US" sz="2800" dirty="0">
                <a:latin typeface="华文行楷" panose="02010800040101010101" pitchFamily="2" charset="-122"/>
                <a:ea typeface="华文行楷" panose="02010800040101010101" pitchFamily="2" charset="-122"/>
              </a:rPr>
              <a:t>乘法运算</a:t>
            </a:r>
            <a:endParaRPr lang="zh-CN" altLang="en-US" sz="2800" dirty="0">
              <a:latin typeface="华文行楷" panose="02010800040101010101" pitchFamily="2" charset="-122"/>
              <a:ea typeface="华文行楷" panose="02010800040101010101" pitchFamily="2" charset="-122"/>
            </a:endParaRPr>
          </a:p>
        </p:txBody>
      </p:sp>
      <p:graphicFrame>
        <p:nvGraphicFramePr>
          <p:cNvPr id="47110" name="Object 6"/>
          <p:cNvGraphicFramePr/>
          <p:nvPr/>
        </p:nvGraphicFramePr>
        <p:xfrm>
          <a:off x="914400" y="2057400"/>
          <a:ext cx="2895600" cy="1030288"/>
        </p:xfrm>
        <a:graphic>
          <a:graphicData uri="http://schemas.openxmlformats.org/presentationml/2006/ole">
            <mc:AlternateContent xmlns:mc="http://schemas.openxmlformats.org/markup-compatibility/2006">
              <mc:Choice xmlns:v="urn:schemas-microsoft-com:vml" Requires="v">
                <p:oleObj spid="_x0000_s23584" name="" r:id="rId3" imgW="7953375" imgH="2828925" progId="MSPhotoEd.3">
                  <p:embed/>
                </p:oleObj>
              </mc:Choice>
              <mc:Fallback>
                <p:oleObj name="" r:id="rId3" imgW="7953375" imgH="2828925" progId="MSPhotoEd.3">
                  <p:embed/>
                  <p:pic>
                    <p:nvPicPr>
                      <p:cNvPr id="0" name="图片 3139"/>
                      <p:cNvPicPr/>
                      <p:nvPr/>
                    </p:nvPicPr>
                    <p:blipFill>
                      <a:blip r:embed="rId4"/>
                      <a:stretch>
                        <a:fillRect/>
                      </a:stretch>
                    </p:blipFill>
                    <p:spPr>
                      <a:xfrm>
                        <a:off x="914400" y="2057400"/>
                        <a:ext cx="2895600" cy="1030288"/>
                      </a:xfrm>
                      <a:prstGeom prst="rect">
                        <a:avLst/>
                      </a:prstGeom>
                      <a:noFill/>
                      <a:ln w="38100">
                        <a:noFill/>
                        <a:miter/>
                      </a:ln>
                    </p:spPr>
                  </p:pic>
                </p:oleObj>
              </mc:Fallback>
            </mc:AlternateContent>
          </a:graphicData>
        </a:graphic>
      </p:graphicFrame>
      <p:graphicFrame>
        <p:nvGraphicFramePr>
          <p:cNvPr id="47111" name="Object 7"/>
          <p:cNvGraphicFramePr/>
          <p:nvPr/>
        </p:nvGraphicFramePr>
        <p:xfrm>
          <a:off x="3429000" y="1524000"/>
          <a:ext cx="1600200" cy="506413"/>
        </p:xfrm>
        <a:graphic>
          <a:graphicData uri="http://schemas.openxmlformats.org/presentationml/2006/ole">
            <mc:AlternateContent xmlns:mc="http://schemas.openxmlformats.org/markup-compatibility/2006">
              <mc:Choice xmlns:v="urn:schemas-microsoft-com:vml" Requires="v">
                <p:oleObj spid="_x0000_s23585" name="" r:id="rId5" imgW="723900" imgH="228600" progId="Equation.3">
                  <p:embed/>
                </p:oleObj>
              </mc:Choice>
              <mc:Fallback>
                <p:oleObj name="" r:id="rId5" imgW="723900" imgH="228600" progId="Equation.3">
                  <p:embed/>
                  <p:pic>
                    <p:nvPicPr>
                      <p:cNvPr id="0" name="图片 3140"/>
                      <p:cNvPicPr/>
                      <p:nvPr/>
                    </p:nvPicPr>
                    <p:blipFill>
                      <a:blip r:embed="rId6"/>
                      <a:stretch>
                        <a:fillRect/>
                      </a:stretch>
                    </p:blipFill>
                    <p:spPr>
                      <a:xfrm>
                        <a:off x="3429000" y="1524000"/>
                        <a:ext cx="1600200" cy="506413"/>
                      </a:xfrm>
                      <a:prstGeom prst="rect">
                        <a:avLst/>
                      </a:prstGeom>
                      <a:solidFill>
                        <a:srgbClr val="66FFFF"/>
                      </a:solidFill>
                      <a:ln w="9525" cap="flat" cmpd="sng">
                        <a:solidFill>
                          <a:srgbClr val="FF0000"/>
                        </a:solidFill>
                        <a:prstDash val="solid"/>
                        <a:miter/>
                        <a:headEnd type="none" w="med" len="med"/>
                        <a:tailEnd type="none" w="med" len="med"/>
                      </a:ln>
                    </p:spPr>
                  </p:pic>
                </p:oleObj>
              </mc:Fallback>
            </mc:AlternateContent>
          </a:graphicData>
        </a:graphic>
      </p:graphicFrame>
      <p:sp>
        <p:nvSpPr>
          <p:cNvPr id="47112" name="Text Box 8"/>
          <p:cNvSpPr txBox="1"/>
          <p:nvPr/>
        </p:nvSpPr>
        <p:spPr>
          <a:xfrm>
            <a:off x="4284663" y="2133600"/>
            <a:ext cx="4418012" cy="1698625"/>
          </a:xfrm>
          <a:prstGeom prst="rect">
            <a:avLst/>
          </a:prstGeom>
          <a:noFill/>
          <a:ln w="9525">
            <a:noFill/>
          </a:ln>
        </p:spPr>
        <p:txBody>
          <a:bodyPr anchor="t">
            <a:spAutoFit/>
          </a:bodyPr>
          <a:lstStyle/>
          <a:p>
            <a:pPr>
              <a:lnSpc>
                <a:spcPct val="110000"/>
              </a:lnSpc>
            </a:pPr>
            <a:r>
              <a:rPr lang="en-US" altLang="zh-CN" sz="2400" dirty="0">
                <a:latin typeface="Times New Roman" panose="02020603050405020304" pitchFamily="18" charset="0"/>
                <a:ea typeface="宋体" panose="02010600030101010101" pitchFamily="2" charset="-122"/>
              </a:rPr>
              <a:t>     </a:t>
            </a:r>
            <a:r>
              <a:rPr lang="zh-CN" altLang="en-US" sz="2400" b="1" dirty="0">
                <a:latin typeface="Times New Roman" panose="02020603050405020304" pitchFamily="18" charset="0"/>
                <a:ea typeface="宋体" panose="02010600030101010101" pitchFamily="2" charset="-122"/>
              </a:rPr>
              <a:t>实际的模拟乘法器</a:t>
            </a:r>
            <a:r>
              <a:rPr lang="en-US" altLang="zh-CN" sz="2400" b="1" i="1" dirty="0">
                <a:latin typeface="Times New Roman" panose="02020603050405020304" pitchFamily="18" charset="0"/>
                <a:ea typeface="宋体" panose="02010600030101010101" pitchFamily="2" charset="-122"/>
              </a:rPr>
              <a:t>k</a:t>
            </a:r>
            <a:r>
              <a:rPr lang="zh-CN" altLang="en-US" sz="2400" b="1" dirty="0">
                <a:latin typeface="Times New Roman" panose="02020603050405020304" pitchFamily="18" charset="0"/>
                <a:ea typeface="宋体" panose="02010600030101010101" pitchFamily="2" charset="-122"/>
              </a:rPr>
              <a:t>常为</a:t>
            </a:r>
            <a:r>
              <a:rPr lang="en-US" altLang="zh-CN" sz="2400" b="1" dirty="0">
                <a:latin typeface="Times New Roman" panose="02020603050405020304" pitchFamily="18" charset="0"/>
                <a:ea typeface="宋体" panose="02010600030101010101" pitchFamily="2" charset="-122"/>
              </a:rPr>
              <a:t>+0.1V</a:t>
            </a:r>
            <a:r>
              <a:rPr lang="en-US" altLang="zh-CN" sz="2400" b="1" baseline="30000" dirty="0">
                <a:latin typeface="Times New Roman" panose="02020603050405020304" pitchFamily="18" charset="0"/>
                <a:ea typeface="宋体" panose="02010600030101010101" pitchFamily="2" charset="-122"/>
              </a:rPr>
              <a:t>-1</a:t>
            </a:r>
            <a:r>
              <a:rPr lang="zh-CN" altLang="en-US" sz="2400" b="1" dirty="0">
                <a:latin typeface="Times New Roman" panose="02020603050405020304" pitchFamily="18" charset="0"/>
                <a:ea typeface="宋体" panose="02010600030101010101" pitchFamily="2" charset="-122"/>
              </a:rPr>
              <a:t>或－</a:t>
            </a:r>
            <a:r>
              <a:rPr lang="en-US" altLang="zh-CN" sz="2400" b="1" dirty="0">
                <a:latin typeface="Times New Roman" panose="02020603050405020304" pitchFamily="18" charset="0"/>
                <a:ea typeface="宋体" panose="02010600030101010101" pitchFamily="2" charset="-122"/>
              </a:rPr>
              <a:t>0.1V</a:t>
            </a:r>
            <a:r>
              <a:rPr lang="en-US" altLang="zh-CN" sz="2400" b="1" baseline="30000" dirty="0">
                <a:latin typeface="Times New Roman" panose="02020603050405020304" pitchFamily="18" charset="0"/>
                <a:ea typeface="宋体" panose="02010600030101010101" pitchFamily="2" charset="-122"/>
              </a:rPr>
              <a:t>-1</a:t>
            </a:r>
            <a:r>
              <a:rPr lang="zh-CN" altLang="en-US" sz="2400" b="1" dirty="0">
                <a:latin typeface="Times New Roman" panose="02020603050405020304" pitchFamily="18" charset="0"/>
                <a:ea typeface="宋体" panose="02010600030101010101" pitchFamily="2" charset="-122"/>
              </a:rPr>
              <a:t>。</a:t>
            </a:r>
            <a:endParaRPr lang="zh-CN" altLang="en-US" sz="2400" b="1" dirty="0">
              <a:latin typeface="Times New Roman" panose="02020603050405020304" pitchFamily="18" charset="0"/>
              <a:ea typeface="宋体" panose="02010600030101010101" pitchFamily="2" charset="-122"/>
            </a:endParaRPr>
          </a:p>
          <a:p>
            <a:pPr>
              <a:lnSpc>
                <a:spcPct val="110000"/>
              </a:lnSpc>
            </a:pPr>
            <a:r>
              <a:rPr lang="zh-CN" altLang="en-US" sz="2400" b="1" dirty="0">
                <a:latin typeface="Times New Roman" panose="02020603050405020304" pitchFamily="18" charset="0"/>
                <a:ea typeface="宋体" panose="02010600030101010101" pitchFamily="2" charset="-122"/>
              </a:rPr>
              <a:t>    若</a:t>
            </a:r>
            <a:r>
              <a:rPr lang="en-US" altLang="zh-CN" sz="2400" b="1" i="1" dirty="0">
                <a:latin typeface="Times New Roman" panose="02020603050405020304" pitchFamily="18" charset="0"/>
                <a:ea typeface="宋体" panose="02010600030101010101" pitchFamily="2" charset="-122"/>
              </a:rPr>
              <a:t>k= </a:t>
            </a:r>
            <a:r>
              <a:rPr lang="en-US" altLang="zh-CN" sz="2400" b="1" dirty="0">
                <a:latin typeface="Times New Roman" panose="02020603050405020304" pitchFamily="18" charset="0"/>
                <a:ea typeface="宋体" panose="02010600030101010101" pitchFamily="2" charset="-122"/>
              </a:rPr>
              <a:t>+0.1V</a:t>
            </a:r>
            <a:r>
              <a:rPr lang="en-US" altLang="zh-CN" sz="2400" b="1" baseline="30000" dirty="0">
                <a:latin typeface="Times New Roman" panose="02020603050405020304" pitchFamily="18" charset="0"/>
                <a:ea typeface="宋体" panose="02010600030101010101" pitchFamily="2" charset="-122"/>
              </a:rPr>
              <a:t>-1</a:t>
            </a:r>
            <a:r>
              <a:rPr lang="zh-CN" altLang="en-US" sz="2400" b="1" dirty="0">
                <a:latin typeface="Times New Roman" panose="02020603050405020304" pitchFamily="18" charset="0"/>
                <a:ea typeface="宋体" panose="02010600030101010101" pitchFamily="2" charset="-122"/>
              </a:rPr>
              <a:t>，</a:t>
            </a:r>
            <a:r>
              <a:rPr lang="en-US" altLang="zh-CN" sz="2400" b="1" i="1" dirty="0">
                <a:latin typeface="Times New Roman" panose="02020603050405020304" pitchFamily="18" charset="0"/>
                <a:ea typeface="宋体" panose="02010600030101010101" pitchFamily="2" charset="-122"/>
              </a:rPr>
              <a:t>u</a:t>
            </a:r>
            <a:r>
              <a:rPr lang="en-US" altLang="zh-CN" sz="2400" b="1" baseline="-25000" dirty="0">
                <a:latin typeface="Times New Roman" panose="02020603050405020304" pitchFamily="18" charset="0"/>
                <a:ea typeface="宋体" panose="02010600030101010101" pitchFamily="2" charset="-122"/>
              </a:rPr>
              <a:t>I1</a:t>
            </a:r>
            <a:r>
              <a:rPr lang="en-US" altLang="zh-CN" sz="2400" b="1" dirty="0">
                <a:latin typeface="Times New Roman" panose="02020603050405020304" pitchFamily="18" charset="0"/>
                <a:ea typeface="宋体" panose="02010600030101010101" pitchFamily="2" charset="-122"/>
              </a:rPr>
              <a:t>= </a:t>
            </a:r>
            <a:r>
              <a:rPr lang="en-US" altLang="zh-CN" sz="2400" b="1" i="1" dirty="0">
                <a:latin typeface="Times New Roman" panose="02020603050405020304" pitchFamily="18" charset="0"/>
                <a:ea typeface="宋体" panose="02010600030101010101" pitchFamily="2" charset="-122"/>
              </a:rPr>
              <a:t>u</a:t>
            </a:r>
            <a:r>
              <a:rPr lang="en-US" altLang="zh-CN" sz="2400" b="1" baseline="-25000" dirty="0">
                <a:latin typeface="Times New Roman" panose="02020603050405020304" pitchFamily="18" charset="0"/>
                <a:ea typeface="宋体" panose="02010600030101010101" pitchFamily="2" charset="-122"/>
              </a:rPr>
              <a:t>I2</a:t>
            </a:r>
            <a:r>
              <a:rPr lang="en-US" altLang="zh-CN" sz="2400" b="1" dirty="0">
                <a:latin typeface="Times New Roman" panose="02020603050405020304" pitchFamily="18" charset="0"/>
                <a:ea typeface="宋体" panose="02010600030101010101" pitchFamily="2" charset="-122"/>
              </a:rPr>
              <a:t>=10V</a:t>
            </a:r>
            <a:r>
              <a:rPr lang="zh-CN" altLang="en-US" sz="2400" b="1" dirty="0">
                <a:latin typeface="Times New Roman" panose="02020603050405020304" pitchFamily="18" charset="0"/>
                <a:ea typeface="宋体" panose="02010600030101010101" pitchFamily="2" charset="-122"/>
              </a:rPr>
              <a:t>，则 </a:t>
            </a:r>
            <a:r>
              <a:rPr lang="en-US" altLang="zh-CN" sz="2400" b="1" i="1" dirty="0">
                <a:latin typeface="Times New Roman" panose="02020603050405020304" pitchFamily="18" charset="0"/>
                <a:ea typeface="宋体" panose="02010600030101010101" pitchFamily="2" charset="-122"/>
              </a:rPr>
              <a:t>u</a:t>
            </a:r>
            <a:r>
              <a:rPr lang="en-US" altLang="zh-CN" sz="2400" b="1" baseline="-25000" dirty="0">
                <a:latin typeface="Times New Roman" panose="02020603050405020304" pitchFamily="18" charset="0"/>
                <a:ea typeface="宋体" panose="02010600030101010101" pitchFamily="2" charset="-122"/>
              </a:rPr>
              <a:t>O</a:t>
            </a:r>
            <a:r>
              <a:rPr lang="en-US" altLang="zh-CN" sz="2400" b="1" dirty="0">
                <a:latin typeface="Times New Roman" panose="02020603050405020304" pitchFamily="18" charset="0"/>
                <a:ea typeface="宋体" panose="02010600030101010101" pitchFamily="2" charset="-122"/>
              </a:rPr>
              <a:t>=10V</a:t>
            </a:r>
            <a:r>
              <a:rPr lang="zh-CN" altLang="en-US" sz="2400" b="1" dirty="0">
                <a:latin typeface="Times New Roman" panose="02020603050405020304" pitchFamily="18" charset="0"/>
                <a:ea typeface="宋体" panose="02010600030101010101" pitchFamily="2" charset="-122"/>
              </a:rPr>
              <a:t>。</a:t>
            </a:r>
            <a:endParaRPr lang="zh-CN" altLang="en-US" sz="2400" b="1" dirty="0">
              <a:latin typeface="Times New Roman" panose="02020603050405020304" pitchFamily="18" charset="0"/>
              <a:ea typeface="宋体" panose="02010600030101010101" pitchFamily="2" charset="-122"/>
            </a:endParaRPr>
          </a:p>
        </p:txBody>
      </p:sp>
      <p:graphicFrame>
        <p:nvGraphicFramePr>
          <p:cNvPr id="47113" name="Object 9"/>
          <p:cNvGraphicFramePr/>
          <p:nvPr/>
        </p:nvGraphicFramePr>
        <p:xfrm>
          <a:off x="1066800" y="3886200"/>
          <a:ext cx="3124200" cy="998538"/>
        </p:xfrm>
        <a:graphic>
          <a:graphicData uri="http://schemas.openxmlformats.org/presentationml/2006/ole">
            <mc:AlternateContent xmlns:mc="http://schemas.openxmlformats.org/markup-compatibility/2006">
              <mc:Choice xmlns:v="urn:schemas-microsoft-com:vml" Requires="v">
                <p:oleObj spid="_x0000_s23586" name="" r:id="rId7" imgW="7972425" imgH="2543175" progId="MSPhotoEd.3">
                  <p:embed/>
                </p:oleObj>
              </mc:Choice>
              <mc:Fallback>
                <p:oleObj name="" r:id="rId7" imgW="7972425" imgH="2543175" progId="MSPhotoEd.3">
                  <p:embed/>
                  <p:pic>
                    <p:nvPicPr>
                      <p:cNvPr id="0" name="图片 3141"/>
                      <p:cNvPicPr/>
                      <p:nvPr/>
                    </p:nvPicPr>
                    <p:blipFill>
                      <a:blip r:embed="rId8"/>
                      <a:stretch>
                        <a:fillRect/>
                      </a:stretch>
                    </p:blipFill>
                    <p:spPr>
                      <a:xfrm>
                        <a:off x="1066800" y="3886200"/>
                        <a:ext cx="3124200" cy="998538"/>
                      </a:xfrm>
                      <a:prstGeom prst="rect">
                        <a:avLst/>
                      </a:prstGeom>
                      <a:noFill/>
                      <a:ln w="38100">
                        <a:noFill/>
                        <a:miter/>
                      </a:ln>
                    </p:spPr>
                  </p:pic>
                </p:oleObj>
              </mc:Fallback>
            </mc:AlternateContent>
          </a:graphicData>
        </a:graphic>
      </p:graphicFrame>
      <p:graphicFrame>
        <p:nvGraphicFramePr>
          <p:cNvPr id="47114" name="Object 10"/>
          <p:cNvGraphicFramePr/>
          <p:nvPr/>
        </p:nvGraphicFramePr>
        <p:xfrm>
          <a:off x="4343400" y="4114800"/>
          <a:ext cx="1235075" cy="534988"/>
        </p:xfrm>
        <a:graphic>
          <a:graphicData uri="http://schemas.openxmlformats.org/presentationml/2006/ole">
            <mc:AlternateContent xmlns:mc="http://schemas.openxmlformats.org/markup-compatibility/2006">
              <mc:Choice xmlns:v="urn:schemas-microsoft-com:vml" Requires="v">
                <p:oleObj spid="_x0000_s23587" name="" r:id="rId9" imgW="558800" imgH="241300" progId="Equation.3">
                  <p:embed/>
                </p:oleObj>
              </mc:Choice>
              <mc:Fallback>
                <p:oleObj name="" r:id="rId9" imgW="558800" imgH="241300" progId="Equation.3">
                  <p:embed/>
                  <p:pic>
                    <p:nvPicPr>
                      <p:cNvPr id="0" name="图片 3142"/>
                      <p:cNvPicPr/>
                      <p:nvPr/>
                    </p:nvPicPr>
                    <p:blipFill>
                      <a:blip r:embed="rId10"/>
                      <a:stretch>
                        <a:fillRect/>
                      </a:stretch>
                    </p:blipFill>
                    <p:spPr>
                      <a:xfrm>
                        <a:off x="4343400" y="4114800"/>
                        <a:ext cx="1235075" cy="534988"/>
                      </a:xfrm>
                      <a:prstGeom prst="rect">
                        <a:avLst/>
                      </a:prstGeom>
                      <a:solidFill>
                        <a:srgbClr val="66FFFF"/>
                      </a:solidFill>
                      <a:ln w="9525" cap="flat" cmpd="sng">
                        <a:solidFill>
                          <a:srgbClr val="FF0000"/>
                        </a:solidFill>
                        <a:prstDash val="solid"/>
                        <a:miter/>
                        <a:headEnd type="none" w="med" len="med"/>
                        <a:tailEnd type="none" w="med" len="med"/>
                      </a:ln>
                    </p:spPr>
                  </p:pic>
                </p:oleObj>
              </mc:Fallback>
            </mc:AlternateContent>
          </a:graphicData>
        </a:graphic>
      </p:graphicFrame>
      <p:sp>
        <p:nvSpPr>
          <p:cNvPr id="47115" name="AutoShape 11"/>
          <p:cNvSpPr/>
          <p:nvPr/>
        </p:nvSpPr>
        <p:spPr>
          <a:xfrm>
            <a:off x="6019800" y="4724400"/>
            <a:ext cx="2260600" cy="762000"/>
          </a:xfrm>
          <a:prstGeom prst="borderCallout1">
            <a:avLst>
              <a:gd name="adj1" fmla="val 15000"/>
              <a:gd name="adj2" fmla="val -3370"/>
              <a:gd name="adj3" fmla="val 121042"/>
              <a:gd name="adj4" fmla="val -18259"/>
            </a:avLst>
          </a:prstGeom>
          <a:solidFill>
            <a:srgbClr val="FFFFCC"/>
          </a:solidFill>
          <a:ln w="19050" cap="flat" cmpd="sng">
            <a:solidFill>
              <a:srgbClr val="FF0000"/>
            </a:solidFill>
            <a:prstDash val="solid"/>
            <a:miter/>
            <a:headEnd type="none" w="med" len="med"/>
            <a:tailEnd type="none" w="med" len="med"/>
          </a:ln>
        </p:spPr>
        <p:txBody>
          <a:bodyPr anchor="t"/>
          <a:lstStyle/>
          <a:p>
            <a:pPr algn="ctr"/>
            <a:r>
              <a:rPr lang="zh-CN" altLang="en-US" sz="2000" b="1" dirty="0">
                <a:latin typeface="Times New Roman" panose="02020603050405020304" pitchFamily="18" charset="0"/>
                <a:ea typeface="宋体" panose="02010600030101010101" pitchFamily="2" charset="-122"/>
              </a:rPr>
              <a:t>实现了对正弦波</a:t>
            </a:r>
            <a:endParaRPr lang="zh-CN" altLang="en-US" sz="2000" b="1" dirty="0">
              <a:latin typeface="Times New Roman" panose="02020603050405020304" pitchFamily="18" charset="0"/>
              <a:ea typeface="宋体" panose="02010600030101010101" pitchFamily="2" charset="-122"/>
            </a:endParaRPr>
          </a:p>
          <a:p>
            <a:pPr algn="ctr"/>
            <a:r>
              <a:rPr lang="zh-CN" altLang="en-US" sz="2000" b="1" dirty="0">
                <a:latin typeface="Times New Roman" panose="02020603050405020304" pitchFamily="18" charset="0"/>
                <a:ea typeface="宋体" panose="02010600030101010101" pitchFamily="2" charset="-122"/>
              </a:rPr>
              <a:t>电压的二倍频变换</a:t>
            </a:r>
            <a:endParaRPr lang="zh-CN" altLang="en-US" sz="2400" dirty="0">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7109">
                                            <p:txEl>
                                              <p:pRg st="0" end="0"/>
                                            </p:txEl>
                                          </p:spTgt>
                                        </p:tgtEl>
                                        <p:attrNameLst>
                                          <p:attrName>style.visibility</p:attrName>
                                        </p:attrNameLst>
                                      </p:cBhvr>
                                      <p:to>
                                        <p:strVal val="visible"/>
                                      </p:to>
                                    </p:set>
                                    <p:animEffect transition="in" filter="wipe(left)">
                                      <p:cBhvr>
                                        <p:cTn id="7" dur="500"/>
                                        <p:tgtEl>
                                          <p:spTgt spid="4710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7110"/>
                                        </p:tgtEl>
                                        <p:attrNameLst>
                                          <p:attrName>style.visibility</p:attrName>
                                        </p:attrNameLst>
                                      </p:cBhvr>
                                      <p:to>
                                        <p:strVal val="visible"/>
                                      </p:to>
                                    </p:set>
                                    <p:animEffect transition="in" filter="wipe(left)">
                                      <p:cBhvr>
                                        <p:cTn id="12" dur="500"/>
                                        <p:tgtEl>
                                          <p:spTgt spid="4711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7111"/>
                                        </p:tgtEl>
                                        <p:attrNameLst>
                                          <p:attrName>style.visibility</p:attrName>
                                        </p:attrNameLst>
                                      </p:cBhvr>
                                      <p:to>
                                        <p:strVal val="visible"/>
                                      </p:to>
                                    </p:set>
                                    <p:animEffect transition="in" filter="wipe(left)">
                                      <p:cBhvr>
                                        <p:cTn id="17" dur="500"/>
                                        <p:tgtEl>
                                          <p:spTgt spid="4711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7112">
                                            <p:txEl>
                                              <p:pRg st="0" end="0"/>
                                            </p:txEl>
                                          </p:spTgt>
                                        </p:tgtEl>
                                        <p:attrNameLst>
                                          <p:attrName>style.visibility</p:attrName>
                                        </p:attrNameLst>
                                      </p:cBhvr>
                                      <p:to>
                                        <p:strVal val="visible"/>
                                      </p:to>
                                    </p:set>
                                    <p:animEffect transition="in" filter="wipe(left)">
                                      <p:cBhvr>
                                        <p:cTn id="22" dur="500"/>
                                        <p:tgtEl>
                                          <p:spTgt spid="47112">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47112">
                                            <p:txEl>
                                              <p:pRg st="1" end="1"/>
                                            </p:txEl>
                                          </p:spTgt>
                                        </p:tgtEl>
                                        <p:attrNameLst>
                                          <p:attrName>style.visibility</p:attrName>
                                        </p:attrNameLst>
                                      </p:cBhvr>
                                      <p:to>
                                        <p:strVal val="visible"/>
                                      </p:to>
                                    </p:set>
                                    <p:animEffect transition="in" filter="wipe(left)">
                                      <p:cBhvr>
                                        <p:cTn id="27" dur="500"/>
                                        <p:tgtEl>
                                          <p:spTgt spid="47112">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47108">
                                            <p:txEl>
                                              <p:pRg st="0" end="0"/>
                                            </p:txEl>
                                          </p:spTgt>
                                        </p:tgtEl>
                                        <p:attrNameLst>
                                          <p:attrName>style.visibility</p:attrName>
                                        </p:attrNameLst>
                                      </p:cBhvr>
                                      <p:to>
                                        <p:strVal val="visible"/>
                                      </p:to>
                                    </p:set>
                                    <p:animEffect transition="in" filter="wipe(left)">
                                      <p:cBhvr>
                                        <p:cTn id="32" dur="500"/>
                                        <p:tgtEl>
                                          <p:spTgt spid="47108">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47113"/>
                                        </p:tgtEl>
                                        <p:attrNameLst>
                                          <p:attrName>style.visibility</p:attrName>
                                        </p:attrNameLst>
                                      </p:cBhvr>
                                      <p:to>
                                        <p:strVal val="visible"/>
                                      </p:to>
                                    </p:set>
                                    <p:animEffect transition="in" filter="wipe(left)">
                                      <p:cBhvr>
                                        <p:cTn id="37" dur="500"/>
                                        <p:tgtEl>
                                          <p:spTgt spid="47113"/>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47114"/>
                                        </p:tgtEl>
                                        <p:attrNameLst>
                                          <p:attrName>style.visibility</p:attrName>
                                        </p:attrNameLst>
                                      </p:cBhvr>
                                      <p:to>
                                        <p:strVal val="visible"/>
                                      </p:to>
                                    </p:set>
                                    <p:animEffect transition="in" filter="wipe(left)">
                                      <p:cBhvr>
                                        <p:cTn id="42" dur="500"/>
                                        <p:tgtEl>
                                          <p:spTgt spid="47114"/>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47106"/>
                                        </p:tgtEl>
                                        <p:attrNameLst>
                                          <p:attrName>style.visibility</p:attrName>
                                        </p:attrNameLst>
                                      </p:cBhvr>
                                      <p:to>
                                        <p:strVal val="visible"/>
                                      </p:to>
                                    </p:set>
                                    <p:animEffect transition="in" filter="wipe(left)">
                                      <p:cBhvr>
                                        <p:cTn id="47" dur="500"/>
                                        <p:tgtEl>
                                          <p:spTgt spid="47106"/>
                                        </p:tgtEl>
                                      </p:cBhvr>
                                    </p:animEffec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499"/>
                                          </p:stCondLst>
                                        </p:cTn>
                                        <p:tgtEl>
                                          <p:spTgt spid="471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8" grpId="0" build="p"/>
      <p:bldP spid="47109" grpId="0" build="p"/>
      <p:bldP spid="47112" grpId="0" build="p"/>
      <p:bldP spid="47115"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ext Box 2"/>
          <p:cNvSpPr txBox="1"/>
          <p:nvPr/>
        </p:nvSpPr>
        <p:spPr>
          <a:xfrm>
            <a:off x="4343400" y="1981200"/>
            <a:ext cx="4189413" cy="968375"/>
          </a:xfrm>
          <a:prstGeom prst="rect">
            <a:avLst/>
          </a:prstGeom>
          <a:noFill/>
          <a:ln w="9525">
            <a:noFill/>
          </a:ln>
        </p:spPr>
        <p:txBody>
          <a:bodyPr anchor="t">
            <a:spAutoFit/>
          </a:bodyPr>
          <a:lstStyle/>
          <a:p>
            <a:pPr>
              <a:lnSpc>
                <a:spcPct val="120000"/>
              </a:lnSpc>
              <a:spcBef>
                <a:spcPct val="50000"/>
              </a:spcBef>
            </a:pPr>
            <a:r>
              <a:rPr lang="en-US" altLang="zh-CN" sz="2400" dirty="0">
                <a:latin typeface="Times New Roman" panose="02020603050405020304" pitchFamily="18" charset="0"/>
                <a:ea typeface="宋体" panose="02010600030101010101" pitchFamily="2" charset="-122"/>
              </a:rPr>
              <a:t>    </a:t>
            </a:r>
            <a:r>
              <a:rPr lang="zh-CN" altLang="en-US" sz="2400" b="1" dirty="0">
                <a:latin typeface="宋体" panose="02010600030101010101" pitchFamily="2" charset="-122"/>
                <a:ea typeface="宋体" panose="02010600030101010101" pitchFamily="2" charset="-122"/>
              </a:rPr>
              <a:t>为使电路引入的是负反馈，</a:t>
            </a:r>
            <a:r>
              <a:rPr lang="en-US" altLang="zh-CN" sz="2400" b="1" i="1" dirty="0">
                <a:latin typeface="Times New Roman" panose="02020603050405020304" pitchFamily="18" charset="0"/>
                <a:ea typeface="宋体" panose="02010600030101010101" pitchFamily="2" charset="-122"/>
              </a:rPr>
              <a:t>k</a:t>
            </a:r>
            <a:r>
              <a:rPr lang="zh-CN" altLang="en-US" sz="2400" b="1" dirty="0">
                <a:latin typeface="宋体" panose="02010600030101010101" pitchFamily="2" charset="-122"/>
                <a:ea typeface="宋体" panose="02010600030101010101" pitchFamily="2" charset="-122"/>
              </a:rPr>
              <a:t>和</a:t>
            </a:r>
            <a:r>
              <a:rPr lang="en-US" altLang="zh-CN" sz="2400" b="1" i="1" dirty="0">
                <a:latin typeface="Times New Roman" panose="02020603050405020304" pitchFamily="18" charset="0"/>
                <a:ea typeface="宋体" panose="02010600030101010101" pitchFamily="2" charset="-122"/>
              </a:rPr>
              <a:t>u</a:t>
            </a:r>
            <a:r>
              <a:rPr lang="en-US" altLang="zh-CN" sz="2400" b="1" baseline="-25000" dirty="0">
                <a:latin typeface="Times New Roman" panose="02020603050405020304" pitchFamily="18" charset="0"/>
                <a:ea typeface="宋体" panose="02010600030101010101" pitchFamily="2" charset="-122"/>
              </a:rPr>
              <a:t>I2</a:t>
            </a:r>
            <a:r>
              <a:rPr lang="zh-CN" altLang="zh-CN" sz="2400" b="1" dirty="0">
                <a:latin typeface="宋体" panose="02010600030101010101" pitchFamily="2" charset="-122"/>
                <a:ea typeface="宋体" panose="02010600030101010101" pitchFamily="2" charset="-122"/>
              </a:rPr>
              <a:t>的极性应如何？</a:t>
            </a:r>
            <a:endParaRPr lang="zh-CN" altLang="en-US" sz="2400" b="1" dirty="0">
              <a:latin typeface="宋体" panose="02010600030101010101" pitchFamily="2" charset="-122"/>
              <a:ea typeface="宋体" panose="02010600030101010101" pitchFamily="2" charset="-122"/>
            </a:endParaRPr>
          </a:p>
        </p:txBody>
      </p:sp>
      <p:graphicFrame>
        <p:nvGraphicFramePr>
          <p:cNvPr id="48131" name="Object 3"/>
          <p:cNvGraphicFramePr/>
          <p:nvPr/>
        </p:nvGraphicFramePr>
        <p:xfrm>
          <a:off x="4651375" y="3171825"/>
          <a:ext cx="776288" cy="454025"/>
        </p:xfrm>
        <a:graphic>
          <a:graphicData uri="http://schemas.openxmlformats.org/presentationml/2006/ole">
            <mc:AlternateContent xmlns:mc="http://schemas.openxmlformats.org/markup-compatibility/2006">
              <mc:Choice xmlns:v="urn:schemas-microsoft-com:vml" Requires="v">
                <p:oleObj spid="_x0000_s24637" name="" r:id="rId1" imgW="367665" imgH="215900" progId="Equation.3">
                  <p:embed/>
                </p:oleObj>
              </mc:Choice>
              <mc:Fallback>
                <p:oleObj name="" r:id="rId1" imgW="367665" imgH="215900" progId="Equation.3">
                  <p:embed/>
                  <p:pic>
                    <p:nvPicPr>
                      <p:cNvPr id="0" name="图片 3138"/>
                      <p:cNvPicPr/>
                      <p:nvPr/>
                    </p:nvPicPr>
                    <p:blipFill>
                      <a:blip r:embed="rId2"/>
                      <a:stretch>
                        <a:fillRect/>
                      </a:stretch>
                    </p:blipFill>
                    <p:spPr>
                      <a:xfrm>
                        <a:off x="4651375" y="3171825"/>
                        <a:ext cx="776288" cy="454025"/>
                      </a:xfrm>
                      <a:prstGeom prst="rect">
                        <a:avLst/>
                      </a:prstGeom>
                      <a:solidFill>
                        <a:srgbClr val="FFFFFF"/>
                      </a:solidFill>
                      <a:ln w="38100">
                        <a:noFill/>
                        <a:miter/>
                      </a:ln>
                    </p:spPr>
                  </p:pic>
                </p:oleObj>
              </mc:Fallback>
            </mc:AlternateContent>
          </a:graphicData>
        </a:graphic>
      </p:graphicFrame>
      <p:sp>
        <p:nvSpPr>
          <p:cNvPr id="31747" name="Rectangle 4"/>
          <p:cNvSpPr>
            <a:spLocks noGrp="1"/>
          </p:cNvSpPr>
          <p:nvPr>
            <p:ph type="title"/>
          </p:nvPr>
        </p:nvSpPr>
        <p:spPr>
          <a:xfrm>
            <a:off x="395288" y="836613"/>
            <a:ext cx="5181600" cy="533400"/>
          </a:xfrm>
        </p:spPr>
        <p:txBody>
          <a:bodyPr wrap="square" lIns="91440" tIns="45720" rIns="91440" bIns="45720" anchor="ctr"/>
          <a:lstStyle/>
          <a:p>
            <a:pPr algn="l" eaLnBrk="1" hangingPunct="1"/>
            <a:r>
              <a:rPr lang="en-US" altLang="zh-CN" sz="2800" dirty="0">
                <a:latin typeface="华文行楷" panose="02010800040101010101" pitchFamily="2" charset="-122"/>
                <a:ea typeface="华文行楷" panose="02010800040101010101" pitchFamily="2" charset="-122"/>
              </a:rPr>
              <a:t>3. </a:t>
            </a:r>
            <a:r>
              <a:rPr lang="zh-CN" altLang="en-US" sz="2800" dirty="0">
                <a:solidFill>
                  <a:schemeClr val="tx1"/>
                </a:solidFill>
                <a:latin typeface="华文行楷" panose="02010800040101010101" pitchFamily="2" charset="-122"/>
                <a:ea typeface="华文行楷" panose="02010800040101010101" pitchFamily="2" charset="-122"/>
              </a:rPr>
              <a:t>除法运算</a:t>
            </a:r>
            <a:endParaRPr lang="zh-CN" altLang="en-US" sz="2800" dirty="0">
              <a:latin typeface="华文行楷" panose="02010800040101010101" pitchFamily="2" charset="-122"/>
              <a:ea typeface="华文行楷" panose="02010800040101010101" pitchFamily="2" charset="-122"/>
            </a:endParaRPr>
          </a:p>
        </p:txBody>
      </p:sp>
      <p:graphicFrame>
        <p:nvGraphicFramePr>
          <p:cNvPr id="48133" name="Object 5"/>
          <p:cNvGraphicFramePr/>
          <p:nvPr/>
        </p:nvGraphicFramePr>
        <p:xfrm>
          <a:off x="1679575" y="5153025"/>
          <a:ext cx="1905000" cy="842963"/>
        </p:xfrm>
        <a:graphic>
          <a:graphicData uri="http://schemas.openxmlformats.org/presentationml/2006/ole">
            <mc:AlternateContent xmlns:mc="http://schemas.openxmlformats.org/markup-compatibility/2006">
              <mc:Choice xmlns:v="urn:schemas-microsoft-com:vml" Requires="v">
                <p:oleObj spid="_x0000_s24638" name="" r:id="rId3" imgW="977265" imgH="431800" progId="Equation.3">
                  <p:embed/>
                </p:oleObj>
              </mc:Choice>
              <mc:Fallback>
                <p:oleObj name="" r:id="rId3" imgW="977265" imgH="431800" progId="Equation.3">
                  <p:embed/>
                  <p:pic>
                    <p:nvPicPr>
                      <p:cNvPr id="0" name="图片 3144"/>
                      <p:cNvPicPr/>
                      <p:nvPr/>
                    </p:nvPicPr>
                    <p:blipFill>
                      <a:blip r:embed="rId4"/>
                      <a:stretch>
                        <a:fillRect/>
                      </a:stretch>
                    </p:blipFill>
                    <p:spPr>
                      <a:xfrm>
                        <a:off x="1679575" y="5153025"/>
                        <a:ext cx="1905000" cy="842963"/>
                      </a:xfrm>
                      <a:prstGeom prst="rect">
                        <a:avLst/>
                      </a:prstGeom>
                      <a:solidFill>
                        <a:srgbClr val="66FFFF"/>
                      </a:solidFill>
                      <a:ln w="9525" cap="flat" cmpd="sng">
                        <a:solidFill>
                          <a:srgbClr val="FF0000"/>
                        </a:solidFill>
                        <a:prstDash val="solid"/>
                        <a:miter/>
                        <a:headEnd type="none" w="med" len="med"/>
                        <a:tailEnd type="none" w="med" len="med"/>
                      </a:ln>
                    </p:spPr>
                  </p:pic>
                </p:oleObj>
              </mc:Fallback>
            </mc:AlternateContent>
          </a:graphicData>
        </a:graphic>
      </p:graphicFrame>
      <p:sp>
        <p:nvSpPr>
          <p:cNvPr id="48134" name="Text Box 6"/>
          <p:cNvSpPr txBox="1"/>
          <p:nvPr/>
        </p:nvSpPr>
        <p:spPr>
          <a:xfrm>
            <a:off x="1619250" y="1484313"/>
            <a:ext cx="5410200" cy="466725"/>
          </a:xfrm>
          <a:prstGeom prst="rect">
            <a:avLst/>
          </a:prstGeom>
          <a:solidFill>
            <a:srgbClr val="FFFFCC"/>
          </a:solidFill>
          <a:ln w="9525" cap="flat" cmpd="sng">
            <a:solidFill>
              <a:srgbClr val="FF0000"/>
            </a:solidFill>
            <a:prstDash val="solid"/>
            <a:miter/>
            <a:headEnd type="none" w="med" len="med"/>
            <a:tailEnd type="none" w="med" len="med"/>
          </a:ln>
        </p:spPr>
        <p:txBody>
          <a:bodyPr anchor="t">
            <a:spAutoFit/>
          </a:bodyPr>
          <a:lstStyle/>
          <a:p>
            <a:pPr>
              <a:spcBef>
                <a:spcPct val="50000"/>
              </a:spcBef>
            </a:pPr>
            <a:r>
              <a:rPr lang="zh-CN" altLang="en-US" sz="2400" b="1" dirty="0">
                <a:latin typeface="Times New Roman" panose="02020603050405020304" pitchFamily="18" charset="0"/>
                <a:ea typeface="宋体" panose="02010600030101010101" pitchFamily="2" charset="-122"/>
              </a:rPr>
              <a:t>运算电路中集成运放必须引入负反馈！</a:t>
            </a:r>
            <a:endParaRPr lang="zh-CN" altLang="en-US" sz="2400" b="1" dirty="0">
              <a:latin typeface="Times New Roman" panose="02020603050405020304" pitchFamily="18" charset="0"/>
              <a:ea typeface="宋体" panose="02010600030101010101" pitchFamily="2" charset="-122"/>
            </a:endParaRPr>
          </a:p>
        </p:txBody>
      </p:sp>
      <p:graphicFrame>
        <p:nvGraphicFramePr>
          <p:cNvPr id="48135" name="Object 7"/>
          <p:cNvGraphicFramePr/>
          <p:nvPr/>
        </p:nvGraphicFramePr>
        <p:xfrm>
          <a:off x="990600" y="2209800"/>
          <a:ext cx="2971800" cy="2614613"/>
        </p:xfrm>
        <a:graphic>
          <a:graphicData uri="http://schemas.openxmlformats.org/presentationml/2006/ole">
            <mc:AlternateContent xmlns:mc="http://schemas.openxmlformats.org/markup-compatibility/2006">
              <mc:Choice xmlns:v="urn:schemas-microsoft-com:vml" Requires="v">
                <p:oleObj spid="_x0000_s24639" name="" r:id="rId5" imgW="10010775" imgH="8810625" progId="MSPhotoEd.3">
                  <p:embed/>
                </p:oleObj>
              </mc:Choice>
              <mc:Fallback>
                <p:oleObj name="" r:id="rId5" imgW="10010775" imgH="8810625" progId="MSPhotoEd.3">
                  <p:embed/>
                  <p:pic>
                    <p:nvPicPr>
                      <p:cNvPr id="0" name="图片 3145"/>
                      <p:cNvPicPr/>
                      <p:nvPr/>
                    </p:nvPicPr>
                    <p:blipFill>
                      <a:blip r:embed="rId6"/>
                      <a:stretch>
                        <a:fillRect/>
                      </a:stretch>
                    </p:blipFill>
                    <p:spPr>
                      <a:xfrm>
                        <a:off x="990600" y="2209800"/>
                        <a:ext cx="2971800" cy="2614613"/>
                      </a:xfrm>
                      <a:prstGeom prst="rect">
                        <a:avLst/>
                      </a:prstGeom>
                      <a:noFill/>
                      <a:ln w="38100">
                        <a:noFill/>
                        <a:miter/>
                      </a:ln>
                    </p:spPr>
                  </p:pic>
                </p:oleObj>
              </mc:Fallback>
            </mc:AlternateContent>
          </a:graphicData>
        </a:graphic>
      </p:graphicFrame>
      <p:graphicFrame>
        <p:nvGraphicFramePr>
          <p:cNvPr id="48136" name="Object 8"/>
          <p:cNvGraphicFramePr/>
          <p:nvPr/>
        </p:nvGraphicFramePr>
        <p:xfrm>
          <a:off x="917575" y="3324225"/>
          <a:ext cx="228600" cy="228600"/>
        </p:xfrm>
        <a:graphic>
          <a:graphicData uri="http://schemas.openxmlformats.org/presentationml/2006/ole">
            <mc:AlternateContent xmlns:mc="http://schemas.openxmlformats.org/markup-compatibility/2006">
              <mc:Choice xmlns:v="urn:schemas-microsoft-com:vml" Requires="v">
                <p:oleObj spid="_x0000_s24640" name="" r:id="rId7" imgW="139700" imgH="139700" progId="Equation.3">
                  <p:embed/>
                </p:oleObj>
              </mc:Choice>
              <mc:Fallback>
                <p:oleObj name="" r:id="rId7" imgW="139700" imgH="139700" progId="Equation.3">
                  <p:embed/>
                  <p:pic>
                    <p:nvPicPr>
                      <p:cNvPr id="0" name="图片 3146"/>
                      <p:cNvPicPr/>
                      <p:nvPr/>
                    </p:nvPicPr>
                    <p:blipFill>
                      <a:blip r:embed="rId8"/>
                      <a:stretch>
                        <a:fillRect/>
                      </a:stretch>
                    </p:blipFill>
                    <p:spPr>
                      <a:xfrm>
                        <a:off x="917575" y="3324225"/>
                        <a:ext cx="228600" cy="228600"/>
                      </a:xfrm>
                      <a:prstGeom prst="rect">
                        <a:avLst/>
                      </a:prstGeom>
                      <a:solidFill>
                        <a:srgbClr val="66FFFF"/>
                      </a:solidFill>
                      <a:ln w="38100">
                        <a:noFill/>
                        <a:miter/>
                      </a:ln>
                    </p:spPr>
                  </p:pic>
                </p:oleObj>
              </mc:Fallback>
            </mc:AlternateContent>
          </a:graphicData>
        </a:graphic>
      </p:graphicFrame>
      <p:grpSp>
        <p:nvGrpSpPr>
          <p:cNvPr id="2" name="Group 9"/>
          <p:cNvGrpSpPr/>
          <p:nvPr/>
        </p:nvGrpSpPr>
        <p:grpSpPr>
          <a:xfrm>
            <a:off x="1374775" y="3857625"/>
            <a:ext cx="304800" cy="381000"/>
            <a:chOff x="864" y="2400"/>
            <a:chExt cx="192" cy="240"/>
          </a:xfrm>
        </p:grpSpPr>
        <p:sp>
          <p:nvSpPr>
            <p:cNvPr id="31753" name="Line 10"/>
            <p:cNvSpPr/>
            <p:nvPr/>
          </p:nvSpPr>
          <p:spPr>
            <a:xfrm>
              <a:off x="864" y="2400"/>
              <a:ext cx="192" cy="0"/>
            </a:xfrm>
            <a:prstGeom prst="line">
              <a:avLst/>
            </a:prstGeom>
            <a:ln w="19050" cap="flat" cmpd="sng">
              <a:solidFill>
                <a:srgbClr val="FF0000"/>
              </a:solidFill>
              <a:prstDash val="solid"/>
              <a:round/>
              <a:headEnd type="none" w="med" len="med"/>
              <a:tailEnd type="triangle" w="med" len="med"/>
            </a:ln>
          </p:spPr>
        </p:sp>
        <p:graphicFrame>
          <p:nvGraphicFramePr>
            <p:cNvPr id="31754" name="Object 11"/>
            <p:cNvGraphicFramePr/>
            <p:nvPr/>
          </p:nvGraphicFramePr>
          <p:xfrm>
            <a:off x="864" y="2400"/>
            <a:ext cx="128" cy="240"/>
          </p:xfrm>
          <a:graphic>
            <a:graphicData uri="http://schemas.openxmlformats.org/presentationml/2006/ole">
              <mc:AlternateContent xmlns:mc="http://schemas.openxmlformats.org/markup-compatibility/2006">
                <mc:Choice xmlns:v="urn:schemas-microsoft-com:vml" Requires="v">
                  <p:oleObj spid="_x0000_s24641" name="" r:id="rId9" imgW="114300" imgH="215265" progId="Equation.3">
                    <p:embed/>
                  </p:oleObj>
                </mc:Choice>
                <mc:Fallback>
                  <p:oleObj name="" r:id="rId9" imgW="114300" imgH="215265" progId="Equation.3">
                    <p:embed/>
                    <p:pic>
                      <p:nvPicPr>
                        <p:cNvPr id="0" name="图片 3147"/>
                        <p:cNvPicPr/>
                        <p:nvPr/>
                      </p:nvPicPr>
                      <p:blipFill>
                        <a:blip r:embed="rId10"/>
                        <a:stretch>
                          <a:fillRect/>
                        </a:stretch>
                      </p:blipFill>
                      <p:spPr>
                        <a:xfrm>
                          <a:off x="864" y="2400"/>
                          <a:ext cx="128" cy="240"/>
                        </a:xfrm>
                        <a:prstGeom prst="rect">
                          <a:avLst/>
                        </a:prstGeom>
                        <a:noFill/>
                        <a:ln w="38100">
                          <a:noFill/>
                          <a:miter/>
                        </a:ln>
                      </p:spPr>
                    </p:pic>
                  </p:oleObj>
                </mc:Fallback>
              </mc:AlternateContent>
            </a:graphicData>
          </a:graphic>
        </p:graphicFrame>
      </p:grpSp>
      <p:grpSp>
        <p:nvGrpSpPr>
          <p:cNvPr id="3" name="Group 12"/>
          <p:cNvGrpSpPr/>
          <p:nvPr/>
        </p:nvGrpSpPr>
        <p:grpSpPr>
          <a:xfrm>
            <a:off x="2136775" y="3019425"/>
            <a:ext cx="366713" cy="381000"/>
            <a:chOff x="1344" y="1872"/>
            <a:chExt cx="231" cy="240"/>
          </a:xfrm>
        </p:grpSpPr>
        <p:sp>
          <p:nvSpPr>
            <p:cNvPr id="31756" name="Line 13"/>
            <p:cNvSpPr/>
            <p:nvPr/>
          </p:nvSpPr>
          <p:spPr>
            <a:xfrm flipV="1">
              <a:off x="1344" y="1920"/>
              <a:ext cx="0" cy="192"/>
            </a:xfrm>
            <a:prstGeom prst="line">
              <a:avLst/>
            </a:prstGeom>
            <a:ln w="19050" cap="flat" cmpd="sng">
              <a:solidFill>
                <a:srgbClr val="FF0000"/>
              </a:solidFill>
              <a:prstDash val="solid"/>
              <a:round/>
              <a:headEnd type="none" w="med" len="med"/>
              <a:tailEnd type="triangle" w="med" len="med"/>
            </a:ln>
          </p:spPr>
        </p:sp>
        <p:graphicFrame>
          <p:nvGraphicFramePr>
            <p:cNvPr id="31757" name="Object 14"/>
            <p:cNvGraphicFramePr/>
            <p:nvPr/>
          </p:nvGraphicFramePr>
          <p:xfrm>
            <a:off x="1433" y="1872"/>
            <a:ext cx="142" cy="240"/>
          </p:xfrm>
          <a:graphic>
            <a:graphicData uri="http://schemas.openxmlformats.org/presentationml/2006/ole">
              <mc:AlternateContent xmlns:mc="http://schemas.openxmlformats.org/markup-compatibility/2006">
                <mc:Choice xmlns:v="urn:schemas-microsoft-com:vml" Requires="v">
                  <p:oleObj spid="_x0000_s24642" name="" r:id="rId11" imgW="127000" imgH="215265" progId="Equation.3">
                    <p:embed/>
                  </p:oleObj>
                </mc:Choice>
                <mc:Fallback>
                  <p:oleObj name="" r:id="rId11" imgW="127000" imgH="215265" progId="Equation.3">
                    <p:embed/>
                    <p:pic>
                      <p:nvPicPr>
                        <p:cNvPr id="0" name="图片 3143"/>
                        <p:cNvPicPr/>
                        <p:nvPr/>
                      </p:nvPicPr>
                      <p:blipFill>
                        <a:blip r:embed="rId12"/>
                        <a:stretch>
                          <a:fillRect/>
                        </a:stretch>
                      </p:blipFill>
                      <p:spPr>
                        <a:xfrm>
                          <a:off x="1433" y="1872"/>
                          <a:ext cx="142" cy="240"/>
                        </a:xfrm>
                        <a:prstGeom prst="rect">
                          <a:avLst/>
                        </a:prstGeom>
                        <a:noFill/>
                        <a:ln w="38100">
                          <a:noFill/>
                          <a:miter/>
                        </a:ln>
                      </p:spPr>
                    </p:pic>
                  </p:oleObj>
                </mc:Fallback>
              </mc:AlternateContent>
            </a:graphicData>
          </a:graphic>
        </p:graphicFrame>
      </p:grpSp>
      <p:graphicFrame>
        <p:nvGraphicFramePr>
          <p:cNvPr id="48143" name="Object 15"/>
          <p:cNvGraphicFramePr/>
          <p:nvPr/>
        </p:nvGraphicFramePr>
        <p:xfrm>
          <a:off x="1828800" y="2438400"/>
          <a:ext cx="207963" cy="125413"/>
        </p:xfrm>
        <a:graphic>
          <a:graphicData uri="http://schemas.openxmlformats.org/presentationml/2006/ole">
            <mc:AlternateContent xmlns:mc="http://schemas.openxmlformats.org/markup-compatibility/2006">
              <mc:Choice xmlns:v="urn:schemas-microsoft-com:vml" Requires="v">
                <p:oleObj spid="_x0000_s24643" name="" r:id="rId13" imgW="126365" imgH="76200" progId="Equation.3">
                  <p:embed/>
                </p:oleObj>
              </mc:Choice>
              <mc:Fallback>
                <p:oleObj name="" r:id="rId13" imgW="126365" imgH="76200" progId="Equation.3">
                  <p:embed/>
                  <p:pic>
                    <p:nvPicPr>
                      <p:cNvPr id="0" name="图片 3148"/>
                      <p:cNvPicPr/>
                      <p:nvPr/>
                    </p:nvPicPr>
                    <p:blipFill>
                      <a:blip r:embed="rId14"/>
                      <a:stretch>
                        <a:fillRect/>
                      </a:stretch>
                    </p:blipFill>
                    <p:spPr>
                      <a:xfrm>
                        <a:off x="1828800" y="2438400"/>
                        <a:ext cx="207963" cy="125413"/>
                      </a:xfrm>
                      <a:prstGeom prst="rect">
                        <a:avLst/>
                      </a:prstGeom>
                      <a:solidFill>
                        <a:srgbClr val="66FFFF"/>
                      </a:solidFill>
                      <a:ln w="38100">
                        <a:noFill/>
                        <a:miter/>
                      </a:ln>
                    </p:spPr>
                  </p:pic>
                </p:oleObj>
              </mc:Fallback>
            </mc:AlternateContent>
          </a:graphicData>
        </a:graphic>
      </p:graphicFrame>
      <p:graphicFrame>
        <p:nvGraphicFramePr>
          <p:cNvPr id="48144" name="Object 16"/>
          <p:cNvGraphicFramePr/>
          <p:nvPr/>
        </p:nvGraphicFramePr>
        <p:xfrm>
          <a:off x="3584575" y="3705225"/>
          <a:ext cx="207963" cy="125413"/>
        </p:xfrm>
        <a:graphic>
          <a:graphicData uri="http://schemas.openxmlformats.org/presentationml/2006/ole">
            <mc:AlternateContent xmlns:mc="http://schemas.openxmlformats.org/markup-compatibility/2006">
              <mc:Choice xmlns:v="urn:schemas-microsoft-com:vml" Requires="v">
                <p:oleObj spid="_x0000_s24644" name="" r:id="rId15" imgW="126365" imgH="76200" progId="Equation.3">
                  <p:embed/>
                </p:oleObj>
              </mc:Choice>
              <mc:Fallback>
                <p:oleObj name="" r:id="rId15" imgW="126365" imgH="76200" progId="Equation.3">
                  <p:embed/>
                  <p:pic>
                    <p:nvPicPr>
                      <p:cNvPr id="0" name="图片 3137"/>
                      <p:cNvPicPr/>
                      <p:nvPr/>
                    </p:nvPicPr>
                    <p:blipFill>
                      <a:blip r:embed="rId14"/>
                      <a:stretch>
                        <a:fillRect/>
                      </a:stretch>
                    </p:blipFill>
                    <p:spPr>
                      <a:xfrm>
                        <a:off x="3584575" y="3705225"/>
                        <a:ext cx="207963" cy="125413"/>
                      </a:xfrm>
                      <a:prstGeom prst="rect">
                        <a:avLst/>
                      </a:prstGeom>
                      <a:solidFill>
                        <a:srgbClr val="66FFFF"/>
                      </a:solidFill>
                      <a:ln w="38100">
                        <a:noFill/>
                        <a:miter/>
                      </a:ln>
                    </p:spPr>
                  </p:pic>
                </p:oleObj>
              </mc:Fallback>
            </mc:AlternateContent>
          </a:graphicData>
        </a:graphic>
      </p:graphicFrame>
      <p:sp>
        <p:nvSpPr>
          <p:cNvPr id="48145" name="Text Box 17"/>
          <p:cNvSpPr txBox="1"/>
          <p:nvPr/>
        </p:nvSpPr>
        <p:spPr>
          <a:xfrm>
            <a:off x="4194175" y="4848225"/>
            <a:ext cx="4191000" cy="1187450"/>
          </a:xfrm>
          <a:prstGeom prst="rect">
            <a:avLst/>
          </a:prstGeom>
          <a:noFill/>
          <a:ln w="9525">
            <a:noFill/>
          </a:ln>
        </p:spPr>
        <p:txBody>
          <a:bodyPr anchor="t">
            <a:spAutoFit/>
          </a:bodyPr>
          <a:lstStyle/>
          <a:p>
            <a:pPr>
              <a:spcBef>
                <a:spcPct val="50000"/>
              </a:spcBef>
            </a:pPr>
            <a:r>
              <a:rPr lang="en-US" altLang="zh-CN" sz="2400" b="1" dirty="0">
                <a:latin typeface="Times New Roman" panose="02020603050405020304" pitchFamily="18" charset="0"/>
                <a:ea typeface="宋体" panose="02010600030101010101" pitchFamily="2" charset="-122"/>
              </a:rPr>
              <a:t>    </a:t>
            </a:r>
            <a:r>
              <a:rPr lang="zh-CN" altLang="en-US" sz="2400" b="1" dirty="0">
                <a:latin typeface="Times New Roman" panose="02020603050405020304" pitchFamily="18" charset="0"/>
                <a:ea typeface="宋体" panose="02010600030101010101" pitchFamily="2" charset="-122"/>
              </a:rPr>
              <a:t>若集成运放的同相输入端与反相输入端互换，则</a:t>
            </a:r>
            <a:r>
              <a:rPr lang="en-US" altLang="zh-CN" sz="2400" b="1" i="1" dirty="0">
                <a:latin typeface="Times New Roman" panose="02020603050405020304" pitchFamily="18" charset="0"/>
                <a:ea typeface="宋体" panose="02010600030101010101" pitchFamily="2" charset="-122"/>
              </a:rPr>
              <a:t>k</a:t>
            </a:r>
            <a:r>
              <a:rPr lang="zh-CN" altLang="en-US" sz="2400" b="1" dirty="0">
                <a:latin typeface="宋体" panose="02010600030101010101" pitchFamily="2" charset="-122"/>
                <a:ea typeface="宋体" panose="02010600030101010101" pitchFamily="2" charset="-122"/>
              </a:rPr>
              <a:t>和</a:t>
            </a:r>
            <a:r>
              <a:rPr lang="en-US" altLang="zh-CN" sz="2400" b="1" i="1" dirty="0">
                <a:latin typeface="Times New Roman" panose="02020603050405020304" pitchFamily="18" charset="0"/>
                <a:ea typeface="宋体" panose="02010600030101010101" pitchFamily="2" charset="-122"/>
              </a:rPr>
              <a:t>u</a:t>
            </a:r>
            <a:r>
              <a:rPr lang="en-US" altLang="zh-CN" sz="2400" b="1" baseline="-25000" dirty="0">
                <a:latin typeface="Times New Roman" panose="02020603050405020304" pitchFamily="18" charset="0"/>
                <a:ea typeface="宋体" panose="02010600030101010101" pitchFamily="2" charset="-122"/>
              </a:rPr>
              <a:t>I2</a:t>
            </a:r>
            <a:r>
              <a:rPr lang="zh-CN" altLang="zh-CN" sz="2400" b="1" dirty="0">
                <a:latin typeface="宋体" panose="02010600030101010101" pitchFamily="2" charset="-122"/>
                <a:ea typeface="宋体" panose="02010600030101010101" pitchFamily="2" charset="-122"/>
              </a:rPr>
              <a:t>的极性应如何？</a:t>
            </a:r>
            <a:endParaRPr lang="zh-CN" altLang="en-US" sz="2400" b="1" dirty="0">
              <a:latin typeface="宋体" panose="02010600030101010101" pitchFamily="2" charset="-122"/>
              <a:ea typeface="宋体" panose="02010600030101010101" pitchFamily="2" charset="-122"/>
            </a:endParaRPr>
          </a:p>
        </p:txBody>
      </p:sp>
      <p:graphicFrame>
        <p:nvGraphicFramePr>
          <p:cNvPr id="48146" name="Object 18"/>
          <p:cNvGraphicFramePr/>
          <p:nvPr/>
        </p:nvGraphicFramePr>
        <p:xfrm>
          <a:off x="5718175" y="2943225"/>
          <a:ext cx="1419225" cy="963613"/>
        </p:xfrm>
        <a:graphic>
          <a:graphicData uri="http://schemas.openxmlformats.org/presentationml/2006/ole">
            <mc:AlternateContent xmlns:mc="http://schemas.openxmlformats.org/markup-compatibility/2006">
              <mc:Choice xmlns:v="urn:schemas-microsoft-com:vml" Requires="v">
                <p:oleObj spid="_x0000_s24645" name="" r:id="rId16" imgW="673100" imgH="457200" progId="Equation.3">
                  <p:embed/>
                </p:oleObj>
              </mc:Choice>
              <mc:Fallback>
                <p:oleObj name="" r:id="rId16" imgW="673100" imgH="457200" progId="Equation.3">
                  <p:embed/>
                  <p:pic>
                    <p:nvPicPr>
                      <p:cNvPr id="0" name="图片 3136"/>
                      <p:cNvPicPr/>
                      <p:nvPr/>
                    </p:nvPicPr>
                    <p:blipFill>
                      <a:blip r:embed="rId17"/>
                      <a:stretch>
                        <a:fillRect/>
                      </a:stretch>
                    </p:blipFill>
                    <p:spPr>
                      <a:xfrm>
                        <a:off x="5718175" y="2943225"/>
                        <a:ext cx="1419225" cy="963613"/>
                      </a:xfrm>
                      <a:prstGeom prst="rect">
                        <a:avLst/>
                      </a:prstGeom>
                      <a:solidFill>
                        <a:srgbClr val="FFFFFF"/>
                      </a:solidFill>
                      <a:ln w="38100">
                        <a:noFill/>
                        <a:miter/>
                      </a:ln>
                    </p:spPr>
                  </p:pic>
                </p:oleObj>
              </mc:Fallback>
            </mc:AlternateContent>
          </a:graphicData>
        </a:graphic>
      </p:graphicFrame>
      <p:graphicFrame>
        <p:nvGraphicFramePr>
          <p:cNvPr id="48147" name="Object 19"/>
          <p:cNvGraphicFramePr/>
          <p:nvPr/>
        </p:nvGraphicFramePr>
        <p:xfrm>
          <a:off x="4572000" y="3933825"/>
          <a:ext cx="3105150" cy="909638"/>
        </p:xfrm>
        <a:graphic>
          <a:graphicData uri="http://schemas.openxmlformats.org/presentationml/2006/ole">
            <mc:AlternateContent xmlns:mc="http://schemas.openxmlformats.org/markup-compatibility/2006">
              <mc:Choice xmlns:v="urn:schemas-microsoft-com:vml" Requires="v">
                <p:oleObj spid="_x0000_s24646" name="" r:id="rId18" imgW="1472565" imgH="431800" progId="Equation.3">
                  <p:embed/>
                </p:oleObj>
              </mc:Choice>
              <mc:Fallback>
                <p:oleObj name="" r:id="rId18" imgW="1472565" imgH="431800" progId="Equation.3">
                  <p:embed/>
                  <p:pic>
                    <p:nvPicPr>
                      <p:cNvPr id="0" name="图片 3149"/>
                      <p:cNvPicPr/>
                      <p:nvPr/>
                    </p:nvPicPr>
                    <p:blipFill>
                      <a:blip r:embed="rId19"/>
                      <a:stretch>
                        <a:fillRect/>
                      </a:stretch>
                    </p:blipFill>
                    <p:spPr>
                      <a:xfrm>
                        <a:off x="4572000" y="3933825"/>
                        <a:ext cx="3105150" cy="909638"/>
                      </a:xfrm>
                      <a:prstGeom prst="rect">
                        <a:avLst/>
                      </a:prstGeom>
                      <a:solidFill>
                        <a:srgbClr val="FFFFFF"/>
                      </a:solidFill>
                      <a:ln w="38100">
                        <a:noFill/>
                        <a:miter/>
                      </a:ln>
                    </p:spPr>
                  </p:pic>
                </p:oleObj>
              </mc:Fallback>
            </mc:AlternateContent>
          </a:graphicData>
        </a:graphic>
      </p:graphicFrame>
      <p:grpSp>
        <p:nvGrpSpPr>
          <p:cNvPr id="4" name="Group 20"/>
          <p:cNvGrpSpPr/>
          <p:nvPr/>
        </p:nvGrpSpPr>
        <p:grpSpPr>
          <a:xfrm>
            <a:off x="6662738" y="3189288"/>
            <a:ext cx="2160587" cy="1439862"/>
            <a:chOff x="4195" y="1979"/>
            <a:chExt cx="1361" cy="907"/>
          </a:xfrm>
        </p:grpSpPr>
        <p:sp>
          <p:nvSpPr>
            <p:cNvPr id="31764" name="Oval 21"/>
            <p:cNvSpPr/>
            <p:nvPr/>
          </p:nvSpPr>
          <p:spPr>
            <a:xfrm>
              <a:off x="4195" y="2568"/>
              <a:ext cx="137" cy="318"/>
            </a:xfrm>
            <a:prstGeom prst="ellipse">
              <a:avLst/>
            </a:prstGeom>
            <a:noFill/>
            <a:ln w="28575" cap="flat" cmpd="sng">
              <a:solidFill>
                <a:srgbClr val="FF0000"/>
              </a:solidFill>
              <a:prstDash val="solid"/>
              <a:round/>
              <a:headEnd type="none" w="med" len="med"/>
              <a:tailEnd type="none" w="med" len="med"/>
            </a:ln>
          </p:spPr>
          <p:txBody>
            <a:bodyPr wrap="none" anchor="ctr"/>
            <a:lstStyle/>
            <a:p>
              <a:endParaRPr lang="zh-CN" altLang="en-US" dirty="0">
                <a:latin typeface="Arial" panose="020B0604020202020204" pitchFamily="34" charset="0"/>
                <a:ea typeface="宋体" panose="02010600030101010101" pitchFamily="2" charset="-122"/>
              </a:endParaRPr>
            </a:p>
          </p:txBody>
        </p:sp>
        <p:sp>
          <p:nvSpPr>
            <p:cNvPr id="31765" name="Oval 22"/>
            <p:cNvSpPr/>
            <p:nvPr/>
          </p:nvSpPr>
          <p:spPr>
            <a:xfrm>
              <a:off x="4332" y="2568"/>
              <a:ext cx="227" cy="318"/>
            </a:xfrm>
            <a:prstGeom prst="ellipse">
              <a:avLst/>
            </a:prstGeom>
            <a:noFill/>
            <a:ln w="28575" cap="flat" cmpd="sng">
              <a:solidFill>
                <a:srgbClr val="FF0000"/>
              </a:solidFill>
              <a:prstDash val="solid"/>
              <a:round/>
              <a:headEnd type="none" w="med" len="med"/>
              <a:tailEnd type="none" w="med" len="med"/>
            </a:ln>
          </p:spPr>
          <p:txBody>
            <a:bodyPr wrap="none" anchor="ctr"/>
            <a:lstStyle/>
            <a:p>
              <a:endParaRPr lang="zh-CN" altLang="en-US" dirty="0">
                <a:latin typeface="Arial" panose="020B0604020202020204" pitchFamily="34" charset="0"/>
                <a:ea typeface="宋体" panose="02010600030101010101" pitchFamily="2" charset="-122"/>
              </a:endParaRPr>
            </a:p>
          </p:txBody>
        </p:sp>
        <p:sp>
          <p:nvSpPr>
            <p:cNvPr id="31766" name="AutoShape 23"/>
            <p:cNvSpPr/>
            <p:nvPr/>
          </p:nvSpPr>
          <p:spPr>
            <a:xfrm>
              <a:off x="4742" y="1979"/>
              <a:ext cx="814" cy="538"/>
            </a:xfrm>
            <a:prstGeom prst="borderCallout1">
              <a:avLst>
                <a:gd name="adj1" fmla="val 13384"/>
                <a:gd name="adj2" fmla="val -5898"/>
                <a:gd name="adj3" fmla="val 109481"/>
                <a:gd name="adj4" fmla="val -28134"/>
              </a:avLst>
            </a:prstGeom>
            <a:solidFill>
              <a:srgbClr val="FFFFCC"/>
            </a:solidFill>
            <a:ln w="19050" cap="flat" cmpd="sng">
              <a:solidFill>
                <a:srgbClr val="FF0000"/>
              </a:solidFill>
              <a:prstDash val="solid"/>
              <a:miter/>
              <a:headEnd type="none" w="med" len="med"/>
              <a:tailEnd type="none" w="med" len="med"/>
            </a:ln>
          </p:spPr>
          <p:txBody>
            <a:bodyPr anchor="t"/>
            <a:lstStyle/>
            <a:p>
              <a:pPr algn="ctr"/>
              <a:r>
                <a:rPr lang="zh-CN" altLang="en-US" sz="2400" b="1" dirty="0">
                  <a:latin typeface="Arial" panose="020B0604020202020204" pitchFamily="34" charset="0"/>
                  <a:ea typeface="宋体" panose="02010600030101010101" pitchFamily="2" charset="-122"/>
                </a:rPr>
                <a:t>条件：同极性</a:t>
              </a:r>
              <a:endParaRPr lang="zh-CN" altLang="en-US" sz="2400" b="1" dirty="0">
                <a:latin typeface="Arial" panose="020B0604020202020204" pitchFamily="34" charset="0"/>
                <a:ea typeface="宋体" panose="02010600030101010101" pitchFamily="2" charset="-122"/>
              </a:endParaRPr>
            </a:p>
          </p:txBody>
        </p:sp>
        <p:sp>
          <p:nvSpPr>
            <p:cNvPr id="31767" name="Line 24"/>
            <p:cNvSpPr/>
            <p:nvPr/>
          </p:nvSpPr>
          <p:spPr>
            <a:xfrm flipV="1">
              <a:off x="4286" y="2069"/>
              <a:ext cx="408" cy="499"/>
            </a:xfrm>
            <a:prstGeom prst="line">
              <a:avLst/>
            </a:prstGeom>
            <a:ln w="19050" cap="flat" cmpd="sng">
              <a:solidFill>
                <a:srgbClr val="FF0000"/>
              </a:solidFill>
              <a:prstDash val="solid"/>
              <a:round/>
              <a:headEnd type="none" w="med" len="med"/>
              <a:tailEnd type="none" w="med" len="med"/>
            </a:ln>
          </p:spPr>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8135"/>
                                        </p:tgtEl>
                                        <p:attrNameLst>
                                          <p:attrName>style.visibility</p:attrName>
                                        </p:attrNameLst>
                                      </p:cBhvr>
                                      <p:to>
                                        <p:strVal val="visible"/>
                                      </p:to>
                                    </p:set>
                                    <p:animEffect transition="in" filter="wipe(left)">
                                      <p:cBhvr>
                                        <p:cTn id="7" dur="500"/>
                                        <p:tgtEl>
                                          <p:spTgt spid="4813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8134"/>
                                        </p:tgtEl>
                                        <p:attrNameLst>
                                          <p:attrName>style.visibility</p:attrName>
                                        </p:attrNameLst>
                                      </p:cBhvr>
                                      <p:to>
                                        <p:strVal val="visible"/>
                                      </p:to>
                                    </p:set>
                                    <p:animEffect transition="in" filter="wipe(left)">
                                      <p:cBhvr>
                                        <p:cTn id="12" dur="500"/>
                                        <p:tgtEl>
                                          <p:spTgt spid="4813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8130">
                                            <p:txEl>
                                              <p:pRg st="0" end="0"/>
                                            </p:txEl>
                                          </p:spTgt>
                                        </p:tgtEl>
                                        <p:attrNameLst>
                                          <p:attrName>style.visibility</p:attrName>
                                        </p:attrNameLst>
                                      </p:cBhvr>
                                      <p:to>
                                        <p:strVal val="visible"/>
                                      </p:to>
                                    </p:set>
                                    <p:animEffect transition="in" filter="wipe(left)">
                                      <p:cBhvr>
                                        <p:cTn id="17" dur="500"/>
                                        <p:tgtEl>
                                          <p:spTgt spid="48130">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499"/>
                                          </p:stCondLst>
                                        </p:cTn>
                                        <p:tgtEl>
                                          <p:spTgt spid="48136"/>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2"/>
                                        </p:tgtEl>
                                        <p:attrNameLst>
                                          <p:attrName>style.visibility</p:attrName>
                                        </p:attrNameLst>
                                      </p:cBhvr>
                                      <p:to>
                                        <p:strVal val="visible"/>
                                      </p:to>
                                    </p:set>
                                    <p:animEffect transition="in" filter="wipe(left)">
                                      <p:cBhvr>
                                        <p:cTn id="26" dur="500"/>
                                        <p:tgtEl>
                                          <p:spTgt spid="2"/>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nodeType="clickEffect">
                                  <p:stCondLst>
                                    <p:cond delay="0"/>
                                  </p:stCondLst>
                                  <p:childTnLst>
                                    <p:set>
                                      <p:cBhvr>
                                        <p:cTn id="30" dur="1" fill="hold">
                                          <p:stCondLst>
                                            <p:cond delay="0"/>
                                          </p:stCondLst>
                                        </p:cTn>
                                        <p:tgtEl>
                                          <p:spTgt spid="3"/>
                                        </p:tgtEl>
                                        <p:attrNameLst>
                                          <p:attrName>style.visibility</p:attrName>
                                        </p:attrNameLst>
                                      </p:cBhvr>
                                      <p:to>
                                        <p:strVal val="visible"/>
                                      </p:to>
                                    </p:set>
                                    <p:animEffect transition="in" filter="wipe(down)">
                                      <p:cBhvr>
                                        <p:cTn id="31" dur="500"/>
                                        <p:tgtEl>
                                          <p:spTgt spid="3"/>
                                        </p:tgtEl>
                                      </p:cBhvr>
                                    </p:animEffec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499"/>
                                          </p:stCondLst>
                                        </p:cTn>
                                        <p:tgtEl>
                                          <p:spTgt spid="48143"/>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499"/>
                                          </p:stCondLst>
                                        </p:cTn>
                                        <p:tgtEl>
                                          <p:spTgt spid="48144"/>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nodeType="clickEffect">
                                  <p:stCondLst>
                                    <p:cond delay="0"/>
                                  </p:stCondLst>
                                  <p:childTnLst>
                                    <p:set>
                                      <p:cBhvr>
                                        <p:cTn id="43" dur="1" fill="hold">
                                          <p:stCondLst>
                                            <p:cond delay="0"/>
                                          </p:stCondLst>
                                        </p:cTn>
                                        <p:tgtEl>
                                          <p:spTgt spid="48131"/>
                                        </p:tgtEl>
                                        <p:attrNameLst>
                                          <p:attrName>style.visibility</p:attrName>
                                        </p:attrNameLst>
                                      </p:cBhvr>
                                      <p:to>
                                        <p:strVal val="visible"/>
                                      </p:to>
                                    </p:set>
                                    <p:animEffect transition="in" filter="wipe(left)">
                                      <p:cBhvr>
                                        <p:cTn id="44" dur="500"/>
                                        <p:tgtEl>
                                          <p:spTgt spid="48131"/>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nodeType="clickEffect">
                                  <p:stCondLst>
                                    <p:cond delay="0"/>
                                  </p:stCondLst>
                                  <p:childTnLst>
                                    <p:set>
                                      <p:cBhvr>
                                        <p:cTn id="48" dur="1" fill="hold">
                                          <p:stCondLst>
                                            <p:cond delay="0"/>
                                          </p:stCondLst>
                                        </p:cTn>
                                        <p:tgtEl>
                                          <p:spTgt spid="48146"/>
                                        </p:tgtEl>
                                        <p:attrNameLst>
                                          <p:attrName>style.visibility</p:attrName>
                                        </p:attrNameLst>
                                      </p:cBhvr>
                                      <p:to>
                                        <p:strVal val="visible"/>
                                      </p:to>
                                    </p:set>
                                    <p:animEffect transition="in" filter="wipe(left)">
                                      <p:cBhvr>
                                        <p:cTn id="49" dur="500"/>
                                        <p:tgtEl>
                                          <p:spTgt spid="48146"/>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8" fill="hold" nodeType="clickEffect">
                                  <p:stCondLst>
                                    <p:cond delay="0"/>
                                  </p:stCondLst>
                                  <p:childTnLst>
                                    <p:set>
                                      <p:cBhvr>
                                        <p:cTn id="53" dur="1" fill="hold">
                                          <p:stCondLst>
                                            <p:cond delay="0"/>
                                          </p:stCondLst>
                                        </p:cTn>
                                        <p:tgtEl>
                                          <p:spTgt spid="48147"/>
                                        </p:tgtEl>
                                        <p:attrNameLst>
                                          <p:attrName>style.visibility</p:attrName>
                                        </p:attrNameLst>
                                      </p:cBhvr>
                                      <p:to>
                                        <p:strVal val="visible"/>
                                      </p:to>
                                    </p:set>
                                    <p:animEffect transition="in" filter="wipe(left)">
                                      <p:cBhvr>
                                        <p:cTn id="54" dur="500"/>
                                        <p:tgtEl>
                                          <p:spTgt spid="48147"/>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4" fill="hold" nodeType="clickEffect">
                                  <p:stCondLst>
                                    <p:cond delay="0"/>
                                  </p:stCondLst>
                                  <p:childTnLst>
                                    <p:set>
                                      <p:cBhvr>
                                        <p:cTn id="58" dur="1" fill="hold">
                                          <p:stCondLst>
                                            <p:cond delay="0"/>
                                          </p:stCondLst>
                                        </p:cTn>
                                        <p:tgtEl>
                                          <p:spTgt spid="4"/>
                                        </p:tgtEl>
                                        <p:attrNameLst>
                                          <p:attrName>style.visibility</p:attrName>
                                        </p:attrNameLst>
                                      </p:cBhvr>
                                      <p:to>
                                        <p:strVal val="visible"/>
                                      </p:to>
                                    </p:set>
                                    <p:animEffect transition="in" filter="wipe(down)">
                                      <p:cBhvr>
                                        <p:cTn id="59" dur="500"/>
                                        <p:tgtEl>
                                          <p:spTgt spid="4"/>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8" fill="hold" nodeType="clickEffect">
                                  <p:stCondLst>
                                    <p:cond delay="0"/>
                                  </p:stCondLst>
                                  <p:childTnLst>
                                    <p:set>
                                      <p:cBhvr>
                                        <p:cTn id="63" dur="1" fill="hold">
                                          <p:stCondLst>
                                            <p:cond delay="0"/>
                                          </p:stCondLst>
                                        </p:cTn>
                                        <p:tgtEl>
                                          <p:spTgt spid="48133"/>
                                        </p:tgtEl>
                                        <p:attrNameLst>
                                          <p:attrName>style.visibility</p:attrName>
                                        </p:attrNameLst>
                                      </p:cBhvr>
                                      <p:to>
                                        <p:strVal val="visible"/>
                                      </p:to>
                                    </p:set>
                                    <p:animEffect transition="in" filter="wipe(left)">
                                      <p:cBhvr>
                                        <p:cTn id="64" dur="500"/>
                                        <p:tgtEl>
                                          <p:spTgt spid="48133"/>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8" fill="hold" grpId="0" nodeType="clickEffect">
                                  <p:stCondLst>
                                    <p:cond delay="0"/>
                                  </p:stCondLst>
                                  <p:childTnLst>
                                    <p:set>
                                      <p:cBhvr>
                                        <p:cTn id="68" dur="1" fill="hold">
                                          <p:stCondLst>
                                            <p:cond delay="0"/>
                                          </p:stCondLst>
                                        </p:cTn>
                                        <p:tgtEl>
                                          <p:spTgt spid="48145"/>
                                        </p:tgtEl>
                                        <p:attrNameLst>
                                          <p:attrName>style.visibility</p:attrName>
                                        </p:attrNameLst>
                                      </p:cBhvr>
                                      <p:to>
                                        <p:strVal val="visible"/>
                                      </p:to>
                                    </p:set>
                                    <p:animEffect transition="in" filter="wipe(left)">
                                      <p:cBhvr>
                                        <p:cTn id="69" dur="500"/>
                                        <p:tgtEl>
                                          <p:spTgt spid="481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0" grpId="0" build="p"/>
      <p:bldP spid="48134" grpId="0" animBg="1"/>
      <p:bldP spid="4814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2"/>
          <p:cNvSpPr>
            <a:spLocks noGrp="1"/>
          </p:cNvSpPr>
          <p:nvPr>
            <p:ph type="ctrTitle"/>
          </p:nvPr>
        </p:nvSpPr>
        <p:spPr>
          <a:xfrm>
            <a:off x="468313" y="1773238"/>
            <a:ext cx="8353425" cy="609600"/>
          </a:xfrm>
        </p:spPr>
        <p:txBody>
          <a:bodyPr wrap="square" lIns="91440" tIns="45720" rIns="91440" bIns="45720" anchor="ctr"/>
          <a:lstStyle/>
          <a:p>
            <a:pPr eaLnBrk="1" hangingPunct="1"/>
            <a:r>
              <a:rPr lang="en-US" altLang="zh-CN" sz="4000" b="1" dirty="0">
                <a:latin typeface="华文行楷" panose="02010800040101010101" pitchFamily="2" charset="-122"/>
                <a:ea typeface="华文行楷" panose="02010800040101010101" pitchFamily="2" charset="-122"/>
              </a:rPr>
              <a:t>§6.1</a:t>
            </a:r>
            <a:r>
              <a:rPr lang="en-US" altLang="zh-CN" sz="4000" dirty="0">
                <a:latin typeface="华文行楷" panose="02010800040101010101" pitchFamily="2" charset="-122"/>
                <a:ea typeface="华文行楷" panose="02010800040101010101" pitchFamily="2" charset="-122"/>
              </a:rPr>
              <a:t>  </a:t>
            </a:r>
            <a:r>
              <a:rPr lang="zh-CN" altLang="en-US" sz="4000" dirty="0">
                <a:latin typeface="华文行楷" panose="02010800040101010101" pitchFamily="2" charset="-122"/>
                <a:ea typeface="华文行楷" panose="02010800040101010101" pitchFamily="2" charset="-122"/>
              </a:rPr>
              <a:t>基本运算电路</a:t>
            </a:r>
            <a:endParaRPr lang="zh-CN" altLang="en-US" sz="4000" dirty="0">
              <a:latin typeface="华文行楷" panose="02010800040101010101" pitchFamily="2" charset="-122"/>
              <a:ea typeface="华文行楷" panose="02010800040101010101" pitchFamily="2" charset="-122"/>
            </a:endParaRPr>
          </a:p>
        </p:txBody>
      </p:sp>
      <p:sp>
        <p:nvSpPr>
          <p:cNvPr id="5122" name="Text Box 8">
            <a:hlinkClick r:id="rId1" action="ppaction://hlinksldjump"/>
          </p:cNvPr>
          <p:cNvSpPr txBox="1"/>
          <p:nvPr/>
        </p:nvSpPr>
        <p:spPr>
          <a:xfrm>
            <a:off x="1979613" y="2565400"/>
            <a:ext cx="2160587" cy="519113"/>
          </a:xfrm>
          <a:prstGeom prst="rect">
            <a:avLst/>
          </a:prstGeom>
          <a:noFill/>
          <a:ln w="9525">
            <a:noFill/>
          </a:ln>
        </p:spPr>
        <p:txBody>
          <a:bodyPr anchor="t">
            <a:spAutoFit/>
          </a:bodyPr>
          <a:lstStyle/>
          <a:p>
            <a:pPr>
              <a:spcBef>
                <a:spcPct val="50000"/>
              </a:spcBef>
            </a:pPr>
            <a:r>
              <a:rPr lang="zh-CN" altLang="en-US" sz="2800" b="1" dirty="0">
                <a:latin typeface="Times New Roman" panose="02020603050405020304" pitchFamily="18" charset="0"/>
                <a:ea typeface="华文楷体" panose="02010600040101010101" pitchFamily="2" charset="-122"/>
              </a:rPr>
              <a:t>一、概述</a:t>
            </a:r>
            <a:endParaRPr lang="zh-CN" altLang="en-US" sz="2800" b="1" dirty="0">
              <a:latin typeface="Times New Roman" panose="02020603050405020304" pitchFamily="18" charset="0"/>
              <a:ea typeface="华文楷体" panose="02010600040101010101" pitchFamily="2" charset="-122"/>
            </a:endParaRPr>
          </a:p>
        </p:txBody>
      </p:sp>
      <p:sp>
        <p:nvSpPr>
          <p:cNvPr id="5123" name="Text Box 9">
            <a:hlinkClick r:id="rId2" action="ppaction://hlinksldjump"/>
          </p:cNvPr>
          <p:cNvSpPr txBox="1"/>
          <p:nvPr/>
        </p:nvSpPr>
        <p:spPr>
          <a:xfrm>
            <a:off x="1979613" y="3213100"/>
            <a:ext cx="3240087" cy="519113"/>
          </a:xfrm>
          <a:prstGeom prst="rect">
            <a:avLst/>
          </a:prstGeom>
          <a:noFill/>
          <a:ln w="9525">
            <a:noFill/>
          </a:ln>
        </p:spPr>
        <p:txBody>
          <a:bodyPr anchor="t">
            <a:spAutoFit/>
          </a:bodyPr>
          <a:lstStyle/>
          <a:p>
            <a:pPr>
              <a:spcBef>
                <a:spcPct val="50000"/>
              </a:spcBef>
            </a:pPr>
            <a:r>
              <a:rPr lang="zh-CN" altLang="en-US" sz="2800" b="1" dirty="0">
                <a:latin typeface="Times New Roman" panose="02020603050405020304" pitchFamily="18" charset="0"/>
                <a:ea typeface="华文楷体" panose="02010600040101010101" pitchFamily="2" charset="-122"/>
              </a:rPr>
              <a:t>二、比例运算电路</a:t>
            </a:r>
            <a:endParaRPr lang="zh-CN" altLang="en-US" sz="2800" b="1" dirty="0">
              <a:latin typeface="Times New Roman" panose="02020603050405020304" pitchFamily="18" charset="0"/>
              <a:ea typeface="华文楷体" panose="02010600040101010101" pitchFamily="2" charset="-122"/>
            </a:endParaRPr>
          </a:p>
        </p:txBody>
      </p:sp>
      <p:sp>
        <p:nvSpPr>
          <p:cNvPr id="5124" name="Text Box 10">
            <a:hlinkClick r:id="rId3" action="ppaction://hlinksldjump"/>
          </p:cNvPr>
          <p:cNvSpPr txBox="1"/>
          <p:nvPr/>
        </p:nvSpPr>
        <p:spPr>
          <a:xfrm>
            <a:off x="1979613" y="3789363"/>
            <a:ext cx="3384550" cy="519112"/>
          </a:xfrm>
          <a:prstGeom prst="rect">
            <a:avLst/>
          </a:prstGeom>
          <a:noFill/>
          <a:ln w="9525">
            <a:noFill/>
          </a:ln>
        </p:spPr>
        <p:txBody>
          <a:bodyPr anchor="t">
            <a:spAutoFit/>
          </a:bodyPr>
          <a:lstStyle/>
          <a:p>
            <a:pPr>
              <a:spcBef>
                <a:spcPct val="50000"/>
              </a:spcBef>
            </a:pPr>
            <a:r>
              <a:rPr lang="zh-CN" altLang="en-US" sz="2800" b="1" dirty="0">
                <a:latin typeface="Times New Roman" panose="02020603050405020304" pitchFamily="18" charset="0"/>
                <a:ea typeface="华文楷体" panose="02010600040101010101" pitchFamily="2" charset="-122"/>
              </a:rPr>
              <a:t>三、加减运算电路</a:t>
            </a:r>
            <a:endParaRPr lang="zh-CN" altLang="en-US" sz="2800" b="1" dirty="0">
              <a:latin typeface="Times New Roman" panose="02020603050405020304" pitchFamily="18" charset="0"/>
              <a:ea typeface="华文楷体" panose="02010600040101010101" pitchFamily="2" charset="-122"/>
            </a:endParaRPr>
          </a:p>
        </p:txBody>
      </p:sp>
      <p:sp>
        <p:nvSpPr>
          <p:cNvPr id="5125" name="Text Box 11">
            <a:hlinkClick r:id="rId4" action="ppaction://hlinksldjump"/>
          </p:cNvPr>
          <p:cNvSpPr txBox="1"/>
          <p:nvPr/>
        </p:nvSpPr>
        <p:spPr>
          <a:xfrm>
            <a:off x="1979613" y="4340225"/>
            <a:ext cx="5832475" cy="519113"/>
          </a:xfrm>
          <a:prstGeom prst="rect">
            <a:avLst/>
          </a:prstGeom>
          <a:noFill/>
          <a:ln w="9525">
            <a:noFill/>
          </a:ln>
        </p:spPr>
        <p:txBody>
          <a:bodyPr anchor="t">
            <a:spAutoFit/>
          </a:bodyPr>
          <a:lstStyle/>
          <a:p>
            <a:pPr>
              <a:spcBef>
                <a:spcPct val="50000"/>
              </a:spcBef>
            </a:pPr>
            <a:r>
              <a:rPr lang="zh-CN" altLang="en-US" sz="2800" b="1" dirty="0">
                <a:latin typeface="Times New Roman" panose="02020603050405020304" pitchFamily="18" charset="0"/>
                <a:ea typeface="华文楷体" panose="02010600040101010101" pitchFamily="2" charset="-122"/>
              </a:rPr>
              <a:t>四、积分运算电路和微分运算电路</a:t>
            </a:r>
            <a:endParaRPr lang="zh-CN" altLang="en-US" sz="2800" b="1" dirty="0">
              <a:latin typeface="Times New Roman" panose="02020603050405020304" pitchFamily="18" charset="0"/>
              <a:ea typeface="华文楷体" panose="02010600040101010101" pitchFamily="2" charset="-122"/>
            </a:endParaRPr>
          </a:p>
        </p:txBody>
      </p:sp>
      <p:sp>
        <p:nvSpPr>
          <p:cNvPr id="5126" name="Text Box 12">
            <a:hlinkClick r:id="rId5" action="ppaction://hlinksldjump"/>
          </p:cNvPr>
          <p:cNvSpPr txBox="1"/>
          <p:nvPr/>
        </p:nvSpPr>
        <p:spPr>
          <a:xfrm>
            <a:off x="1908175" y="4868863"/>
            <a:ext cx="5903913" cy="519112"/>
          </a:xfrm>
          <a:prstGeom prst="rect">
            <a:avLst/>
          </a:prstGeom>
          <a:noFill/>
          <a:ln w="9525">
            <a:noFill/>
          </a:ln>
        </p:spPr>
        <p:txBody>
          <a:bodyPr anchor="t">
            <a:spAutoFit/>
          </a:bodyPr>
          <a:lstStyle/>
          <a:p>
            <a:pPr>
              <a:spcBef>
                <a:spcPct val="50000"/>
              </a:spcBef>
            </a:pPr>
            <a:r>
              <a:rPr lang="zh-CN" altLang="en-US" sz="2800" b="1" dirty="0">
                <a:latin typeface="Times New Roman" panose="02020603050405020304" pitchFamily="18" charset="0"/>
                <a:ea typeface="华文楷体" panose="02010600040101010101" pitchFamily="2" charset="-122"/>
              </a:rPr>
              <a:t>五、对数运算电路和指数运算电路</a:t>
            </a:r>
            <a:endParaRPr lang="zh-CN" altLang="en-US" sz="2800" b="1" dirty="0">
              <a:latin typeface="Times New Roman" panose="02020603050405020304" pitchFamily="18" charset="0"/>
              <a:ea typeface="华文楷体" panose="02010600040101010101" pitchFamily="2" charset="-122"/>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154" name="Picture 2" descr="Dz070311"/>
          <p:cNvPicPr>
            <a:picLocks noChangeAspect="1"/>
          </p:cNvPicPr>
          <p:nvPr/>
        </p:nvPicPr>
        <p:blipFill>
          <a:blip r:embed="rId1">
            <a:biLevel thresh="50000"/>
            <a:grayscl/>
          </a:blip>
          <a:srcRect t="-2478"/>
          <a:stretch>
            <a:fillRect/>
          </a:stretch>
        </p:blipFill>
        <p:spPr>
          <a:xfrm>
            <a:off x="1363663" y="1206500"/>
            <a:ext cx="2667000" cy="2451100"/>
          </a:xfrm>
          <a:prstGeom prst="rect">
            <a:avLst/>
          </a:prstGeom>
          <a:noFill/>
          <a:ln w="9525">
            <a:noFill/>
          </a:ln>
        </p:spPr>
      </p:pic>
      <p:graphicFrame>
        <p:nvGraphicFramePr>
          <p:cNvPr id="49155" name="Object 3"/>
          <p:cNvGraphicFramePr/>
          <p:nvPr/>
        </p:nvGraphicFramePr>
        <p:xfrm>
          <a:off x="4640263" y="1358900"/>
          <a:ext cx="2438400" cy="873125"/>
        </p:xfrm>
        <a:graphic>
          <a:graphicData uri="http://schemas.openxmlformats.org/presentationml/2006/ole">
            <mc:AlternateContent xmlns:mc="http://schemas.openxmlformats.org/markup-compatibility/2006">
              <mc:Choice xmlns:v="urn:schemas-microsoft-com:vml" Requires="v">
                <p:oleObj spid="_x0000_s25613" name="" r:id="rId2" imgW="1205865" imgH="431800" progId="Equation.3">
                  <p:embed/>
                </p:oleObj>
              </mc:Choice>
              <mc:Fallback>
                <p:oleObj name="" r:id="rId2" imgW="1205865" imgH="431800" progId="Equation.3">
                  <p:embed/>
                  <p:pic>
                    <p:nvPicPr>
                      <p:cNvPr id="0" name="图片 3150"/>
                      <p:cNvPicPr/>
                      <p:nvPr/>
                    </p:nvPicPr>
                    <p:blipFill>
                      <a:blip r:embed="rId3"/>
                      <a:stretch>
                        <a:fillRect/>
                      </a:stretch>
                    </p:blipFill>
                    <p:spPr>
                      <a:xfrm>
                        <a:off x="4640263" y="1358900"/>
                        <a:ext cx="2438400" cy="873125"/>
                      </a:xfrm>
                      <a:prstGeom prst="rect">
                        <a:avLst/>
                      </a:prstGeom>
                      <a:noFill/>
                      <a:ln w="38100">
                        <a:noFill/>
                        <a:miter/>
                      </a:ln>
                    </p:spPr>
                  </p:pic>
                </p:oleObj>
              </mc:Fallback>
            </mc:AlternateContent>
          </a:graphicData>
        </a:graphic>
      </p:graphicFrame>
      <p:sp>
        <p:nvSpPr>
          <p:cNvPr id="49156" name="Text Box 4"/>
          <p:cNvSpPr txBox="1"/>
          <p:nvPr/>
        </p:nvSpPr>
        <p:spPr>
          <a:xfrm>
            <a:off x="971550" y="3751263"/>
            <a:ext cx="7848600" cy="457200"/>
          </a:xfrm>
          <a:prstGeom prst="rect">
            <a:avLst/>
          </a:prstGeom>
          <a:noFill/>
          <a:ln w="9525">
            <a:noFill/>
          </a:ln>
        </p:spPr>
        <p:txBody>
          <a:bodyPr anchor="t">
            <a:spAutoFit/>
          </a:bodyPr>
          <a:lstStyle/>
          <a:p>
            <a:pPr>
              <a:spcBef>
                <a:spcPct val="50000"/>
              </a:spcBef>
            </a:pPr>
            <a:r>
              <a:rPr lang="zh-CN" altLang="en-US" sz="2400" b="1" dirty="0">
                <a:latin typeface="Times New Roman" panose="02020603050405020304" pitchFamily="18" charset="0"/>
                <a:ea typeface="宋体" panose="02010600030101010101" pitchFamily="2" charset="-122"/>
              </a:rPr>
              <a:t>为实现上式，电路中</a:t>
            </a:r>
            <a:r>
              <a:rPr lang="en-US" altLang="zh-CN" sz="2400" b="1" i="1" dirty="0">
                <a:latin typeface="Times New Roman" panose="02020603050405020304" pitchFamily="18" charset="0"/>
                <a:ea typeface="宋体" panose="02010600030101010101" pitchFamily="2" charset="-122"/>
              </a:rPr>
              <a:t>u</a:t>
            </a:r>
            <a:r>
              <a:rPr lang="en-US" altLang="zh-CN" sz="2400" b="1" baseline="-25000" dirty="0">
                <a:latin typeface="Times New Roman" panose="02020603050405020304" pitchFamily="18" charset="0"/>
                <a:ea typeface="宋体" panose="02010600030101010101" pitchFamily="2" charset="-122"/>
              </a:rPr>
              <a:t>I</a:t>
            </a:r>
            <a:r>
              <a:rPr lang="zh-CN" altLang="en-US" sz="2400" b="1" dirty="0">
                <a:latin typeface="Times New Roman" panose="02020603050405020304" pitchFamily="18" charset="0"/>
                <a:ea typeface="宋体" panose="02010600030101010101" pitchFamily="2" charset="-122"/>
              </a:rPr>
              <a:t>、 </a:t>
            </a:r>
            <a:r>
              <a:rPr lang="en-US" altLang="zh-CN" sz="2400" b="1" i="1" dirty="0">
                <a:latin typeface="Times New Roman" panose="02020603050405020304" pitchFamily="18" charset="0"/>
                <a:ea typeface="宋体" panose="02010600030101010101" pitchFamily="2" charset="-122"/>
              </a:rPr>
              <a:t>u</a:t>
            </a:r>
            <a:r>
              <a:rPr lang="en-US" altLang="zh-CN" sz="2400" b="1" baseline="-25000" dirty="0">
                <a:latin typeface="Times New Roman" panose="02020603050405020304" pitchFamily="18" charset="0"/>
                <a:ea typeface="宋体" panose="02010600030101010101" pitchFamily="2" charset="-122"/>
              </a:rPr>
              <a:t>O</a:t>
            </a:r>
            <a:r>
              <a:rPr lang="zh-CN" altLang="en-US" sz="2400" b="1" dirty="0">
                <a:latin typeface="Times New Roman" panose="02020603050405020304" pitchFamily="18" charset="0"/>
                <a:ea typeface="宋体" panose="02010600030101010101" pitchFamily="2" charset="-122"/>
              </a:rPr>
              <a:t>、</a:t>
            </a:r>
            <a:r>
              <a:rPr lang="en-US" altLang="zh-CN" sz="2400" b="1" i="1" dirty="0">
                <a:latin typeface="Times New Roman" panose="02020603050405020304" pitchFamily="18" charset="0"/>
                <a:ea typeface="宋体" panose="02010600030101010101" pitchFamily="2" charset="-122"/>
              </a:rPr>
              <a:t>k</a:t>
            </a:r>
            <a:r>
              <a:rPr lang="zh-CN" altLang="zh-CN" sz="2400" b="1" dirty="0">
                <a:latin typeface="Times New Roman" panose="02020603050405020304" pitchFamily="18" charset="0"/>
                <a:ea typeface="宋体" panose="02010600030101010101" pitchFamily="2" charset="-122"/>
              </a:rPr>
              <a:t>的极性是什么？为什么？</a:t>
            </a:r>
            <a:endParaRPr lang="zh-CN" altLang="en-US" sz="2400" b="1" dirty="0">
              <a:latin typeface="Times New Roman" panose="02020603050405020304" pitchFamily="18" charset="0"/>
              <a:ea typeface="宋体" panose="02010600030101010101" pitchFamily="2" charset="-122"/>
            </a:endParaRPr>
          </a:p>
        </p:txBody>
      </p:sp>
      <p:sp>
        <p:nvSpPr>
          <p:cNvPr id="32772" name="Rectangle 5"/>
          <p:cNvSpPr>
            <a:spLocks noGrp="1"/>
          </p:cNvSpPr>
          <p:nvPr>
            <p:ph type="title"/>
          </p:nvPr>
        </p:nvSpPr>
        <p:spPr>
          <a:xfrm>
            <a:off x="323850" y="836613"/>
            <a:ext cx="4648200" cy="431800"/>
          </a:xfrm>
        </p:spPr>
        <p:txBody>
          <a:bodyPr wrap="square" lIns="91440" tIns="45720" rIns="91440" bIns="45720" anchor="ctr"/>
          <a:lstStyle/>
          <a:p>
            <a:pPr algn="l" eaLnBrk="1" hangingPunct="1"/>
            <a:r>
              <a:rPr lang="en-US" altLang="zh-CN" sz="2800" dirty="0">
                <a:latin typeface="华文行楷" panose="02010800040101010101" pitchFamily="2" charset="-122"/>
                <a:ea typeface="华文行楷" panose="02010800040101010101" pitchFamily="2" charset="-122"/>
              </a:rPr>
              <a:t>4. </a:t>
            </a:r>
            <a:r>
              <a:rPr lang="zh-CN" altLang="en-US" sz="2800" dirty="0">
                <a:latin typeface="华文行楷" panose="02010800040101010101" pitchFamily="2" charset="-122"/>
                <a:ea typeface="华文行楷" panose="02010800040101010101" pitchFamily="2" charset="-122"/>
              </a:rPr>
              <a:t>开方运算</a:t>
            </a:r>
            <a:endParaRPr lang="zh-CN" altLang="en-US" sz="2800" dirty="0">
              <a:latin typeface="华文行楷" panose="02010800040101010101" pitchFamily="2" charset="-122"/>
              <a:ea typeface="华文行楷" panose="02010800040101010101" pitchFamily="2" charset="-122"/>
            </a:endParaRPr>
          </a:p>
        </p:txBody>
      </p:sp>
      <p:graphicFrame>
        <p:nvGraphicFramePr>
          <p:cNvPr id="49158" name="Object 6"/>
          <p:cNvGraphicFramePr/>
          <p:nvPr/>
        </p:nvGraphicFramePr>
        <p:xfrm>
          <a:off x="4716463" y="2349500"/>
          <a:ext cx="2057400" cy="990600"/>
        </p:xfrm>
        <a:graphic>
          <a:graphicData uri="http://schemas.openxmlformats.org/presentationml/2006/ole">
            <mc:AlternateContent xmlns:mc="http://schemas.openxmlformats.org/markup-compatibility/2006">
              <mc:Choice xmlns:v="urn:schemas-microsoft-com:vml" Requires="v">
                <p:oleObj spid="_x0000_s25614" name="" r:id="rId4" imgW="1002665" imgH="482600" progId="Equation.3">
                  <p:embed/>
                </p:oleObj>
              </mc:Choice>
              <mc:Fallback>
                <p:oleObj name="" r:id="rId4" imgW="1002665" imgH="482600" progId="Equation.3">
                  <p:embed/>
                  <p:pic>
                    <p:nvPicPr>
                      <p:cNvPr id="0" name="图片 3151"/>
                      <p:cNvPicPr/>
                      <p:nvPr/>
                    </p:nvPicPr>
                    <p:blipFill>
                      <a:blip r:embed="rId5"/>
                      <a:stretch>
                        <a:fillRect/>
                      </a:stretch>
                    </p:blipFill>
                    <p:spPr>
                      <a:xfrm>
                        <a:off x="4716463" y="2349500"/>
                        <a:ext cx="2057400" cy="990600"/>
                      </a:xfrm>
                      <a:prstGeom prst="rect">
                        <a:avLst/>
                      </a:prstGeom>
                      <a:solidFill>
                        <a:srgbClr val="66FFFF"/>
                      </a:solidFill>
                      <a:ln w="9525" cap="flat" cmpd="sng">
                        <a:solidFill>
                          <a:srgbClr val="FF0000"/>
                        </a:solidFill>
                        <a:prstDash val="solid"/>
                        <a:miter/>
                        <a:headEnd type="none" w="med" len="med"/>
                        <a:tailEnd type="none" w="med" len="med"/>
                      </a:ln>
                    </p:spPr>
                  </p:pic>
                </p:oleObj>
              </mc:Fallback>
            </mc:AlternateContent>
          </a:graphicData>
        </a:graphic>
      </p:graphicFrame>
      <p:sp>
        <p:nvSpPr>
          <p:cNvPr id="49159" name="Text Box 7"/>
          <p:cNvSpPr txBox="1"/>
          <p:nvPr/>
        </p:nvSpPr>
        <p:spPr>
          <a:xfrm>
            <a:off x="642938" y="5095875"/>
            <a:ext cx="7859712" cy="822325"/>
          </a:xfrm>
          <a:prstGeom prst="rect">
            <a:avLst/>
          </a:prstGeom>
          <a:noFill/>
          <a:ln w="9525">
            <a:noFill/>
          </a:ln>
        </p:spPr>
        <p:txBody>
          <a:bodyPr anchor="t">
            <a:spAutoFit/>
          </a:bodyPr>
          <a:lstStyle/>
          <a:p>
            <a:pPr>
              <a:spcBef>
                <a:spcPct val="50000"/>
              </a:spcBef>
            </a:pPr>
            <a:r>
              <a:rPr lang="en-US" altLang="zh-CN" sz="2400" b="1" dirty="0">
                <a:latin typeface="Times New Roman" panose="02020603050405020304" pitchFamily="18" charset="0"/>
                <a:ea typeface="宋体" panose="02010600030101010101" pitchFamily="2" charset="-122"/>
              </a:rPr>
              <a:t>    </a:t>
            </a:r>
            <a:r>
              <a:rPr lang="zh-CN" altLang="en-US" sz="2400" b="1" dirty="0">
                <a:solidFill>
                  <a:srgbClr val="990033"/>
                </a:solidFill>
                <a:latin typeface="Times New Roman" panose="02020603050405020304" pitchFamily="18" charset="0"/>
                <a:ea typeface="宋体" panose="02010600030101010101" pitchFamily="2" charset="-122"/>
              </a:rPr>
              <a:t>若集成运放的负反馈通路中为某种运算电路，则整个电路实现其逆运算！</a:t>
            </a:r>
            <a:endParaRPr lang="zh-CN" altLang="en-US" sz="2400" b="1" dirty="0">
              <a:solidFill>
                <a:srgbClr val="990033"/>
              </a:solidFill>
              <a:latin typeface="Times New Roman" panose="02020603050405020304" pitchFamily="18" charset="0"/>
              <a:ea typeface="宋体" panose="02010600030101010101" pitchFamily="2" charset="-122"/>
            </a:endParaRPr>
          </a:p>
        </p:txBody>
      </p:sp>
      <p:sp>
        <p:nvSpPr>
          <p:cNvPr id="49160" name="Text Box 8"/>
          <p:cNvSpPr txBox="1"/>
          <p:nvPr/>
        </p:nvSpPr>
        <p:spPr>
          <a:xfrm>
            <a:off x="1003300" y="5888038"/>
            <a:ext cx="6356350" cy="457200"/>
          </a:xfrm>
          <a:prstGeom prst="rect">
            <a:avLst/>
          </a:prstGeom>
          <a:noFill/>
          <a:ln w="9525">
            <a:noFill/>
          </a:ln>
        </p:spPr>
        <p:txBody>
          <a:bodyPr anchor="t">
            <a:spAutoFit/>
          </a:bodyPr>
          <a:lstStyle/>
          <a:p>
            <a:pPr>
              <a:spcBef>
                <a:spcPct val="50000"/>
              </a:spcBef>
            </a:pPr>
            <a:r>
              <a:rPr lang="zh-CN" altLang="en-US" sz="2400" b="1" dirty="0">
                <a:latin typeface="Times New Roman" panose="02020603050405020304" pitchFamily="18" charset="0"/>
                <a:ea typeface="宋体" panose="02010600030101010101" pitchFamily="2" charset="-122"/>
              </a:rPr>
              <a:t>如何实现开三次方运算电路？</a:t>
            </a:r>
            <a:endParaRPr lang="zh-CN" altLang="en-US" sz="2400" b="1" dirty="0">
              <a:latin typeface="Times New Roman" panose="02020603050405020304" pitchFamily="18" charset="0"/>
              <a:ea typeface="宋体" panose="02010600030101010101" pitchFamily="2" charset="-122"/>
            </a:endParaRPr>
          </a:p>
        </p:txBody>
      </p:sp>
      <p:sp>
        <p:nvSpPr>
          <p:cNvPr id="49161" name="Text Box 9"/>
          <p:cNvSpPr txBox="1"/>
          <p:nvPr/>
        </p:nvSpPr>
        <p:spPr>
          <a:xfrm>
            <a:off x="971550" y="4183063"/>
            <a:ext cx="7532688" cy="968375"/>
          </a:xfrm>
          <a:prstGeom prst="rect">
            <a:avLst/>
          </a:prstGeom>
          <a:noFill/>
          <a:ln w="9525">
            <a:noFill/>
          </a:ln>
        </p:spPr>
        <p:txBody>
          <a:bodyPr anchor="t">
            <a:spAutoFit/>
          </a:bodyPr>
          <a:lstStyle/>
          <a:p>
            <a:pPr>
              <a:lnSpc>
                <a:spcPct val="120000"/>
              </a:lnSpc>
            </a:pPr>
            <a:r>
              <a:rPr lang="zh-CN" altLang="zh-CN" sz="2400" b="1" dirty="0">
                <a:latin typeface="Times New Roman" panose="02020603050405020304" pitchFamily="18" charset="0"/>
                <a:ea typeface="宋体" panose="02010600030101010101" pitchFamily="2" charset="-122"/>
              </a:rPr>
              <a:t>若要</a:t>
            </a:r>
            <a:r>
              <a:rPr lang="en-US" altLang="zh-CN" sz="2400" b="1" i="1" dirty="0">
                <a:latin typeface="Times New Roman" panose="02020603050405020304" pitchFamily="18" charset="0"/>
                <a:ea typeface="宋体" panose="02010600030101010101" pitchFamily="2" charset="-122"/>
              </a:rPr>
              <a:t>u</a:t>
            </a:r>
            <a:r>
              <a:rPr lang="en-US" altLang="zh-CN" sz="2400" b="1" baseline="-25000" dirty="0">
                <a:latin typeface="Times New Roman" panose="02020603050405020304" pitchFamily="18" charset="0"/>
                <a:ea typeface="宋体" panose="02010600030101010101" pitchFamily="2" charset="-122"/>
              </a:rPr>
              <a:t>O</a:t>
            </a:r>
            <a:r>
              <a:rPr lang="en-US" altLang="zh-CN" sz="2400" b="1" dirty="0">
                <a:latin typeface="Times New Roman" panose="02020603050405020304" pitchFamily="18" charset="0"/>
                <a:ea typeface="宋体" panose="02010600030101010101" pitchFamily="2" charset="-122"/>
              </a:rPr>
              <a:t>&lt;0</a:t>
            </a:r>
            <a:r>
              <a:rPr lang="zh-CN" altLang="en-US" sz="2400" b="1" dirty="0">
                <a:latin typeface="Times New Roman" panose="02020603050405020304" pitchFamily="18" charset="0"/>
                <a:ea typeface="宋体" panose="02010600030101010101" pitchFamily="2" charset="-122"/>
              </a:rPr>
              <a:t>，则有何变化？</a:t>
            </a:r>
            <a:endParaRPr lang="zh-CN" altLang="en-US" sz="2400" b="1" dirty="0">
              <a:latin typeface="Times New Roman" panose="02020603050405020304" pitchFamily="18" charset="0"/>
              <a:ea typeface="宋体" panose="02010600030101010101" pitchFamily="2" charset="-122"/>
            </a:endParaRPr>
          </a:p>
          <a:p>
            <a:pPr>
              <a:lnSpc>
                <a:spcPct val="120000"/>
              </a:lnSpc>
            </a:pPr>
            <a:r>
              <a:rPr lang="zh-CN" altLang="en-US" sz="2400" b="1" dirty="0">
                <a:latin typeface="Times New Roman" panose="02020603050405020304" pitchFamily="18" charset="0"/>
                <a:ea typeface="宋体" panose="02010600030101010101" pitchFamily="2" charset="-122"/>
              </a:rPr>
              <a:t>若要求</a:t>
            </a:r>
            <a:r>
              <a:rPr lang="en-US" altLang="zh-CN" sz="2400" b="1" i="1" dirty="0">
                <a:latin typeface="Times New Roman" panose="02020603050405020304" pitchFamily="18" charset="0"/>
                <a:ea typeface="宋体" panose="02010600030101010101" pitchFamily="2" charset="-122"/>
              </a:rPr>
              <a:t>u</a:t>
            </a:r>
            <a:r>
              <a:rPr lang="en-US" altLang="zh-CN" sz="2400" b="1" baseline="-25000" dirty="0">
                <a:latin typeface="Times New Roman" panose="02020603050405020304" pitchFamily="18" charset="0"/>
                <a:ea typeface="宋体" panose="02010600030101010101" pitchFamily="2" charset="-122"/>
              </a:rPr>
              <a:t>I</a:t>
            </a:r>
            <a:r>
              <a:rPr lang="zh-CN" altLang="en-US" sz="2400" b="1" dirty="0">
                <a:latin typeface="Times New Roman" panose="02020603050405020304" pitchFamily="18" charset="0"/>
                <a:ea typeface="宋体" panose="02010600030101010101" pitchFamily="2" charset="-122"/>
              </a:rPr>
              <a:t>、 </a:t>
            </a:r>
            <a:r>
              <a:rPr lang="en-US" altLang="zh-CN" sz="2400" b="1" i="1" dirty="0">
                <a:latin typeface="Times New Roman" panose="02020603050405020304" pitchFamily="18" charset="0"/>
                <a:ea typeface="宋体" panose="02010600030101010101" pitchFamily="2" charset="-122"/>
              </a:rPr>
              <a:t>u</a:t>
            </a:r>
            <a:r>
              <a:rPr lang="en-US" altLang="zh-CN" sz="2400" b="1" baseline="-25000" dirty="0">
                <a:latin typeface="Times New Roman" panose="02020603050405020304" pitchFamily="18" charset="0"/>
                <a:ea typeface="宋体" panose="02010600030101010101" pitchFamily="2" charset="-122"/>
              </a:rPr>
              <a:t>O</a:t>
            </a:r>
            <a:r>
              <a:rPr lang="zh-CN" altLang="en-US" sz="2400" b="1" dirty="0">
                <a:latin typeface="Arial" panose="020B0604020202020204" pitchFamily="34" charset="0"/>
                <a:ea typeface="宋体" panose="02010600030101010101" pitchFamily="2" charset="-122"/>
              </a:rPr>
              <a:t>均大于</a:t>
            </a:r>
            <a:r>
              <a:rPr lang="en-US" altLang="zh-CN" sz="2400" b="1" dirty="0">
                <a:latin typeface="Arial" panose="020B0604020202020204" pitchFamily="34" charset="0"/>
                <a:ea typeface="宋体" panose="02010600030101010101" pitchFamily="2" charset="-122"/>
              </a:rPr>
              <a:t>0</a:t>
            </a:r>
            <a:r>
              <a:rPr lang="zh-CN" altLang="en-US" sz="2400" b="1" dirty="0">
                <a:latin typeface="Arial" panose="020B0604020202020204" pitchFamily="34" charset="0"/>
                <a:ea typeface="宋体" panose="02010600030101010101" pitchFamily="2" charset="-122"/>
              </a:rPr>
              <a:t>，则</a:t>
            </a:r>
            <a:r>
              <a:rPr lang="zh-CN" altLang="en-US" sz="2400" b="1" dirty="0">
                <a:latin typeface="Times New Roman" panose="02020603050405020304" pitchFamily="18" charset="0"/>
                <a:ea typeface="宋体" panose="02010600030101010101" pitchFamily="2" charset="-122"/>
              </a:rPr>
              <a:t>有何变化？</a:t>
            </a:r>
            <a:endParaRPr lang="zh-CN" altLang="en-US" sz="2400" b="1" dirty="0">
              <a:latin typeface="Times New Roman" panose="02020603050405020304" pitchFamily="18" charset="0"/>
              <a:ea typeface="宋体" panose="02010600030101010101" pitchFamily="2" charset="-122"/>
            </a:endParaRPr>
          </a:p>
        </p:txBody>
      </p:sp>
      <p:sp>
        <p:nvSpPr>
          <p:cNvPr id="49162" name="Oval 10"/>
          <p:cNvSpPr/>
          <p:nvPr/>
        </p:nvSpPr>
        <p:spPr>
          <a:xfrm>
            <a:off x="2874963" y="5022850"/>
            <a:ext cx="1584325" cy="576263"/>
          </a:xfrm>
          <a:prstGeom prst="ellipse">
            <a:avLst/>
          </a:prstGeom>
          <a:noFill/>
          <a:ln w="28575" cap="flat" cmpd="sng">
            <a:solidFill>
              <a:srgbClr val="FF0000"/>
            </a:solidFill>
            <a:prstDash val="solid"/>
            <a:round/>
            <a:headEnd type="none" w="med" len="med"/>
            <a:tailEnd type="none" w="med" len="med"/>
          </a:ln>
        </p:spPr>
        <p:txBody>
          <a:bodyPr wrap="none" anchor="ctr"/>
          <a:lstStyle/>
          <a:p>
            <a:endParaRPr lang="zh-CN" altLang="en-US" dirty="0">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9154"/>
                                        </p:tgtEl>
                                        <p:attrNameLst>
                                          <p:attrName>style.visibility</p:attrName>
                                        </p:attrNameLst>
                                      </p:cBhvr>
                                      <p:to>
                                        <p:strVal val="visible"/>
                                      </p:to>
                                    </p:set>
                                    <p:animEffect transition="in" filter="wipe(left)">
                                      <p:cBhvr>
                                        <p:cTn id="7" dur="500"/>
                                        <p:tgtEl>
                                          <p:spTgt spid="4915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9155"/>
                                        </p:tgtEl>
                                        <p:attrNameLst>
                                          <p:attrName>style.visibility</p:attrName>
                                        </p:attrNameLst>
                                      </p:cBhvr>
                                      <p:to>
                                        <p:strVal val="visible"/>
                                      </p:to>
                                    </p:set>
                                    <p:animEffect transition="in" filter="wipe(left)">
                                      <p:cBhvr>
                                        <p:cTn id="12" dur="500"/>
                                        <p:tgtEl>
                                          <p:spTgt spid="4915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9158"/>
                                        </p:tgtEl>
                                        <p:attrNameLst>
                                          <p:attrName>style.visibility</p:attrName>
                                        </p:attrNameLst>
                                      </p:cBhvr>
                                      <p:to>
                                        <p:strVal val="visible"/>
                                      </p:to>
                                    </p:set>
                                    <p:animEffect transition="in" filter="wipe(left)">
                                      <p:cBhvr>
                                        <p:cTn id="17" dur="500"/>
                                        <p:tgtEl>
                                          <p:spTgt spid="4915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9156">
                                            <p:txEl>
                                              <p:pRg st="0" end="0"/>
                                            </p:txEl>
                                          </p:spTgt>
                                        </p:tgtEl>
                                        <p:attrNameLst>
                                          <p:attrName>style.visibility</p:attrName>
                                        </p:attrNameLst>
                                      </p:cBhvr>
                                      <p:to>
                                        <p:strVal val="visible"/>
                                      </p:to>
                                    </p:set>
                                    <p:animEffect transition="in" filter="wipe(left)">
                                      <p:cBhvr>
                                        <p:cTn id="22" dur="500"/>
                                        <p:tgtEl>
                                          <p:spTgt spid="49156">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49161">
                                            <p:txEl>
                                              <p:pRg st="0" end="0"/>
                                            </p:txEl>
                                          </p:spTgt>
                                        </p:tgtEl>
                                        <p:attrNameLst>
                                          <p:attrName>style.visibility</p:attrName>
                                        </p:attrNameLst>
                                      </p:cBhvr>
                                      <p:to>
                                        <p:strVal val="visible"/>
                                      </p:to>
                                    </p:set>
                                    <p:animEffect transition="in" filter="wipe(left)">
                                      <p:cBhvr>
                                        <p:cTn id="27" dur="500"/>
                                        <p:tgtEl>
                                          <p:spTgt spid="49161">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49161">
                                            <p:txEl>
                                              <p:pRg st="1" end="1"/>
                                            </p:txEl>
                                          </p:spTgt>
                                        </p:tgtEl>
                                        <p:attrNameLst>
                                          <p:attrName>style.visibility</p:attrName>
                                        </p:attrNameLst>
                                      </p:cBhvr>
                                      <p:to>
                                        <p:strVal val="visible"/>
                                      </p:to>
                                    </p:set>
                                    <p:animEffect transition="in" filter="wipe(left)">
                                      <p:cBhvr>
                                        <p:cTn id="32" dur="500"/>
                                        <p:tgtEl>
                                          <p:spTgt spid="49161">
                                            <p:txEl>
                                              <p:pRg st="1" end="1"/>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49159">
                                            <p:txEl>
                                              <p:pRg st="0" end="0"/>
                                            </p:txEl>
                                          </p:spTgt>
                                        </p:tgtEl>
                                        <p:attrNameLst>
                                          <p:attrName>style.visibility</p:attrName>
                                        </p:attrNameLst>
                                      </p:cBhvr>
                                      <p:to>
                                        <p:strVal val="visible"/>
                                      </p:to>
                                    </p:set>
                                    <p:animEffect transition="in" filter="wipe(left)">
                                      <p:cBhvr>
                                        <p:cTn id="37" dur="500"/>
                                        <p:tgtEl>
                                          <p:spTgt spid="49159">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55" presetClass="entr" presetSubtype="0" fill="hold" grpId="0" nodeType="clickEffect">
                                  <p:stCondLst>
                                    <p:cond delay="0"/>
                                  </p:stCondLst>
                                  <p:childTnLst>
                                    <p:set>
                                      <p:cBhvr>
                                        <p:cTn id="41" dur="1" fill="hold">
                                          <p:stCondLst>
                                            <p:cond delay="0"/>
                                          </p:stCondLst>
                                        </p:cTn>
                                        <p:tgtEl>
                                          <p:spTgt spid="49162"/>
                                        </p:tgtEl>
                                        <p:attrNameLst>
                                          <p:attrName>style.visibility</p:attrName>
                                        </p:attrNameLst>
                                      </p:cBhvr>
                                      <p:to>
                                        <p:strVal val="visible"/>
                                      </p:to>
                                    </p:set>
                                    <p:anim calcmode="lin" valueType="num">
                                      <p:cBhvr>
                                        <p:cTn id="42" dur="1000" fill="hold"/>
                                        <p:tgtEl>
                                          <p:spTgt spid="49162"/>
                                        </p:tgtEl>
                                        <p:attrNameLst>
                                          <p:attrName>ppt_w</p:attrName>
                                        </p:attrNameLst>
                                      </p:cBhvr>
                                      <p:tavLst>
                                        <p:tav tm="0">
                                          <p:val>
                                            <p:strVal val="#ppt_w*0.70"/>
                                          </p:val>
                                        </p:tav>
                                        <p:tav tm="100000">
                                          <p:val>
                                            <p:strVal val="#ppt_w"/>
                                          </p:val>
                                        </p:tav>
                                      </p:tavLst>
                                    </p:anim>
                                    <p:anim calcmode="lin" valueType="num">
                                      <p:cBhvr>
                                        <p:cTn id="43" dur="1000" fill="hold"/>
                                        <p:tgtEl>
                                          <p:spTgt spid="49162"/>
                                        </p:tgtEl>
                                        <p:attrNameLst>
                                          <p:attrName>ppt_h</p:attrName>
                                        </p:attrNameLst>
                                      </p:cBhvr>
                                      <p:tavLst>
                                        <p:tav tm="0">
                                          <p:val>
                                            <p:strVal val="#ppt_h"/>
                                          </p:val>
                                        </p:tav>
                                        <p:tav tm="100000">
                                          <p:val>
                                            <p:strVal val="#ppt_h"/>
                                          </p:val>
                                        </p:tav>
                                      </p:tavLst>
                                    </p:anim>
                                    <p:animEffect transition="in" filter="fade">
                                      <p:cBhvr>
                                        <p:cTn id="44" dur="1000"/>
                                        <p:tgtEl>
                                          <p:spTgt spid="49162"/>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grpId="0" nodeType="clickEffect">
                                  <p:stCondLst>
                                    <p:cond delay="0"/>
                                  </p:stCondLst>
                                  <p:childTnLst>
                                    <p:set>
                                      <p:cBhvr>
                                        <p:cTn id="48" dur="1" fill="hold">
                                          <p:stCondLst>
                                            <p:cond delay="0"/>
                                          </p:stCondLst>
                                        </p:cTn>
                                        <p:tgtEl>
                                          <p:spTgt spid="49160">
                                            <p:txEl>
                                              <p:pRg st="0" end="0"/>
                                            </p:txEl>
                                          </p:spTgt>
                                        </p:tgtEl>
                                        <p:attrNameLst>
                                          <p:attrName>style.visibility</p:attrName>
                                        </p:attrNameLst>
                                      </p:cBhvr>
                                      <p:to>
                                        <p:strVal val="visible"/>
                                      </p:to>
                                    </p:set>
                                    <p:animEffect transition="in" filter="wipe(left)">
                                      <p:cBhvr>
                                        <p:cTn id="49" dur="500"/>
                                        <p:tgtEl>
                                          <p:spTgt spid="4916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6" grpId="0" build="p"/>
      <p:bldP spid="49159" grpId="0" build="p"/>
      <p:bldP spid="49160" grpId="0" build="p"/>
      <p:bldP spid="49161" grpId="0" build="p"/>
      <p:bldP spid="49162"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3793" name="Object 2"/>
          <p:cNvGraphicFramePr/>
          <p:nvPr/>
        </p:nvGraphicFramePr>
        <p:xfrm>
          <a:off x="755650" y="908050"/>
          <a:ext cx="3352800" cy="2765425"/>
        </p:xfrm>
        <a:graphic>
          <a:graphicData uri="http://schemas.openxmlformats.org/presentationml/2006/ole">
            <mc:AlternateContent xmlns:mc="http://schemas.openxmlformats.org/markup-compatibility/2006">
              <mc:Choice xmlns:v="urn:schemas-microsoft-com:vml" Requires="v">
                <p:oleObj spid="_x0000_s26655" name="" r:id="rId1" imgW="12077700" imgH="9963150" progId="MSPhotoEd.3">
                  <p:embed/>
                </p:oleObj>
              </mc:Choice>
              <mc:Fallback>
                <p:oleObj name="" r:id="rId1" imgW="12077700" imgH="9963150" progId="MSPhotoEd.3">
                  <p:embed/>
                  <p:pic>
                    <p:nvPicPr>
                      <p:cNvPr id="0" name="图片 3152"/>
                      <p:cNvPicPr/>
                      <p:nvPr/>
                    </p:nvPicPr>
                    <p:blipFill>
                      <a:blip r:embed="rId2"/>
                      <a:stretch>
                        <a:fillRect/>
                      </a:stretch>
                    </p:blipFill>
                    <p:spPr>
                      <a:xfrm>
                        <a:off x="755650" y="908050"/>
                        <a:ext cx="3352800" cy="2765425"/>
                      </a:xfrm>
                      <a:prstGeom prst="rect">
                        <a:avLst/>
                      </a:prstGeom>
                      <a:noFill/>
                      <a:ln w="38100">
                        <a:noFill/>
                        <a:miter/>
                      </a:ln>
                    </p:spPr>
                  </p:pic>
                </p:oleObj>
              </mc:Fallback>
            </mc:AlternateContent>
          </a:graphicData>
        </a:graphic>
      </p:graphicFrame>
      <p:pic>
        <p:nvPicPr>
          <p:cNvPr id="50179" name="Picture 3" descr="Dz080408"/>
          <p:cNvPicPr>
            <a:picLocks noChangeAspect="1"/>
          </p:cNvPicPr>
          <p:nvPr/>
        </p:nvPicPr>
        <p:blipFill>
          <a:blip r:embed="rId3"/>
          <a:stretch>
            <a:fillRect/>
          </a:stretch>
        </p:blipFill>
        <p:spPr>
          <a:xfrm>
            <a:off x="5076825" y="2132013"/>
            <a:ext cx="3211513" cy="3352800"/>
          </a:xfrm>
          <a:prstGeom prst="rect">
            <a:avLst/>
          </a:prstGeom>
          <a:noFill/>
          <a:ln w="9525">
            <a:noFill/>
          </a:ln>
        </p:spPr>
      </p:pic>
      <p:graphicFrame>
        <p:nvGraphicFramePr>
          <p:cNvPr id="50180" name="Object 4"/>
          <p:cNvGraphicFramePr/>
          <p:nvPr/>
        </p:nvGraphicFramePr>
        <p:xfrm>
          <a:off x="2339975" y="5011738"/>
          <a:ext cx="1257300" cy="542925"/>
        </p:xfrm>
        <a:graphic>
          <a:graphicData uri="http://schemas.openxmlformats.org/presentationml/2006/ole">
            <mc:AlternateContent xmlns:mc="http://schemas.openxmlformats.org/markup-compatibility/2006">
              <mc:Choice xmlns:v="urn:schemas-microsoft-com:vml" Requires="v">
                <p:oleObj spid="_x0000_s26656" name="" r:id="rId4" imgW="520065" imgH="254000" progId="Equation.3">
                  <p:embed/>
                </p:oleObj>
              </mc:Choice>
              <mc:Fallback>
                <p:oleObj name="" r:id="rId4" imgW="520065" imgH="254000" progId="Equation.3">
                  <p:embed/>
                  <p:pic>
                    <p:nvPicPr>
                      <p:cNvPr id="0" name="图片 3153"/>
                      <p:cNvPicPr/>
                      <p:nvPr/>
                    </p:nvPicPr>
                    <p:blipFill>
                      <a:blip r:embed="rId5"/>
                      <a:stretch>
                        <a:fillRect/>
                      </a:stretch>
                    </p:blipFill>
                    <p:spPr>
                      <a:xfrm>
                        <a:off x="2339975" y="5011738"/>
                        <a:ext cx="1257300" cy="542925"/>
                      </a:xfrm>
                      <a:prstGeom prst="rect">
                        <a:avLst/>
                      </a:prstGeom>
                      <a:solidFill>
                        <a:srgbClr val="66FFFF"/>
                      </a:solidFill>
                      <a:ln w="9525" cap="flat" cmpd="sng">
                        <a:solidFill>
                          <a:srgbClr val="FF0000"/>
                        </a:solidFill>
                        <a:prstDash val="solid"/>
                        <a:miter/>
                        <a:headEnd type="none" w="med" len="med"/>
                        <a:tailEnd type="none" w="med" len="med"/>
                      </a:ln>
                    </p:spPr>
                  </p:pic>
                </p:oleObj>
              </mc:Fallback>
            </mc:AlternateContent>
          </a:graphicData>
        </a:graphic>
      </p:graphicFrame>
      <p:sp>
        <p:nvSpPr>
          <p:cNvPr id="50181" name="Line 5"/>
          <p:cNvSpPr/>
          <p:nvPr/>
        </p:nvSpPr>
        <p:spPr>
          <a:xfrm>
            <a:off x="1136650" y="2813050"/>
            <a:ext cx="304800" cy="0"/>
          </a:xfrm>
          <a:prstGeom prst="line">
            <a:avLst/>
          </a:prstGeom>
          <a:ln w="19050" cap="flat" cmpd="sng">
            <a:solidFill>
              <a:srgbClr val="FF0000"/>
            </a:solidFill>
            <a:prstDash val="solid"/>
            <a:round/>
            <a:headEnd type="none" w="med" len="med"/>
            <a:tailEnd type="triangle" w="med" len="med"/>
          </a:ln>
        </p:spPr>
      </p:sp>
      <p:sp>
        <p:nvSpPr>
          <p:cNvPr id="50182" name="Line 6"/>
          <p:cNvSpPr/>
          <p:nvPr/>
        </p:nvSpPr>
        <p:spPr>
          <a:xfrm flipV="1">
            <a:off x="1898650" y="1974850"/>
            <a:ext cx="0" cy="304800"/>
          </a:xfrm>
          <a:prstGeom prst="line">
            <a:avLst/>
          </a:prstGeom>
          <a:ln w="19050" cap="flat" cmpd="sng">
            <a:solidFill>
              <a:srgbClr val="FF0000"/>
            </a:solidFill>
            <a:prstDash val="solid"/>
            <a:round/>
            <a:headEnd type="none" w="med" len="med"/>
            <a:tailEnd type="triangle" w="med" len="med"/>
          </a:ln>
        </p:spPr>
      </p:sp>
      <p:graphicFrame>
        <p:nvGraphicFramePr>
          <p:cNvPr id="50183" name="Object 7"/>
          <p:cNvGraphicFramePr/>
          <p:nvPr/>
        </p:nvGraphicFramePr>
        <p:xfrm>
          <a:off x="831850" y="2266950"/>
          <a:ext cx="228600" cy="228600"/>
        </p:xfrm>
        <a:graphic>
          <a:graphicData uri="http://schemas.openxmlformats.org/presentationml/2006/ole">
            <mc:AlternateContent xmlns:mc="http://schemas.openxmlformats.org/markup-compatibility/2006">
              <mc:Choice xmlns:v="urn:schemas-microsoft-com:vml" Requires="v">
                <p:oleObj spid="_x0000_s26657" name="" r:id="rId6" imgW="139700" imgH="139700" progId="Equation.3">
                  <p:embed/>
                </p:oleObj>
              </mc:Choice>
              <mc:Fallback>
                <p:oleObj name="" r:id="rId6" imgW="139700" imgH="139700" progId="Equation.3">
                  <p:embed/>
                  <p:pic>
                    <p:nvPicPr>
                      <p:cNvPr id="0" name="图片 3156"/>
                      <p:cNvPicPr/>
                      <p:nvPr/>
                    </p:nvPicPr>
                    <p:blipFill>
                      <a:blip r:embed="rId7"/>
                      <a:stretch>
                        <a:fillRect/>
                      </a:stretch>
                    </p:blipFill>
                    <p:spPr>
                      <a:xfrm>
                        <a:off x="831850" y="2266950"/>
                        <a:ext cx="228600" cy="228600"/>
                      </a:xfrm>
                      <a:prstGeom prst="rect">
                        <a:avLst/>
                      </a:prstGeom>
                      <a:solidFill>
                        <a:srgbClr val="66FFFF"/>
                      </a:solidFill>
                      <a:ln w="38100">
                        <a:noFill/>
                        <a:miter/>
                      </a:ln>
                    </p:spPr>
                  </p:pic>
                </p:oleObj>
              </mc:Fallback>
            </mc:AlternateContent>
          </a:graphicData>
        </a:graphic>
      </p:graphicFrame>
      <p:graphicFrame>
        <p:nvGraphicFramePr>
          <p:cNvPr id="50184" name="Object 8"/>
          <p:cNvGraphicFramePr/>
          <p:nvPr/>
        </p:nvGraphicFramePr>
        <p:xfrm>
          <a:off x="1441450" y="1593850"/>
          <a:ext cx="207963" cy="123825"/>
        </p:xfrm>
        <a:graphic>
          <a:graphicData uri="http://schemas.openxmlformats.org/presentationml/2006/ole">
            <mc:AlternateContent xmlns:mc="http://schemas.openxmlformats.org/markup-compatibility/2006">
              <mc:Choice xmlns:v="urn:schemas-microsoft-com:vml" Requires="v">
                <p:oleObj spid="_x0000_s26658" name="" r:id="rId8" imgW="126365" imgH="76200" progId="Equation.3">
                  <p:embed/>
                </p:oleObj>
              </mc:Choice>
              <mc:Fallback>
                <p:oleObj name="" r:id="rId8" imgW="126365" imgH="76200" progId="Equation.3">
                  <p:embed/>
                  <p:pic>
                    <p:nvPicPr>
                      <p:cNvPr id="0" name="图片 3154"/>
                      <p:cNvPicPr/>
                      <p:nvPr/>
                    </p:nvPicPr>
                    <p:blipFill>
                      <a:blip r:embed="rId9"/>
                      <a:stretch>
                        <a:fillRect/>
                      </a:stretch>
                    </p:blipFill>
                    <p:spPr>
                      <a:xfrm>
                        <a:off x="1441450" y="1593850"/>
                        <a:ext cx="207963" cy="123825"/>
                      </a:xfrm>
                      <a:prstGeom prst="rect">
                        <a:avLst/>
                      </a:prstGeom>
                      <a:solidFill>
                        <a:srgbClr val="66FFFF"/>
                      </a:solidFill>
                      <a:ln w="38100">
                        <a:noFill/>
                        <a:miter/>
                      </a:ln>
                    </p:spPr>
                  </p:pic>
                </p:oleObj>
              </mc:Fallback>
            </mc:AlternateContent>
          </a:graphicData>
        </a:graphic>
      </p:graphicFrame>
      <p:graphicFrame>
        <p:nvGraphicFramePr>
          <p:cNvPr id="50185" name="Object 9"/>
          <p:cNvGraphicFramePr/>
          <p:nvPr/>
        </p:nvGraphicFramePr>
        <p:xfrm>
          <a:off x="3498850" y="2889250"/>
          <a:ext cx="228600" cy="228600"/>
        </p:xfrm>
        <a:graphic>
          <a:graphicData uri="http://schemas.openxmlformats.org/presentationml/2006/ole">
            <mc:AlternateContent xmlns:mc="http://schemas.openxmlformats.org/markup-compatibility/2006">
              <mc:Choice xmlns:v="urn:schemas-microsoft-com:vml" Requires="v">
                <p:oleObj spid="_x0000_s26659" name="" r:id="rId10" imgW="139700" imgH="139700" progId="Equation.3">
                  <p:embed/>
                </p:oleObj>
              </mc:Choice>
              <mc:Fallback>
                <p:oleObj name="" r:id="rId10" imgW="139700" imgH="139700" progId="Equation.3">
                  <p:embed/>
                  <p:pic>
                    <p:nvPicPr>
                      <p:cNvPr id="0" name="图片 3155"/>
                      <p:cNvPicPr/>
                      <p:nvPr/>
                    </p:nvPicPr>
                    <p:blipFill>
                      <a:blip r:embed="rId7"/>
                      <a:stretch>
                        <a:fillRect/>
                      </a:stretch>
                    </p:blipFill>
                    <p:spPr>
                      <a:xfrm>
                        <a:off x="3498850" y="2889250"/>
                        <a:ext cx="228600" cy="228600"/>
                      </a:xfrm>
                      <a:prstGeom prst="rect">
                        <a:avLst/>
                      </a:prstGeom>
                      <a:solidFill>
                        <a:srgbClr val="66FFFF"/>
                      </a:solidFill>
                      <a:ln w="38100">
                        <a:noFill/>
                        <a:miter/>
                      </a:ln>
                    </p:spPr>
                  </p:pic>
                </p:oleObj>
              </mc:Fallback>
            </mc:AlternateContent>
          </a:graphicData>
        </a:graphic>
      </p:graphicFrame>
      <p:sp>
        <p:nvSpPr>
          <p:cNvPr id="33801" name="Rectangle 10"/>
          <p:cNvSpPr>
            <a:spLocks noGrp="1"/>
          </p:cNvSpPr>
          <p:nvPr>
            <p:ph type="title"/>
          </p:nvPr>
        </p:nvSpPr>
        <p:spPr>
          <a:xfrm>
            <a:off x="250825" y="836613"/>
            <a:ext cx="1295400" cy="533400"/>
          </a:xfrm>
        </p:spPr>
        <p:txBody>
          <a:bodyPr wrap="square" lIns="91440" tIns="45720" rIns="91440" bIns="45720" anchor="ctr"/>
          <a:lstStyle/>
          <a:p>
            <a:pPr algn="l" eaLnBrk="1" hangingPunct="1"/>
            <a:r>
              <a:rPr lang="zh-CN" altLang="en-US" sz="3200" dirty="0">
                <a:ea typeface="华文行楷" panose="02010800040101010101" pitchFamily="2" charset="-122"/>
              </a:rPr>
              <a:t>讨论</a:t>
            </a:r>
            <a:endParaRPr lang="zh-CN" altLang="en-US" sz="3200" dirty="0">
              <a:ea typeface="华文行楷" panose="02010800040101010101" pitchFamily="2" charset="-122"/>
            </a:endParaRPr>
          </a:p>
        </p:txBody>
      </p:sp>
      <p:sp>
        <p:nvSpPr>
          <p:cNvPr id="33802" name="Text Box 11"/>
          <p:cNvSpPr txBox="1"/>
          <p:nvPr/>
        </p:nvSpPr>
        <p:spPr>
          <a:xfrm>
            <a:off x="4184650" y="1052513"/>
            <a:ext cx="4959350" cy="895350"/>
          </a:xfrm>
          <a:prstGeom prst="rect">
            <a:avLst/>
          </a:prstGeom>
          <a:noFill/>
          <a:ln w="9525">
            <a:noFill/>
          </a:ln>
        </p:spPr>
        <p:txBody>
          <a:bodyPr anchor="t">
            <a:spAutoFit/>
          </a:bodyPr>
          <a:lstStyle/>
          <a:p>
            <a:pPr>
              <a:lnSpc>
                <a:spcPct val="110000"/>
              </a:lnSpc>
            </a:pPr>
            <a:r>
              <a:rPr lang="en-US" altLang="zh-CN" sz="2400" b="1" dirty="0">
                <a:latin typeface="Times New Roman" panose="02020603050405020304" pitchFamily="18" charset="0"/>
                <a:ea typeface="宋体" panose="02010600030101010101" pitchFamily="2" charset="-122"/>
              </a:rPr>
              <a:t>1) </a:t>
            </a:r>
            <a:r>
              <a:rPr lang="zh-CN" altLang="en-US" sz="2400" b="1" dirty="0">
                <a:latin typeface="Times New Roman" panose="02020603050405020304" pitchFamily="18" charset="0"/>
                <a:ea typeface="宋体" panose="02010600030101010101" pitchFamily="2" charset="-122"/>
              </a:rPr>
              <a:t>标出集成运放的“＋”和“－”；</a:t>
            </a:r>
            <a:endParaRPr lang="zh-CN" altLang="en-US" sz="2400" b="1" dirty="0">
              <a:latin typeface="Times New Roman" panose="02020603050405020304" pitchFamily="18" charset="0"/>
              <a:ea typeface="宋体" panose="02010600030101010101" pitchFamily="2" charset="-122"/>
            </a:endParaRPr>
          </a:p>
          <a:p>
            <a:pPr>
              <a:lnSpc>
                <a:spcPct val="110000"/>
              </a:lnSpc>
            </a:pPr>
            <a:r>
              <a:rPr lang="en-US" altLang="zh-CN" sz="2400" b="1" dirty="0">
                <a:latin typeface="Times New Roman" panose="02020603050405020304" pitchFamily="18" charset="0"/>
                <a:ea typeface="宋体" panose="02010600030101010101" pitchFamily="2" charset="-122"/>
              </a:rPr>
              <a:t>2) </a:t>
            </a:r>
            <a:r>
              <a:rPr lang="zh-CN" altLang="en-US" sz="2400" b="1" dirty="0">
                <a:latin typeface="Times New Roman" panose="02020603050405020304" pitchFamily="18" charset="0"/>
                <a:ea typeface="宋体" panose="02010600030101010101" pitchFamily="2" charset="-122"/>
              </a:rPr>
              <a:t>求解</a:t>
            </a:r>
            <a:r>
              <a:rPr lang="en-US" altLang="zh-CN" sz="2400" b="1" i="1" dirty="0">
                <a:latin typeface="Times New Roman" panose="02020603050405020304" pitchFamily="18" charset="0"/>
                <a:ea typeface="宋体" panose="02010600030101010101" pitchFamily="2" charset="-122"/>
              </a:rPr>
              <a:t>u</a:t>
            </a:r>
            <a:r>
              <a:rPr lang="en-US" altLang="zh-CN" sz="2400" b="1" baseline="-25000" dirty="0">
                <a:latin typeface="Times New Roman" panose="02020603050405020304" pitchFamily="18" charset="0"/>
                <a:ea typeface="宋体" panose="02010600030101010101" pitchFamily="2" charset="-122"/>
              </a:rPr>
              <a:t>O</a:t>
            </a:r>
            <a:r>
              <a:rPr lang="en-US" altLang="zh-CN" sz="2400" b="1" dirty="0">
                <a:latin typeface="Times New Roman" panose="02020603050405020304" pitchFamily="18" charset="0"/>
                <a:ea typeface="宋体" panose="02010600030101010101" pitchFamily="2" charset="-122"/>
              </a:rPr>
              <a:t>= </a:t>
            </a:r>
            <a:r>
              <a:rPr lang="en-US" altLang="zh-CN" sz="2400" b="1" i="1" dirty="0">
                <a:latin typeface="Times New Roman" panose="02020603050405020304" pitchFamily="18" charset="0"/>
                <a:ea typeface="宋体" panose="02010600030101010101" pitchFamily="2" charset="-122"/>
              </a:rPr>
              <a:t>f </a:t>
            </a:r>
            <a:r>
              <a:rPr lang="en-US" altLang="zh-CN" sz="2400" b="1" dirty="0">
                <a:latin typeface="Times New Roman" panose="02020603050405020304" pitchFamily="18" charset="0"/>
                <a:ea typeface="宋体" panose="02010600030101010101" pitchFamily="2" charset="-122"/>
              </a:rPr>
              <a:t>(</a:t>
            </a:r>
            <a:r>
              <a:rPr lang="en-US" altLang="zh-CN" sz="2400" b="1" i="1" dirty="0">
                <a:latin typeface="Times New Roman" panose="02020603050405020304" pitchFamily="18" charset="0"/>
                <a:ea typeface="宋体" panose="02010600030101010101" pitchFamily="2" charset="-122"/>
              </a:rPr>
              <a:t>u</a:t>
            </a:r>
            <a:r>
              <a:rPr lang="en-US" altLang="zh-CN" sz="2400" b="1" baseline="-25000" dirty="0">
                <a:latin typeface="Times New Roman" panose="02020603050405020304" pitchFamily="18" charset="0"/>
                <a:ea typeface="宋体" panose="02010600030101010101" pitchFamily="2" charset="-122"/>
              </a:rPr>
              <a:t>I</a:t>
            </a:r>
            <a:r>
              <a:rPr lang="en-US" altLang="zh-CN" sz="2400" b="1" dirty="0">
                <a:latin typeface="Times New Roman" panose="02020603050405020304" pitchFamily="18" charset="0"/>
                <a:ea typeface="宋体" panose="02010600030101010101" pitchFamily="2" charset="-122"/>
              </a:rPr>
              <a:t>) = ?</a:t>
            </a:r>
            <a:endParaRPr lang="en-US" altLang="zh-CN" sz="2400" b="1" dirty="0">
              <a:latin typeface="Times New Roman" panose="02020603050405020304" pitchFamily="18" charset="0"/>
              <a:ea typeface="宋体" panose="02010600030101010101" pitchFamily="2" charset="-122"/>
            </a:endParaRPr>
          </a:p>
        </p:txBody>
      </p:sp>
      <p:sp>
        <p:nvSpPr>
          <p:cNvPr id="50188" name="Text Box 12"/>
          <p:cNvSpPr txBox="1"/>
          <p:nvPr/>
        </p:nvSpPr>
        <p:spPr>
          <a:xfrm>
            <a:off x="684213" y="3787775"/>
            <a:ext cx="4343400" cy="493713"/>
          </a:xfrm>
          <a:prstGeom prst="rect">
            <a:avLst/>
          </a:prstGeom>
          <a:noFill/>
          <a:ln w="9525">
            <a:noFill/>
          </a:ln>
        </p:spPr>
        <p:txBody>
          <a:bodyPr anchor="t">
            <a:spAutoFit/>
          </a:bodyPr>
          <a:lstStyle/>
          <a:p>
            <a:pPr>
              <a:lnSpc>
                <a:spcPct val="110000"/>
              </a:lnSpc>
            </a:pPr>
            <a:r>
              <a:rPr lang="zh-CN" altLang="en-US" sz="2400" b="1" dirty="0">
                <a:latin typeface="Times New Roman" panose="02020603050405020304" pitchFamily="18" charset="0"/>
                <a:ea typeface="宋体" panose="02010600030101010101" pitchFamily="2" charset="-122"/>
              </a:rPr>
              <a:t>已知</a:t>
            </a:r>
            <a:r>
              <a:rPr lang="en-US" altLang="zh-CN" sz="2400" b="1" i="1" dirty="0">
                <a:latin typeface="Times New Roman" panose="02020603050405020304" pitchFamily="18" charset="0"/>
                <a:ea typeface="宋体" panose="02010600030101010101" pitchFamily="2" charset="-122"/>
              </a:rPr>
              <a:t>R</a:t>
            </a:r>
            <a:r>
              <a:rPr lang="en-US" altLang="zh-CN" sz="2400" b="1" baseline="-25000" dirty="0">
                <a:latin typeface="Times New Roman" panose="02020603050405020304" pitchFamily="18" charset="0"/>
                <a:ea typeface="宋体" panose="02010600030101010101" pitchFamily="2" charset="-122"/>
              </a:rPr>
              <a:t>1</a:t>
            </a:r>
            <a:r>
              <a:rPr lang="zh-CN" altLang="en-US" sz="2400" b="1" dirty="0">
                <a:latin typeface="Times New Roman" panose="02020603050405020304" pitchFamily="18" charset="0"/>
                <a:ea typeface="宋体" panose="02010600030101010101" pitchFamily="2" charset="-122"/>
              </a:rPr>
              <a:t>＝</a:t>
            </a:r>
            <a:r>
              <a:rPr lang="en-US" altLang="zh-CN" sz="2400" b="1" i="1" dirty="0">
                <a:latin typeface="Times New Roman" panose="02020603050405020304" pitchFamily="18" charset="0"/>
                <a:ea typeface="宋体" panose="02010600030101010101" pitchFamily="2" charset="-122"/>
              </a:rPr>
              <a:t>R</a:t>
            </a:r>
            <a:r>
              <a:rPr lang="en-US" altLang="zh-CN" sz="2400" b="1" baseline="-25000" dirty="0">
                <a:latin typeface="Times New Roman" panose="02020603050405020304" pitchFamily="18" charset="0"/>
                <a:ea typeface="宋体" panose="02010600030101010101" pitchFamily="2" charset="-122"/>
              </a:rPr>
              <a:t>2</a:t>
            </a:r>
            <a:r>
              <a:rPr lang="zh-CN" altLang="en-US" sz="2400" b="1" dirty="0">
                <a:latin typeface="Times New Roman" panose="02020603050405020304" pitchFamily="18" charset="0"/>
                <a:ea typeface="宋体" panose="02010600030101010101" pitchFamily="2" charset="-122"/>
              </a:rPr>
              <a:t>，求解</a:t>
            </a:r>
            <a:r>
              <a:rPr lang="en-US" altLang="zh-CN" sz="2400" b="1" i="1" dirty="0">
                <a:latin typeface="Times New Roman" panose="02020603050405020304" pitchFamily="18" charset="0"/>
                <a:ea typeface="宋体" panose="02010600030101010101" pitchFamily="2" charset="-122"/>
              </a:rPr>
              <a:t>u</a:t>
            </a:r>
            <a:r>
              <a:rPr lang="en-US" altLang="zh-CN" sz="2400" b="1" baseline="-25000" dirty="0">
                <a:latin typeface="Times New Roman" panose="02020603050405020304" pitchFamily="18" charset="0"/>
                <a:ea typeface="宋体" panose="02010600030101010101" pitchFamily="2" charset="-122"/>
              </a:rPr>
              <a:t>O</a:t>
            </a:r>
            <a:r>
              <a:rPr lang="en-US" altLang="zh-CN" sz="2400" b="1" dirty="0">
                <a:latin typeface="Times New Roman" panose="02020603050405020304" pitchFamily="18" charset="0"/>
                <a:ea typeface="宋体" panose="02010600030101010101" pitchFamily="2" charset="-122"/>
              </a:rPr>
              <a:t>= </a:t>
            </a:r>
            <a:r>
              <a:rPr lang="en-US" altLang="zh-CN" sz="2400" b="1" i="1" dirty="0">
                <a:latin typeface="Times New Roman" panose="02020603050405020304" pitchFamily="18" charset="0"/>
                <a:ea typeface="宋体" panose="02010600030101010101" pitchFamily="2" charset="-122"/>
              </a:rPr>
              <a:t>f </a:t>
            </a:r>
            <a:r>
              <a:rPr lang="en-US" altLang="zh-CN" sz="2400" b="1" dirty="0">
                <a:latin typeface="Times New Roman" panose="02020603050405020304" pitchFamily="18" charset="0"/>
                <a:ea typeface="宋体" panose="02010600030101010101" pitchFamily="2" charset="-122"/>
              </a:rPr>
              <a:t>(</a:t>
            </a:r>
            <a:r>
              <a:rPr lang="en-US" altLang="zh-CN" sz="2400" b="1" i="1" dirty="0">
                <a:latin typeface="Times New Roman" panose="02020603050405020304" pitchFamily="18" charset="0"/>
                <a:ea typeface="宋体" panose="02010600030101010101" pitchFamily="2" charset="-122"/>
              </a:rPr>
              <a:t>u</a:t>
            </a:r>
            <a:r>
              <a:rPr lang="en-US" altLang="zh-CN" sz="2400" b="1" baseline="-25000" dirty="0">
                <a:latin typeface="Times New Roman" panose="02020603050405020304" pitchFamily="18" charset="0"/>
                <a:ea typeface="宋体" panose="02010600030101010101" pitchFamily="2" charset="-122"/>
              </a:rPr>
              <a:t>I</a:t>
            </a:r>
            <a:r>
              <a:rPr lang="en-US" altLang="zh-CN" sz="2400" b="1" dirty="0">
                <a:latin typeface="Times New Roman" panose="02020603050405020304" pitchFamily="18" charset="0"/>
                <a:ea typeface="宋体" panose="02010600030101010101" pitchFamily="2" charset="-122"/>
              </a:rPr>
              <a:t>) = ?</a:t>
            </a:r>
            <a:endParaRPr lang="en-US" altLang="zh-CN" sz="2400" b="1" dirty="0">
              <a:latin typeface="Times New Roman" panose="02020603050405020304" pitchFamily="18" charset="0"/>
              <a:ea typeface="宋体" panose="02010600030101010101" pitchFamily="2" charset="-122"/>
            </a:endParaRPr>
          </a:p>
        </p:txBody>
      </p:sp>
      <p:sp>
        <p:nvSpPr>
          <p:cNvPr id="50189" name="Text Box 13"/>
          <p:cNvSpPr txBox="1"/>
          <p:nvPr/>
        </p:nvSpPr>
        <p:spPr>
          <a:xfrm>
            <a:off x="684213" y="4292600"/>
            <a:ext cx="4414837" cy="822325"/>
          </a:xfrm>
          <a:prstGeom prst="rect">
            <a:avLst/>
          </a:prstGeom>
          <a:noFill/>
          <a:ln w="9525">
            <a:noFill/>
          </a:ln>
        </p:spPr>
        <p:txBody>
          <a:bodyPr anchor="t">
            <a:spAutoFit/>
          </a:bodyPr>
          <a:lstStyle/>
          <a:p>
            <a:pPr>
              <a:spcBef>
                <a:spcPct val="50000"/>
              </a:spcBef>
            </a:pPr>
            <a:r>
              <a:rPr lang="en-US" altLang="zh-CN" sz="2400" b="1" dirty="0">
                <a:latin typeface="Times New Roman" panose="02020603050405020304" pitchFamily="18" charset="0"/>
                <a:ea typeface="宋体" panose="02010600030101010101" pitchFamily="2" charset="-122"/>
              </a:rPr>
              <a:t>    </a:t>
            </a:r>
            <a:r>
              <a:rPr lang="zh-CN" altLang="en-US" sz="2400" b="1" dirty="0">
                <a:latin typeface="Times New Roman" panose="02020603050405020304" pitchFamily="18" charset="0"/>
                <a:ea typeface="宋体" panose="02010600030101010101" pitchFamily="2" charset="-122"/>
              </a:rPr>
              <a:t>二极管什么时候导通？什么时候截止？</a:t>
            </a:r>
            <a:endParaRPr lang="zh-CN" altLang="en-US" sz="2400" b="1" dirty="0">
              <a:latin typeface="Times New Roman" panose="02020603050405020304" pitchFamily="18" charset="0"/>
              <a:ea typeface="宋体" panose="02010600030101010101" pitchFamily="2" charset="-122"/>
            </a:endParaRPr>
          </a:p>
        </p:txBody>
      </p:sp>
      <p:grpSp>
        <p:nvGrpSpPr>
          <p:cNvPr id="2" name="Group 14"/>
          <p:cNvGrpSpPr/>
          <p:nvPr/>
        </p:nvGrpSpPr>
        <p:grpSpPr>
          <a:xfrm>
            <a:off x="2547938" y="1254125"/>
            <a:ext cx="533400" cy="1025525"/>
            <a:chOff x="1605" y="836"/>
            <a:chExt cx="336" cy="646"/>
          </a:xfrm>
        </p:grpSpPr>
        <p:sp>
          <p:nvSpPr>
            <p:cNvPr id="33806" name="Text Box 15"/>
            <p:cNvSpPr txBox="1"/>
            <p:nvPr/>
          </p:nvSpPr>
          <p:spPr>
            <a:xfrm>
              <a:off x="1605" y="1194"/>
              <a:ext cx="336" cy="288"/>
            </a:xfrm>
            <a:prstGeom prst="rect">
              <a:avLst/>
            </a:prstGeom>
            <a:noFill/>
            <a:ln w="9525">
              <a:noFill/>
            </a:ln>
          </p:spPr>
          <p:txBody>
            <a:bodyPr anchor="t">
              <a:spAutoFit/>
            </a:bodyPr>
            <a:lstStyle/>
            <a:p>
              <a:pPr>
                <a:spcBef>
                  <a:spcPct val="50000"/>
                </a:spcBef>
              </a:pPr>
              <a:r>
                <a:rPr lang="en-US" altLang="zh-CN" sz="2400" b="1" dirty="0">
                  <a:solidFill>
                    <a:srgbClr val="FF0000"/>
                  </a:solidFill>
                  <a:latin typeface="Times New Roman" panose="02020603050405020304" pitchFamily="18" charset="0"/>
                  <a:ea typeface="宋体" panose="02010600030101010101" pitchFamily="2" charset="-122"/>
                </a:rPr>
                <a:t>+</a:t>
              </a:r>
              <a:endParaRPr lang="en-US" altLang="zh-CN" sz="2400" b="1" dirty="0">
                <a:solidFill>
                  <a:srgbClr val="FF0000"/>
                </a:solidFill>
                <a:latin typeface="Times New Roman" panose="02020603050405020304" pitchFamily="18" charset="0"/>
                <a:ea typeface="宋体" panose="02010600030101010101" pitchFamily="2" charset="-122"/>
              </a:endParaRPr>
            </a:p>
          </p:txBody>
        </p:sp>
        <p:sp>
          <p:nvSpPr>
            <p:cNvPr id="33807" name="Text Box 16"/>
            <p:cNvSpPr txBox="1"/>
            <p:nvPr/>
          </p:nvSpPr>
          <p:spPr>
            <a:xfrm>
              <a:off x="1605" y="836"/>
              <a:ext cx="336" cy="288"/>
            </a:xfrm>
            <a:prstGeom prst="rect">
              <a:avLst/>
            </a:prstGeom>
            <a:noFill/>
            <a:ln w="9525">
              <a:noFill/>
            </a:ln>
          </p:spPr>
          <p:txBody>
            <a:bodyPr anchor="t">
              <a:spAutoFit/>
            </a:bodyPr>
            <a:lstStyle/>
            <a:p>
              <a:pPr>
                <a:spcBef>
                  <a:spcPct val="50000"/>
                </a:spcBef>
              </a:pPr>
              <a:r>
                <a:rPr lang="en-US" altLang="zh-CN" sz="2400" b="1" dirty="0">
                  <a:solidFill>
                    <a:srgbClr val="FF0000"/>
                  </a:solidFill>
                  <a:latin typeface="Times New Roman" panose="02020603050405020304" pitchFamily="18" charset="0"/>
                  <a:ea typeface="宋体" panose="02010600030101010101" pitchFamily="2" charset="-122"/>
                </a:rPr>
                <a:t>_</a:t>
              </a:r>
              <a:endParaRPr lang="en-US" altLang="zh-CN" sz="2400" b="1" dirty="0">
                <a:solidFill>
                  <a:srgbClr val="FF0000"/>
                </a:solidFill>
                <a:latin typeface="Times New Roman" panose="02020603050405020304" pitchFamily="18" charset="0"/>
                <a:ea typeface="宋体" panose="02010600030101010101" pitchFamily="2" charset="-122"/>
              </a:endParaRPr>
            </a:p>
          </p:txBody>
        </p:sp>
      </p:grpSp>
      <p:grpSp>
        <p:nvGrpSpPr>
          <p:cNvPr id="3" name="Group 17"/>
          <p:cNvGrpSpPr/>
          <p:nvPr/>
        </p:nvGrpSpPr>
        <p:grpSpPr>
          <a:xfrm>
            <a:off x="1911350" y="2379663"/>
            <a:ext cx="544513" cy="781050"/>
            <a:chOff x="1204" y="1545"/>
            <a:chExt cx="343" cy="492"/>
          </a:xfrm>
        </p:grpSpPr>
        <p:sp>
          <p:nvSpPr>
            <p:cNvPr id="33809" name="Text Box 18"/>
            <p:cNvSpPr txBox="1"/>
            <p:nvPr/>
          </p:nvSpPr>
          <p:spPr>
            <a:xfrm>
              <a:off x="1204" y="1545"/>
              <a:ext cx="336" cy="288"/>
            </a:xfrm>
            <a:prstGeom prst="rect">
              <a:avLst/>
            </a:prstGeom>
            <a:noFill/>
            <a:ln w="9525">
              <a:noFill/>
            </a:ln>
          </p:spPr>
          <p:txBody>
            <a:bodyPr anchor="t">
              <a:spAutoFit/>
            </a:bodyPr>
            <a:lstStyle/>
            <a:p>
              <a:pPr>
                <a:spcBef>
                  <a:spcPct val="50000"/>
                </a:spcBef>
              </a:pPr>
              <a:r>
                <a:rPr lang="en-US" altLang="zh-CN" sz="2400" b="1" dirty="0">
                  <a:solidFill>
                    <a:srgbClr val="FF0000"/>
                  </a:solidFill>
                  <a:latin typeface="Times New Roman" panose="02020603050405020304" pitchFamily="18" charset="0"/>
                  <a:ea typeface="宋体" panose="02010600030101010101" pitchFamily="2" charset="-122"/>
                </a:rPr>
                <a:t>+</a:t>
              </a:r>
              <a:endParaRPr lang="en-US" altLang="zh-CN" sz="2400" b="1" dirty="0">
                <a:solidFill>
                  <a:srgbClr val="FF0000"/>
                </a:solidFill>
                <a:latin typeface="Times New Roman" panose="02020603050405020304" pitchFamily="18" charset="0"/>
                <a:ea typeface="宋体" panose="02010600030101010101" pitchFamily="2" charset="-122"/>
              </a:endParaRPr>
            </a:p>
          </p:txBody>
        </p:sp>
        <p:sp>
          <p:nvSpPr>
            <p:cNvPr id="33810" name="Text Box 19"/>
            <p:cNvSpPr txBox="1"/>
            <p:nvPr/>
          </p:nvSpPr>
          <p:spPr>
            <a:xfrm>
              <a:off x="1211" y="1749"/>
              <a:ext cx="336" cy="288"/>
            </a:xfrm>
            <a:prstGeom prst="rect">
              <a:avLst/>
            </a:prstGeom>
            <a:noFill/>
            <a:ln w="9525">
              <a:noFill/>
            </a:ln>
          </p:spPr>
          <p:txBody>
            <a:bodyPr anchor="t">
              <a:spAutoFit/>
            </a:bodyPr>
            <a:lstStyle/>
            <a:p>
              <a:pPr>
                <a:spcBef>
                  <a:spcPct val="50000"/>
                </a:spcBef>
              </a:pPr>
              <a:r>
                <a:rPr lang="en-US" altLang="zh-CN" sz="2400" b="1" dirty="0">
                  <a:solidFill>
                    <a:srgbClr val="FF0000"/>
                  </a:solidFill>
                  <a:latin typeface="Times New Roman" panose="02020603050405020304" pitchFamily="18" charset="0"/>
                  <a:ea typeface="宋体" panose="02010600030101010101" pitchFamily="2" charset="-122"/>
                </a:rPr>
                <a:t>_</a:t>
              </a:r>
              <a:endParaRPr lang="en-US" altLang="zh-CN" sz="2400" b="1" dirty="0">
                <a:solidFill>
                  <a:srgbClr val="FF0000"/>
                </a:solidFill>
                <a:latin typeface="Times New Roman" panose="02020603050405020304" pitchFamily="18" charset="0"/>
                <a:ea typeface="宋体" panose="02010600030101010101" pitchFamily="2" charset="-122"/>
              </a:endParaRPr>
            </a:p>
          </p:txBody>
        </p:sp>
      </p:grpSp>
      <p:sp>
        <p:nvSpPr>
          <p:cNvPr id="50196" name="Text Box 20"/>
          <p:cNvSpPr txBox="1"/>
          <p:nvPr/>
        </p:nvSpPr>
        <p:spPr>
          <a:xfrm>
            <a:off x="611188" y="5659438"/>
            <a:ext cx="8280400" cy="822325"/>
          </a:xfrm>
          <a:prstGeom prst="rect">
            <a:avLst/>
          </a:prstGeom>
          <a:noFill/>
          <a:ln w="9525">
            <a:noFill/>
          </a:ln>
        </p:spPr>
        <p:txBody>
          <a:bodyPr anchor="t">
            <a:spAutoFit/>
          </a:bodyPr>
          <a:lstStyle/>
          <a:p>
            <a:pPr>
              <a:spcBef>
                <a:spcPct val="50000"/>
              </a:spcBef>
            </a:pPr>
            <a:r>
              <a:rPr lang="en-US" altLang="zh-CN" sz="2400" b="1" dirty="0">
                <a:latin typeface="Arial" panose="020B0604020202020204" pitchFamily="34" charset="0"/>
                <a:ea typeface="宋体" panose="02010600030101010101" pitchFamily="2" charset="-122"/>
              </a:rPr>
              <a:t>    </a:t>
            </a:r>
            <a:r>
              <a:rPr lang="zh-CN" altLang="en-US" sz="2400" b="1" dirty="0">
                <a:solidFill>
                  <a:srgbClr val="990033"/>
                </a:solidFill>
                <a:latin typeface="Arial" panose="020B0604020202020204" pitchFamily="34" charset="0"/>
                <a:ea typeface="宋体" panose="02010600030101010101" pitchFamily="2" charset="-122"/>
              </a:rPr>
              <a:t>在集成运放应用电路中开关管的工作状态往往决定于输入信号或输出信号的极性！</a:t>
            </a:r>
            <a:endParaRPr lang="zh-CN" altLang="en-US" sz="2400" b="1" dirty="0">
              <a:solidFill>
                <a:srgbClr val="990033"/>
              </a:solidFill>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5018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5018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5018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
                                          </p:stCondLst>
                                        </p:cTn>
                                        <p:tgtEl>
                                          <p:spTgt spid="5018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499"/>
                                          </p:stCondLst>
                                        </p:cTn>
                                        <p:tgtEl>
                                          <p:spTgt spid="5018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wipe(up)">
                                      <p:cBhvr>
                                        <p:cTn id="27" dur="500"/>
                                        <p:tgtEl>
                                          <p:spTgt spid="2"/>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wipe(up)">
                                      <p:cBhvr>
                                        <p:cTn id="32" dur="500"/>
                                        <p:tgtEl>
                                          <p:spTgt spid="3"/>
                                        </p:tgtEl>
                                      </p:cBhvr>
                                    </p:animEffec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499"/>
                                          </p:stCondLst>
                                        </p:cTn>
                                        <p:tgtEl>
                                          <p:spTgt spid="50179"/>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50188">
                                            <p:txEl>
                                              <p:pRg st="0" end="0"/>
                                            </p:txEl>
                                          </p:spTgt>
                                        </p:tgtEl>
                                        <p:attrNameLst>
                                          <p:attrName>style.visibility</p:attrName>
                                        </p:attrNameLst>
                                      </p:cBhvr>
                                      <p:to>
                                        <p:strVal val="visible"/>
                                      </p:to>
                                    </p:set>
                                    <p:animEffect transition="in" filter="wipe(left)">
                                      <p:cBhvr>
                                        <p:cTn id="41" dur="500"/>
                                        <p:tgtEl>
                                          <p:spTgt spid="50188">
                                            <p:txEl>
                                              <p:pRg st="0" end="0"/>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50189">
                                            <p:txEl>
                                              <p:pRg st="0" end="0"/>
                                            </p:txEl>
                                          </p:spTgt>
                                        </p:tgtEl>
                                        <p:attrNameLst>
                                          <p:attrName>style.visibility</p:attrName>
                                        </p:attrNameLst>
                                      </p:cBhvr>
                                      <p:to>
                                        <p:strVal val="visible"/>
                                      </p:to>
                                    </p:set>
                                    <p:animEffect transition="in" filter="wipe(left)">
                                      <p:cBhvr>
                                        <p:cTn id="46" dur="500"/>
                                        <p:tgtEl>
                                          <p:spTgt spid="50189">
                                            <p:txEl>
                                              <p:pRg st="0" end="0"/>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499"/>
                                          </p:stCondLst>
                                        </p:cTn>
                                        <p:tgtEl>
                                          <p:spTgt spid="50180"/>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7" presetClass="entr" presetSubtype="8" fill="hold" grpId="0" nodeType="clickEffect">
                                  <p:stCondLst>
                                    <p:cond delay="0"/>
                                  </p:stCondLst>
                                  <p:childTnLst>
                                    <p:set>
                                      <p:cBhvr>
                                        <p:cTn id="54" dur="1" fill="hold">
                                          <p:stCondLst>
                                            <p:cond delay="0"/>
                                          </p:stCondLst>
                                        </p:cTn>
                                        <p:tgtEl>
                                          <p:spTgt spid="50196"/>
                                        </p:tgtEl>
                                        <p:attrNameLst>
                                          <p:attrName>style.visibility</p:attrName>
                                        </p:attrNameLst>
                                      </p:cBhvr>
                                      <p:to>
                                        <p:strVal val="visible"/>
                                      </p:to>
                                    </p:set>
                                    <p:anim calcmode="lin" valueType="num">
                                      <p:cBhvr>
                                        <p:cTn id="55" dur="500" fill="hold"/>
                                        <p:tgtEl>
                                          <p:spTgt spid="50196"/>
                                        </p:tgtEl>
                                        <p:attrNameLst>
                                          <p:attrName>ppt_x</p:attrName>
                                        </p:attrNameLst>
                                      </p:cBhvr>
                                      <p:tavLst>
                                        <p:tav tm="0">
                                          <p:val>
                                            <p:strVal val="#ppt_x-#ppt_w/2"/>
                                          </p:val>
                                        </p:tav>
                                        <p:tav tm="100000">
                                          <p:val>
                                            <p:strVal val="#ppt_x"/>
                                          </p:val>
                                        </p:tav>
                                      </p:tavLst>
                                    </p:anim>
                                    <p:anim calcmode="lin" valueType="num">
                                      <p:cBhvr>
                                        <p:cTn id="56" dur="500" fill="hold"/>
                                        <p:tgtEl>
                                          <p:spTgt spid="50196"/>
                                        </p:tgtEl>
                                        <p:attrNameLst>
                                          <p:attrName>ppt_y</p:attrName>
                                        </p:attrNameLst>
                                      </p:cBhvr>
                                      <p:tavLst>
                                        <p:tav tm="0">
                                          <p:val>
                                            <p:strVal val="#ppt_y"/>
                                          </p:val>
                                        </p:tav>
                                        <p:tav tm="100000">
                                          <p:val>
                                            <p:strVal val="#ppt_y"/>
                                          </p:val>
                                        </p:tav>
                                      </p:tavLst>
                                    </p:anim>
                                    <p:anim calcmode="lin" valueType="num">
                                      <p:cBhvr>
                                        <p:cTn id="57" dur="500" fill="hold"/>
                                        <p:tgtEl>
                                          <p:spTgt spid="50196"/>
                                        </p:tgtEl>
                                        <p:attrNameLst>
                                          <p:attrName>ppt_w</p:attrName>
                                        </p:attrNameLst>
                                      </p:cBhvr>
                                      <p:tavLst>
                                        <p:tav tm="0">
                                          <p:val>
                                            <p:fltVal val="0"/>
                                          </p:val>
                                        </p:tav>
                                        <p:tav tm="100000">
                                          <p:val>
                                            <p:strVal val="#ppt_w"/>
                                          </p:val>
                                        </p:tav>
                                      </p:tavLst>
                                    </p:anim>
                                    <p:anim calcmode="lin" valueType="num">
                                      <p:cBhvr>
                                        <p:cTn id="58" dur="500" fill="hold"/>
                                        <p:tgtEl>
                                          <p:spTgt spid="5019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88" grpId="0" build="p"/>
      <p:bldP spid="50189" grpId="0" build="p"/>
      <p:bldP spid="50196"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2"/>
          <p:cNvSpPr>
            <a:spLocks noGrp="1"/>
          </p:cNvSpPr>
          <p:nvPr>
            <p:ph type="ctrTitle"/>
          </p:nvPr>
        </p:nvSpPr>
        <p:spPr>
          <a:xfrm>
            <a:off x="539750" y="1844675"/>
            <a:ext cx="7772400" cy="762000"/>
          </a:xfrm>
        </p:spPr>
        <p:txBody>
          <a:bodyPr wrap="square" lIns="91440" tIns="45720" rIns="91440" bIns="45720" anchor="ctr"/>
          <a:lstStyle/>
          <a:p>
            <a:pPr eaLnBrk="1" hangingPunct="1"/>
            <a:r>
              <a:rPr lang="en-US" altLang="zh-CN" dirty="0">
                <a:latin typeface="华文行楷" panose="02010800040101010101" pitchFamily="2" charset="-122"/>
                <a:ea typeface="华文行楷" panose="02010800040101010101" pitchFamily="2" charset="-122"/>
              </a:rPr>
              <a:t>§6.3 </a:t>
            </a:r>
            <a:r>
              <a:rPr lang="zh-CN" altLang="en-US" dirty="0">
                <a:latin typeface="华文行楷" panose="02010800040101010101" pitchFamily="2" charset="-122"/>
                <a:ea typeface="华文行楷" panose="02010800040101010101" pitchFamily="2" charset="-122"/>
              </a:rPr>
              <a:t>有源滤波电路</a:t>
            </a:r>
            <a:endParaRPr lang="zh-CN" altLang="en-US" dirty="0">
              <a:latin typeface="华文行楷" panose="02010800040101010101" pitchFamily="2" charset="-122"/>
              <a:ea typeface="华文行楷" panose="02010800040101010101" pitchFamily="2" charset="-122"/>
            </a:endParaRPr>
          </a:p>
        </p:txBody>
      </p:sp>
      <p:sp>
        <p:nvSpPr>
          <p:cNvPr id="34818" name="Text Box 8">
            <a:hlinkClick r:id="rId1" action="ppaction://hlinksldjump"/>
          </p:cNvPr>
          <p:cNvSpPr txBox="1"/>
          <p:nvPr/>
        </p:nvSpPr>
        <p:spPr>
          <a:xfrm>
            <a:off x="2057400" y="2860675"/>
            <a:ext cx="2009775" cy="519113"/>
          </a:xfrm>
          <a:prstGeom prst="rect">
            <a:avLst/>
          </a:prstGeom>
          <a:noFill/>
          <a:ln w="9525">
            <a:noFill/>
          </a:ln>
        </p:spPr>
        <p:txBody>
          <a:bodyPr anchor="t">
            <a:spAutoFit/>
          </a:bodyPr>
          <a:lstStyle/>
          <a:p>
            <a:pPr>
              <a:spcBef>
                <a:spcPct val="50000"/>
              </a:spcBef>
            </a:pPr>
            <a:r>
              <a:rPr lang="zh-CN" altLang="en-US" sz="2800" b="1" dirty="0">
                <a:latin typeface="Times New Roman" panose="02020603050405020304" pitchFamily="18" charset="0"/>
                <a:ea typeface="华文楷体" panose="02010600040101010101" pitchFamily="2" charset="-122"/>
              </a:rPr>
              <a:t>一、概述</a:t>
            </a:r>
            <a:endParaRPr lang="zh-CN" altLang="en-US" sz="2800" b="1" dirty="0">
              <a:latin typeface="Times New Roman" panose="02020603050405020304" pitchFamily="18" charset="0"/>
              <a:ea typeface="华文楷体" panose="02010600040101010101" pitchFamily="2" charset="-122"/>
            </a:endParaRPr>
          </a:p>
        </p:txBody>
      </p:sp>
      <p:sp>
        <p:nvSpPr>
          <p:cNvPr id="34819" name="Text Box 9">
            <a:hlinkClick r:id="rId2" action="ppaction://hlinksldjump"/>
          </p:cNvPr>
          <p:cNvSpPr txBox="1"/>
          <p:nvPr/>
        </p:nvSpPr>
        <p:spPr>
          <a:xfrm>
            <a:off x="2057400" y="3436938"/>
            <a:ext cx="3090863" cy="519112"/>
          </a:xfrm>
          <a:prstGeom prst="rect">
            <a:avLst/>
          </a:prstGeom>
          <a:noFill/>
          <a:ln w="9525">
            <a:noFill/>
          </a:ln>
        </p:spPr>
        <p:txBody>
          <a:bodyPr anchor="t">
            <a:spAutoFit/>
          </a:bodyPr>
          <a:lstStyle/>
          <a:p>
            <a:pPr>
              <a:spcBef>
                <a:spcPct val="50000"/>
              </a:spcBef>
            </a:pPr>
            <a:r>
              <a:rPr lang="zh-CN" altLang="en-US" sz="2800" b="1" dirty="0">
                <a:latin typeface="Times New Roman" panose="02020603050405020304" pitchFamily="18" charset="0"/>
                <a:ea typeface="华文楷体" panose="02010600040101010101" pitchFamily="2" charset="-122"/>
              </a:rPr>
              <a:t>二、低通滤波器</a:t>
            </a:r>
            <a:endParaRPr lang="zh-CN" altLang="en-US" sz="2800" b="1" dirty="0">
              <a:latin typeface="Times New Roman" panose="02020603050405020304" pitchFamily="18" charset="0"/>
              <a:ea typeface="华文楷体" panose="02010600040101010101" pitchFamily="2" charset="-122"/>
            </a:endParaRPr>
          </a:p>
        </p:txBody>
      </p:sp>
      <p:sp>
        <p:nvSpPr>
          <p:cNvPr id="34820" name="Text Box 10">
            <a:hlinkClick r:id="rId3" action="ppaction://hlinksldjump"/>
          </p:cNvPr>
          <p:cNvSpPr txBox="1"/>
          <p:nvPr/>
        </p:nvSpPr>
        <p:spPr>
          <a:xfrm>
            <a:off x="2057400" y="4013200"/>
            <a:ext cx="5106988" cy="519113"/>
          </a:xfrm>
          <a:prstGeom prst="rect">
            <a:avLst/>
          </a:prstGeom>
          <a:noFill/>
          <a:ln w="9525">
            <a:noFill/>
          </a:ln>
        </p:spPr>
        <p:txBody>
          <a:bodyPr anchor="t">
            <a:spAutoFit/>
          </a:bodyPr>
          <a:lstStyle/>
          <a:p>
            <a:pPr>
              <a:spcBef>
                <a:spcPct val="50000"/>
              </a:spcBef>
            </a:pPr>
            <a:r>
              <a:rPr lang="zh-CN" altLang="en-US" sz="2800" b="1" dirty="0">
                <a:latin typeface="Times New Roman" panose="02020603050405020304" pitchFamily="18" charset="0"/>
                <a:ea typeface="华文楷体" panose="02010600040101010101" pitchFamily="2" charset="-122"/>
              </a:rPr>
              <a:t>三、高通、带通、带阻滤波器</a:t>
            </a:r>
            <a:endParaRPr lang="zh-CN" altLang="en-US" sz="2800" b="1" dirty="0">
              <a:latin typeface="Times New Roman" panose="02020603050405020304" pitchFamily="18" charset="0"/>
              <a:ea typeface="华文楷体" panose="02010600040101010101" pitchFamily="2" charset="-122"/>
            </a:endParaRPr>
          </a:p>
        </p:txBody>
      </p:sp>
      <p:sp>
        <p:nvSpPr>
          <p:cNvPr id="34821" name="Text Box 11">
            <a:hlinkClick r:id="rId4" action="ppaction://hlinksldjump"/>
          </p:cNvPr>
          <p:cNvSpPr txBox="1"/>
          <p:nvPr/>
        </p:nvSpPr>
        <p:spPr>
          <a:xfrm>
            <a:off x="2057400" y="4660900"/>
            <a:ext cx="4027488" cy="519113"/>
          </a:xfrm>
          <a:prstGeom prst="rect">
            <a:avLst/>
          </a:prstGeom>
          <a:noFill/>
          <a:ln w="9525">
            <a:noFill/>
          </a:ln>
        </p:spPr>
        <p:txBody>
          <a:bodyPr anchor="t">
            <a:spAutoFit/>
          </a:bodyPr>
          <a:lstStyle/>
          <a:p>
            <a:pPr>
              <a:spcBef>
                <a:spcPct val="50000"/>
              </a:spcBef>
            </a:pPr>
            <a:r>
              <a:rPr lang="zh-CN" altLang="en-US" sz="2800" b="1" dirty="0">
                <a:latin typeface="Times New Roman" panose="02020603050405020304" pitchFamily="18" charset="0"/>
                <a:ea typeface="华文楷体" panose="02010600040101010101" pitchFamily="2" charset="-122"/>
              </a:rPr>
              <a:t>四、状态变量型滤波器</a:t>
            </a:r>
            <a:endParaRPr lang="zh-CN" altLang="en-US" sz="2800" b="1" dirty="0">
              <a:latin typeface="Times New Roman" panose="02020603050405020304" pitchFamily="18" charset="0"/>
              <a:ea typeface="华文楷体" panose="02010600040101010101" pitchFamily="2" charset="-122"/>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ext Box 2"/>
          <p:cNvSpPr txBox="1"/>
          <p:nvPr/>
        </p:nvSpPr>
        <p:spPr>
          <a:xfrm>
            <a:off x="588963" y="1346200"/>
            <a:ext cx="7924800" cy="957263"/>
          </a:xfrm>
          <a:prstGeom prst="rect">
            <a:avLst/>
          </a:prstGeom>
          <a:noFill/>
          <a:ln w="9525">
            <a:noFill/>
          </a:ln>
        </p:spPr>
        <p:txBody>
          <a:bodyPr anchor="t">
            <a:spAutoFit/>
          </a:bodyPr>
          <a:lstStyle/>
          <a:p>
            <a:pPr>
              <a:spcBef>
                <a:spcPct val="20000"/>
              </a:spcBef>
            </a:pPr>
            <a:r>
              <a:rPr lang="en-US" altLang="zh-CN" sz="2800" dirty="0">
                <a:latin typeface="华文行楷" panose="02010800040101010101" pitchFamily="2" charset="-122"/>
                <a:ea typeface="华文行楷" panose="02010800040101010101" pitchFamily="2" charset="-122"/>
              </a:rPr>
              <a:t>1. </a:t>
            </a:r>
            <a:r>
              <a:rPr lang="zh-CN" altLang="en-US" sz="2800" dirty="0">
                <a:latin typeface="华文行楷" panose="02010800040101010101" pitchFamily="2" charset="-122"/>
                <a:ea typeface="华文行楷" panose="02010800040101010101" pitchFamily="2" charset="-122"/>
              </a:rPr>
              <a:t>滤波电路的功能</a:t>
            </a:r>
            <a:endParaRPr lang="zh-CN" altLang="en-US" sz="2800" dirty="0">
              <a:latin typeface="华文行楷" panose="02010800040101010101" pitchFamily="2" charset="-122"/>
              <a:ea typeface="华文行楷" panose="02010800040101010101" pitchFamily="2" charset="-122"/>
            </a:endParaRPr>
          </a:p>
          <a:p>
            <a:pPr>
              <a:spcBef>
                <a:spcPct val="20000"/>
              </a:spcBef>
            </a:pPr>
            <a:r>
              <a:rPr lang="zh-CN" altLang="en-US" sz="2400" b="1" dirty="0">
                <a:latin typeface="Times New Roman" panose="02020603050405020304" pitchFamily="18" charset="0"/>
                <a:ea typeface="宋体" panose="02010600030101010101" pitchFamily="2" charset="-122"/>
              </a:rPr>
              <a:t>     使指定频段的信号顺利通过，其它频率的信号被衰减。</a:t>
            </a:r>
            <a:endParaRPr lang="zh-CN" altLang="en-US" sz="2400" b="1" dirty="0">
              <a:latin typeface="Times New Roman" panose="02020603050405020304" pitchFamily="18" charset="0"/>
              <a:ea typeface="宋体" panose="02010600030101010101" pitchFamily="2" charset="-122"/>
            </a:endParaRPr>
          </a:p>
        </p:txBody>
      </p:sp>
      <p:sp>
        <p:nvSpPr>
          <p:cNvPr id="53251" name="Text Box 3"/>
          <p:cNvSpPr txBox="1"/>
          <p:nvPr/>
        </p:nvSpPr>
        <p:spPr>
          <a:xfrm>
            <a:off x="590550" y="2339975"/>
            <a:ext cx="4572000" cy="519113"/>
          </a:xfrm>
          <a:prstGeom prst="rect">
            <a:avLst/>
          </a:prstGeom>
          <a:noFill/>
          <a:ln w="9525">
            <a:noFill/>
          </a:ln>
        </p:spPr>
        <p:txBody>
          <a:bodyPr anchor="t">
            <a:spAutoFit/>
          </a:bodyPr>
          <a:lstStyle/>
          <a:p>
            <a:pPr>
              <a:spcBef>
                <a:spcPct val="50000"/>
              </a:spcBef>
            </a:pPr>
            <a:r>
              <a:rPr lang="en-US" altLang="zh-CN" sz="2800" dirty="0">
                <a:latin typeface="华文行楷" panose="02010800040101010101" pitchFamily="2" charset="-122"/>
                <a:ea typeface="华文行楷" panose="02010800040101010101" pitchFamily="2" charset="-122"/>
              </a:rPr>
              <a:t>2. </a:t>
            </a:r>
            <a:r>
              <a:rPr lang="zh-CN" altLang="en-US" sz="2800" dirty="0">
                <a:latin typeface="华文行楷" panose="02010800040101010101" pitchFamily="2" charset="-122"/>
                <a:ea typeface="华文行楷" panose="02010800040101010101" pitchFamily="2" charset="-122"/>
              </a:rPr>
              <a:t>滤波电路的种类</a:t>
            </a:r>
            <a:endParaRPr lang="zh-CN" altLang="en-US" sz="2800" dirty="0">
              <a:latin typeface="华文行楷" panose="02010800040101010101" pitchFamily="2" charset="-122"/>
              <a:ea typeface="华文行楷" panose="02010800040101010101" pitchFamily="2" charset="-122"/>
            </a:endParaRPr>
          </a:p>
        </p:txBody>
      </p:sp>
      <p:pic>
        <p:nvPicPr>
          <p:cNvPr id="53252" name="Picture 4" descr="Dz070402"/>
          <p:cNvPicPr>
            <a:picLocks noChangeAspect="1"/>
          </p:cNvPicPr>
          <p:nvPr/>
        </p:nvPicPr>
        <p:blipFill>
          <a:blip r:embed="rId1"/>
          <a:stretch>
            <a:fillRect/>
          </a:stretch>
        </p:blipFill>
        <p:spPr>
          <a:xfrm>
            <a:off x="893763" y="3632200"/>
            <a:ext cx="3733800" cy="1847850"/>
          </a:xfrm>
          <a:prstGeom prst="rect">
            <a:avLst/>
          </a:prstGeom>
          <a:noFill/>
          <a:ln w="9525">
            <a:noFill/>
          </a:ln>
        </p:spPr>
      </p:pic>
      <p:sp>
        <p:nvSpPr>
          <p:cNvPr id="53253" name="Text Box 5"/>
          <p:cNvSpPr txBox="1"/>
          <p:nvPr/>
        </p:nvSpPr>
        <p:spPr>
          <a:xfrm>
            <a:off x="969963" y="2794000"/>
            <a:ext cx="3124200" cy="457200"/>
          </a:xfrm>
          <a:prstGeom prst="rect">
            <a:avLst/>
          </a:prstGeom>
          <a:noFill/>
          <a:ln w="9525">
            <a:noFill/>
          </a:ln>
        </p:spPr>
        <p:txBody>
          <a:bodyPr anchor="t">
            <a:spAutoFit/>
          </a:bodyPr>
          <a:lstStyle/>
          <a:p>
            <a:pPr>
              <a:spcBef>
                <a:spcPct val="50000"/>
              </a:spcBef>
            </a:pPr>
            <a:r>
              <a:rPr lang="zh-CN" altLang="en-US" sz="2400" b="1" dirty="0">
                <a:latin typeface="Times New Roman" panose="02020603050405020304" pitchFamily="18" charset="0"/>
                <a:ea typeface="宋体" panose="02010600030101010101" pitchFamily="2" charset="-122"/>
              </a:rPr>
              <a:t>低通滤波器（</a:t>
            </a:r>
            <a:r>
              <a:rPr lang="en-US" altLang="zh-CN" sz="2400" b="1" dirty="0">
                <a:latin typeface="Times New Roman" panose="02020603050405020304" pitchFamily="18" charset="0"/>
                <a:ea typeface="宋体" panose="02010600030101010101" pitchFamily="2" charset="-122"/>
              </a:rPr>
              <a:t>LPF</a:t>
            </a:r>
            <a:r>
              <a:rPr lang="zh-CN" altLang="en-US" sz="2400" b="1" dirty="0">
                <a:latin typeface="Times New Roman" panose="02020603050405020304" pitchFamily="18" charset="0"/>
                <a:ea typeface="宋体" panose="02010600030101010101" pitchFamily="2" charset="-122"/>
              </a:rPr>
              <a:t>）</a:t>
            </a:r>
            <a:endParaRPr lang="zh-CN" altLang="en-US" sz="2400" b="1" dirty="0">
              <a:latin typeface="Times New Roman" panose="02020603050405020304" pitchFamily="18" charset="0"/>
              <a:ea typeface="宋体" panose="02010600030101010101" pitchFamily="2" charset="-122"/>
            </a:endParaRPr>
          </a:p>
        </p:txBody>
      </p:sp>
      <p:sp>
        <p:nvSpPr>
          <p:cNvPr id="53254" name="AutoShape 6"/>
          <p:cNvSpPr/>
          <p:nvPr/>
        </p:nvSpPr>
        <p:spPr>
          <a:xfrm>
            <a:off x="3332163" y="3327400"/>
            <a:ext cx="2133600" cy="476250"/>
          </a:xfrm>
          <a:prstGeom prst="borderCallout1">
            <a:avLst>
              <a:gd name="adj1" fmla="val 24000"/>
              <a:gd name="adj2" fmla="val -3569"/>
              <a:gd name="adj3" fmla="val 150667"/>
              <a:gd name="adj4" fmla="val -74032"/>
            </a:avLst>
          </a:prstGeom>
          <a:solidFill>
            <a:srgbClr val="66FFFF"/>
          </a:solidFill>
          <a:ln w="19050" cap="flat" cmpd="sng">
            <a:solidFill>
              <a:srgbClr val="FF0000"/>
            </a:solidFill>
            <a:prstDash val="solid"/>
            <a:miter/>
            <a:headEnd type="none" w="med" len="med"/>
            <a:tailEnd type="none" w="med" len="med"/>
          </a:ln>
        </p:spPr>
        <p:txBody>
          <a:bodyPr anchor="t">
            <a:spAutoFit/>
          </a:bodyPr>
          <a:lstStyle/>
          <a:p>
            <a:r>
              <a:rPr lang="zh-CN" altLang="en-US" sz="2400" b="1" dirty="0">
                <a:latin typeface="Times New Roman" panose="02020603050405020304" pitchFamily="18" charset="0"/>
                <a:ea typeface="宋体" panose="02010600030101010101" pitchFamily="2" charset="-122"/>
              </a:rPr>
              <a:t>通带放大倍数</a:t>
            </a:r>
            <a:endParaRPr lang="zh-CN" altLang="en-US" sz="2400" b="1" dirty="0">
              <a:latin typeface="Times New Roman" panose="02020603050405020304" pitchFamily="18" charset="0"/>
              <a:ea typeface="宋体" panose="02010600030101010101" pitchFamily="2" charset="-122"/>
            </a:endParaRPr>
          </a:p>
        </p:txBody>
      </p:sp>
      <p:sp>
        <p:nvSpPr>
          <p:cNvPr id="53255" name="AutoShape 7"/>
          <p:cNvSpPr/>
          <p:nvPr/>
        </p:nvSpPr>
        <p:spPr>
          <a:xfrm>
            <a:off x="1046163" y="5613400"/>
            <a:ext cx="2071687" cy="476250"/>
          </a:xfrm>
          <a:prstGeom prst="borderCallout1">
            <a:avLst>
              <a:gd name="adj1" fmla="val 24000"/>
              <a:gd name="adj2" fmla="val 103676"/>
              <a:gd name="adj3" fmla="val -34667"/>
              <a:gd name="adj4" fmla="val 110806"/>
            </a:avLst>
          </a:prstGeom>
          <a:solidFill>
            <a:srgbClr val="66FFFF"/>
          </a:solidFill>
          <a:ln w="19050" cap="flat" cmpd="sng">
            <a:solidFill>
              <a:srgbClr val="FF0000"/>
            </a:solidFill>
            <a:prstDash val="solid"/>
            <a:miter/>
            <a:headEnd type="none" w="med" len="med"/>
            <a:tailEnd type="none" w="med" len="med"/>
          </a:ln>
        </p:spPr>
        <p:txBody>
          <a:bodyPr anchor="t">
            <a:spAutoFit/>
          </a:bodyPr>
          <a:lstStyle/>
          <a:p>
            <a:r>
              <a:rPr lang="zh-CN" altLang="en-US" sz="2400" b="1" dirty="0">
                <a:latin typeface="Times New Roman" panose="02020603050405020304" pitchFamily="18" charset="0"/>
                <a:ea typeface="宋体" panose="02010600030101010101" pitchFamily="2" charset="-122"/>
              </a:rPr>
              <a:t>通带截止频率</a:t>
            </a:r>
            <a:endParaRPr lang="zh-CN" altLang="en-US" sz="2400" b="1" dirty="0">
              <a:latin typeface="Times New Roman" panose="02020603050405020304" pitchFamily="18" charset="0"/>
              <a:ea typeface="宋体" panose="02010600030101010101" pitchFamily="2" charset="-122"/>
            </a:endParaRPr>
          </a:p>
        </p:txBody>
      </p:sp>
      <p:sp>
        <p:nvSpPr>
          <p:cNvPr id="53256" name="AutoShape 8"/>
          <p:cNvSpPr/>
          <p:nvPr/>
        </p:nvSpPr>
        <p:spPr>
          <a:xfrm>
            <a:off x="4398963" y="5613400"/>
            <a:ext cx="1524000" cy="476250"/>
          </a:xfrm>
          <a:prstGeom prst="borderCallout1">
            <a:avLst>
              <a:gd name="adj1" fmla="val 24000"/>
              <a:gd name="adj2" fmla="val -5000"/>
              <a:gd name="adj3" fmla="val -153667"/>
              <a:gd name="adj4" fmla="val -39273"/>
            </a:avLst>
          </a:prstGeom>
          <a:solidFill>
            <a:srgbClr val="66FFFF"/>
          </a:solidFill>
          <a:ln w="19050" cap="flat" cmpd="sng">
            <a:solidFill>
              <a:srgbClr val="FF0000"/>
            </a:solidFill>
            <a:prstDash val="solid"/>
            <a:miter/>
            <a:headEnd type="none" w="med" len="med"/>
            <a:tailEnd type="none" w="med" len="med"/>
          </a:ln>
        </p:spPr>
        <p:txBody>
          <a:bodyPr anchor="t">
            <a:spAutoFit/>
          </a:bodyPr>
          <a:lstStyle/>
          <a:p>
            <a:r>
              <a:rPr lang="zh-CN" altLang="en-US" sz="2400" b="1" dirty="0">
                <a:latin typeface="Times New Roman" panose="02020603050405020304" pitchFamily="18" charset="0"/>
                <a:ea typeface="宋体" panose="02010600030101010101" pitchFamily="2" charset="-122"/>
              </a:rPr>
              <a:t>下降速率</a:t>
            </a:r>
            <a:endParaRPr lang="zh-CN" altLang="en-US" sz="2400" b="1" dirty="0">
              <a:latin typeface="Times New Roman" panose="02020603050405020304" pitchFamily="18" charset="0"/>
              <a:ea typeface="宋体" panose="02010600030101010101" pitchFamily="2" charset="-122"/>
            </a:endParaRPr>
          </a:p>
        </p:txBody>
      </p:sp>
      <p:pic>
        <p:nvPicPr>
          <p:cNvPr id="53257" name="Picture 9" descr="Dz070401"/>
          <p:cNvPicPr>
            <a:picLocks noChangeAspect="1"/>
          </p:cNvPicPr>
          <p:nvPr/>
        </p:nvPicPr>
        <p:blipFill>
          <a:blip r:embed="rId2"/>
          <a:srcRect r="49306" b="60600"/>
          <a:stretch>
            <a:fillRect/>
          </a:stretch>
        </p:blipFill>
        <p:spPr>
          <a:xfrm>
            <a:off x="4932363" y="3860800"/>
            <a:ext cx="3124200" cy="1685925"/>
          </a:xfrm>
          <a:prstGeom prst="rect">
            <a:avLst/>
          </a:prstGeom>
          <a:noFill/>
          <a:ln w="9525">
            <a:noFill/>
          </a:ln>
        </p:spPr>
      </p:pic>
      <p:sp>
        <p:nvSpPr>
          <p:cNvPr id="53258" name="AutoShape 10"/>
          <p:cNvSpPr/>
          <p:nvPr/>
        </p:nvSpPr>
        <p:spPr>
          <a:xfrm>
            <a:off x="6456363" y="3327400"/>
            <a:ext cx="2057400" cy="838200"/>
          </a:xfrm>
          <a:prstGeom prst="borderCallout2">
            <a:avLst>
              <a:gd name="adj1" fmla="val 13634"/>
              <a:gd name="adj2" fmla="val -3704"/>
              <a:gd name="adj3" fmla="val 13634"/>
              <a:gd name="adj4" fmla="val -12731"/>
              <a:gd name="adj5" fmla="val 115718"/>
              <a:gd name="adj6" fmla="val -22069"/>
            </a:avLst>
          </a:prstGeom>
          <a:solidFill>
            <a:srgbClr val="66FFFF"/>
          </a:solidFill>
          <a:ln w="19050" cap="flat" cmpd="sng">
            <a:solidFill>
              <a:srgbClr val="FF0000"/>
            </a:solidFill>
            <a:prstDash val="solid"/>
            <a:miter/>
            <a:headEnd type="none" w="med" len="med"/>
            <a:tailEnd type="none" w="med" len="med"/>
          </a:ln>
        </p:spPr>
        <p:txBody>
          <a:bodyPr anchor="t"/>
          <a:lstStyle/>
          <a:p>
            <a:pPr algn="ctr" eaLnBrk="0" hangingPunct="0"/>
            <a:r>
              <a:rPr lang="zh-CN" altLang="en-US" sz="2400" b="1" dirty="0">
                <a:solidFill>
                  <a:srgbClr val="000000"/>
                </a:solidFill>
                <a:latin typeface="Times New Roman" panose="02020603050405020304" pitchFamily="18" charset="0"/>
                <a:ea typeface="宋体" panose="02010600030101010101" pitchFamily="2" charset="-122"/>
              </a:rPr>
              <a:t>理想幅频特性</a:t>
            </a:r>
            <a:endParaRPr lang="zh-CN" altLang="en-US" sz="2400" b="1" dirty="0">
              <a:solidFill>
                <a:srgbClr val="000000"/>
              </a:solidFill>
              <a:latin typeface="Times New Roman" panose="02020603050405020304" pitchFamily="18" charset="0"/>
              <a:ea typeface="宋体" panose="02010600030101010101" pitchFamily="2" charset="-122"/>
            </a:endParaRPr>
          </a:p>
          <a:p>
            <a:pPr algn="ctr" eaLnBrk="0" hangingPunct="0"/>
            <a:r>
              <a:rPr lang="zh-CN" altLang="en-US" sz="2400" b="1" dirty="0">
                <a:solidFill>
                  <a:srgbClr val="000000"/>
                </a:solidFill>
                <a:latin typeface="Times New Roman" panose="02020603050405020304" pitchFamily="18" charset="0"/>
                <a:ea typeface="宋体" panose="02010600030101010101" pitchFamily="2" charset="-122"/>
              </a:rPr>
              <a:t>无过渡带</a:t>
            </a:r>
            <a:endParaRPr lang="zh-CN" altLang="en-US" sz="2400" b="1" dirty="0">
              <a:solidFill>
                <a:srgbClr val="000000"/>
              </a:solidFill>
              <a:latin typeface="Times New Roman" panose="02020603050405020304" pitchFamily="18" charset="0"/>
              <a:ea typeface="宋体" panose="02010600030101010101" pitchFamily="2" charset="-122"/>
            </a:endParaRPr>
          </a:p>
        </p:txBody>
      </p:sp>
      <p:sp>
        <p:nvSpPr>
          <p:cNvPr id="36874" name="Rectangle 11"/>
          <p:cNvSpPr>
            <a:spLocks noGrp="1"/>
          </p:cNvSpPr>
          <p:nvPr>
            <p:ph type="title"/>
          </p:nvPr>
        </p:nvSpPr>
        <p:spPr>
          <a:xfrm>
            <a:off x="250825" y="836613"/>
            <a:ext cx="2736850" cy="431800"/>
          </a:xfrm>
        </p:spPr>
        <p:txBody>
          <a:bodyPr wrap="square" lIns="91440" tIns="45720" rIns="91440" bIns="45720" anchor="ctr"/>
          <a:lstStyle/>
          <a:p>
            <a:pPr algn="l" eaLnBrk="1" hangingPunct="1"/>
            <a:r>
              <a:rPr lang="zh-CN" altLang="en-US" sz="3200" dirty="0">
                <a:solidFill>
                  <a:schemeClr val="tx1"/>
                </a:solidFill>
                <a:latin typeface="华文行楷" panose="02010800040101010101" pitchFamily="2" charset="-122"/>
                <a:ea typeface="华文行楷" panose="02010800040101010101" pitchFamily="2" charset="-122"/>
              </a:rPr>
              <a:t>一、概述</a:t>
            </a:r>
            <a:endParaRPr lang="zh-CN" altLang="en-US" sz="3200" dirty="0">
              <a:solidFill>
                <a:schemeClr val="tx1"/>
              </a:solidFill>
              <a:latin typeface="华文行楷" panose="02010800040101010101" pitchFamily="2" charset="-122"/>
              <a:ea typeface="华文行楷" panose="02010800040101010101" pitchFamily="2" charset="-122"/>
            </a:endParaRPr>
          </a:p>
        </p:txBody>
      </p:sp>
      <p:grpSp>
        <p:nvGrpSpPr>
          <p:cNvPr id="2" name="Group 12"/>
          <p:cNvGrpSpPr/>
          <p:nvPr/>
        </p:nvGrpSpPr>
        <p:grpSpPr>
          <a:xfrm>
            <a:off x="250825" y="6021388"/>
            <a:ext cx="8318500" cy="606425"/>
            <a:chOff x="340" y="3702"/>
            <a:chExt cx="5240" cy="382"/>
          </a:xfrm>
        </p:grpSpPr>
        <p:sp>
          <p:nvSpPr>
            <p:cNvPr id="36876" name="Text Box 13"/>
            <p:cNvSpPr txBox="1"/>
            <p:nvPr/>
          </p:nvSpPr>
          <p:spPr>
            <a:xfrm>
              <a:off x="340" y="3702"/>
              <a:ext cx="5240" cy="357"/>
            </a:xfrm>
            <a:prstGeom prst="rect">
              <a:avLst/>
            </a:prstGeom>
            <a:noFill/>
            <a:ln w="9525">
              <a:noFill/>
            </a:ln>
          </p:spPr>
          <p:txBody>
            <a:bodyPr anchor="t">
              <a:spAutoFit/>
            </a:bodyPr>
            <a:lstStyle/>
            <a:p>
              <a:pPr>
                <a:lnSpc>
                  <a:spcPct val="130000"/>
                </a:lnSpc>
                <a:spcBef>
                  <a:spcPct val="50000"/>
                </a:spcBef>
              </a:pPr>
              <a:r>
                <a:rPr lang="zh-CN" altLang="en-US" sz="2400" b="1" dirty="0">
                  <a:latin typeface="Times New Roman" panose="02020603050405020304" pitchFamily="18" charset="0"/>
                  <a:ea typeface="宋体" panose="02010600030101010101" pitchFamily="2" charset="-122"/>
                </a:rPr>
                <a:t>用幅频特性描述滤波特性，要研究</a:t>
              </a:r>
              <a:r>
                <a:rPr lang="zh-CN" altLang="en-US" sz="2400" b="1" baseline="-25000" dirty="0">
                  <a:latin typeface="Times New Roman" panose="02020603050405020304" pitchFamily="18" charset="0"/>
                  <a:ea typeface="宋体" panose="02010600030101010101" pitchFamily="2" charset="-122"/>
                </a:rPr>
                <a:t>         </a:t>
              </a:r>
              <a:r>
                <a:rPr lang="zh-CN" altLang="en-US" sz="2400" b="1" dirty="0">
                  <a:latin typeface="Times New Roman" panose="02020603050405020304" pitchFamily="18" charset="0"/>
                  <a:ea typeface="宋体" panose="02010600030101010101" pitchFamily="2" charset="-122"/>
                </a:rPr>
                <a:t>、    </a:t>
              </a:r>
              <a:r>
                <a:rPr lang="en-US" altLang="zh-CN" sz="2400" b="1" dirty="0">
                  <a:latin typeface="Times New Roman" panose="02020603050405020304" pitchFamily="18" charset="0"/>
                  <a:ea typeface="宋体" panose="02010600030101010101" pitchFamily="2" charset="-122"/>
                </a:rPr>
                <a:t>( </a:t>
              </a:r>
              <a:r>
                <a:rPr lang="en-US" altLang="zh-CN" sz="2400" b="1" i="1" dirty="0">
                  <a:latin typeface="Times New Roman" panose="02020603050405020304" pitchFamily="18" charset="0"/>
                  <a:ea typeface="宋体" panose="02010600030101010101" pitchFamily="2" charset="-122"/>
                </a:rPr>
                <a:t>f</a:t>
              </a:r>
              <a:r>
                <a:rPr lang="en-US" altLang="zh-CN" sz="2400" b="1" baseline="-25000" dirty="0">
                  <a:latin typeface="Times New Roman" panose="02020603050405020304" pitchFamily="18" charset="0"/>
                  <a:ea typeface="宋体" panose="02010600030101010101" pitchFamily="2" charset="-122"/>
                </a:rPr>
                <a:t>P</a:t>
              </a:r>
              <a:r>
                <a:rPr lang="zh-CN" altLang="en-US" sz="2400" b="1" dirty="0">
                  <a:latin typeface="Times New Roman" panose="02020603050405020304" pitchFamily="18" charset="0"/>
                  <a:ea typeface="宋体" panose="02010600030101010101" pitchFamily="2" charset="-122"/>
                </a:rPr>
                <a:t>、下降速率</a:t>
              </a:r>
              <a:r>
                <a:rPr lang="en-US" altLang="zh-CN" sz="2400" b="1" dirty="0">
                  <a:latin typeface="Times New Roman" panose="02020603050405020304" pitchFamily="18" charset="0"/>
                  <a:ea typeface="宋体" panose="02010600030101010101" pitchFamily="2" charset="-122"/>
                </a:rPr>
                <a:t>)</a:t>
              </a:r>
              <a:r>
                <a:rPr lang="zh-CN" altLang="en-US" sz="2400" b="1" dirty="0">
                  <a:latin typeface="Times New Roman" panose="02020603050405020304" pitchFamily="18" charset="0"/>
                  <a:ea typeface="宋体" panose="02010600030101010101" pitchFamily="2" charset="-122"/>
                </a:rPr>
                <a:t>。</a:t>
              </a:r>
              <a:endParaRPr lang="zh-CN" altLang="en-US" sz="2400" b="1" dirty="0">
                <a:latin typeface="Times New Roman" panose="02020603050405020304" pitchFamily="18" charset="0"/>
                <a:ea typeface="宋体" panose="02010600030101010101" pitchFamily="2" charset="-122"/>
              </a:endParaRPr>
            </a:p>
          </p:txBody>
        </p:sp>
        <p:graphicFrame>
          <p:nvGraphicFramePr>
            <p:cNvPr id="36877" name="Object 14"/>
            <p:cNvGraphicFramePr/>
            <p:nvPr/>
          </p:nvGraphicFramePr>
          <p:xfrm>
            <a:off x="3288" y="3748"/>
            <a:ext cx="305" cy="320"/>
          </p:xfrm>
          <a:graphic>
            <a:graphicData uri="http://schemas.openxmlformats.org/presentationml/2006/ole">
              <mc:AlternateContent xmlns:mc="http://schemas.openxmlformats.org/markup-compatibility/2006">
                <mc:Choice xmlns:v="urn:schemas-microsoft-com:vml" Requires="v">
                  <p:oleObj spid="_x0000_s27661" name="" r:id="rId3" imgW="228600" imgH="254000" progId="Equation.3">
                    <p:embed/>
                  </p:oleObj>
                </mc:Choice>
                <mc:Fallback>
                  <p:oleObj name="" r:id="rId3" imgW="228600" imgH="254000" progId="Equation.3">
                    <p:embed/>
                    <p:pic>
                      <p:nvPicPr>
                        <p:cNvPr id="0" name="图片 3157"/>
                        <p:cNvPicPr/>
                        <p:nvPr/>
                      </p:nvPicPr>
                      <p:blipFill>
                        <a:blip r:embed="rId4"/>
                        <a:stretch>
                          <a:fillRect/>
                        </a:stretch>
                      </p:blipFill>
                      <p:spPr>
                        <a:xfrm>
                          <a:off x="3288" y="3748"/>
                          <a:ext cx="305" cy="320"/>
                        </a:xfrm>
                        <a:prstGeom prst="rect">
                          <a:avLst/>
                        </a:prstGeom>
                        <a:noFill/>
                        <a:ln w="38100">
                          <a:noFill/>
                          <a:miter/>
                        </a:ln>
                      </p:spPr>
                    </p:pic>
                  </p:oleObj>
                </mc:Fallback>
              </mc:AlternateContent>
            </a:graphicData>
          </a:graphic>
        </p:graphicFrame>
        <p:graphicFrame>
          <p:nvGraphicFramePr>
            <p:cNvPr id="36878" name="Object 15"/>
            <p:cNvGraphicFramePr/>
            <p:nvPr/>
          </p:nvGraphicFramePr>
          <p:xfrm>
            <a:off x="3696" y="3748"/>
            <a:ext cx="266" cy="336"/>
          </p:xfrm>
          <a:graphic>
            <a:graphicData uri="http://schemas.openxmlformats.org/presentationml/2006/ole">
              <mc:AlternateContent xmlns:mc="http://schemas.openxmlformats.org/markup-compatibility/2006">
                <mc:Choice xmlns:v="urn:schemas-microsoft-com:vml" Requires="v">
                  <p:oleObj spid="_x0000_s27662" name="" r:id="rId5" imgW="190500" imgH="241300" progId="Equation.3">
                    <p:embed/>
                  </p:oleObj>
                </mc:Choice>
                <mc:Fallback>
                  <p:oleObj name="" r:id="rId5" imgW="190500" imgH="241300" progId="Equation.3">
                    <p:embed/>
                    <p:pic>
                      <p:nvPicPr>
                        <p:cNvPr id="0" name="图片 3166"/>
                        <p:cNvPicPr/>
                        <p:nvPr/>
                      </p:nvPicPr>
                      <p:blipFill>
                        <a:blip r:embed="rId6"/>
                        <a:stretch>
                          <a:fillRect/>
                        </a:stretch>
                      </p:blipFill>
                      <p:spPr>
                        <a:xfrm>
                          <a:off x="3696" y="3748"/>
                          <a:ext cx="266" cy="336"/>
                        </a:xfrm>
                        <a:prstGeom prst="rect">
                          <a:avLst/>
                        </a:prstGeom>
                        <a:noFill/>
                        <a:ln w="38100">
                          <a:noFill/>
                          <a:miter/>
                        </a:ln>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3250">
                                            <p:txEl>
                                              <p:pRg st="0" end="0"/>
                                            </p:txEl>
                                          </p:spTgt>
                                        </p:tgtEl>
                                        <p:attrNameLst>
                                          <p:attrName>style.visibility</p:attrName>
                                        </p:attrNameLst>
                                      </p:cBhvr>
                                      <p:to>
                                        <p:strVal val="visible"/>
                                      </p:to>
                                    </p:set>
                                    <p:animEffect transition="in" filter="wipe(left)">
                                      <p:cBhvr>
                                        <p:cTn id="7" dur="500"/>
                                        <p:tgtEl>
                                          <p:spTgt spid="5325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3250">
                                            <p:txEl>
                                              <p:pRg st="1" end="1"/>
                                            </p:txEl>
                                          </p:spTgt>
                                        </p:tgtEl>
                                        <p:attrNameLst>
                                          <p:attrName>style.visibility</p:attrName>
                                        </p:attrNameLst>
                                      </p:cBhvr>
                                      <p:to>
                                        <p:strVal val="visible"/>
                                      </p:to>
                                    </p:set>
                                    <p:animEffect transition="in" filter="wipe(left)">
                                      <p:cBhvr>
                                        <p:cTn id="12" dur="500"/>
                                        <p:tgtEl>
                                          <p:spTgt spid="5325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3251">
                                            <p:txEl>
                                              <p:pRg st="0" end="0"/>
                                            </p:txEl>
                                          </p:spTgt>
                                        </p:tgtEl>
                                        <p:attrNameLst>
                                          <p:attrName>style.visibility</p:attrName>
                                        </p:attrNameLst>
                                      </p:cBhvr>
                                      <p:to>
                                        <p:strVal val="visible"/>
                                      </p:to>
                                    </p:set>
                                    <p:animEffect transition="in" filter="wipe(left)">
                                      <p:cBhvr>
                                        <p:cTn id="17" dur="500"/>
                                        <p:tgtEl>
                                          <p:spTgt spid="53251">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3253">
                                            <p:txEl>
                                              <p:pRg st="0" end="0"/>
                                            </p:txEl>
                                          </p:spTgt>
                                        </p:tgtEl>
                                        <p:attrNameLst>
                                          <p:attrName>style.visibility</p:attrName>
                                        </p:attrNameLst>
                                      </p:cBhvr>
                                      <p:to>
                                        <p:strVal val="visible"/>
                                      </p:to>
                                    </p:set>
                                    <p:animEffect transition="in" filter="wipe(left)">
                                      <p:cBhvr>
                                        <p:cTn id="22" dur="500"/>
                                        <p:tgtEl>
                                          <p:spTgt spid="53253">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53252"/>
                                        </p:tgtEl>
                                        <p:attrNameLst>
                                          <p:attrName>style.visibility</p:attrName>
                                        </p:attrNameLst>
                                      </p:cBhvr>
                                      <p:to>
                                        <p:strVal val="visible"/>
                                      </p:to>
                                    </p:set>
                                    <p:animEffect transition="in" filter="dissolve">
                                      <p:cBhvr>
                                        <p:cTn id="27" dur="500"/>
                                        <p:tgtEl>
                                          <p:spTgt spid="53252"/>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499"/>
                                          </p:stCondLst>
                                        </p:cTn>
                                        <p:tgtEl>
                                          <p:spTgt spid="53254"/>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499"/>
                                          </p:stCondLst>
                                        </p:cTn>
                                        <p:tgtEl>
                                          <p:spTgt spid="53255"/>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499"/>
                                          </p:stCondLst>
                                        </p:cTn>
                                        <p:tgtEl>
                                          <p:spTgt spid="53256"/>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9" presetClass="entr" presetSubtype="0" fill="hold" nodeType="clickEffect">
                                  <p:stCondLst>
                                    <p:cond delay="0"/>
                                  </p:stCondLst>
                                  <p:childTnLst>
                                    <p:set>
                                      <p:cBhvr>
                                        <p:cTn id="43" dur="1" fill="hold">
                                          <p:stCondLst>
                                            <p:cond delay="0"/>
                                          </p:stCondLst>
                                        </p:cTn>
                                        <p:tgtEl>
                                          <p:spTgt spid="53257"/>
                                        </p:tgtEl>
                                        <p:attrNameLst>
                                          <p:attrName>style.visibility</p:attrName>
                                        </p:attrNameLst>
                                      </p:cBhvr>
                                      <p:to>
                                        <p:strVal val="visible"/>
                                      </p:to>
                                    </p:set>
                                    <p:animEffect transition="in" filter="dissolve">
                                      <p:cBhvr>
                                        <p:cTn id="44" dur="500"/>
                                        <p:tgtEl>
                                          <p:spTgt spid="53257"/>
                                        </p:tgtEl>
                                      </p:cBhvr>
                                    </p:animEffec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499"/>
                                          </p:stCondLst>
                                        </p:cTn>
                                        <p:tgtEl>
                                          <p:spTgt spid="53258"/>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22" presetClass="entr" presetSubtype="8" fill="hold" nodeType="clickEffect">
                                  <p:stCondLst>
                                    <p:cond delay="0"/>
                                  </p:stCondLst>
                                  <p:childTnLst>
                                    <p:set>
                                      <p:cBhvr>
                                        <p:cTn id="52" dur="1" fill="hold">
                                          <p:stCondLst>
                                            <p:cond delay="0"/>
                                          </p:stCondLst>
                                        </p:cTn>
                                        <p:tgtEl>
                                          <p:spTgt spid="2"/>
                                        </p:tgtEl>
                                        <p:attrNameLst>
                                          <p:attrName>style.visibility</p:attrName>
                                        </p:attrNameLst>
                                      </p:cBhvr>
                                      <p:to>
                                        <p:strVal val="visible"/>
                                      </p:to>
                                    </p:set>
                                    <p:animEffect transition="in" filter="wipe(left)">
                                      <p:cBhvr>
                                        <p:cTn id="5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0" grpId="0" build="p"/>
      <p:bldP spid="53251" grpId="0" build="p"/>
      <p:bldP spid="53253" grpId="0" build="p"/>
      <p:bldP spid="53254" grpId="0" animBg="1"/>
      <p:bldP spid="53255" grpId="0" animBg="1"/>
      <p:bldP spid="53256" grpId="0" animBg="1"/>
      <p:bldP spid="53258"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909638" y="1354138"/>
            <a:ext cx="3657600" cy="2505075"/>
            <a:chOff x="576" y="720"/>
            <a:chExt cx="2304" cy="1578"/>
          </a:xfrm>
        </p:grpSpPr>
        <p:pic>
          <p:nvPicPr>
            <p:cNvPr id="37890" name="Picture 3" descr="Dz070401"/>
            <p:cNvPicPr>
              <a:picLocks noChangeAspect="1"/>
            </p:cNvPicPr>
            <p:nvPr/>
          </p:nvPicPr>
          <p:blipFill>
            <a:blip r:embed="rId1"/>
            <a:srcRect l="51654" r="-726" b="60930"/>
            <a:stretch>
              <a:fillRect/>
            </a:stretch>
          </p:blipFill>
          <p:spPr>
            <a:xfrm>
              <a:off x="576" y="1104"/>
              <a:ext cx="2160" cy="1194"/>
            </a:xfrm>
            <a:prstGeom prst="rect">
              <a:avLst/>
            </a:prstGeom>
            <a:noFill/>
            <a:ln w="9525">
              <a:noFill/>
            </a:ln>
          </p:spPr>
        </p:pic>
        <p:sp>
          <p:nvSpPr>
            <p:cNvPr id="37891" name="Text Box 4"/>
            <p:cNvSpPr txBox="1"/>
            <p:nvPr/>
          </p:nvSpPr>
          <p:spPr>
            <a:xfrm>
              <a:off x="576" y="720"/>
              <a:ext cx="2304" cy="288"/>
            </a:xfrm>
            <a:prstGeom prst="rect">
              <a:avLst/>
            </a:prstGeom>
            <a:noFill/>
            <a:ln w="9525">
              <a:noFill/>
            </a:ln>
          </p:spPr>
          <p:txBody>
            <a:bodyPr anchor="t">
              <a:spAutoFit/>
            </a:bodyPr>
            <a:lstStyle/>
            <a:p>
              <a:pPr>
                <a:spcBef>
                  <a:spcPct val="50000"/>
                </a:spcBef>
              </a:pPr>
              <a:r>
                <a:rPr lang="zh-CN" altLang="en-US" sz="2400" b="1" dirty="0">
                  <a:latin typeface="Times New Roman" panose="02020603050405020304" pitchFamily="18" charset="0"/>
                  <a:ea typeface="宋体" panose="02010600030101010101" pitchFamily="2" charset="-122"/>
                </a:rPr>
                <a:t>高通滤波器（</a:t>
              </a:r>
              <a:r>
                <a:rPr lang="en-US" altLang="zh-CN" sz="2400" b="1" dirty="0">
                  <a:latin typeface="Times New Roman" panose="02020603050405020304" pitchFamily="18" charset="0"/>
                  <a:ea typeface="宋体" panose="02010600030101010101" pitchFamily="2" charset="-122"/>
                </a:rPr>
                <a:t>HPF</a:t>
              </a:r>
              <a:r>
                <a:rPr lang="zh-CN" altLang="en-US" sz="2400" b="1" dirty="0">
                  <a:latin typeface="Times New Roman" panose="02020603050405020304" pitchFamily="18" charset="0"/>
                  <a:ea typeface="宋体" panose="02010600030101010101" pitchFamily="2" charset="-122"/>
                </a:rPr>
                <a:t>）</a:t>
              </a:r>
              <a:endParaRPr lang="zh-CN" altLang="en-US" sz="2400" b="1" dirty="0">
                <a:latin typeface="Times New Roman" panose="02020603050405020304" pitchFamily="18" charset="0"/>
                <a:ea typeface="宋体" panose="02010600030101010101" pitchFamily="2" charset="-122"/>
              </a:endParaRPr>
            </a:p>
          </p:txBody>
        </p:sp>
      </p:grpSp>
      <p:grpSp>
        <p:nvGrpSpPr>
          <p:cNvPr id="3" name="Group 5"/>
          <p:cNvGrpSpPr/>
          <p:nvPr/>
        </p:nvGrpSpPr>
        <p:grpSpPr>
          <a:xfrm>
            <a:off x="4643438" y="1354138"/>
            <a:ext cx="3657600" cy="2414587"/>
            <a:chOff x="2928" y="720"/>
            <a:chExt cx="2304" cy="1521"/>
          </a:xfrm>
        </p:grpSpPr>
        <p:pic>
          <p:nvPicPr>
            <p:cNvPr id="37893" name="Picture 6" descr="Dz070401"/>
            <p:cNvPicPr>
              <a:picLocks noChangeAspect="1"/>
            </p:cNvPicPr>
            <p:nvPr/>
          </p:nvPicPr>
          <p:blipFill>
            <a:blip r:embed="rId2"/>
            <a:srcRect t="52094" r="49637" b="6976"/>
            <a:stretch>
              <a:fillRect/>
            </a:stretch>
          </p:blipFill>
          <p:spPr>
            <a:xfrm>
              <a:off x="3024" y="1104"/>
              <a:ext cx="2016" cy="1137"/>
            </a:xfrm>
            <a:prstGeom prst="rect">
              <a:avLst/>
            </a:prstGeom>
            <a:noFill/>
            <a:ln w="9525">
              <a:noFill/>
            </a:ln>
          </p:spPr>
        </p:pic>
        <p:sp>
          <p:nvSpPr>
            <p:cNvPr id="37894" name="Text Box 7"/>
            <p:cNvSpPr txBox="1"/>
            <p:nvPr/>
          </p:nvSpPr>
          <p:spPr>
            <a:xfrm>
              <a:off x="2928" y="720"/>
              <a:ext cx="2304" cy="288"/>
            </a:xfrm>
            <a:prstGeom prst="rect">
              <a:avLst/>
            </a:prstGeom>
            <a:noFill/>
            <a:ln w="9525">
              <a:noFill/>
            </a:ln>
          </p:spPr>
          <p:txBody>
            <a:bodyPr anchor="t">
              <a:spAutoFit/>
            </a:bodyPr>
            <a:lstStyle/>
            <a:p>
              <a:pPr>
                <a:spcBef>
                  <a:spcPct val="50000"/>
                </a:spcBef>
              </a:pPr>
              <a:r>
                <a:rPr lang="zh-CN" altLang="en-US" sz="2400" b="1" dirty="0">
                  <a:latin typeface="Times New Roman" panose="02020603050405020304" pitchFamily="18" charset="0"/>
                  <a:ea typeface="宋体" panose="02010600030101010101" pitchFamily="2" charset="-122"/>
                </a:rPr>
                <a:t>带通滤波器（</a:t>
              </a:r>
              <a:r>
                <a:rPr lang="en-US" altLang="zh-CN" sz="2400" b="1" dirty="0">
                  <a:latin typeface="Times New Roman" panose="02020603050405020304" pitchFamily="18" charset="0"/>
                  <a:ea typeface="宋体" panose="02010600030101010101" pitchFamily="2" charset="-122"/>
                </a:rPr>
                <a:t>BPF</a:t>
              </a:r>
              <a:r>
                <a:rPr lang="zh-CN" altLang="en-US" sz="2400" b="1" dirty="0">
                  <a:latin typeface="Times New Roman" panose="02020603050405020304" pitchFamily="18" charset="0"/>
                  <a:ea typeface="宋体" panose="02010600030101010101" pitchFamily="2" charset="-122"/>
                </a:rPr>
                <a:t>）</a:t>
              </a:r>
              <a:endParaRPr lang="zh-CN" altLang="en-US" sz="2400" b="1" dirty="0">
                <a:latin typeface="Times New Roman" panose="02020603050405020304" pitchFamily="18" charset="0"/>
                <a:ea typeface="宋体" panose="02010600030101010101" pitchFamily="2" charset="-122"/>
              </a:endParaRPr>
            </a:p>
          </p:txBody>
        </p:sp>
      </p:grpSp>
      <p:grpSp>
        <p:nvGrpSpPr>
          <p:cNvPr id="4" name="Group 8"/>
          <p:cNvGrpSpPr/>
          <p:nvPr/>
        </p:nvGrpSpPr>
        <p:grpSpPr>
          <a:xfrm>
            <a:off x="909638" y="3868738"/>
            <a:ext cx="3733800" cy="2549525"/>
            <a:chOff x="576" y="2304"/>
            <a:chExt cx="2352" cy="1606"/>
          </a:xfrm>
        </p:grpSpPr>
        <p:pic>
          <p:nvPicPr>
            <p:cNvPr id="37896" name="Picture 9" descr="Dz070401"/>
            <p:cNvPicPr>
              <a:picLocks noChangeAspect="1"/>
            </p:cNvPicPr>
            <p:nvPr/>
          </p:nvPicPr>
          <p:blipFill>
            <a:blip r:embed="rId3"/>
            <a:srcRect l="51654" t="52094" b="6976"/>
            <a:stretch>
              <a:fillRect/>
            </a:stretch>
          </p:blipFill>
          <p:spPr>
            <a:xfrm>
              <a:off x="576" y="2640"/>
              <a:ext cx="2160" cy="1270"/>
            </a:xfrm>
            <a:prstGeom prst="rect">
              <a:avLst/>
            </a:prstGeom>
            <a:noFill/>
            <a:ln w="9525">
              <a:noFill/>
            </a:ln>
          </p:spPr>
        </p:pic>
        <p:sp>
          <p:nvSpPr>
            <p:cNvPr id="37897" name="Text Box 10"/>
            <p:cNvSpPr txBox="1"/>
            <p:nvPr/>
          </p:nvSpPr>
          <p:spPr>
            <a:xfrm>
              <a:off x="576" y="2304"/>
              <a:ext cx="2352" cy="327"/>
            </a:xfrm>
            <a:prstGeom prst="rect">
              <a:avLst/>
            </a:prstGeom>
            <a:noFill/>
            <a:ln w="9525">
              <a:noFill/>
            </a:ln>
          </p:spPr>
          <p:txBody>
            <a:bodyPr anchor="t">
              <a:spAutoFit/>
            </a:bodyPr>
            <a:lstStyle/>
            <a:p>
              <a:pPr>
                <a:spcBef>
                  <a:spcPct val="50000"/>
                </a:spcBef>
              </a:pPr>
              <a:r>
                <a:rPr lang="zh-CN" altLang="en-US" sz="2400" b="1" dirty="0">
                  <a:latin typeface="Times New Roman" panose="02020603050405020304" pitchFamily="18" charset="0"/>
                  <a:ea typeface="宋体" panose="02010600030101010101" pitchFamily="2" charset="-122"/>
                </a:rPr>
                <a:t>带阻滤波器（</a:t>
              </a:r>
              <a:r>
                <a:rPr lang="en-US" altLang="zh-CN" sz="2400" b="1" dirty="0">
                  <a:latin typeface="Times New Roman" panose="02020603050405020304" pitchFamily="18" charset="0"/>
                  <a:ea typeface="宋体" panose="02010600030101010101" pitchFamily="2" charset="-122"/>
                </a:rPr>
                <a:t>BEF</a:t>
              </a:r>
              <a:r>
                <a:rPr lang="zh-CN" altLang="en-US" sz="2400" b="1" dirty="0">
                  <a:latin typeface="Times New Roman" panose="02020603050405020304" pitchFamily="18" charset="0"/>
                  <a:ea typeface="宋体" panose="02010600030101010101" pitchFamily="2" charset="-122"/>
                </a:rPr>
                <a:t>）</a:t>
              </a:r>
              <a:r>
                <a:rPr lang="zh-CN" altLang="en-US" sz="2800" b="1" dirty="0">
                  <a:solidFill>
                    <a:srgbClr val="FFFFFF"/>
                  </a:solidFill>
                  <a:latin typeface="Times New Roman" panose="02020603050405020304" pitchFamily="18" charset="0"/>
                  <a:ea typeface="宋体" panose="02010600030101010101" pitchFamily="2" charset="-122"/>
                </a:rPr>
                <a:t>）</a:t>
              </a:r>
              <a:endParaRPr lang="zh-CN" altLang="en-US" sz="2800" b="1" dirty="0">
                <a:solidFill>
                  <a:srgbClr val="FFFFFF"/>
                </a:solidFill>
                <a:latin typeface="Times New Roman" panose="02020603050405020304" pitchFamily="18" charset="0"/>
                <a:ea typeface="宋体" panose="02010600030101010101" pitchFamily="2" charset="-122"/>
              </a:endParaRPr>
            </a:p>
          </p:txBody>
        </p:sp>
      </p:grpSp>
      <p:grpSp>
        <p:nvGrpSpPr>
          <p:cNvPr id="5" name="Group 11"/>
          <p:cNvGrpSpPr/>
          <p:nvPr/>
        </p:nvGrpSpPr>
        <p:grpSpPr>
          <a:xfrm>
            <a:off x="4643438" y="3716338"/>
            <a:ext cx="3505200" cy="2611437"/>
            <a:chOff x="2928" y="2208"/>
            <a:chExt cx="2208" cy="1645"/>
          </a:xfrm>
        </p:grpSpPr>
        <p:sp>
          <p:nvSpPr>
            <p:cNvPr id="37899" name="Text Box 12"/>
            <p:cNvSpPr txBox="1"/>
            <p:nvPr/>
          </p:nvSpPr>
          <p:spPr>
            <a:xfrm>
              <a:off x="2928" y="2208"/>
              <a:ext cx="2208" cy="327"/>
            </a:xfrm>
            <a:prstGeom prst="rect">
              <a:avLst/>
            </a:prstGeom>
            <a:noFill/>
            <a:ln w="9525">
              <a:noFill/>
            </a:ln>
          </p:spPr>
          <p:txBody>
            <a:bodyPr anchor="t">
              <a:spAutoFit/>
            </a:bodyPr>
            <a:lstStyle/>
            <a:p>
              <a:pPr>
                <a:spcBef>
                  <a:spcPct val="50000"/>
                </a:spcBef>
              </a:pPr>
              <a:r>
                <a:rPr lang="zh-CN" altLang="en-US" sz="2400" b="1" dirty="0">
                  <a:latin typeface="Times New Roman" panose="02020603050405020304" pitchFamily="18" charset="0"/>
                  <a:ea typeface="宋体" panose="02010600030101010101" pitchFamily="2" charset="-122"/>
                </a:rPr>
                <a:t>全通滤波器（</a:t>
              </a:r>
              <a:r>
                <a:rPr lang="en-US" altLang="zh-CN" sz="2400" b="1" dirty="0">
                  <a:latin typeface="Times New Roman" panose="02020603050405020304" pitchFamily="18" charset="0"/>
                  <a:ea typeface="宋体" panose="02010600030101010101" pitchFamily="2" charset="-122"/>
                </a:rPr>
                <a:t>APF</a:t>
              </a:r>
              <a:r>
                <a:rPr lang="zh-CN" altLang="en-US" sz="2400" b="1" dirty="0">
                  <a:latin typeface="Times New Roman" panose="02020603050405020304" pitchFamily="18" charset="0"/>
                  <a:ea typeface="宋体" panose="02010600030101010101" pitchFamily="2" charset="-122"/>
                </a:rPr>
                <a:t>）</a:t>
              </a:r>
              <a:r>
                <a:rPr lang="zh-CN" altLang="en-US" sz="2800" b="1" dirty="0">
                  <a:solidFill>
                    <a:srgbClr val="FFFFFF"/>
                  </a:solidFill>
                  <a:latin typeface="Times New Roman" panose="02020603050405020304" pitchFamily="18" charset="0"/>
                  <a:ea typeface="宋体" panose="02010600030101010101" pitchFamily="2" charset="-122"/>
                </a:rPr>
                <a:t>）</a:t>
              </a:r>
              <a:endParaRPr lang="zh-CN" altLang="en-US" sz="2800" b="1" dirty="0">
                <a:solidFill>
                  <a:srgbClr val="FFFFFF"/>
                </a:solidFill>
                <a:latin typeface="Times New Roman" panose="02020603050405020304" pitchFamily="18" charset="0"/>
                <a:ea typeface="宋体" panose="02010600030101010101" pitchFamily="2" charset="-122"/>
              </a:endParaRPr>
            </a:p>
          </p:txBody>
        </p:sp>
        <p:pic>
          <p:nvPicPr>
            <p:cNvPr id="37900" name="Picture 13" descr="Dz070425"/>
            <p:cNvPicPr>
              <a:picLocks noChangeAspect="1"/>
            </p:cNvPicPr>
            <p:nvPr/>
          </p:nvPicPr>
          <p:blipFill>
            <a:blip r:embed="rId4"/>
            <a:stretch>
              <a:fillRect/>
            </a:stretch>
          </p:blipFill>
          <p:spPr>
            <a:xfrm>
              <a:off x="3024" y="2592"/>
              <a:ext cx="2064" cy="1261"/>
            </a:xfrm>
            <a:prstGeom prst="rect">
              <a:avLst/>
            </a:prstGeom>
            <a:noFill/>
            <a:ln w="9525">
              <a:noFill/>
            </a:ln>
          </p:spPr>
        </p:pic>
      </p:grpSp>
      <p:sp>
        <p:nvSpPr>
          <p:cNvPr id="37901" name="Rectangle 14"/>
          <p:cNvSpPr>
            <a:spLocks noGrp="1"/>
          </p:cNvSpPr>
          <p:nvPr>
            <p:ph type="title"/>
          </p:nvPr>
        </p:nvSpPr>
        <p:spPr>
          <a:xfrm>
            <a:off x="323850" y="836613"/>
            <a:ext cx="4248150" cy="457200"/>
          </a:xfrm>
        </p:spPr>
        <p:txBody>
          <a:bodyPr wrap="square" lIns="91440" tIns="45720" rIns="91440" bIns="45720" anchor="ctr"/>
          <a:lstStyle/>
          <a:p>
            <a:pPr algn="l" eaLnBrk="1" hangingPunct="1"/>
            <a:r>
              <a:rPr lang="zh-CN" altLang="en-US" sz="2800" dirty="0">
                <a:solidFill>
                  <a:schemeClr val="tx1"/>
                </a:solidFill>
                <a:ea typeface="华文行楷" panose="02010800040101010101" pitchFamily="2" charset="-122"/>
              </a:rPr>
              <a:t>理想滤波器的幅频特性</a:t>
            </a:r>
            <a:endParaRPr lang="zh-CN" altLang="en-US" sz="2800" dirty="0">
              <a:solidFill>
                <a:schemeClr val="tx1"/>
              </a:solidFill>
              <a:ea typeface="华文行楷" panose="02010800040101010101" pitchFamily="2" charset="-122"/>
            </a:endParaRPr>
          </a:p>
        </p:txBody>
      </p:sp>
      <p:sp>
        <p:nvSpPr>
          <p:cNvPr id="54287" name="Text Box 15"/>
          <p:cNvSpPr txBox="1"/>
          <p:nvPr/>
        </p:nvSpPr>
        <p:spPr>
          <a:xfrm>
            <a:off x="2433638" y="1963738"/>
            <a:ext cx="1295400" cy="406400"/>
          </a:xfrm>
          <a:prstGeom prst="rect">
            <a:avLst/>
          </a:prstGeom>
          <a:solidFill>
            <a:srgbClr val="66FFFF"/>
          </a:solidFill>
          <a:ln w="9525" cap="flat" cmpd="sng">
            <a:solidFill>
              <a:srgbClr val="FF3300"/>
            </a:solidFill>
            <a:prstDash val="solid"/>
            <a:miter/>
            <a:headEnd type="none" w="med" len="med"/>
            <a:tailEnd type="none" w="med" len="med"/>
          </a:ln>
        </p:spPr>
        <p:txBody>
          <a:bodyPr anchor="t">
            <a:spAutoFit/>
          </a:bodyPr>
          <a:lstStyle/>
          <a:p>
            <a:pPr>
              <a:spcBef>
                <a:spcPct val="50000"/>
              </a:spcBef>
            </a:pPr>
            <a:r>
              <a:rPr lang="zh-CN" altLang="en-US" sz="2000" b="1" dirty="0">
                <a:latin typeface="Times New Roman" panose="02020603050405020304" pitchFamily="18" charset="0"/>
                <a:ea typeface="宋体" panose="02010600030101010101" pitchFamily="2" charset="-122"/>
              </a:rPr>
              <a:t>阻容耦合</a:t>
            </a:r>
            <a:endParaRPr lang="zh-CN" altLang="en-US" sz="2000" b="1" dirty="0">
              <a:latin typeface="Times New Roman" panose="02020603050405020304" pitchFamily="18" charset="0"/>
              <a:ea typeface="宋体" panose="02010600030101010101" pitchFamily="2" charset="-122"/>
            </a:endParaRPr>
          </a:p>
        </p:txBody>
      </p:sp>
      <p:sp>
        <p:nvSpPr>
          <p:cNvPr id="54288" name="Text Box 16"/>
          <p:cNvSpPr txBox="1"/>
          <p:nvPr/>
        </p:nvSpPr>
        <p:spPr>
          <a:xfrm>
            <a:off x="6091238" y="1963738"/>
            <a:ext cx="1219200" cy="406400"/>
          </a:xfrm>
          <a:prstGeom prst="rect">
            <a:avLst/>
          </a:prstGeom>
          <a:solidFill>
            <a:srgbClr val="66FFFF"/>
          </a:solidFill>
          <a:ln w="9525" cap="flat" cmpd="sng">
            <a:solidFill>
              <a:srgbClr val="FF3300"/>
            </a:solidFill>
            <a:prstDash val="solid"/>
            <a:miter/>
            <a:headEnd type="none" w="med" len="med"/>
            <a:tailEnd type="none" w="med" len="med"/>
          </a:ln>
        </p:spPr>
        <p:txBody>
          <a:bodyPr anchor="t">
            <a:spAutoFit/>
          </a:bodyPr>
          <a:lstStyle/>
          <a:p>
            <a:pPr>
              <a:spcBef>
                <a:spcPct val="50000"/>
              </a:spcBef>
            </a:pPr>
            <a:r>
              <a:rPr lang="zh-CN" altLang="en-US" sz="2000" b="1" dirty="0">
                <a:latin typeface="Times New Roman" panose="02020603050405020304" pitchFamily="18" charset="0"/>
                <a:ea typeface="宋体" panose="02010600030101010101" pitchFamily="2" charset="-122"/>
              </a:rPr>
              <a:t>通信电路</a:t>
            </a:r>
            <a:endParaRPr lang="zh-CN" altLang="en-US" sz="2000" b="1" dirty="0">
              <a:latin typeface="Times New Roman" panose="02020603050405020304" pitchFamily="18" charset="0"/>
              <a:ea typeface="宋体" panose="02010600030101010101" pitchFamily="2" charset="-122"/>
            </a:endParaRPr>
          </a:p>
        </p:txBody>
      </p:sp>
      <p:sp>
        <p:nvSpPr>
          <p:cNvPr id="54289" name="Text Box 17"/>
          <p:cNvSpPr txBox="1"/>
          <p:nvPr/>
        </p:nvSpPr>
        <p:spPr>
          <a:xfrm>
            <a:off x="1824038" y="4554538"/>
            <a:ext cx="2286000" cy="406400"/>
          </a:xfrm>
          <a:prstGeom prst="rect">
            <a:avLst/>
          </a:prstGeom>
          <a:solidFill>
            <a:srgbClr val="66FFFF"/>
          </a:solidFill>
          <a:ln w="9525" cap="flat" cmpd="sng">
            <a:solidFill>
              <a:srgbClr val="FF3300"/>
            </a:solidFill>
            <a:prstDash val="solid"/>
            <a:miter/>
            <a:headEnd type="none" w="med" len="med"/>
            <a:tailEnd type="none" w="med" len="med"/>
          </a:ln>
        </p:spPr>
        <p:txBody>
          <a:bodyPr anchor="t">
            <a:spAutoFit/>
          </a:bodyPr>
          <a:lstStyle/>
          <a:p>
            <a:pPr>
              <a:spcBef>
                <a:spcPct val="50000"/>
              </a:spcBef>
            </a:pPr>
            <a:r>
              <a:rPr lang="zh-CN" altLang="en-US" sz="2000" b="1" dirty="0">
                <a:latin typeface="Times New Roman" panose="02020603050405020304" pitchFamily="18" charset="0"/>
                <a:ea typeface="宋体" panose="02010600030101010101" pitchFamily="2" charset="-122"/>
              </a:rPr>
              <a:t>抗已知频率的干扰</a:t>
            </a:r>
            <a:endParaRPr lang="zh-CN" altLang="en-US" sz="2000" b="1" dirty="0">
              <a:latin typeface="Times New Roman" panose="02020603050405020304" pitchFamily="18" charset="0"/>
              <a:ea typeface="宋体" panose="02010600030101010101" pitchFamily="2" charset="-122"/>
            </a:endParaRPr>
          </a:p>
        </p:txBody>
      </p:sp>
      <p:sp>
        <p:nvSpPr>
          <p:cNvPr id="54290" name="Text Box 18"/>
          <p:cNvSpPr txBox="1"/>
          <p:nvPr/>
        </p:nvSpPr>
        <p:spPr>
          <a:xfrm>
            <a:off x="5786438" y="4325938"/>
            <a:ext cx="1143000" cy="406400"/>
          </a:xfrm>
          <a:prstGeom prst="rect">
            <a:avLst/>
          </a:prstGeom>
          <a:solidFill>
            <a:srgbClr val="66FFFF"/>
          </a:solidFill>
          <a:ln w="9525" cap="flat" cmpd="sng">
            <a:solidFill>
              <a:srgbClr val="FF3300"/>
            </a:solidFill>
            <a:prstDash val="solid"/>
            <a:miter/>
            <a:headEnd type="none" w="med" len="med"/>
            <a:tailEnd type="none" w="med" len="med"/>
          </a:ln>
        </p:spPr>
        <p:txBody>
          <a:bodyPr anchor="t">
            <a:spAutoFit/>
          </a:bodyPr>
          <a:lstStyle/>
          <a:p>
            <a:r>
              <a:rPr lang="en-US" altLang="zh-CN" sz="2000" b="1" i="1" dirty="0">
                <a:latin typeface="Times New Roman" panose="02020603050405020304" pitchFamily="18" charset="0"/>
                <a:ea typeface="宋体" panose="02010600030101010101" pitchFamily="2" charset="-122"/>
              </a:rPr>
              <a:t>f-φ</a:t>
            </a:r>
            <a:r>
              <a:rPr lang="zh-CN" altLang="en-US" sz="2000" b="1" dirty="0">
                <a:latin typeface="Times New Roman" panose="02020603050405020304" pitchFamily="18" charset="0"/>
                <a:ea typeface="宋体" panose="02010600030101010101" pitchFamily="2" charset="-122"/>
              </a:rPr>
              <a:t>转换</a:t>
            </a:r>
            <a:endParaRPr lang="zh-CN" altLang="en-US" sz="2400" dirty="0">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499"/>
                                          </p:stCondLst>
                                        </p:cTn>
                                        <p:tgtEl>
                                          <p:spTgt spid="54287"/>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wipe(left)">
                                      <p:cBhvr>
                                        <p:cTn id="16" dur="500"/>
                                        <p:tgtEl>
                                          <p:spTgt spid="3"/>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5428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wipe(left)">
                                      <p:cBhvr>
                                        <p:cTn id="25" dur="500"/>
                                        <p:tgtEl>
                                          <p:spTgt spid="4"/>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499"/>
                                          </p:stCondLst>
                                        </p:cTn>
                                        <p:tgtEl>
                                          <p:spTgt spid="54289"/>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nodeType="clickEffect">
                                  <p:stCondLst>
                                    <p:cond delay="0"/>
                                  </p:stCondLst>
                                  <p:childTnLst>
                                    <p:set>
                                      <p:cBhvr>
                                        <p:cTn id="33" dur="1" fill="hold">
                                          <p:stCondLst>
                                            <p:cond delay="0"/>
                                          </p:stCondLst>
                                        </p:cTn>
                                        <p:tgtEl>
                                          <p:spTgt spid="5"/>
                                        </p:tgtEl>
                                        <p:attrNameLst>
                                          <p:attrName>style.visibility</p:attrName>
                                        </p:attrNameLst>
                                      </p:cBhvr>
                                      <p:to>
                                        <p:strVal val="visible"/>
                                      </p:to>
                                    </p:set>
                                    <p:animEffect transition="in" filter="wipe(left)">
                                      <p:cBhvr>
                                        <p:cTn id="34" dur="500"/>
                                        <p:tgtEl>
                                          <p:spTgt spid="5"/>
                                        </p:tgtEl>
                                      </p:cBhvr>
                                    </p:animEffec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5429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87" grpId="0" animBg="1"/>
      <p:bldP spid="54288" grpId="0" animBg="1"/>
      <p:bldP spid="54289" grpId="0" animBg="1"/>
      <p:bldP spid="54290"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3" name="Picture 2" descr="Dz070403"/>
          <p:cNvPicPr>
            <a:picLocks noChangeAspect="1"/>
          </p:cNvPicPr>
          <p:nvPr/>
        </p:nvPicPr>
        <p:blipFill>
          <a:blip r:embed="rId1"/>
          <a:srcRect t="24190" r="59036" b="10152"/>
          <a:stretch>
            <a:fillRect/>
          </a:stretch>
        </p:blipFill>
        <p:spPr>
          <a:xfrm>
            <a:off x="984250" y="1541463"/>
            <a:ext cx="2743200" cy="1533525"/>
          </a:xfrm>
          <a:prstGeom prst="rect">
            <a:avLst/>
          </a:prstGeom>
          <a:noFill/>
          <a:ln w="9525">
            <a:noFill/>
          </a:ln>
        </p:spPr>
      </p:pic>
      <p:graphicFrame>
        <p:nvGraphicFramePr>
          <p:cNvPr id="59395" name="Object 3"/>
          <p:cNvGraphicFramePr/>
          <p:nvPr/>
        </p:nvGraphicFramePr>
        <p:xfrm>
          <a:off x="4945063" y="1470025"/>
          <a:ext cx="3252787" cy="1970088"/>
        </p:xfrm>
        <a:graphic>
          <a:graphicData uri="http://schemas.openxmlformats.org/presentationml/2006/ole">
            <mc:AlternateContent xmlns:mc="http://schemas.openxmlformats.org/markup-compatibility/2006">
              <mc:Choice xmlns:v="urn:schemas-microsoft-com:vml" Requires="v">
                <p:oleObj spid="_x0000_s28685" name="" r:id="rId2" imgW="1713865" imgH="1040765" progId="Equation.3">
                  <p:embed/>
                </p:oleObj>
              </mc:Choice>
              <mc:Fallback>
                <p:oleObj name="" r:id="rId2" imgW="1713865" imgH="1040765" progId="Equation.3">
                  <p:embed/>
                  <p:pic>
                    <p:nvPicPr>
                      <p:cNvPr id="0" name="图片 3167"/>
                      <p:cNvPicPr/>
                      <p:nvPr/>
                    </p:nvPicPr>
                    <p:blipFill>
                      <a:blip r:embed="rId3"/>
                      <a:stretch>
                        <a:fillRect/>
                      </a:stretch>
                    </p:blipFill>
                    <p:spPr>
                      <a:xfrm>
                        <a:off x="4945063" y="1470025"/>
                        <a:ext cx="3252787" cy="1970088"/>
                      </a:xfrm>
                      <a:prstGeom prst="rect">
                        <a:avLst/>
                      </a:prstGeom>
                      <a:noFill/>
                      <a:ln w="38100">
                        <a:noFill/>
                        <a:miter/>
                      </a:ln>
                    </p:spPr>
                  </p:pic>
                </p:oleObj>
              </mc:Fallback>
            </mc:AlternateContent>
          </a:graphicData>
        </a:graphic>
      </p:graphicFrame>
      <p:pic>
        <p:nvPicPr>
          <p:cNvPr id="59396" name="Picture 4" descr="Dz070403"/>
          <p:cNvPicPr>
            <a:picLocks noChangeAspect="1"/>
          </p:cNvPicPr>
          <p:nvPr/>
        </p:nvPicPr>
        <p:blipFill>
          <a:blip r:embed="rId4"/>
          <a:srcRect l="39758" b="10152"/>
          <a:stretch>
            <a:fillRect/>
          </a:stretch>
        </p:blipFill>
        <p:spPr>
          <a:xfrm>
            <a:off x="755650" y="3141663"/>
            <a:ext cx="3810000" cy="1981200"/>
          </a:xfrm>
          <a:prstGeom prst="rect">
            <a:avLst/>
          </a:prstGeom>
          <a:noFill/>
          <a:ln w="9525">
            <a:noFill/>
          </a:ln>
        </p:spPr>
      </p:pic>
      <p:graphicFrame>
        <p:nvGraphicFramePr>
          <p:cNvPr id="59397" name="Object 5"/>
          <p:cNvGraphicFramePr/>
          <p:nvPr/>
        </p:nvGraphicFramePr>
        <p:xfrm>
          <a:off x="5022850" y="3370263"/>
          <a:ext cx="3106738" cy="2986087"/>
        </p:xfrm>
        <a:graphic>
          <a:graphicData uri="http://schemas.openxmlformats.org/presentationml/2006/ole">
            <mc:AlternateContent xmlns:mc="http://schemas.openxmlformats.org/markup-compatibility/2006">
              <mc:Choice xmlns:v="urn:schemas-microsoft-com:vml" Requires="v">
                <p:oleObj spid="_x0000_s28686" name="" r:id="rId5" imgW="1638300" imgH="1574800" progId="Equation.3">
                  <p:embed/>
                </p:oleObj>
              </mc:Choice>
              <mc:Fallback>
                <p:oleObj name="" r:id="rId5" imgW="1638300" imgH="1574800" progId="Equation.3">
                  <p:embed/>
                  <p:pic>
                    <p:nvPicPr>
                      <p:cNvPr id="0" name="图片 3168"/>
                      <p:cNvPicPr/>
                      <p:nvPr/>
                    </p:nvPicPr>
                    <p:blipFill>
                      <a:blip r:embed="rId6"/>
                      <a:stretch>
                        <a:fillRect/>
                      </a:stretch>
                    </p:blipFill>
                    <p:spPr>
                      <a:xfrm>
                        <a:off x="5022850" y="3370263"/>
                        <a:ext cx="3106738" cy="2986087"/>
                      </a:xfrm>
                      <a:prstGeom prst="rect">
                        <a:avLst/>
                      </a:prstGeom>
                      <a:noFill/>
                      <a:ln w="38100">
                        <a:noFill/>
                        <a:miter/>
                      </a:ln>
                    </p:spPr>
                  </p:pic>
                </p:oleObj>
              </mc:Fallback>
            </mc:AlternateContent>
          </a:graphicData>
        </a:graphic>
      </p:graphicFrame>
      <p:grpSp>
        <p:nvGrpSpPr>
          <p:cNvPr id="2" name="Group 6"/>
          <p:cNvGrpSpPr/>
          <p:nvPr/>
        </p:nvGrpSpPr>
        <p:grpSpPr>
          <a:xfrm>
            <a:off x="679450" y="5199063"/>
            <a:ext cx="1566863" cy="1042987"/>
            <a:chOff x="432" y="3120"/>
            <a:chExt cx="987" cy="657"/>
          </a:xfrm>
        </p:grpSpPr>
        <p:sp>
          <p:nvSpPr>
            <p:cNvPr id="38918" name="AutoShape 7"/>
            <p:cNvSpPr/>
            <p:nvPr/>
          </p:nvSpPr>
          <p:spPr>
            <a:xfrm>
              <a:off x="432" y="3120"/>
              <a:ext cx="747" cy="315"/>
            </a:xfrm>
            <a:prstGeom prst="borderCallout2">
              <a:avLst>
                <a:gd name="adj1" fmla="val 22856"/>
                <a:gd name="adj2" fmla="val 106426"/>
                <a:gd name="adj3" fmla="val 22856"/>
                <a:gd name="adj4" fmla="val 144310"/>
                <a:gd name="adj5" fmla="val -139046"/>
                <a:gd name="adj6" fmla="val 183269"/>
              </a:avLst>
            </a:prstGeom>
            <a:solidFill>
              <a:srgbClr val="FFFFCC"/>
            </a:solidFill>
            <a:ln w="19050" cap="flat" cmpd="sng">
              <a:solidFill>
                <a:srgbClr val="FF0000"/>
              </a:solidFill>
              <a:prstDash val="solid"/>
              <a:miter/>
              <a:headEnd type="none" w="med" len="med"/>
              <a:tailEnd type="none" w="med" len="med"/>
            </a:ln>
          </p:spPr>
          <p:txBody>
            <a:bodyPr anchor="t"/>
            <a:lstStyle/>
            <a:p>
              <a:pPr algn="ctr" eaLnBrk="0" hangingPunct="0"/>
              <a:r>
                <a:rPr lang="zh-CN" altLang="en-US" sz="2400" b="1" dirty="0">
                  <a:latin typeface="Times New Roman" panose="02020603050405020304" pitchFamily="18" charset="0"/>
                  <a:ea typeface="宋体" panose="02010600030101010101" pitchFamily="2" charset="-122"/>
                </a:rPr>
                <a:t>空载时</a:t>
              </a:r>
              <a:endParaRPr lang="zh-CN" altLang="en-US" sz="2400" b="1" dirty="0">
                <a:latin typeface="Times New Roman" panose="02020603050405020304" pitchFamily="18" charset="0"/>
                <a:ea typeface="宋体" panose="02010600030101010101" pitchFamily="2" charset="-122"/>
              </a:endParaRPr>
            </a:p>
          </p:txBody>
        </p:sp>
        <p:sp>
          <p:nvSpPr>
            <p:cNvPr id="38919" name="AutoShape 8"/>
            <p:cNvSpPr/>
            <p:nvPr/>
          </p:nvSpPr>
          <p:spPr>
            <a:xfrm>
              <a:off x="432" y="3456"/>
              <a:ext cx="987" cy="321"/>
            </a:xfrm>
            <a:prstGeom prst="borderCallout2">
              <a:avLst>
                <a:gd name="adj1" fmla="val 22431"/>
                <a:gd name="adj2" fmla="val 104861"/>
                <a:gd name="adj3" fmla="val 22431"/>
                <a:gd name="adj4" fmla="val 138194"/>
                <a:gd name="adj5" fmla="val -219625"/>
                <a:gd name="adj6" fmla="val 172644"/>
              </a:avLst>
            </a:prstGeom>
            <a:solidFill>
              <a:srgbClr val="FFFFCC"/>
            </a:solidFill>
            <a:ln w="19050" cap="flat" cmpd="sng">
              <a:solidFill>
                <a:srgbClr val="FF0000"/>
              </a:solidFill>
              <a:prstDash val="solid"/>
              <a:miter/>
              <a:headEnd type="none" w="med" len="med"/>
              <a:tailEnd type="none" w="med" len="med"/>
            </a:ln>
          </p:spPr>
          <p:txBody>
            <a:bodyPr anchor="t"/>
            <a:lstStyle/>
            <a:p>
              <a:pPr algn="ctr" eaLnBrk="0" hangingPunct="0"/>
              <a:r>
                <a:rPr lang="zh-CN" altLang="en-US" sz="2400" b="1" dirty="0">
                  <a:latin typeface="Times New Roman" panose="02020603050405020304" pitchFamily="18" charset="0"/>
                  <a:ea typeface="宋体" panose="02010600030101010101" pitchFamily="2" charset="-122"/>
                </a:rPr>
                <a:t>带负载时</a:t>
              </a:r>
              <a:endParaRPr lang="zh-CN" altLang="en-US" sz="2400" b="1" dirty="0">
                <a:latin typeface="Times New Roman" panose="02020603050405020304" pitchFamily="18" charset="0"/>
                <a:ea typeface="宋体" panose="02010600030101010101" pitchFamily="2" charset="-122"/>
              </a:endParaRPr>
            </a:p>
          </p:txBody>
        </p:sp>
      </p:grpSp>
      <p:sp>
        <p:nvSpPr>
          <p:cNvPr id="38920" name="Rectangle 9"/>
          <p:cNvSpPr>
            <a:spLocks noGrp="1"/>
          </p:cNvSpPr>
          <p:nvPr>
            <p:ph type="title"/>
          </p:nvPr>
        </p:nvSpPr>
        <p:spPr>
          <a:xfrm>
            <a:off x="250825" y="908050"/>
            <a:ext cx="5562600" cy="527050"/>
          </a:xfrm>
        </p:spPr>
        <p:txBody>
          <a:bodyPr wrap="square" lIns="91440" tIns="45720" rIns="91440" bIns="45720" anchor="ctr"/>
          <a:lstStyle/>
          <a:p>
            <a:pPr algn="l" eaLnBrk="1" hangingPunct="1"/>
            <a:r>
              <a:rPr lang="en-US" altLang="zh-CN" sz="2800" dirty="0">
                <a:solidFill>
                  <a:schemeClr val="tx1"/>
                </a:solidFill>
                <a:latin typeface="华文行楷" panose="02010800040101010101" pitchFamily="2" charset="-122"/>
                <a:ea typeface="华文行楷" panose="02010800040101010101" pitchFamily="2" charset="-122"/>
              </a:rPr>
              <a:t>3. </a:t>
            </a:r>
            <a:r>
              <a:rPr lang="zh-CN" altLang="en-US" sz="2800" dirty="0">
                <a:solidFill>
                  <a:schemeClr val="tx1"/>
                </a:solidFill>
                <a:latin typeface="华文行楷" panose="02010800040101010101" pitchFamily="2" charset="-122"/>
                <a:ea typeface="华文行楷" panose="02010800040101010101" pitchFamily="2" charset="-122"/>
              </a:rPr>
              <a:t>无源滤波电路和有源滤波电路</a:t>
            </a:r>
            <a:endParaRPr lang="zh-CN" altLang="en-US" sz="2800" dirty="0">
              <a:solidFill>
                <a:schemeClr val="tx1"/>
              </a:solidFill>
              <a:latin typeface="华文行楷" panose="02010800040101010101" pitchFamily="2" charset="-122"/>
              <a:ea typeface="华文行楷" panose="02010800040101010101" pitchFamily="2" charset="-122"/>
            </a:endParaRPr>
          </a:p>
        </p:txBody>
      </p:sp>
      <p:sp>
        <p:nvSpPr>
          <p:cNvPr id="59402" name="Text Box 10"/>
          <p:cNvSpPr txBox="1"/>
          <p:nvPr/>
        </p:nvSpPr>
        <p:spPr>
          <a:xfrm>
            <a:off x="3422650" y="5046663"/>
            <a:ext cx="2362200" cy="1196975"/>
          </a:xfrm>
          <a:prstGeom prst="rect">
            <a:avLst/>
          </a:prstGeom>
          <a:solidFill>
            <a:srgbClr val="66FFFF"/>
          </a:solidFill>
          <a:ln w="9525" cap="flat" cmpd="sng">
            <a:solidFill>
              <a:srgbClr val="FF3300"/>
            </a:solidFill>
            <a:prstDash val="solid"/>
            <a:miter/>
            <a:headEnd type="none" w="med" len="med"/>
            <a:tailEnd type="none" w="med" len="med"/>
          </a:ln>
        </p:spPr>
        <p:txBody>
          <a:bodyPr anchor="t">
            <a:spAutoFit/>
          </a:bodyPr>
          <a:lstStyle/>
          <a:p>
            <a:pPr>
              <a:spcBef>
                <a:spcPct val="50000"/>
              </a:spcBef>
            </a:pPr>
            <a:r>
              <a:rPr lang="en-US" altLang="zh-CN" sz="2400" b="1" dirty="0">
                <a:latin typeface="Times New Roman" panose="02020603050405020304" pitchFamily="18" charset="0"/>
                <a:ea typeface="宋体" panose="02010600030101010101" pitchFamily="2" charset="-122"/>
              </a:rPr>
              <a:t>    </a:t>
            </a:r>
            <a:r>
              <a:rPr lang="zh-CN" altLang="en-US" sz="2400" b="1" dirty="0">
                <a:latin typeface="Times New Roman" panose="02020603050405020304" pitchFamily="18" charset="0"/>
                <a:ea typeface="宋体" panose="02010600030101010101" pitchFamily="2" charset="-122"/>
              </a:rPr>
              <a:t>负载变化，通带放大倍数和截止频率均变化。</a:t>
            </a:r>
            <a:endParaRPr lang="zh-CN" altLang="en-US" sz="2400" b="1" dirty="0">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9395"/>
                                        </p:tgtEl>
                                        <p:attrNameLst>
                                          <p:attrName>style.visibility</p:attrName>
                                        </p:attrNameLst>
                                      </p:cBhvr>
                                      <p:to>
                                        <p:strVal val="visible"/>
                                      </p:to>
                                    </p:set>
                                    <p:animEffect transition="in" filter="wipe(left)">
                                      <p:cBhvr>
                                        <p:cTn id="7" dur="500"/>
                                        <p:tgtEl>
                                          <p:spTgt spid="5939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9397"/>
                                        </p:tgtEl>
                                        <p:attrNameLst>
                                          <p:attrName>style.visibility</p:attrName>
                                        </p:attrNameLst>
                                      </p:cBhvr>
                                      <p:to>
                                        <p:strVal val="visible"/>
                                      </p:to>
                                    </p:set>
                                    <p:animEffect transition="in" filter="wipe(left)">
                                      <p:cBhvr>
                                        <p:cTn id="12" dur="500"/>
                                        <p:tgtEl>
                                          <p:spTgt spid="59397"/>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59396"/>
                                        </p:tgtEl>
                                        <p:attrNameLst>
                                          <p:attrName>style.visibility</p:attrName>
                                        </p:attrNameLst>
                                      </p:cBhvr>
                                      <p:to>
                                        <p:strVal val="visible"/>
                                      </p:to>
                                    </p:set>
                                    <p:animEffect transition="in" filter="dissolve">
                                      <p:cBhvr>
                                        <p:cTn id="17" dur="500"/>
                                        <p:tgtEl>
                                          <p:spTgt spid="5939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wipe(up)">
                                      <p:cBhvr>
                                        <p:cTn id="22" dur="500"/>
                                        <p:tgtEl>
                                          <p:spTgt spid="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59402"/>
                                        </p:tgtEl>
                                        <p:attrNameLst>
                                          <p:attrName>style.visibility</p:attrName>
                                        </p:attrNameLst>
                                      </p:cBhvr>
                                      <p:to>
                                        <p:strVal val="visible"/>
                                      </p:to>
                                    </p:set>
                                    <p:animEffect transition="in" filter="wipe(left)">
                                      <p:cBhvr>
                                        <p:cTn id="27" dur="500"/>
                                        <p:tgtEl>
                                          <p:spTgt spid="594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402"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ext Box 2"/>
          <p:cNvSpPr txBox="1"/>
          <p:nvPr/>
        </p:nvSpPr>
        <p:spPr>
          <a:xfrm>
            <a:off x="684213" y="3716338"/>
            <a:ext cx="8064500" cy="1954212"/>
          </a:xfrm>
          <a:prstGeom prst="rect">
            <a:avLst/>
          </a:prstGeom>
          <a:noFill/>
          <a:ln w="9525">
            <a:noFill/>
          </a:ln>
        </p:spPr>
        <p:txBody>
          <a:bodyPr anchor="t">
            <a:spAutoFit/>
          </a:bodyPr>
          <a:lstStyle/>
          <a:p>
            <a:pPr>
              <a:spcBef>
                <a:spcPct val="10000"/>
              </a:spcBef>
            </a:pPr>
            <a:r>
              <a:rPr lang="en-US" altLang="zh-CN" sz="2400" dirty="0">
                <a:latin typeface="Times New Roman" panose="02020603050405020304" pitchFamily="18" charset="0"/>
                <a:ea typeface="宋体" panose="02010600030101010101" pitchFamily="2" charset="-122"/>
              </a:rPr>
              <a:t>    </a:t>
            </a:r>
            <a:r>
              <a:rPr lang="zh-CN" altLang="en-US" sz="2400" b="1" dirty="0">
                <a:latin typeface="Times New Roman" panose="02020603050405020304" pitchFamily="18" charset="0"/>
                <a:ea typeface="宋体" panose="02010600030101010101" pitchFamily="2" charset="-122"/>
              </a:rPr>
              <a:t>无源滤波电路的滤波参数随负载变化；有源滤波电路的滤波参数不随负载变化，可放大。</a:t>
            </a:r>
            <a:endParaRPr lang="zh-CN" altLang="en-US" sz="2400" b="1" dirty="0">
              <a:latin typeface="Times New Roman" panose="02020603050405020304" pitchFamily="18" charset="0"/>
              <a:ea typeface="宋体" panose="02010600030101010101" pitchFamily="2" charset="-122"/>
            </a:endParaRPr>
          </a:p>
          <a:p>
            <a:pPr>
              <a:spcBef>
                <a:spcPct val="10000"/>
              </a:spcBef>
            </a:pPr>
            <a:r>
              <a:rPr lang="zh-CN" altLang="en-US" sz="2400" b="1" dirty="0">
                <a:latin typeface="Times New Roman" panose="02020603050405020304" pitchFamily="18" charset="0"/>
                <a:ea typeface="宋体" panose="02010600030101010101" pitchFamily="2" charset="-122"/>
              </a:rPr>
              <a:t>    无源滤波电路可用于高电压大电流，如直流电源中的滤波电路；有源滤波电路是信号处理电路，其输出电压和电流的大小受有源元件自身参数和供电电源的限制。</a:t>
            </a:r>
            <a:endParaRPr lang="zh-CN" altLang="en-US" sz="2400" b="1" dirty="0">
              <a:latin typeface="Times New Roman" panose="02020603050405020304" pitchFamily="18" charset="0"/>
              <a:ea typeface="宋体" panose="02010600030101010101" pitchFamily="2" charset="-122"/>
            </a:endParaRPr>
          </a:p>
        </p:txBody>
      </p:sp>
      <p:graphicFrame>
        <p:nvGraphicFramePr>
          <p:cNvPr id="39938" name="Object 3"/>
          <p:cNvGraphicFramePr/>
          <p:nvPr/>
        </p:nvGraphicFramePr>
        <p:xfrm>
          <a:off x="1403350" y="1341438"/>
          <a:ext cx="4038600" cy="2214562"/>
        </p:xfrm>
        <a:graphic>
          <a:graphicData uri="http://schemas.openxmlformats.org/presentationml/2006/ole">
            <mc:AlternateContent xmlns:mc="http://schemas.openxmlformats.org/markup-compatibility/2006">
              <mc:Choice xmlns:v="urn:schemas-microsoft-com:vml" Requires="v">
                <p:oleObj spid="_x0000_s29703" name="" r:id="rId1" imgW="11058525" imgH="5953125" progId="MSPhotoEd.3">
                  <p:embed/>
                </p:oleObj>
              </mc:Choice>
              <mc:Fallback>
                <p:oleObj name="" r:id="rId1" imgW="11058525" imgH="5953125" progId="MSPhotoEd.3">
                  <p:embed/>
                  <p:pic>
                    <p:nvPicPr>
                      <p:cNvPr id="0" name="图片 3158"/>
                      <p:cNvPicPr/>
                      <p:nvPr/>
                    </p:nvPicPr>
                    <p:blipFill>
                      <a:blip r:embed="rId2">
                        <a:clrChange>
                          <a:clrFrom>
                            <a:srgbClr val="FFFFFF"/>
                          </a:clrFrom>
                          <a:clrTo>
                            <a:srgbClr val="FFFFFF">
                              <a:alpha val="0"/>
                            </a:srgbClr>
                          </a:clrTo>
                        </a:clrChange>
                      </a:blip>
                      <a:srcRect b="-1872"/>
                      <a:stretch>
                        <a:fillRect/>
                      </a:stretch>
                    </p:blipFill>
                    <p:spPr>
                      <a:xfrm>
                        <a:off x="1403350" y="1341438"/>
                        <a:ext cx="4038600" cy="2214562"/>
                      </a:xfrm>
                      <a:prstGeom prst="rect">
                        <a:avLst/>
                      </a:prstGeom>
                      <a:solidFill>
                        <a:srgbClr val="FFFFFF"/>
                      </a:solidFill>
                      <a:ln w="38100">
                        <a:noFill/>
                        <a:miter/>
                      </a:ln>
                    </p:spPr>
                  </p:pic>
                </p:oleObj>
              </mc:Fallback>
            </mc:AlternateContent>
          </a:graphicData>
        </a:graphic>
      </p:graphicFrame>
      <p:sp>
        <p:nvSpPr>
          <p:cNvPr id="39939" name="Rectangle 4"/>
          <p:cNvSpPr>
            <a:spLocks noGrp="1"/>
          </p:cNvSpPr>
          <p:nvPr>
            <p:ph type="title"/>
          </p:nvPr>
        </p:nvSpPr>
        <p:spPr>
          <a:xfrm>
            <a:off x="250825" y="765175"/>
            <a:ext cx="4343400" cy="685800"/>
          </a:xfrm>
        </p:spPr>
        <p:txBody>
          <a:bodyPr wrap="square" lIns="91440" tIns="45720" rIns="91440" bIns="45720" anchor="ctr"/>
          <a:lstStyle/>
          <a:p>
            <a:pPr algn="l" eaLnBrk="1" hangingPunct="1"/>
            <a:r>
              <a:rPr lang="zh-CN" altLang="en-US" sz="2800" dirty="0">
                <a:ea typeface="华文行楷" panose="02010800040101010101" pitchFamily="2" charset="-122"/>
              </a:rPr>
              <a:t>有源滤波电路</a:t>
            </a:r>
            <a:endParaRPr lang="zh-CN" altLang="en-US" sz="2800" dirty="0">
              <a:ea typeface="华文行楷" panose="02010800040101010101" pitchFamily="2" charset="-122"/>
            </a:endParaRPr>
          </a:p>
        </p:txBody>
      </p:sp>
      <p:sp>
        <p:nvSpPr>
          <p:cNvPr id="60421" name="AutoShape 5"/>
          <p:cNvSpPr/>
          <p:nvPr/>
        </p:nvSpPr>
        <p:spPr>
          <a:xfrm>
            <a:off x="5824538" y="1636713"/>
            <a:ext cx="2176462" cy="1192212"/>
          </a:xfrm>
          <a:prstGeom prst="borderCallout1">
            <a:avLst>
              <a:gd name="adj1" fmla="val 9588"/>
              <a:gd name="adj2" fmla="val -3500"/>
              <a:gd name="adj3" fmla="val 31560"/>
              <a:gd name="adj4" fmla="val -40190"/>
            </a:avLst>
          </a:prstGeom>
          <a:solidFill>
            <a:srgbClr val="FFFFCC"/>
          </a:solidFill>
          <a:ln w="19050" cap="flat" cmpd="sng">
            <a:solidFill>
              <a:srgbClr val="FF3300"/>
            </a:solidFill>
            <a:prstDash val="solid"/>
            <a:miter/>
            <a:headEnd type="none" w="med" len="med"/>
            <a:tailEnd type="none" w="med" len="med"/>
          </a:ln>
        </p:spPr>
        <p:txBody>
          <a:bodyPr anchor="t"/>
          <a:lstStyle/>
          <a:p>
            <a:r>
              <a:rPr lang="en-US" altLang="zh-CN" sz="2400" dirty="0">
                <a:latin typeface="Times New Roman" panose="02020603050405020304" pitchFamily="18" charset="0"/>
                <a:ea typeface="宋体" panose="02010600030101010101" pitchFamily="2" charset="-122"/>
              </a:rPr>
              <a:t>    </a:t>
            </a:r>
            <a:r>
              <a:rPr lang="zh-CN" altLang="en-US" sz="2400" b="1" dirty="0">
                <a:latin typeface="Times New Roman" panose="02020603050405020304" pitchFamily="18" charset="0"/>
                <a:ea typeface="宋体" panose="02010600030101010101" pitchFamily="2" charset="-122"/>
              </a:rPr>
              <a:t>用电压跟随器隔离滤波电路与负载电阻</a:t>
            </a:r>
            <a:endParaRPr lang="zh-CN" altLang="en-US" sz="2400" b="1" dirty="0">
              <a:latin typeface="Times New Roman" panose="02020603050405020304" pitchFamily="18" charset="0"/>
              <a:ea typeface="宋体" panose="02010600030101010101" pitchFamily="2" charset="-122"/>
            </a:endParaRPr>
          </a:p>
        </p:txBody>
      </p:sp>
      <p:sp>
        <p:nvSpPr>
          <p:cNvPr id="60422" name="Text Box 6"/>
          <p:cNvSpPr txBox="1"/>
          <p:nvPr/>
        </p:nvSpPr>
        <p:spPr>
          <a:xfrm>
            <a:off x="395288" y="5661025"/>
            <a:ext cx="7848600" cy="519113"/>
          </a:xfrm>
          <a:prstGeom prst="rect">
            <a:avLst/>
          </a:prstGeom>
          <a:noFill/>
          <a:ln w="9525">
            <a:noFill/>
          </a:ln>
        </p:spPr>
        <p:txBody>
          <a:bodyPr anchor="t">
            <a:spAutoFit/>
          </a:bodyPr>
          <a:lstStyle/>
          <a:p>
            <a:pPr>
              <a:spcBef>
                <a:spcPct val="50000"/>
              </a:spcBef>
            </a:pPr>
            <a:r>
              <a:rPr lang="en-US" altLang="zh-CN" sz="2800" dirty="0">
                <a:latin typeface="华文行楷" panose="02010800040101010101" pitchFamily="2" charset="-122"/>
                <a:ea typeface="华文行楷" panose="02010800040101010101" pitchFamily="2" charset="-122"/>
              </a:rPr>
              <a:t>4. </a:t>
            </a:r>
            <a:r>
              <a:rPr lang="zh-CN" altLang="en-US" sz="2800" dirty="0">
                <a:latin typeface="华文行楷" panose="02010800040101010101" pitchFamily="2" charset="-122"/>
                <a:ea typeface="华文行楷" panose="02010800040101010101" pitchFamily="2" charset="-122"/>
              </a:rPr>
              <a:t>教学基本要求</a:t>
            </a:r>
            <a:r>
              <a:rPr lang="zh-CN" altLang="en-US" sz="2400" b="1" dirty="0">
                <a:solidFill>
                  <a:srgbClr val="990033"/>
                </a:solidFill>
                <a:latin typeface="Times New Roman" panose="02020603050405020304" pitchFamily="18" charset="0"/>
                <a:ea typeface="宋体" panose="02010600030101010101" pitchFamily="2" charset="-122"/>
              </a:rPr>
              <a:t>：电路的识别，幅频特性的分析计算</a:t>
            </a:r>
            <a:endParaRPr lang="zh-CN" altLang="en-US" sz="2400" b="1" dirty="0">
              <a:solidFill>
                <a:srgbClr val="990033"/>
              </a:solidFill>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0421"/>
                                        </p:tgtEl>
                                        <p:attrNameLst>
                                          <p:attrName>style.visibility</p:attrName>
                                        </p:attrNameLst>
                                      </p:cBhvr>
                                      <p:to>
                                        <p:strVal val="visible"/>
                                      </p:to>
                                    </p:set>
                                    <p:animEffect transition="in" filter="wipe(left)">
                                      <p:cBhvr>
                                        <p:cTn id="7" dur="500"/>
                                        <p:tgtEl>
                                          <p:spTgt spid="6042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0418">
                                            <p:txEl>
                                              <p:pRg st="0" end="0"/>
                                            </p:txEl>
                                          </p:spTgt>
                                        </p:tgtEl>
                                        <p:attrNameLst>
                                          <p:attrName>style.visibility</p:attrName>
                                        </p:attrNameLst>
                                      </p:cBhvr>
                                      <p:to>
                                        <p:strVal val="visible"/>
                                      </p:to>
                                    </p:set>
                                    <p:animEffect transition="in" filter="wipe(left)">
                                      <p:cBhvr>
                                        <p:cTn id="12" dur="500"/>
                                        <p:tgtEl>
                                          <p:spTgt spid="60418">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0418">
                                            <p:txEl>
                                              <p:pRg st="1" end="1"/>
                                            </p:txEl>
                                          </p:spTgt>
                                        </p:tgtEl>
                                        <p:attrNameLst>
                                          <p:attrName>style.visibility</p:attrName>
                                        </p:attrNameLst>
                                      </p:cBhvr>
                                      <p:to>
                                        <p:strVal val="visible"/>
                                      </p:to>
                                    </p:set>
                                    <p:animEffect transition="in" filter="wipe(left)">
                                      <p:cBhvr>
                                        <p:cTn id="17" dur="500"/>
                                        <p:tgtEl>
                                          <p:spTgt spid="60418">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7" presetClass="entr" presetSubtype="8" fill="hold" grpId="0" nodeType="clickEffect">
                                  <p:stCondLst>
                                    <p:cond delay="0"/>
                                  </p:stCondLst>
                                  <p:childTnLst>
                                    <p:set>
                                      <p:cBhvr>
                                        <p:cTn id="21" dur="1" fill="hold">
                                          <p:stCondLst>
                                            <p:cond delay="0"/>
                                          </p:stCondLst>
                                        </p:cTn>
                                        <p:tgtEl>
                                          <p:spTgt spid="60422"/>
                                        </p:tgtEl>
                                        <p:attrNameLst>
                                          <p:attrName>style.visibility</p:attrName>
                                        </p:attrNameLst>
                                      </p:cBhvr>
                                      <p:to>
                                        <p:strVal val="visible"/>
                                      </p:to>
                                    </p:set>
                                    <p:anim calcmode="lin" valueType="num">
                                      <p:cBhvr>
                                        <p:cTn id="22" dur="500" fill="hold"/>
                                        <p:tgtEl>
                                          <p:spTgt spid="60422"/>
                                        </p:tgtEl>
                                        <p:attrNameLst>
                                          <p:attrName>ppt_x</p:attrName>
                                        </p:attrNameLst>
                                      </p:cBhvr>
                                      <p:tavLst>
                                        <p:tav tm="0">
                                          <p:val>
                                            <p:strVal val="#ppt_x-#ppt_w/2"/>
                                          </p:val>
                                        </p:tav>
                                        <p:tav tm="100000">
                                          <p:val>
                                            <p:strVal val="#ppt_x"/>
                                          </p:val>
                                        </p:tav>
                                      </p:tavLst>
                                    </p:anim>
                                    <p:anim calcmode="lin" valueType="num">
                                      <p:cBhvr>
                                        <p:cTn id="23" dur="500" fill="hold"/>
                                        <p:tgtEl>
                                          <p:spTgt spid="60422"/>
                                        </p:tgtEl>
                                        <p:attrNameLst>
                                          <p:attrName>ppt_y</p:attrName>
                                        </p:attrNameLst>
                                      </p:cBhvr>
                                      <p:tavLst>
                                        <p:tav tm="0">
                                          <p:val>
                                            <p:strVal val="#ppt_y"/>
                                          </p:val>
                                        </p:tav>
                                        <p:tav tm="100000">
                                          <p:val>
                                            <p:strVal val="#ppt_y"/>
                                          </p:val>
                                        </p:tav>
                                      </p:tavLst>
                                    </p:anim>
                                    <p:anim calcmode="lin" valueType="num">
                                      <p:cBhvr>
                                        <p:cTn id="24" dur="500" fill="hold"/>
                                        <p:tgtEl>
                                          <p:spTgt spid="60422"/>
                                        </p:tgtEl>
                                        <p:attrNameLst>
                                          <p:attrName>ppt_w</p:attrName>
                                        </p:attrNameLst>
                                      </p:cBhvr>
                                      <p:tavLst>
                                        <p:tav tm="0">
                                          <p:val>
                                            <p:fltVal val="0"/>
                                          </p:val>
                                        </p:tav>
                                        <p:tav tm="100000">
                                          <p:val>
                                            <p:strVal val="#ppt_w"/>
                                          </p:val>
                                        </p:tav>
                                      </p:tavLst>
                                    </p:anim>
                                    <p:anim calcmode="lin" valueType="num">
                                      <p:cBhvr>
                                        <p:cTn id="25" dur="500" fill="hold"/>
                                        <p:tgtEl>
                                          <p:spTgt spid="60422"/>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18" grpId="0" build="p"/>
      <p:bldP spid="60421" grpId="0" animBg="1"/>
      <p:bldP spid="60422"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2"/>
          <p:cNvSpPr>
            <a:spLocks noGrp="1"/>
          </p:cNvSpPr>
          <p:nvPr>
            <p:ph type="title"/>
          </p:nvPr>
        </p:nvSpPr>
        <p:spPr>
          <a:xfrm>
            <a:off x="250825" y="836613"/>
            <a:ext cx="3816350" cy="434975"/>
          </a:xfrm>
        </p:spPr>
        <p:txBody>
          <a:bodyPr wrap="square" lIns="91440" tIns="45720" rIns="91440" bIns="45720" anchor="ctr"/>
          <a:lstStyle/>
          <a:p>
            <a:pPr algn="l" eaLnBrk="1" hangingPunct="1">
              <a:lnSpc>
                <a:spcPct val="110000"/>
              </a:lnSpc>
            </a:pPr>
            <a:r>
              <a:rPr lang="zh-CN" altLang="en-US" sz="3200" dirty="0">
                <a:solidFill>
                  <a:schemeClr val="tx1"/>
                </a:solidFill>
                <a:ea typeface="华文行楷" panose="02010800040101010101" pitchFamily="2" charset="-122"/>
              </a:rPr>
              <a:t>二、低通滤波器</a:t>
            </a:r>
            <a:endParaRPr lang="zh-CN" altLang="en-US" sz="2400" b="1" dirty="0">
              <a:solidFill>
                <a:schemeClr val="tx1"/>
              </a:solidFill>
              <a:latin typeface="宋体" panose="02010600030101010101" pitchFamily="2" charset="-122"/>
              <a:ea typeface="华文行楷" panose="02010800040101010101" pitchFamily="2" charset="-122"/>
            </a:endParaRPr>
          </a:p>
        </p:txBody>
      </p:sp>
      <p:sp>
        <p:nvSpPr>
          <p:cNvPr id="61443" name="Text Box 3"/>
          <p:cNvSpPr txBox="1"/>
          <p:nvPr/>
        </p:nvSpPr>
        <p:spPr>
          <a:xfrm>
            <a:off x="396875" y="5473700"/>
            <a:ext cx="8382000" cy="822325"/>
          </a:xfrm>
          <a:prstGeom prst="rect">
            <a:avLst/>
          </a:prstGeom>
          <a:noFill/>
          <a:ln w="9525">
            <a:noFill/>
          </a:ln>
        </p:spPr>
        <p:txBody>
          <a:bodyPr anchor="t">
            <a:spAutoFit/>
          </a:bodyPr>
          <a:lstStyle/>
          <a:p>
            <a:pPr>
              <a:spcBef>
                <a:spcPct val="50000"/>
              </a:spcBef>
            </a:pPr>
            <a:r>
              <a:rPr lang="en-US" altLang="zh-CN" sz="2400" b="1" dirty="0">
                <a:solidFill>
                  <a:srgbClr val="990033"/>
                </a:solidFill>
                <a:latin typeface="Times New Roman" panose="02020603050405020304" pitchFamily="18" charset="0"/>
                <a:ea typeface="宋体" panose="02010600030101010101" pitchFamily="2" charset="-122"/>
              </a:rPr>
              <a:t>     </a:t>
            </a:r>
            <a:r>
              <a:rPr lang="zh-CN" altLang="en-US" sz="2400" b="1" dirty="0">
                <a:solidFill>
                  <a:srgbClr val="990033"/>
                </a:solidFill>
                <a:latin typeface="Times New Roman" panose="02020603050405020304" pitchFamily="18" charset="0"/>
                <a:ea typeface="宋体" panose="02010600030101010101" pitchFamily="2" charset="-122"/>
              </a:rPr>
              <a:t>求解传递函数时，只需将放大倍数中的 </a:t>
            </a:r>
            <a:r>
              <a:rPr lang="en-US" altLang="zh-CN" sz="2400" b="1" dirty="0">
                <a:solidFill>
                  <a:srgbClr val="990033"/>
                </a:solidFill>
                <a:latin typeface="Times New Roman" panose="02020603050405020304" pitchFamily="18" charset="0"/>
                <a:ea typeface="宋体" panose="02010600030101010101" pitchFamily="2" charset="-122"/>
              </a:rPr>
              <a:t>j</a:t>
            </a:r>
            <a:r>
              <a:rPr lang="en-US" altLang="zh-CN" sz="2400" b="1" i="1" dirty="0">
                <a:solidFill>
                  <a:srgbClr val="990033"/>
                </a:solidFill>
                <a:latin typeface="Times New Roman" panose="02020603050405020304" pitchFamily="18" charset="0"/>
                <a:ea typeface="宋体" panose="02010600030101010101" pitchFamily="2" charset="-122"/>
              </a:rPr>
              <a:t>ω</a:t>
            </a:r>
            <a:r>
              <a:rPr lang="zh-CN" altLang="zh-CN" sz="2400" b="1" dirty="0">
                <a:solidFill>
                  <a:srgbClr val="990033"/>
                </a:solidFill>
                <a:latin typeface="Times New Roman" panose="02020603050405020304" pitchFamily="18" charset="0"/>
                <a:ea typeface="宋体" panose="02010600030101010101" pitchFamily="2" charset="-122"/>
              </a:rPr>
              <a:t>用 </a:t>
            </a:r>
            <a:r>
              <a:rPr lang="en-US" altLang="zh-CN" sz="2400" b="1" i="1" dirty="0">
                <a:solidFill>
                  <a:srgbClr val="990033"/>
                </a:solidFill>
                <a:latin typeface="Times New Roman" panose="02020603050405020304" pitchFamily="18" charset="0"/>
                <a:ea typeface="宋体" panose="02010600030101010101" pitchFamily="2" charset="-122"/>
              </a:rPr>
              <a:t>s</a:t>
            </a:r>
            <a:r>
              <a:rPr lang="en-US" altLang="zh-CN" sz="2400" b="1" dirty="0">
                <a:solidFill>
                  <a:srgbClr val="990033"/>
                </a:solidFill>
                <a:latin typeface="Times New Roman" panose="02020603050405020304" pitchFamily="18" charset="0"/>
                <a:ea typeface="宋体" panose="02010600030101010101" pitchFamily="2" charset="-122"/>
              </a:rPr>
              <a:t> </a:t>
            </a:r>
            <a:r>
              <a:rPr lang="zh-CN" altLang="zh-CN" sz="2400" b="1" dirty="0">
                <a:solidFill>
                  <a:srgbClr val="990033"/>
                </a:solidFill>
                <a:latin typeface="Times New Roman" panose="02020603050405020304" pitchFamily="18" charset="0"/>
                <a:ea typeface="宋体" panose="02010600030101010101" pitchFamily="2" charset="-122"/>
              </a:rPr>
              <a:t>取代即可； </a:t>
            </a:r>
            <a:r>
              <a:rPr lang="en-US" altLang="zh-CN" sz="2400" b="1" i="1" dirty="0">
                <a:solidFill>
                  <a:srgbClr val="990033"/>
                </a:solidFill>
                <a:latin typeface="Times New Roman" panose="02020603050405020304" pitchFamily="18" charset="0"/>
                <a:ea typeface="宋体" panose="02010600030101010101" pitchFamily="2" charset="-122"/>
              </a:rPr>
              <a:t>s</a:t>
            </a:r>
            <a:r>
              <a:rPr lang="en-US" altLang="zh-CN" sz="2400" b="1" dirty="0">
                <a:solidFill>
                  <a:srgbClr val="990033"/>
                </a:solidFill>
                <a:latin typeface="Times New Roman" panose="02020603050405020304" pitchFamily="18" charset="0"/>
                <a:ea typeface="宋体" panose="02010600030101010101" pitchFamily="2" charset="-122"/>
              </a:rPr>
              <a:t> </a:t>
            </a:r>
            <a:r>
              <a:rPr lang="zh-CN" altLang="en-US" sz="2400" b="1" dirty="0">
                <a:solidFill>
                  <a:srgbClr val="990033"/>
                </a:solidFill>
                <a:latin typeface="Times New Roman" panose="02020603050405020304" pitchFamily="18" charset="0"/>
                <a:ea typeface="宋体" panose="02010600030101010101" pitchFamily="2" charset="-122"/>
              </a:rPr>
              <a:t>的方次称为阶数。</a:t>
            </a:r>
            <a:endParaRPr lang="zh-CN" altLang="en-US" sz="2400" b="1" dirty="0">
              <a:solidFill>
                <a:srgbClr val="990033"/>
              </a:solidFill>
              <a:latin typeface="Times New Roman" panose="02020603050405020304" pitchFamily="18" charset="0"/>
              <a:ea typeface="宋体" panose="02010600030101010101" pitchFamily="2" charset="-122"/>
            </a:endParaRPr>
          </a:p>
        </p:txBody>
      </p:sp>
      <p:graphicFrame>
        <p:nvGraphicFramePr>
          <p:cNvPr id="61444" name="Object 4"/>
          <p:cNvGraphicFramePr/>
          <p:nvPr/>
        </p:nvGraphicFramePr>
        <p:xfrm>
          <a:off x="4421188" y="1382713"/>
          <a:ext cx="1371600" cy="779462"/>
        </p:xfrm>
        <a:graphic>
          <a:graphicData uri="http://schemas.openxmlformats.org/presentationml/2006/ole">
            <mc:AlternateContent xmlns:mc="http://schemas.openxmlformats.org/markup-compatibility/2006">
              <mc:Choice xmlns:v="urn:schemas-microsoft-com:vml" Requires="v">
                <p:oleObj spid="_x0000_s30751" name="" r:id="rId1" imgW="761365" imgH="431800" progId="Equation.3">
                  <p:embed/>
                </p:oleObj>
              </mc:Choice>
              <mc:Fallback>
                <p:oleObj name="" r:id="rId1" imgW="761365" imgH="431800" progId="Equation.3">
                  <p:embed/>
                  <p:pic>
                    <p:nvPicPr>
                      <p:cNvPr id="0" name="图片 3159"/>
                      <p:cNvPicPr/>
                      <p:nvPr/>
                    </p:nvPicPr>
                    <p:blipFill>
                      <a:blip r:embed="rId2"/>
                      <a:stretch>
                        <a:fillRect/>
                      </a:stretch>
                    </p:blipFill>
                    <p:spPr>
                      <a:xfrm>
                        <a:off x="4421188" y="1382713"/>
                        <a:ext cx="1371600" cy="779462"/>
                      </a:xfrm>
                      <a:prstGeom prst="rect">
                        <a:avLst/>
                      </a:prstGeom>
                      <a:solidFill>
                        <a:srgbClr val="66FFFF"/>
                      </a:solidFill>
                      <a:ln w="9525" cap="flat" cmpd="sng">
                        <a:solidFill>
                          <a:srgbClr val="FF3300"/>
                        </a:solidFill>
                        <a:prstDash val="solid"/>
                        <a:miter/>
                        <a:headEnd type="none" w="med" len="med"/>
                        <a:tailEnd type="none" w="med" len="med"/>
                      </a:ln>
                    </p:spPr>
                  </p:pic>
                </p:oleObj>
              </mc:Fallback>
            </mc:AlternateContent>
          </a:graphicData>
        </a:graphic>
      </p:graphicFrame>
      <p:graphicFrame>
        <p:nvGraphicFramePr>
          <p:cNvPr id="61445" name="Object 5"/>
          <p:cNvGraphicFramePr/>
          <p:nvPr/>
        </p:nvGraphicFramePr>
        <p:xfrm>
          <a:off x="4421188" y="2257425"/>
          <a:ext cx="1295400" cy="693738"/>
        </p:xfrm>
        <a:graphic>
          <a:graphicData uri="http://schemas.openxmlformats.org/presentationml/2006/ole">
            <mc:AlternateContent xmlns:mc="http://schemas.openxmlformats.org/markup-compatibility/2006">
              <mc:Choice xmlns:v="urn:schemas-microsoft-com:vml" Requires="v">
                <p:oleObj spid="_x0000_s30752" name="" r:id="rId3" imgW="735965" imgH="393700" progId="Equation.3">
                  <p:embed/>
                </p:oleObj>
              </mc:Choice>
              <mc:Fallback>
                <p:oleObj name="" r:id="rId3" imgW="735965" imgH="393700" progId="Equation.3">
                  <p:embed/>
                  <p:pic>
                    <p:nvPicPr>
                      <p:cNvPr id="0" name="图片 3162"/>
                      <p:cNvPicPr/>
                      <p:nvPr/>
                    </p:nvPicPr>
                    <p:blipFill>
                      <a:blip r:embed="rId4"/>
                      <a:stretch>
                        <a:fillRect/>
                      </a:stretch>
                    </p:blipFill>
                    <p:spPr>
                      <a:xfrm>
                        <a:off x="4421188" y="2257425"/>
                        <a:ext cx="1295400" cy="693738"/>
                      </a:xfrm>
                      <a:prstGeom prst="rect">
                        <a:avLst/>
                      </a:prstGeom>
                      <a:solidFill>
                        <a:srgbClr val="66FFFF"/>
                      </a:solidFill>
                      <a:ln w="9525" cap="flat" cmpd="sng">
                        <a:solidFill>
                          <a:srgbClr val="FF3300"/>
                        </a:solidFill>
                        <a:prstDash val="solid"/>
                        <a:miter/>
                        <a:headEnd type="none" w="med" len="med"/>
                        <a:tailEnd type="none" w="med" len="med"/>
                      </a:ln>
                    </p:spPr>
                  </p:pic>
                </p:oleObj>
              </mc:Fallback>
            </mc:AlternateContent>
          </a:graphicData>
        </a:graphic>
      </p:graphicFrame>
      <p:graphicFrame>
        <p:nvGraphicFramePr>
          <p:cNvPr id="61446" name="Object 6"/>
          <p:cNvGraphicFramePr/>
          <p:nvPr/>
        </p:nvGraphicFramePr>
        <p:xfrm>
          <a:off x="4421188" y="3059113"/>
          <a:ext cx="1371600" cy="1155700"/>
        </p:xfrm>
        <a:graphic>
          <a:graphicData uri="http://schemas.openxmlformats.org/presentationml/2006/ole">
            <mc:AlternateContent xmlns:mc="http://schemas.openxmlformats.org/markup-compatibility/2006">
              <mc:Choice xmlns:v="urn:schemas-microsoft-com:vml" Requires="v">
                <p:oleObj spid="_x0000_s30753" name="" r:id="rId5" imgW="799465" imgH="673100" progId="Equation.3">
                  <p:embed/>
                </p:oleObj>
              </mc:Choice>
              <mc:Fallback>
                <p:oleObj name="" r:id="rId5" imgW="799465" imgH="673100" progId="Equation.3">
                  <p:embed/>
                  <p:pic>
                    <p:nvPicPr>
                      <p:cNvPr id="0" name="图片 3163"/>
                      <p:cNvPicPr/>
                      <p:nvPr/>
                    </p:nvPicPr>
                    <p:blipFill>
                      <a:blip r:embed="rId6"/>
                      <a:stretch>
                        <a:fillRect/>
                      </a:stretch>
                    </p:blipFill>
                    <p:spPr>
                      <a:xfrm>
                        <a:off x="4421188" y="3059113"/>
                        <a:ext cx="1371600" cy="1155700"/>
                      </a:xfrm>
                      <a:prstGeom prst="rect">
                        <a:avLst/>
                      </a:prstGeom>
                      <a:solidFill>
                        <a:srgbClr val="66FFFF"/>
                      </a:solidFill>
                      <a:ln w="9525" cap="flat" cmpd="sng">
                        <a:solidFill>
                          <a:srgbClr val="FF3300"/>
                        </a:solidFill>
                        <a:prstDash val="solid"/>
                        <a:miter/>
                        <a:headEnd type="none" w="med" len="med"/>
                        <a:tailEnd type="none" w="med" len="med"/>
                      </a:ln>
                    </p:spPr>
                  </p:pic>
                </p:oleObj>
              </mc:Fallback>
            </mc:AlternateContent>
          </a:graphicData>
        </a:graphic>
      </p:graphicFrame>
      <p:sp>
        <p:nvSpPr>
          <p:cNvPr id="61447" name="AutoShape 7"/>
          <p:cNvSpPr/>
          <p:nvPr/>
        </p:nvSpPr>
        <p:spPr>
          <a:xfrm>
            <a:off x="6021388" y="1382713"/>
            <a:ext cx="2522537" cy="701675"/>
          </a:xfrm>
          <a:prstGeom prst="borderCallout1">
            <a:avLst>
              <a:gd name="adj1" fmla="val 16292"/>
              <a:gd name="adj2" fmla="val -3019"/>
              <a:gd name="adj3" fmla="val 35519"/>
              <a:gd name="adj4" fmla="val -9880"/>
            </a:avLst>
          </a:prstGeom>
          <a:solidFill>
            <a:srgbClr val="FFFFCC"/>
          </a:solidFill>
          <a:ln w="19050" cap="flat" cmpd="sng">
            <a:solidFill>
              <a:srgbClr val="FF3300"/>
            </a:solidFill>
            <a:prstDash val="solid"/>
            <a:miter/>
            <a:headEnd type="none" w="med" len="med"/>
            <a:tailEnd type="none" w="med" len="med"/>
          </a:ln>
        </p:spPr>
        <p:txBody>
          <a:bodyPr anchor="t"/>
          <a:lstStyle/>
          <a:p>
            <a:pPr algn="ctr"/>
            <a:r>
              <a:rPr lang="zh-CN" altLang="en-US" sz="2000" b="1" dirty="0">
                <a:latin typeface="Times New Roman" panose="02020603050405020304" pitchFamily="18" charset="0"/>
                <a:ea typeface="宋体" panose="02010600030101010101" pitchFamily="2" charset="-122"/>
              </a:rPr>
              <a:t>频率趋于</a:t>
            </a:r>
            <a:r>
              <a:rPr lang="en-US" altLang="zh-CN" sz="2000" b="1" dirty="0">
                <a:latin typeface="Times New Roman" panose="02020603050405020304" pitchFamily="18" charset="0"/>
                <a:ea typeface="宋体" panose="02010600030101010101" pitchFamily="2" charset="-122"/>
              </a:rPr>
              <a:t>0</a:t>
            </a:r>
            <a:r>
              <a:rPr lang="zh-CN" altLang="en-US" sz="2000" b="1" dirty="0">
                <a:latin typeface="Times New Roman" panose="02020603050405020304" pitchFamily="18" charset="0"/>
                <a:ea typeface="宋体" panose="02010600030101010101" pitchFamily="2" charset="-122"/>
              </a:rPr>
              <a:t>时的放大倍数为通带放大倍数</a:t>
            </a:r>
            <a:endParaRPr lang="zh-CN" altLang="en-US" sz="2000" b="1" dirty="0">
              <a:latin typeface="Times New Roman" panose="02020603050405020304" pitchFamily="18" charset="0"/>
              <a:ea typeface="宋体" panose="02010600030101010101" pitchFamily="2" charset="-122"/>
            </a:endParaRPr>
          </a:p>
        </p:txBody>
      </p:sp>
      <p:sp>
        <p:nvSpPr>
          <p:cNvPr id="61448" name="AutoShape 8"/>
          <p:cNvSpPr/>
          <p:nvPr/>
        </p:nvSpPr>
        <p:spPr>
          <a:xfrm>
            <a:off x="6373813" y="2305050"/>
            <a:ext cx="2141537" cy="422275"/>
          </a:xfrm>
          <a:prstGeom prst="borderCallout1">
            <a:avLst>
              <a:gd name="adj1" fmla="val 27069"/>
              <a:gd name="adj2" fmla="val -3560"/>
              <a:gd name="adj3" fmla="val 92106"/>
              <a:gd name="adj4" fmla="val -30690"/>
            </a:avLst>
          </a:prstGeom>
          <a:solidFill>
            <a:srgbClr val="FFFFCC"/>
          </a:solidFill>
          <a:ln w="19050" cap="flat" cmpd="sng">
            <a:solidFill>
              <a:srgbClr val="FF3300"/>
            </a:solidFill>
            <a:prstDash val="solid"/>
            <a:miter/>
            <a:headEnd type="none" w="med" len="med"/>
            <a:tailEnd type="none" w="med" len="med"/>
          </a:ln>
        </p:spPr>
        <p:txBody>
          <a:bodyPr anchor="t"/>
          <a:lstStyle/>
          <a:p>
            <a:pPr algn="ctr"/>
            <a:r>
              <a:rPr lang="zh-CN" altLang="en-US" sz="2000" b="1" dirty="0">
                <a:latin typeface="Times New Roman" panose="02020603050405020304" pitchFamily="18" charset="0"/>
                <a:ea typeface="宋体" panose="02010600030101010101" pitchFamily="2" charset="-122"/>
              </a:rPr>
              <a:t>决定于</a:t>
            </a:r>
            <a:r>
              <a:rPr lang="en-US" altLang="zh-CN" sz="2000" b="1" i="1" dirty="0">
                <a:latin typeface="Times New Roman" panose="02020603050405020304" pitchFamily="18" charset="0"/>
                <a:ea typeface="宋体" panose="02010600030101010101" pitchFamily="2" charset="-122"/>
              </a:rPr>
              <a:t>RC</a:t>
            </a:r>
            <a:r>
              <a:rPr lang="zh-CN" altLang="en-US" sz="2000" b="1" dirty="0">
                <a:latin typeface="Times New Roman" panose="02020603050405020304" pitchFamily="18" charset="0"/>
                <a:ea typeface="宋体" panose="02010600030101010101" pitchFamily="2" charset="-122"/>
              </a:rPr>
              <a:t>环节</a:t>
            </a:r>
            <a:endParaRPr lang="zh-CN" altLang="en-US" sz="2000" b="1" dirty="0">
              <a:latin typeface="Times New Roman" panose="02020603050405020304" pitchFamily="18" charset="0"/>
              <a:ea typeface="宋体" panose="02010600030101010101" pitchFamily="2" charset="-122"/>
            </a:endParaRPr>
          </a:p>
        </p:txBody>
      </p:sp>
      <p:sp>
        <p:nvSpPr>
          <p:cNvPr id="61449" name="AutoShape 9"/>
          <p:cNvSpPr/>
          <p:nvPr/>
        </p:nvSpPr>
        <p:spPr>
          <a:xfrm>
            <a:off x="6373813" y="3024188"/>
            <a:ext cx="2111375" cy="990600"/>
          </a:xfrm>
          <a:prstGeom prst="borderCallout1">
            <a:avLst>
              <a:gd name="adj1" fmla="val 11537"/>
              <a:gd name="adj2" fmla="val -3611"/>
              <a:gd name="adj3" fmla="val 37338"/>
              <a:gd name="adj4" fmla="val -29250"/>
            </a:avLst>
          </a:prstGeom>
          <a:solidFill>
            <a:srgbClr val="FFFFCC"/>
          </a:solidFill>
          <a:ln w="19050" cap="flat" cmpd="sng">
            <a:solidFill>
              <a:srgbClr val="FF3300"/>
            </a:solidFill>
            <a:prstDash val="solid"/>
            <a:miter/>
            <a:headEnd type="none" w="med" len="med"/>
            <a:tailEnd type="none" w="med" len="med"/>
          </a:ln>
        </p:spPr>
        <p:txBody>
          <a:bodyPr anchor="t"/>
          <a:lstStyle/>
          <a:p>
            <a:r>
              <a:rPr lang="zh-CN" altLang="en-US" sz="2000" b="1" dirty="0">
                <a:latin typeface="Times New Roman" panose="02020603050405020304" pitchFamily="18" charset="0"/>
                <a:ea typeface="宋体" panose="02010600030101010101" pitchFamily="2" charset="-122"/>
              </a:rPr>
              <a:t>表明进入高频段的下降速率为</a:t>
            </a:r>
            <a:endParaRPr lang="zh-CN" altLang="en-US" sz="2000" b="1" dirty="0">
              <a:latin typeface="Times New Roman" panose="02020603050405020304" pitchFamily="18" charset="0"/>
              <a:ea typeface="宋体" panose="02010600030101010101" pitchFamily="2" charset="-122"/>
            </a:endParaRPr>
          </a:p>
          <a:p>
            <a:r>
              <a:rPr lang="zh-CN" altLang="en-US" sz="2000" b="1" dirty="0">
                <a:latin typeface="Times New Roman" panose="02020603050405020304" pitchFamily="18" charset="0"/>
                <a:ea typeface="宋体" panose="02010600030101010101" pitchFamily="2" charset="-122"/>
              </a:rPr>
              <a:t>－</a:t>
            </a:r>
            <a:r>
              <a:rPr lang="en-US" altLang="zh-CN" sz="2000" b="1" dirty="0">
                <a:latin typeface="Times New Roman" panose="02020603050405020304" pitchFamily="18" charset="0"/>
                <a:ea typeface="宋体" panose="02010600030101010101" pitchFamily="2" charset="-122"/>
              </a:rPr>
              <a:t>20dB/</a:t>
            </a:r>
            <a:r>
              <a:rPr lang="zh-CN" altLang="en-US" sz="2000" b="1" dirty="0">
                <a:latin typeface="Times New Roman" panose="02020603050405020304" pitchFamily="18" charset="0"/>
                <a:ea typeface="宋体" panose="02010600030101010101" pitchFamily="2" charset="-122"/>
              </a:rPr>
              <a:t>十倍频</a:t>
            </a:r>
            <a:endParaRPr lang="zh-CN" altLang="en-US" sz="2000" b="1" dirty="0">
              <a:latin typeface="Times New Roman" panose="02020603050405020304" pitchFamily="18" charset="0"/>
              <a:ea typeface="宋体" panose="02010600030101010101" pitchFamily="2" charset="-122"/>
            </a:endParaRPr>
          </a:p>
        </p:txBody>
      </p:sp>
      <p:graphicFrame>
        <p:nvGraphicFramePr>
          <p:cNvPr id="61450" name="Object 10"/>
          <p:cNvGraphicFramePr/>
          <p:nvPr/>
        </p:nvGraphicFramePr>
        <p:xfrm>
          <a:off x="323850" y="2060575"/>
          <a:ext cx="3657600" cy="2300288"/>
        </p:xfrm>
        <a:graphic>
          <a:graphicData uri="http://schemas.openxmlformats.org/presentationml/2006/ole">
            <mc:AlternateContent xmlns:mc="http://schemas.openxmlformats.org/markup-compatibility/2006">
              <mc:Choice xmlns:v="urn:schemas-microsoft-com:vml" Requires="v">
                <p:oleObj spid="_x0000_s30754" name="" r:id="rId7" imgW="11496675" imgH="7229475" progId="MSPhotoEd.3">
                  <p:embed/>
                </p:oleObj>
              </mc:Choice>
              <mc:Fallback>
                <p:oleObj name="" r:id="rId7" imgW="11496675" imgH="7229475" progId="MSPhotoEd.3">
                  <p:embed/>
                  <p:pic>
                    <p:nvPicPr>
                      <p:cNvPr id="0" name="图片 3164"/>
                      <p:cNvPicPr/>
                      <p:nvPr/>
                    </p:nvPicPr>
                    <p:blipFill>
                      <a:blip r:embed="rId8"/>
                      <a:stretch>
                        <a:fillRect/>
                      </a:stretch>
                    </p:blipFill>
                    <p:spPr>
                      <a:xfrm>
                        <a:off x="323850" y="2060575"/>
                        <a:ext cx="3657600" cy="2300288"/>
                      </a:xfrm>
                      <a:prstGeom prst="rect">
                        <a:avLst/>
                      </a:prstGeom>
                      <a:noFill/>
                      <a:ln w="38100">
                        <a:noFill/>
                        <a:miter/>
                      </a:ln>
                    </p:spPr>
                  </p:pic>
                </p:oleObj>
              </mc:Fallback>
            </mc:AlternateContent>
          </a:graphicData>
        </a:graphic>
      </p:graphicFrame>
      <p:sp>
        <p:nvSpPr>
          <p:cNvPr id="40970" name="Text Box 11"/>
          <p:cNvSpPr txBox="1"/>
          <p:nvPr/>
        </p:nvSpPr>
        <p:spPr>
          <a:xfrm>
            <a:off x="325438" y="1657350"/>
            <a:ext cx="2590800" cy="457200"/>
          </a:xfrm>
          <a:prstGeom prst="rect">
            <a:avLst/>
          </a:prstGeom>
          <a:noFill/>
          <a:ln w="9525">
            <a:noFill/>
          </a:ln>
        </p:spPr>
        <p:txBody>
          <a:bodyPr anchor="t">
            <a:spAutoFit/>
          </a:bodyPr>
          <a:lstStyle/>
          <a:p>
            <a:pPr>
              <a:spcBef>
                <a:spcPct val="50000"/>
              </a:spcBef>
            </a:pPr>
            <a:r>
              <a:rPr lang="zh-CN" altLang="en-US" sz="2400" b="1" dirty="0">
                <a:latin typeface="宋体" panose="02010600030101010101" pitchFamily="2" charset="-122"/>
                <a:ea typeface="宋体" panose="02010600030101010101" pitchFamily="2" charset="-122"/>
              </a:rPr>
              <a:t>（</a:t>
            </a:r>
            <a:r>
              <a:rPr lang="en-US" altLang="zh-CN" sz="2400" b="1" dirty="0">
                <a:latin typeface="宋体" panose="02010600030101010101" pitchFamily="2" charset="-122"/>
                <a:ea typeface="宋体" panose="02010600030101010101" pitchFamily="2" charset="-122"/>
              </a:rPr>
              <a:t>1</a:t>
            </a:r>
            <a:r>
              <a:rPr lang="zh-CN" altLang="en-US" sz="2400" b="1" dirty="0">
                <a:latin typeface="宋体" panose="02010600030101010101" pitchFamily="2" charset="-122"/>
                <a:ea typeface="宋体" panose="02010600030101010101" pitchFamily="2" charset="-122"/>
              </a:rPr>
              <a:t>）一阶电路</a:t>
            </a:r>
            <a:endParaRPr lang="zh-CN" altLang="en-US" sz="2400" b="1" dirty="0">
              <a:latin typeface="宋体" panose="02010600030101010101" pitchFamily="2" charset="-122"/>
              <a:ea typeface="宋体" panose="02010600030101010101" pitchFamily="2" charset="-122"/>
            </a:endParaRPr>
          </a:p>
        </p:txBody>
      </p:sp>
      <p:sp>
        <p:nvSpPr>
          <p:cNvPr id="40971" name="Text Box 12"/>
          <p:cNvSpPr txBox="1"/>
          <p:nvPr/>
        </p:nvSpPr>
        <p:spPr>
          <a:xfrm>
            <a:off x="469900" y="1296988"/>
            <a:ext cx="2663825" cy="519112"/>
          </a:xfrm>
          <a:prstGeom prst="rect">
            <a:avLst/>
          </a:prstGeom>
          <a:noFill/>
          <a:ln w="9525">
            <a:noFill/>
          </a:ln>
        </p:spPr>
        <p:txBody>
          <a:bodyPr anchor="t">
            <a:spAutoFit/>
          </a:bodyPr>
          <a:lstStyle/>
          <a:p>
            <a:pPr>
              <a:spcBef>
                <a:spcPct val="50000"/>
              </a:spcBef>
            </a:pPr>
            <a:r>
              <a:rPr lang="en-US" altLang="zh-CN" sz="2800" dirty="0">
                <a:latin typeface="华文行楷" panose="02010800040101010101" pitchFamily="2" charset="-122"/>
                <a:ea typeface="华文行楷" panose="02010800040101010101" pitchFamily="2" charset="-122"/>
              </a:rPr>
              <a:t>1. </a:t>
            </a:r>
            <a:r>
              <a:rPr lang="zh-CN" altLang="en-US" sz="2800" dirty="0">
                <a:latin typeface="华文行楷" panose="02010800040101010101" pitchFamily="2" charset="-122"/>
                <a:ea typeface="华文行楷" panose="02010800040101010101" pitchFamily="2" charset="-122"/>
              </a:rPr>
              <a:t>同相输入</a:t>
            </a:r>
            <a:endParaRPr lang="zh-CN" altLang="en-US" sz="2800" dirty="0">
              <a:latin typeface="华文行楷" panose="02010800040101010101" pitchFamily="2" charset="-122"/>
              <a:ea typeface="华文行楷" panose="02010800040101010101" pitchFamily="2" charset="-122"/>
            </a:endParaRPr>
          </a:p>
        </p:txBody>
      </p:sp>
      <p:sp>
        <p:nvSpPr>
          <p:cNvPr id="61458" name="Text Box 18"/>
          <p:cNvSpPr txBox="1"/>
          <p:nvPr/>
        </p:nvSpPr>
        <p:spPr>
          <a:xfrm>
            <a:off x="469900" y="4465638"/>
            <a:ext cx="2232025" cy="822325"/>
          </a:xfrm>
          <a:prstGeom prst="rect">
            <a:avLst/>
          </a:prstGeom>
          <a:noFill/>
          <a:ln w="9525">
            <a:noFill/>
          </a:ln>
        </p:spPr>
        <p:txBody>
          <a:bodyPr anchor="t">
            <a:spAutoFit/>
          </a:bodyPr>
          <a:lstStyle/>
          <a:p>
            <a:pPr>
              <a:spcBef>
                <a:spcPct val="50000"/>
              </a:spcBef>
            </a:pPr>
            <a:r>
              <a:rPr lang="zh-CN" altLang="en-US" sz="2400" b="1" dirty="0">
                <a:latin typeface="Times New Roman" panose="02020603050405020304" pitchFamily="18" charset="0"/>
                <a:ea typeface="宋体" panose="02010600030101010101" pitchFamily="2" charset="-122"/>
              </a:rPr>
              <a:t>经拉氏变换得传递函数：</a:t>
            </a:r>
            <a:endParaRPr lang="zh-CN" altLang="en-US" sz="2400" b="1" dirty="0">
              <a:latin typeface="Times New Roman" panose="02020603050405020304" pitchFamily="18" charset="0"/>
              <a:ea typeface="宋体" panose="02010600030101010101" pitchFamily="2" charset="-122"/>
            </a:endParaRPr>
          </a:p>
        </p:txBody>
      </p:sp>
      <p:graphicFrame>
        <p:nvGraphicFramePr>
          <p:cNvPr id="61459" name="Object 19"/>
          <p:cNvGraphicFramePr/>
          <p:nvPr/>
        </p:nvGraphicFramePr>
        <p:xfrm>
          <a:off x="2700338" y="4365625"/>
          <a:ext cx="5692775" cy="1022350"/>
        </p:xfrm>
        <a:graphic>
          <a:graphicData uri="http://schemas.openxmlformats.org/presentationml/2006/ole">
            <mc:AlternateContent xmlns:mc="http://schemas.openxmlformats.org/markup-compatibility/2006">
              <mc:Choice xmlns:v="urn:schemas-microsoft-com:vml" Requires="v">
                <p:oleObj spid="_x0000_s30755" name="" r:id="rId9" imgW="3249930" imgH="584200" progId="Equation.3">
                  <p:embed/>
                </p:oleObj>
              </mc:Choice>
              <mc:Fallback>
                <p:oleObj name="" r:id="rId9" imgW="3249930" imgH="584200" progId="Equation.3">
                  <p:embed/>
                  <p:pic>
                    <p:nvPicPr>
                      <p:cNvPr id="0" name="图片 3160"/>
                      <p:cNvPicPr/>
                      <p:nvPr/>
                    </p:nvPicPr>
                    <p:blipFill>
                      <a:blip r:embed="rId10"/>
                      <a:stretch>
                        <a:fillRect/>
                      </a:stretch>
                    </p:blipFill>
                    <p:spPr>
                      <a:xfrm>
                        <a:off x="2700338" y="4365625"/>
                        <a:ext cx="5692775" cy="1022350"/>
                      </a:xfrm>
                      <a:prstGeom prst="rect">
                        <a:avLst/>
                      </a:prstGeom>
                      <a:solidFill>
                        <a:srgbClr val="66FFFF"/>
                      </a:solidFill>
                      <a:ln w="9525" cap="flat" cmpd="sng">
                        <a:solidFill>
                          <a:srgbClr val="FF3300"/>
                        </a:solidFill>
                        <a:prstDash val="solid"/>
                        <a:miter/>
                        <a:headEnd type="none" w="med" len="med"/>
                        <a:tailEnd type="none" w="med" len="med"/>
                      </a:ln>
                    </p:spPr>
                  </p:pic>
                </p:oleObj>
              </mc:Fallback>
            </mc:AlternateContent>
          </a:graphicData>
        </a:graphic>
      </p:graphicFrame>
      <p:sp>
        <p:nvSpPr>
          <p:cNvPr id="61460" name="AutoShape 20"/>
          <p:cNvSpPr/>
          <p:nvPr/>
        </p:nvSpPr>
        <p:spPr>
          <a:xfrm>
            <a:off x="5726113" y="5976938"/>
            <a:ext cx="1651000" cy="474662"/>
          </a:xfrm>
          <a:prstGeom prst="borderCallout1">
            <a:avLst>
              <a:gd name="adj1" fmla="val 24079"/>
              <a:gd name="adj2" fmla="val 104616"/>
              <a:gd name="adj3" fmla="val -167560"/>
              <a:gd name="adj4" fmla="val 132597"/>
            </a:avLst>
          </a:prstGeom>
          <a:solidFill>
            <a:srgbClr val="FFFFCC"/>
          </a:solidFill>
          <a:ln w="19050" cap="flat" cmpd="sng">
            <a:solidFill>
              <a:srgbClr val="FF3300"/>
            </a:solidFill>
            <a:prstDash val="solid"/>
            <a:miter/>
            <a:headEnd type="none" w="med" len="med"/>
            <a:tailEnd type="none" w="med" len="med"/>
          </a:ln>
        </p:spPr>
        <p:txBody>
          <a:bodyPr anchor="t"/>
          <a:lstStyle/>
          <a:p>
            <a:pPr algn="ctr"/>
            <a:r>
              <a:rPr lang="zh-CN" altLang="en-US" sz="2400" b="1" dirty="0">
                <a:latin typeface="Times New Roman" panose="02020603050405020304" pitchFamily="18" charset="0"/>
                <a:ea typeface="宋体" panose="02010600030101010101" pitchFamily="2" charset="-122"/>
              </a:rPr>
              <a:t>一阶电路</a:t>
            </a:r>
            <a:endParaRPr lang="zh-CN" altLang="en-US" sz="2400" b="1" dirty="0">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1450"/>
                                        </p:tgtEl>
                                        <p:attrNameLst>
                                          <p:attrName>style.visibility</p:attrName>
                                        </p:attrNameLst>
                                      </p:cBhvr>
                                      <p:to>
                                        <p:strVal val="visible"/>
                                      </p:to>
                                    </p:set>
                                    <p:animEffect transition="in" filter="wipe(left)">
                                      <p:cBhvr>
                                        <p:cTn id="7" dur="500"/>
                                        <p:tgtEl>
                                          <p:spTgt spid="6145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1444"/>
                                        </p:tgtEl>
                                        <p:attrNameLst>
                                          <p:attrName>style.visibility</p:attrName>
                                        </p:attrNameLst>
                                      </p:cBhvr>
                                      <p:to>
                                        <p:strVal val="visible"/>
                                      </p:to>
                                    </p:set>
                                    <p:animEffect transition="in" filter="wipe(left)">
                                      <p:cBhvr>
                                        <p:cTn id="12" dur="500"/>
                                        <p:tgtEl>
                                          <p:spTgt spid="6144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1447"/>
                                        </p:tgtEl>
                                        <p:attrNameLst>
                                          <p:attrName>style.visibility</p:attrName>
                                        </p:attrNameLst>
                                      </p:cBhvr>
                                      <p:to>
                                        <p:strVal val="visible"/>
                                      </p:to>
                                    </p:set>
                                    <p:animEffect transition="in" filter="wipe(left)">
                                      <p:cBhvr>
                                        <p:cTn id="17" dur="500"/>
                                        <p:tgtEl>
                                          <p:spTgt spid="6144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61445"/>
                                        </p:tgtEl>
                                        <p:attrNameLst>
                                          <p:attrName>style.visibility</p:attrName>
                                        </p:attrNameLst>
                                      </p:cBhvr>
                                      <p:to>
                                        <p:strVal val="visible"/>
                                      </p:to>
                                    </p:set>
                                    <p:animEffect transition="in" filter="wipe(left)">
                                      <p:cBhvr>
                                        <p:cTn id="22" dur="500"/>
                                        <p:tgtEl>
                                          <p:spTgt spid="6144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61448"/>
                                        </p:tgtEl>
                                        <p:attrNameLst>
                                          <p:attrName>style.visibility</p:attrName>
                                        </p:attrNameLst>
                                      </p:cBhvr>
                                      <p:to>
                                        <p:strVal val="visible"/>
                                      </p:to>
                                    </p:set>
                                    <p:animEffect transition="in" filter="wipe(left)">
                                      <p:cBhvr>
                                        <p:cTn id="27" dur="500"/>
                                        <p:tgtEl>
                                          <p:spTgt spid="6144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61446"/>
                                        </p:tgtEl>
                                        <p:attrNameLst>
                                          <p:attrName>style.visibility</p:attrName>
                                        </p:attrNameLst>
                                      </p:cBhvr>
                                      <p:to>
                                        <p:strVal val="visible"/>
                                      </p:to>
                                    </p:set>
                                    <p:animEffect transition="in" filter="wipe(left)">
                                      <p:cBhvr>
                                        <p:cTn id="32" dur="500"/>
                                        <p:tgtEl>
                                          <p:spTgt spid="61446"/>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61449"/>
                                        </p:tgtEl>
                                        <p:attrNameLst>
                                          <p:attrName>style.visibility</p:attrName>
                                        </p:attrNameLst>
                                      </p:cBhvr>
                                      <p:to>
                                        <p:strVal val="visible"/>
                                      </p:to>
                                    </p:set>
                                    <p:animEffect transition="in" filter="wipe(left)">
                                      <p:cBhvr>
                                        <p:cTn id="37" dur="500"/>
                                        <p:tgtEl>
                                          <p:spTgt spid="61449"/>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6" fill="hold" grpId="0" nodeType="clickEffect">
                                  <p:stCondLst>
                                    <p:cond delay="0"/>
                                  </p:stCondLst>
                                  <p:childTnLst>
                                    <p:set>
                                      <p:cBhvr>
                                        <p:cTn id="41" dur="1" fill="hold">
                                          <p:stCondLst>
                                            <p:cond delay="0"/>
                                          </p:stCondLst>
                                        </p:cTn>
                                        <p:tgtEl>
                                          <p:spTgt spid="61458"/>
                                        </p:tgtEl>
                                        <p:attrNameLst>
                                          <p:attrName>style.visibility</p:attrName>
                                        </p:attrNameLst>
                                      </p:cBhvr>
                                      <p:to>
                                        <p:strVal val="visible"/>
                                      </p:to>
                                    </p:set>
                                    <p:animEffect transition="in" filter="barn(inHorizontal)">
                                      <p:cBhvr>
                                        <p:cTn id="42" dur="500"/>
                                        <p:tgtEl>
                                          <p:spTgt spid="61458"/>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61459"/>
                                        </p:tgtEl>
                                        <p:attrNameLst>
                                          <p:attrName>style.visibility</p:attrName>
                                        </p:attrNameLst>
                                      </p:cBhvr>
                                      <p:to>
                                        <p:strVal val="visible"/>
                                      </p:to>
                                    </p:set>
                                    <p:animEffect transition="in" filter="wipe(left)">
                                      <p:cBhvr>
                                        <p:cTn id="47" dur="500"/>
                                        <p:tgtEl>
                                          <p:spTgt spid="61459"/>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61443">
                                            <p:txEl>
                                              <p:pRg st="0" end="0"/>
                                            </p:txEl>
                                          </p:spTgt>
                                        </p:tgtEl>
                                        <p:attrNameLst>
                                          <p:attrName>style.visibility</p:attrName>
                                        </p:attrNameLst>
                                      </p:cBhvr>
                                      <p:to>
                                        <p:strVal val="visible"/>
                                      </p:to>
                                    </p:set>
                                    <p:animEffect transition="in" filter="wipe(left)">
                                      <p:cBhvr>
                                        <p:cTn id="52" dur="500"/>
                                        <p:tgtEl>
                                          <p:spTgt spid="61443">
                                            <p:txEl>
                                              <p:pRg st="0" end="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1" fill="hold" grpId="0" nodeType="clickEffect">
                                  <p:stCondLst>
                                    <p:cond delay="0"/>
                                  </p:stCondLst>
                                  <p:childTnLst>
                                    <p:set>
                                      <p:cBhvr>
                                        <p:cTn id="56" dur="1" fill="hold">
                                          <p:stCondLst>
                                            <p:cond delay="0"/>
                                          </p:stCondLst>
                                        </p:cTn>
                                        <p:tgtEl>
                                          <p:spTgt spid="61460"/>
                                        </p:tgtEl>
                                        <p:attrNameLst>
                                          <p:attrName>style.visibility</p:attrName>
                                        </p:attrNameLst>
                                      </p:cBhvr>
                                      <p:to>
                                        <p:strVal val="visible"/>
                                      </p:to>
                                    </p:set>
                                    <p:animEffect transition="in" filter="wipe(up)">
                                      <p:cBhvr>
                                        <p:cTn id="57" dur="500"/>
                                        <p:tgtEl>
                                          <p:spTgt spid="614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43" grpId="0" build="p"/>
      <p:bldP spid="61447" grpId="0" animBg="1"/>
      <p:bldP spid="61448" grpId="0" animBg="1"/>
      <p:bldP spid="61449" grpId="0" animBg="1"/>
      <p:bldP spid="61458" grpId="0"/>
      <p:bldP spid="61460"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2"/>
          <p:cNvSpPr>
            <a:spLocks noGrp="1"/>
          </p:cNvSpPr>
          <p:nvPr>
            <p:ph type="title"/>
          </p:nvPr>
        </p:nvSpPr>
        <p:spPr>
          <a:xfrm>
            <a:off x="395288" y="836613"/>
            <a:ext cx="3810000" cy="838200"/>
          </a:xfrm>
        </p:spPr>
        <p:txBody>
          <a:bodyPr wrap="square" lIns="91440" tIns="45720" rIns="91440" bIns="45720" anchor="ctr"/>
          <a:lstStyle/>
          <a:p>
            <a:pPr algn="l" eaLnBrk="1" hangingPunct="1">
              <a:lnSpc>
                <a:spcPct val="120000"/>
              </a:lnSpc>
            </a:pPr>
            <a:r>
              <a:rPr lang="en-US" altLang="zh-CN" sz="2800" dirty="0">
                <a:solidFill>
                  <a:schemeClr val="tx1"/>
                </a:solidFill>
                <a:latin typeface="华文行楷" panose="02010800040101010101" pitchFamily="2" charset="-122"/>
                <a:ea typeface="华文行楷" panose="02010800040101010101" pitchFamily="2" charset="-122"/>
              </a:rPr>
              <a:t>1. </a:t>
            </a:r>
            <a:r>
              <a:rPr lang="zh-CN" altLang="en-US" sz="2800" dirty="0">
                <a:solidFill>
                  <a:schemeClr val="tx1"/>
                </a:solidFill>
                <a:latin typeface="华文行楷" panose="02010800040101010101" pitchFamily="2" charset="-122"/>
                <a:ea typeface="华文行楷" panose="02010800040101010101" pitchFamily="2" charset="-122"/>
              </a:rPr>
              <a:t>同相输入</a:t>
            </a:r>
            <a:br>
              <a:rPr lang="zh-CN" altLang="en-US" sz="2800" dirty="0">
                <a:solidFill>
                  <a:schemeClr val="tx1"/>
                </a:solidFill>
                <a:latin typeface="华文行楷" panose="02010800040101010101" pitchFamily="2" charset="-122"/>
                <a:ea typeface="华文行楷" panose="02010800040101010101" pitchFamily="2" charset="-122"/>
              </a:rPr>
            </a:br>
            <a:r>
              <a:rPr lang="zh-CN" altLang="en-US" sz="2400" b="1" dirty="0">
                <a:solidFill>
                  <a:schemeClr val="tx1"/>
                </a:solidFill>
                <a:latin typeface="宋体" panose="02010600030101010101" pitchFamily="2" charset="-122"/>
              </a:rPr>
              <a:t>（</a:t>
            </a:r>
            <a:r>
              <a:rPr lang="en-US" altLang="zh-CN" sz="2400" b="1" dirty="0">
                <a:solidFill>
                  <a:schemeClr val="tx1"/>
                </a:solidFill>
                <a:latin typeface="宋体" panose="02010600030101010101" pitchFamily="2" charset="-122"/>
              </a:rPr>
              <a:t>1</a:t>
            </a:r>
            <a:r>
              <a:rPr lang="zh-CN" altLang="en-US" sz="2400" b="1" dirty="0">
                <a:solidFill>
                  <a:schemeClr val="tx1"/>
                </a:solidFill>
                <a:latin typeface="宋体" panose="02010600030101010101" pitchFamily="2" charset="-122"/>
              </a:rPr>
              <a:t>）一阶电路：幅频特性</a:t>
            </a:r>
            <a:endParaRPr lang="zh-CN" altLang="en-US" sz="2400" b="1" dirty="0">
              <a:solidFill>
                <a:schemeClr val="tx1"/>
              </a:solidFill>
              <a:latin typeface="宋体" panose="02010600030101010101" pitchFamily="2" charset="-122"/>
            </a:endParaRPr>
          </a:p>
        </p:txBody>
      </p:sp>
      <p:graphicFrame>
        <p:nvGraphicFramePr>
          <p:cNvPr id="41986" name="Object 3"/>
          <p:cNvGraphicFramePr/>
          <p:nvPr/>
        </p:nvGraphicFramePr>
        <p:xfrm>
          <a:off x="900113" y="4292600"/>
          <a:ext cx="3168650" cy="2036763"/>
        </p:xfrm>
        <a:graphic>
          <a:graphicData uri="http://schemas.openxmlformats.org/presentationml/2006/ole">
            <mc:AlternateContent xmlns:mc="http://schemas.openxmlformats.org/markup-compatibility/2006">
              <mc:Choice xmlns:v="urn:schemas-microsoft-com:vml" Requires="v">
                <p:oleObj spid="_x0000_s31757" name="" r:id="rId1" imgW="1739900" imgH="1117600" progId="Equation.3">
                  <p:embed/>
                </p:oleObj>
              </mc:Choice>
              <mc:Fallback>
                <p:oleObj name="" r:id="rId1" imgW="1739900" imgH="1117600" progId="Equation.3">
                  <p:embed/>
                  <p:pic>
                    <p:nvPicPr>
                      <p:cNvPr id="0" name="图片 3165"/>
                      <p:cNvPicPr/>
                      <p:nvPr/>
                    </p:nvPicPr>
                    <p:blipFill>
                      <a:blip r:embed="rId2"/>
                      <a:stretch>
                        <a:fillRect/>
                      </a:stretch>
                    </p:blipFill>
                    <p:spPr>
                      <a:xfrm>
                        <a:off x="900113" y="4292600"/>
                        <a:ext cx="3168650" cy="2036763"/>
                      </a:xfrm>
                      <a:prstGeom prst="rect">
                        <a:avLst/>
                      </a:prstGeom>
                      <a:solidFill>
                        <a:srgbClr val="66FFFF"/>
                      </a:solidFill>
                      <a:ln w="9525" cap="flat" cmpd="sng">
                        <a:solidFill>
                          <a:srgbClr val="FF3300"/>
                        </a:solidFill>
                        <a:prstDash val="solid"/>
                        <a:miter/>
                        <a:headEnd type="none" w="med" len="med"/>
                        <a:tailEnd type="none" w="med" len="med"/>
                      </a:ln>
                    </p:spPr>
                  </p:pic>
                </p:oleObj>
              </mc:Fallback>
            </mc:AlternateContent>
          </a:graphicData>
        </a:graphic>
      </p:graphicFrame>
      <p:pic>
        <p:nvPicPr>
          <p:cNvPr id="62468" name="Picture 4" descr="Dz070406"/>
          <p:cNvPicPr>
            <a:picLocks noChangeAspect="1"/>
          </p:cNvPicPr>
          <p:nvPr/>
        </p:nvPicPr>
        <p:blipFill>
          <a:blip r:embed="rId3"/>
          <a:stretch>
            <a:fillRect/>
          </a:stretch>
        </p:blipFill>
        <p:spPr>
          <a:xfrm>
            <a:off x="4572000" y="1987550"/>
            <a:ext cx="4248150" cy="2309813"/>
          </a:xfrm>
          <a:prstGeom prst="rect">
            <a:avLst/>
          </a:prstGeom>
          <a:noFill/>
          <a:ln w="9525">
            <a:noFill/>
          </a:ln>
        </p:spPr>
      </p:pic>
      <p:sp>
        <p:nvSpPr>
          <p:cNvPr id="62469" name="Text Box 5"/>
          <p:cNvSpPr txBox="1"/>
          <p:nvPr/>
        </p:nvSpPr>
        <p:spPr>
          <a:xfrm>
            <a:off x="4787900" y="4940300"/>
            <a:ext cx="3744913" cy="1187450"/>
          </a:xfrm>
          <a:prstGeom prst="rect">
            <a:avLst/>
          </a:prstGeom>
          <a:noFill/>
          <a:ln w="9525">
            <a:noFill/>
          </a:ln>
        </p:spPr>
        <p:txBody>
          <a:bodyPr anchor="t">
            <a:spAutoFit/>
          </a:bodyPr>
          <a:lstStyle/>
          <a:p>
            <a:pPr eaLnBrk="0" hangingPunct="0">
              <a:spcBef>
                <a:spcPct val="50000"/>
              </a:spcBef>
            </a:pPr>
            <a:r>
              <a:rPr lang="en-US" altLang="zh-CN" sz="2400" dirty="0">
                <a:latin typeface="Times New Roman" panose="02020603050405020304" pitchFamily="18" charset="0"/>
                <a:ea typeface="宋体" panose="02010600030101010101" pitchFamily="2" charset="-122"/>
              </a:rPr>
              <a:t>    </a:t>
            </a:r>
            <a:r>
              <a:rPr lang="zh-CN" altLang="en-US" sz="2400" b="1" dirty="0">
                <a:latin typeface="Times New Roman" panose="02020603050405020304" pitchFamily="18" charset="0"/>
                <a:ea typeface="宋体" panose="02010600030101010101" pitchFamily="2" charset="-122"/>
              </a:rPr>
              <a:t>为了使过渡带变窄，需采用多阶滤波器，即增加</a:t>
            </a:r>
            <a:r>
              <a:rPr lang="en-US" altLang="zh-CN" sz="2400" b="1" i="1" dirty="0">
                <a:latin typeface="Times New Roman" panose="02020603050405020304" pitchFamily="18" charset="0"/>
                <a:ea typeface="宋体" panose="02010600030101010101" pitchFamily="2" charset="-122"/>
              </a:rPr>
              <a:t>RC</a:t>
            </a:r>
            <a:r>
              <a:rPr lang="zh-CN" altLang="en-US" sz="2400" b="1" dirty="0">
                <a:latin typeface="Times New Roman" panose="02020603050405020304" pitchFamily="18" charset="0"/>
                <a:ea typeface="宋体" panose="02010600030101010101" pitchFamily="2" charset="-122"/>
              </a:rPr>
              <a:t>环节。</a:t>
            </a:r>
            <a:endParaRPr lang="zh-CN" altLang="en-US" sz="2400" b="1" dirty="0">
              <a:latin typeface="Times New Roman" panose="02020603050405020304" pitchFamily="18" charset="0"/>
              <a:ea typeface="宋体" panose="02010600030101010101" pitchFamily="2" charset="-122"/>
            </a:endParaRPr>
          </a:p>
        </p:txBody>
      </p:sp>
      <p:graphicFrame>
        <p:nvGraphicFramePr>
          <p:cNvPr id="41989" name="Object 6"/>
          <p:cNvGraphicFramePr/>
          <p:nvPr/>
        </p:nvGraphicFramePr>
        <p:xfrm>
          <a:off x="609600" y="1887538"/>
          <a:ext cx="3657600" cy="2300287"/>
        </p:xfrm>
        <a:graphic>
          <a:graphicData uri="http://schemas.openxmlformats.org/presentationml/2006/ole">
            <mc:AlternateContent xmlns:mc="http://schemas.openxmlformats.org/markup-compatibility/2006">
              <mc:Choice xmlns:v="urn:schemas-microsoft-com:vml" Requires="v">
                <p:oleObj spid="_x0000_s31758" name="" r:id="rId4" imgW="11496675" imgH="7229475" progId="MSPhotoEd.3">
                  <p:embed/>
                </p:oleObj>
              </mc:Choice>
              <mc:Fallback>
                <p:oleObj name="" r:id="rId4" imgW="11496675" imgH="7229475" progId="MSPhotoEd.3">
                  <p:embed/>
                  <p:pic>
                    <p:nvPicPr>
                      <p:cNvPr id="0" name="图片 3161"/>
                      <p:cNvPicPr/>
                      <p:nvPr/>
                    </p:nvPicPr>
                    <p:blipFill>
                      <a:blip r:embed="rId5"/>
                      <a:stretch>
                        <a:fillRect/>
                      </a:stretch>
                    </p:blipFill>
                    <p:spPr>
                      <a:xfrm>
                        <a:off x="609600" y="1887538"/>
                        <a:ext cx="3657600" cy="2300287"/>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2468"/>
                                        </p:tgtEl>
                                        <p:attrNameLst>
                                          <p:attrName>style.visibility</p:attrName>
                                        </p:attrNameLst>
                                      </p:cBhvr>
                                      <p:to>
                                        <p:strVal val="visible"/>
                                      </p:to>
                                    </p:set>
                                    <p:animEffect transition="in" filter="wipe(left)">
                                      <p:cBhvr>
                                        <p:cTn id="7" dur="500"/>
                                        <p:tgtEl>
                                          <p:spTgt spid="6246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2469">
                                            <p:txEl>
                                              <p:pRg st="0" end="0"/>
                                            </p:txEl>
                                          </p:spTgt>
                                        </p:tgtEl>
                                        <p:attrNameLst>
                                          <p:attrName>style.visibility</p:attrName>
                                        </p:attrNameLst>
                                      </p:cBhvr>
                                      <p:to>
                                        <p:strVal val="visible"/>
                                      </p:to>
                                    </p:set>
                                    <p:animEffect transition="in" filter="wipe(left)">
                                      <p:cBhvr>
                                        <p:cTn id="12" dur="500"/>
                                        <p:tgtEl>
                                          <p:spTgt spid="6246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69"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2"/>
          <p:cNvSpPr>
            <a:spLocks noGrp="1"/>
          </p:cNvSpPr>
          <p:nvPr>
            <p:ph type="title"/>
          </p:nvPr>
        </p:nvSpPr>
        <p:spPr>
          <a:xfrm>
            <a:off x="250825" y="836613"/>
            <a:ext cx="3600450" cy="363537"/>
          </a:xfrm>
        </p:spPr>
        <p:txBody>
          <a:bodyPr wrap="square" lIns="91440" tIns="45720" rIns="91440" bIns="45720" anchor="ctr"/>
          <a:lstStyle/>
          <a:p>
            <a:pPr algn="l" eaLnBrk="1" hangingPunct="1"/>
            <a:r>
              <a:rPr lang="zh-CN" altLang="en-US" sz="2800" b="1" dirty="0">
                <a:solidFill>
                  <a:schemeClr val="tx1"/>
                </a:solidFill>
                <a:latin typeface="宋体" panose="02010600030101010101" pitchFamily="2" charset="-122"/>
              </a:rPr>
              <a:t>（</a:t>
            </a:r>
            <a:r>
              <a:rPr lang="en-US" altLang="zh-CN" sz="2800" b="1" dirty="0">
                <a:solidFill>
                  <a:schemeClr val="tx1"/>
                </a:solidFill>
                <a:latin typeface="宋体" panose="02010600030101010101" pitchFamily="2" charset="-122"/>
              </a:rPr>
              <a:t>2</a:t>
            </a:r>
            <a:r>
              <a:rPr lang="zh-CN" altLang="en-US" sz="2800" b="1" dirty="0">
                <a:solidFill>
                  <a:schemeClr val="tx1"/>
                </a:solidFill>
                <a:latin typeface="宋体" panose="02010600030101010101" pitchFamily="2" charset="-122"/>
              </a:rPr>
              <a:t>）简单二阶</a:t>
            </a:r>
            <a:r>
              <a:rPr lang="en-US" altLang="zh-CN" sz="2800" b="1" dirty="0">
                <a:solidFill>
                  <a:schemeClr val="tx1"/>
                </a:solidFill>
                <a:latin typeface="宋体" panose="02010600030101010101" pitchFamily="2" charset="-122"/>
              </a:rPr>
              <a:t>LPF</a:t>
            </a:r>
            <a:endParaRPr lang="en-US" altLang="zh-CN" sz="2800" b="1" dirty="0">
              <a:solidFill>
                <a:schemeClr val="tx1"/>
              </a:solidFill>
              <a:latin typeface="宋体" panose="02010600030101010101" pitchFamily="2" charset="-122"/>
            </a:endParaRPr>
          </a:p>
        </p:txBody>
      </p:sp>
      <p:graphicFrame>
        <p:nvGraphicFramePr>
          <p:cNvPr id="63491" name="Object 3"/>
          <p:cNvGraphicFramePr>
            <a:graphicFrameLocks noGrp="1"/>
          </p:cNvGraphicFramePr>
          <p:nvPr>
            <p:ph sz="half" idx="1"/>
          </p:nvPr>
        </p:nvGraphicFramePr>
        <p:xfrm>
          <a:off x="4932363" y="2062163"/>
          <a:ext cx="3816350" cy="2963862"/>
        </p:xfrm>
        <a:graphic>
          <a:graphicData uri="http://schemas.openxmlformats.org/presentationml/2006/ole">
            <mc:AlternateContent xmlns:mc="http://schemas.openxmlformats.org/markup-compatibility/2006">
              <mc:Choice xmlns:v="urn:schemas-microsoft-com:vml" Requires="v">
                <p:oleObj spid="_x0000_s32793" name="" r:id="rId1" imgW="2159000" imgH="1676400" progId="Equation.3">
                  <p:embed/>
                </p:oleObj>
              </mc:Choice>
              <mc:Fallback>
                <p:oleObj name="" r:id="rId1" imgW="2159000" imgH="1676400" progId="Equation.3">
                  <p:embed/>
                  <p:pic>
                    <p:nvPicPr>
                      <p:cNvPr id="0" name="图片 3169"/>
                      <p:cNvPicPr/>
                      <p:nvPr/>
                    </p:nvPicPr>
                    <p:blipFill>
                      <a:blip r:embed="rId2"/>
                      <a:stretch>
                        <a:fillRect/>
                      </a:stretch>
                    </p:blipFill>
                    <p:spPr>
                      <a:xfrm>
                        <a:off x="4932363" y="2062163"/>
                        <a:ext cx="3816350" cy="2963862"/>
                      </a:xfrm>
                      <a:prstGeom prst="rect">
                        <a:avLst/>
                      </a:prstGeom>
                      <a:noFill/>
                      <a:ln w="38100">
                        <a:miter/>
                      </a:ln>
                    </p:spPr>
                  </p:pic>
                </p:oleObj>
              </mc:Fallback>
            </mc:AlternateContent>
          </a:graphicData>
        </a:graphic>
      </p:graphicFrame>
      <p:graphicFrame>
        <p:nvGraphicFramePr>
          <p:cNvPr id="63492" name="Object 4"/>
          <p:cNvGraphicFramePr/>
          <p:nvPr/>
        </p:nvGraphicFramePr>
        <p:xfrm>
          <a:off x="971550" y="5221288"/>
          <a:ext cx="3744913" cy="1174750"/>
        </p:xfrm>
        <a:graphic>
          <a:graphicData uri="http://schemas.openxmlformats.org/presentationml/2006/ole">
            <mc:AlternateContent xmlns:mc="http://schemas.openxmlformats.org/markup-compatibility/2006">
              <mc:Choice xmlns:v="urn:schemas-microsoft-com:vml" Requires="v">
                <p:oleObj spid="_x0000_s32794" name="" r:id="rId3" imgW="1980565" imgH="622300" progId="Equation.3">
                  <p:embed/>
                </p:oleObj>
              </mc:Choice>
              <mc:Fallback>
                <p:oleObj name="" r:id="rId3" imgW="1980565" imgH="622300" progId="Equation.3">
                  <p:embed/>
                  <p:pic>
                    <p:nvPicPr>
                      <p:cNvPr id="0" name="图片 3170"/>
                      <p:cNvPicPr/>
                      <p:nvPr/>
                    </p:nvPicPr>
                    <p:blipFill>
                      <a:blip r:embed="rId4"/>
                      <a:stretch>
                        <a:fillRect/>
                      </a:stretch>
                    </p:blipFill>
                    <p:spPr>
                      <a:xfrm>
                        <a:off x="971550" y="5221288"/>
                        <a:ext cx="3744913" cy="1174750"/>
                      </a:xfrm>
                      <a:prstGeom prst="rect">
                        <a:avLst/>
                      </a:prstGeom>
                      <a:solidFill>
                        <a:srgbClr val="66FFFF"/>
                      </a:solidFill>
                      <a:ln w="9525" cap="flat" cmpd="sng">
                        <a:solidFill>
                          <a:srgbClr val="FF3300"/>
                        </a:solidFill>
                        <a:prstDash val="solid"/>
                        <a:miter/>
                        <a:headEnd type="none" w="med" len="med"/>
                        <a:tailEnd type="none" w="med" len="med"/>
                      </a:ln>
                    </p:spPr>
                  </p:pic>
                </p:oleObj>
              </mc:Fallback>
            </mc:AlternateContent>
          </a:graphicData>
        </a:graphic>
      </p:graphicFrame>
      <p:sp>
        <p:nvSpPr>
          <p:cNvPr id="63493" name="Text Box 5"/>
          <p:cNvSpPr txBox="1"/>
          <p:nvPr/>
        </p:nvSpPr>
        <p:spPr>
          <a:xfrm>
            <a:off x="5003800" y="5942013"/>
            <a:ext cx="3200400" cy="466725"/>
          </a:xfrm>
          <a:prstGeom prst="rect">
            <a:avLst/>
          </a:prstGeom>
          <a:solidFill>
            <a:srgbClr val="66FFFF"/>
          </a:solidFill>
          <a:ln w="9525" cap="flat" cmpd="sng">
            <a:solidFill>
              <a:srgbClr val="FF3300"/>
            </a:solidFill>
            <a:prstDash val="solid"/>
            <a:miter/>
            <a:headEnd type="none" w="med" len="med"/>
            <a:tailEnd type="none" w="med" len="med"/>
          </a:ln>
        </p:spPr>
        <p:txBody>
          <a:bodyPr anchor="t">
            <a:spAutoFit/>
          </a:bodyPr>
          <a:lstStyle/>
          <a:p>
            <a:pPr>
              <a:spcAft>
                <a:spcPct val="20000"/>
              </a:spcAft>
            </a:pPr>
            <a:r>
              <a:rPr lang="zh-CN" altLang="en-US" sz="2400" b="1" dirty="0">
                <a:latin typeface="Times New Roman" panose="02020603050405020304" pitchFamily="18" charset="0"/>
                <a:ea typeface="宋体" panose="02010600030101010101" pitchFamily="2" charset="-122"/>
              </a:rPr>
              <a:t>截止频率  </a:t>
            </a:r>
            <a:r>
              <a:rPr lang="en-US" altLang="zh-CN" sz="2400" b="1" i="1" dirty="0">
                <a:latin typeface="Times New Roman" panose="02020603050405020304" pitchFamily="18" charset="0"/>
                <a:ea typeface="宋体" panose="02010600030101010101" pitchFamily="2" charset="-122"/>
              </a:rPr>
              <a:t>f</a:t>
            </a:r>
            <a:r>
              <a:rPr lang="en-US" altLang="zh-CN" sz="2400" b="1" baseline="-25000" dirty="0">
                <a:latin typeface="Times New Roman" panose="02020603050405020304" pitchFamily="18" charset="0"/>
                <a:ea typeface="宋体" panose="02010600030101010101" pitchFamily="2" charset="-122"/>
              </a:rPr>
              <a:t>p </a:t>
            </a:r>
            <a:r>
              <a:rPr lang="en-US" altLang="zh-CN" sz="2400" b="1" dirty="0">
                <a:latin typeface="Times New Roman" panose="02020603050405020304" pitchFamily="18" charset="0"/>
                <a:ea typeface="宋体" panose="02010600030101010101" pitchFamily="2" charset="-122"/>
              </a:rPr>
              <a:t>≈ 0.37</a:t>
            </a:r>
            <a:r>
              <a:rPr lang="en-US" altLang="zh-CN" sz="2400" b="1" i="1" dirty="0">
                <a:latin typeface="Times New Roman" panose="02020603050405020304" pitchFamily="18" charset="0"/>
                <a:ea typeface="宋体" panose="02010600030101010101" pitchFamily="2" charset="-122"/>
              </a:rPr>
              <a:t>f</a:t>
            </a:r>
            <a:r>
              <a:rPr lang="en-US" altLang="zh-CN" sz="2400" b="1" baseline="-25000" dirty="0">
                <a:latin typeface="Times New Roman" panose="02020603050405020304" pitchFamily="18" charset="0"/>
                <a:ea typeface="宋体" panose="02010600030101010101" pitchFamily="2" charset="-122"/>
              </a:rPr>
              <a:t>0</a:t>
            </a:r>
            <a:endParaRPr lang="en-US" altLang="zh-CN" sz="2400" b="1" dirty="0">
              <a:latin typeface="Times New Roman" panose="02020603050405020304" pitchFamily="18" charset="0"/>
              <a:ea typeface="宋体" panose="02010600030101010101" pitchFamily="2" charset="-122"/>
            </a:endParaRPr>
          </a:p>
        </p:txBody>
      </p:sp>
      <p:graphicFrame>
        <p:nvGraphicFramePr>
          <p:cNvPr id="63494" name="Object 6"/>
          <p:cNvGraphicFramePr/>
          <p:nvPr/>
        </p:nvGraphicFramePr>
        <p:xfrm>
          <a:off x="5003800" y="5157788"/>
          <a:ext cx="2663825" cy="723900"/>
        </p:xfrm>
        <a:graphic>
          <a:graphicData uri="http://schemas.openxmlformats.org/presentationml/2006/ole">
            <mc:AlternateContent xmlns:mc="http://schemas.openxmlformats.org/markup-compatibility/2006">
              <mc:Choice xmlns:v="urn:schemas-microsoft-com:vml" Requires="v">
                <p:oleObj spid="_x0000_s32795" name="" r:id="rId5" imgW="1447165" imgH="393700" progId="Equation.3">
                  <p:embed/>
                </p:oleObj>
              </mc:Choice>
              <mc:Fallback>
                <p:oleObj name="" r:id="rId5" imgW="1447165" imgH="393700" progId="Equation.3">
                  <p:embed/>
                  <p:pic>
                    <p:nvPicPr>
                      <p:cNvPr id="0" name="图片 3171"/>
                      <p:cNvPicPr/>
                      <p:nvPr/>
                    </p:nvPicPr>
                    <p:blipFill>
                      <a:blip r:embed="rId6"/>
                      <a:stretch>
                        <a:fillRect/>
                      </a:stretch>
                    </p:blipFill>
                    <p:spPr>
                      <a:xfrm>
                        <a:off x="5003800" y="5157788"/>
                        <a:ext cx="2663825" cy="723900"/>
                      </a:xfrm>
                      <a:prstGeom prst="rect">
                        <a:avLst/>
                      </a:prstGeom>
                      <a:solidFill>
                        <a:srgbClr val="66FFFF"/>
                      </a:solidFill>
                      <a:ln w="9525" cap="flat" cmpd="sng">
                        <a:solidFill>
                          <a:srgbClr val="FF3300"/>
                        </a:solidFill>
                        <a:prstDash val="solid"/>
                        <a:miter/>
                        <a:headEnd type="none" w="med" len="med"/>
                        <a:tailEnd type="none" w="med" len="med"/>
                      </a:ln>
                    </p:spPr>
                  </p:pic>
                </p:oleObj>
              </mc:Fallback>
            </mc:AlternateContent>
          </a:graphicData>
        </a:graphic>
      </p:graphicFrame>
      <p:sp>
        <p:nvSpPr>
          <p:cNvPr id="63495" name="Text Box 7"/>
          <p:cNvSpPr txBox="1"/>
          <p:nvPr/>
        </p:nvSpPr>
        <p:spPr>
          <a:xfrm>
            <a:off x="684213" y="1270000"/>
            <a:ext cx="7861300" cy="822325"/>
          </a:xfrm>
          <a:prstGeom prst="rect">
            <a:avLst/>
          </a:prstGeom>
          <a:noFill/>
          <a:ln w="9525">
            <a:noFill/>
          </a:ln>
        </p:spPr>
        <p:txBody>
          <a:bodyPr anchor="t">
            <a:spAutoFit/>
          </a:bodyPr>
          <a:lstStyle/>
          <a:p>
            <a:pPr>
              <a:spcBef>
                <a:spcPct val="50000"/>
              </a:spcBef>
            </a:pPr>
            <a:r>
              <a:rPr lang="zh-CN" altLang="en-US" sz="2400" b="1" dirty="0">
                <a:latin typeface="宋体" panose="02010600030101010101" pitchFamily="2" charset="-122"/>
                <a:ea typeface="宋体" panose="02010600030101010101" pitchFamily="2" charset="-122"/>
              </a:rPr>
              <a:t>分析方法：电路引入了负反馈，具有</a:t>
            </a:r>
            <a:r>
              <a:rPr lang="zh-CN" altLang="en-US" sz="2400" b="1" dirty="0">
                <a:latin typeface="Arial" panose="020B0604020202020204" pitchFamily="34" charset="0"/>
                <a:ea typeface="宋体" panose="02010600030101010101" pitchFamily="2" charset="-122"/>
              </a:rPr>
              <a:t>“</a:t>
            </a:r>
            <a:r>
              <a:rPr lang="zh-CN" altLang="en-US" sz="2400" b="1" dirty="0">
                <a:latin typeface="宋体" panose="02010600030101010101" pitchFamily="2" charset="-122"/>
                <a:ea typeface="宋体" panose="02010600030101010101" pitchFamily="2" charset="-122"/>
              </a:rPr>
              <a:t>虚短</a:t>
            </a:r>
            <a:r>
              <a:rPr lang="zh-CN" altLang="en-US" sz="2400" b="1" dirty="0">
                <a:latin typeface="Arial" panose="020B0604020202020204" pitchFamily="34" charset="0"/>
                <a:ea typeface="宋体" panose="02010600030101010101" pitchFamily="2" charset="-122"/>
              </a:rPr>
              <a:t>”</a:t>
            </a:r>
            <a:r>
              <a:rPr lang="zh-CN" altLang="en-US" sz="2400" b="1" dirty="0">
                <a:latin typeface="宋体" panose="02010600030101010101" pitchFamily="2" charset="-122"/>
                <a:ea typeface="宋体" panose="02010600030101010101" pitchFamily="2" charset="-122"/>
              </a:rPr>
              <a:t>和</a:t>
            </a:r>
            <a:r>
              <a:rPr lang="zh-CN" altLang="en-US" sz="2400" b="1" dirty="0">
                <a:latin typeface="Arial" panose="020B0604020202020204" pitchFamily="34" charset="0"/>
                <a:ea typeface="宋体" panose="02010600030101010101" pitchFamily="2" charset="-122"/>
              </a:rPr>
              <a:t>“</a:t>
            </a:r>
            <a:r>
              <a:rPr lang="zh-CN" altLang="en-US" sz="2400" b="1" dirty="0">
                <a:latin typeface="宋体" panose="02010600030101010101" pitchFamily="2" charset="-122"/>
                <a:ea typeface="宋体" panose="02010600030101010101" pitchFamily="2" charset="-122"/>
              </a:rPr>
              <a:t>虚断</a:t>
            </a:r>
            <a:r>
              <a:rPr lang="zh-CN" altLang="en-US" sz="2400" b="1" dirty="0">
                <a:latin typeface="Arial" panose="020B0604020202020204" pitchFamily="34" charset="0"/>
                <a:ea typeface="宋体" panose="02010600030101010101" pitchFamily="2" charset="-122"/>
              </a:rPr>
              <a:t>”</a:t>
            </a:r>
            <a:r>
              <a:rPr lang="zh-CN" altLang="en-US" sz="2400" b="1" dirty="0">
                <a:latin typeface="宋体" panose="02010600030101010101" pitchFamily="2" charset="-122"/>
                <a:ea typeface="宋体" panose="02010600030101010101" pitchFamily="2" charset="-122"/>
              </a:rPr>
              <a:t>的特点利用节点电流法求解输出电压与输入电压的关系。</a:t>
            </a:r>
            <a:endParaRPr lang="zh-CN" altLang="en-US" sz="2400" b="1" dirty="0">
              <a:latin typeface="宋体" panose="02010600030101010101" pitchFamily="2" charset="-122"/>
              <a:ea typeface="宋体" panose="02010600030101010101" pitchFamily="2" charset="-122"/>
            </a:endParaRPr>
          </a:p>
        </p:txBody>
      </p:sp>
      <p:pic>
        <p:nvPicPr>
          <p:cNvPr id="63496" name="Picture 8" descr="Dz070408"/>
          <p:cNvPicPr>
            <a:picLocks noGrp="1" noChangeAspect="1"/>
          </p:cNvPicPr>
          <p:nvPr>
            <p:ph sz="half" idx="2"/>
          </p:nvPr>
        </p:nvPicPr>
        <p:blipFill>
          <a:blip r:embed="rId7"/>
          <a:stretch>
            <a:fillRect/>
          </a:stretch>
        </p:blipFill>
        <p:spPr>
          <a:xfrm>
            <a:off x="4716463" y="2133600"/>
            <a:ext cx="4176712" cy="2930525"/>
          </a:xfrm>
        </p:spPr>
      </p:pic>
      <p:grpSp>
        <p:nvGrpSpPr>
          <p:cNvPr id="2" name="Group 9"/>
          <p:cNvGrpSpPr/>
          <p:nvPr/>
        </p:nvGrpSpPr>
        <p:grpSpPr>
          <a:xfrm>
            <a:off x="468313" y="2493963"/>
            <a:ext cx="4114800" cy="2170112"/>
            <a:chOff x="385" y="1298"/>
            <a:chExt cx="2592" cy="1367"/>
          </a:xfrm>
        </p:grpSpPr>
        <p:graphicFrame>
          <p:nvGraphicFramePr>
            <p:cNvPr id="43017" name="Object 10"/>
            <p:cNvGraphicFramePr/>
            <p:nvPr/>
          </p:nvGraphicFramePr>
          <p:xfrm>
            <a:off x="385" y="1298"/>
            <a:ext cx="2592" cy="1367"/>
          </p:xfrm>
          <a:graphic>
            <a:graphicData uri="http://schemas.openxmlformats.org/presentationml/2006/ole">
              <mc:AlternateContent xmlns:mc="http://schemas.openxmlformats.org/markup-compatibility/2006">
                <mc:Choice xmlns:v="urn:schemas-microsoft-com:vml" Requires="v">
                  <p:oleObj spid="_x0000_s32796" name="" r:id="rId8" imgW="13820775" imgH="7286625" progId="MSPhotoEd.3">
                    <p:embed/>
                  </p:oleObj>
                </mc:Choice>
                <mc:Fallback>
                  <p:oleObj name="" r:id="rId8" imgW="13820775" imgH="7286625" progId="MSPhotoEd.3">
                    <p:embed/>
                    <p:pic>
                      <p:nvPicPr>
                        <p:cNvPr id="0" name="图片 3172"/>
                        <p:cNvPicPr/>
                        <p:nvPr/>
                      </p:nvPicPr>
                      <p:blipFill>
                        <a:blip r:embed="rId9"/>
                        <a:stretch>
                          <a:fillRect/>
                        </a:stretch>
                      </p:blipFill>
                      <p:spPr>
                        <a:xfrm>
                          <a:off x="385" y="1298"/>
                          <a:ext cx="2592" cy="1367"/>
                        </a:xfrm>
                        <a:prstGeom prst="rect">
                          <a:avLst/>
                        </a:prstGeom>
                        <a:noFill/>
                        <a:ln w="38100">
                          <a:noFill/>
                          <a:miter/>
                        </a:ln>
                      </p:spPr>
                    </p:pic>
                  </p:oleObj>
                </mc:Fallback>
              </mc:AlternateContent>
            </a:graphicData>
          </a:graphic>
        </p:graphicFrame>
        <p:sp>
          <p:nvSpPr>
            <p:cNvPr id="43018" name="Text Box 11"/>
            <p:cNvSpPr txBox="1"/>
            <p:nvPr/>
          </p:nvSpPr>
          <p:spPr>
            <a:xfrm>
              <a:off x="1882" y="2296"/>
              <a:ext cx="907" cy="288"/>
            </a:xfrm>
            <a:prstGeom prst="rect">
              <a:avLst/>
            </a:prstGeom>
            <a:noFill/>
            <a:ln w="9525">
              <a:noFill/>
            </a:ln>
          </p:spPr>
          <p:txBody>
            <a:bodyPr anchor="t">
              <a:spAutoFit/>
            </a:bodyPr>
            <a:lstStyle/>
            <a:p>
              <a:pPr>
                <a:spcBef>
                  <a:spcPct val="50000"/>
                </a:spcBef>
              </a:pPr>
              <a:r>
                <a:rPr lang="en-US" altLang="zh-CN" sz="2400" b="1" i="1" dirty="0">
                  <a:latin typeface="Times New Roman" panose="02020603050405020304" pitchFamily="18" charset="0"/>
                  <a:ea typeface="宋体" panose="02010600030101010101" pitchFamily="2" charset="-122"/>
                </a:rPr>
                <a:t>C</a:t>
              </a:r>
              <a:r>
                <a:rPr lang="en-US" altLang="zh-CN" sz="2400" b="1" baseline="-25000" dirty="0">
                  <a:latin typeface="Times New Roman" panose="02020603050405020304" pitchFamily="18" charset="0"/>
                  <a:ea typeface="宋体" panose="02010600030101010101" pitchFamily="2" charset="-122"/>
                </a:rPr>
                <a:t>1</a:t>
              </a:r>
              <a:r>
                <a:rPr lang="en-US" altLang="zh-CN" sz="2400" b="1" dirty="0">
                  <a:latin typeface="Times New Roman" panose="02020603050405020304" pitchFamily="18" charset="0"/>
                  <a:ea typeface="宋体" panose="02010600030101010101" pitchFamily="2" charset="-122"/>
                </a:rPr>
                <a:t>=</a:t>
              </a:r>
              <a:r>
                <a:rPr lang="en-US" altLang="zh-CN" sz="2400" b="1" i="1" dirty="0">
                  <a:latin typeface="Times New Roman" panose="02020603050405020304" pitchFamily="18" charset="0"/>
                  <a:ea typeface="宋体" panose="02010600030101010101" pitchFamily="2" charset="-122"/>
                </a:rPr>
                <a:t>C</a:t>
              </a:r>
              <a:r>
                <a:rPr lang="en-US" altLang="zh-CN" sz="2400" b="1" baseline="-25000" dirty="0">
                  <a:latin typeface="Times New Roman" panose="02020603050405020304" pitchFamily="18" charset="0"/>
                  <a:ea typeface="宋体" panose="02010600030101010101" pitchFamily="2" charset="-122"/>
                </a:rPr>
                <a:t>2</a:t>
              </a:r>
              <a:endParaRPr lang="en-US" altLang="zh-CN" sz="2400" b="1" dirty="0">
                <a:latin typeface="Times New Roman" panose="02020603050405020304" pitchFamily="18" charset="0"/>
                <a:ea typeface="宋体" panose="02010600030101010101" pitchFamily="2"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3495">
                                            <p:txEl>
                                              <p:pRg st="0" end="0"/>
                                            </p:txEl>
                                          </p:spTgt>
                                        </p:tgtEl>
                                        <p:attrNameLst>
                                          <p:attrName>style.visibility</p:attrName>
                                        </p:attrNameLst>
                                      </p:cBhvr>
                                      <p:to>
                                        <p:strVal val="visible"/>
                                      </p:to>
                                    </p:set>
                                    <p:animEffect transition="in" filter="wipe(left)">
                                      <p:cBhvr>
                                        <p:cTn id="12" dur="500"/>
                                        <p:tgtEl>
                                          <p:spTgt spid="6349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63491"/>
                                        </p:tgtEl>
                                        <p:attrNameLst>
                                          <p:attrName>style.visibility</p:attrName>
                                        </p:attrNameLst>
                                      </p:cBhvr>
                                      <p:to>
                                        <p:strVal val="visible"/>
                                      </p:to>
                                    </p:set>
                                    <p:animEffect transition="in" filter="wipe(left)">
                                      <p:cBhvr>
                                        <p:cTn id="17" dur="500"/>
                                        <p:tgtEl>
                                          <p:spTgt spid="6349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63492"/>
                                        </p:tgtEl>
                                        <p:attrNameLst>
                                          <p:attrName>style.visibility</p:attrName>
                                        </p:attrNameLst>
                                      </p:cBhvr>
                                      <p:to>
                                        <p:strVal val="visible"/>
                                      </p:to>
                                    </p:set>
                                    <p:animEffect transition="in" filter="wipe(left)">
                                      <p:cBhvr>
                                        <p:cTn id="22" dur="500"/>
                                        <p:tgtEl>
                                          <p:spTgt spid="6349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63494"/>
                                        </p:tgtEl>
                                        <p:attrNameLst>
                                          <p:attrName>style.visibility</p:attrName>
                                        </p:attrNameLst>
                                      </p:cBhvr>
                                      <p:to>
                                        <p:strVal val="visible"/>
                                      </p:to>
                                    </p:set>
                                    <p:animEffect transition="in" filter="wipe(left)">
                                      <p:cBhvr>
                                        <p:cTn id="27" dur="500"/>
                                        <p:tgtEl>
                                          <p:spTgt spid="63494"/>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63493"/>
                                        </p:tgtEl>
                                        <p:attrNameLst>
                                          <p:attrName>style.visibility</p:attrName>
                                        </p:attrNameLst>
                                      </p:cBhvr>
                                      <p:to>
                                        <p:strVal val="visible"/>
                                      </p:to>
                                    </p:set>
                                    <p:animEffect transition="in" filter="wipe(left)">
                                      <p:cBhvr>
                                        <p:cTn id="32" dur="500"/>
                                        <p:tgtEl>
                                          <p:spTgt spid="63493"/>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63496"/>
                                        </p:tgtEl>
                                        <p:attrNameLst>
                                          <p:attrName>style.visibility</p:attrName>
                                        </p:attrNameLst>
                                      </p:cBhvr>
                                      <p:to>
                                        <p:strVal val="visible"/>
                                      </p:to>
                                    </p:set>
                                    <p:animEffect transition="in" filter="wipe(left)">
                                      <p:cBhvr>
                                        <p:cTn id="37" dur="500"/>
                                        <p:tgtEl>
                                          <p:spTgt spid="634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3" grpId="0" animBg="1"/>
      <p:bldP spid="63495"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2" descr="Dz070102"/>
          <p:cNvPicPr>
            <a:picLocks noChangeAspect="1"/>
          </p:cNvPicPr>
          <p:nvPr/>
        </p:nvPicPr>
        <p:blipFill>
          <a:blip r:embed="rId1"/>
          <a:stretch>
            <a:fillRect/>
          </a:stretch>
        </p:blipFill>
        <p:spPr>
          <a:xfrm>
            <a:off x="971550" y="4435475"/>
            <a:ext cx="2971800" cy="1951038"/>
          </a:xfrm>
          <a:prstGeom prst="rect">
            <a:avLst/>
          </a:prstGeom>
          <a:noFill/>
          <a:ln w="9525">
            <a:noFill/>
          </a:ln>
        </p:spPr>
      </p:pic>
      <p:sp>
        <p:nvSpPr>
          <p:cNvPr id="7170" name="Rectangle 3"/>
          <p:cNvSpPr>
            <a:spLocks noGrp="1"/>
          </p:cNvSpPr>
          <p:nvPr>
            <p:ph type="title"/>
          </p:nvPr>
        </p:nvSpPr>
        <p:spPr>
          <a:xfrm>
            <a:off x="323850" y="836613"/>
            <a:ext cx="4537075" cy="533400"/>
          </a:xfrm>
        </p:spPr>
        <p:txBody>
          <a:bodyPr wrap="square" lIns="91440" tIns="45720" rIns="91440" bIns="45720" anchor="ctr"/>
          <a:lstStyle/>
          <a:p>
            <a:pPr algn="l" eaLnBrk="1" hangingPunct="1"/>
            <a:r>
              <a:rPr lang="zh-CN" altLang="en-US" sz="3600" dirty="0">
                <a:solidFill>
                  <a:schemeClr val="tx1"/>
                </a:solidFill>
                <a:ea typeface="华文行楷" panose="02010800040101010101" pitchFamily="2" charset="-122"/>
              </a:rPr>
              <a:t>一、概述</a:t>
            </a:r>
            <a:endParaRPr lang="zh-CN" altLang="en-US" sz="3600" dirty="0">
              <a:solidFill>
                <a:schemeClr val="tx1"/>
              </a:solidFill>
              <a:latin typeface="宋体" panose="02010600030101010101" pitchFamily="2" charset="-122"/>
              <a:ea typeface="华文行楷" panose="02010800040101010101" pitchFamily="2" charset="-122"/>
            </a:endParaRPr>
          </a:p>
        </p:txBody>
      </p:sp>
      <p:sp>
        <p:nvSpPr>
          <p:cNvPr id="22532" name="Text Box 4"/>
          <p:cNvSpPr txBox="1"/>
          <p:nvPr/>
        </p:nvSpPr>
        <p:spPr>
          <a:xfrm>
            <a:off x="755650" y="1771650"/>
            <a:ext cx="7835900" cy="968375"/>
          </a:xfrm>
          <a:prstGeom prst="rect">
            <a:avLst/>
          </a:prstGeom>
          <a:noFill/>
          <a:ln w="9525">
            <a:noFill/>
          </a:ln>
        </p:spPr>
        <p:txBody>
          <a:bodyPr anchor="t">
            <a:spAutoFit/>
          </a:bodyPr>
          <a:lstStyle/>
          <a:p>
            <a:pPr>
              <a:lnSpc>
                <a:spcPct val="120000"/>
              </a:lnSpc>
            </a:pPr>
            <a:r>
              <a:rPr lang="en-US" altLang="zh-CN" sz="2400" dirty="0">
                <a:solidFill>
                  <a:srgbClr val="000000"/>
                </a:solidFill>
                <a:latin typeface="Times New Roman" panose="02020603050405020304" pitchFamily="18" charset="0"/>
                <a:ea typeface="宋体" panose="02010600030101010101" pitchFamily="2" charset="-122"/>
              </a:rPr>
              <a:t>     </a:t>
            </a:r>
            <a:r>
              <a:rPr lang="en-US" altLang="zh-CN" sz="2400" b="1" i="1" dirty="0">
                <a:latin typeface="Times New Roman" panose="02020603050405020304" pitchFamily="18" charset="0"/>
                <a:ea typeface="宋体" panose="02010600030101010101" pitchFamily="2" charset="-122"/>
              </a:rPr>
              <a:t>A</a:t>
            </a:r>
            <a:r>
              <a:rPr lang="en-US" altLang="zh-CN" sz="2400" b="1" baseline="-25000" dirty="0">
                <a:latin typeface="Times New Roman" panose="02020603050405020304" pitchFamily="18" charset="0"/>
                <a:ea typeface="宋体" panose="02010600030101010101" pitchFamily="2" charset="-122"/>
              </a:rPr>
              <a:t>od</a:t>
            </a:r>
            <a:r>
              <a:rPr lang="zh-CN" altLang="en-US" sz="2400" b="1" dirty="0">
                <a:latin typeface="Times New Roman" panose="02020603050405020304" pitchFamily="18" charset="0"/>
                <a:ea typeface="宋体" panose="02010600030101010101" pitchFamily="2" charset="-122"/>
              </a:rPr>
              <a:t>、 </a:t>
            </a:r>
            <a:r>
              <a:rPr lang="en-US" altLang="zh-CN" sz="2400" b="1" i="1" dirty="0">
                <a:latin typeface="Times New Roman" panose="02020603050405020304" pitchFamily="18" charset="0"/>
                <a:ea typeface="宋体" panose="02010600030101010101" pitchFamily="2" charset="-122"/>
              </a:rPr>
              <a:t>r</a:t>
            </a:r>
            <a:r>
              <a:rPr lang="en-US" altLang="zh-CN" sz="2400" b="1" baseline="-25000" dirty="0">
                <a:latin typeface="Times New Roman" panose="02020603050405020304" pitchFamily="18" charset="0"/>
                <a:ea typeface="宋体" panose="02010600030101010101" pitchFamily="2" charset="-122"/>
              </a:rPr>
              <a:t>id</a:t>
            </a:r>
            <a:r>
              <a:rPr lang="en-US" altLang="zh-CN" sz="2400" b="1" dirty="0">
                <a:latin typeface="Times New Roman" panose="02020603050405020304" pitchFamily="18" charset="0"/>
                <a:ea typeface="宋体" panose="02010600030101010101" pitchFamily="2" charset="-122"/>
              </a:rPr>
              <a:t> </a:t>
            </a:r>
            <a:r>
              <a:rPr lang="zh-CN" altLang="en-US" sz="2400" b="1" dirty="0">
                <a:latin typeface="Times New Roman" panose="02020603050405020304" pitchFamily="18" charset="0"/>
                <a:ea typeface="宋体" panose="02010600030101010101" pitchFamily="2" charset="-122"/>
              </a:rPr>
              <a:t>、</a:t>
            </a:r>
            <a:r>
              <a:rPr lang="en-US" altLang="zh-CN" sz="2400" b="1" i="1" dirty="0">
                <a:latin typeface="Times New Roman" panose="02020603050405020304" pitchFamily="18" charset="0"/>
                <a:ea typeface="宋体" panose="02010600030101010101" pitchFamily="2" charset="-122"/>
              </a:rPr>
              <a:t>f</a:t>
            </a:r>
            <a:r>
              <a:rPr lang="en-US" altLang="zh-CN" sz="2400" b="1" baseline="-25000" dirty="0">
                <a:latin typeface="Times New Roman" panose="02020603050405020304" pitchFamily="18" charset="0"/>
                <a:ea typeface="宋体" panose="02010600030101010101" pitchFamily="2" charset="-122"/>
              </a:rPr>
              <a:t>H </a:t>
            </a:r>
            <a:r>
              <a:rPr lang="zh-CN" altLang="zh-CN" sz="2400" b="1" dirty="0">
                <a:latin typeface="Times New Roman" panose="02020603050405020304" pitchFamily="18" charset="0"/>
                <a:ea typeface="宋体" panose="02010600030101010101" pitchFamily="2" charset="-122"/>
              </a:rPr>
              <a:t>均</a:t>
            </a:r>
            <a:r>
              <a:rPr lang="zh-CN" altLang="en-US" sz="2400" b="1" dirty="0">
                <a:latin typeface="Times New Roman" panose="02020603050405020304" pitchFamily="18" charset="0"/>
                <a:ea typeface="宋体" panose="02010600030101010101" pitchFamily="2" charset="-122"/>
              </a:rPr>
              <a:t>为无穷大，</a:t>
            </a:r>
            <a:r>
              <a:rPr lang="en-US" altLang="zh-CN" sz="2400" b="1" i="1" dirty="0">
                <a:latin typeface="Times New Roman" panose="02020603050405020304" pitchFamily="18" charset="0"/>
                <a:ea typeface="宋体" panose="02010600030101010101" pitchFamily="2" charset="-122"/>
              </a:rPr>
              <a:t>r</a:t>
            </a:r>
            <a:r>
              <a:rPr lang="en-US" altLang="zh-CN" sz="2400" b="1" baseline="-25000" dirty="0">
                <a:latin typeface="Times New Roman" panose="02020603050405020304" pitchFamily="18" charset="0"/>
                <a:ea typeface="宋体" panose="02010600030101010101" pitchFamily="2" charset="-122"/>
              </a:rPr>
              <a:t>o</a:t>
            </a:r>
            <a:r>
              <a:rPr lang="zh-CN" altLang="en-US" sz="2400" b="1" dirty="0">
                <a:latin typeface="Times New Roman" panose="02020603050405020304" pitchFamily="18" charset="0"/>
                <a:ea typeface="宋体" panose="02010600030101010101" pitchFamily="2" charset="-122"/>
              </a:rPr>
              <a:t>、</a:t>
            </a:r>
            <a:r>
              <a:rPr lang="zh-CN" altLang="zh-CN" sz="2400" b="1" dirty="0">
                <a:latin typeface="Times New Roman" panose="02020603050405020304" pitchFamily="18" charset="0"/>
                <a:ea typeface="宋体" panose="02010600030101010101" pitchFamily="2" charset="-122"/>
              </a:rPr>
              <a:t>失调电压及其温漂、失调电流及其温漂、噪声均为</a:t>
            </a:r>
            <a:r>
              <a:rPr lang="en-US" altLang="zh-CN" sz="2400" b="1" dirty="0">
                <a:latin typeface="Times New Roman" panose="02020603050405020304" pitchFamily="18" charset="0"/>
                <a:ea typeface="宋体" panose="02010600030101010101" pitchFamily="2" charset="-122"/>
              </a:rPr>
              <a:t>0</a:t>
            </a:r>
            <a:r>
              <a:rPr lang="zh-CN" altLang="en-US" sz="2400" b="1" dirty="0">
                <a:latin typeface="Times New Roman" panose="02020603050405020304" pitchFamily="18" charset="0"/>
                <a:ea typeface="宋体" panose="02010600030101010101" pitchFamily="2" charset="-122"/>
              </a:rPr>
              <a:t>。</a:t>
            </a:r>
            <a:endParaRPr lang="zh-CN" altLang="en-US" sz="2400" b="1" dirty="0">
              <a:latin typeface="Times New Roman" panose="02020603050405020304" pitchFamily="18" charset="0"/>
              <a:ea typeface="宋体" panose="02010600030101010101" pitchFamily="2" charset="-122"/>
            </a:endParaRPr>
          </a:p>
        </p:txBody>
      </p:sp>
      <p:sp>
        <p:nvSpPr>
          <p:cNvPr id="22533" name="Text Box 5"/>
          <p:cNvSpPr txBox="1"/>
          <p:nvPr/>
        </p:nvSpPr>
        <p:spPr>
          <a:xfrm>
            <a:off x="3959225" y="3787775"/>
            <a:ext cx="4724400" cy="1406525"/>
          </a:xfrm>
          <a:prstGeom prst="rect">
            <a:avLst/>
          </a:prstGeom>
          <a:noFill/>
          <a:ln w="9525">
            <a:noFill/>
          </a:ln>
        </p:spPr>
        <p:txBody>
          <a:bodyPr anchor="t">
            <a:spAutoFit/>
          </a:bodyPr>
          <a:lstStyle/>
          <a:p>
            <a:pPr>
              <a:lnSpc>
                <a:spcPct val="120000"/>
              </a:lnSpc>
            </a:pPr>
            <a:r>
              <a:rPr lang="en-US" altLang="zh-CN" sz="2400" dirty="0">
                <a:solidFill>
                  <a:schemeClr val="bg1"/>
                </a:solidFill>
                <a:latin typeface="Times New Roman" panose="02020603050405020304" pitchFamily="18" charset="0"/>
                <a:ea typeface="宋体" panose="02010600030101010101" pitchFamily="2" charset="-122"/>
              </a:rPr>
              <a:t>       </a:t>
            </a:r>
            <a:r>
              <a:rPr lang="zh-CN" altLang="en-US" sz="2400" b="1" dirty="0">
                <a:latin typeface="Times New Roman" panose="02020603050405020304" pitchFamily="18" charset="0"/>
                <a:ea typeface="宋体" panose="02010600030101010101" pitchFamily="2" charset="-122"/>
              </a:rPr>
              <a:t>因为</a:t>
            </a:r>
            <a:r>
              <a:rPr lang="en-US" altLang="zh-CN" sz="2400" b="1" i="1" dirty="0">
                <a:latin typeface="Times New Roman" panose="02020603050405020304" pitchFamily="18" charset="0"/>
                <a:ea typeface="宋体" panose="02010600030101010101" pitchFamily="2" charset="-122"/>
              </a:rPr>
              <a:t>u</a:t>
            </a:r>
            <a:r>
              <a:rPr lang="en-US" altLang="zh-CN" sz="2400" b="1" baseline="-25000" dirty="0">
                <a:latin typeface="Times New Roman" panose="02020603050405020304" pitchFamily="18" charset="0"/>
                <a:ea typeface="宋体" panose="02010600030101010101" pitchFamily="2" charset="-122"/>
              </a:rPr>
              <a:t>O</a:t>
            </a:r>
            <a:r>
              <a:rPr lang="zh-CN" altLang="zh-CN" sz="2400" b="1" dirty="0">
                <a:latin typeface="Times New Roman" panose="02020603050405020304" pitchFamily="18" charset="0"/>
                <a:ea typeface="宋体" panose="02010600030101010101" pitchFamily="2" charset="-122"/>
              </a:rPr>
              <a:t>为有限值， </a:t>
            </a:r>
            <a:r>
              <a:rPr lang="en-US" altLang="zh-CN" sz="2400" b="1" i="1" dirty="0">
                <a:latin typeface="Times New Roman" panose="02020603050405020304" pitchFamily="18" charset="0"/>
                <a:ea typeface="宋体" panose="02010600030101010101" pitchFamily="2" charset="-122"/>
              </a:rPr>
              <a:t>A</a:t>
            </a:r>
            <a:r>
              <a:rPr lang="en-US" altLang="zh-CN" sz="2400" b="1" baseline="-25000" dirty="0">
                <a:latin typeface="Times New Roman" panose="02020603050405020304" pitchFamily="18" charset="0"/>
                <a:ea typeface="宋体" panose="02010600030101010101" pitchFamily="2" charset="-122"/>
              </a:rPr>
              <a:t>od</a:t>
            </a:r>
            <a:r>
              <a:rPr lang="zh-CN" altLang="en-US" sz="2400" b="1" dirty="0">
                <a:latin typeface="Times New Roman" panose="02020603050405020304" pitchFamily="18" charset="0"/>
                <a:ea typeface="宋体" panose="02010600030101010101" pitchFamily="2" charset="-122"/>
              </a:rPr>
              <a:t>＝∞，</a:t>
            </a:r>
            <a:r>
              <a:rPr lang="zh-CN" altLang="zh-CN" sz="2400" b="1" dirty="0">
                <a:latin typeface="Times New Roman" panose="02020603050405020304" pitchFamily="18" charset="0"/>
                <a:ea typeface="宋体" panose="02010600030101010101" pitchFamily="2" charset="-122"/>
              </a:rPr>
              <a:t>所以 </a:t>
            </a:r>
            <a:r>
              <a:rPr lang="en-US" altLang="zh-CN" sz="2400" b="1" i="1" dirty="0">
                <a:latin typeface="Times New Roman" panose="02020603050405020304" pitchFamily="18" charset="0"/>
                <a:ea typeface="宋体" panose="02010600030101010101" pitchFamily="2" charset="-122"/>
              </a:rPr>
              <a:t>u</a:t>
            </a:r>
            <a:r>
              <a:rPr lang="en-US" altLang="zh-CN" sz="2400" b="1" baseline="-25000" dirty="0">
                <a:latin typeface="Times New Roman" panose="02020603050405020304" pitchFamily="18" charset="0"/>
                <a:ea typeface="宋体" panose="02010600030101010101" pitchFamily="2" charset="-122"/>
              </a:rPr>
              <a:t>N</a:t>
            </a:r>
            <a:r>
              <a:rPr lang="zh-CN" altLang="en-US" sz="2400" b="1" dirty="0">
                <a:latin typeface="Times New Roman" panose="02020603050405020304" pitchFamily="18" charset="0"/>
                <a:ea typeface="宋体" panose="02010600030101010101" pitchFamily="2" charset="-122"/>
              </a:rPr>
              <a:t>－</a:t>
            </a:r>
            <a:r>
              <a:rPr lang="en-US" altLang="zh-CN" sz="2400" b="1" i="1" dirty="0">
                <a:latin typeface="Times New Roman" panose="02020603050405020304" pitchFamily="18" charset="0"/>
                <a:ea typeface="宋体" panose="02010600030101010101" pitchFamily="2" charset="-122"/>
              </a:rPr>
              <a:t>u</a:t>
            </a:r>
            <a:r>
              <a:rPr lang="en-US" altLang="zh-CN" sz="2400" b="1" baseline="-25000" dirty="0">
                <a:latin typeface="Times New Roman" panose="02020603050405020304" pitchFamily="18" charset="0"/>
                <a:ea typeface="宋体" panose="02010600030101010101" pitchFamily="2" charset="-122"/>
              </a:rPr>
              <a:t>P</a:t>
            </a:r>
            <a:r>
              <a:rPr lang="zh-CN" altLang="en-US" sz="2400" b="1" dirty="0">
                <a:latin typeface="Times New Roman" panose="02020603050405020304" pitchFamily="18" charset="0"/>
                <a:ea typeface="宋体" panose="02010600030101010101" pitchFamily="2" charset="-122"/>
              </a:rPr>
              <a:t>＝</a:t>
            </a:r>
            <a:r>
              <a:rPr lang="en-US" altLang="zh-CN" sz="2400" b="1" dirty="0">
                <a:latin typeface="Times New Roman" panose="02020603050405020304" pitchFamily="18" charset="0"/>
                <a:ea typeface="宋体" panose="02010600030101010101" pitchFamily="2" charset="-122"/>
              </a:rPr>
              <a:t>0</a:t>
            </a:r>
            <a:r>
              <a:rPr lang="zh-CN" altLang="en-US" sz="2400" b="1" dirty="0">
                <a:latin typeface="Times New Roman" panose="02020603050405020304" pitchFamily="18" charset="0"/>
                <a:ea typeface="宋体" panose="02010600030101010101" pitchFamily="2" charset="-122"/>
              </a:rPr>
              <a:t>，</a:t>
            </a:r>
            <a:r>
              <a:rPr lang="zh-CN" altLang="zh-CN" sz="2400" b="1" dirty="0">
                <a:latin typeface="Times New Roman" panose="02020603050405020304" pitchFamily="18" charset="0"/>
                <a:ea typeface="宋体" panose="02010600030101010101" pitchFamily="2" charset="-122"/>
              </a:rPr>
              <a:t>即</a:t>
            </a:r>
            <a:endParaRPr lang="zh-CN" altLang="zh-CN" sz="2400" b="1" dirty="0">
              <a:latin typeface="Times New Roman" panose="02020603050405020304" pitchFamily="18" charset="0"/>
              <a:ea typeface="宋体" panose="02010600030101010101" pitchFamily="2" charset="-122"/>
            </a:endParaRPr>
          </a:p>
          <a:p>
            <a:pPr>
              <a:lnSpc>
                <a:spcPct val="120000"/>
              </a:lnSpc>
            </a:pPr>
            <a:r>
              <a:rPr lang="zh-CN" altLang="zh-CN" sz="2400" b="1" dirty="0">
                <a:latin typeface="Times New Roman" panose="02020603050405020304" pitchFamily="18" charset="0"/>
                <a:ea typeface="宋体" panose="02010600030101010101" pitchFamily="2" charset="-122"/>
              </a:rPr>
              <a:t>     </a:t>
            </a:r>
            <a:r>
              <a:rPr lang="zh-CN" altLang="en-US" sz="2400" b="1" dirty="0">
                <a:latin typeface="Times New Roman" panose="02020603050405020304" pitchFamily="18" charset="0"/>
                <a:ea typeface="宋体" panose="02010600030101010101" pitchFamily="2" charset="-122"/>
              </a:rPr>
              <a:t>    </a:t>
            </a:r>
            <a:r>
              <a:rPr lang="en-US" altLang="zh-CN" sz="2400" b="1" i="1" dirty="0">
                <a:solidFill>
                  <a:srgbClr val="990033"/>
                </a:solidFill>
                <a:latin typeface="Times New Roman" panose="02020603050405020304" pitchFamily="18" charset="0"/>
                <a:ea typeface="宋体" panose="02010600030101010101" pitchFamily="2" charset="-122"/>
              </a:rPr>
              <a:t>u</a:t>
            </a:r>
            <a:r>
              <a:rPr lang="en-US" altLang="zh-CN" sz="2400" b="1" baseline="-25000" dirty="0">
                <a:solidFill>
                  <a:srgbClr val="990033"/>
                </a:solidFill>
                <a:latin typeface="Times New Roman" panose="02020603050405020304" pitchFamily="18" charset="0"/>
                <a:ea typeface="宋体" panose="02010600030101010101" pitchFamily="2" charset="-122"/>
              </a:rPr>
              <a:t>N</a:t>
            </a:r>
            <a:r>
              <a:rPr lang="zh-CN" altLang="en-US" sz="2400" b="1" dirty="0">
                <a:solidFill>
                  <a:srgbClr val="990033"/>
                </a:solidFill>
                <a:latin typeface="Times New Roman" panose="02020603050405020304" pitchFamily="18" charset="0"/>
                <a:ea typeface="宋体" panose="02010600030101010101" pitchFamily="2" charset="-122"/>
              </a:rPr>
              <a:t>＝</a:t>
            </a:r>
            <a:r>
              <a:rPr lang="en-US" altLang="zh-CN" sz="2400" b="1" i="1" dirty="0">
                <a:solidFill>
                  <a:srgbClr val="990033"/>
                </a:solidFill>
                <a:latin typeface="Times New Roman" panose="02020603050405020304" pitchFamily="18" charset="0"/>
                <a:ea typeface="宋体" panose="02010600030101010101" pitchFamily="2" charset="-122"/>
              </a:rPr>
              <a:t>u</a:t>
            </a:r>
            <a:r>
              <a:rPr lang="en-US" altLang="zh-CN" sz="2400" b="1" baseline="-25000" dirty="0">
                <a:solidFill>
                  <a:srgbClr val="990033"/>
                </a:solidFill>
                <a:latin typeface="Times New Roman" panose="02020603050405020304" pitchFamily="18" charset="0"/>
                <a:ea typeface="宋体" panose="02010600030101010101" pitchFamily="2" charset="-122"/>
              </a:rPr>
              <a:t>P</a:t>
            </a:r>
            <a:r>
              <a:rPr lang="en-US" altLang="zh-CN" sz="2400" b="1" dirty="0">
                <a:solidFill>
                  <a:srgbClr val="990033"/>
                </a:solidFill>
                <a:latin typeface="Times New Roman" panose="02020603050405020304" pitchFamily="18" charset="0"/>
                <a:ea typeface="宋体" panose="02010600030101010101" pitchFamily="2" charset="-122"/>
              </a:rPr>
              <a:t>…………</a:t>
            </a:r>
            <a:r>
              <a:rPr lang="zh-CN" altLang="zh-CN" sz="2400" b="1" dirty="0">
                <a:solidFill>
                  <a:srgbClr val="990033"/>
                </a:solidFill>
                <a:latin typeface="Times New Roman" panose="02020603050405020304" pitchFamily="18" charset="0"/>
                <a:ea typeface="宋体" panose="02010600030101010101" pitchFamily="2" charset="-122"/>
              </a:rPr>
              <a:t>虚短路</a:t>
            </a:r>
            <a:endParaRPr lang="zh-CN" altLang="en-US" sz="1200" b="1" dirty="0">
              <a:solidFill>
                <a:srgbClr val="990033"/>
              </a:solidFill>
              <a:latin typeface="Times New Roman" panose="02020603050405020304" pitchFamily="18" charset="0"/>
              <a:ea typeface="宋体" panose="02010600030101010101" pitchFamily="2" charset="-122"/>
            </a:endParaRPr>
          </a:p>
        </p:txBody>
      </p:sp>
      <p:sp>
        <p:nvSpPr>
          <p:cNvPr id="22534" name="Text Box 6"/>
          <p:cNvSpPr txBox="1"/>
          <p:nvPr/>
        </p:nvSpPr>
        <p:spPr>
          <a:xfrm>
            <a:off x="4427538" y="5227638"/>
            <a:ext cx="4140200" cy="968375"/>
          </a:xfrm>
          <a:prstGeom prst="rect">
            <a:avLst/>
          </a:prstGeom>
          <a:noFill/>
          <a:ln w="9525">
            <a:noFill/>
          </a:ln>
        </p:spPr>
        <p:txBody>
          <a:bodyPr anchor="t">
            <a:spAutoFit/>
          </a:bodyPr>
          <a:lstStyle/>
          <a:p>
            <a:pPr>
              <a:lnSpc>
                <a:spcPct val="120000"/>
              </a:lnSpc>
            </a:pPr>
            <a:r>
              <a:rPr lang="zh-CN" altLang="zh-CN" sz="2400" b="1" dirty="0">
                <a:latin typeface="Times New Roman" panose="02020603050405020304" pitchFamily="18" charset="0"/>
                <a:ea typeface="宋体" panose="02010600030101010101" pitchFamily="2" charset="-122"/>
              </a:rPr>
              <a:t>因为</a:t>
            </a:r>
            <a:r>
              <a:rPr lang="en-US" altLang="zh-CN" sz="2400" b="1" i="1" dirty="0">
                <a:latin typeface="Times New Roman" panose="02020603050405020304" pitchFamily="18" charset="0"/>
                <a:ea typeface="宋体" panose="02010600030101010101" pitchFamily="2" charset="-122"/>
              </a:rPr>
              <a:t>r</a:t>
            </a:r>
            <a:r>
              <a:rPr lang="en-US" altLang="zh-CN" sz="2400" b="1" baseline="-25000" dirty="0">
                <a:latin typeface="Times New Roman" panose="02020603050405020304" pitchFamily="18" charset="0"/>
                <a:ea typeface="宋体" panose="02010600030101010101" pitchFamily="2" charset="-122"/>
              </a:rPr>
              <a:t>id</a:t>
            </a:r>
            <a:r>
              <a:rPr lang="zh-CN" altLang="en-US" sz="2400" b="1" dirty="0">
                <a:latin typeface="Times New Roman" panose="02020603050405020304" pitchFamily="18" charset="0"/>
                <a:ea typeface="宋体" panose="02010600030101010101" pitchFamily="2" charset="-122"/>
              </a:rPr>
              <a:t>＝∞，</a:t>
            </a:r>
            <a:r>
              <a:rPr lang="zh-CN" altLang="zh-CN" sz="2400" b="1" dirty="0">
                <a:latin typeface="Times New Roman" panose="02020603050405020304" pitchFamily="18" charset="0"/>
                <a:ea typeface="宋体" panose="02010600030101010101" pitchFamily="2" charset="-122"/>
              </a:rPr>
              <a:t>所以 </a:t>
            </a:r>
            <a:endParaRPr lang="zh-CN" altLang="zh-CN" sz="2400" b="1" dirty="0">
              <a:latin typeface="Times New Roman" panose="02020603050405020304" pitchFamily="18" charset="0"/>
              <a:ea typeface="宋体" panose="02010600030101010101" pitchFamily="2" charset="-122"/>
            </a:endParaRPr>
          </a:p>
          <a:p>
            <a:pPr>
              <a:lnSpc>
                <a:spcPct val="120000"/>
              </a:lnSpc>
            </a:pPr>
            <a:r>
              <a:rPr lang="zh-CN" altLang="en-US" sz="2400" b="1" i="1" dirty="0">
                <a:latin typeface="Times New Roman" panose="02020603050405020304" pitchFamily="18" charset="0"/>
                <a:ea typeface="宋体" panose="02010600030101010101" pitchFamily="2" charset="-122"/>
              </a:rPr>
              <a:t>   </a:t>
            </a:r>
            <a:r>
              <a:rPr lang="en-US" altLang="zh-CN" sz="2400" b="1" i="1" dirty="0">
                <a:solidFill>
                  <a:srgbClr val="990033"/>
                </a:solidFill>
                <a:latin typeface="Times New Roman" panose="02020603050405020304" pitchFamily="18" charset="0"/>
                <a:ea typeface="宋体" panose="02010600030101010101" pitchFamily="2" charset="-122"/>
              </a:rPr>
              <a:t>i</a:t>
            </a:r>
            <a:r>
              <a:rPr lang="en-US" altLang="zh-CN" sz="2400" b="1" baseline="-25000" dirty="0">
                <a:solidFill>
                  <a:srgbClr val="990033"/>
                </a:solidFill>
                <a:latin typeface="Times New Roman" panose="02020603050405020304" pitchFamily="18" charset="0"/>
                <a:ea typeface="宋体" panose="02010600030101010101" pitchFamily="2" charset="-122"/>
              </a:rPr>
              <a:t>N</a:t>
            </a:r>
            <a:r>
              <a:rPr lang="zh-CN" altLang="en-US" sz="2400" b="1" dirty="0">
                <a:solidFill>
                  <a:srgbClr val="990033"/>
                </a:solidFill>
                <a:latin typeface="Times New Roman" panose="02020603050405020304" pitchFamily="18" charset="0"/>
                <a:ea typeface="宋体" panose="02010600030101010101" pitchFamily="2" charset="-122"/>
              </a:rPr>
              <a:t>＝</a:t>
            </a:r>
            <a:r>
              <a:rPr lang="en-US" altLang="zh-CN" sz="2400" b="1" i="1" dirty="0">
                <a:solidFill>
                  <a:srgbClr val="990033"/>
                </a:solidFill>
                <a:latin typeface="Times New Roman" panose="02020603050405020304" pitchFamily="18" charset="0"/>
                <a:ea typeface="宋体" panose="02010600030101010101" pitchFamily="2" charset="-122"/>
              </a:rPr>
              <a:t>i</a:t>
            </a:r>
            <a:r>
              <a:rPr lang="en-US" altLang="zh-CN" sz="2400" b="1" baseline="-25000" dirty="0">
                <a:solidFill>
                  <a:srgbClr val="990033"/>
                </a:solidFill>
                <a:latin typeface="Times New Roman" panose="02020603050405020304" pitchFamily="18" charset="0"/>
                <a:ea typeface="宋体" panose="02010600030101010101" pitchFamily="2" charset="-122"/>
              </a:rPr>
              <a:t>P</a:t>
            </a:r>
            <a:r>
              <a:rPr lang="zh-CN" altLang="en-US" sz="2400" b="1" dirty="0">
                <a:solidFill>
                  <a:srgbClr val="990033"/>
                </a:solidFill>
                <a:latin typeface="Times New Roman" panose="02020603050405020304" pitchFamily="18" charset="0"/>
                <a:ea typeface="宋体" panose="02010600030101010101" pitchFamily="2" charset="-122"/>
              </a:rPr>
              <a:t>＝</a:t>
            </a:r>
            <a:r>
              <a:rPr lang="en-US" altLang="zh-CN" sz="2400" b="1" dirty="0">
                <a:solidFill>
                  <a:srgbClr val="990033"/>
                </a:solidFill>
                <a:latin typeface="Times New Roman" panose="02020603050405020304" pitchFamily="18" charset="0"/>
                <a:ea typeface="宋体" panose="02010600030101010101" pitchFamily="2" charset="-122"/>
              </a:rPr>
              <a:t>0………</a:t>
            </a:r>
            <a:r>
              <a:rPr lang="zh-CN" altLang="zh-CN" sz="2400" b="1" dirty="0">
                <a:solidFill>
                  <a:srgbClr val="990033"/>
                </a:solidFill>
                <a:latin typeface="Times New Roman" panose="02020603050405020304" pitchFamily="18" charset="0"/>
                <a:ea typeface="宋体" panose="02010600030101010101" pitchFamily="2" charset="-122"/>
              </a:rPr>
              <a:t>虚断路</a:t>
            </a:r>
            <a:endParaRPr lang="zh-CN" altLang="en-US" sz="2400" b="1" dirty="0">
              <a:solidFill>
                <a:srgbClr val="990033"/>
              </a:solidFill>
              <a:latin typeface="Times New Roman" panose="02020603050405020304" pitchFamily="18" charset="0"/>
              <a:ea typeface="宋体" panose="02010600030101010101" pitchFamily="2" charset="-122"/>
            </a:endParaRPr>
          </a:p>
        </p:txBody>
      </p:sp>
      <p:sp>
        <p:nvSpPr>
          <p:cNvPr id="22535" name="Text Box 7"/>
          <p:cNvSpPr txBox="1"/>
          <p:nvPr/>
        </p:nvSpPr>
        <p:spPr>
          <a:xfrm>
            <a:off x="755650" y="3284538"/>
            <a:ext cx="5472113" cy="457200"/>
          </a:xfrm>
          <a:prstGeom prst="rect">
            <a:avLst/>
          </a:prstGeom>
          <a:noFill/>
          <a:ln w="9525">
            <a:noFill/>
          </a:ln>
        </p:spPr>
        <p:txBody>
          <a:bodyPr anchor="t">
            <a:spAutoFit/>
          </a:bodyPr>
          <a:lstStyle/>
          <a:p>
            <a:pPr>
              <a:spcBef>
                <a:spcPct val="50000"/>
              </a:spcBef>
            </a:pPr>
            <a:r>
              <a:rPr lang="zh-CN" altLang="en-US" sz="2400" b="1" dirty="0">
                <a:latin typeface="Times New Roman" panose="02020603050405020304" pitchFamily="18" charset="0"/>
                <a:ea typeface="宋体" panose="02010600030101010101" pitchFamily="2" charset="-122"/>
              </a:rPr>
              <a:t>电路特征：引入电压负反馈。</a:t>
            </a:r>
            <a:endParaRPr lang="zh-CN" altLang="en-US" sz="2400" b="1" dirty="0">
              <a:latin typeface="Times New Roman" panose="02020603050405020304" pitchFamily="18" charset="0"/>
              <a:ea typeface="宋体" panose="02010600030101010101" pitchFamily="2" charset="-122"/>
            </a:endParaRPr>
          </a:p>
        </p:txBody>
      </p:sp>
      <p:sp>
        <p:nvSpPr>
          <p:cNvPr id="22536" name="AutoShape 8"/>
          <p:cNvSpPr/>
          <p:nvPr/>
        </p:nvSpPr>
        <p:spPr>
          <a:xfrm>
            <a:off x="684213" y="3787775"/>
            <a:ext cx="1511300" cy="504825"/>
          </a:xfrm>
          <a:prstGeom prst="borderCallout1">
            <a:avLst>
              <a:gd name="adj1" fmla="val 22644"/>
              <a:gd name="adj2" fmla="val 105042"/>
              <a:gd name="adj3" fmla="val 94968"/>
              <a:gd name="adj4" fmla="val 131407"/>
            </a:avLst>
          </a:prstGeom>
          <a:solidFill>
            <a:srgbClr val="00FFFF"/>
          </a:solidFill>
          <a:ln w="19050" cap="flat" cmpd="sng">
            <a:solidFill>
              <a:srgbClr val="FF0000"/>
            </a:solidFill>
            <a:prstDash val="solid"/>
            <a:miter/>
            <a:headEnd type="none" w="med" len="med"/>
            <a:tailEnd type="none" w="med" len="med"/>
          </a:ln>
        </p:spPr>
        <p:txBody>
          <a:bodyPr anchor="t"/>
          <a:lstStyle/>
          <a:p>
            <a:pPr algn="ctr"/>
            <a:r>
              <a:rPr lang="zh-CN" altLang="en-US" sz="2400" b="1" dirty="0">
                <a:latin typeface="Times New Roman" panose="02020603050405020304" pitchFamily="18" charset="0"/>
                <a:ea typeface="宋体" panose="02010600030101010101" pitchFamily="2" charset="-122"/>
              </a:rPr>
              <a:t>无源网络</a:t>
            </a:r>
            <a:endParaRPr lang="zh-CN" altLang="en-US" sz="2400" b="1" dirty="0">
              <a:latin typeface="Times New Roman" panose="02020603050405020304" pitchFamily="18" charset="0"/>
              <a:ea typeface="宋体" panose="02010600030101010101" pitchFamily="2" charset="-122"/>
            </a:endParaRPr>
          </a:p>
        </p:txBody>
      </p:sp>
      <p:sp>
        <p:nvSpPr>
          <p:cNvPr id="22537" name="Text Box 9"/>
          <p:cNvSpPr txBox="1"/>
          <p:nvPr/>
        </p:nvSpPr>
        <p:spPr>
          <a:xfrm>
            <a:off x="468313" y="2708275"/>
            <a:ext cx="7646987" cy="604838"/>
          </a:xfrm>
          <a:prstGeom prst="rect">
            <a:avLst/>
          </a:prstGeom>
          <a:noFill/>
          <a:ln w="9525">
            <a:noFill/>
          </a:ln>
        </p:spPr>
        <p:txBody>
          <a:bodyPr anchor="t">
            <a:spAutoFit/>
          </a:bodyPr>
          <a:lstStyle/>
          <a:p>
            <a:pPr>
              <a:lnSpc>
                <a:spcPct val="120000"/>
              </a:lnSpc>
            </a:pPr>
            <a:r>
              <a:rPr lang="en-US" altLang="zh-CN" sz="2800" dirty="0">
                <a:latin typeface="华文行楷" panose="02010800040101010101" pitchFamily="2" charset="-122"/>
                <a:ea typeface="华文行楷" panose="02010800040101010101" pitchFamily="2" charset="-122"/>
              </a:rPr>
              <a:t>2. </a:t>
            </a:r>
            <a:r>
              <a:rPr lang="zh-CN" altLang="en-US" sz="2800" dirty="0">
                <a:latin typeface="华文行楷" panose="02010800040101010101" pitchFamily="2" charset="-122"/>
                <a:ea typeface="华文行楷" panose="02010800040101010101" pitchFamily="2" charset="-122"/>
              </a:rPr>
              <a:t>集成运放的线性工作区</a:t>
            </a:r>
            <a:r>
              <a:rPr lang="en-US" altLang="zh-CN" sz="2800" b="1" dirty="0">
                <a:latin typeface="宋体" panose="02010600030101010101" pitchFamily="2" charset="-122"/>
                <a:ea typeface="宋体" panose="02010600030101010101" pitchFamily="2" charset="-122"/>
              </a:rPr>
              <a:t>:</a:t>
            </a:r>
            <a:r>
              <a:rPr lang="en-US" altLang="zh-CN" sz="2400" b="1" i="1" dirty="0">
                <a:latin typeface="Times New Roman" panose="02020603050405020304" pitchFamily="18" charset="0"/>
                <a:ea typeface="宋体" panose="02010600030101010101" pitchFamily="2" charset="-122"/>
              </a:rPr>
              <a:t>   u</a:t>
            </a:r>
            <a:r>
              <a:rPr lang="en-US" altLang="zh-CN" sz="2400" b="1" baseline="-25000" dirty="0">
                <a:latin typeface="Times New Roman" panose="02020603050405020304" pitchFamily="18" charset="0"/>
                <a:ea typeface="宋体" panose="02010600030101010101" pitchFamily="2" charset="-122"/>
              </a:rPr>
              <a:t>O</a:t>
            </a:r>
            <a:r>
              <a:rPr lang="zh-CN" altLang="en-US" sz="2400" b="1" dirty="0">
                <a:latin typeface="Times New Roman" panose="02020603050405020304" pitchFamily="18" charset="0"/>
                <a:ea typeface="宋体" panose="02010600030101010101" pitchFamily="2" charset="-122"/>
              </a:rPr>
              <a:t>＝</a:t>
            </a:r>
            <a:r>
              <a:rPr lang="en-US" altLang="zh-CN" sz="2400" b="1" i="1" dirty="0">
                <a:latin typeface="Times New Roman" panose="02020603050405020304" pitchFamily="18" charset="0"/>
                <a:ea typeface="宋体" panose="02010600030101010101" pitchFamily="2" charset="-122"/>
              </a:rPr>
              <a:t>A</a:t>
            </a:r>
            <a:r>
              <a:rPr lang="en-US" altLang="zh-CN" sz="2400" b="1" baseline="-25000" dirty="0">
                <a:latin typeface="Times New Roman" panose="02020603050405020304" pitchFamily="18" charset="0"/>
                <a:ea typeface="宋体" panose="02010600030101010101" pitchFamily="2" charset="-122"/>
              </a:rPr>
              <a:t>od</a:t>
            </a:r>
            <a:r>
              <a:rPr lang="en-US" altLang="zh-CN" sz="2400" b="1" dirty="0">
                <a:latin typeface="Times New Roman" panose="02020603050405020304" pitchFamily="18" charset="0"/>
                <a:ea typeface="宋体" panose="02010600030101010101" pitchFamily="2" charset="-122"/>
              </a:rPr>
              <a:t>(</a:t>
            </a:r>
            <a:r>
              <a:rPr lang="en-US" altLang="zh-CN" sz="2400" b="1" i="1" dirty="0">
                <a:latin typeface="Times New Roman" panose="02020603050405020304" pitchFamily="18" charset="0"/>
                <a:ea typeface="宋体" panose="02010600030101010101" pitchFamily="2" charset="-122"/>
              </a:rPr>
              <a:t>u</a:t>
            </a:r>
            <a:r>
              <a:rPr lang="en-US" altLang="zh-CN" sz="2400" b="1" baseline="-25000" dirty="0">
                <a:latin typeface="Times New Roman" panose="02020603050405020304" pitchFamily="18" charset="0"/>
                <a:ea typeface="宋体" panose="02010600030101010101" pitchFamily="2" charset="-122"/>
              </a:rPr>
              <a:t>P</a:t>
            </a:r>
            <a:r>
              <a:rPr lang="zh-CN" altLang="en-US" sz="2400" b="1" dirty="0">
                <a:latin typeface="Times New Roman" panose="02020603050405020304" pitchFamily="18" charset="0"/>
                <a:ea typeface="宋体" panose="02010600030101010101" pitchFamily="2" charset="-122"/>
              </a:rPr>
              <a:t>－ </a:t>
            </a:r>
            <a:r>
              <a:rPr lang="en-US" altLang="zh-CN" sz="2400" b="1" i="1" dirty="0">
                <a:latin typeface="Times New Roman" panose="02020603050405020304" pitchFamily="18" charset="0"/>
                <a:ea typeface="宋体" panose="02010600030101010101" pitchFamily="2" charset="-122"/>
              </a:rPr>
              <a:t>u</a:t>
            </a:r>
            <a:r>
              <a:rPr lang="en-US" altLang="zh-CN" sz="2400" b="1" baseline="-25000" dirty="0">
                <a:latin typeface="Times New Roman" panose="02020603050405020304" pitchFamily="18" charset="0"/>
                <a:ea typeface="宋体" panose="02010600030101010101" pitchFamily="2" charset="-122"/>
              </a:rPr>
              <a:t>N</a:t>
            </a:r>
            <a:r>
              <a:rPr lang="en-US" altLang="zh-CN" sz="2400" b="1" dirty="0">
                <a:latin typeface="Times New Roman" panose="02020603050405020304" pitchFamily="18" charset="0"/>
                <a:ea typeface="宋体" panose="02010600030101010101" pitchFamily="2" charset="-122"/>
              </a:rPr>
              <a:t>)</a:t>
            </a:r>
            <a:endParaRPr lang="en-US" altLang="zh-CN" sz="2400" b="1" baseline="-25000" dirty="0">
              <a:latin typeface="Times New Roman" panose="02020603050405020304" pitchFamily="18" charset="0"/>
              <a:ea typeface="宋体" panose="02010600030101010101" pitchFamily="2" charset="-122"/>
            </a:endParaRPr>
          </a:p>
        </p:txBody>
      </p:sp>
      <p:sp>
        <p:nvSpPr>
          <p:cNvPr id="22542" name="Text Box 14"/>
          <p:cNvSpPr txBox="1"/>
          <p:nvPr/>
        </p:nvSpPr>
        <p:spPr>
          <a:xfrm>
            <a:off x="468313" y="1411288"/>
            <a:ext cx="5327650" cy="519112"/>
          </a:xfrm>
          <a:prstGeom prst="rect">
            <a:avLst/>
          </a:prstGeom>
          <a:noFill/>
          <a:ln w="9525">
            <a:noFill/>
          </a:ln>
        </p:spPr>
        <p:txBody>
          <a:bodyPr anchor="t">
            <a:spAutoFit/>
          </a:bodyPr>
          <a:lstStyle/>
          <a:p>
            <a:pPr>
              <a:spcBef>
                <a:spcPct val="50000"/>
              </a:spcBef>
            </a:pPr>
            <a:r>
              <a:rPr lang="en-US" altLang="zh-CN" sz="2800" dirty="0">
                <a:latin typeface="华文行楷" panose="02010800040101010101" pitchFamily="2" charset="-122"/>
                <a:ea typeface="华文行楷" panose="02010800040101010101" pitchFamily="2" charset="-122"/>
              </a:rPr>
              <a:t>1. </a:t>
            </a:r>
            <a:r>
              <a:rPr lang="zh-CN" altLang="en-US" sz="2800" dirty="0">
                <a:latin typeface="华文行楷" panose="02010800040101010101" pitchFamily="2" charset="-122"/>
                <a:ea typeface="华文行楷" panose="02010800040101010101" pitchFamily="2" charset="-122"/>
              </a:rPr>
              <a:t>理想运放的参数特点</a:t>
            </a:r>
            <a:endParaRPr lang="zh-CN" altLang="en-US" sz="2800" dirty="0">
              <a:latin typeface="华文行楷" panose="02010800040101010101" pitchFamily="2" charset="-122"/>
              <a:ea typeface="华文行楷" panose="020108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2532"/>
                                        </p:tgtEl>
                                        <p:attrNameLst>
                                          <p:attrName>style.visibility</p:attrName>
                                        </p:attrNameLst>
                                      </p:cBhvr>
                                      <p:to>
                                        <p:strVal val="visible"/>
                                      </p:to>
                                    </p:set>
                                    <p:animEffect transition="in" filter="wipe(left)">
                                      <p:cBhvr>
                                        <p:cTn id="7" dur="500"/>
                                        <p:tgtEl>
                                          <p:spTgt spid="22532"/>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2542"/>
                                        </p:tgtEl>
                                        <p:attrNameLst>
                                          <p:attrName>style.visibility</p:attrName>
                                        </p:attrNameLst>
                                      </p:cBhvr>
                                      <p:to>
                                        <p:strVal val="visible"/>
                                      </p:to>
                                    </p:set>
                                    <p:animEffect transition="in" filter="wipe(left)">
                                      <p:cBhvr>
                                        <p:cTn id="10" dur="500"/>
                                        <p:tgtEl>
                                          <p:spTgt spid="22542"/>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22530"/>
                                        </p:tgtEl>
                                        <p:attrNameLst>
                                          <p:attrName>style.visibility</p:attrName>
                                        </p:attrNameLst>
                                      </p:cBhvr>
                                      <p:to>
                                        <p:strVal val="visible"/>
                                      </p:to>
                                    </p:set>
                                    <p:animEffect transition="in" filter="wipe(left)">
                                      <p:cBhvr>
                                        <p:cTn id="15" dur="500"/>
                                        <p:tgtEl>
                                          <p:spTgt spid="22530"/>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22533"/>
                                        </p:tgtEl>
                                        <p:attrNameLst>
                                          <p:attrName>style.visibility</p:attrName>
                                        </p:attrNameLst>
                                      </p:cBhvr>
                                      <p:to>
                                        <p:strVal val="visible"/>
                                      </p:to>
                                    </p:set>
                                    <p:animEffect transition="in" filter="wipe(left)">
                                      <p:cBhvr>
                                        <p:cTn id="18" dur="500"/>
                                        <p:tgtEl>
                                          <p:spTgt spid="22533"/>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22534"/>
                                        </p:tgtEl>
                                        <p:attrNameLst>
                                          <p:attrName>style.visibility</p:attrName>
                                        </p:attrNameLst>
                                      </p:cBhvr>
                                      <p:to>
                                        <p:strVal val="visible"/>
                                      </p:to>
                                    </p:set>
                                    <p:animEffect transition="in" filter="wipe(left)">
                                      <p:cBhvr>
                                        <p:cTn id="21" dur="500"/>
                                        <p:tgtEl>
                                          <p:spTgt spid="22534"/>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22535"/>
                                        </p:tgtEl>
                                        <p:attrNameLst>
                                          <p:attrName>style.visibility</p:attrName>
                                        </p:attrNameLst>
                                      </p:cBhvr>
                                      <p:to>
                                        <p:strVal val="visible"/>
                                      </p:to>
                                    </p:set>
                                    <p:animEffect transition="in" filter="wipe(left)">
                                      <p:cBhvr>
                                        <p:cTn id="24" dur="500"/>
                                        <p:tgtEl>
                                          <p:spTgt spid="22535"/>
                                        </p:tgtEl>
                                      </p:cBhvr>
                                    </p:animEffect>
                                  </p:childTnLst>
                                </p:cTn>
                              </p:par>
                              <p:par>
                                <p:cTn id="25" presetID="22" presetClass="entr" presetSubtype="8" fill="hold" grpId="0" nodeType="withEffect">
                                  <p:stCondLst>
                                    <p:cond delay="0"/>
                                  </p:stCondLst>
                                  <p:childTnLst>
                                    <p:set>
                                      <p:cBhvr>
                                        <p:cTn id="26" dur="1" fill="hold">
                                          <p:stCondLst>
                                            <p:cond delay="0"/>
                                          </p:stCondLst>
                                        </p:cTn>
                                        <p:tgtEl>
                                          <p:spTgt spid="22536"/>
                                        </p:tgtEl>
                                        <p:attrNameLst>
                                          <p:attrName>style.visibility</p:attrName>
                                        </p:attrNameLst>
                                      </p:cBhvr>
                                      <p:to>
                                        <p:strVal val="visible"/>
                                      </p:to>
                                    </p:set>
                                    <p:animEffect transition="in" filter="wipe(left)">
                                      <p:cBhvr>
                                        <p:cTn id="27" dur="500"/>
                                        <p:tgtEl>
                                          <p:spTgt spid="22536"/>
                                        </p:tgtEl>
                                      </p:cBhvr>
                                    </p:animEffect>
                                  </p:childTnLst>
                                </p:cTn>
                              </p:par>
                              <p:par>
                                <p:cTn id="28" presetID="22" presetClass="entr" presetSubtype="8" fill="hold" grpId="0" nodeType="withEffect">
                                  <p:stCondLst>
                                    <p:cond delay="0"/>
                                  </p:stCondLst>
                                  <p:childTnLst>
                                    <p:set>
                                      <p:cBhvr>
                                        <p:cTn id="29" dur="1" fill="hold">
                                          <p:stCondLst>
                                            <p:cond delay="0"/>
                                          </p:stCondLst>
                                        </p:cTn>
                                        <p:tgtEl>
                                          <p:spTgt spid="22537"/>
                                        </p:tgtEl>
                                        <p:attrNameLst>
                                          <p:attrName>style.visibility</p:attrName>
                                        </p:attrNameLst>
                                      </p:cBhvr>
                                      <p:to>
                                        <p:strVal val="visible"/>
                                      </p:to>
                                    </p:set>
                                    <p:animEffect transition="in" filter="wipe(left)">
                                      <p:cBhvr>
                                        <p:cTn id="30" dur="500"/>
                                        <p:tgtEl>
                                          <p:spTgt spid="225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2" grpId="0"/>
      <p:bldP spid="22533" grpId="0"/>
      <p:bldP spid="22534" grpId="0"/>
      <p:bldP spid="22535" grpId="0"/>
      <p:bldP spid="22536" grpId="0" animBg="1"/>
      <p:bldP spid="22537" grpId="0"/>
      <p:bldP spid="22542"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2"/>
          <p:cNvSpPr>
            <a:spLocks noGrp="1"/>
          </p:cNvSpPr>
          <p:nvPr>
            <p:ph type="title"/>
          </p:nvPr>
        </p:nvSpPr>
        <p:spPr>
          <a:xfrm>
            <a:off x="250825" y="908050"/>
            <a:ext cx="5181600" cy="609600"/>
          </a:xfrm>
        </p:spPr>
        <p:txBody>
          <a:bodyPr wrap="square" lIns="91440" tIns="45720" rIns="91440" bIns="45720" anchor="ctr"/>
          <a:lstStyle/>
          <a:p>
            <a:pPr algn="l" eaLnBrk="1" hangingPunct="1"/>
            <a:r>
              <a:rPr lang="zh-CN" altLang="zh-CN" sz="2800" b="1" dirty="0">
                <a:solidFill>
                  <a:schemeClr val="tx1"/>
                </a:solidFill>
                <a:latin typeface="宋体" panose="02010600030101010101" pitchFamily="2" charset="-122"/>
              </a:rPr>
              <a:t>（</a:t>
            </a:r>
            <a:r>
              <a:rPr lang="en-US" altLang="zh-CN" sz="2800" b="1" dirty="0">
                <a:solidFill>
                  <a:schemeClr val="tx1"/>
                </a:solidFill>
                <a:latin typeface="宋体" panose="02010600030101010101" pitchFamily="2" charset="-122"/>
              </a:rPr>
              <a:t>3</a:t>
            </a:r>
            <a:r>
              <a:rPr lang="zh-CN" altLang="en-US" sz="2800" b="1" dirty="0">
                <a:solidFill>
                  <a:schemeClr val="tx1"/>
                </a:solidFill>
                <a:latin typeface="宋体" panose="02010600030101010101" pitchFamily="2" charset="-122"/>
              </a:rPr>
              <a:t>）</a:t>
            </a:r>
            <a:r>
              <a:rPr lang="zh-CN" altLang="zh-CN" sz="2800" b="1" dirty="0">
                <a:solidFill>
                  <a:schemeClr val="tx1"/>
                </a:solidFill>
                <a:latin typeface="宋体" panose="02010600030101010101" pitchFamily="2" charset="-122"/>
              </a:rPr>
              <a:t>压控电压源二阶</a:t>
            </a:r>
            <a:r>
              <a:rPr lang="en-US" altLang="zh-CN" sz="2800" b="1" dirty="0">
                <a:solidFill>
                  <a:schemeClr val="tx1"/>
                </a:solidFill>
                <a:latin typeface="宋体" panose="02010600030101010101" pitchFamily="2" charset="-122"/>
              </a:rPr>
              <a:t>LPF</a:t>
            </a:r>
            <a:endParaRPr lang="en-US" altLang="zh-CN" sz="2800" b="1" dirty="0">
              <a:solidFill>
                <a:schemeClr val="tx1"/>
              </a:solidFill>
              <a:latin typeface="宋体" panose="02010600030101010101" pitchFamily="2" charset="-122"/>
            </a:endParaRPr>
          </a:p>
        </p:txBody>
      </p:sp>
      <p:sp>
        <p:nvSpPr>
          <p:cNvPr id="64515" name="AutoShape 3"/>
          <p:cNvSpPr/>
          <p:nvPr/>
        </p:nvSpPr>
        <p:spPr>
          <a:xfrm>
            <a:off x="915988" y="4572000"/>
            <a:ext cx="1614487" cy="457200"/>
          </a:xfrm>
          <a:prstGeom prst="borderCallout1">
            <a:avLst>
              <a:gd name="adj1" fmla="val 25000"/>
              <a:gd name="adj2" fmla="val 104718"/>
              <a:gd name="adj3" fmla="val -54861"/>
              <a:gd name="adj4" fmla="val 116421"/>
            </a:avLst>
          </a:prstGeom>
          <a:solidFill>
            <a:srgbClr val="66FFFF"/>
          </a:solidFill>
          <a:ln w="19050" cap="flat" cmpd="sng">
            <a:solidFill>
              <a:srgbClr val="FF3300"/>
            </a:solidFill>
            <a:prstDash val="solid"/>
            <a:miter/>
            <a:headEnd type="none" w="med" len="med"/>
            <a:tailEnd type="none" w="med" len="med"/>
          </a:ln>
        </p:spPr>
        <p:txBody>
          <a:bodyPr anchor="t"/>
          <a:lstStyle/>
          <a:p>
            <a:pPr algn="ctr"/>
            <a:r>
              <a:rPr lang="zh-CN" altLang="en-US" sz="2000" b="1" dirty="0">
                <a:latin typeface="Times New Roman" panose="02020603050405020304" pitchFamily="18" charset="0"/>
                <a:ea typeface="宋体" panose="02010600030101010101" pitchFamily="2" charset="-122"/>
              </a:rPr>
              <a:t>引入正反馈</a:t>
            </a:r>
            <a:endParaRPr lang="zh-CN" altLang="en-US" sz="2000" b="1" dirty="0">
              <a:latin typeface="Times New Roman" panose="02020603050405020304" pitchFamily="18" charset="0"/>
              <a:ea typeface="宋体" panose="02010600030101010101" pitchFamily="2" charset="-122"/>
            </a:endParaRPr>
          </a:p>
        </p:txBody>
      </p:sp>
      <p:sp>
        <p:nvSpPr>
          <p:cNvPr id="64516" name="Text Box 4"/>
          <p:cNvSpPr txBox="1"/>
          <p:nvPr/>
        </p:nvSpPr>
        <p:spPr>
          <a:xfrm>
            <a:off x="763588" y="1600200"/>
            <a:ext cx="7696200" cy="457200"/>
          </a:xfrm>
          <a:prstGeom prst="rect">
            <a:avLst/>
          </a:prstGeom>
          <a:noFill/>
          <a:ln w="9525">
            <a:noFill/>
          </a:ln>
        </p:spPr>
        <p:txBody>
          <a:bodyPr anchor="t">
            <a:spAutoFit/>
          </a:bodyPr>
          <a:lstStyle/>
          <a:p>
            <a:pPr>
              <a:spcBef>
                <a:spcPct val="50000"/>
              </a:spcBef>
            </a:pPr>
            <a:r>
              <a:rPr lang="zh-CN" altLang="en-US" sz="2400" b="1" dirty="0">
                <a:latin typeface="Times New Roman" panose="02020603050405020304" pitchFamily="18" charset="0"/>
                <a:ea typeface="宋体" panose="02010600030101010101" pitchFamily="2" charset="-122"/>
              </a:rPr>
              <a:t>为使 </a:t>
            </a:r>
            <a:r>
              <a:rPr lang="en-US" altLang="zh-CN" sz="2400" b="1" i="1" dirty="0">
                <a:latin typeface="Times New Roman" panose="02020603050405020304" pitchFamily="18" charset="0"/>
                <a:ea typeface="宋体" panose="02010600030101010101" pitchFamily="2" charset="-122"/>
              </a:rPr>
              <a:t>f</a:t>
            </a:r>
            <a:r>
              <a:rPr lang="en-US" altLang="zh-CN" sz="2400" b="1" baseline="-25000" dirty="0">
                <a:latin typeface="Times New Roman" panose="02020603050405020304" pitchFamily="18" charset="0"/>
                <a:ea typeface="宋体" panose="02010600030101010101" pitchFamily="2" charset="-122"/>
              </a:rPr>
              <a:t>p</a:t>
            </a:r>
            <a:r>
              <a:rPr lang="en-US" altLang="zh-CN" sz="2400" b="1" dirty="0">
                <a:latin typeface="Times New Roman" panose="02020603050405020304" pitchFamily="18" charset="0"/>
                <a:ea typeface="宋体" panose="02010600030101010101" pitchFamily="2" charset="-122"/>
              </a:rPr>
              <a:t>=</a:t>
            </a:r>
            <a:r>
              <a:rPr lang="en-US" altLang="zh-CN" sz="2400" b="1" i="1" dirty="0">
                <a:latin typeface="Times New Roman" panose="02020603050405020304" pitchFamily="18" charset="0"/>
                <a:ea typeface="宋体" panose="02010600030101010101" pitchFamily="2" charset="-122"/>
              </a:rPr>
              <a:t>f</a:t>
            </a:r>
            <a:r>
              <a:rPr lang="en-US" altLang="zh-CN" sz="2400" b="1" baseline="-25000" dirty="0">
                <a:latin typeface="Times New Roman" panose="02020603050405020304" pitchFamily="18" charset="0"/>
                <a:ea typeface="宋体" panose="02010600030101010101" pitchFamily="2" charset="-122"/>
              </a:rPr>
              <a:t>0</a:t>
            </a:r>
            <a:r>
              <a:rPr lang="zh-CN" altLang="en-US" sz="2400" b="1" dirty="0">
                <a:latin typeface="Times New Roman" panose="02020603050405020304" pitchFamily="18" charset="0"/>
                <a:ea typeface="宋体" panose="02010600030101010101" pitchFamily="2" charset="-122"/>
              </a:rPr>
              <a:t>，且在</a:t>
            </a:r>
            <a:r>
              <a:rPr lang="en-US" altLang="zh-CN" sz="2400" b="1" i="1" dirty="0">
                <a:latin typeface="Times New Roman" panose="02020603050405020304" pitchFamily="18" charset="0"/>
                <a:ea typeface="宋体" panose="02010600030101010101" pitchFamily="2" charset="-122"/>
              </a:rPr>
              <a:t>f</a:t>
            </a:r>
            <a:r>
              <a:rPr lang="en-US" altLang="zh-CN" sz="2400" b="1" dirty="0">
                <a:latin typeface="Times New Roman" panose="02020603050405020304" pitchFamily="18" charset="0"/>
                <a:ea typeface="宋体" panose="02010600030101010101" pitchFamily="2" charset="-122"/>
              </a:rPr>
              <a:t>=</a:t>
            </a:r>
            <a:r>
              <a:rPr lang="en-US" altLang="zh-CN" sz="2400" b="1" i="1" dirty="0">
                <a:latin typeface="Times New Roman" panose="02020603050405020304" pitchFamily="18" charset="0"/>
                <a:ea typeface="宋体" panose="02010600030101010101" pitchFamily="2" charset="-122"/>
              </a:rPr>
              <a:t>f</a:t>
            </a:r>
            <a:r>
              <a:rPr lang="en-US" altLang="zh-CN" sz="2400" b="1" baseline="-25000" dirty="0">
                <a:latin typeface="Times New Roman" panose="02020603050405020304" pitchFamily="18" charset="0"/>
                <a:ea typeface="宋体" panose="02010600030101010101" pitchFamily="2" charset="-122"/>
              </a:rPr>
              <a:t>0</a:t>
            </a:r>
            <a:r>
              <a:rPr lang="zh-CN" altLang="en-US" sz="2400" b="1" dirty="0">
                <a:latin typeface="Times New Roman" panose="02020603050405020304" pitchFamily="18" charset="0"/>
                <a:ea typeface="宋体" panose="02010600030101010101" pitchFamily="2" charset="-122"/>
              </a:rPr>
              <a:t>时幅频特性按－</a:t>
            </a:r>
            <a:r>
              <a:rPr lang="en-US" altLang="zh-CN" sz="2400" b="1" dirty="0">
                <a:latin typeface="Times New Roman" panose="02020603050405020304" pitchFamily="18" charset="0"/>
                <a:ea typeface="宋体" panose="02010600030101010101" pitchFamily="2" charset="-122"/>
              </a:rPr>
              <a:t>40dB/</a:t>
            </a:r>
            <a:r>
              <a:rPr lang="zh-CN" altLang="en-US" sz="2400" b="1" dirty="0">
                <a:latin typeface="Times New Roman" panose="02020603050405020304" pitchFamily="18" charset="0"/>
                <a:ea typeface="宋体" panose="02010600030101010101" pitchFamily="2" charset="-122"/>
              </a:rPr>
              <a:t>十倍频下降。</a:t>
            </a:r>
            <a:endParaRPr lang="zh-CN" altLang="en-US" sz="2400" b="1" baseline="-25000" dirty="0">
              <a:latin typeface="Times New Roman" panose="02020603050405020304" pitchFamily="18" charset="0"/>
              <a:ea typeface="宋体" panose="02010600030101010101" pitchFamily="2" charset="-122"/>
            </a:endParaRPr>
          </a:p>
        </p:txBody>
      </p:sp>
      <p:sp>
        <p:nvSpPr>
          <p:cNvPr id="64517" name="Text Box 5"/>
          <p:cNvSpPr txBox="1"/>
          <p:nvPr/>
        </p:nvSpPr>
        <p:spPr>
          <a:xfrm>
            <a:off x="4725988" y="2286000"/>
            <a:ext cx="3886200" cy="1354138"/>
          </a:xfrm>
          <a:prstGeom prst="rect">
            <a:avLst/>
          </a:prstGeom>
          <a:noFill/>
          <a:ln w="9525">
            <a:noFill/>
          </a:ln>
        </p:spPr>
        <p:txBody>
          <a:bodyPr anchor="t">
            <a:spAutoFit/>
          </a:bodyPr>
          <a:lstStyle/>
          <a:p>
            <a:pPr>
              <a:lnSpc>
                <a:spcPct val="115000"/>
              </a:lnSpc>
            </a:pPr>
            <a:r>
              <a:rPr lang="en-US" altLang="zh-CN" sz="2400" i="1" dirty="0">
                <a:latin typeface="Times New Roman" panose="02020603050405020304" pitchFamily="18" charset="0"/>
                <a:ea typeface="宋体" panose="02010600030101010101" pitchFamily="2" charset="-122"/>
              </a:rPr>
              <a:t>     </a:t>
            </a:r>
            <a:r>
              <a:rPr lang="en-US" altLang="zh-CN" sz="2400" b="1" i="1" dirty="0">
                <a:latin typeface="Times New Roman" panose="02020603050405020304" pitchFamily="18" charset="0"/>
                <a:ea typeface="宋体" panose="02010600030101010101" pitchFamily="2" charset="-122"/>
              </a:rPr>
              <a:t>f</a:t>
            </a:r>
            <a:r>
              <a:rPr lang="en-US" altLang="zh-CN" sz="2400" b="1" dirty="0">
                <a:latin typeface="Times New Roman" panose="02020603050405020304" pitchFamily="18" charset="0"/>
                <a:ea typeface="宋体" panose="02010600030101010101" pitchFamily="2" charset="-122"/>
              </a:rPr>
              <a:t>→0</a:t>
            </a:r>
            <a:r>
              <a:rPr lang="zh-CN" altLang="en-US" sz="2400" b="1" dirty="0">
                <a:latin typeface="Times New Roman" panose="02020603050405020304" pitchFamily="18" charset="0"/>
                <a:ea typeface="宋体" panose="02010600030101010101" pitchFamily="2" charset="-122"/>
              </a:rPr>
              <a:t>时，</a:t>
            </a:r>
            <a:r>
              <a:rPr lang="en-US" altLang="zh-CN" sz="2400" b="1" i="1" dirty="0">
                <a:latin typeface="Times New Roman" panose="02020603050405020304" pitchFamily="18" charset="0"/>
                <a:ea typeface="宋体" panose="02010600030101010101" pitchFamily="2" charset="-122"/>
              </a:rPr>
              <a:t>C</a:t>
            </a:r>
            <a:r>
              <a:rPr lang="en-US" altLang="zh-CN" sz="2400" b="1" baseline="-25000" dirty="0">
                <a:latin typeface="Times New Roman" panose="02020603050405020304" pitchFamily="18" charset="0"/>
                <a:ea typeface="宋体" panose="02010600030101010101" pitchFamily="2" charset="-122"/>
              </a:rPr>
              <a:t>1</a:t>
            </a:r>
            <a:r>
              <a:rPr lang="zh-CN" altLang="en-US" sz="2400" b="1" dirty="0">
                <a:latin typeface="Times New Roman" panose="02020603050405020304" pitchFamily="18" charset="0"/>
                <a:ea typeface="宋体" panose="02010600030101010101" pitchFamily="2" charset="-122"/>
              </a:rPr>
              <a:t>断路，正反馈断开，放大倍数为通带放大倍数。 </a:t>
            </a:r>
            <a:endParaRPr lang="zh-CN" altLang="en-US" sz="2400" b="1" dirty="0">
              <a:latin typeface="Times New Roman" panose="02020603050405020304" pitchFamily="18" charset="0"/>
              <a:ea typeface="宋体" panose="02010600030101010101" pitchFamily="2" charset="-122"/>
            </a:endParaRPr>
          </a:p>
        </p:txBody>
      </p:sp>
      <p:sp>
        <p:nvSpPr>
          <p:cNvPr id="64518" name="Text Box 6"/>
          <p:cNvSpPr txBox="1"/>
          <p:nvPr/>
        </p:nvSpPr>
        <p:spPr>
          <a:xfrm>
            <a:off x="4725988" y="3581400"/>
            <a:ext cx="4240212" cy="933450"/>
          </a:xfrm>
          <a:prstGeom prst="rect">
            <a:avLst/>
          </a:prstGeom>
          <a:noFill/>
          <a:ln w="9525">
            <a:noFill/>
          </a:ln>
        </p:spPr>
        <p:txBody>
          <a:bodyPr anchor="t">
            <a:spAutoFit/>
          </a:bodyPr>
          <a:lstStyle/>
          <a:p>
            <a:pPr>
              <a:lnSpc>
                <a:spcPct val="115000"/>
              </a:lnSpc>
            </a:pPr>
            <a:r>
              <a:rPr lang="en-US" altLang="zh-CN" sz="2400" i="1" dirty="0">
                <a:latin typeface="Times New Roman" panose="02020603050405020304" pitchFamily="18" charset="0"/>
                <a:ea typeface="宋体" panose="02010600030101010101" pitchFamily="2" charset="-122"/>
              </a:rPr>
              <a:t>      </a:t>
            </a:r>
            <a:r>
              <a:rPr lang="en-US" altLang="zh-CN" sz="2400" b="1" i="1" dirty="0">
                <a:latin typeface="Times New Roman" panose="02020603050405020304" pitchFamily="18" charset="0"/>
                <a:ea typeface="宋体" panose="02010600030101010101" pitchFamily="2" charset="-122"/>
              </a:rPr>
              <a:t>f</a:t>
            </a:r>
            <a:r>
              <a:rPr lang="en-US" altLang="zh-CN" sz="2400" b="1" dirty="0">
                <a:latin typeface="Times New Roman" panose="02020603050405020304" pitchFamily="18" charset="0"/>
                <a:ea typeface="宋体" panose="02010600030101010101" pitchFamily="2" charset="-122"/>
              </a:rPr>
              <a:t> →∞</a:t>
            </a:r>
            <a:r>
              <a:rPr lang="zh-CN" altLang="en-US" sz="2400" b="1" dirty="0">
                <a:latin typeface="Times New Roman" panose="02020603050405020304" pitchFamily="18" charset="0"/>
                <a:ea typeface="宋体" panose="02010600030101010101" pitchFamily="2" charset="-122"/>
              </a:rPr>
              <a:t>， </a:t>
            </a:r>
            <a:r>
              <a:rPr lang="en-US" altLang="zh-CN" sz="2400" b="1" i="1" dirty="0">
                <a:latin typeface="Times New Roman" panose="02020603050405020304" pitchFamily="18" charset="0"/>
                <a:ea typeface="宋体" panose="02010600030101010101" pitchFamily="2" charset="-122"/>
              </a:rPr>
              <a:t>C</a:t>
            </a:r>
            <a:r>
              <a:rPr lang="en-US" altLang="zh-CN" sz="2400" b="1" baseline="-25000" dirty="0">
                <a:latin typeface="Times New Roman" panose="02020603050405020304" pitchFamily="18" charset="0"/>
                <a:ea typeface="宋体" panose="02010600030101010101" pitchFamily="2" charset="-122"/>
              </a:rPr>
              <a:t>2</a:t>
            </a:r>
            <a:r>
              <a:rPr lang="zh-CN" altLang="en-US" sz="2400" b="1" dirty="0">
                <a:latin typeface="Times New Roman" panose="02020603050405020304" pitchFamily="18" charset="0"/>
                <a:ea typeface="宋体" panose="02010600030101010101" pitchFamily="2" charset="-122"/>
              </a:rPr>
              <a:t>短路，正反馈不起作用，放大倍数→</a:t>
            </a:r>
            <a:r>
              <a:rPr lang="en-US" altLang="zh-CN" sz="2400" b="1" dirty="0">
                <a:latin typeface="Times New Roman" panose="02020603050405020304" pitchFamily="18" charset="0"/>
                <a:ea typeface="宋体" panose="02010600030101010101" pitchFamily="2" charset="-122"/>
              </a:rPr>
              <a:t>0 </a:t>
            </a:r>
            <a:r>
              <a:rPr lang="zh-CN" altLang="en-US" sz="2400" b="1" dirty="0">
                <a:latin typeface="Times New Roman" panose="02020603050405020304" pitchFamily="18" charset="0"/>
                <a:ea typeface="宋体" panose="02010600030101010101" pitchFamily="2" charset="-122"/>
              </a:rPr>
              <a:t>。 </a:t>
            </a:r>
            <a:endParaRPr lang="zh-CN" altLang="en-US" sz="2400" b="1" dirty="0">
              <a:latin typeface="Times New Roman" panose="02020603050405020304" pitchFamily="18" charset="0"/>
              <a:ea typeface="宋体" panose="02010600030101010101" pitchFamily="2" charset="-122"/>
            </a:endParaRPr>
          </a:p>
        </p:txBody>
      </p:sp>
      <p:sp>
        <p:nvSpPr>
          <p:cNvPr id="64519" name="Text Box 7"/>
          <p:cNvSpPr txBox="1"/>
          <p:nvPr/>
        </p:nvSpPr>
        <p:spPr>
          <a:xfrm>
            <a:off x="611188" y="5029200"/>
            <a:ext cx="8355012" cy="968375"/>
          </a:xfrm>
          <a:prstGeom prst="rect">
            <a:avLst/>
          </a:prstGeom>
          <a:noFill/>
          <a:ln w="9525">
            <a:noFill/>
          </a:ln>
        </p:spPr>
        <p:txBody>
          <a:bodyPr anchor="t">
            <a:spAutoFit/>
          </a:bodyPr>
          <a:lstStyle/>
          <a:p>
            <a:pPr>
              <a:lnSpc>
                <a:spcPct val="120000"/>
              </a:lnSpc>
            </a:pPr>
            <a:r>
              <a:rPr lang="en-US" altLang="zh-CN" sz="2400" b="1" dirty="0">
                <a:latin typeface="Times New Roman" panose="02020603050405020304" pitchFamily="18" charset="0"/>
                <a:ea typeface="宋体" panose="02010600030101010101" pitchFamily="2" charset="-122"/>
              </a:rPr>
              <a:t>    </a:t>
            </a:r>
            <a:r>
              <a:rPr lang="zh-CN" altLang="en-US" sz="2400" b="1" dirty="0">
                <a:latin typeface="Times New Roman" panose="02020603050405020304" pitchFamily="18" charset="0"/>
                <a:ea typeface="宋体" panose="02010600030101010101" pitchFamily="2" charset="-122"/>
              </a:rPr>
              <a:t>因而有可能在</a:t>
            </a:r>
            <a:r>
              <a:rPr lang="en-US" altLang="zh-CN" sz="2400" b="1" i="1" dirty="0">
                <a:latin typeface="Times New Roman" panose="02020603050405020304" pitchFamily="18" charset="0"/>
                <a:ea typeface="宋体" panose="02010600030101010101" pitchFamily="2" charset="-122"/>
              </a:rPr>
              <a:t>f</a:t>
            </a:r>
            <a:r>
              <a:rPr lang="en-US" altLang="zh-CN" sz="2400" b="1" dirty="0">
                <a:latin typeface="Times New Roman" panose="02020603050405020304" pitchFamily="18" charset="0"/>
                <a:ea typeface="宋体" panose="02010600030101010101" pitchFamily="2" charset="-122"/>
              </a:rPr>
              <a:t> = </a:t>
            </a:r>
            <a:r>
              <a:rPr lang="en-US" altLang="zh-CN" sz="2400" b="1" i="1" dirty="0">
                <a:latin typeface="Times New Roman" panose="02020603050405020304" pitchFamily="18" charset="0"/>
                <a:ea typeface="宋体" panose="02010600030101010101" pitchFamily="2" charset="-122"/>
              </a:rPr>
              <a:t>f</a:t>
            </a:r>
            <a:r>
              <a:rPr lang="en-US" altLang="zh-CN" sz="2400" b="1" dirty="0">
                <a:latin typeface="Times New Roman" panose="02020603050405020304" pitchFamily="18" charset="0"/>
                <a:ea typeface="宋体" panose="02010600030101010101" pitchFamily="2" charset="-122"/>
              </a:rPr>
              <a:t> </a:t>
            </a:r>
            <a:r>
              <a:rPr lang="en-US" altLang="zh-CN" sz="2400" b="1" baseline="-25000" dirty="0">
                <a:latin typeface="Times New Roman" panose="02020603050405020304" pitchFamily="18" charset="0"/>
                <a:ea typeface="宋体" panose="02010600030101010101" pitchFamily="2" charset="-122"/>
              </a:rPr>
              <a:t>0</a:t>
            </a:r>
            <a:r>
              <a:rPr lang="zh-CN" altLang="en-US" sz="2400" b="1" dirty="0">
                <a:latin typeface="Times New Roman" panose="02020603050405020304" pitchFamily="18" charset="0"/>
                <a:ea typeface="宋体" panose="02010600030101010101" pitchFamily="2" charset="-122"/>
              </a:rPr>
              <a:t>时放大倍数等于或大于通带放大倍数。对于不同频率的信号正反馈的强弱不同。</a:t>
            </a:r>
            <a:endParaRPr lang="zh-CN" altLang="en-US" sz="2400" b="1" dirty="0">
              <a:latin typeface="Times New Roman" panose="02020603050405020304" pitchFamily="18" charset="0"/>
              <a:ea typeface="宋体" panose="02010600030101010101" pitchFamily="2" charset="-122"/>
            </a:endParaRPr>
          </a:p>
        </p:txBody>
      </p:sp>
      <p:grpSp>
        <p:nvGrpSpPr>
          <p:cNvPr id="2" name="Group 8"/>
          <p:cNvGrpSpPr/>
          <p:nvPr/>
        </p:nvGrpSpPr>
        <p:grpSpPr>
          <a:xfrm>
            <a:off x="611188" y="2133600"/>
            <a:ext cx="4038600" cy="2270125"/>
            <a:chOff x="384" y="1152"/>
            <a:chExt cx="2544" cy="1430"/>
          </a:xfrm>
        </p:grpSpPr>
        <p:graphicFrame>
          <p:nvGraphicFramePr>
            <p:cNvPr id="44040" name="Object 9"/>
            <p:cNvGraphicFramePr/>
            <p:nvPr/>
          </p:nvGraphicFramePr>
          <p:xfrm>
            <a:off x="384" y="1152"/>
            <a:ext cx="2544" cy="1430"/>
          </p:xfrm>
          <a:graphic>
            <a:graphicData uri="http://schemas.openxmlformats.org/presentationml/2006/ole">
              <mc:AlternateContent xmlns:mc="http://schemas.openxmlformats.org/markup-compatibility/2006">
                <mc:Choice xmlns:v="urn:schemas-microsoft-com:vml" Requires="v">
                  <p:oleObj spid="_x0000_s33799" name="" r:id="rId1" imgW="13706475" imgH="7705725" progId="MSPhotoEd.3">
                    <p:embed/>
                  </p:oleObj>
                </mc:Choice>
                <mc:Fallback>
                  <p:oleObj name="" r:id="rId1" imgW="13706475" imgH="7705725" progId="MSPhotoEd.3">
                    <p:embed/>
                    <p:pic>
                      <p:nvPicPr>
                        <p:cNvPr id="0" name="图片 3176"/>
                        <p:cNvPicPr/>
                        <p:nvPr/>
                      </p:nvPicPr>
                      <p:blipFill>
                        <a:blip r:embed="rId2"/>
                        <a:stretch>
                          <a:fillRect/>
                        </a:stretch>
                      </p:blipFill>
                      <p:spPr>
                        <a:xfrm>
                          <a:off x="384" y="1152"/>
                          <a:ext cx="2544" cy="1430"/>
                        </a:xfrm>
                        <a:prstGeom prst="rect">
                          <a:avLst/>
                        </a:prstGeom>
                        <a:noFill/>
                        <a:ln w="38100">
                          <a:noFill/>
                          <a:miter/>
                        </a:ln>
                      </p:spPr>
                    </p:pic>
                  </p:oleObj>
                </mc:Fallback>
              </mc:AlternateContent>
            </a:graphicData>
          </a:graphic>
        </p:graphicFrame>
        <p:sp>
          <p:nvSpPr>
            <p:cNvPr id="44041" name="Text Box 10"/>
            <p:cNvSpPr txBox="1"/>
            <p:nvPr/>
          </p:nvSpPr>
          <p:spPr>
            <a:xfrm>
              <a:off x="1837" y="2160"/>
              <a:ext cx="635" cy="250"/>
            </a:xfrm>
            <a:prstGeom prst="rect">
              <a:avLst/>
            </a:prstGeom>
            <a:noFill/>
            <a:ln w="9525">
              <a:noFill/>
            </a:ln>
          </p:spPr>
          <p:txBody>
            <a:bodyPr anchor="t">
              <a:spAutoFit/>
            </a:bodyPr>
            <a:lstStyle/>
            <a:p>
              <a:pPr>
                <a:spcBef>
                  <a:spcPct val="50000"/>
                </a:spcBef>
              </a:pPr>
              <a:r>
                <a:rPr lang="en-US" altLang="zh-CN" sz="2000" b="1" i="1" dirty="0">
                  <a:latin typeface="Times New Roman" panose="02020603050405020304" pitchFamily="18" charset="0"/>
                  <a:ea typeface="宋体" panose="02010600030101010101" pitchFamily="2" charset="-122"/>
                </a:rPr>
                <a:t>C</a:t>
              </a:r>
              <a:r>
                <a:rPr lang="en-US" altLang="zh-CN" sz="2000" b="1" baseline="-25000" dirty="0">
                  <a:latin typeface="Times New Roman" panose="02020603050405020304" pitchFamily="18" charset="0"/>
                  <a:ea typeface="宋体" panose="02010600030101010101" pitchFamily="2" charset="-122"/>
                </a:rPr>
                <a:t>1</a:t>
              </a:r>
              <a:r>
                <a:rPr lang="en-US" altLang="zh-CN" sz="2000" b="1" dirty="0">
                  <a:latin typeface="Times New Roman" panose="02020603050405020304" pitchFamily="18" charset="0"/>
                  <a:ea typeface="宋体" panose="02010600030101010101" pitchFamily="2" charset="-122"/>
                </a:rPr>
                <a:t>=</a:t>
              </a:r>
              <a:r>
                <a:rPr lang="en-US" altLang="zh-CN" sz="2000" b="1" i="1" dirty="0">
                  <a:latin typeface="Times New Roman" panose="02020603050405020304" pitchFamily="18" charset="0"/>
                  <a:ea typeface="宋体" panose="02010600030101010101" pitchFamily="2" charset="-122"/>
                </a:rPr>
                <a:t>C</a:t>
              </a:r>
              <a:r>
                <a:rPr lang="en-US" altLang="zh-CN" sz="2000" b="1" baseline="-25000" dirty="0">
                  <a:latin typeface="Times New Roman" panose="02020603050405020304" pitchFamily="18" charset="0"/>
                  <a:ea typeface="宋体" panose="02010600030101010101" pitchFamily="2" charset="-122"/>
                </a:rPr>
                <a:t>2</a:t>
              </a:r>
              <a:endParaRPr lang="en-US" altLang="zh-CN" sz="2000" b="1" dirty="0">
                <a:latin typeface="Times New Roman" panose="02020603050405020304" pitchFamily="18" charset="0"/>
                <a:ea typeface="宋体" panose="02010600030101010101" pitchFamily="2"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4516">
                                            <p:txEl>
                                              <p:pRg st="0" end="0"/>
                                            </p:txEl>
                                          </p:spTgt>
                                        </p:tgtEl>
                                        <p:attrNameLst>
                                          <p:attrName>style.visibility</p:attrName>
                                        </p:attrNameLst>
                                      </p:cBhvr>
                                      <p:to>
                                        <p:strVal val="visible"/>
                                      </p:to>
                                    </p:set>
                                    <p:animEffect transition="in" filter="wipe(left)">
                                      <p:cBhvr>
                                        <p:cTn id="7" dur="500"/>
                                        <p:tgtEl>
                                          <p:spTgt spid="6451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6451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64517">
                                            <p:txEl>
                                              <p:pRg st="0" end="0"/>
                                            </p:txEl>
                                          </p:spTgt>
                                        </p:tgtEl>
                                        <p:attrNameLst>
                                          <p:attrName>style.visibility</p:attrName>
                                        </p:attrNameLst>
                                      </p:cBhvr>
                                      <p:to>
                                        <p:strVal val="visible"/>
                                      </p:to>
                                    </p:set>
                                    <p:animEffect transition="in" filter="wipe(left)">
                                      <p:cBhvr>
                                        <p:cTn id="21" dur="500"/>
                                        <p:tgtEl>
                                          <p:spTgt spid="64517">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64518">
                                            <p:txEl>
                                              <p:pRg st="0" end="0"/>
                                            </p:txEl>
                                          </p:spTgt>
                                        </p:tgtEl>
                                        <p:attrNameLst>
                                          <p:attrName>style.visibility</p:attrName>
                                        </p:attrNameLst>
                                      </p:cBhvr>
                                      <p:to>
                                        <p:strVal val="visible"/>
                                      </p:to>
                                    </p:set>
                                    <p:animEffect transition="in" filter="wipe(left)">
                                      <p:cBhvr>
                                        <p:cTn id="26" dur="500"/>
                                        <p:tgtEl>
                                          <p:spTgt spid="64518">
                                            <p:txEl>
                                              <p:pRg st="0" end="0"/>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64519">
                                            <p:txEl>
                                              <p:pRg st="0" end="0"/>
                                            </p:txEl>
                                          </p:spTgt>
                                        </p:tgtEl>
                                        <p:attrNameLst>
                                          <p:attrName>style.visibility</p:attrName>
                                        </p:attrNameLst>
                                      </p:cBhvr>
                                      <p:to>
                                        <p:strVal val="visible"/>
                                      </p:to>
                                    </p:set>
                                    <p:animEffect transition="in" filter="wipe(left)">
                                      <p:cBhvr>
                                        <p:cTn id="31" dur="500"/>
                                        <p:tgtEl>
                                          <p:spTgt spid="6451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15" grpId="0" animBg="1"/>
      <p:bldP spid="64516" grpId="0" build="p"/>
      <p:bldP spid="64517" grpId="0" build="p"/>
      <p:bldP spid="64518" grpId="0" build="p"/>
      <p:bldP spid="64519"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2"/>
          <p:cNvSpPr>
            <a:spLocks noGrp="1"/>
          </p:cNvSpPr>
          <p:nvPr>
            <p:ph type="title"/>
          </p:nvPr>
        </p:nvSpPr>
        <p:spPr>
          <a:xfrm>
            <a:off x="468313" y="908050"/>
            <a:ext cx="4751387" cy="434975"/>
          </a:xfrm>
        </p:spPr>
        <p:txBody>
          <a:bodyPr wrap="square" lIns="91440" tIns="45720" rIns="91440" bIns="45720" anchor="ctr"/>
          <a:lstStyle/>
          <a:p>
            <a:pPr algn="l" eaLnBrk="1" hangingPunct="1"/>
            <a:r>
              <a:rPr lang="zh-CN" altLang="zh-CN" sz="2800" dirty="0">
                <a:solidFill>
                  <a:schemeClr val="tx1"/>
                </a:solidFill>
                <a:latin typeface="华文行楷" panose="02010800040101010101" pitchFamily="2" charset="-122"/>
                <a:ea typeface="华文行楷" panose="02010800040101010101" pitchFamily="2" charset="-122"/>
              </a:rPr>
              <a:t>压控电压源二阶</a:t>
            </a:r>
            <a:r>
              <a:rPr lang="en-US" altLang="zh-CN" sz="2800" dirty="0">
                <a:solidFill>
                  <a:schemeClr val="tx1"/>
                </a:solidFill>
                <a:ea typeface="华文行楷" panose="02010800040101010101" pitchFamily="2" charset="-122"/>
              </a:rPr>
              <a:t>LPF</a:t>
            </a:r>
            <a:r>
              <a:rPr lang="zh-CN" altLang="en-US" sz="2800" dirty="0">
                <a:solidFill>
                  <a:schemeClr val="tx1"/>
                </a:solidFill>
                <a:latin typeface="华文行楷" panose="02010800040101010101" pitchFamily="2" charset="-122"/>
                <a:ea typeface="华文行楷" panose="02010800040101010101" pitchFamily="2" charset="-122"/>
              </a:rPr>
              <a:t>的分析</a:t>
            </a:r>
            <a:endParaRPr lang="zh-CN" altLang="en-US" sz="2800" dirty="0">
              <a:solidFill>
                <a:schemeClr val="tx1"/>
              </a:solidFill>
              <a:latin typeface="华文行楷" panose="02010800040101010101" pitchFamily="2" charset="-122"/>
              <a:ea typeface="华文行楷" panose="02010800040101010101" pitchFamily="2" charset="-122"/>
            </a:endParaRPr>
          </a:p>
        </p:txBody>
      </p:sp>
      <p:graphicFrame>
        <p:nvGraphicFramePr>
          <p:cNvPr id="65539" name="Object 3"/>
          <p:cNvGraphicFramePr/>
          <p:nvPr/>
        </p:nvGraphicFramePr>
        <p:xfrm>
          <a:off x="4630579" y="3764916"/>
          <a:ext cx="3313430" cy="1020445"/>
        </p:xfrm>
        <a:graphic>
          <a:graphicData uri="http://schemas.openxmlformats.org/presentationml/2006/ole">
            <mc:AlternateContent xmlns:mc="http://schemas.openxmlformats.org/markup-compatibility/2006">
              <mc:Choice xmlns:v="urn:schemas-microsoft-com:vml" Requires="v">
                <p:oleObj spid="_x0000_s34847" name="" r:id="rId1" imgW="1625600" imgH="533400" progId="Equation.3">
                  <p:embed/>
                </p:oleObj>
              </mc:Choice>
              <mc:Fallback>
                <p:oleObj name="" r:id="rId1" imgW="1625600" imgH="533400" progId="Equation.3">
                  <p:embed/>
                  <p:pic>
                    <p:nvPicPr>
                      <p:cNvPr id="0" name="图片 3173"/>
                      <p:cNvPicPr/>
                      <p:nvPr/>
                    </p:nvPicPr>
                    <p:blipFill>
                      <a:blip r:embed="rId2"/>
                      <a:stretch>
                        <a:fillRect/>
                      </a:stretch>
                    </p:blipFill>
                    <p:spPr>
                      <a:xfrm>
                        <a:off x="4630579" y="3764916"/>
                        <a:ext cx="3313430" cy="1020445"/>
                      </a:xfrm>
                      <a:prstGeom prst="rect">
                        <a:avLst/>
                      </a:prstGeom>
                      <a:solidFill>
                        <a:srgbClr val="00FFFF"/>
                      </a:solidFill>
                      <a:ln w="9525" cap="flat" cmpd="sng">
                        <a:solidFill>
                          <a:srgbClr val="FF3300"/>
                        </a:solidFill>
                        <a:prstDash val="solid"/>
                        <a:miter/>
                        <a:headEnd type="none" w="med" len="med"/>
                        <a:tailEnd type="none" w="med" len="med"/>
                      </a:ln>
                    </p:spPr>
                  </p:pic>
                </p:oleObj>
              </mc:Fallback>
            </mc:AlternateContent>
          </a:graphicData>
        </a:graphic>
      </p:graphicFrame>
      <p:pic>
        <p:nvPicPr>
          <p:cNvPr id="65540" name="Picture 4" descr="Dz070410"/>
          <p:cNvPicPr>
            <a:picLocks noChangeAspect="1"/>
          </p:cNvPicPr>
          <p:nvPr/>
        </p:nvPicPr>
        <p:blipFill>
          <a:blip r:embed="rId3"/>
          <a:stretch>
            <a:fillRect/>
          </a:stretch>
        </p:blipFill>
        <p:spPr>
          <a:xfrm>
            <a:off x="838200" y="3717925"/>
            <a:ext cx="3505200" cy="2709863"/>
          </a:xfrm>
          <a:prstGeom prst="rect">
            <a:avLst/>
          </a:prstGeom>
          <a:noFill/>
          <a:ln w="9525">
            <a:noFill/>
          </a:ln>
        </p:spPr>
      </p:pic>
      <p:sp>
        <p:nvSpPr>
          <p:cNvPr id="65541" name="Text Box 5"/>
          <p:cNvSpPr txBox="1"/>
          <p:nvPr/>
        </p:nvSpPr>
        <p:spPr>
          <a:xfrm>
            <a:off x="4356100" y="1414463"/>
            <a:ext cx="4564063" cy="822325"/>
          </a:xfrm>
          <a:prstGeom prst="rect">
            <a:avLst/>
          </a:prstGeom>
          <a:noFill/>
          <a:ln w="9525">
            <a:noFill/>
          </a:ln>
        </p:spPr>
        <p:txBody>
          <a:bodyPr anchor="t">
            <a:spAutoFit/>
          </a:bodyPr>
          <a:lstStyle/>
          <a:p>
            <a:pPr>
              <a:spcBef>
                <a:spcPct val="50000"/>
              </a:spcBef>
            </a:pPr>
            <a:r>
              <a:rPr lang="en-US" altLang="zh-CN" sz="2400" b="1" dirty="0">
                <a:latin typeface="Times New Roman" panose="02020603050405020304" pitchFamily="18" charset="0"/>
                <a:ea typeface="宋体" panose="02010600030101010101" pitchFamily="2" charset="-122"/>
              </a:rPr>
              <a:t>    </a:t>
            </a:r>
            <a:r>
              <a:rPr lang="zh-CN" altLang="en-US" sz="2400" b="1" dirty="0">
                <a:latin typeface="Times New Roman" panose="02020603050405020304" pitchFamily="18" charset="0"/>
                <a:ea typeface="宋体" panose="02010600030101010101" pitchFamily="2" charset="-122"/>
              </a:rPr>
              <a:t>列</a:t>
            </a:r>
            <a:r>
              <a:rPr lang="en-US" altLang="zh-CN" sz="2400" b="1" dirty="0">
                <a:latin typeface="Times New Roman" panose="02020603050405020304" pitchFamily="18" charset="0"/>
                <a:ea typeface="宋体" panose="02010600030101010101" pitchFamily="2" charset="-122"/>
              </a:rPr>
              <a:t>P</a:t>
            </a:r>
            <a:r>
              <a:rPr lang="zh-CN" altLang="en-US" sz="2400" b="1" dirty="0">
                <a:latin typeface="Times New Roman" panose="02020603050405020304" pitchFamily="18" charset="0"/>
                <a:ea typeface="宋体" panose="02010600030101010101" pitchFamily="2" charset="-122"/>
              </a:rPr>
              <a:t>、</a:t>
            </a:r>
            <a:r>
              <a:rPr lang="en-US" altLang="zh-CN" sz="2400" b="1" dirty="0">
                <a:latin typeface="Times New Roman" panose="02020603050405020304" pitchFamily="18" charset="0"/>
                <a:ea typeface="宋体" panose="02010600030101010101" pitchFamily="2" charset="-122"/>
              </a:rPr>
              <a:t>M</a:t>
            </a:r>
            <a:r>
              <a:rPr lang="zh-CN" altLang="en-US" sz="2400" b="1" dirty="0">
                <a:latin typeface="Times New Roman" panose="02020603050405020304" pitchFamily="18" charset="0"/>
                <a:ea typeface="宋体" panose="02010600030101010101" pitchFamily="2" charset="-122"/>
              </a:rPr>
              <a:t>点的节点电流方程，整理可得：</a:t>
            </a:r>
            <a:endParaRPr lang="zh-CN" altLang="en-US" sz="2400" b="1" dirty="0">
              <a:latin typeface="Times New Roman" panose="02020603050405020304" pitchFamily="18" charset="0"/>
              <a:ea typeface="宋体" panose="02010600030101010101" pitchFamily="2" charset="-122"/>
            </a:endParaRPr>
          </a:p>
        </p:txBody>
      </p:sp>
      <p:graphicFrame>
        <p:nvGraphicFramePr>
          <p:cNvPr id="45061" name="Object 6"/>
          <p:cNvGraphicFramePr/>
          <p:nvPr/>
        </p:nvGraphicFramePr>
        <p:xfrm>
          <a:off x="468313" y="1414463"/>
          <a:ext cx="3886200" cy="2184400"/>
        </p:xfrm>
        <a:graphic>
          <a:graphicData uri="http://schemas.openxmlformats.org/presentationml/2006/ole">
            <mc:AlternateContent xmlns:mc="http://schemas.openxmlformats.org/markup-compatibility/2006">
              <mc:Choice xmlns:v="urn:schemas-microsoft-com:vml" Requires="v">
                <p:oleObj spid="_x0000_s34848" name="" r:id="rId4" imgW="13706475" imgH="7705725" progId="MSPhotoEd.3">
                  <p:embed/>
                </p:oleObj>
              </mc:Choice>
              <mc:Fallback>
                <p:oleObj name="" r:id="rId4" imgW="13706475" imgH="7705725" progId="MSPhotoEd.3">
                  <p:embed/>
                  <p:pic>
                    <p:nvPicPr>
                      <p:cNvPr id="0" name="图片 3177"/>
                      <p:cNvPicPr/>
                      <p:nvPr/>
                    </p:nvPicPr>
                    <p:blipFill>
                      <a:blip r:embed="rId5"/>
                      <a:stretch>
                        <a:fillRect/>
                      </a:stretch>
                    </p:blipFill>
                    <p:spPr>
                      <a:xfrm>
                        <a:off x="468313" y="1414463"/>
                        <a:ext cx="3886200" cy="2184400"/>
                      </a:xfrm>
                      <a:prstGeom prst="rect">
                        <a:avLst/>
                      </a:prstGeom>
                      <a:noFill/>
                      <a:ln w="38100">
                        <a:noFill/>
                        <a:miter/>
                      </a:ln>
                    </p:spPr>
                  </p:pic>
                </p:oleObj>
              </mc:Fallback>
            </mc:AlternateContent>
          </a:graphicData>
        </a:graphic>
      </p:graphicFrame>
      <p:graphicFrame>
        <p:nvGraphicFramePr>
          <p:cNvPr id="65543" name="Object 7"/>
          <p:cNvGraphicFramePr/>
          <p:nvPr/>
        </p:nvGraphicFramePr>
        <p:xfrm>
          <a:off x="4533107" y="5650389"/>
          <a:ext cx="4397375" cy="632460"/>
        </p:xfrm>
        <a:graphic>
          <a:graphicData uri="http://schemas.openxmlformats.org/presentationml/2006/ole">
            <mc:AlternateContent xmlns:mc="http://schemas.openxmlformats.org/markup-compatibility/2006">
              <mc:Choice xmlns:v="urn:schemas-microsoft-com:vml" Requires="v">
                <p:oleObj spid="_x0000_s34849" name="" r:id="rId6" imgW="2070100" imgH="316865" progId="Equation.3">
                  <p:embed/>
                </p:oleObj>
              </mc:Choice>
              <mc:Fallback>
                <p:oleObj name="" r:id="rId6" imgW="2070100" imgH="316865" progId="Equation.3">
                  <p:embed/>
                  <p:pic>
                    <p:nvPicPr>
                      <p:cNvPr id="0" name="图片 3175"/>
                      <p:cNvPicPr/>
                      <p:nvPr/>
                    </p:nvPicPr>
                    <p:blipFill>
                      <a:blip r:embed="rId7"/>
                      <a:stretch>
                        <a:fillRect/>
                      </a:stretch>
                    </p:blipFill>
                    <p:spPr>
                      <a:xfrm>
                        <a:off x="4533107" y="5650389"/>
                        <a:ext cx="4397375" cy="632460"/>
                      </a:xfrm>
                      <a:prstGeom prst="rect">
                        <a:avLst/>
                      </a:prstGeom>
                      <a:solidFill>
                        <a:srgbClr val="00FFFF"/>
                      </a:solidFill>
                      <a:ln w="9525" cap="flat" cmpd="sng">
                        <a:solidFill>
                          <a:srgbClr val="FF3300"/>
                        </a:solidFill>
                        <a:prstDash val="solid"/>
                        <a:miter/>
                        <a:headEnd type="none" w="med" len="med"/>
                        <a:tailEnd type="none" w="med" len="med"/>
                      </a:ln>
                    </p:spPr>
                  </p:pic>
                </p:oleObj>
              </mc:Fallback>
            </mc:AlternateContent>
          </a:graphicData>
        </a:graphic>
      </p:graphicFrame>
      <p:graphicFrame>
        <p:nvGraphicFramePr>
          <p:cNvPr id="65544" name="Object 8"/>
          <p:cNvGraphicFramePr/>
          <p:nvPr/>
        </p:nvGraphicFramePr>
        <p:xfrm>
          <a:off x="4630103" y="2408873"/>
          <a:ext cx="3554095" cy="1249680"/>
        </p:xfrm>
        <a:graphic>
          <a:graphicData uri="http://schemas.openxmlformats.org/presentationml/2006/ole">
            <mc:AlternateContent xmlns:mc="http://schemas.openxmlformats.org/markup-compatibility/2006">
              <mc:Choice xmlns:v="urn:schemas-microsoft-com:vml" Requires="v">
                <p:oleObj spid="_x0000_s34850" name="" r:id="rId8" imgW="1803400" imgH="673100" progId="Equation.3">
                  <p:embed/>
                </p:oleObj>
              </mc:Choice>
              <mc:Fallback>
                <p:oleObj name="" r:id="rId8" imgW="1803400" imgH="673100" progId="Equation.3">
                  <p:embed/>
                  <p:pic>
                    <p:nvPicPr>
                      <p:cNvPr id="0" name="图片 3174"/>
                      <p:cNvPicPr/>
                      <p:nvPr/>
                    </p:nvPicPr>
                    <p:blipFill>
                      <a:blip r:embed="rId9"/>
                      <a:stretch>
                        <a:fillRect/>
                      </a:stretch>
                    </p:blipFill>
                    <p:spPr>
                      <a:xfrm>
                        <a:off x="4630103" y="2408873"/>
                        <a:ext cx="3554095" cy="1249680"/>
                      </a:xfrm>
                      <a:prstGeom prst="rect">
                        <a:avLst/>
                      </a:prstGeom>
                      <a:solidFill>
                        <a:srgbClr val="66FFFF"/>
                      </a:solidFill>
                      <a:ln w="9525" cap="flat" cmpd="sng">
                        <a:solidFill>
                          <a:srgbClr val="FF3300"/>
                        </a:solidFill>
                        <a:prstDash val="solid"/>
                        <a:miter/>
                        <a:headEnd type="none" w="med" len="med"/>
                        <a:tailEnd type="none" w="med" len="med"/>
                      </a:ln>
                    </p:spPr>
                  </p:pic>
                </p:oleObj>
              </mc:Fallback>
            </mc:AlternateContent>
          </a:graphicData>
        </a:graphic>
      </p:graphicFrame>
      <p:graphicFrame>
        <p:nvGraphicFramePr>
          <p:cNvPr id="65545" name="Object 9"/>
          <p:cNvGraphicFramePr>
            <a:graphicFrameLocks noGrp="1"/>
          </p:cNvGraphicFramePr>
          <p:nvPr>
            <p:ph idx="1"/>
          </p:nvPr>
        </p:nvGraphicFramePr>
        <p:xfrm>
          <a:off x="4643597" y="4870927"/>
          <a:ext cx="2233295" cy="648335"/>
        </p:xfrm>
        <a:graphic>
          <a:graphicData uri="http://schemas.openxmlformats.org/presentationml/2006/ole">
            <mc:AlternateContent xmlns:mc="http://schemas.openxmlformats.org/markup-compatibility/2006">
              <mc:Choice xmlns:v="urn:schemas-microsoft-com:vml" Requires="v">
                <p:oleObj spid="_x0000_s34851" name="" r:id="rId10" imgW="1091565" imgH="316865" progId="Equation.3">
                  <p:embed/>
                </p:oleObj>
              </mc:Choice>
              <mc:Fallback>
                <p:oleObj name="" r:id="rId10" imgW="1091565" imgH="316865" progId="Equation.3">
                  <p:embed/>
                  <p:pic>
                    <p:nvPicPr>
                      <p:cNvPr id="0" name="图片 3178"/>
                      <p:cNvPicPr/>
                      <p:nvPr/>
                    </p:nvPicPr>
                    <p:blipFill>
                      <a:blip r:embed="rId11"/>
                      <a:stretch>
                        <a:fillRect/>
                      </a:stretch>
                    </p:blipFill>
                    <p:spPr>
                      <a:xfrm>
                        <a:off x="4643597" y="4870927"/>
                        <a:ext cx="2233295" cy="648335"/>
                      </a:xfrm>
                      <a:prstGeom prst="rect">
                        <a:avLst/>
                      </a:prstGeom>
                      <a:solidFill>
                        <a:srgbClr val="00FFFF"/>
                      </a:solidFill>
                      <a:ln>
                        <a:solidFill>
                          <a:srgbClr val="FF3300"/>
                        </a:solid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5541">
                                            <p:txEl>
                                              <p:pRg st="0" end="0"/>
                                            </p:txEl>
                                          </p:spTgt>
                                        </p:tgtEl>
                                        <p:attrNameLst>
                                          <p:attrName>style.visibility</p:attrName>
                                        </p:attrNameLst>
                                      </p:cBhvr>
                                      <p:to>
                                        <p:strVal val="visible"/>
                                      </p:to>
                                    </p:set>
                                    <p:animEffect transition="in" filter="wipe(left)">
                                      <p:cBhvr>
                                        <p:cTn id="7" dur="500"/>
                                        <p:tgtEl>
                                          <p:spTgt spid="6554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5544"/>
                                        </p:tgtEl>
                                        <p:attrNameLst>
                                          <p:attrName>style.visibility</p:attrName>
                                        </p:attrNameLst>
                                      </p:cBhvr>
                                      <p:to>
                                        <p:strVal val="visible"/>
                                      </p:to>
                                    </p:set>
                                    <p:animEffect transition="in" filter="wipe(left)">
                                      <p:cBhvr>
                                        <p:cTn id="12" dur="500"/>
                                        <p:tgtEl>
                                          <p:spTgt spid="6554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65539"/>
                                        </p:tgtEl>
                                        <p:attrNameLst>
                                          <p:attrName>style.visibility</p:attrName>
                                        </p:attrNameLst>
                                      </p:cBhvr>
                                      <p:to>
                                        <p:strVal val="visible"/>
                                      </p:to>
                                    </p:set>
                                    <p:animEffect transition="in" filter="wipe(left)">
                                      <p:cBhvr>
                                        <p:cTn id="17" dur="500"/>
                                        <p:tgtEl>
                                          <p:spTgt spid="6553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65545"/>
                                        </p:tgtEl>
                                        <p:attrNameLst>
                                          <p:attrName>style.visibility</p:attrName>
                                        </p:attrNameLst>
                                      </p:cBhvr>
                                      <p:to>
                                        <p:strVal val="visible"/>
                                      </p:to>
                                    </p:set>
                                    <p:animEffect transition="in" filter="wipe(left)">
                                      <p:cBhvr>
                                        <p:cTn id="22" dur="500"/>
                                        <p:tgtEl>
                                          <p:spTgt spid="6554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65543"/>
                                        </p:tgtEl>
                                        <p:attrNameLst>
                                          <p:attrName>style.visibility</p:attrName>
                                        </p:attrNameLst>
                                      </p:cBhvr>
                                      <p:to>
                                        <p:strVal val="visible"/>
                                      </p:to>
                                    </p:set>
                                    <p:animEffect transition="in" filter="wipe(left)">
                                      <p:cBhvr>
                                        <p:cTn id="27" dur="500"/>
                                        <p:tgtEl>
                                          <p:spTgt spid="65543"/>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37" fill="hold" nodeType="clickEffect">
                                  <p:stCondLst>
                                    <p:cond delay="0"/>
                                  </p:stCondLst>
                                  <p:childTnLst>
                                    <p:set>
                                      <p:cBhvr>
                                        <p:cTn id="31" dur="1" fill="hold">
                                          <p:stCondLst>
                                            <p:cond delay="0"/>
                                          </p:stCondLst>
                                        </p:cTn>
                                        <p:tgtEl>
                                          <p:spTgt spid="65540"/>
                                        </p:tgtEl>
                                        <p:attrNameLst>
                                          <p:attrName>style.visibility</p:attrName>
                                        </p:attrNameLst>
                                      </p:cBhvr>
                                      <p:to>
                                        <p:strVal val="visible"/>
                                      </p:to>
                                    </p:set>
                                    <p:animEffect transition="in" filter="barn(outVertical)">
                                      <p:cBhvr>
                                        <p:cTn id="32" dur="500"/>
                                        <p:tgtEl>
                                          <p:spTgt spid="655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41"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2"/>
          <p:cNvSpPr>
            <a:spLocks noGrp="1"/>
          </p:cNvSpPr>
          <p:nvPr>
            <p:ph type="title"/>
          </p:nvPr>
        </p:nvSpPr>
        <p:spPr>
          <a:xfrm>
            <a:off x="395288" y="836613"/>
            <a:ext cx="4032250" cy="434975"/>
          </a:xfrm>
        </p:spPr>
        <p:txBody>
          <a:bodyPr wrap="square" lIns="91440" tIns="45720" rIns="91440" bIns="45720" anchor="ctr"/>
          <a:lstStyle/>
          <a:p>
            <a:pPr algn="l" eaLnBrk="1" hangingPunct="1"/>
            <a:r>
              <a:rPr lang="en-US" altLang="zh-CN" sz="2800" dirty="0">
                <a:solidFill>
                  <a:schemeClr val="tx1"/>
                </a:solidFill>
                <a:latin typeface="华文行楷" panose="02010800040101010101" pitchFamily="2" charset="-122"/>
                <a:ea typeface="华文行楷" panose="02010800040101010101" pitchFamily="2" charset="-122"/>
              </a:rPr>
              <a:t>2.  </a:t>
            </a:r>
            <a:r>
              <a:rPr lang="zh-CN" altLang="en-US" sz="2800" dirty="0">
                <a:solidFill>
                  <a:schemeClr val="tx1"/>
                </a:solidFill>
                <a:latin typeface="华文行楷" panose="02010800040101010101" pitchFamily="2" charset="-122"/>
                <a:ea typeface="华文行楷" panose="02010800040101010101" pitchFamily="2" charset="-122"/>
              </a:rPr>
              <a:t>反相输入低通滤波器</a:t>
            </a:r>
            <a:endParaRPr lang="zh-CN" altLang="en-US" sz="2800" dirty="0">
              <a:solidFill>
                <a:schemeClr val="tx1"/>
              </a:solidFill>
              <a:latin typeface="华文行楷" panose="02010800040101010101" pitchFamily="2" charset="-122"/>
              <a:ea typeface="华文行楷" panose="02010800040101010101" pitchFamily="2" charset="-122"/>
            </a:endParaRPr>
          </a:p>
        </p:txBody>
      </p:sp>
      <p:graphicFrame>
        <p:nvGraphicFramePr>
          <p:cNvPr id="46082" name="Object 3"/>
          <p:cNvGraphicFramePr/>
          <p:nvPr/>
        </p:nvGraphicFramePr>
        <p:xfrm>
          <a:off x="468313" y="1484313"/>
          <a:ext cx="3729037" cy="2452687"/>
        </p:xfrm>
        <a:graphic>
          <a:graphicData uri="http://schemas.openxmlformats.org/presentationml/2006/ole">
            <mc:AlternateContent xmlns:mc="http://schemas.openxmlformats.org/markup-compatibility/2006">
              <mc:Choice xmlns:v="urn:schemas-microsoft-com:vml" Requires="v">
                <p:oleObj spid="_x0000_s35883" name="" r:id="rId1" imgW="12239625" imgH="8172450" progId="MSPhotoEd.3">
                  <p:embed/>
                </p:oleObj>
              </mc:Choice>
              <mc:Fallback>
                <p:oleObj name="" r:id="rId1" imgW="12239625" imgH="8172450" progId="MSPhotoEd.3">
                  <p:embed/>
                  <p:pic>
                    <p:nvPicPr>
                      <p:cNvPr id="0" name="图片 3179"/>
                      <p:cNvPicPr/>
                      <p:nvPr/>
                    </p:nvPicPr>
                    <p:blipFill>
                      <a:blip r:embed="rId2">
                        <a:clrChange>
                          <a:clrFrom>
                            <a:srgbClr val="FFFFFF"/>
                          </a:clrFrom>
                          <a:clrTo>
                            <a:srgbClr val="FFFFFF">
                              <a:alpha val="0"/>
                            </a:srgbClr>
                          </a:clrTo>
                        </a:clrChange>
                      </a:blip>
                      <a:srcRect t="3922" r="-89" b="-2512"/>
                      <a:stretch>
                        <a:fillRect/>
                      </a:stretch>
                    </p:blipFill>
                    <p:spPr>
                      <a:xfrm>
                        <a:off x="468313" y="1484313"/>
                        <a:ext cx="3729037" cy="2452687"/>
                      </a:xfrm>
                      <a:prstGeom prst="rect">
                        <a:avLst/>
                      </a:prstGeom>
                      <a:solidFill>
                        <a:srgbClr val="FFFFFF"/>
                      </a:solidFill>
                      <a:ln w="38100">
                        <a:noFill/>
                        <a:miter/>
                      </a:ln>
                    </p:spPr>
                  </p:pic>
                </p:oleObj>
              </mc:Fallback>
            </mc:AlternateContent>
          </a:graphicData>
        </a:graphic>
      </p:graphicFrame>
      <p:graphicFrame>
        <p:nvGraphicFramePr>
          <p:cNvPr id="66564" name="Object 4"/>
          <p:cNvGraphicFramePr/>
          <p:nvPr/>
        </p:nvGraphicFramePr>
        <p:xfrm>
          <a:off x="1901825" y="1271905"/>
          <a:ext cx="1838960" cy="935990"/>
        </p:xfrm>
        <a:graphic>
          <a:graphicData uri="http://schemas.openxmlformats.org/presentationml/2006/ole">
            <mc:AlternateContent xmlns:mc="http://schemas.openxmlformats.org/markup-compatibility/2006">
              <mc:Choice xmlns:v="urn:schemas-microsoft-com:vml" Requires="v">
                <p:oleObj spid="_x0000_s35884" name="" r:id="rId3" imgW="11353165" imgH="8172450" progId="MSPhotoEd.3">
                  <p:embed/>
                </p:oleObj>
              </mc:Choice>
              <mc:Fallback>
                <p:oleObj name="" r:id="rId3" imgW="11353165" imgH="8172450" progId="MSPhotoEd.3">
                  <p:embed/>
                  <p:pic>
                    <p:nvPicPr>
                      <p:cNvPr id="0" name="图片 3180"/>
                      <p:cNvPicPr/>
                      <p:nvPr/>
                    </p:nvPicPr>
                    <p:blipFill>
                      <a:blip r:embed="rId4"/>
                      <a:srcRect l="38742" r="12444" b="66876"/>
                      <a:stretch>
                        <a:fillRect/>
                      </a:stretch>
                    </p:blipFill>
                    <p:spPr>
                      <a:xfrm>
                        <a:off x="1901825" y="1271905"/>
                        <a:ext cx="1838960" cy="935990"/>
                      </a:xfrm>
                      <a:prstGeom prst="rect">
                        <a:avLst/>
                      </a:prstGeom>
                      <a:noFill/>
                      <a:ln w="38100">
                        <a:noFill/>
                        <a:miter/>
                      </a:ln>
                    </p:spPr>
                  </p:pic>
                </p:oleObj>
              </mc:Fallback>
            </mc:AlternateContent>
          </a:graphicData>
        </a:graphic>
      </p:graphicFrame>
      <p:graphicFrame>
        <p:nvGraphicFramePr>
          <p:cNvPr id="66565" name="Object 5"/>
          <p:cNvGraphicFramePr/>
          <p:nvPr/>
        </p:nvGraphicFramePr>
        <p:xfrm>
          <a:off x="2372202" y="4460558"/>
          <a:ext cx="4399915" cy="838200"/>
        </p:xfrm>
        <a:graphic>
          <a:graphicData uri="http://schemas.openxmlformats.org/presentationml/2006/ole">
            <mc:AlternateContent xmlns:mc="http://schemas.openxmlformats.org/markup-compatibility/2006">
              <mc:Choice xmlns:v="urn:schemas-microsoft-com:vml" Requires="v">
                <p:oleObj spid="_x0000_s35885" name="" r:id="rId5" imgW="2260600" imgH="431800" progId="Equation.3">
                  <p:embed/>
                </p:oleObj>
              </mc:Choice>
              <mc:Fallback>
                <p:oleObj name="" r:id="rId5" imgW="2260600" imgH="431800" progId="Equation.3">
                  <p:embed/>
                  <p:pic>
                    <p:nvPicPr>
                      <p:cNvPr id="0" name="图片 3181"/>
                      <p:cNvPicPr/>
                      <p:nvPr/>
                    </p:nvPicPr>
                    <p:blipFill>
                      <a:blip r:embed="rId6"/>
                      <a:stretch>
                        <a:fillRect/>
                      </a:stretch>
                    </p:blipFill>
                    <p:spPr>
                      <a:xfrm>
                        <a:off x="2372202" y="4460558"/>
                        <a:ext cx="4399915" cy="838200"/>
                      </a:xfrm>
                      <a:prstGeom prst="rect">
                        <a:avLst/>
                      </a:prstGeom>
                      <a:solidFill>
                        <a:srgbClr val="FFFFFF"/>
                      </a:solidFill>
                      <a:ln w="38100">
                        <a:noFill/>
                        <a:miter/>
                      </a:ln>
                    </p:spPr>
                  </p:pic>
                </p:oleObj>
              </mc:Fallback>
            </mc:AlternateContent>
          </a:graphicData>
        </a:graphic>
      </p:graphicFrame>
      <p:graphicFrame>
        <p:nvGraphicFramePr>
          <p:cNvPr id="66566" name="Object 6"/>
          <p:cNvGraphicFramePr/>
          <p:nvPr/>
        </p:nvGraphicFramePr>
        <p:xfrm>
          <a:off x="6300788" y="5516563"/>
          <a:ext cx="1871662" cy="541337"/>
        </p:xfrm>
        <a:graphic>
          <a:graphicData uri="http://schemas.openxmlformats.org/presentationml/2006/ole">
            <mc:AlternateContent xmlns:mc="http://schemas.openxmlformats.org/markup-compatibility/2006">
              <mc:Choice xmlns:v="urn:schemas-microsoft-com:vml" Requires="v">
                <p:oleObj spid="_x0000_s35886" name="" r:id="rId7" imgW="875665" imgH="254000" progId="Equation.3">
                  <p:embed/>
                </p:oleObj>
              </mc:Choice>
              <mc:Fallback>
                <p:oleObj name="" r:id="rId7" imgW="875665" imgH="254000" progId="Equation.3">
                  <p:embed/>
                  <p:pic>
                    <p:nvPicPr>
                      <p:cNvPr id="0" name="图片 3182"/>
                      <p:cNvPicPr/>
                      <p:nvPr/>
                    </p:nvPicPr>
                    <p:blipFill>
                      <a:blip r:embed="rId8"/>
                      <a:stretch>
                        <a:fillRect/>
                      </a:stretch>
                    </p:blipFill>
                    <p:spPr>
                      <a:xfrm>
                        <a:off x="6300788" y="5516563"/>
                        <a:ext cx="1871662" cy="541337"/>
                      </a:xfrm>
                      <a:prstGeom prst="rect">
                        <a:avLst/>
                      </a:prstGeom>
                      <a:solidFill>
                        <a:srgbClr val="66FFFF"/>
                      </a:solidFill>
                      <a:ln w="9525" cap="flat" cmpd="sng">
                        <a:solidFill>
                          <a:srgbClr val="FF3300"/>
                        </a:solidFill>
                        <a:prstDash val="solid"/>
                        <a:miter/>
                        <a:headEnd type="none" w="med" len="med"/>
                        <a:tailEnd type="none" w="med" len="med"/>
                      </a:ln>
                    </p:spPr>
                  </p:pic>
                </p:oleObj>
              </mc:Fallback>
            </mc:AlternateContent>
          </a:graphicData>
        </a:graphic>
      </p:graphicFrame>
      <p:graphicFrame>
        <p:nvGraphicFramePr>
          <p:cNvPr id="66567" name="Object 7"/>
          <p:cNvGraphicFramePr/>
          <p:nvPr/>
        </p:nvGraphicFramePr>
        <p:xfrm>
          <a:off x="5003800" y="1555750"/>
          <a:ext cx="3352800" cy="2382838"/>
        </p:xfrm>
        <a:graphic>
          <a:graphicData uri="http://schemas.openxmlformats.org/presentationml/2006/ole">
            <mc:AlternateContent xmlns:mc="http://schemas.openxmlformats.org/markup-compatibility/2006">
              <mc:Choice xmlns:v="urn:schemas-microsoft-com:vml" Requires="v">
                <p:oleObj spid="_x0000_s35887" name="" r:id="rId9" imgW="11725275" imgH="8334375" progId="MSPhotoEd.3">
                  <p:embed/>
                </p:oleObj>
              </mc:Choice>
              <mc:Fallback>
                <p:oleObj name="" r:id="rId9" imgW="11725275" imgH="8334375" progId="MSPhotoEd.3">
                  <p:embed/>
                  <p:pic>
                    <p:nvPicPr>
                      <p:cNvPr id="0" name="图片 3183"/>
                      <p:cNvPicPr/>
                      <p:nvPr/>
                    </p:nvPicPr>
                    <p:blipFill>
                      <a:blip r:embed="rId10"/>
                      <a:stretch>
                        <a:fillRect/>
                      </a:stretch>
                    </p:blipFill>
                    <p:spPr>
                      <a:xfrm>
                        <a:off x="5003800" y="1555750"/>
                        <a:ext cx="3352800" cy="2382838"/>
                      </a:xfrm>
                      <a:prstGeom prst="rect">
                        <a:avLst/>
                      </a:prstGeom>
                      <a:noFill/>
                      <a:ln w="38100">
                        <a:noFill/>
                        <a:miter/>
                      </a:ln>
                    </p:spPr>
                  </p:pic>
                </p:oleObj>
              </mc:Fallback>
            </mc:AlternateContent>
          </a:graphicData>
        </a:graphic>
      </p:graphicFrame>
      <p:grpSp>
        <p:nvGrpSpPr>
          <p:cNvPr id="2" name="Group 8"/>
          <p:cNvGrpSpPr/>
          <p:nvPr/>
        </p:nvGrpSpPr>
        <p:grpSpPr>
          <a:xfrm>
            <a:off x="5267325" y="2851150"/>
            <a:ext cx="1319213" cy="1219200"/>
            <a:chOff x="3273" y="1525"/>
            <a:chExt cx="831" cy="768"/>
          </a:xfrm>
        </p:grpSpPr>
        <p:sp>
          <p:nvSpPr>
            <p:cNvPr id="46088" name="Line 9"/>
            <p:cNvSpPr/>
            <p:nvPr/>
          </p:nvSpPr>
          <p:spPr>
            <a:xfrm>
              <a:off x="3273" y="1525"/>
              <a:ext cx="746" cy="0"/>
            </a:xfrm>
            <a:prstGeom prst="line">
              <a:avLst/>
            </a:prstGeom>
            <a:ln w="28575" cap="flat" cmpd="sng">
              <a:solidFill>
                <a:srgbClr val="FF3300"/>
              </a:solidFill>
              <a:prstDash val="solid"/>
              <a:round/>
              <a:headEnd type="none" w="med" len="med"/>
              <a:tailEnd type="none" w="med" len="med"/>
            </a:ln>
          </p:spPr>
        </p:sp>
        <p:sp>
          <p:nvSpPr>
            <p:cNvPr id="46089" name="Line 10"/>
            <p:cNvSpPr/>
            <p:nvPr/>
          </p:nvSpPr>
          <p:spPr>
            <a:xfrm>
              <a:off x="4019" y="1525"/>
              <a:ext cx="0" cy="528"/>
            </a:xfrm>
            <a:prstGeom prst="line">
              <a:avLst/>
            </a:prstGeom>
            <a:ln w="9525" cap="flat" cmpd="sng">
              <a:solidFill>
                <a:schemeClr val="bg2"/>
              </a:solidFill>
              <a:prstDash val="lgDash"/>
              <a:round/>
              <a:headEnd type="none" w="med" len="med"/>
              <a:tailEnd type="none" w="med" len="med"/>
            </a:ln>
          </p:spPr>
        </p:sp>
        <p:graphicFrame>
          <p:nvGraphicFramePr>
            <p:cNvPr id="46090" name="Object 11"/>
            <p:cNvGraphicFramePr/>
            <p:nvPr/>
          </p:nvGraphicFramePr>
          <p:xfrm>
            <a:off x="3923" y="2101"/>
            <a:ext cx="181" cy="192"/>
          </p:xfrm>
          <a:graphic>
            <a:graphicData uri="http://schemas.openxmlformats.org/presentationml/2006/ole">
              <mc:AlternateContent xmlns:mc="http://schemas.openxmlformats.org/markup-compatibility/2006">
                <mc:Choice xmlns:v="urn:schemas-microsoft-com:vml" Requires="v">
                  <p:oleObj spid="_x0000_s35888" name="" r:id="rId11" imgW="203200" imgH="215900" progId="Equation.3">
                    <p:embed/>
                  </p:oleObj>
                </mc:Choice>
                <mc:Fallback>
                  <p:oleObj name="" r:id="rId11" imgW="203200" imgH="215900" progId="Equation.3">
                    <p:embed/>
                    <p:pic>
                      <p:nvPicPr>
                        <p:cNvPr id="0" name="图片 3184"/>
                        <p:cNvPicPr/>
                        <p:nvPr/>
                      </p:nvPicPr>
                      <p:blipFill>
                        <a:blip r:embed="rId12"/>
                        <a:stretch>
                          <a:fillRect/>
                        </a:stretch>
                      </p:blipFill>
                      <p:spPr>
                        <a:xfrm>
                          <a:off x="3923" y="2101"/>
                          <a:ext cx="181" cy="192"/>
                        </a:xfrm>
                        <a:prstGeom prst="rect">
                          <a:avLst/>
                        </a:prstGeom>
                        <a:solidFill>
                          <a:srgbClr val="00FFFF"/>
                        </a:solidFill>
                        <a:ln w="38100">
                          <a:noFill/>
                          <a:miter/>
                        </a:ln>
                      </p:spPr>
                    </p:pic>
                  </p:oleObj>
                </mc:Fallback>
              </mc:AlternateContent>
            </a:graphicData>
          </a:graphic>
        </p:graphicFrame>
      </p:grpSp>
      <p:sp>
        <p:nvSpPr>
          <p:cNvPr id="66572" name="Text Box 12"/>
          <p:cNvSpPr txBox="1"/>
          <p:nvPr/>
        </p:nvSpPr>
        <p:spPr>
          <a:xfrm>
            <a:off x="371475" y="4003675"/>
            <a:ext cx="5122863" cy="457200"/>
          </a:xfrm>
          <a:prstGeom prst="rect">
            <a:avLst/>
          </a:prstGeom>
          <a:noFill/>
          <a:ln w="9525">
            <a:noFill/>
          </a:ln>
        </p:spPr>
        <p:txBody>
          <a:bodyPr anchor="t">
            <a:spAutoFit/>
          </a:bodyPr>
          <a:lstStyle/>
          <a:p>
            <a:pPr>
              <a:spcBef>
                <a:spcPct val="50000"/>
              </a:spcBef>
            </a:pPr>
            <a:r>
              <a:rPr lang="zh-CN" altLang="en-US" sz="2400" b="1" dirty="0">
                <a:latin typeface="Times New Roman" panose="02020603050405020304" pitchFamily="18" charset="0"/>
                <a:ea typeface="宋体" panose="02010600030101010101" pitchFamily="2" charset="-122"/>
              </a:rPr>
              <a:t>积分运算电路的电压放大倍数为</a:t>
            </a:r>
            <a:endParaRPr lang="zh-CN" altLang="en-US" sz="2400" b="1" dirty="0">
              <a:latin typeface="Times New Roman" panose="02020603050405020304" pitchFamily="18" charset="0"/>
              <a:ea typeface="宋体" panose="02010600030101010101" pitchFamily="2" charset="-122"/>
            </a:endParaRPr>
          </a:p>
        </p:txBody>
      </p:sp>
      <p:grpSp>
        <p:nvGrpSpPr>
          <p:cNvPr id="3" name="Group 13"/>
          <p:cNvGrpSpPr/>
          <p:nvPr/>
        </p:nvGrpSpPr>
        <p:grpSpPr>
          <a:xfrm>
            <a:off x="468313" y="5373688"/>
            <a:ext cx="5591175" cy="1196975"/>
            <a:chOff x="295" y="3249"/>
            <a:chExt cx="3522" cy="754"/>
          </a:xfrm>
        </p:grpSpPr>
        <p:sp>
          <p:nvSpPr>
            <p:cNvPr id="46093" name="Text Box 14"/>
            <p:cNvSpPr txBox="1"/>
            <p:nvPr/>
          </p:nvSpPr>
          <p:spPr>
            <a:xfrm>
              <a:off x="295" y="3339"/>
              <a:ext cx="816" cy="288"/>
            </a:xfrm>
            <a:prstGeom prst="rect">
              <a:avLst/>
            </a:prstGeom>
            <a:noFill/>
            <a:ln w="9525">
              <a:noFill/>
            </a:ln>
          </p:spPr>
          <p:txBody>
            <a:bodyPr anchor="t">
              <a:spAutoFit/>
            </a:bodyPr>
            <a:lstStyle/>
            <a:p>
              <a:pPr>
                <a:spcBef>
                  <a:spcPct val="50000"/>
                </a:spcBef>
              </a:pPr>
              <a:r>
                <a:rPr lang="zh-CN" altLang="en-US" sz="2400" b="1" dirty="0">
                  <a:latin typeface="Times New Roman" panose="02020603050405020304" pitchFamily="18" charset="0"/>
                  <a:ea typeface="宋体" panose="02010600030101010101" pitchFamily="2" charset="-122"/>
                </a:rPr>
                <a:t>加</a:t>
              </a:r>
              <a:r>
                <a:rPr lang="en-US" altLang="zh-CN" sz="2400" b="1" i="1" dirty="0">
                  <a:latin typeface="Times New Roman" panose="02020603050405020304" pitchFamily="18" charset="0"/>
                  <a:ea typeface="宋体" panose="02010600030101010101" pitchFamily="2" charset="-122"/>
                </a:rPr>
                <a:t>R</a:t>
              </a:r>
              <a:r>
                <a:rPr lang="en-US" altLang="zh-CN" sz="2400" b="1" baseline="-25000" dirty="0">
                  <a:latin typeface="Times New Roman" panose="02020603050405020304" pitchFamily="18" charset="0"/>
                  <a:ea typeface="宋体" panose="02010600030101010101" pitchFamily="2" charset="-122"/>
                </a:rPr>
                <a:t>2</a:t>
              </a:r>
              <a:r>
                <a:rPr lang="zh-CN" altLang="en-US" sz="2400" b="1" dirty="0">
                  <a:latin typeface="Times New Roman" panose="02020603050405020304" pitchFamily="18" charset="0"/>
                  <a:ea typeface="宋体" panose="02010600030101010101" pitchFamily="2" charset="-122"/>
                </a:rPr>
                <a:t>后</a:t>
              </a:r>
              <a:endParaRPr lang="zh-CN" altLang="en-US" sz="2400" b="1" dirty="0">
                <a:latin typeface="Times New Roman" panose="02020603050405020304" pitchFamily="18" charset="0"/>
                <a:ea typeface="宋体" panose="02010600030101010101" pitchFamily="2" charset="-122"/>
              </a:endParaRPr>
            </a:p>
          </p:txBody>
        </p:sp>
        <p:graphicFrame>
          <p:nvGraphicFramePr>
            <p:cNvPr id="46094" name="Object 15"/>
            <p:cNvGraphicFramePr/>
            <p:nvPr/>
          </p:nvGraphicFramePr>
          <p:xfrm>
            <a:off x="1035" y="3249"/>
            <a:ext cx="2782" cy="754"/>
          </p:xfrm>
          <a:graphic>
            <a:graphicData uri="http://schemas.openxmlformats.org/presentationml/2006/ole">
              <mc:AlternateContent xmlns:mc="http://schemas.openxmlformats.org/markup-compatibility/2006">
                <mc:Choice xmlns:v="urn:schemas-microsoft-com:vml" Requires="v">
                  <p:oleObj spid="_x0000_s35889" name="" r:id="rId13" imgW="2286000" imgH="622300" progId="Equation.3">
                    <p:embed/>
                  </p:oleObj>
                </mc:Choice>
                <mc:Fallback>
                  <p:oleObj name="" r:id="rId13" imgW="2286000" imgH="622300" progId="Equation.3">
                    <p:embed/>
                    <p:pic>
                      <p:nvPicPr>
                        <p:cNvPr id="0" name="图片 3185"/>
                        <p:cNvPicPr/>
                        <p:nvPr/>
                      </p:nvPicPr>
                      <p:blipFill>
                        <a:blip r:embed="rId14"/>
                        <a:stretch>
                          <a:fillRect/>
                        </a:stretch>
                      </p:blipFill>
                      <p:spPr>
                        <a:xfrm>
                          <a:off x="1035" y="3249"/>
                          <a:ext cx="2782" cy="754"/>
                        </a:xfrm>
                        <a:prstGeom prst="rect">
                          <a:avLst/>
                        </a:prstGeom>
                        <a:solidFill>
                          <a:srgbClr val="66FFFF"/>
                        </a:solidFill>
                        <a:ln w="9525" cap="flat" cmpd="sng">
                          <a:solidFill>
                            <a:srgbClr val="FF3300"/>
                          </a:solidFill>
                          <a:prstDash val="solid"/>
                          <a:miter/>
                          <a:headEnd type="none" w="med" len="med"/>
                          <a:tailEnd type="none" w="med" len="med"/>
                        </a:ln>
                      </p:spPr>
                    </p:pic>
                  </p:oleObj>
                </mc:Fallback>
              </mc:AlternateContent>
            </a:graphicData>
          </a:graphic>
        </p:graphicFrame>
      </p:grpSp>
      <p:sp>
        <p:nvSpPr>
          <p:cNvPr id="66576" name="Text Box 16"/>
          <p:cNvSpPr txBox="1"/>
          <p:nvPr/>
        </p:nvSpPr>
        <p:spPr>
          <a:xfrm>
            <a:off x="5938838" y="1338263"/>
            <a:ext cx="2881312" cy="1187450"/>
          </a:xfrm>
          <a:prstGeom prst="rect">
            <a:avLst/>
          </a:prstGeom>
          <a:noFill/>
          <a:ln w="9525">
            <a:noFill/>
          </a:ln>
        </p:spPr>
        <p:txBody>
          <a:bodyPr anchor="t">
            <a:spAutoFit/>
          </a:bodyPr>
          <a:lstStyle/>
          <a:p>
            <a:pPr>
              <a:spcBef>
                <a:spcPct val="50000"/>
              </a:spcBef>
            </a:pPr>
            <a:r>
              <a:rPr lang="en-US" altLang="zh-CN" sz="2400" b="1" dirty="0">
                <a:solidFill>
                  <a:srgbClr val="990033"/>
                </a:solidFill>
                <a:latin typeface="Times New Roman" panose="02020603050405020304" pitchFamily="18" charset="0"/>
                <a:ea typeface="宋体" panose="02010600030101010101" pitchFamily="2" charset="-122"/>
              </a:rPr>
              <a:t>    </a:t>
            </a:r>
            <a:r>
              <a:rPr lang="zh-CN" altLang="en-US" sz="2400" b="1" dirty="0">
                <a:solidFill>
                  <a:srgbClr val="990033"/>
                </a:solidFill>
                <a:latin typeface="Times New Roman" panose="02020603050405020304" pitchFamily="18" charset="0"/>
                <a:ea typeface="宋体" panose="02010600030101010101" pitchFamily="2" charset="-122"/>
              </a:rPr>
              <a:t>需有电阻构成的负反馈网络来确定通带放大倍数。</a:t>
            </a:r>
            <a:endParaRPr lang="zh-CN" altLang="en-US" sz="2400" b="1" dirty="0">
              <a:solidFill>
                <a:srgbClr val="990033"/>
              </a:solidFill>
              <a:latin typeface="Times New Roman" panose="02020603050405020304" pitchFamily="18" charset="0"/>
              <a:ea typeface="宋体" panose="02010600030101010101" pitchFamily="2" charset="-122"/>
            </a:endParaRPr>
          </a:p>
        </p:txBody>
      </p:sp>
      <p:grpSp>
        <p:nvGrpSpPr>
          <p:cNvPr id="46096" name="Group 18"/>
          <p:cNvGrpSpPr>
            <a:grpSpLocks noChangeAspect="1"/>
          </p:cNvGrpSpPr>
          <p:nvPr/>
        </p:nvGrpSpPr>
        <p:grpSpPr>
          <a:xfrm>
            <a:off x="4394200" y="3038475"/>
            <a:ext cx="1263650" cy="481013"/>
            <a:chOff x="2472" y="1285"/>
            <a:chExt cx="796" cy="235"/>
          </a:xfrm>
        </p:grpSpPr>
        <p:sp>
          <p:nvSpPr>
            <p:cNvPr id="46097" name="AutoShape 19"/>
            <p:cNvSpPr>
              <a:spLocks noChangeAspect="1" noTextEdit="1"/>
            </p:cNvSpPr>
            <p:nvPr/>
          </p:nvSpPr>
          <p:spPr>
            <a:xfrm>
              <a:off x="2472" y="1285"/>
              <a:ext cx="796" cy="235"/>
            </a:xfrm>
            <a:prstGeom prst="rect">
              <a:avLst/>
            </a:prstGeom>
            <a:solidFill>
              <a:srgbClr val="00FFFF"/>
            </a:solidFill>
            <a:ln w="9525">
              <a:noFill/>
            </a:ln>
          </p:spPr>
          <p:txBody>
            <a:bodyPr anchor="t"/>
            <a:lstStyle/>
            <a:p>
              <a:endParaRPr lang="zh-CN" altLang="en-US">
                <a:latin typeface="Arial" panose="020B0604020202020204" pitchFamily="34" charset="0"/>
                <a:ea typeface="宋体" panose="02010600030101010101" pitchFamily="2" charset="-122"/>
              </a:endParaRPr>
            </a:p>
          </p:txBody>
        </p:sp>
        <p:sp>
          <p:nvSpPr>
            <p:cNvPr id="46098" name="Line 20"/>
            <p:cNvSpPr/>
            <p:nvPr/>
          </p:nvSpPr>
          <p:spPr>
            <a:xfrm flipH="1">
              <a:off x="3036" y="1330"/>
              <a:ext cx="45" cy="143"/>
            </a:xfrm>
            <a:prstGeom prst="line">
              <a:avLst/>
            </a:prstGeom>
            <a:ln w="9525" cap="flat" cmpd="sng">
              <a:solidFill>
                <a:srgbClr val="000000"/>
              </a:solidFill>
              <a:prstDash val="solid"/>
              <a:round/>
              <a:headEnd type="none" w="med" len="med"/>
              <a:tailEnd type="none" w="med" len="med"/>
            </a:ln>
          </p:spPr>
        </p:sp>
        <p:sp>
          <p:nvSpPr>
            <p:cNvPr id="46099" name="Line 21"/>
            <p:cNvSpPr/>
            <p:nvPr/>
          </p:nvSpPr>
          <p:spPr>
            <a:xfrm>
              <a:off x="2768" y="1318"/>
              <a:ext cx="1" cy="169"/>
            </a:xfrm>
            <a:prstGeom prst="line">
              <a:avLst/>
            </a:prstGeom>
            <a:ln w="9525" cap="flat" cmpd="sng">
              <a:solidFill>
                <a:srgbClr val="000000"/>
              </a:solidFill>
              <a:prstDash val="solid"/>
              <a:round/>
              <a:headEnd type="none" w="med" len="med"/>
              <a:tailEnd type="none" w="med" len="med"/>
            </a:ln>
          </p:spPr>
        </p:sp>
        <p:sp>
          <p:nvSpPr>
            <p:cNvPr id="46100" name="Line 22"/>
            <p:cNvSpPr/>
            <p:nvPr/>
          </p:nvSpPr>
          <p:spPr>
            <a:xfrm>
              <a:off x="3230" y="1318"/>
              <a:ext cx="1" cy="169"/>
            </a:xfrm>
            <a:prstGeom prst="line">
              <a:avLst/>
            </a:prstGeom>
            <a:ln w="9525" cap="flat" cmpd="sng">
              <a:solidFill>
                <a:srgbClr val="000000"/>
              </a:solidFill>
              <a:prstDash val="solid"/>
              <a:round/>
              <a:headEnd type="none" w="med" len="med"/>
              <a:tailEnd type="none" w="med" len="med"/>
            </a:ln>
          </p:spPr>
        </p:sp>
        <p:sp>
          <p:nvSpPr>
            <p:cNvPr id="46101" name="Rectangle 23"/>
            <p:cNvSpPr/>
            <p:nvPr/>
          </p:nvSpPr>
          <p:spPr>
            <a:xfrm>
              <a:off x="3172" y="1399"/>
              <a:ext cx="40" cy="96"/>
            </a:xfrm>
            <a:prstGeom prst="rect">
              <a:avLst/>
            </a:prstGeom>
            <a:noFill/>
            <a:ln w="9525">
              <a:noFill/>
            </a:ln>
          </p:spPr>
          <p:txBody>
            <a:bodyPr wrap="none" lIns="0" tIns="0" rIns="0" bIns="0" anchor="t">
              <a:spAutoFit/>
            </a:bodyPr>
            <a:lstStyle/>
            <a:p>
              <a:r>
                <a:rPr lang="en-US" altLang="zh-CN" sz="1000" dirty="0">
                  <a:solidFill>
                    <a:srgbClr val="000000"/>
                  </a:solidFill>
                  <a:latin typeface="Times New Roman" panose="02020603050405020304" pitchFamily="18" charset="0"/>
                  <a:ea typeface="宋体" panose="02010600030101010101" pitchFamily="2" charset="-122"/>
                </a:rPr>
                <a:t>1</a:t>
              </a:r>
              <a:endParaRPr lang="en-US" altLang="zh-CN" sz="2400" dirty="0">
                <a:latin typeface="Times New Roman" panose="02020603050405020304" pitchFamily="18" charset="0"/>
                <a:ea typeface="宋体" panose="02010600030101010101" pitchFamily="2" charset="-122"/>
              </a:endParaRPr>
            </a:p>
          </p:txBody>
        </p:sp>
        <p:sp>
          <p:nvSpPr>
            <p:cNvPr id="46102" name="Rectangle 24"/>
            <p:cNvSpPr/>
            <p:nvPr/>
          </p:nvSpPr>
          <p:spPr>
            <a:xfrm>
              <a:off x="2972" y="1399"/>
              <a:ext cx="40" cy="96"/>
            </a:xfrm>
            <a:prstGeom prst="rect">
              <a:avLst/>
            </a:prstGeom>
            <a:noFill/>
            <a:ln w="9525">
              <a:noFill/>
            </a:ln>
          </p:spPr>
          <p:txBody>
            <a:bodyPr wrap="none" lIns="0" tIns="0" rIns="0" bIns="0" anchor="t">
              <a:spAutoFit/>
            </a:bodyPr>
            <a:lstStyle/>
            <a:p>
              <a:r>
                <a:rPr lang="en-US" altLang="zh-CN" sz="1000" dirty="0">
                  <a:solidFill>
                    <a:srgbClr val="000000"/>
                  </a:solidFill>
                  <a:latin typeface="Times New Roman" panose="02020603050405020304" pitchFamily="18" charset="0"/>
                  <a:ea typeface="宋体" panose="02010600030101010101" pitchFamily="2" charset="-122"/>
                </a:rPr>
                <a:t>2</a:t>
              </a:r>
              <a:endParaRPr lang="en-US" altLang="zh-CN" sz="2400" dirty="0">
                <a:latin typeface="Times New Roman" panose="02020603050405020304" pitchFamily="18" charset="0"/>
                <a:ea typeface="宋体" panose="02010600030101010101" pitchFamily="2" charset="-122"/>
              </a:endParaRPr>
            </a:p>
          </p:txBody>
        </p:sp>
        <p:sp>
          <p:nvSpPr>
            <p:cNvPr id="46103" name="Rectangle 25"/>
            <p:cNvSpPr/>
            <p:nvPr/>
          </p:nvSpPr>
          <p:spPr>
            <a:xfrm>
              <a:off x="2649" y="1312"/>
              <a:ext cx="112" cy="173"/>
            </a:xfrm>
            <a:prstGeom prst="rect">
              <a:avLst/>
            </a:prstGeom>
            <a:noFill/>
            <a:ln w="9525">
              <a:noFill/>
            </a:ln>
          </p:spPr>
          <p:txBody>
            <a:bodyPr wrap="none" lIns="0" tIns="0" rIns="0" bIns="0" anchor="t">
              <a:spAutoFit/>
            </a:bodyPr>
            <a:lstStyle/>
            <a:p>
              <a:r>
                <a:rPr lang="en-US" altLang="zh-CN" dirty="0">
                  <a:solidFill>
                    <a:srgbClr val="000000"/>
                  </a:solidFill>
                  <a:latin typeface="Times New Roman" panose="02020603050405020304" pitchFamily="18" charset="0"/>
                  <a:ea typeface="宋体" panose="02010600030101010101" pitchFamily="2" charset="-122"/>
                </a:rPr>
                <a:t>lg</a:t>
              </a:r>
              <a:endParaRPr lang="en-US" altLang="zh-CN" sz="2400" dirty="0">
                <a:latin typeface="Times New Roman" panose="02020603050405020304" pitchFamily="18" charset="0"/>
                <a:ea typeface="宋体" panose="02010600030101010101" pitchFamily="2" charset="-122"/>
              </a:endParaRPr>
            </a:p>
          </p:txBody>
        </p:sp>
        <p:sp>
          <p:nvSpPr>
            <p:cNvPr id="46104" name="Rectangle 26"/>
            <p:cNvSpPr/>
            <p:nvPr/>
          </p:nvSpPr>
          <p:spPr>
            <a:xfrm>
              <a:off x="2493" y="1312"/>
              <a:ext cx="144" cy="173"/>
            </a:xfrm>
            <a:prstGeom prst="rect">
              <a:avLst/>
            </a:prstGeom>
            <a:noFill/>
            <a:ln w="9525">
              <a:noFill/>
            </a:ln>
          </p:spPr>
          <p:txBody>
            <a:bodyPr wrap="none" lIns="0" tIns="0" rIns="0" bIns="0" anchor="t">
              <a:spAutoFit/>
            </a:bodyPr>
            <a:lstStyle/>
            <a:p>
              <a:r>
                <a:rPr lang="en-US" altLang="zh-CN" dirty="0">
                  <a:solidFill>
                    <a:srgbClr val="000000"/>
                  </a:solidFill>
                  <a:latin typeface="Times New Roman" panose="02020603050405020304" pitchFamily="18" charset="0"/>
                  <a:ea typeface="宋体" panose="02010600030101010101" pitchFamily="2" charset="-122"/>
                </a:rPr>
                <a:t>20</a:t>
              </a:r>
              <a:endParaRPr lang="en-US" altLang="zh-CN" sz="2400" dirty="0">
                <a:latin typeface="Times New Roman" panose="02020603050405020304" pitchFamily="18" charset="0"/>
                <a:ea typeface="宋体" panose="02010600030101010101" pitchFamily="2" charset="-122"/>
              </a:endParaRPr>
            </a:p>
          </p:txBody>
        </p:sp>
        <p:sp>
          <p:nvSpPr>
            <p:cNvPr id="46105" name="Rectangle 27"/>
            <p:cNvSpPr/>
            <p:nvPr/>
          </p:nvSpPr>
          <p:spPr>
            <a:xfrm>
              <a:off x="3098" y="1312"/>
              <a:ext cx="88" cy="173"/>
            </a:xfrm>
            <a:prstGeom prst="rect">
              <a:avLst/>
            </a:prstGeom>
            <a:noFill/>
            <a:ln w="9525">
              <a:noFill/>
            </a:ln>
          </p:spPr>
          <p:txBody>
            <a:bodyPr wrap="none" lIns="0" tIns="0" rIns="0" bIns="0" anchor="t">
              <a:spAutoFit/>
            </a:bodyPr>
            <a:lstStyle/>
            <a:p>
              <a:r>
                <a:rPr lang="en-US" altLang="zh-CN" i="1" dirty="0">
                  <a:solidFill>
                    <a:srgbClr val="000000"/>
                  </a:solidFill>
                  <a:latin typeface="Times New Roman" panose="02020603050405020304" pitchFamily="18" charset="0"/>
                  <a:ea typeface="宋体" panose="02010600030101010101" pitchFamily="2" charset="-122"/>
                </a:rPr>
                <a:t>R</a:t>
              </a:r>
              <a:endParaRPr lang="en-US" altLang="zh-CN" sz="2400" dirty="0">
                <a:latin typeface="Times New Roman" panose="02020603050405020304" pitchFamily="18" charset="0"/>
                <a:ea typeface="宋体" panose="02010600030101010101" pitchFamily="2" charset="-122"/>
              </a:endParaRPr>
            </a:p>
          </p:txBody>
        </p:sp>
        <p:sp>
          <p:nvSpPr>
            <p:cNvPr id="46106" name="Rectangle 28"/>
            <p:cNvSpPr/>
            <p:nvPr/>
          </p:nvSpPr>
          <p:spPr>
            <a:xfrm>
              <a:off x="2888" y="1312"/>
              <a:ext cx="88" cy="173"/>
            </a:xfrm>
            <a:prstGeom prst="rect">
              <a:avLst/>
            </a:prstGeom>
            <a:noFill/>
            <a:ln w="9525">
              <a:noFill/>
            </a:ln>
          </p:spPr>
          <p:txBody>
            <a:bodyPr wrap="none" lIns="0" tIns="0" rIns="0" bIns="0" anchor="t">
              <a:spAutoFit/>
            </a:bodyPr>
            <a:lstStyle/>
            <a:p>
              <a:r>
                <a:rPr lang="en-US" altLang="zh-CN" i="1" dirty="0">
                  <a:solidFill>
                    <a:srgbClr val="000000"/>
                  </a:solidFill>
                  <a:latin typeface="Times New Roman" panose="02020603050405020304" pitchFamily="18" charset="0"/>
                  <a:ea typeface="宋体" panose="02010600030101010101" pitchFamily="2" charset="-122"/>
                </a:rPr>
                <a:t>R</a:t>
              </a:r>
              <a:endParaRPr lang="en-US" altLang="zh-CN" sz="2400" dirty="0">
                <a:latin typeface="Times New Roman" panose="02020603050405020304" pitchFamily="18" charset="0"/>
                <a:ea typeface="宋体" panose="02010600030101010101" pitchFamily="2" charset="-122"/>
              </a:endParaRPr>
            </a:p>
          </p:txBody>
        </p:sp>
        <p:sp>
          <p:nvSpPr>
            <p:cNvPr id="46107" name="Rectangle 29"/>
            <p:cNvSpPr/>
            <p:nvPr/>
          </p:nvSpPr>
          <p:spPr>
            <a:xfrm>
              <a:off x="2783" y="1296"/>
              <a:ext cx="79" cy="173"/>
            </a:xfrm>
            <a:prstGeom prst="rect">
              <a:avLst/>
            </a:prstGeom>
            <a:noFill/>
            <a:ln w="9525">
              <a:noFill/>
            </a:ln>
          </p:spPr>
          <p:txBody>
            <a:bodyPr wrap="none" lIns="0" tIns="0" rIns="0" bIns="0" anchor="t">
              <a:spAutoFit/>
            </a:bodyPr>
            <a:lstStyle/>
            <a:p>
              <a:r>
                <a:rPr lang="en-US" altLang="zh-CN" dirty="0">
                  <a:solidFill>
                    <a:srgbClr val="000000"/>
                  </a:solidFill>
                  <a:latin typeface="Symbol" panose="05050102010706020507" pitchFamily="18" charset="2"/>
                  <a:ea typeface="宋体" panose="02010600030101010101" pitchFamily="2" charset="-122"/>
                </a:rPr>
                <a:t>-</a:t>
              </a:r>
              <a:endParaRPr lang="en-US" altLang="zh-CN" sz="2400" dirty="0">
                <a:latin typeface="Times New Roman" panose="02020603050405020304" pitchFamily="18" charset="0"/>
                <a:ea typeface="宋体" panose="02010600030101010101" pitchFamily="2" charset="-122"/>
              </a:endParaRPr>
            </a:p>
          </p:txBody>
        </p:sp>
      </p:grpSp>
      <p:sp>
        <p:nvSpPr>
          <p:cNvPr id="46108" name="Oval 30"/>
          <p:cNvSpPr/>
          <p:nvPr/>
        </p:nvSpPr>
        <p:spPr>
          <a:xfrm>
            <a:off x="5214938" y="2786063"/>
            <a:ext cx="71437" cy="92075"/>
          </a:xfrm>
          <a:prstGeom prst="ellipse">
            <a:avLst/>
          </a:prstGeom>
          <a:solidFill>
            <a:srgbClr val="FF3300"/>
          </a:solidFill>
          <a:ln w="9525" cap="flat" cmpd="sng">
            <a:solidFill>
              <a:srgbClr val="FF3300"/>
            </a:solidFill>
            <a:prstDash val="solid"/>
            <a:round/>
            <a:headEnd type="none" w="med" len="med"/>
            <a:tailEnd type="none" w="med" len="med"/>
          </a:ln>
        </p:spPr>
        <p:txBody>
          <a:bodyPr wrap="none" anchor="ctr"/>
          <a:lstStyle/>
          <a:p>
            <a:endParaRPr lang="zh-CN" altLang="en-US" dirty="0">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6572">
                                            <p:txEl>
                                              <p:pRg st="0" end="0"/>
                                            </p:txEl>
                                          </p:spTgt>
                                        </p:tgtEl>
                                        <p:attrNameLst>
                                          <p:attrName>style.visibility</p:attrName>
                                        </p:attrNameLst>
                                      </p:cBhvr>
                                      <p:to>
                                        <p:strVal val="visible"/>
                                      </p:to>
                                    </p:set>
                                    <p:animEffect transition="in" filter="wipe(left)">
                                      <p:cBhvr>
                                        <p:cTn id="7" dur="500"/>
                                        <p:tgtEl>
                                          <p:spTgt spid="6657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6565"/>
                                        </p:tgtEl>
                                        <p:attrNameLst>
                                          <p:attrName>style.visibility</p:attrName>
                                        </p:attrNameLst>
                                      </p:cBhvr>
                                      <p:to>
                                        <p:strVal val="visible"/>
                                      </p:to>
                                    </p:set>
                                    <p:animEffect transition="in" filter="wipe(left)">
                                      <p:cBhvr>
                                        <p:cTn id="12" dur="500"/>
                                        <p:tgtEl>
                                          <p:spTgt spid="6656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66567"/>
                                        </p:tgtEl>
                                        <p:attrNameLst>
                                          <p:attrName>style.visibility</p:attrName>
                                        </p:attrNameLst>
                                      </p:cBhvr>
                                      <p:to>
                                        <p:strVal val="visible"/>
                                      </p:to>
                                    </p:set>
                                    <p:animEffect transition="in" filter="wipe(left)">
                                      <p:cBhvr>
                                        <p:cTn id="17" dur="500"/>
                                        <p:tgtEl>
                                          <p:spTgt spid="66567"/>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1" fill="hold" nodeType="clickEffect">
                                  <p:stCondLst>
                                    <p:cond delay="0"/>
                                  </p:stCondLst>
                                  <p:childTnLst>
                                    <p:set>
                                      <p:cBhvr>
                                        <p:cTn id="21" dur="1" fill="hold">
                                          <p:stCondLst>
                                            <p:cond delay="0"/>
                                          </p:stCondLst>
                                        </p:cTn>
                                        <p:tgtEl>
                                          <p:spTgt spid="66564"/>
                                        </p:tgtEl>
                                        <p:attrNameLst>
                                          <p:attrName>style.visibility</p:attrName>
                                        </p:attrNameLst>
                                      </p:cBhvr>
                                      <p:to>
                                        <p:strVal val="visible"/>
                                      </p:to>
                                    </p:set>
                                    <p:anim calcmode="lin" valueType="num">
                                      <p:cBhvr additive="base">
                                        <p:cTn id="22" dur="500" fill="hold"/>
                                        <p:tgtEl>
                                          <p:spTgt spid="66564"/>
                                        </p:tgtEl>
                                        <p:attrNameLst>
                                          <p:attrName>ppt_x</p:attrName>
                                        </p:attrNameLst>
                                      </p:cBhvr>
                                      <p:tavLst>
                                        <p:tav tm="0">
                                          <p:val>
                                            <p:strVal val="#ppt_x"/>
                                          </p:val>
                                        </p:tav>
                                        <p:tav tm="100000">
                                          <p:val>
                                            <p:strVal val="#ppt_x"/>
                                          </p:val>
                                        </p:tav>
                                      </p:tavLst>
                                    </p:anim>
                                    <p:anim calcmode="lin" valueType="num">
                                      <p:cBhvr additive="base">
                                        <p:cTn id="23" dur="500" fill="hold"/>
                                        <p:tgtEl>
                                          <p:spTgt spid="66564"/>
                                        </p:tgtEl>
                                        <p:attrNameLst>
                                          <p:attrName>ppt_y</p:attrName>
                                        </p:attrNameLst>
                                      </p:cBhvr>
                                      <p:tavLst>
                                        <p:tav tm="0">
                                          <p:val>
                                            <p:strVal val="0-#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2"/>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46108"/>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46096"/>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66576"/>
                                        </p:tgtEl>
                                        <p:attrNameLst>
                                          <p:attrName>style.visibility</p:attrName>
                                        </p:attrNameLst>
                                      </p:cBhvr>
                                      <p:to>
                                        <p:strVal val="visible"/>
                                      </p:to>
                                    </p:set>
                                    <p:animEffect transition="in" filter="wipe(left)">
                                      <p:cBhvr>
                                        <p:cTn id="40" dur="500"/>
                                        <p:tgtEl>
                                          <p:spTgt spid="66576"/>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nodeType="clickEffect">
                                  <p:stCondLst>
                                    <p:cond delay="0"/>
                                  </p:stCondLst>
                                  <p:childTnLst>
                                    <p:set>
                                      <p:cBhvr>
                                        <p:cTn id="44" dur="1" fill="hold">
                                          <p:stCondLst>
                                            <p:cond delay="0"/>
                                          </p:stCondLst>
                                        </p:cTn>
                                        <p:tgtEl>
                                          <p:spTgt spid="3"/>
                                        </p:tgtEl>
                                        <p:attrNameLst>
                                          <p:attrName>style.visibility</p:attrName>
                                        </p:attrNameLst>
                                      </p:cBhvr>
                                      <p:to>
                                        <p:strVal val="visible"/>
                                      </p:to>
                                    </p:set>
                                    <p:animEffect transition="in" filter="wipe(left)">
                                      <p:cBhvr>
                                        <p:cTn id="45" dur="500"/>
                                        <p:tgtEl>
                                          <p:spTgt spid="3"/>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nodeType="clickEffect">
                                  <p:stCondLst>
                                    <p:cond delay="0"/>
                                  </p:stCondLst>
                                  <p:childTnLst>
                                    <p:set>
                                      <p:cBhvr>
                                        <p:cTn id="49" dur="1" fill="hold">
                                          <p:stCondLst>
                                            <p:cond delay="0"/>
                                          </p:stCondLst>
                                        </p:cTn>
                                        <p:tgtEl>
                                          <p:spTgt spid="66566"/>
                                        </p:tgtEl>
                                        <p:attrNameLst>
                                          <p:attrName>style.visibility</p:attrName>
                                        </p:attrNameLst>
                                      </p:cBhvr>
                                      <p:to>
                                        <p:strVal val="visible"/>
                                      </p:to>
                                    </p:set>
                                    <p:animEffect transition="in" filter="wipe(left)">
                                      <p:cBhvr>
                                        <p:cTn id="50" dur="500"/>
                                        <p:tgtEl>
                                          <p:spTgt spid="665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572" grpId="0" build="p"/>
      <p:bldP spid="66576" grpId="0"/>
      <p:bldP spid="46108"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187450" y="4005263"/>
            <a:ext cx="5105400" cy="2406650"/>
            <a:chOff x="720" y="2352"/>
            <a:chExt cx="3216" cy="1516"/>
          </a:xfrm>
        </p:grpSpPr>
        <p:pic>
          <p:nvPicPr>
            <p:cNvPr id="48130" name="Picture 3" descr="Dz070420"/>
            <p:cNvPicPr>
              <a:picLocks noChangeAspect="1"/>
            </p:cNvPicPr>
            <p:nvPr/>
          </p:nvPicPr>
          <p:blipFill>
            <a:blip r:embed="rId1"/>
            <a:stretch>
              <a:fillRect/>
            </a:stretch>
          </p:blipFill>
          <p:spPr>
            <a:xfrm>
              <a:off x="720" y="2352"/>
              <a:ext cx="3216" cy="1516"/>
            </a:xfrm>
            <a:prstGeom prst="rect">
              <a:avLst/>
            </a:prstGeom>
            <a:noFill/>
            <a:ln w="9525">
              <a:noFill/>
            </a:ln>
          </p:spPr>
        </p:pic>
        <p:sp>
          <p:nvSpPr>
            <p:cNvPr id="48131" name="Text Box 4"/>
            <p:cNvSpPr txBox="1"/>
            <p:nvPr/>
          </p:nvSpPr>
          <p:spPr>
            <a:xfrm>
              <a:off x="1824" y="2688"/>
              <a:ext cx="240" cy="212"/>
            </a:xfrm>
            <a:prstGeom prst="rect">
              <a:avLst/>
            </a:prstGeom>
            <a:noFill/>
            <a:ln w="9525">
              <a:noFill/>
            </a:ln>
          </p:spPr>
          <p:txBody>
            <a:bodyPr anchor="t">
              <a:spAutoFit/>
            </a:bodyPr>
            <a:lstStyle/>
            <a:p>
              <a:pPr>
                <a:spcBef>
                  <a:spcPct val="50000"/>
                </a:spcBef>
              </a:pPr>
              <a:r>
                <a:rPr lang="en-US" altLang="zh-CN" sz="1600" i="1" dirty="0">
                  <a:latin typeface="Times New Roman" panose="02020603050405020304" pitchFamily="18" charset="0"/>
                  <a:ea typeface="宋体" panose="02010600030101010101" pitchFamily="2" charset="-122"/>
                </a:rPr>
                <a:t>O</a:t>
              </a:r>
              <a:endParaRPr lang="en-US" altLang="zh-CN" sz="1600" i="1" dirty="0">
                <a:latin typeface="Times New Roman" panose="02020603050405020304" pitchFamily="18" charset="0"/>
                <a:ea typeface="宋体" panose="02010600030101010101" pitchFamily="2" charset="-122"/>
              </a:endParaRPr>
            </a:p>
          </p:txBody>
        </p:sp>
        <p:sp>
          <p:nvSpPr>
            <p:cNvPr id="48132" name="Text Box 5"/>
            <p:cNvSpPr txBox="1"/>
            <p:nvPr/>
          </p:nvSpPr>
          <p:spPr>
            <a:xfrm>
              <a:off x="2160" y="3648"/>
              <a:ext cx="240" cy="212"/>
            </a:xfrm>
            <a:prstGeom prst="rect">
              <a:avLst/>
            </a:prstGeom>
            <a:noFill/>
            <a:ln w="9525">
              <a:noFill/>
            </a:ln>
          </p:spPr>
          <p:txBody>
            <a:bodyPr anchor="t">
              <a:spAutoFit/>
            </a:bodyPr>
            <a:lstStyle/>
            <a:p>
              <a:pPr>
                <a:spcBef>
                  <a:spcPct val="50000"/>
                </a:spcBef>
              </a:pPr>
              <a:r>
                <a:rPr lang="en-US" altLang="zh-CN" sz="1600" i="1" dirty="0">
                  <a:latin typeface="Times New Roman" panose="02020603050405020304" pitchFamily="18" charset="0"/>
                  <a:ea typeface="宋体" panose="02010600030101010101" pitchFamily="2" charset="-122"/>
                </a:rPr>
                <a:t>O</a:t>
              </a:r>
              <a:endParaRPr lang="en-US" altLang="zh-CN" sz="1600" i="1" dirty="0">
                <a:latin typeface="Times New Roman" panose="02020603050405020304" pitchFamily="18" charset="0"/>
                <a:ea typeface="宋体" panose="02010600030101010101" pitchFamily="2" charset="-122"/>
              </a:endParaRPr>
            </a:p>
          </p:txBody>
        </p:sp>
        <p:sp>
          <p:nvSpPr>
            <p:cNvPr id="48133" name="Text Box 6"/>
            <p:cNvSpPr txBox="1"/>
            <p:nvPr/>
          </p:nvSpPr>
          <p:spPr>
            <a:xfrm>
              <a:off x="3072" y="3504"/>
              <a:ext cx="240" cy="212"/>
            </a:xfrm>
            <a:prstGeom prst="rect">
              <a:avLst/>
            </a:prstGeom>
            <a:noFill/>
            <a:ln w="9525">
              <a:noFill/>
            </a:ln>
          </p:spPr>
          <p:txBody>
            <a:bodyPr anchor="t">
              <a:spAutoFit/>
            </a:bodyPr>
            <a:lstStyle/>
            <a:p>
              <a:pPr>
                <a:spcBef>
                  <a:spcPct val="50000"/>
                </a:spcBef>
              </a:pPr>
              <a:r>
                <a:rPr lang="en-US" altLang="zh-CN" sz="1600" i="1" dirty="0">
                  <a:latin typeface="Times New Roman" panose="02020603050405020304" pitchFamily="18" charset="0"/>
                  <a:ea typeface="宋体" panose="02010600030101010101" pitchFamily="2" charset="-122"/>
                </a:rPr>
                <a:t>O</a:t>
              </a:r>
              <a:endParaRPr lang="en-US" altLang="zh-CN" sz="1600" i="1" dirty="0">
                <a:latin typeface="Times New Roman" panose="02020603050405020304" pitchFamily="18" charset="0"/>
                <a:ea typeface="宋体" panose="02010600030101010101" pitchFamily="2" charset="-122"/>
              </a:endParaRPr>
            </a:p>
          </p:txBody>
        </p:sp>
      </p:grpSp>
      <p:sp>
        <p:nvSpPr>
          <p:cNvPr id="48134" name="Rectangle 7"/>
          <p:cNvSpPr>
            <a:spLocks noGrp="1"/>
          </p:cNvSpPr>
          <p:nvPr>
            <p:ph type="title"/>
          </p:nvPr>
        </p:nvSpPr>
        <p:spPr>
          <a:xfrm>
            <a:off x="250825" y="692150"/>
            <a:ext cx="7705725" cy="792163"/>
          </a:xfrm>
        </p:spPr>
        <p:txBody>
          <a:bodyPr wrap="square" lIns="91440" tIns="45720" rIns="91440" bIns="45720" anchor="ctr"/>
          <a:lstStyle/>
          <a:p>
            <a:pPr algn="l" eaLnBrk="1" hangingPunct="1">
              <a:lnSpc>
                <a:spcPct val="140000"/>
              </a:lnSpc>
            </a:pPr>
            <a:r>
              <a:rPr lang="zh-CN" altLang="en-US" sz="3200" dirty="0">
                <a:solidFill>
                  <a:schemeClr val="tx1"/>
                </a:solidFill>
                <a:latin typeface="华文行楷" panose="02010800040101010101" pitchFamily="2" charset="-122"/>
                <a:ea typeface="华文行楷" panose="02010800040101010101" pitchFamily="2" charset="-122"/>
              </a:rPr>
              <a:t>三、高通、带通、带阻有源滤波器</a:t>
            </a:r>
            <a:endParaRPr lang="zh-CN" altLang="en-US" sz="3200" b="1" dirty="0">
              <a:solidFill>
                <a:schemeClr val="tx1"/>
              </a:solidFill>
              <a:latin typeface="华文行楷" panose="02010800040101010101" pitchFamily="2" charset="-122"/>
              <a:ea typeface="华文行楷" panose="02010800040101010101" pitchFamily="2" charset="-122"/>
            </a:endParaRPr>
          </a:p>
        </p:txBody>
      </p:sp>
      <p:sp>
        <p:nvSpPr>
          <p:cNvPr id="68616" name="Text Box 8"/>
          <p:cNvSpPr txBox="1"/>
          <p:nvPr/>
        </p:nvSpPr>
        <p:spPr>
          <a:xfrm>
            <a:off x="654050" y="1871663"/>
            <a:ext cx="8153400" cy="933450"/>
          </a:xfrm>
          <a:prstGeom prst="rect">
            <a:avLst/>
          </a:prstGeom>
          <a:noFill/>
          <a:ln w="9525">
            <a:noFill/>
          </a:ln>
        </p:spPr>
        <p:txBody>
          <a:bodyPr anchor="t">
            <a:spAutoFit/>
          </a:bodyPr>
          <a:lstStyle/>
          <a:p>
            <a:pPr>
              <a:lnSpc>
                <a:spcPct val="115000"/>
              </a:lnSpc>
              <a:spcBef>
                <a:spcPct val="50000"/>
              </a:spcBef>
            </a:pPr>
            <a:r>
              <a:rPr lang="en-US" altLang="zh-CN" sz="2400" dirty="0">
                <a:latin typeface="Times New Roman" panose="02020603050405020304" pitchFamily="18" charset="0"/>
                <a:ea typeface="宋体" panose="02010600030101010101" pitchFamily="2" charset="-122"/>
              </a:rPr>
              <a:t>     </a:t>
            </a:r>
            <a:r>
              <a:rPr lang="zh-CN" altLang="en-US" sz="2400" b="1" dirty="0">
                <a:latin typeface="Times New Roman" panose="02020603050405020304" pitchFamily="18" charset="0"/>
                <a:ea typeface="宋体" panose="02010600030101010101" pitchFamily="2" charset="-122"/>
              </a:rPr>
              <a:t>与</a:t>
            </a:r>
            <a:r>
              <a:rPr lang="en-US" altLang="zh-CN" sz="2400" b="1" dirty="0">
                <a:latin typeface="Times New Roman" panose="02020603050405020304" pitchFamily="18" charset="0"/>
                <a:ea typeface="宋体" panose="02010600030101010101" pitchFamily="2" charset="-122"/>
              </a:rPr>
              <a:t>LPF</a:t>
            </a:r>
            <a:r>
              <a:rPr lang="zh-CN" altLang="zh-CN" sz="2400" b="1" dirty="0">
                <a:latin typeface="Times New Roman" panose="02020603050405020304" pitchFamily="18" charset="0"/>
                <a:ea typeface="宋体" panose="02010600030101010101" pitchFamily="2" charset="-122"/>
              </a:rPr>
              <a:t>有对偶性，将</a:t>
            </a:r>
            <a:r>
              <a:rPr lang="en-US" altLang="zh-CN" sz="2400" b="1" dirty="0">
                <a:latin typeface="Times New Roman" panose="02020603050405020304" pitchFamily="18" charset="0"/>
                <a:ea typeface="宋体" panose="02010600030101010101" pitchFamily="2" charset="-122"/>
              </a:rPr>
              <a:t>LPF</a:t>
            </a:r>
            <a:r>
              <a:rPr lang="zh-CN" altLang="zh-CN" sz="2400" b="1" dirty="0">
                <a:latin typeface="Times New Roman" panose="02020603050405020304" pitchFamily="18" charset="0"/>
                <a:ea typeface="宋体" panose="02010600030101010101" pitchFamily="2" charset="-122"/>
              </a:rPr>
              <a:t>的电阻和电容互换，就可得一阶</a:t>
            </a:r>
            <a:r>
              <a:rPr lang="en-US" altLang="zh-CN" sz="2400" b="1" dirty="0">
                <a:latin typeface="Times New Roman" panose="02020603050405020304" pitchFamily="18" charset="0"/>
                <a:ea typeface="宋体" panose="02010600030101010101" pitchFamily="2" charset="-122"/>
              </a:rPr>
              <a:t>HPF</a:t>
            </a:r>
            <a:r>
              <a:rPr lang="zh-CN" altLang="en-US" sz="2400" b="1" dirty="0">
                <a:latin typeface="Times New Roman" panose="02020603050405020304" pitchFamily="18" charset="0"/>
                <a:ea typeface="宋体" panose="02010600030101010101" pitchFamily="2" charset="-122"/>
              </a:rPr>
              <a:t>、</a:t>
            </a:r>
            <a:r>
              <a:rPr lang="zh-CN" altLang="zh-CN" sz="2400" b="1" dirty="0">
                <a:latin typeface="Times New Roman" panose="02020603050405020304" pitchFamily="18" charset="0"/>
                <a:ea typeface="宋体" panose="02010600030101010101" pitchFamily="2" charset="-122"/>
              </a:rPr>
              <a:t>简单二阶</a:t>
            </a:r>
            <a:r>
              <a:rPr lang="en-US" altLang="zh-CN" sz="2400" b="1" dirty="0">
                <a:latin typeface="Times New Roman" panose="02020603050405020304" pitchFamily="18" charset="0"/>
                <a:ea typeface="宋体" panose="02010600030101010101" pitchFamily="2" charset="-122"/>
              </a:rPr>
              <a:t>HPF</a:t>
            </a:r>
            <a:r>
              <a:rPr lang="zh-CN" altLang="en-US" sz="2400" b="1" dirty="0">
                <a:latin typeface="Times New Roman" panose="02020603050405020304" pitchFamily="18" charset="0"/>
                <a:ea typeface="宋体" panose="02010600030101010101" pitchFamily="2" charset="-122"/>
              </a:rPr>
              <a:t>、</a:t>
            </a:r>
            <a:r>
              <a:rPr lang="zh-CN" altLang="zh-CN" sz="2400" b="1" dirty="0">
                <a:latin typeface="Times New Roman" panose="02020603050405020304" pitchFamily="18" charset="0"/>
                <a:ea typeface="宋体" panose="02010600030101010101" pitchFamily="2" charset="-122"/>
              </a:rPr>
              <a:t>压控电压源二阶</a:t>
            </a:r>
            <a:r>
              <a:rPr lang="en-US" altLang="zh-CN" sz="2400" b="1" dirty="0">
                <a:latin typeface="Times New Roman" panose="02020603050405020304" pitchFamily="18" charset="0"/>
                <a:ea typeface="宋体" panose="02010600030101010101" pitchFamily="2" charset="-122"/>
              </a:rPr>
              <a:t>HPF</a:t>
            </a:r>
            <a:r>
              <a:rPr lang="zh-CN" altLang="zh-CN" sz="2400" b="1" dirty="0">
                <a:latin typeface="Times New Roman" panose="02020603050405020304" pitchFamily="18" charset="0"/>
                <a:ea typeface="宋体" panose="02010600030101010101" pitchFamily="2" charset="-122"/>
              </a:rPr>
              <a:t>电路。</a:t>
            </a:r>
            <a:endParaRPr lang="zh-CN" altLang="en-US" sz="2400" b="1" dirty="0">
              <a:latin typeface="Times New Roman" panose="02020603050405020304" pitchFamily="18" charset="0"/>
              <a:ea typeface="宋体" panose="02010600030101010101" pitchFamily="2" charset="-122"/>
            </a:endParaRPr>
          </a:p>
        </p:txBody>
      </p:sp>
      <p:sp>
        <p:nvSpPr>
          <p:cNvPr id="68617" name="Text Box 9"/>
          <p:cNvSpPr txBox="1"/>
          <p:nvPr/>
        </p:nvSpPr>
        <p:spPr>
          <a:xfrm>
            <a:off x="425450" y="2862263"/>
            <a:ext cx="4343400" cy="519112"/>
          </a:xfrm>
          <a:prstGeom prst="rect">
            <a:avLst/>
          </a:prstGeom>
          <a:noFill/>
          <a:ln w="9525">
            <a:noFill/>
          </a:ln>
        </p:spPr>
        <p:txBody>
          <a:bodyPr anchor="t">
            <a:spAutoFit/>
          </a:bodyPr>
          <a:lstStyle/>
          <a:p>
            <a:pPr>
              <a:spcBef>
                <a:spcPct val="50000"/>
              </a:spcBef>
            </a:pPr>
            <a:r>
              <a:rPr lang="en-US" altLang="zh-CN" sz="2800" dirty="0">
                <a:latin typeface="华文行楷" panose="02010800040101010101" pitchFamily="2" charset="-122"/>
                <a:ea typeface="华文行楷" panose="02010800040101010101" pitchFamily="2" charset="-122"/>
              </a:rPr>
              <a:t>2. </a:t>
            </a:r>
            <a:r>
              <a:rPr lang="zh-CN" altLang="en-US" sz="2800" dirty="0">
                <a:latin typeface="华文行楷" panose="02010800040101010101" pitchFamily="2" charset="-122"/>
                <a:ea typeface="华文行楷" panose="02010800040101010101" pitchFamily="2" charset="-122"/>
              </a:rPr>
              <a:t>带通滤波器</a:t>
            </a:r>
            <a:r>
              <a:rPr lang="zh-CN" altLang="en-US" sz="2800" b="1" dirty="0">
                <a:latin typeface="Times New Roman" panose="02020603050405020304" pitchFamily="18" charset="0"/>
                <a:ea typeface="宋体" panose="02010600030101010101" pitchFamily="2" charset="-122"/>
              </a:rPr>
              <a:t>（</a:t>
            </a:r>
            <a:r>
              <a:rPr lang="en-US" altLang="zh-CN" sz="2800" b="1" dirty="0">
                <a:latin typeface="Times New Roman" panose="02020603050405020304" pitchFamily="18" charset="0"/>
                <a:ea typeface="宋体" panose="02010600030101010101" pitchFamily="2" charset="-122"/>
              </a:rPr>
              <a:t>BPF</a:t>
            </a:r>
            <a:r>
              <a:rPr lang="zh-CN" altLang="en-US" sz="2800" b="1" dirty="0">
                <a:latin typeface="Times New Roman" panose="02020603050405020304" pitchFamily="18" charset="0"/>
                <a:ea typeface="宋体" panose="02010600030101010101" pitchFamily="2" charset="-122"/>
              </a:rPr>
              <a:t>）</a:t>
            </a:r>
            <a:endParaRPr lang="zh-CN" altLang="en-US" sz="2800" b="1" dirty="0">
              <a:latin typeface="Times New Roman" panose="02020603050405020304" pitchFamily="18" charset="0"/>
              <a:ea typeface="宋体" panose="02010600030101010101" pitchFamily="2" charset="-122"/>
            </a:endParaRPr>
          </a:p>
        </p:txBody>
      </p:sp>
      <p:sp>
        <p:nvSpPr>
          <p:cNvPr id="68618" name="Text Box 10"/>
          <p:cNvSpPr txBox="1"/>
          <p:nvPr/>
        </p:nvSpPr>
        <p:spPr>
          <a:xfrm>
            <a:off x="425450" y="3395663"/>
            <a:ext cx="4191000" cy="519112"/>
          </a:xfrm>
          <a:prstGeom prst="rect">
            <a:avLst/>
          </a:prstGeom>
          <a:noFill/>
          <a:ln w="9525">
            <a:noFill/>
          </a:ln>
        </p:spPr>
        <p:txBody>
          <a:bodyPr anchor="t">
            <a:spAutoFit/>
          </a:bodyPr>
          <a:lstStyle/>
          <a:p>
            <a:pPr>
              <a:spcBef>
                <a:spcPct val="50000"/>
              </a:spcBef>
            </a:pPr>
            <a:r>
              <a:rPr lang="en-US" altLang="zh-CN" sz="2800" dirty="0">
                <a:latin typeface="华文行楷" panose="02010800040101010101" pitchFamily="2" charset="-122"/>
                <a:ea typeface="华文行楷" panose="02010800040101010101" pitchFamily="2" charset="-122"/>
              </a:rPr>
              <a:t>3. </a:t>
            </a:r>
            <a:r>
              <a:rPr lang="zh-CN" altLang="en-US" sz="2800" dirty="0">
                <a:latin typeface="华文行楷" panose="02010800040101010101" pitchFamily="2" charset="-122"/>
                <a:ea typeface="华文行楷" panose="02010800040101010101" pitchFamily="2" charset="-122"/>
              </a:rPr>
              <a:t>带阻滤波器</a:t>
            </a:r>
            <a:r>
              <a:rPr lang="zh-CN" altLang="en-US" sz="2800" b="1" dirty="0">
                <a:latin typeface="Times New Roman" panose="02020603050405020304" pitchFamily="18" charset="0"/>
                <a:ea typeface="宋体" panose="02010600030101010101" pitchFamily="2" charset="-122"/>
              </a:rPr>
              <a:t>（</a:t>
            </a:r>
            <a:r>
              <a:rPr lang="en-US" altLang="zh-CN" sz="2800" b="1" dirty="0">
                <a:latin typeface="Times New Roman" panose="02020603050405020304" pitchFamily="18" charset="0"/>
                <a:ea typeface="宋体" panose="02010600030101010101" pitchFamily="2" charset="-122"/>
              </a:rPr>
              <a:t>BEF</a:t>
            </a:r>
            <a:r>
              <a:rPr lang="zh-CN" altLang="en-US" sz="2800" b="1" dirty="0">
                <a:latin typeface="Times New Roman" panose="02020603050405020304" pitchFamily="18" charset="0"/>
                <a:ea typeface="宋体" panose="02010600030101010101" pitchFamily="2" charset="-122"/>
              </a:rPr>
              <a:t>）</a:t>
            </a:r>
            <a:endParaRPr lang="zh-CN" altLang="en-US" sz="2800" b="1" dirty="0">
              <a:latin typeface="Times New Roman" panose="02020603050405020304" pitchFamily="18" charset="0"/>
              <a:ea typeface="宋体" panose="02010600030101010101" pitchFamily="2" charset="-122"/>
            </a:endParaRPr>
          </a:p>
        </p:txBody>
      </p:sp>
      <p:pic>
        <p:nvPicPr>
          <p:cNvPr id="68619" name="Picture 11" descr="Dz070417"/>
          <p:cNvPicPr>
            <a:picLocks noChangeAspect="1"/>
          </p:cNvPicPr>
          <p:nvPr/>
        </p:nvPicPr>
        <p:blipFill>
          <a:blip r:embed="rId2"/>
          <a:stretch>
            <a:fillRect/>
          </a:stretch>
        </p:blipFill>
        <p:spPr>
          <a:xfrm>
            <a:off x="4387850" y="2862263"/>
            <a:ext cx="4572000" cy="1600200"/>
          </a:xfrm>
          <a:prstGeom prst="rect">
            <a:avLst/>
          </a:prstGeom>
          <a:noFill/>
          <a:ln w="9525">
            <a:noFill/>
          </a:ln>
        </p:spPr>
      </p:pic>
      <p:grpSp>
        <p:nvGrpSpPr>
          <p:cNvPr id="3" name="Group 12"/>
          <p:cNvGrpSpPr/>
          <p:nvPr/>
        </p:nvGrpSpPr>
        <p:grpSpPr>
          <a:xfrm>
            <a:off x="4235450" y="4538663"/>
            <a:ext cx="2741613" cy="1295400"/>
            <a:chOff x="2400" y="2592"/>
            <a:chExt cx="1727" cy="816"/>
          </a:xfrm>
        </p:grpSpPr>
        <p:sp>
          <p:nvSpPr>
            <p:cNvPr id="48140" name="AutoShape 13"/>
            <p:cNvSpPr/>
            <p:nvPr/>
          </p:nvSpPr>
          <p:spPr>
            <a:xfrm>
              <a:off x="3264" y="2592"/>
              <a:ext cx="863" cy="336"/>
            </a:xfrm>
            <a:prstGeom prst="borderCallout1">
              <a:avLst>
                <a:gd name="adj1" fmla="val 21431"/>
                <a:gd name="adj2" fmla="val -5560"/>
                <a:gd name="adj3" fmla="val -18454"/>
                <a:gd name="adj4" fmla="val -143569"/>
              </a:avLst>
            </a:prstGeom>
            <a:solidFill>
              <a:srgbClr val="66FFFF"/>
            </a:solidFill>
            <a:ln w="19050" cap="flat" cmpd="sng">
              <a:solidFill>
                <a:srgbClr val="FF3300"/>
              </a:solidFill>
              <a:prstDash val="solid"/>
              <a:miter/>
              <a:headEnd type="none" w="med" len="med"/>
              <a:tailEnd type="none" w="med" len="med"/>
            </a:ln>
          </p:spPr>
          <p:txBody>
            <a:bodyPr anchor="t"/>
            <a:lstStyle/>
            <a:p>
              <a:pPr algn="ctr"/>
              <a:r>
                <a:rPr lang="en-US" altLang="zh-CN" sz="2400" b="1" i="1" dirty="0">
                  <a:latin typeface="Times New Roman" panose="02020603050405020304" pitchFamily="18" charset="0"/>
                  <a:ea typeface="宋体" panose="02010600030101010101" pitchFamily="2" charset="-122"/>
                </a:rPr>
                <a:t>f</a:t>
              </a:r>
              <a:r>
                <a:rPr lang="en-US" altLang="zh-CN" sz="2400" b="1" baseline="-25000" dirty="0">
                  <a:latin typeface="Times New Roman" panose="02020603050405020304" pitchFamily="18" charset="0"/>
                  <a:ea typeface="宋体" panose="02010600030101010101" pitchFamily="2" charset="-122"/>
                </a:rPr>
                <a:t>H</a:t>
              </a:r>
              <a:r>
                <a:rPr lang="en-US" altLang="zh-CN" sz="2400" b="1" dirty="0">
                  <a:latin typeface="Times New Roman" panose="02020603050405020304" pitchFamily="18" charset="0"/>
                  <a:ea typeface="宋体" panose="02010600030101010101" pitchFamily="2" charset="-122"/>
                </a:rPr>
                <a:t>&gt;</a:t>
              </a:r>
              <a:r>
                <a:rPr lang="en-US" altLang="zh-CN" sz="2400" b="1" i="1" dirty="0">
                  <a:latin typeface="Times New Roman" panose="02020603050405020304" pitchFamily="18" charset="0"/>
                  <a:ea typeface="宋体" panose="02010600030101010101" pitchFamily="2" charset="-122"/>
                </a:rPr>
                <a:t>f</a:t>
              </a:r>
              <a:r>
                <a:rPr lang="en-US" altLang="zh-CN" sz="2400" b="1" baseline="-25000" dirty="0">
                  <a:latin typeface="Times New Roman" panose="02020603050405020304" pitchFamily="18" charset="0"/>
                  <a:ea typeface="宋体" panose="02010600030101010101" pitchFamily="2" charset="-122"/>
                </a:rPr>
                <a:t>L</a:t>
              </a:r>
              <a:endParaRPr lang="en-US" altLang="zh-CN" sz="2400" b="1" dirty="0">
                <a:latin typeface="Times New Roman" panose="02020603050405020304" pitchFamily="18" charset="0"/>
                <a:ea typeface="宋体" panose="02010600030101010101" pitchFamily="2" charset="-122"/>
              </a:endParaRPr>
            </a:p>
          </p:txBody>
        </p:sp>
        <p:sp>
          <p:nvSpPr>
            <p:cNvPr id="48141" name="Line 14"/>
            <p:cNvSpPr/>
            <p:nvPr/>
          </p:nvSpPr>
          <p:spPr>
            <a:xfrm flipV="1">
              <a:off x="2400" y="2928"/>
              <a:ext cx="864" cy="480"/>
            </a:xfrm>
            <a:prstGeom prst="line">
              <a:avLst/>
            </a:prstGeom>
            <a:ln w="19050" cap="flat" cmpd="sng">
              <a:solidFill>
                <a:srgbClr val="FF3300"/>
              </a:solidFill>
              <a:prstDash val="solid"/>
              <a:round/>
              <a:headEnd type="none" w="med" len="med"/>
              <a:tailEnd type="none" w="med" len="med"/>
            </a:ln>
          </p:spPr>
        </p:sp>
      </p:grpSp>
      <p:sp>
        <p:nvSpPr>
          <p:cNvPr id="68623" name="AutoShape 15"/>
          <p:cNvSpPr/>
          <p:nvPr/>
        </p:nvSpPr>
        <p:spPr>
          <a:xfrm>
            <a:off x="7512050" y="4538663"/>
            <a:ext cx="1370013" cy="533400"/>
          </a:xfrm>
          <a:prstGeom prst="borderCallout1">
            <a:avLst>
              <a:gd name="adj1" fmla="val 21431"/>
              <a:gd name="adj2" fmla="val -5560"/>
              <a:gd name="adj3" fmla="val -134819"/>
              <a:gd name="adj4" fmla="val -37426"/>
            </a:avLst>
          </a:prstGeom>
          <a:solidFill>
            <a:srgbClr val="66FFFF"/>
          </a:solidFill>
          <a:ln w="19050" cap="flat" cmpd="sng">
            <a:solidFill>
              <a:srgbClr val="FF3300"/>
            </a:solidFill>
            <a:prstDash val="solid"/>
            <a:miter/>
            <a:headEnd type="none" w="med" len="med"/>
            <a:tailEnd type="none" w="med" len="med"/>
          </a:ln>
        </p:spPr>
        <p:txBody>
          <a:bodyPr anchor="t"/>
          <a:lstStyle/>
          <a:p>
            <a:pPr algn="ctr"/>
            <a:r>
              <a:rPr lang="en-US" altLang="zh-CN" sz="2400" b="1" i="1" dirty="0">
                <a:latin typeface="Times New Roman" panose="02020603050405020304" pitchFamily="18" charset="0"/>
                <a:ea typeface="宋体" panose="02010600030101010101" pitchFamily="2" charset="-122"/>
              </a:rPr>
              <a:t>f</a:t>
            </a:r>
            <a:r>
              <a:rPr lang="en-US" altLang="zh-CN" sz="2400" b="1" baseline="-25000" dirty="0">
                <a:latin typeface="Times New Roman" panose="02020603050405020304" pitchFamily="18" charset="0"/>
                <a:ea typeface="宋体" panose="02010600030101010101" pitchFamily="2" charset="-122"/>
              </a:rPr>
              <a:t>H</a:t>
            </a:r>
            <a:r>
              <a:rPr lang="en-US" altLang="zh-CN" sz="2400" b="1" dirty="0">
                <a:latin typeface="Times New Roman" panose="02020603050405020304" pitchFamily="18" charset="0"/>
                <a:ea typeface="宋体" panose="02010600030101010101" pitchFamily="2" charset="-122"/>
              </a:rPr>
              <a:t>&lt;</a:t>
            </a:r>
            <a:r>
              <a:rPr lang="en-US" altLang="zh-CN" sz="2400" b="1" i="1" dirty="0">
                <a:latin typeface="Times New Roman" panose="02020603050405020304" pitchFamily="18" charset="0"/>
                <a:ea typeface="宋体" panose="02010600030101010101" pitchFamily="2" charset="-122"/>
              </a:rPr>
              <a:t>f</a:t>
            </a:r>
            <a:r>
              <a:rPr lang="en-US" altLang="zh-CN" sz="2400" b="1" baseline="-25000" dirty="0">
                <a:latin typeface="Times New Roman" panose="02020603050405020304" pitchFamily="18" charset="0"/>
                <a:ea typeface="宋体" panose="02010600030101010101" pitchFamily="2" charset="-122"/>
              </a:rPr>
              <a:t>L</a:t>
            </a:r>
            <a:endParaRPr lang="en-US" altLang="zh-CN" sz="2400" b="1" dirty="0">
              <a:latin typeface="Times New Roman" panose="02020603050405020304" pitchFamily="18" charset="0"/>
              <a:ea typeface="宋体" panose="02010600030101010101" pitchFamily="2" charset="-122"/>
            </a:endParaRPr>
          </a:p>
        </p:txBody>
      </p:sp>
      <p:sp>
        <p:nvSpPr>
          <p:cNvPr id="48143" name="Text Box 20"/>
          <p:cNvSpPr txBox="1"/>
          <p:nvPr/>
        </p:nvSpPr>
        <p:spPr>
          <a:xfrm>
            <a:off x="368300" y="1397000"/>
            <a:ext cx="4391025" cy="519113"/>
          </a:xfrm>
          <a:prstGeom prst="rect">
            <a:avLst/>
          </a:prstGeom>
          <a:noFill/>
          <a:ln w="9525">
            <a:noFill/>
          </a:ln>
        </p:spPr>
        <p:txBody>
          <a:bodyPr anchor="t">
            <a:spAutoFit/>
          </a:bodyPr>
          <a:lstStyle/>
          <a:p>
            <a:pPr>
              <a:spcBef>
                <a:spcPct val="50000"/>
              </a:spcBef>
            </a:pPr>
            <a:r>
              <a:rPr lang="en-US" altLang="zh-CN" sz="2800" dirty="0">
                <a:latin typeface="华文行楷" panose="02010800040101010101" pitchFamily="2" charset="-122"/>
                <a:ea typeface="华文行楷" panose="02010800040101010101" pitchFamily="2" charset="-122"/>
              </a:rPr>
              <a:t>1. </a:t>
            </a:r>
            <a:r>
              <a:rPr lang="zh-CN" altLang="en-US" sz="2800" dirty="0">
                <a:latin typeface="华文行楷" panose="02010800040101010101" pitchFamily="2" charset="-122"/>
                <a:ea typeface="华文行楷" panose="02010800040101010101" pitchFamily="2" charset="-122"/>
              </a:rPr>
              <a:t>高通滤波器</a:t>
            </a:r>
            <a:r>
              <a:rPr lang="zh-CN" altLang="en-US" sz="2800" b="1" dirty="0">
                <a:latin typeface="Times New Roman" panose="02020603050405020304" pitchFamily="18" charset="0"/>
                <a:ea typeface="宋体" panose="02010600030101010101" pitchFamily="2" charset="-122"/>
              </a:rPr>
              <a:t>（</a:t>
            </a:r>
            <a:r>
              <a:rPr lang="en-US" altLang="zh-CN" sz="2800" b="1" dirty="0">
                <a:latin typeface="Times New Roman" panose="02020603050405020304" pitchFamily="18" charset="0"/>
                <a:ea typeface="宋体" panose="02010600030101010101" pitchFamily="2" charset="-122"/>
              </a:rPr>
              <a:t>HPF</a:t>
            </a:r>
            <a:r>
              <a:rPr lang="zh-CN" altLang="en-US" sz="2800" b="1" dirty="0">
                <a:latin typeface="Times New Roman" panose="02020603050405020304" pitchFamily="18" charset="0"/>
                <a:ea typeface="宋体" panose="02010600030101010101" pitchFamily="2" charset="-122"/>
              </a:rPr>
              <a:t>）</a:t>
            </a:r>
            <a:endParaRPr lang="zh-CN" altLang="en-US" sz="2800" b="1" dirty="0">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8616">
                                            <p:txEl>
                                              <p:pRg st="0" end="0"/>
                                            </p:txEl>
                                          </p:spTgt>
                                        </p:tgtEl>
                                        <p:attrNameLst>
                                          <p:attrName>style.visibility</p:attrName>
                                        </p:attrNameLst>
                                      </p:cBhvr>
                                      <p:to>
                                        <p:strVal val="visible"/>
                                      </p:to>
                                    </p:set>
                                    <p:animEffect transition="in" filter="wipe(left)">
                                      <p:cBhvr>
                                        <p:cTn id="7" dur="500"/>
                                        <p:tgtEl>
                                          <p:spTgt spid="6861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8617">
                                            <p:txEl>
                                              <p:pRg st="0" end="0"/>
                                            </p:txEl>
                                          </p:spTgt>
                                        </p:tgtEl>
                                        <p:attrNameLst>
                                          <p:attrName>style.visibility</p:attrName>
                                        </p:attrNameLst>
                                      </p:cBhvr>
                                      <p:to>
                                        <p:strVal val="visible"/>
                                      </p:to>
                                    </p:set>
                                    <p:animEffect transition="in" filter="wipe(left)">
                                      <p:cBhvr>
                                        <p:cTn id="12" dur="500"/>
                                        <p:tgtEl>
                                          <p:spTgt spid="6861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68619"/>
                                        </p:tgtEl>
                                        <p:attrNameLst>
                                          <p:attrName>style.visibility</p:attrName>
                                        </p:attrNameLst>
                                      </p:cBhvr>
                                      <p:to>
                                        <p:strVal val="visible"/>
                                      </p:to>
                                    </p:set>
                                    <p:animEffect transition="in" filter="wipe(left)">
                                      <p:cBhvr>
                                        <p:cTn id="17" dur="500"/>
                                        <p:tgtEl>
                                          <p:spTgt spid="68619"/>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499"/>
                                          </p:stCondLst>
                                        </p:cTn>
                                        <p:tgtEl>
                                          <p:spTgt spid="68623"/>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68618">
                                            <p:txEl>
                                              <p:pRg st="0" end="0"/>
                                            </p:txEl>
                                          </p:spTgt>
                                        </p:tgtEl>
                                        <p:attrNameLst>
                                          <p:attrName>style.visibility</p:attrName>
                                        </p:attrNameLst>
                                      </p:cBhvr>
                                      <p:to>
                                        <p:strVal val="visible"/>
                                      </p:to>
                                    </p:set>
                                    <p:animEffect transition="in" filter="wipe(left)">
                                      <p:cBhvr>
                                        <p:cTn id="26" dur="500"/>
                                        <p:tgtEl>
                                          <p:spTgt spid="68618">
                                            <p:txEl>
                                              <p:pRg st="0" end="0"/>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2"/>
                                        </p:tgtEl>
                                        <p:attrNameLst>
                                          <p:attrName>style.visibility</p:attrName>
                                        </p:attrNameLst>
                                      </p:cBhvr>
                                      <p:to>
                                        <p:strVal val="visible"/>
                                      </p:to>
                                    </p:set>
                                    <p:animEffect transition="in" filter="wipe(left)">
                                      <p:cBhvr>
                                        <p:cTn id="31" dur="500"/>
                                        <p:tgtEl>
                                          <p:spTgt spid="2"/>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3"/>
                                        </p:tgtEl>
                                        <p:attrNameLst>
                                          <p:attrName>style.visibility</p:attrName>
                                        </p:attrNameLst>
                                      </p:cBhvr>
                                      <p:to>
                                        <p:strVal val="visible"/>
                                      </p:to>
                                    </p:set>
                                    <p:animEffect transition="in" filter="wipe(left)">
                                      <p:cBhvr>
                                        <p:cTn id="3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16" grpId="0" build="p"/>
      <p:bldP spid="68617" grpId="0" build="p"/>
      <p:bldP spid="68618" grpId="0" build="p"/>
      <p:bldP spid="68623"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2"/>
          <p:cNvSpPr>
            <a:spLocks noGrp="1"/>
          </p:cNvSpPr>
          <p:nvPr>
            <p:ph type="title"/>
          </p:nvPr>
        </p:nvSpPr>
        <p:spPr>
          <a:xfrm>
            <a:off x="179388" y="765175"/>
            <a:ext cx="6904037" cy="609600"/>
          </a:xfrm>
        </p:spPr>
        <p:txBody>
          <a:bodyPr wrap="square" lIns="91440" tIns="45720" rIns="91440" bIns="45720" anchor="ctr"/>
          <a:lstStyle/>
          <a:p>
            <a:pPr algn="l" eaLnBrk="1" hangingPunct="1"/>
            <a:r>
              <a:rPr lang="zh-CN" altLang="en-US" sz="3200" dirty="0">
                <a:ea typeface="华文行楷" panose="02010800040101010101" pitchFamily="2" charset="-122"/>
              </a:rPr>
              <a:t>四、状态变量型滤波器</a:t>
            </a:r>
            <a:endParaRPr lang="zh-CN" altLang="en-US" sz="3200" dirty="0">
              <a:ea typeface="华文行楷" panose="02010800040101010101" pitchFamily="2" charset="-122"/>
            </a:endParaRPr>
          </a:p>
        </p:txBody>
      </p:sp>
      <p:sp>
        <p:nvSpPr>
          <p:cNvPr id="70659" name="Rectangle 3"/>
          <p:cNvSpPr>
            <a:spLocks noGrp="1"/>
          </p:cNvSpPr>
          <p:nvPr>
            <p:ph idx="1"/>
          </p:nvPr>
        </p:nvSpPr>
        <p:spPr>
          <a:xfrm>
            <a:off x="684213" y="1339850"/>
            <a:ext cx="4033837" cy="3311525"/>
          </a:xfrm>
        </p:spPr>
        <p:txBody>
          <a:bodyPr wrap="square" lIns="91440" tIns="45720" rIns="91440" bIns="45720" anchor="t"/>
          <a:lstStyle/>
          <a:p>
            <a:pPr eaLnBrk="1" hangingPunct="1">
              <a:lnSpc>
                <a:spcPct val="90000"/>
              </a:lnSpc>
              <a:buNone/>
            </a:pPr>
            <a:r>
              <a:rPr lang="zh-CN" altLang="en-US" sz="2400" b="1" dirty="0"/>
              <a:t>要点：</a:t>
            </a:r>
            <a:endParaRPr lang="zh-CN" altLang="en-US" sz="2400" b="1" dirty="0"/>
          </a:p>
          <a:p>
            <a:pPr eaLnBrk="1" hangingPunct="1">
              <a:lnSpc>
                <a:spcPct val="90000"/>
              </a:lnSpc>
            </a:pPr>
            <a:r>
              <a:rPr lang="zh-CN" altLang="en-US" sz="2400" b="1" dirty="0"/>
              <a:t>将比例、积分、求和等基本运算电路组合成自由设置传递函数、实现各种滤波功能的电路，称为状态变量型滤波器。</a:t>
            </a:r>
            <a:endParaRPr lang="zh-CN" altLang="en-US" sz="2400" b="1" dirty="0"/>
          </a:p>
          <a:p>
            <a:pPr eaLnBrk="1" hangingPunct="1">
              <a:lnSpc>
                <a:spcPct val="90000"/>
              </a:lnSpc>
            </a:pPr>
            <a:r>
              <a:rPr lang="zh-CN" altLang="en-US" sz="2400" b="1" dirty="0"/>
              <a:t>通带放大倍数决定于电阻组成的负反馈网络。</a:t>
            </a:r>
            <a:endParaRPr lang="zh-CN" altLang="en-US" sz="2400" b="1" dirty="0"/>
          </a:p>
          <a:p>
            <a:pPr eaLnBrk="1" hangingPunct="1">
              <a:lnSpc>
                <a:spcPct val="90000"/>
              </a:lnSpc>
            </a:pPr>
            <a:r>
              <a:rPr lang="zh-CN" altLang="en-US" sz="2400" b="1" dirty="0"/>
              <a:t>利用“</a:t>
            </a:r>
            <a:r>
              <a:rPr lang="zh-CN" altLang="en-US" sz="2400" b="1" dirty="0">
                <a:solidFill>
                  <a:srgbClr val="990033"/>
                </a:solidFill>
              </a:rPr>
              <a:t>逆运算</a:t>
            </a:r>
            <a:r>
              <a:rPr lang="zh-CN" altLang="en-US" sz="2400" b="1" dirty="0"/>
              <a:t>”方法。</a:t>
            </a:r>
            <a:endParaRPr lang="zh-CN" altLang="en-US" sz="2400" b="1" dirty="0"/>
          </a:p>
        </p:txBody>
      </p:sp>
      <p:graphicFrame>
        <p:nvGraphicFramePr>
          <p:cNvPr id="70660" name="Object 4"/>
          <p:cNvGraphicFramePr/>
          <p:nvPr/>
        </p:nvGraphicFramePr>
        <p:xfrm>
          <a:off x="4572000" y="1196975"/>
          <a:ext cx="4191000" cy="3465513"/>
        </p:xfrm>
        <a:graphic>
          <a:graphicData uri="http://schemas.openxmlformats.org/presentationml/2006/ole">
            <mc:AlternateContent xmlns:mc="http://schemas.openxmlformats.org/markup-compatibility/2006">
              <mc:Choice xmlns:v="urn:schemas-microsoft-com:vml" Requires="v">
                <p:oleObj spid="_x0000_s36883" name="" r:id="rId1" imgW="13725525" imgH="11344275" progId="MSPhotoEd.3">
                  <p:embed/>
                </p:oleObj>
              </mc:Choice>
              <mc:Fallback>
                <p:oleObj name="" r:id="rId1" imgW="13725525" imgH="11344275" progId="MSPhotoEd.3">
                  <p:embed/>
                  <p:pic>
                    <p:nvPicPr>
                      <p:cNvPr id="0" name="图片 3186"/>
                      <p:cNvPicPr/>
                      <p:nvPr/>
                    </p:nvPicPr>
                    <p:blipFill>
                      <a:blip r:embed="rId2"/>
                      <a:stretch>
                        <a:fillRect/>
                      </a:stretch>
                    </p:blipFill>
                    <p:spPr>
                      <a:xfrm>
                        <a:off x="4572000" y="1196975"/>
                        <a:ext cx="4191000" cy="3465513"/>
                      </a:xfrm>
                      <a:prstGeom prst="rect">
                        <a:avLst/>
                      </a:prstGeom>
                      <a:noFill/>
                      <a:ln w="38100">
                        <a:noFill/>
                        <a:miter/>
                      </a:ln>
                    </p:spPr>
                  </p:pic>
                </p:oleObj>
              </mc:Fallback>
            </mc:AlternateContent>
          </a:graphicData>
        </a:graphic>
      </p:graphicFrame>
      <p:sp>
        <p:nvSpPr>
          <p:cNvPr id="70661" name="Text Box 5"/>
          <p:cNvSpPr txBox="1"/>
          <p:nvPr/>
        </p:nvSpPr>
        <p:spPr>
          <a:xfrm>
            <a:off x="612775" y="4652963"/>
            <a:ext cx="8153400" cy="1844675"/>
          </a:xfrm>
          <a:prstGeom prst="rect">
            <a:avLst/>
          </a:prstGeom>
          <a:noFill/>
          <a:ln w="9525">
            <a:noFill/>
          </a:ln>
        </p:spPr>
        <p:txBody>
          <a:bodyPr anchor="t">
            <a:spAutoFit/>
          </a:bodyPr>
          <a:lstStyle/>
          <a:p>
            <a:pPr>
              <a:lnSpc>
                <a:spcPct val="120000"/>
              </a:lnSpc>
            </a:pPr>
            <a:r>
              <a:rPr lang="en-US" altLang="zh-CN" sz="2400" i="1" dirty="0">
                <a:latin typeface="Times New Roman" panose="02020603050405020304" pitchFamily="18" charset="0"/>
                <a:ea typeface="宋体" panose="02010600030101010101" pitchFamily="2" charset="-122"/>
              </a:rPr>
              <a:t>    </a:t>
            </a:r>
            <a:r>
              <a:rPr lang="zh-CN" altLang="en-US" sz="2400" b="1" dirty="0">
                <a:latin typeface="Times New Roman" panose="02020603050405020304" pitchFamily="18" charset="0"/>
                <a:ea typeface="宋体" panose="02010600030101010101" pitchFamily="2" charset="-122"/>
              </a:rPr>
              <a:t>将</a:t>
            </a:r>
            <a:r>
              <a:rPr lang="zh-CN" altLang="en-US" sz="2400" b="1" dirty="0">
                <a:solidFill>
                  <a:srgbClr val="990033"/>
                </a:solidFill>
                <a:latin typeface="Times New Roman" panose="02020603050405020304" pitchFamily="18" charset="0"/>
                <a:ea typeface="宋体" panose="02010600030101010101" pitchFamily="2" charset="-122"/>
              </a:rPr>
              <a:t>低通环节</a:t>
            </a:r>
            <a:r>
              <a:rPr lang="zh-CN" altLang="en-US" sz="2400" b="1" dirty="0">
                <a:latin typeface="Times New Roman" panose="02020603050405020304" pitchFamily="18" charset="0"/>
                <a:ea typeface="宋体" panose="02010600030101010101" pitchFamily="2" charset="-122"/>
              </a:rPr>
              <a:t>加在负反馈通路来</a:t>
            </a:r>
            <a:r>
              <a:rPr lang="zh-CN" altLang="en-US" sz="2400" b="1" dirty="0">
                <a:solidFill>
                  <a:srgbClr val="990033"/>
                </a:solidFill>
                <a:latin typeface="Times New Roman" panose="02020603050405020304" pitchFamily="18" charset="0"/>
                <a:ea typeface="宋体" panose="02010600030101010101" pitchFamily="2" charset="-122"/>
              </a:rPr>
              <a:t>实现高通</a:t>
            </a:r>
            <a:r>
              <a:rPr lang="zh-CN" altLang="en-US" sz="2400" b="1" dirty="0">
                <a:latin typeface="Times New Roman" panose="02020603050405020304" pitchFamily="18" charset="0"/>
                <a:ea typeface="宋体" panose="02010600030101010101" pitchFamily="2" charset="-122"/>
              </a:rPr>
              <a:t>。</a:t>
            </a:r>
            <a:endParaRPr lang="zh-CN" altLang="en-US" sz="2400" b="1" dirty="0">
              <a:latin typeface="Times New Roman" panose="02020603050405020304" pitchFamily="18" charset="0"/>
              <a:ea typeface="宋体" panose="02010600030101010101" pitchFamily="2" charset="-122"/>
            </a:endParaRPr>
          </a:p>
          <a:p>
            <a:pPr>
              <a:lnSpc>
                <a:spcPct val="120000"/>
              </a:lnSpc>
            </a:pPr>
            <a:r>
              <a:rPr lang="zh-CN" altLang="en-US" sz="2400" b="1" dirty="0">
                <a:latin typeface="Times New Roman" panose="02020603050405020304" pitchFamily="18" charset="0"/>
                <a:ea typeface="宋体" panose="02010600030101010101" pitchFamily="2" charset="-122"/>
              </a:rPr>
              <a:t>    </a:t>
            </a:r>
            <a:r>
              <a:rPr lang="en-US" altLang="zh-CN" sz="2400" b="1" i="1" dirty="0">
                <a:latin typeface="Times New Roman" panose="02020603050405020304" pitchFamily="18" charset="0"/>
                <a:ea typeface="宋体" panose="02010600030101010101" pitchFamily="2" charset="-122"/>
              </a:rPr>
              <a:t>f</a:t>
            </a:r>
            <a:r>
              <a:rPr lang="en-US" altLang="zh-CN" sz="2400" b="1" dirty="0">
                <a:latin typeface="Times New Roman" panose="02020603050405020304" pitchFamily="18" charset="0"/>
                <a:ea typeface="宋体" panose="02010600030101010101" pitchFamily="2" charset="-122"/>
              </a:rPr>
              <a:t>→ ∞</a:t>
            </a:r>
            <a:r>
              <a:rPr lang="zh-CN" altLang="en-US" sz="2400" b="1" dirty="0">
                <a:latin typeface="Times New Roman" panose="02020603050405020304" pitchFamily="18" charset="0"/>
                <a:ea typeface="宋体" panose="02010600030101010101" pitchFamily="2" charset="-122"/>
              </a:rPr>
              <a:t>时</a:t>
            </a:r>
            <a:r>
              <a:rPr lang="en-US" altLang="zh-CN" sz="2400" b="1" i="1" dirty="0">
                <a:latin typeface="Times New Roman" panose="02020603050405020304" pitchFamily="18" charset="0"/>
                <a:ea typeface="宋体" panose="02010600030101010101" pitchFamily="2" charset="-122"/>
              </a:rPr>
              <a:t>C </a:t>
            </a:r>
            <a:r>
              <a:rPr lang="zh-CN" altLang="en-US" sz="2400" b="1" dirty="0">
                <a:latin typeface="Times New Roman" panose="02020603050405020304" pitchFamily="18" charset="0"/>
                <a:ea typeface="宋体" panose="02010600030101010101" pitchFamily="2" charset="-122"/>
              </a:rPr>
              <a:t>相当于短路，</a:t>
            </a:r>
            <a:r>
              <a:rPr lang="en-US" altLang="zh-CN" sz="2400" b="1" dirty="0">
                <a:latin typeface="Times New Roman" panose="02020603050405020304" pitchFamily="18" charset="0"/>
                <a:ea typeface="宋体" panose="02010600030101010101" pitchFamily="2" charset="-122"/>
              </a:rPr>
              <a:t>A</a:t>
            </a:r>
            <a:r>
              <a:rPr lang="en-US" altLang="zh-CN" sz="2400" b="1" baseline="-25000" dirty="0">
                <a:latin typeface="Times New Roman" panose="02020603050405020304" pitchFamily="18" charset="0"/>
                <a:ea typeface="宋体" panose="02010600030101010101" pitchFamily="2" charset="-122"/>
              </a:rPr>
              <a:t>2</a:t>
            </a:r>
            <a:r>
              <a:rPr lang="zh-CN" altLang="en-US" sz="2400" b="1" dirty="0">
                <a:latin typeface="Times New Roman" panose="02020603050405020304" pitchFamily="18" charset="0"/>
                <a:ea typeface="宋体" panose="02010600030101010101" pitchFamily="2" charset="-122"/>
              </a:rPr>
              <a:t>输出电压→</a:t>
            </a:r>
            <a:r>
              <a:rPr lang="en-US" altLang="zh-CN" sz="2400" b="1" dirty="0">
                <a:latin typeface="Times New Roman" panose="02020603050405020304" pitchFamily="18" charset="0"/>
                <a:ea typeface="宋体" panose="02010600030101010101" pitchFamily="2" charset="-122"/>
              </a:rPr>
              <a:t>0</a:t>
            </a:r>
            <a:r>
              <a:rPr lang="zh-CN" altLang="en-US" sz="2400" b="1" dirty="0">
                <a:latin typeface="Times New Roman" panose="02020603050405020304" pitchFamily="18" charset="0"/>
                <a:ea typeface="宋体" panose="02010600030101010101" pitchFamily="2" charset="-122"/>
              </a:rPr>
              <a:t>，电路开环， </a:t>
            </a:r>
            <a:r>
              <a:rPr lang="en-US" altLang="zh-CN" sz="2400" b="1" dirty="0">
                <a:latin typeface="Times New Roman" panose="02020603050405020304" pitchFamily="18" charset="0"/>
                <a:ea typeface="宋体" panose="02010600030101010101" pitchFamily="2" charset="-122"/>
              </a:rPr>
              <a:t>A</a:t>
            </a:r>
            <a:r>
              <a:rPr lang="en-US" altLang="zh-CN" sz="2400" b="1" baseline="-25000" dirty="0">
                <a:latin typeface="Times New Roman" panose="02020603050405020304" pitchFamily="18" charset="0"/>
                <a:ea typeface="宋体" panose="02010600030101010101" pitchFamily="2" charset="-122"/>
              </a:rPr>
              <a:t>1</a:t>
            </a:r>
            <a:r>
              <a:rPr lang="zh-CN" altLang="en-US" sz="2400" b="1" dirty="0">
                <a:latin typeface="Times New Roman" panose="02020603050405020304" pitchFamily="18" charset="0"/>
                <a:ea typeface="宋体" panose="02010600030101010101" pitchFamily="2" charset="-122"/>
              </a:rPr>
              <a:t>输出电压→</a:t>
            </a:r>
            <a:r>
              <a:rPr lang="en-US" altLang="zh-CN" sz="2400" b="1" dirty="0">
                <a:latin typeface="Times New Roman" panose="02020603050405020304" pitchFamily="18" charset="0"/>
                <a:ea typeface="宋体" panose="02010600030101010101" pitchFamily="2" charset="-122"/>
              </a:rPr>
              <a:t>±</a:t>
            </a:r>
            <a:r>
              <a:rPr lang="en-US" altLang="zh-CN" sz="2400" b="1" i="1" dirty="0">
                <a:latin typeface="Times New Roman" panose="02020603050405020304" pitchFamily="18" charset="0"/>
                <a:ea typeface="宋体" panose="02010600030101010101" pitchFamily="2" charset="-122"/>
              </a:rPr>
              <a:t>U</a:t>
            </a:r>
            <a:r>
              <a:rPr lang="en-US" altLang="zh-CN" sz="2400" b="1" baseline="-25000" dirty="0">
                <a:latin typeface="Times New Roman" panose="02020603050405020304" pitchFamily="18" charset="0"/>
                <a:ea typeface="宋体" panose="02010600030101010101" pitchFamily="2" charset="-122"/>
              </a:rPr>
              <a:t>OM</a:t>
            </a:r>
            <a:r>
              <a:rPr lang="zh-CN" altLang="en-US" sz="2400" b="1" dirty="0">
                <a:latin typeface="Times New Roman" panose="02020603050405020304" pitchFamily="18" charset="0"/>
                <a:ea typeface="宋体" panose="02010600030101010101" pitchFamily="2" charset="-122"/>
              </a:rPr>
              <a:t>，工作到非线性区；需引入负反馈决定通带放大倍数。</a:t>
            </a:r>
            <a:endParaRPr lang="zh-CN" altLang="en-US" sz="2400" b="1" dirty="0">
              <a:latin typeface="Times New Roman" panose="02020603050405020304" pitchFamily="18" charset="0"/>
              <a:ea typeface="宋体" panose="02010600030101010101" pitchFamily="2" charset="-122"/>
            </a:endParaRPr>
          </a:p>
        </p:txBody>
      </p:sp>
      <p:grpSp>
        <p:nvGrpSpPr>
          <p:cNvPr id="2" name="Group 6"/>
          <p:cNvGrpSpPr/>
          <p:nvPr/>
        </p:nvGrpSpPr>
        <p:grpSpPr>
          <a:xfrm>
            <a:off x="5867400" y="3330575"/>
            <a:ext cx="2247900" cy="1066800"/>
            <a:chOff x="3605" y="2007"/>
            <a:chExt cx="1392" cy="672"/>
          </a:xfrm>
        </p:grpSpPr>
        <p:grpSp>
          <p:nvGrpSpPr>
            <p:cNvPr id="49158" name="Group 7"/>
            <p:cNvGrpSpPr/>
            <p:nvPr/>
          </p:nvGrpSpPr>
          <p:grpSpPr>
            <a:xfrm>
              <a:off x="3605" y="2007"/>
              <a:ext cx="1392" cy="432"/>
              <a:chOff x="3408" y="2064"/>
              <a:chExt cx="1392" cy="432"/>
            </a:xfrm>
          </p:grpSpPr>
          <p:sp>
            <p:nvSpPr>
              <p:cNvPr id="49159" name="Rectangle 8"/>
              <p:cNvSpPr/>
              <p:nvPr/>
            </p:nvSpPr>
            <p:spPr>
              <a:xfrm>
                <a:off x="3936" y="2400"/>
                <a:ext cx="240" cy="96"/>
              </a:xfrm>
              <a:prstGeom prst="rect">
                <a:avLst/>
              </a:prstGeom>
              <a:noFill/>
              <a:ln w="28575" cap="flat" cmpd="sng">
                <a:solidFill>
                  <a:srgbClr val="FF3300"/>
                </a:solidFill>
                <a:prstDash val="solid"/>
                <a:miter/>
                <a:headEnd type="none" w="med" len="med"/>
                <a:tailEnd type="none" w="med" len="med"/>
              </a:ln>
            </p:spPr>
            <p:txBody>
              <a:bodyPr wrap="none" anchor="ctr"/>
              <a:lstStyle/>
              <a:p>
                <a:endParaRPr lang="zh-CN" altLang="en-US" dirty="0">
                  <a:latin typeface="Arial" panose="020B0604020202020204" pitchFamily="34" charset="0"/>
                  <a:ea typeface="宋体" panose="02010600030101010101" pitchFamily="2" charset="-122"/>
                </a:endParaRPr>
              </a:p>
            </p:txBody>
          </p:sp>
          <p:sp>
            <p:nvSpPr>
              <p:cNvPr id="49160" name="Line 9"/>
              <p:cNvSpPr/>
              <p:nvPr/>
            </p:nvSpPr>
            <p:spPr>
              <a:xfrm flipH="1">
                <a:off x="3456" y="2448"/>
                <a:ext cx="480" cy="0"/>
              </a:xfrm>
              <a:prstGeom prst="line">
                <a:avLst/>
              </a:prstGeom>
              <a:ln w="9525" cap="flat" cmpd="sng">
                <a:solidFill>
                  <a:srgbClr val="FF3300"/>
                </a:solidFill>
                <a:prstDash val="solid"/>
                <a:round/>
                <a:headEnd type="none" w="med" len="med"/>
                <a:tailEnd type="none" w="med" len="med"/>
              </a:ln>
            </p:spPr>
          </p:sp>
          <p:sp>
            <p:nvSpPr>
              <p:cNvPr id="49161" name="Oval 10"/>
              <p:cNvSpPr/>
              <p:nvPr/>
            </p:nvSpPr>
            <p:spPr>
              <a:xfrm>
                <a:off x="3408" y="2425"/>
                <a:ext cx="48" cy="48"/>
              </a:xfrm>
              <a:prstGeom prst="ellipse">
                <a:avLst/>
              </a:prstGeom>
              <a:solidFill>
                <a:srgbClr val="FF3300"/>
              </a:solidFill>
              <a:ln w="9525" cap="flat" cmpd="sng">
                <a:solidFill>
                  <a:srgbClr val="FF3300"/>
                </a:solidFill>
                <a:prstDash val="solid"/>
                <a:round/>
                <a:headEnd type="none" w="med" len="med"/>
                <a:tailEnd type="none" w="med" len="med"/>
              </a:ln>
            </p:spPr>
            <p:txBody>
              <a:bodyPr wrap="none" anchor="ctr"/>
              <a:lstStyle/>
              <a:p>
                <a:endParaRPr lang="zh-CN" altLang="en-US" dirty="0">
                  <a:latin typeface="Arial" panose="020B0604020202020204" pitchFamily="34" charset="0"/>
                  <a:ea typeface="宋体" panose="02010600030101010101" pitchFamily="2" charset="-122"/>
                </a:endParaRPr>
              </a:p>
            </p:txBody>
          </p:sp>
          <p:sp>
            <p:nvSpPr>
              <p:cNvPr id="49162" name="Line 11"/>
              <p:cNvSpPr/>
              <p:nvPr/>
            </p:nvSpPr>
            <p:spPr>
              <a:xfrm>
                <a:off x="4176" y="2448"/>
                <a:ext cx="624" cy="0"/>
              </a:xfrm>
              <a:prstGeom prst="line">
                <a:avLst/>
              </a:prstGeom>
              <a:ln w="9525" cap="flat" cmpd="sng">
                <a:solidFill>
                  <a:srgbClr val="FF3300"/>
                </a:solidFill>
                <a:prstDash val="solid"/>
                <a:round/>
                <a:headEnd type="none" w="med" len="med"/>
                <a:tailEnd type="none" w="med" len="med"/>
              </a:ln>
            </p:spPr>
          </p:sp>
          <p:sp>
            <p:nvSpPr>
              <p:cNvPr id="49163" name="Line 12"/>
              <p:cNvSpPr/>
              <p:nvPr/>
            </p:nvSpPr>
            <p:spPr>
              <a:xfrm flipV="1">
                <a:off x="4787" y="2064"/>
                <a:ext cx="0" cy="384"/>
              </a:xfrm>
              <a:prstGeom prst="line">
                <a:avLst/>
              </a:prstGeom>
              <a:ln w="9525" cap="flat" cmpd="sng">
                <a:solidFill>
                  <a:srgbClr val="FF3300"/>
                </a:solidFill>
                <a:prstDash val="solid"/>
                <a:round/>
                <a:headEnd type="none" w="med" len="med"/>
                <a:tailEnd type="none" w="med" len="med"/>
              </a:ln>
            </p:spPr>
          </p:sp>
        </p:grpSp>
        <p:graphicFrame>
          <p:nvGraphicFramePr>
            <p:cNvPr id="49164" name="Object 13"/>
            <p:cNvGraphicFramePr/>
            <p:nvPr/>
          </p:nvGraphicFramePr>
          <p:xfrm>
            <a:off x="4133" y="2439"/>
            <a:ext cx="200" cy="240"/>
          </p:xfrm>
          <a:graphic>
            <a:graphicData uri="http://schemas.openxmlformats.org/presentationml/2006/ole">
              <mc:AlternateContent xmlns:mc="http://schemas.openxmlformats.org/markup-compatibility/2006">
                <mc:Choice xmlns:v="urn:schemas-microsoft-com:vml" Requires="v">
                  <p:oleObj spid="_x0000_s36884" name="" r:id="rId3" imgW="190500" imgH="228600" progId="Equation.3">
                    <p:embed/>
                  </p:oleObj>
                </mc:Choice>
                <mc:Fallback>
                  <p:oleObj name="" r:id="rId3" imgW="190500" imgH="228600" progId="Equation.3">
                    <p:embed/>
                    <p:pic>
                      <p:nvPicPr>
                        <p:cNvPr id="0" name="图片 3187"/>
                        <p:cNvPicPr/>
                        <p:nvPr/>
                      </p:nvPicPr>
                      <p:blipFill>
                        <a:blip r:embed="rId4"/>
                        <a:stretch>
                          <a:fillRect/>
                        </a:stretch>
                      </p:blipFill>
                      <p:spPr>
                        <a:xfrm>
                          <a:off x="4133" y="2439"/>
                          <a:ext cx="200" cy="240"/>
                        </a:xfrm>
                        <a:prstGeom prst="rect">
                          <a:avLst/>
                        </a:prstGeom>
                        <a:noFill/>
                        <a:ln w="38100">
                          <a:noFill/>
                          <a:miter/>
                        </a:ln>
                      </p:spPr>
                    </p:pic>
                  </p:oleObj>
                </mc:Fallback>
              </mc:AlternateContent>
            </a:graphicData>
          </a:graphic>
        </p:graphicFrame>
      </p:grpSp>
      <p:graphicFrame>
        <p:nvGraphicFramePr>
          <p:cNvPr id="70670" name="Object 14"/>
          <p:cNvGraphicFramePr/>
          <p:nvPr/>
        </p:nvGraphicFramePr>
        <p:xfrm>
          <a:off x="7237413" y="4078288"/>
          <a:ext cx="1447800" cy="820737"/>
        </p:xfrm>
        <a:graphic>
          <a:graphicData uri="http://schemas.openxmlformats.org/presentationml/2006/ole">
            <mc:AlternateContent xmlns:mc="http://schemas.openxmlformats.org/markup-compatibility/2006">
              <mc:Choice xmlns:v="urn:schemas-microsoft-com:vml" Requires="v">
                <p:oleObj spid="_x0000_s36885" name="" r:id="rId5" imgW="761365" imgH="431800" progId="Equation.3">
                  <p:embed/>
                </p:oleObj>
              </mc:Choice>
              <mc:Fallback>
                <p:oleObj name="" r:id="rId5" imgW="761365" imgH="431800" progId="Equation.3">
                  <p:embed/>
                  <p:pic>
                    <p:nvPicPr>
                      <p:cNvPr id="0" name="图片 3188"/>
                      <p:cNvPicPr/>
                      <p:nvPr/>
                    </p:nvPicPr>
                    <p:blipFill>
                      <a:blip r:embed="rId6"/>
                      <a:stretch>
                        <a:fillRect/>
                      </a:stretch>
                    </p:blipFill>
                    <p:spPr>
                      <a:xfrm>
                        <a:off x="7237413" y="4078288"/>
                        <a:ext cx="1447800" cy="820737"/>
                      </a:xfrm>
                      <a:prstGeom prst="rect">
                        <a:avLst/>
                      </a:prstGeom>
                      <a:solidFill>
                        <a:srgbClr val="66FFFF"/>
                      </a:solidFill>
                      <a:ln w="9525" cap="flat" cmpd="sng">
                        <a:solidFill>
                          <a:srgbClr val="FF3300"/>
                        </a:solidFill>
                        <a:prstDash val="solid"/>
                        <a:miter/>
                        <a:headEnd type="none" w="med" len="med"/>
                        <a:tailEnd type="none" w="med" len="med"/>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0659">
                                            <p:txEl>
                                              <p:pRg st="0" end="0"/>
                                            </p:txEl>
                                          </p:spTgt>
                                        </p:tgtEl>
                                        <p:attrNameLst>
                                          <p:attrName>style.visibility</p:attrName>
                                        </p:attrNameLst>
                                      </p:cBhvr>
                                      <p:to>
                                        <p:strVal val="visible"/>
                                      </p:to>
                                    </p:set>
                                    <p:animEffect transition="in" filter="wipe(left)">
                                      <p:cBhvr>
                                        <p:cTn id="7" dur="500"/>
                                        <p:tgtEl>
                                          <p:spTgt spid="7065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0659">
                                            <p:txEl>
                                              <p:pRg st="1" end="1"/>
                                            </p:txEl>
                                          </p:spTgt>
                                        </p:tgtEl>
                                        <p:attrNameLst>
                                          <p:attrName>style.visibility</p:attrName>
                                        </p:attrNameLst>
                                      </p:cBhvr>
                                      <p:to>
                                        <p:strVal val="visible"/>
                                      </p:to>
                                    </p:set>
                                    <p:animEffect transition="in" filter="wipe(left)">
                                      <p:cBhvr>
                                        <p:cTn id="12" dur="500"/>
                                        <p:tgtEl>
                                          <p:spTgt spid="7065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0659">
                                            <p:txEl>
                                              <p:pRg st="2" end="2"/>
                                            </p:txEl>
                                          </p:spTgt>
                                        </p:tgtEl>
                                        <p:attrNameLst>
                                          <p:attrName>style.visibility</p:attrName>
                                        </p:attrNameLst>
                                      </p:cBhvr>
                                      <p:to>
                                        <p:strVal val="visible"/>
                                      </p:to>
                                    </p:set>
                                    <p:animEffect transition="in" filter="wipe(left)">
                                      <p:cBhvr>
                                        <p:cTn id="17" dur="500"/>
                                        <p:tgtEl>
                                          <p:spTgt spid="7065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70659">
                                            <p:txEl>
                                              <p:pRg st="3" end="3"/>
                                            </p:txEl>
                                          </p:spTgt>
                                        </p:tgtEl>
                                        <p:attrNameLst>
                                          <p:attrName>style.visibility</p:attrName>
                                        </p:attrNameLst>
                                      </p:cBhvr>
                                      <p:to>
                                        <p:strVal val="visible"/>
                                      </p:to>
                                    </p:set>
                                    <p:animEffect transition="in" filter="wipe(left)">
                                      <p:cBhvr>
                                        <p:cTn id="22" dur="500"/>
                                        <p:tgtEl>
                                          <p:spTgt spid="7065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70660"/>
                                        </p:tgtEl>
                                        <p:attrNameLst>
                                          <p:attrName>style.visibility</p:attrName>
                                        </p:attrNameLst>
                                      </p:cBhvr>
                                      <p:to>
                                        <p:strVal val="visible"/>
                                      </p:to>
                                    </p:set>
                                    <p:animEffect transition="in" filter="wipe(left)">
                                      <p:cBhvr>
                                        <p:cTn id="27" dur="500"/>
                                        <p:tgtEl>
                                          <p:spTgt spid="7066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70661">
                                            <p:txEl>
                                              <p:pRg st="0" end="0"/>
                                            </p:txEl>
                                          </p:spTgt>
                                        </p:tgtEl>
                                        <p:attrNameLst>
                                          <p:attrName>style.visibility</p:attrName>
                                        </p:attrNameLst>
                                      </p:cBhvr>
                                      <p:to>
                                        <p:strVal val="visible"/>
                                      </p:to>
                                    </p:set>
                                    <p:animEffect transition="in" filter="wipe(left)">
                                      <p:cBhvr>
                                        <p:cTn id="32" dur="500"/>
                                        <p:tgtEl>
                                          <p:spTgt spid="70661">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70661">
                                            <p:txEl>
                                              <p:pRg st="1" end="1"/>
                                            </p:txEl>
                                          </p:spTgt>
                                        </p:tgtEl>
                                        <p:attrNameLst>
                                          <p:attrName>style.visibility</p:attrName>
                                        </p:attrNameLst>
                                      </p:cBhvr>
                                      <p:to>
                                        <p:strVal val="visible"/>
                                      </p:to>
                                    </p:set>
                                    <p:animEffect transition="in" filter="wipe(left)">
                                      <p:cBhvr>
                                        <p:cTn id="37" dur="500"/>
                                        <p:tgtEl>
                                          <p:spTgt spid="70661">
                                            <p:txEl>
                                              <p:pRg st="1" end="1"/>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2"/>
                                        </p:tgtEl>
                                        <p:attrNameLst>
                                          <p:attrName>style.visibility</p:attrName>
                                        </p:attrNameLst>
                                      </p:cBhvr>
                                      <p:to>
                                        <p:strVal val="visible"/>
                                      </p:to>
                                    </p:set>
                                    <p:animEffect transition="in" filter="wipe(down)">
                                      <p:cBhvr>
                                        <p:cTn id="42" dur="500"/>
                                        <p:tgtEl>
                                          <p:spTgt spid="2"/>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70670"/>
                                        </p:tgtEl>
                                        <p:attrNameLst>
                                          <p:attrName>style.visibility</p:attrName>
                                        </p:attrNameLst>
                                      </p:cBhvr>
                                      <p:to>
                                        <p:strVal val="visible"/>
                                      </p:to>
                                    </p:set>
                                    <p:animEffect transition="in" filter="wipe(left)">
                                      <p:cBhvr>
                                        <p:cTn id="47" dur="500"/>
                                        <p:tgtEl>
                                          <p:spTgt spid="706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659" grpId="0" build="p"/>
      <p:bldP spid="70661"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2"/>
          <p:cNvSpPr>
            <a:spLocks noGrp="1"/>
          </p:cNvSpPr>
          <p:nvPr>
            <p:ph type="title"/>
          </p:nvPr>
        </p:nvSpPr>
        <p:spPr>
          <a:xfrm>
            <a:off x="250825" y="908050"/>
            <a:ext cx="5329238" cy="533400"/>
          </a:xfrm>
        </p:spPr>
        <p:txBody>
          <a:bodyPr wrap="square" lIns="91440" tIns="45720" rIns="91440" bIns="45720" anchor="ctr"/>
          <a:lstStyle/>
          <a:p>
            <a:pPr algn="l" eaLnBrk="1" hangingPunct="1">
              <a:lnSpc>
                <a:spcPct val="120000"/>
              </a:lnSpc>
            </a:pPr>
            <a:r>
              <a:rPr lang="zh-CN" altLang="en-US" sz="3200" dirty="0">
                <a:solidFill>
                  <a:srgbClr val="000000"/>
                </a:solidFill>
                <a:latin typeface="华文行楷" panose="02010800040101010101" pitchFamily="2" charset="-122"/>
                <a:ea typeface="华文行楷" panose="02010800040101010101" pitchFamily="2" charset="-122"/>
              </a:rPr>
              <a:t>二阶状态变量滤波器的组成</a:t>
            </a:r>
            <a:endParaRPr lang="zh-CN" altLang="en-US" sz="2400" b="1" dirty="0">
              <a:solidFill>
                <a:srgbClr val="000000"/>
              </a:solidFill>
              <a:latin typeface="宋体" panose="02010600030101010101" pitchFamily="2" charset="-122"/>
            </a:endParaRPr>
          </a:p>
        </p:txBody>
      </p:sp>
      <p:graphicFrame>
        <p:nvGraphicFramePr>
          <p:cNvPr id="72707" name="Object 3"/>
          <p:cNvGraphicFramePr/>
          <p:nvPr/>
        </p:nvGraphicFramePr>
        <p:xfrm>
          <a:off x="3505200" y="2382838"/>
          <a:ext cx="2667000" cy="1819275"/>
        </p:xfrm>
        <a:graphic>
          <a:graphicData uri="http://schemas.openxmlformats.org/presentationml/2006/ole">
            <mc:AlternateContent xmlns:mc="http://schemas.openxmlformats.org/markup-compatibility/2006">
              <mc:Choice xmlns:v="urn:schemas-microsoft-com:vml" Requires="v">
                <p:oleObj spid="_x0000_s37973" name="" r:id="rId1" imgW="12239625" imgH="8172450" progId="MSPhotoEd.3">
                  <p:embed/>
                </p:oleObj>
              </mc:Choice>
              <mc:Fallback>
                <p:oleObj name="" r:id="rId1" imgW="12239625" imgH="8172450" progId="MSPhotoEd.3">
                  <p:embed/>
                  <p:pic>
                    <p:nvPicPr>
                      <p:cNvPr id="0" name="图片 3189"/>
                      <p:cNvPicPr/>
                      <p:nvPr/>
                    </p:nvPicPr>
                    <p:blipFill>
                      <a:blip r:embed="rId2"/>
                      <a:srcRect l="13708" t="21896" r="7442" b="-2512"/>
                      <a:stretch>
                        <a:fillRect/>
                      </a:stretch>
                    </p:blipFill>
                    <p:spPr>
                      <a:xfrm>
                        <a:off x="3505200" y="2382838"/>
                        <a:ext cx="2667000" cy="1819275"/>
                      </a:xfrm>
                      <a:prstGeom prst="rect">
                        <a:avLst/>
                      </a:prstGeom>
                      <a:noFill/>
                      <a:ln w="38100">
                        <a:noFill/>
                        <a:miter/>
                      </a:ln>
                    </p:spPr>
                  </p:pic>
                </p:oleObj>
              </mc:Fallback>
            </mc:AlternateContent>
          </a:graphicData>
        </a:graphic>
      </p:graphicFrame>
      <p:graphicFrame>
        <p:nvGraphicFramePr>
          <p:cNvPr id="72708" name="Object 4"/>
          <p:cNvGraphicFramePr/>
          <p:nvPr/>
        </p:nvGraphicFramePr>
        <p:xfrm>
          <a:off x="6096000" y="2587625"/>
          <a:ext cx="2667000" cy="1819275"/>
        </p:xfrm>
        <a:graphic>
          <a:graphicData uri="http://schemas.openxmlformats.org/presentationml/2006/ole">
            <mc:AlternateContent xmlns:mc="http://schemas.openxmlformats.org/markup-compatibility/2006">
              <mc:Choice xmlns:v="urn:schemas-microsoft-com:vml" Requires="v">
                <p:oleObj spid="_x0000_s37974" name="" r:id="rId3" imgW="12239625" imgH="8172450" progId="MSPhotoEd.3">
                  <p:embed/>
                </p:oleObj>
              </mc:Choice>
              <mc:Fallback>
                <p:oleObj name="" r:id="rId3" imgW="12239625" imgH="8172450" progId="MSPhotoEd.3">
                  <p:embed/>
                  <p:pic>
                    <p:nvPicPr>
                      <p:cNvPr id="0" name="图片 3190"/>
                      <p:cNvPicPr/>
                      <p:nvPr/>
                    </p:nvPicPr>
                    <p:blipFill>
                      <a:blip r:embed="rId4"/>
                      <a:srcRect l="13678" t="21896" r="7442" b="-2512"/>
                      <a:stretch>
                        <a:fillRect/>
                      </a:stretch>
                    </p:blipFill>
                    <p:spPr>
                      <a:xfrm>
                        <a:off x="6096000" y="2587625"/>
                        <a:ext cx="2667000" cy="1819275"/>
                      </a:xfrm>
                      <a:prstGeom prst="rect">
                        <a:avLst/>
                      </a:prstGeom>
                      <a:noFill/>
                      <a:ln w="38100">
                        <a:noFill/>
                        <a:miter/>
                      </a:ln>
                    </p:spPr>
                  </p:pic>
                </p:oleObj>
              </mc:Fallback>
            </mc:AlternateContent>
          </a:graphicData>
        </a:graphic>
      </p:graphicFrame>
      <p:graphicFrame>
        <p:nvGraphicFramePr>
          <p:cNvPr id="72709" name="Object 5"/>
          <p:cNvGraphicFramePr/>
          <p:nvPr/>
        </p:nvGraphicFramePr>
        <p:xfrm>
          <a:off x="533400" y="1730375"/>
          <a:ext cx="3048000" cy="2170113"/>
        </p:xfrm>
        <a:graphic>
          <a:graphicData uri="http://schemas.openxmlformats.org/presentationml/2006/ole">
            <mc:AlternateContent xmlns:mc="http://schemas.openxmlformats.org/markup-compatibility/2006">
              <mc:Choice xmlns:v="urn:schemas-microsoft-com:vml" Requires="v">
                <p:oleObj spid="_x0000_s37975" name="" r:id="rId5" imgW="12239625" imgH="8172450" progId="MSPhotoEd.3">
                  <p:embed/>
                </p:oleObj>
              </mc:Choice>
              <mc:Fallback>
                <p:oleObj name="" r:id="rId5" imgW="12239625" imgH="8172450" progId="MSPhotoEd.3">
                  <p:embed/>
                  <p:pic>
                    <p:nvPicPr>
                      <p:cNvPr id="0" name="图片 3193"/>
                      <p:cNvPicPr/>
                      <p:nvPr/>
                    </p:nvPicPr>
                    <p:blipFill>
                      <a:blip r:embed="rId6"/>
                      <a:srcRect r="6177"/>
                      <a:stretch>
                        <a:fillRect/>
                      </a:stretch>
                    </p:blipFill>
                    <p:spPr>
                      <a:xfrm>
                        <a:off x="533400" y="1730375"/>
                        <a:ext cx="3048000" cy="2170113"/>
                      </a:xfrm>
                      <a:prstGeom prst="rect">
                        <a:avLst/>
                      </a:prstGeom>
                      <a:noFill/>
                      <a:ln w="38100">
                        <a:noFill/>
                        <a:miter/>
                      </a:ln>
                    </p:spPr>
                  </p:pic>
                </p:oleObj>
              </mc:Fallback>
            </mc:AlternateContent>
          </a:graphicData>
        </a:graphic>
      </p:graphicFrame>
      <p:graphicFrame>
        <p:nvGraphicFramePr>
          <p:cNvPr id="72710" name="Object 6"/>
          <p:cNvGraphicFramePr/>
          <p:nvPr/>
        </p:nvGraphicFramePr>
        <p:xfrm>
          <a:off x="5791200" y="4508500"/>
          <a:ext cx="2951163" cy="2024063"/>
        </p:xfrm>
        <a:graphic>
          <a:graphicData uri="http://schemas.openxmlformats.org/presentationml/2006/ole">
            <mc:AlternateContent xmlns:mc="http://schemas.openxmlformats.org/markup-compatibility/2006">
              <mc:Choice xmlns:v="urn:schemas-microsoft-com:vml" Requires="v">
                <p:oleObj spid="_x0000_s37976" name="" r:id="rId7" imgW="10887075" imgH="9153525" progId="MSPhotoEd.3">
                  <p:embed/>
                </p:oleObj>
              </mc:Choice>
              <mc:Fallback>
                <p:oleObj name="" r:id="rId7" imgW="10887075" imgH="9153525" progId="MSPhotoEd.3">
                  <p:embed/>
                  <p:pic>
                    <p:nvPicPr>
                      <p:cNvPr id="0" name="图片 3194"/>
                      <p:cNvPicPr/>
                      <p:nvPr/>
                    </p:nvPicPr>
                    <p:blipFill>
                      <a:blip r:embed="rId8"/>
                      <a:srcRect t="18427"/>
                      <a:stretch>
                        <a:fillRect/>
                      </a:stretch>
                    </p:blipFill>
                    <p:spPr>
                      <a:xfrm>
                        <a:off x="5791200" y="4508500"/>
                        <a:ext cx="2951163" cy="2024063"/>
                      </a:xfrm>
                      <a:prstGeom prst="rect">
                        <a:avLst/>
                      </a:prstGeom>
                      <a:noFill/>
                      <a:ln w="38100">
                        <a:noFill/>
                        <a:miter/>
                      </a:ln>
                    </p:spPr>
                  </p:pic>
                </p:oleObj>
              </mc:Fallback>
            </mc:AlternateContent>
          </a:graphicData>
        </a:graphic>
      </p:graphicFrame>
      <p:grpSp>
        <p:nvGrpSpPr>
          <p:cNvPr id="2" name="Group 7"/>
          <p:cNvGrpSpPr/>
          <p:nvPr/>
        </p:nvGrpSpPr>
        <p:grpSpPr>
          <a:xfrm>
            <a:off x="3276600" y="2908300"/>
            <a:ext cx="5221288" cy="2438400"/>
            <a:chOff x="1968" y="1632"/>
            <a:chExt cx="3289" cy="1536"/>
          </a:xfrm>
        </p:grpSpPr>
        <p:sp>
          <p:nvSpPr>
            <p:cNvPr id="51207" name="Line 8"/>
            <p:cNvSpPr/>
            <p:nvPr/>
          </p:nvSpPr>
          <p:spPr>
            <a:xfrm flipV="1">
              <a:off x="5257" y="1920"/>
              <a:ext cx="0" cy="720"/>
            </a:xfrm>
            <a:prstGeom prst="line">
              <a:avLst/>
            </a:prstGeom>
            <a:ln w="19050" cap="flat" cmpd="sng">
              <a:solidFill>
                <a:srgbClr val="FF3300"/>
              </a:solidFill>
              <a:prstDash val="solid"/>
              <a:round/>
              <a:headEnd type="none" w="med" len="med"/>
              <a:tailEnd type="none" w="med" len="med"/>
            </a:ln>
          </p:spPr>
        </p:sp>
        <p:sp>
          <p:nvSpPr>
            <p:cNvPr id="51208" name="Line 9"/>
            <p:cNvSpPr/>
            <p:nvPr/>
          </p:nvSpPr>
          <p:spPr>
            <a:xfrm flipH="1" flipV="1">
              <a:off x="1968" y="1632"/>
              <a:ext cx="0" cy="1536"/>
            </a:xfrm>
            <a:prstGeom prst="line">
              <a:avLst/>
            </a:prstGeom>
            <a:ln w="19050" cap="flat" cmpd="sng">
              <a:solidFill>
                <a:srgbClr val="FF3300"/>
              </a:solidFill>
              <a:prstDash val="solid"/>
              <a:round/>
              <a:headEnd type="none" w="med" len="med"/>
              <a:tailEnd type="none" w="med" len="med"/>
            </a:ln>
          </p:spPr>
        </p:sp>
        <p:sp>
          <p:nvSpPr>
            <p:cNvPr id="51209" name="Line 10"/>
            <p:cNvSpPr/>
            <p:nvPr/>
          </p:nvSpPr>
          <p:spPr>
            <a:xfrm flipH="1">
              <a:off x="1968" y="3144"/>
              <a:ext cx="1632" cy="0"/>
            </a:xfrm>
            <a:prstGeom prst="line">
              <a:avLst/>
            </a:prstGeom>
            <a:ln w="19050" cap="flat" cmpd="sng">
              <a:solidFill>
                <a:srgbClr val="FF3300"/>
              </a:solidFill>
              <a:prstDash val="solid"/>
              <a:round/>
              <a:headEnd type="none" w="med" len="med"/>
              <a:tailEnd type="none" w="med" len="med"/>
            </a:ln>
          </p:spPr>
        </p:sp>
        <p:sp>
          <p:nvSpPr>
            <p:cNvPr id="51210" name="Line 11"/>
            <p:cNvSpPr/>
            <p:nvPr/>
          </p:nvSpPr>
          <p:spPr>
            <a:xfrm flipH="1">
              <a:off x="3624" y="2640"/>
              <a:ext cx="1632" cy="0"/>
            </a:xfrm>
            <a:prstGeom prst="line">
              <a:avLst/>
            </a:prstGeom>
            <a:ln w="19050" cap="flat" cmpd="sng">
              <a:solidFill>
                <a:srgbClr val="FF3300"/>
              </a:solidFill>
              <a:prstDash val="solid"/>
              <a:round/>
              <a:headEnd type="none" w="med" len="med"/>
              <a:tailEnd type="none" w="med" len="med"/>
            </a:ln>
          </p:spPr>
        </p:sp>
        <p:sp>
          <p:nvSpPr>
            <p:cNvPr id="51211" name="Line 12"/>
            <p:cNvSpPr/>
            <p:nvPr/>
          </p:nvSpPr>
          <p:spPr>
            <a:xfrm>
              <a:off x="3624" y="2640"/>
              <a:ext cx="0" cy="144"/>
            </a:xfrm>
            <a:prstGeom prst="line">
              <a:avLst/>
            </a:prstGeom>
            <a:ln w="19050" cap="flat" cmpd="sng">
              <a:solidFill>
                <a:srgbClr val="FF3300"/>
              </a:solidFill>
              <a:prstDash val="solid"/>
              <a:round/>
              <a:headEnd type="none" w="med" len="med"/>
              <a:tailEnd type="none" w="med" len="med"/>
            </a:ln>
          </p:spPr>
        </p:sp>
      </p:grpSp>
      <p:grpSp>
        <p:nvGrpSpPr>
          <p:cNvPr id="3" name="Group 13"/>
          <p:cNvGrpSpPr/>
          <p:nvPr/>
        </p:nvGrpSpPr>
        <p:grpSpPr>
          <a:xfrm>
            <a:off x="5943600" y="2679700"/>
            <a:ext cx="592138" cy="838200"/>
            <a:chOff x="3648" y="1488"/>
            <a:chExt cx="373" cy="528"/>
          </a:xfrm>
        </p:grpSpPr>
        <p:graphicFrame>
          <p:nvGraphicFramePr>
            <p:cNvPr id="51213" name="Object 14"/>
            <p:cNvGraphicFramePr/>
            <p:nvPr/>
          </p:nvGraphicFramePr>
          <p:xfrm>
            <a:off x="3648" y="1488"/>
            <a:ext cx="368" cy="241"/>
          </p:xfrm>
          <a:graphic>
            <a:graphicData uri="http://schemas.openxmlformats.org/presentationml/2006/ole">
              <mc:AlternateContent xmlns:mc="http://schemas.openxmlformats.org/markup-compatibility/2006">
                <mc:Choice xmlns:v="urn:schemas-microsoft-com:vml" Requires="v">
                  <p:oleObj spid="_x0000_s37977" name="" r:id="rId9" imgW="292100" imgH="190500" progId="Equation.3">
                    <p:embed/>
                  </p:oleObj>
                </mc:Choice>
                <mc:Fallback>
                  <p:oleObj name="" r:id="rId9" imgW="292100" imgH="190500" progId="Equation.3">
                    <p:embed/>
                    <p:pic>
                      <p:nvPicPr>
                        <p:cNvPr id="0" name="图片 3191"/>
                        <p:cNvPicPr/>
                        <p:nvPr/>
                      </p:nvPicPr>
                      <p:blipFill>
                        <a:blip r:embed="rId10"/>
                        <a:stretch>
                          <a:fillRect/>
                        </a:stretch>
                      </p:blipFill>
                      <p:spPr>
                        <a:xfrm>
                          <a:off x="3648" y="1488"/>
                          <a:ext cx="368" cy="241"/>
                        </a:xfrm>
                        <a:prstGeom prst="rect">
                          <a:avLst/>
                        </a:prstGeom>
                        <a:solidFill>
                          <a:srgbClr val="66FFFF"/>
                        </a:solidFill>
                        <a:ln w="38100">
                          <a:noFill/>
                          <a:miter/>
                        </a:ln>
                      </p:spPr>
                    </p:pic>
                  </p:oleObj>
                </mc:Fallback>
              </mc:AlternateContent>
            </a:graphicData>
          </a:graphic>
        </p:graphicFrame>
        <p:graphicFrame>
          <p:nvGraphicFramePr>
            <p:cNvPr id="51214" name="Object 15"/>
            <p:cNvGraphicFramePr/>
            <p:nvPr/>
          </p:nvGraphicFramePr>
          <p:xfrm>
            <a:off x="3658" y="1824"/>
            <a:ext cx="363" cy="192"/>
          </p:xfrm>
          <a:graphic>
            <a:graphicData uri="http://schemas.openxmlformats.org/presentationml/2006/ole">
              <mc:AlternateContent xmlns:mc="http://schemas.openxmlformats.org/markup-compatibility/2006">
                <mc:Choice xmlns:v="urn:schemas-microsoft-com:vml" Requires="v">
                  <p:oleObj spid="_x0000_s37978" name="" r:id="rId11" imgW="431800" imgH="228600" progId="Equation.3">
                    <p:embed/>
                  </p:oleObj>
                </mc:Choice>
                <mc:Fallback>
                  <p:oleObj name="" r:id="rId11" imgW="431800" imgH="228600" progId="Equation.3">
                    <p:embed/>
                    <p:pic>
                      <p:nvPicPr>
                        <p:cNvPr id="0" name="图片 3192"/>
                        <p:cNvPicPr/>
                        <p:nvPr/>
                      </p:nvPicPr>
                      <p:blipFill>
                        <a:blip r:embed="rId12"/>
                        <a:stretch>
                          <a:fillRect/>
                        </a:stretch>
                      </p:blipFill>
                      <p:spPr>
                        <a:xfrm>
                          <a:off x="3658" y="1824"/>
                          <a:ext cx="363" cy="192"/>
                        </a:xfrm>
                        <a:prstGeom prst="rect">
                          <a:avLst/>
                        </a:prstGeom>
                        <a:noFill/>
                        <a:ln w="38100">
                          <a:noFill/>
                          <a:miter/>
                        </a:ln>
                      </p:spPr>
                    </p:pic>
                  </p:oleObj>
                </mc:Fallback>
              </mc:AlternateContent>
            </a:graphicData>
          </a:graphic>
        </p:graphicFrame>
      </p:grpSp>
      <p:grpSp>
        <p:nvGrpSpPr>
          <p:cNvPr id="4" name="Group 16"/>
          <p:cNvGrpSpPr/>
          <p:nvPr/>
        </p:nvGrpSpPr>
        <p:grpSpPr>
          <a:xfrm>
            <a:off x="8534400" y="2908300"/>
            <a:ext cx="609600" cy="762000"/>
            <a:chOff x="5280" y="1632"/>
            <a:chExt cx="384" cy="480"/>
          </a:xfrm>
        </p:grpSpPr>
        <p:graphicFrame>
          <p:nvGraphicFramePr>
            <p:cNvPr id="51216" name="Object 17"/>
            <p:cNvGraphicFramePr/>
            <p:nvPr/>
          </p:nvGraphicFramePr>
          <p:xfrm>
            <a:off x="5280" y="1632"/>
            <a:ext cx="384" cy="223"/>
          </p:xfrm>
          <a:graphic>
            <a:graphicData uri="http://schemas.openxmlformats.org/presentationml/2006/ole">
              <mc:AlternateContent xmlns:mc="http://schemas.openxmlformats.org/markup-compatibility/2006">
                <mc:Choice xmlns:v="urn:schemas-microsoft-com:vml" Requires="v">
                  <p:oleObj spid="_x0000_s37979" name="" r:id="rId13" imgW="304165" imgH="177800" progId="Equation.3">
                    <p:embed/>
                  </p:oleObj>
                </mc:Choice>
                <mc:Fallback>
                  <p:oleObj name="" r:id="rId13" imgW="304165" imgH="177800" progId="Equation.3">
                    <p:embed/>
                    <p:pic>
                      <p:nvPicPr>
                        <p:cNvPr id="0" name="图片 3197"/>
                        <p:cNvPicPr/>
                        <p:nvPr/>
                      </p:nvPicPr>
                      <p:blipFill>
                        <a:blip r:embed="rId14"/>
                        <a:stretch>
                          <a:fillRect/>
                        </a:stretch>
                      </p:blipFill>
                      <p:spPr>
                        <a:xfrm>
                          <a:off x="5280" y="1632"/>
                          <a:ext cx="384" cy="223"/>
                        </a:xfrm>
                        <a:prstGeom prst="rect">
                          <a:avLst/>
                        </a:prstGeom>
                        <a:solidFill>
                          <a:srgbClr val="66FFFF"/>
                        </a:solidFill>
                        <a:ln w="38100">
                          <a:noFill/>
                          <a:miter/>
                        </a:ln>
                      </p:spPr>
                    </p:pic>
                  </p:oleObj>
                </mc:Fallback>
              </mc:AlternateContent>
            </a:graphicData>
          </a:graphic>
        </p:graphicFrame>
        <p:graphicFrame>
          <p:nvGraphicFramePr>
            <p:cNvPr id="51217" name="Object 18"/>
            <p:cNvGraphicFramePr/>
            <p:nvPr/>
          </p:nvGraphicFramePr>
          <p:xfrm>
            <a:off x="5291" y="1920"/>
            <a:ext cx="362" cy="192"/>
          </p:xfrm>
          <a:graphic>
            <a:graphicData uri="http://schemas.openxmlformats.org/presentationml/2006/ole">
              <mc:AlternateContent xmlns:mc="http://schemas.openxmlformats.org/markup-compatibility/2006">
                <mc:Choice xmlns:v="urn:schemas-microsoft-com:vml" Requires="v">
                  <p:oleObj spid="_x0000_s37980" name="" r:id="rId15" imgW="431800" imgH="228600" progId="Equation.3">
                    <p:embed/>
                  </p:oleObj>
                </mc:Choice>
                <mc:Fallback>
                  <p:oleObj name="" r:id="rId15" imgW="431800" imgH="228600" progId="Equation.3">
                    <p:embed/>
                    <p:pic>
                      <p:nvPicPr>
                        <p:cNvPr id="0" name="图片 3196"/>
                        <p:cNvPicPr/>
                        <p:nvPr/>
                      </p:nvPicPr>
                      <p:blipFill>
                        <a:blip r:embed="rId16"/>
                        <a:stretch>
                          <a:fillRect/>
                        </a:stretch>
                      </p:blipFill>
                      <p:spPr>
                        <a:xfrm>
                          <a:off x="5291" y="1920"/>
                          <a:ext cx="362" cy="192"/>
                        </a:xfrm>
                        <a:prstGeom prst="rect">
                          <a:avLst/>
                        </a:prstGeom>
                        <a:noFill/>
                        <a:ln w="38100">
                          <a:noFill/>
                          <a:miter/>
                        </a:ln>
                      </p:spPr>
                    </p:pic>
                  </p:oleObj>
                </mc:Fallback>
              </mc:AlternateContent>
            </a:graphicData>
          </a:graphic>
        </p:graphicFrame>
      </p:grpSp>
      <p:grpSp>
        <p:nvGrpSpPr>
          <p:cNvPr id="5" name="Group 19"/>
          <p:cNvGrpSpPr/>
          <p:nvPr/>
        </p:nvGrpSpPr>
        <p:grpSpPr>
          <a:xfrm>
            <a:off x="8382000" y="5041900"/>
            <a:ext cx="592138" cy="838200"/>
            <a:chOff x="5184" y="2976"/>
            <a:chExt cx="373" cy="528"/>
          </a:xfrm>
        </p:grpSpPr>
        <p:graphicFrame>
          <p:nvGraphicFramePr>
            <p:cNvPr id="51219" name="Object 20"/>
            <p:cNvGraphicFramePr/>
            <p:nvPr/>
          </p:nvGraphicFramePr>
          <p:xfrm>
            <a:off x="5184" y="2976"/>
            <a:ext cx="368" cy="241"/>
          </p:xfrm>
          <a:graphic>
            <a:graphicData uri="http://schemas.openxmlformats.org/presentationml/2006/ole">
              <mc:AlternateContent xmlns:mc="http://schemas.openxmlformats.org/markup-compatibility/2006">
                <mc:Choice xmlns:v="urn:schemas-microsoft-com:vml" Requires="v">
                  <p:oleObj spid="_x0000_s37981" name="" r:id="rId17" imgW="292100" imgH="190500" progId="Equation.3">
                    <p:embed/>
                  </p:oleObj>
                </mc:Choice>
                <mc:Fallback>
                  <p:oleObj name="" r:id="rId17" imgW="292100" imgH="190500" progId="Equation.3">
                    <p:embed/>
                    <p:pic>
                      <p:nvPicPr>
                        <p:cNvPr id="0" name="图片 3199"/>
                        <p:cNvPicPr/>
                        <p:nvPr/>
                      </p:nvPicPr>
                      <p:blipFill>
                        <a:blip r:embed="rId18"/>
                        <a:stretch>
                          <a:fillRect/>
                        </a:stretch>
                      </p:blipFill>
                      <p:spPr>
                        <a:xfrm>
                          <a:off x="5184" y="2976"/>
                          <a:ext cx="368" cy="241"/>
                        </a:xfrm>
                        <a:prstGeom prst="rect">
                          <a:avLst/>
                        </a:prstGeom>
                        <a:solidFill>
                          <a:srgbClr val="66FFFF"/>
                        </a:solidFill>
                        <a:ln w="38100">
                          <a:noFill/>
                          <a:miter/>
                        </a:ln>
                      </p:spPr>
                    </p:pic>
                  </p:oleObj>
                </mc:Fallback>
              </mc:AlternateContent>
            </a:graphicData>
          </a:graphic>
        </p:graphicFrame>
        <p:graphicFrame>
          <p:nvGraphicFramePr>
            <p:cNvPr id="51220" name="Object 21"/>
            <p:cNvGraphicFramePr/>
            <p:nvPr/>
          </p:nvGraphicFramePr>
          <p:xfrm>
            <a:off x="5194" y="3312"/>
            <a:ext cx="363" cy="192"/>
          </p:xfrm>
          <a:graphic>
            <a:graphicData uri="http://schemas.openxmlformats.org/presentationml/2006/ole">
              <mc:AlternateContent xmlns:mc="http://schemas.openxmlformats.org/markup-compatibility/2006">
                <mc:Choice xmlns:v="urn:schemas-microsoft-com:vml" Requires="v">
                  <p:oleObj spid="_x0000_s37982" name="" r:id="rId19" imgW="431800" imgH="228600" progId="Equation.3">
                    <p:embed/>
                  </p:oleObj>
                </mc:Choice>
                <mc:Fallback>
                  <p:oleObj name="" r:id="rId19" imgW="431800" imgH="228600" progId="Equation.3">
                    <p:embed/>
                    <p:pic>
                      <p:nvPicPr>
                        <p:cNvPr id="0" name="图片 3198"/>
                        <p:cNvPicPr/>
                        <p:nvPr/>
                      </p:nvPicPr>
                      <p:blipFill>
                        <a:blip r:embed="rId20"/>
                        <a:stretch>
                          <a:fillRect/>
                        </a:stretch>
                      </p:blipFill>
                      <p:spPr>
                        <a:xfrm>
                          <a:off x="5194" y="3312"/>
                          <a:ext cx="363" cy="192"/>
                        </a:xfrm>
                        <a:prstGeom prst="rect">
                          <a:avLst/>
                        </a:prstGeom>
                        <a:noFill/>
                        <a:ln w="38100">
                          <a:noFill/>
                          <a:miter/>
                        </a:ln>
                      </p:spPr>
                    </p:pic>
                  </p:oleObj>
                </mc:Fallback>
              </mc:AlternateContent>
            </a:graphicData>
          </a:graphic>
        </p:graphicFrame>
      </p:grpSp>
      <p:grpSp>
        <p:nvGrpSpPr>
          <p:cNvPr id="6" name="Group 22"/>
          <p:cNvGrpSpPr/>
          <p:nvPr/>
        </p:nvGrpSpPr>
        <p:grpSpPr>
          <a:xfrm>
            <a:off x="1811338" y="1612900"/>
            <a:ext cx="6723062" cy="1143000"/>
            <a:chOff x="1045" y="816"/>
            <a:chExt cx="4235" cy="720"/>
          </a:xfrm>
        </p:grpSpPr>
        <p:sp>
          <p:nvSpPr>
            <p:cNvPr id="51222" name="Rectangle 23"/>
            <p:cNvSpPr/>
            <p:nvPr/>
          </p:nvSpPr>
          <p:spPr>
            <a:xfrm>
              <a:off x="2832" y="816"/>
              <a:ext cx="240" cy="96"/>
            </a:xfrm>
            <a:prstGeom prst="rect">
              <a:avLst/>
            </a:prstGeom>
            <a:noFill/>
            <a:ln w="28575" cap="flat" cmpd="sng">
              <a:solidFill>
                <a:srgbClr val="FF3300"/>
              </a:solidFill>
              <a:prstDash val="solid"/>
              <a:miter/>
              <a:headEnd type="none" w="med" len="med"/>
              <a:tailEnd type="none" w="med" len="med"/>
            </a:ln>
          </p:spPr>
          <p:txBody>
            <a:bodyPr wrap="none" anchor="ctr"/>
            <a:lstStyle/>
            <a:p>
              <a:endParaRPr lang="zh-CN" altLang="en-US" dirty="0">
                <a:latin typeface="Arial" panose="020B0604020202020204" pitchFamily="34" charset="0"/>
                <a:ea typeface="宋体" panose="02010600030101010101" pitchFamily="2" charset="-122"/>
              </a:endParaRPr>
            </a:p>
          </p:txBody>
        </p:sp>
        <p:sp>
          <p:nvSpPr>
            <p:cNvPr id="51223" name="Line 24"/>
            <p:cNvSpPr/>
            <p:nvPr/>
          </p:nvSpPr>
          <p:spPr>
            <a:xfrm flipH="1">
              <a:off x="1076" y="864"/>
              <a:ext cx="1755" cy="0"/>
            </a:xfrm>
            <a:prstGeom prst="line">
              <a:avLst/>
            </a:prstGeom>
            <a:ln w="19050" cap="flat" cmpd="sng">
              <a:solidFill>
                <a:srgbClr val="FF3300"/>
              </a:solidFill>
              <a:prstDash val="solid"/>
              <a:round/>
              <a:headEnd type="none" w="med" len="med"/>
              <a:tailEnd type="none" w="med" len="med"/>
            </a:ln>
          </p:spPr>
        </p:sp>
        <p:sp>
          <p:nvSpPr>
            <p:cNvPr id="51224" name="Line 25"/>
            <p:cNvSpPr/>
            <p:nvPr/>
          </p:nvSpPr>
          <p:spPr>
            <a:xfrm>
              <a:off x="3072" y="864"/>
              <a:ext cx="2185" cy="0"/>
            </a:xfrm>
            <a:prstGeom prst="line">
              <a:avLst/>
            </a:prstGeom>
            <a:ln w="19050" cap="flat" cmpd="sng">
              <a:solidFill>
                <a:srgbClr val="FF3300"/>
              </a:solidFill>
              <a:prstDash val="solid"/>
              <a:round/>
              <a:headEnd type="none" w="med" len="med"/>
              <a:tailEnd type="none" w="med" len="med"/>
            </a:ln>
          </p:spPr>
        </p:sp>
        <p:sp>
          <p:nvSpPr>
            <p:cNvPr id="51225" name="Line 26"/>
            <p:cNvSpPr/>
            <p:nvPr/>
          </p:nvSpPr>
          <p:spPr>
            <a:xfrm flipH="1">
              <a:off x="1067" y="864"/>
              <a:ext cx="0" cy="192"/>
            </a:xfrm>
            <a:prstGeom prst="line">
              <a:avLst/>
            </a:prstGeom>
            <a:ln w="19050" cap="flat" cmpd="sng">
              <a:solidFill>
                <a:srgbClr val="FF3300"/>
              </a:solidFill>
              <a:prstDash val="solid"/>
              <a:round/>
              <a:headEnd type="none" w="med" len="med"/>
              <a:tailEnd type="none" w="med" len="med"/>
            </a:ln>
          </p:spPr>
        </p:sp>
        <p:sp>
          <p:nvSpPr>
            <p:cNvPr id="51226" name="Line 27"/>
            <p:cNvSpPr/>
            <p:nvPr/>
          </p:nvSpPr>
          <p:spPr>
            <a:xfrm>
              <a:off x="5257" y="864"/>
              <a:ext cx="0" cy="672"/>
            </a:xfrm>
            <a:prstGeom prst="line">
              <a:avLst/>
            </a:prstGeom>
            <a:ln w="9525" cap="flat" cmpd="sng">
              <a:solidFill>
                <a:srgbClr val="FF3300"/>
              </a:solidFill>
              <a:prstDash val="solid"/>
              <a:round/>
              <a:headEnd type="none" w="med" len="med"/>
              <a:tailEnd type="none" w="med" len="med"/>
            </a:ln>
          </p:spPr>
        </p:sp>
        <p:sp>
          <p:nvSpPr>
            <p:cNvPr id="51227" name="Oval 28"/>
            <p:cNvSpPr/>
            <p:nvPr/>
          </p:nvSpPr>
          <p:spPr>
            <a:xfrm>
              <a:off x="1045" y="1008"/>
              <a:ext cx="48" cy="48"/>
            </a:xfrm>
            <a:prstGeom prst="ellipse">
              <a:avLst/>
            </a:prstGeom>
            <a:solidFill>
              <a:srgbClr val="FF3300"/>
            </a:solidFill>
            <a:ln w="9525" cap="flat" cmpd="sng">
              <a:solidFill>
                <a:srgbClr val="FF3300"/>
              </a:solidFill>
              <a:prstDash val="solid"/>
              <a:round/>
              <a:headEnd type="none" w="med" len="med"/>
              <a:tailEnd type="none" w="med" len="med"/>
            </a:ln>
          </p:spPr>
          <p:txBody>
            <a:bodyPr wrap="none" anchor="ctr"/>
            <a:lstStyle/>
            <a:p>
              <a:endParaRPr lang="zh-CN" altLang="en-US" dirty="0">
                <a:latin typeface="Arial" panose="020B0604020202020204" pitchFamily="34" charset="0"/>
                <a:ea typeface="宋体" panose="02010600030101010101" pitchFamily="2" charset="-122"/>
              </a:endParaRPr>
            </a:p>
          </p:txBody>
        </p:sp>
        <p:sp>
          <p:nvSpPr>
            <p:cNvPr id="51228" name="Oval 29"/>
            <p:cNvSpPr/>
            <p:nvPr/>
          </p:nvSpPr>
          <p:spPr>
            <a:xfrm>
              <a:off x="5232" y="1488"/>
              <a:ext cx="48" cy="48"/>
            </a:xfrm>
            <a:prstGeom prst="ellipse">
              <a:avLst/>
            </a:prstGeom>
            <a:solidFill>
              <a:srgbClr val="FF3300"/>
            </a:solidFill>
            <a:ln w="9525" cap="flat" cmpd="sng">
              <a:solidFill>
                <a:srgbClr val="FF3300"/>
              </a:solidFill>
              <a:prstDash val="solid"/>
              <a:round/>
              <a:headEnd type="none" w="med" len="med"/>
              <a:tailEnd type="none" w="med" len="med"/>
            </a:ln>
          </p:spPr>
          <p:txBody>
            <a:bodyPr wrap="none" anchor="ctr"/>
            <a:lstStyle/>
            <a:p>
              <a:endParaRPr lang="zh-CN" altLang="en-US" dirty="0">
                <a:latin typeface="Arial" panose="020B0604020202020204" pitchFamily="34" charset="0"/>
                <a:ea typeface="宋体" panose="02010600030101010101" pitchFamily="2" charset="-122"/>
              </a:endParaRPr>
            </a:p>
          </p:txBody>
        </p:sp>
        <p:graphicFrame>
          <p:nvGraphicFramePr>
            <p:cNvPr id="51229" name="Object 30"/>
            <p:cNvGraphicFramePr/>
            <p:nvPr/>
          </p:nvGraphicFramePr>
          <p:xfrm>
            <a:off x="3120" y="912"/>
            <a:ext cx="160" cy="192"/>
          </p:xfrm>
          <a:graphic>
            <a:graphicData uri="http://schemas.openxmlformats.org/presentationml/2006/ole">
              <mc:AlternateContent xmlns:mc="http://schemas.openxmlformats.org/markup-compatibility/2006">
                <mc:Choice xmlns:v="urn:schemas-microsoft-com:vml" Requires="v">
                  <p:oleObj spid="_x0000_s37983" name="" r:id="rId21" imgW="190500" imgH="228600" progId="Equation.3">
                    <p:embed/>
                  </p:oleObj>
                </mc:Choice>
                <mc:Fallback>
                  <p:oleObj name="" r:id="rId21" imgW="190500" imgH="228600" progId="Equation.3">
                    <p:embed/>
                    <p:pic>
                      <p:nvPicPr>
                        <p:cNvPr id="0" name="图片 3195"/>
                        <p:cNvPicPr/>
                        <p:nvPr/>
                      </p:nvPicPr>
                      <p:blipFill>
                        <a:blip r:embed="rId22"/>
                        <a:stretch>
                          <a:fillRect/>
                        </a:stretch>
                      </p:blipFill>
                      <p:spPr>
                        <a:xfrm>
                          <a:off x="3120" y="912"/>
                          <a:ext cx="160" cy="192"/>
                        </a:xfrm>
                        <a:prstGeom prst="rect">
                          <a:avLst/>
                        </a:prstGeom>
                        <a:noFill/>
                        <a:ln w="38100">
                          <a:noFill/>
                          <a:miter/>
                        </a:ln>
                      </p:spPr>
                    </p:pic>
                  </p:oleObj>
                </mc:Fallback>
              </mc:AlternateContent>
            </a:graphicData>
          </a:graphic>
        </p:graphicFrame>
      </p:grpSp>
      <p:grpSp>
        <p:nvGrpSpPr>
          <p:cNvPr id="7" name="Group 31"/>
          <p:cNvGrpSpPr/>
          <p:nvPr/>
        </p:nvGrpSpPr>
        <p:grpSpPr>
          <a:xfrm>
            <a:off x="3352800" y="2451100"/>
            <a:ext cx="584200" cy="838200"/>
            <a:chOff x="2016" y="1344"/>
            <a:chExt cx="368" cy="528"/>
          </a:xfrm>
        </p:grpSpPr>
        <p:graphicFrame>
          <p:nvGraphicFramePr>
            <p:cNvPr id="51231" name="Object 32"/>
            <p:cNvGraphicFramePr/>
            <p:nvPr/>
          </p:nvGraphicFramePr>
          <p:xfrm>
            <a:off x="2016" y="1344"/>
            <a:ext cx="368" cy="223"/>
          </p:xfrm>
          <a:graphic>
            <a:graphicData uri="http://schemas.openxmlformats.org/presentationml/2006/ole">
              <mc:AlternateContent xmlns:mc="http://schemas.openxmlformats.org/markup-compatibility/2006">
                <mc:Choice xmlns:v="urn:schemas-microsoft-com:vml" Requires="v">
                  <p:oleObj spid="_x0000_s37984" name="" r:id="rId23" imgW="291465" imgH="177800" progId="Equation.3">
                    <p:embed/>
                  </p:oleObj>
                </mc:Choice>
                <mc:Fallback>
                  <p:oleObj name="" r:id="rId23" imgW="291465" imgH="177800" progId="Equation.3">
                    <p:embed/>
                    <p:pic>
                      <p:nvPicPr>
                        <p:cNvPr id="0" name="图片 3200"/>
                        <p:cNvPicPr/>
                        <p:nvPr/>
                      </p:nvPicPr>
                      <p:blipFill>
                        <a:blip r:embed="rId24"/>
                        <a:stretch>
                          <a:fillRect/>
                        </a:stretch>
                      </p:blipFill>
                      <p:spPr>
                        <a:xfrm>
                          <a:off x="2016" y="1344"/>
                          <a:ext cx="368" cy="223"/>
                        </a:xfrm>
                        <a:prstGeom prst="rect">
                          <a:avLst/>
                        </a:prstGeom>
                        <a:solidFill>
                          <a:srgbClr val="66FFFF"/>
                        </a:solidFill>
                        <a:ln w="38100">
                          <a:noFill/>
                          <a:miter/>
                        </a:ln>
                      </p:spPr>
                    </p:pic>
                  </p:oleObj>
                </mc:Fallback>
              </mc:AlternateContent>
            </a:graphicData>
          </a:graphic>
        </p:graphicFrame>
        <p:graphicFrame>
          <p:nvGraphicFramePr>
            <p:cNvPr id="51232" name="Object 33"/>
            <p:cNvGraphicFramePr/>
            <p:nvPr/>
          </p:nvGraphicFramePr>
          <p:xfrm>
            <a:off x="2016" y="1680"/>
            <a:ext cx="362" cy="192"/>
          </p:xfrm>
          <a:graphic>
            <a:graphicData uri="http://schemas.openxmlformats.org/presentationml/2006/ole">
              <mc:AlternateContent xmlns:mc="http://schemas.openxmlformats.org/markup-compatibility/2006">
                <mc:Choice xmlns:v="urn:schemas-microsoft-com:vml" Requires="v">
                  <p:oleObj spid="_x0000_s37985" name="" r:id="rId25" imgW="431800" imgH="228600" progId="Equation.3">
                    <p:embed/>
                  </p:oleObj>
                </mc:Choice>
                <mc:Fallback>
                  <p:oleObj name="" r:id="rId25" imgW="431800" imgH="228600" progId="Equation.3">
                    <p:embed/>
                    <p:pic>
                      <p:nvPicPr>
                        <p:cNvPr id="0" name="图片 3201"/>
                        <p:cNvPicPr/>
                        <p:nvPr/>
                      </p:nvPicPr>
                      <p:blipFill>
                        <a:blip r:embed="rId26"/>
                        <a:stretch>
                          <a:fillRect/>
                        </a:stretch>
                      </p:blipFill>
                      <p:spPr>
                        <a:xfrm>
                          <a:off x="2016" y="1680"/>
                          <a:ext cx="362" cy="192"/>
                        </a:xfrm>
                        <a:prstGeom prst="rect">
                          <a:avLst/>
                        </a:prstGeom>
                        <a:noFill/>
                        <a:ln w="38100">
                          <a:noFill/>
                          <a:miter/>
                        </a:ln>
                      </p:spPr>
                    </p:pic>
                  </p:oleObj>
                </mc:Fallback>
              </mc:AlternateContent>
            </a:graphicData>
          </a:graphic>
        </p:graphicFrame>
      </p:grpSp>
      <p:grpSp>
        <p:nvGrpSpPr>
          <p:cNvPr id="8" name="Group 34"/>
          <p:cNvGrpSpPr/>
          <p:nvPr/>
        </p:nvGrpSpPr>
        <p:grpSpPr>
          <a:xfrm>
            <a:off x="1524000" y="3060700"/>
            <a:ext cx="4381500" cy="1295400"/>
            <a:chOff x="864" y="1728"/>
            <a:chExt cx="2760" cy="816"/>
          </a:xfrm>
        </p:grpSpPr>
        <p:sp>
          <p:nvSpPr>
            <p:cNvPr id="51234" name="Rectangle 35"/>
            <p:cNvSpPr/>
            <p:nvPr/>
          </p:nvSpPr>
          <p:spPr>
            <a:xfrm>
              <a:off x="1632" y="2448"/>
              <a:ext cx="240" cy="96"/>
            </a:xfrm>
            <a:prstGeom prst="rect">
              <a:avLst/>
            </a:prstGeom>
            <a:noFill/>
            <a:ln w="28575" cap="flat" cmpd="sng">
              <a:solidFill>
                <a:srgbClr val="FF3300"/>
              </a:solidFill>
              <a:prstDash val="solid"/>
              <a:miter/>
              <a:headEnd type="none" w="med" len="med"/>
              <a:tailEnd type="none" w="med" len="med"/>
            </a:ln>
          </p:spPr>
          <p:txBody>
            <a:bodyPr wrap="none" anchor="ctr"/>
            <a:lstStyle/>
            <a:p>
              <a:endParaRPr lang="zh-CN" altLang="en-US" dirty="0">
                <a:latin typeface="Arial" panose="020B0604020202020204" pitchFamily="34" charset="0"/>
                <a:ea typeface="宋体" panose="02010600030101010101" pitchFamily="2" charset="-122"/>
              </a:endParaRPr>
            </a:p>
          </p:txBody>
        </p:sp>
        <p:sp>
          <p:nvSpPr>
            <p:cNvPr id="51235" name="Line 36"/>
            <p:cNvSpPr/>
            <p:nvPr/>
          </p:nvSpPr>
          <p:spPr>
            <a:xfrm flipH="1" flipV="1">
              <a:off x="864" y="2496"/>
              <a:ext cx="768" cy="0"/>
            </a:xfrm>
            <a:prstGeom prst="line">
              <a:avLst/>
            </a:prstGeom>
            <a:ln w="19050" cap="flat" cmpd="sng">
              <a:solidFill>
                <a:srgbClr val="FF3300"/>
              </a:solidFill>
              <a:prstDash val="solid"/>
              <a:round/>
              <a:headEnd type="none" w="med" len="med"/>
              <a:tailEnd type="none" w="med" len="med"/>
            </a:ln>
          </p:spPr>
        </p:sp>
        <p:sp>
          <p:nvSpPr>
            <p:cNvPr id="51236" name="Line 37"/>
            <p:cNvSpPr/>
            <p:nvPr/>
          </p:nvSpPr>
          <p:spPr>
            <a:xfrm flipH="1" flipV="1">
              <a:off x="1872" y="2496"/>
              <a:ext cx="1752" cy="2"/>
            </a:xfrm>
            <a:prstGeom prst="line">
              <a:avLst/>
            </a:prstGeom>
            <a:ln w="19050" cap="flat" cmpd="sng">
              <a:solidFill>
                <a:srgbClr val="FF3300"/>
              </a:solidFill>
              <a:prstDash val="solid"/>
              <a:round/>
              <a:headEnd type="none" w="med" len="med"/>
              <a:tailEnd type="none" w="med" len="med"/>
            </a:ln>
          </p:spPr>
        </p:sp>
        <p:sp>
          <p:nvSpPr>
            <p:cNvPr id="51237" name="Line 38"/>
            <p:cNvSpPr/>
            <p:nvPr/>
          </p:nvSpPr>
          <p:spPr>
            <a:xfrm flipH="1" flipV="1">
              <a:off x="864" y="1752"/>
              <a:ext cx="0" cy="744"/>
            </a:xfrm>
            <a:prstGeom prst="line">
              <a:avLst/>
            </a:prstGeom>
            <a:ln w="19050" cap="flat" cmpd="sng">
              <a:solidFill>
                <a:srgbClr val="FF3300"/>
              </a:solidFill>
              <a:prstDash val="solid"/>
              <a:round/>
              <a:headEnd type="none" w="med" len="med"/>
              <a:tailEnd type="none" w="med" len="med"/>
            </a:ln>
          </p:spPr>
        </p:sp>
        <p:sp>
          <p:nvSpPr>
            <p:cNvPr id="51238" name="Line 39"/>
            <p:cNvSpPr/>
            <p:nvPr/>
          </p:nvSpPr>
          <p:spPr>
            <a:xfrm flipV="1">
              <a:off x="3624" y="1765"/>
              <a:ext cx="0" cy="739"/>
            </a:xfrm>
            <a:prstGeom prst="line">
              <a:avLst/>
            </a:prstGeom>
            <a:ln w="19050" cap="flat" cmpd="sng">
              <a:solidFill>
                <a:srgbClr val="FF3300"/>
              </a:solidFill>
              <a:prstDash val="solid"/>
              <a:round/>
              <a:headEnd type="none" w="med" len="med"/>
              <a:tailEnd type="none" w="med" len="med"/>
            </a:ln>
          </p:spPr>
        </p:sp>
        <p:sp>
          <p:nvSpPr>
            <p:cNvPr id="51239" name="Line 40"/>
            <p:cNvSpPr/>
            <p:nvPr/>
          </p:nvSpPr>
          <p:spPr>
            <a:xfrm>
              <a:off x="864" y="1752"/>
              <a:ext cx="192" cy="0"/>
            </a:xfrm>
            <a:prstGeom prst="line">
              <a:avLst/>
            </a:prstGeom>
            <a:ln w="9525" cap="flat" cmpd="sng">
              <a:solidFill>
                <a:srgbClr val="FF3300"/>
              </a:solidFill>
              <a:prstDash val="solid"/>
              <a:round/>
              <a:headEnd type="none" w="med" len="med"/>
              <a:tailEnd type="none" w="med" len="med"/>
            </a:ln>
          </p:spPr>
        </p:sp>
        <p:sp>
          <p:nvSpPr>
            <p:cNvPr id="51240" name="Oval 41"/>
            <p:cNvSpPr/>
            <p:nvPr/>
          </p:nvSpPr>
          <p:spPr>
            <a:xfrm>
              <a:off x="1056" y="1728"/>
              <a:ext cx="48" cy="48"/>
            </a:xfrm>
            <a:prstGeom prst="ellipse">
              <a:avLst/>
            </a:prstGeom>
            <a:solidFill>
              <a:srgbClr val="FF3300"/>
            </a:solidFill>
            <a:ln w="9525" cap="flat" cmpd="sng">
              <a:solidFill>
                <a:srgbClr val="FF3300"/>
              </a:solidFill>
              <a:prstDash val="solid"/>
              <a:round/>
              <a:headEnd type="none" w="med" len="med"/>
              <a:tailEnd type="none" w="med" len="med"/>
            </a:ln>
          </p:spPr>
          <p:txBody>
            <a:bodyPr wrap="none" anchor="ctr"/>
            <a:lstStyle/>
            <a:p>
              <a:endParaRPr lang="zh-CN" altLang="en-US" dirty="0">
                <a:latin typeface="Arial" panose="020B0604020202020204" pitchFamily="34" charset="0"/>
                <a:ea typeface="宋体" panose="02010600030101010101" pitchFamily="2" charset="-122"/>
              </a:endParaRPr>
            </a:p>
          </p:txBody>
        </p:sp>
        <p:graphicFrame>
          <p:nvGraphicFramePr>
            <p:cNvPr id="51241" name="Object 42"/>
            <p:cNvGraphicFramePr/>
            <p:nvPr/>
          </p:nvGraphicFramePr>
          <p:xfrm>
            <a:off x="1632" y="2256"/>
            <a:ext cx="160" cy="192"/>
          </p:xfrm>
          <a:graphic>
            <a:graphicData uri="http://schemas.openxmlformats.org/presentationml/2006/ole">
              <mc:AlternateContent xmlns:mc="http://schemas.openxmlformats.org/markup-compatibility/2006">
                <mc:Choice xmlns:v="urn:schemas-microsoft-com:vml" Requires="v">
                  <p:oleObj spid="_x0000_s37986" name="" r:id="rId27" imgW="190500" imgH="228600" progId="Equation.3">
                    <p:embed/>
                  </p:oleObj>
                </mc:Choice>
                <mc:Fallback>
                  <p:oleObj name="" r:id="rId27" imgW="190500" imgH="228600" progId="Equation.3">
                    <p:embed/>
                    <p:pic>
                      <p:nvPicPr>
                        <p:cNvPr id="0" name="图片 3202"/>
                        <p:cNvPicPr/>
                        <p:nvPr/>
                      </p:nvPicPr>
                      <p:blipFill>
                        <a:blip r:embed="rId28"/>
                        <a:stretch>
                          <a:fillRect/>
                        </a:stretch>
                      </p:blipFill>
                      <p:spPr>
                        <a:xfrm>
                          <a:off x="1632" y="2256"/>
                          <a:ext cx="160" cy="192"/>
                        </a:xfrm>
                        <a:prstGeom prst="rect">
                          <a:avLst/>
                        </a:prstGeom>
                        <a:noFill/>
                        <a:ln w="38100">
                          <a:noFill/>
                          <a:miter/>
                        </a:ln>
                      </p:spPr>
                    </p:pic>
                  </p:oleObj>
                </mc:Fallback>
              </mc:AlternateContent>
            </a:graphicData>
          </a:graphic>
        </p:graphicFrame>
      </p:grpSp>
      <p:sp>
        <p:nvSpPr>
          <p:cNvPr id="51242" name="Text Box 43"/>
          <p:cNvSpPr txBox="1"/>
          <p:nvPr/>
        </p:nvSpPr>
        <p:spPr>
          <a:xfrm>
            <a:off x="755650" y="5516563"/>
            <a:ext cx="4392613" cy="822325"/>
          </a:xfrm>
          <a:prstGeom prst="rect">
            <a:avLst/>
          </a:prstGeom>
          <a:noFill/>
          <a:ln w="9525">
            <a:noFill/>
          </a:ln>
        </p:spPr>
        <p:txBody>
          <a:bodyPr anchor="t">
            <a:spAutoFit/>
          </a:bodyPr>
          <a:lstStyle/>
          <a:p>
            <a:pPr>
              <a:spcBef>
                <a:spcPct val="50000"/>
              </a:spcBef>
            </a:pPr>
            <a:r>
              <a:rPr lang="en-US" altLang="zh-CN" sz="2400" b="1" dirty="0">
                <a:latin typeface="Arial" panose="020B0604020202020204" pitchFamily="34" charset="0"/>
                <a:ea typeface="宋体" panose="02010600030101010101" pitchFamily="2" charset="-122"/>
              </a:rPr>
              <a:t>    </a:t>
            </a:r>
            <a:r>
              <a:rPr lang="zh-CN" altLang="en-US" sz="2400" b="1" dirty="0">
                <a:latin typeface="Arial" panose="020B0604020202020204" pitchFamily="34" charset="0"/>
                <a:ea typeface="宋体" panose="02010600030101010101" pitchFamily="2" charset="-122"/>
              </a:rPr>
              <a:t>通带放大倍数决定一个电阻组成的负反馈网络。</a:t>
            </a:r>
            <a:endParaRPr lang="zh-CN" altLang="en-US" sz="2400" b="1" dirty="0">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7270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7270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7270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wipe(down)">
                                      <p:cBhvr>
                                        <p:cTn id="19" dur="500"/>
                                        <p:tgtEl>
                                          <p:spTgt spid="4"/>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37" fill="hold" nodeType="click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barn(outVertical)">
                                      <p:cBhvr>
                                        <p:cTn id="24" dur="500"/>
                                        <p:tgtEl>
                                          <p:spTgt spid="6"/>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nodeType="click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wipe(down)">
                                      <p:cBhvr>
                                        <p:cTn id="29" dur="500"/>
                                        <p:tgtEl>
                                          <p:spTgt spid="7"/>
                                        </p:tgtEl>
                                      </p:cBhvr>
                                    </p:animEffect>
                                  </p:childTnLst>
                                </p:cTn>
                              </p:par>
                            </p:childTnLst>
                          </p:cTn>
                        </p:par>
                      </p:childTnLst>
                    </p:cTn>
                  </p:par>
                  <p:par>
                    <p:cTn id="30" fill="hold">
                      <p:stCondLst>
                        <p:cond delay="indefinite"/>
                      </p:stCondLst>
                      <p:childTnLst>
                        <p:par>
                          <p:cTn id="31" fill="hold">
                            <p:stCondLst>
                              <p:cond delay="0"/>
                            </p:stCondLst>
                            <p:childTnLst>
                              <p:par>
                                <p:cTn id="32" presetID="16" presetClass="entr" presetSubtype="37" fill="hold" nodeType="click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barn(outVertical)">
                                      <p:cBhvr>
                                        <p:cTn id="34" dur="500"/>
                                        <p:tgtEl>
                                          <p:spTgt spid="8"/>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4" fill="hold" nodeType="clickEffect">
                                  <p:stCondLst>
                                    <p:cond delay="0"/>
                                  </p:stCondLst>
                                  <p:childTnLst>
                                    <p:set>
                                      <p:cBhvr>
                                        <p:cTn id="38" dur="1" fill="hold">
                                          <p:stCondLst>
                                            <p:cond delay="0"/>
                                          </p:stCondLst>
                                        </p:cTn>
                                        <p:tgtEl>
                                          <p:spTgt spid="3"/>
                                        </p:tgtEl>
                                        <p:attrNameLst>
                                          <p:attrName>style.visibility</p:attrName>
                                        </p:attrNameLst>
                                      </p:cBhvr>
                                      <p:to>
                                        <p:strVal val="visible"/>
                                      </p:to>
                                    </p:set>
                                    <p:animEffect transition="in" filter="wipe(down)">
                                      <p:cBhvr>
                                        <p:cTn id="39" dur="500"/>
                                        <p:tgtEl>
                                          <p:spTgt spid="3"/>
                                        </p:tgtEl>
                                      </p:cBhvr>
                                    </p:animEffec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nodeType="clickEffect">
                                  <p:stCondLst>
                                    <p:cond delay="0"/>
                                  </p:stCondLst>
                                  <p:childTnLst>
                                    <p:set>
                                      <p:cBhvr>
                                        <p:cTn id="43" dur="1" fill="hold">
                                          <p:stCondLst>
                                            <p:cond delay="499"/>
                                          </p:stCondLst>
                                        </p:cTn>
                                        <p:tgtEl>
                                          <p:spTgt spid="72710"/>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7" presetClass="entr" presetSubtype="10" fill="hold" nodeType="clickEffect">
                                  <p:stCondLst>
                                    <p:cond delay="0"/>
                                  </p:stCondLst>
                                  <p:childTnLst>
                                    <p:set>
                                      <p:cBhvr>
                                        <p:cTn id="47" dur="1" fill="hold">
                                          <p:stCondLst>
                                            <p:cond delay="0"/>
                                          </p:stCondLst>
                                        </p:cTn>
                                        <p:tgtEl>
                                          <p:spTgt spid="2"/>
                                        </p:tgtEl>
                                        <p:attrNameLst>
                                          <p:attrName>style.visibility</p:attrName>
                                        </p:attrNameLst>
                                      </p:cBhvr>
                                      <p:to>
                                        <p:strVal val="visible"/>
                                      </p:to>
                                    </p:set>
                                    <p:anim calcmode="lin" valueType="num">
                                      <p:cBhvr>
                                        <p:cTn id="48" dur="500" fill="hold"/>
                                        <p:tgtEl>
                                          <p:spTgt spid="2"/>
                                        </p:tgtEl>
                                        <p:attrNameLst>
                                          <p:attrName>ppt_w</p:attrName>
                                        </p:attrNameLst>
                                      </p:cBhvr>
                                      <p:tavLst>
                                        <p:tav tm="0">
                                          <p:val>
                                            <p:fltVal val="0"/>
                                          </p:val>
                                        </p:tav>
                                        <p:tav tm="100000">
                                          <p:val>
                                            <p:strVal val="#ppt_w"/>
                                          </p:val>
                                        </p:tav>
                                      </p:tavLst>
                                    </p:anim>
                                    <p:anim calcmode="lin" valueType="num">
                                      <p:cBhvr>
                                        <p:cTn id="49" dur="500" fill="hold"/>
                                        <p:tgtEl>
                                          <p:spTgt spid="2"/>
                                        </p:tgtEl>
                                        <p:attrNameLst>
                                          <p:attrName>ppt_h</p:attrName>
                                        </p:attrNameLst>
                                      </p:cBhvr>
                                      <p:tavLst>
                                        <p:tav tm="0">
                                          <p:val>
                                            <p:strVal val="#ppt_h"/>
                                          </p:val>
                                        </p:tav>
                                        <p:tav tm="100000">
                                          <p:val>
                                            <p:strVal val="#ppt_h"/>
                                          </p:val>
                                        </p:tav>
                                      </p:tavLst>
                                    </p:anim>
                                  </p:childTnLst>
                                </p:cTn>
                              </p:par>
                            </p:childTnLst>
                          </p:cTn>
                        </p:par>
                      </p:childTnLst>
                    </p:cTn>
                  </p:par>
                  <p:par>
                    <p:cTn id="50" fill="hold">
                      <p:stCondLst>
                        <p:cond delay="indefinite"/>
                      </p:stCondLst>
                      <p:childTnLst>
                        <p:par>
                          <p:cTn id="51" fill="hold">
                            <p:stCondLst>
                              <p:cond delay="0"/>
                            </p:stCondLst>
                            <p:childTnLst>
                              <p:par>
                                <p:cTn id="52" presetID="22" presetClass="entr" presetSubtype="4" fill="hold" nodeType="clickEffect">
                                  <p:stCondLst>
                                    <p:cond delay="0"/>
                                  </p:stCondLst>
                                  <p:childTnLst>
                                    <p:set>
                                      <p:cBhvr>
                                        <p:cTn id="53" dur="1" fill="hold">
                                          <p:stCondLst>
                                            <p:cond delay="0"/>
                                          </p:stCondLst>
                                        </p:cTn>
                                        <p:tgtEl>
                                          <p:spTgt spid="5"/>
                                        </p:tgtEl>
                                        <p:attrNameLst>
                                          <p:attrName>style.visibility</p:attrName>
                                        </p:attrNameLst>
                                      </p:cBhvr>
                                      <p:to>
                                        <p:strVal val="visible"/>
                                      </p:to>
                                    </p:set>
                                    <p:animEffect transition="in" filter="wipe(down)">
                                      <p:cBhvr>
                                        <p:cTn id="5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2"/>
          <p:cNvSpPr>
            <a:spLocks noGrp="1"/>
          </p:cNvSpPr>
          <p:nvPr>
            <p:ph type="title"/>
          </p:nvPr>
        </p:nvSpPr>
        <p:spPr>
          <a:xfrm>
            <a:off x="395288" y="836613"/>
            <a:ext cx="7848600" cy="457200"/>
          </a:xfrm>
        </p:spPr>
        <p:txBody>
          <a:bodyPr wrap="square" lIns="91440" tIns="45720" rIns="91440" bIns="45720" anchor="ctr"/>
          <a:lstStyle/>
          <a:p>
            <a:pPr algn="l" eaLnBrk="1" hangingPunct="1"/>
            <a:r>
              <a:rPr lang="zh-CN" altLang="en-US" sz="3200" dirty="0">
                <a:ea typeface="华文行楷" panose="02010800040101010101" pitchFamily="2" charset="-122"/>
              </a:rPr>
              <a:t>运算电路与有源滤波器的比较</a:t>
            </a:r>
            <a:endParaRPr lang="zh-CN" altLang="en-US" sz="3200" dirty="0">
              <a:ea typeface="华文行楷" panose="02010800040101010101" pitchFamily="2" charset="-122"/>
            </a:endParaRPr>
          </a:p>
        </p:txBody>
      </p:sp>
      <p:sp>
        <p:nvSpPr>
          <p:cNvPr id="74755" name="Rectangle 3"/>
          <p:cNvSpPr>
            <a:spLocks noGrp="1"/>
          </p:cNvSpPr>
          <p:nvPr>
            <p:ph idx="1"/>
          </p:nvPr>
        </p:nvSpPr>
        <p:spPr>
          <a:xfrm>
            <a:off x="755650" y="1268413"/>
            <a:ext cx="7696200" cy="5334000"/>
          </a:xfrm>
        </p:spPr>
        <p:txBody>
          <a:bodyPr wrap="square" lIns="91440" tIns="45720" rIns="91440" bIns="45720" anchor="t"/>
          <a:lstStyle/>
          <a:p>
            <a:pPr eaLnBrk="1" hangingPunct="1">
              <a:lnSpc>
                <a:spcPct val="90000"/>
              </a:lnSpc>
            </a:pPr>
            <a:r>
              <a:rPr lang="zh-CN" altLang="en-US" sz="2400" b="1" dirty="0"/>
              <a:t>相同之处</a:t>
            </a:r>
            <a:endParaRPr lang="zh-CN" altLang="en-US" sz="2800" b="1" dirty="0"/>
          </a:p>
          <a:p>
            <a:pPr lvl="1" eaLnBrk="1" hangingPunct="1">
              <a:lnSpc>
                <a:spcPct val="90000"/>
              </a:lnSpc>
            </a:pPr>
            <a:r>
              <a:rPr lang="zh-CN" altLang="en-US" sz="2400" b="1" dirty="0"/>
              <a:t>电路中均引入深度负反馈，因而集成运放均工作在线性区。</a:t>
            </a:r>
            <a:endParaRPr lang="zh-CN" altLang="en-US" sz="2400" b="1" dirty="0"/>
          </a:p>
          <a:p>
            <a:pPr lvl="1" eaLnBrk="1" hangingPunct="1">
              <a:lnSpc>
                <a:spcPct val="90000"/>
              </a:lnSpc>
            </a:pPr>
            <a:r>
              <a:rPr lang="zh-CN" altLang="en-US" sz="2400" b="1" dirty="0"/>
              <a:t>均具有“虚短”和“虚断”的特点，均可用节点电流法求解电路。</a:t>
            </a:r>
            <a:endParaRPr lang="zh-CN" altLang="en-US" sz="2400" b="1" dirty="0"/>
          </a:p>
          <a:p>
            <a:pPr eaLnBrk="1" hangingPunct="1">
              <a:lnSpc>
                <a:spcPct val="90000"/>
              </a:lnSpc>
            </a:pPr>
            <a:r>
              <a:rPr lang="zh-CN" altLang="en-US" sz="2400" b="1" dirty="0"/>
              <a:t>不同之处</a:t>
            </a:r>
            <a:endParaRPr lang="zh-CN" altLang="en-US" sz="2800" b="1" dirty="0"/>
          </a:p>
          <a:p>
            <a:pPr lvl="1" eaLnBrk="1" hangingPunct="1">
              <a:lnSpc>
                <a:spcPct val="90000"/>
              </a:lnSpc>
            </a:pPr>
            <a:r>
              <a:rPr lang="zh-CN" altLang="en-US" sz="2400" b="1" dirty="0"/>
              <a:t>运算电路研究的是时域问题，有源滤波电路研究的是频域问题；测试时，前者是在输入信号频率不变或直流信号下测量输出电压与输入电压有效值或幅值的关系，后者是在输入电压幅值不变的情况下测量输出电压幅值与输入电压频率的关系。</a:t>
            </a:r>
            <a:endParaRPr lang="zh-CN" altLang="en-US" sz="2400" b="1" dirty="0"/>
          </a:p>
          <a:p>
            <a:pPr lvl="1" eaLnBrk="1" hangingPunct="1">
              <a:lnSpc>
                <a:spcPct val="90000"/>
              </a:lnSpc>
            </a:pPr>
            <a:r>
              <a:rPr lang="zh-CN" altLang="en-US" sz="2400" b="1" dirty="0"/>
              <a:t>运算电路用运算关系式描述输出电压与输入电压的关系，有源滤波器用电压放大倍数的幅频特性描述滤波特性。</a:t>
            </a:r>
            <a:endParaRPr lang="zh-CN" altLang="en-US"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4755">
                                            <p:txEl>
                                              <p:pRg st="0" end="0"/>
                                            </p:txEl>
                                          </p:spTgt>
                                        </p:tgtEl>
                                        <p:attrNameLst>
                                          <p:attrName>style.visibility</p:attrName>
                                        </p:attrNameLst>
                                      </p:cBhvr>
                                      <p:to>
                                        <p:strVal val="visible"/>
                                      </p:to>
                                    </p:set>
                                    <p:animEffect transition="in" filter="wipe(left)">
                                      <p:cBhvr>
                                        <p:cTn id="7" dur="500"/>
                                        <p:tgtEl>
                                          <p:spTgt spid="7475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4755">
                                            <p:txEl>
                                              <p:pRg st="1" end="1"/>
                                            </p:txEl>
                                          </p:spTgt>
                                        </p:tgtEl>
                                        <p:attrNameLst>
                                          <p:attrName>style.visibility</p:attrName>
                                        </p:attrNameLst>
                                      </p:cBhvr>
                                      <p:to>
                                        <p:strVal val="visible"/>
                                      </p:to>
                                    </p:set>
                                    <p:animEffect transition="in" filter="wipe(left)">
                                      <p:cBhvr>
                                        <p:cTn id="12" dur="500"/>
                                        <p:tgtEl>
                                          <p:spTgt spid="7475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4755">
                                            <p:txEl>
                                              <p:pRg st="2" end="2"/>
                                            </p:txEl>
                                          </p:spTgt>
                                        </p:tgtEl>
                                        <p:attrNameLst>
                                          <p:attrName>style.visibility</p:attrName>
                                        </p:attrNameLst>
                                      </p:cBhvr>
                                      <p:to>
                                        <p:strVal val="visible"/>
                                      </p:to>
                                    </p:set>
                                    <p:animEffect transition="in" filter="wipe(left)">
                                      <p:cBhvr>
                                        <p:cTn id="17" dur="500"/>
                                        <p:tgtEl>
                                          <p:spTgt spid="7475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74755">
                                            <p:txEl>
                                              <p:pRg st="3" end="3"/>
                                            </p:txEl>
                                          </p:spTgt>
                                        </p:tgtEl>
                                        <p:attrNameLst>
                                          <p:attrName>style.visibility</p:attrName>
                                        </p:attrNameLst>
                                      </p:cBhvr>
                                      <p:to>
                                        <p:strVal val="visible"/>
                                      </p:to>
                                    </p:set>
                                    <p:animEffect transition="in" filter="wipe(left)">
                                      <p:cBhvr>
                                        <p:cTn id="22" dur="500"/>
                                        <p:tgtEl>
                                          <p:spTgt spid="7475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74755">
                                            <p:txEl>
                                              <p:pRg st="4" end="4"/>
                                            </p:txEl>
                                          </p:spTgt>
                                        </p:tgtEl>
                                        <p:attrNameLst>
                                          <p:attrName>style.visibility</p:attrName>
                                        </p:attrNameLst>
                                      </p:cBhvr>
                                      <p:to>
                                        <p:strVal val="visible"/>
                                      </p:to>
                                    </p:set>
                                    <p:animEffect transition="in" filter="wipe(left)">
                                      <p:cBhvr>
                                        <p:cTn id="27" dur="500"/>
                                        <p:tgtEl>
                                          <p:spTgt spid="7475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74755">
                                            <p:txEl>
                                              <p:pRg st="5" end="5"/>
                                            </p:txEl>
                                          </p:spTgt>
                                        </p:tgtEl>
                                        <p:attrNameLst>
                                          <p:attrName>style.visibility</p:attrName>
                                        </p:attrNameLst>
                                      </p:cBhvr>
                                      <p:to>
                                        <p:strVal val="visible"/>
                                      </p:to>
                                    </p:set>
                                    <p:animEffect transition="in" filter="wipe(left)">
                                      <p:cBhvr>
                                        <p:cTn id="32" dur="500"/>
                                        <p:tgtEl>
                                          <p:spTgt spid="7475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755" grpId="0" uiExpand="1"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6802" name="Object 2"/>
          <p:cNvGraphicFramePr/>
          <p:nvPr/>
        </p:nvGraphicFramePr>
        <p:xfrm>
          <a:off x="755650" y="4076700"/>
          <a:ext cx="6096000" cy="2076450"/>
        </p:xfrm>
        <a:graphic>
          <a:graphicData uri="http://schemas.openxmlformats.org/presentationml/2006/ole">
            <mc:AlternateContent xmlns:mc="http://schemas.openxmlformats.org/markup-compatibility/2006">
              <mc:Choice xmlns:v="urn:schemas-microsoft-com:vml" Requires="v">
                <p:oleObj spid="_x0000_s38949" name="" r:id="rId1" imgW="21612225" imgH="7362825" progId="MSPhotoEd.3">
                  <p:embed/>
                </p:oleObj>
              </mc:Choice>
              <mc:Fallback>
                <p:oleObj name="" r:id="rId1" imgW="21612225" imgH="7362825" progId="MSPhotoEd.3">
                  <p:embed/>
                  <p:pic>
                    <p:nvPicPr>
                      <p:cNvPr id="0" name="图片 3203"/>
                      <p:cNvPicPr/>
                      <p:nvPr/>
                    </p:nvPicPr>
                    <p:blipFill>
                      <a:blip r:embed="rId2"/>
                      <a:stretch>
                        <a:fillRect/>
                      </a:stretch>
                    </p:blipFill>
                    <p:spPr>
                      <a:xfrm>
                        <a:off x="755650" y="4076700"/>
                        <a:ext cx="6096000" cy="2076450"/>
                      </a:xfrm>
                      <a:prstGeom prst="rect">
                        <a:avLst/>
                      </a:prstGeom>
                      <a:noFill/>
                      <a:ln w="38100">
                        <a:noFill/>
                        <a:miter/>
                      </a:ln>
                    </p:spPr>
                  </p:pic>
                </p:oleObj>
              </mc:Fallback>
            </mc:AlternateContent>
          </a:graphicData>
        </a:graphic>
      </p:graphicFrame>
      <p:graphicFrame>
        <p:nvGraphicFramePr>
          <p:cNvPr id="55298" name="Object 3"/>
          <p:cNvGraphicFramePr/>
          <p:nvPr/>
        </p:nvGraphicFramePr>
        <p:xfrm>
          <a:off x="652463" y="1417638"/>
          <a:ext cx="4419600" cy="2425700"/>
        </p:xfrm>
        <a:graphic>
          <a:graphicData uri="http://schemas.openxmlformats.org/presentationml/2006/ole">
            <mc:AlternateContent xmlns:mc="http://schemas.openxmlformats.org/markup-compatibility/2006">
              <mc:Choice xmlns:v="urn:schemas-microsoft-com:vml" Requires="v">
                <p:oleObj spid="_x0000_s38950" name="" r:id="rId3" imgW="14982825" imgH="8220075" progId="MSPhotoEd.3">
                  <p:embed/>
                </p:oleObj>
              </mc:Choice>
              <mc:Fallback>
                <p:oleObj name="" r:id="rId3" imgW="14982825" imgH="8220075" progId="MSPhotoEd.3">
                  <p:embed/>
                  <p:pic>
                    <p:nvPicPr>
                      <p:cNvPr id="0" name="图片 3204"/>
                      <p:cNvPicPr/>
                      <p:nvPr/>
                    </p:nvPicPr>
                    <p:blipFill>
                      <a:blip r:embed="rId4"/>
                      <a:stretch>
                        <a:fillRect/>
                      </a:stretch>
                    </p:blipFill>
                    <p:spPr>
                      <a:xfrm>
                        <a:off x="652463" y="1417638"/>
                        <a:ext cx="4419600" cy="2425700"/>
                      </a:xfrm>
                      <a:prstGeom prst="rect">
                        <a:avLst/>
                      </a:prstGeom>
                      <a:noFill/>
                      <a:ln w="38100">
                        <a:noFill/>
                        <a:miter/>
                      </a:ln>
                    </p:spPr>
                  </p:pic>
                </p:oleObj>
              </mc:Fallback>
            </mc:AlternateContent>
          </a:graphicData>
        </a:graphic>
      </p:graphicFrame>
      <p:sp>
        <p:nvSpPr>
          <p:cNvPr id="76804" name="AutoShape 4"/>
          <p:cNvSpPr/>
          <p:nvPr/>
        </p:nvSpPr>
        <p:spPr>
          <a:xfrm>
            <a:off x="576263" y="1493838"/>
            <a:ext cx="1627187" cy="436562"/>
          </a:xfrm>
          <a:prstGeom prst="borderCallout1">
            <a:avLst>
              <a:gd name="adj1" fmla="val 26181"/>
              <a:gd name="adj2" fmla="val 104685"/>
              <a:gd name="adj3" fmla="val 133093"/>
              <a:gd name="adj4" fmla="val 116292"/>
            </a:avLst>
          </a:prstGeom>
          <a:solidFill>
            <a:srgbClr val="66FFFF"/>
          </a:solidFill>
          <a:ln w="19050" cap="flat" cmpd="sng">
            <a:solidFill>
              <a:srgbClr val="FF3300"/>
            </a:solidFill>
            <a:prstDash val="solid"/>
            <a:miter/>
            <a:headEnd type="none" w="med" len="med"/>
            <a:tailEnd type="none" w="med" len="med"/>
          </a:ln>
        </p:spPr>
        <p:txBody>
          <a:bodyPr anchor="t"/>
          <a:lstStyle/>
          <a:p>
            <a:pPr algn="ctr"/>
            <a:r>
              <a:rPr lang="zh-CN" altLang="en-US" sz="2400" b="1" dirty="0">
                <a:latin typeface="Arial" panose="020B0604020202020204" pitchFamily="34" charset="0"/>
                <a:ea typeface="宋体" panose="02010600030101010101" pitchFamily="2" charset="-122"/>
              </a:rPr>
              <a:t>双</a:t>
            </a:r>
            <a:r>
              <a:rPr lang="en-US" altLang="zh-CN" sz="2400" b="1" dirty="0">
                <a:latin typeface="Times New Roman" panose="02020603050405020304" pitchFamily="18" charset="0"/>
                <a:ea typeface="宋体" panose="02010600030101010101" pitchFamily="2" charset="-122"/>
              </a:rPr>
              <a:t>T</a:t>
            </a:r>
            <a:r>
              <a:rPr lang="zh-CN" altLang="en-US" sz="2400" b="1" dirty="0">
                <a:latin typeface="Arial" panose="020B0604020202020204" pitchFamily="34" charset="0"/>
                <a:ea typeface="宋体" panose="02010600030101010101" pitchFamily="2" charset="-122"/>
              </a:rPr>
              <a:t>网络</a:t>
            </a:r>
            <a:endParaRPr lang="zh-CN" altLang="en-US" sz="2400" b="1" dirty="0">
              <a:latin typeface="Arial" panose="020B0604020202020204" pitchFamily="34" charset="0"/>
              <a:ea typeface="宋体" panose="02010600030101010101" pitchFamily="2" charset="-122"/>
            </a:endParaRPr>
          </a:p>
        </p:txBody>
      </p:sp>
      <p:graphicFrame>
        <p:nvGraphicFramePr>
          <p:cNvPr id="76805" name="Object 5"/>
          <p:cNvGraphicFramePr/>
          <p:nvPr/>
        </p:nvGraphicFramePr>
        <p:xfrm>
          <a:off x="3243263" y="3170238"/>
          <a:ext cx="1371600" cy="744537"/>
        </p:xfrm>
        <a:graphic>
          <a:graphicData uri="http://schemas.openxmlformats.org/presentationml/2006/ole">
            <mc:AlternateContent xmlns:mc="http://schemas.openxmlformats.org/markup-compatibility/2006">
              <mc:Choice xmlns:v="urn:schemas-microsoft-com:vml" Requires="v">
                <p:oleObj spid="_x0000_s38951" name="" r:id="rId5" imgW="723900" imgH="393700" progId="Equation.3">
                  <p:embed/>
                </p:oleObj>
              </mc:Choice>
              <mc:Fallback>
                <p:oleObj name="" r:id="rId5" imgW="723900" imgH="393700" progId="Equation.3">
                  <p:embed/>
                  <p:pic>
                    <p:nvPicPr>
                      <p:cNvPr id="0" name="图片 3206"/>
                      <p:cNvPicPr/>
                      <p:nvPr/>
                    </p:nvPicPr>
                    <p:blipFill>
                      <a:blip r:embed="rId6"/>
                      <a:stretch>
                        <a:fillRect/>
                      </a:stretch>
                    </p:blipFill>
                    <p:spPr>
                      <a:xfrm>
                        <a:off x="3243263" y="3170238"/>
                        <a:ext cx="1371600" cy="744537"/>
                      </a:xfrm>
                      <a:prstGeom prst="rect">
                        <a:avLst/>
                      </a:prstGeom>
                      <a:solidFill>
                        <a:srgbClr val="66FFFF"/>
                      </a:solidFill>
                      <a:ln w="9525" cap="flat" cmpd="sng">
                        <a:solidFill>
                          <a:srgbClr val="FF3300"/>
                        </a:solidFill>
                        <a:prstDash val="solid"/>
                        <a:miter/>
                        <a:headEnd type="none" w="med" len="med"/>
                        <a:tailEnd type="none" w="med" len="med"/>
                      </a:ln>
                    </p:spPr>
                  </p:pic>
                </p:oleObj>
              </mc:Fallback>
            </mc:AlternateContent>
          </a:graphicData>
        </a:graphic>
      </p:graphicFrame>
      <p:sp>
        <p:nvSpPr>
          <p:cNvPr id="76806" name="Text Box 6"/>
          <p:cNvSpPr txBox="1"/>
          <p:nvPr/>
        </p:nvSpPr>
        <p:spPr>
          <a:xfrm>
            <a:off x="900113" y="6165850"/>
            <a:ext cx="4681537" cy="457200"/>
          </a:xfrm>
          <a:prstGeom prst="rect">
            <a:avLst/>
          </a:prstGeom>
          <a:noFill/>
          <a:ln w="9525">
            <a:noFill/>
          </a:ln>
        </p:spPr>
        <p:txBody>
          <a:bodyPr anchor="t">
            <a:spAutoFit/>
          </a:bodyPr>
          <a:lstStyle/>
          <a:p>
            <a:pPr>
              <a:spcBef>
                <a:spcPct val="50000"/>
              </a:spcBef>
            </a:pPr>
            <a:r>
              <a:rPr lang="en-US" altLang="zh-CN" sz="2400" b="1" dirty="0">
                <a:latin typeface="Times New Roman" panose="02020603050405020304" pitchFamily="18" charset="0"/>
                <a:ea typeface="宋体" panose="02010600030101010101" pitchFamily="2" charset="-122"/>
              </a:rPr>
              <a:t>A</a:t>
            </a:r>
            <a:r>
              <a:rPr lang="en-US" altLang="zh-CN" sz="2400" b="1" baseline="-25000" dirty="0">
                <a:latin typeface="Times New Roman" panose="02020603050405020304" pitchFamily="18" charset="0"/>
                <a:ea typeface="宋体" panose="02010600030101010101" pitchFamily="2" charset="-122"/>
              </a:rPr>
              <a:t>1</a:t>
            </a:r>
            <a:r>
              <a:rPr lang="zh-CN" altLang="en-US" sz="2400" b="1" dirty="0">
                <a:latin typeface="Times New Roman" panose="02020603050405020304" pitchFamily="18" charset="0"/>
                <a:ea typeface="宋体" panose="02010600030101010101" pitchFamily="2" charset="-122"/>
              </a:rPr>
              <a:t>、</a:t>
            </a:r>
            <a:r>
              <a:rPr lang="en-US" altLang="zh-CN" sz="2400" b="1" dirty="0">
                <a:latin typeface="Times New Roman" panose="02020603050405020304" pitchFamily="18" charset="0"/>
                <a:ea typeface="宋体" panose="02010600030101010101" pitchFamily="2" charset="-122"/>
              </a:rPr>
              <a:t>A</a:t>
            </a:r>
            <a:r>
              <a:rPr lang="en-US" altLang="zh-CN" sz="2400" b="1" baseline="-25000" dirty="0">
                <a:latin typeface="Times New Roman" panose="02020603050405020304" pitchFamily="18" charset="0"/>
                <a:ea typeface="宋体" panose="02010600030101010101" pitchFamily="2" charset="-122"/>
              </a:rPr>
              <a:t>2</a:t>
            </a:r>
            <a:r>
              <a:rPr lang="zh-CN" altLang="en-US" sz="2400" b="1" dirty="0">
                <a:latin typeface="Times New Roman" panose="02020603050405020304" pitchFamily="18" charset="0"/>
                <a:ea typeface="宋体" panose="02010600030101010101" pitchFamily="2" charset="-122"/>
              </a:rPr>
              <a:t>各组成什么电路？</a:t>
            </a:r>
            <a:endParaRPr lang="zh-CN" altLang="en-US" sz="2400" b="1" dirty="0">
              <a:latin typeface="Times New Roman" panose="02020603050405020304" pitchFamily="18" charset="0"/>
              <a:ea typeface="宋体" panose="02010600030101010101" pitchFamily="2" charset="-122"/>
            </a:endParaRPr>
          </a:p>
        </p:txBody>
      </p:sp>
      <p:graphicFrame>
        <p:nvGraphicFramePr>
          <p:cNvPr id="76807" name="Object 7"/>
          <p:cNvGraphicFramePr/>
          <p:nvPr/>
        </p:nvGraphicFramePr>
        <p:xfrm>
          <a:off x="6877050" y="4365625"/>
          <a:ext cx="1981200" cy="508000"/>
        </p:xfrm>
        <a:graphic>
          <a:graphicData uri="http://schemas.openxmlformats.org/presentationml/2006/ole">
            <mc:AlternateContent xmlns:mc="http://schemas.openxmlformats.org/markup-compatibility/2006">
              <mc:Choice xmlns:v="urn:schemas-microsoft-com:vml" Requires="v">
                <p:oleObj spid="_x0000_s38952" name="" r:id="rId7" imgW="939165" imgH="241300" progId="Equation.3">
                  <p:embed/>
                </p:oleObj>
              </mc:Choice>
              <mc:Fallback>
                <p:oleObj name="" r:id="rId7" imgW="939165" imgH="241300" progId="Equation.3">
                  <p:embed/>
                  <p:pic>
                    <p:nvPicPr>
                      <p:cNvPr id="0" name="图片 3208"/>
                      <p:cNvPicPr/>
                      <p:nvPr/>
                    </p:nvPicPr>
                    <p:blipFill>
                      <a:blip r:embed="rId8"/>
                      <a:stretch>
                        <a:fillRect/>
                      </a:stretch>
                    </p:blipFill>
                    <p:spPr>
                      <a:xfrm>
                        <a:off x="6877050" y="4365625"/>
                        <a:ext cx="1981200" cy="508000"/>
                      </a:xfrm>
                      <a:prstGeom prst="rect">
                        <a:avLst/>
                      </a:prstGeom>
                      <a:solidFill>
                        <a:srgbClr val="66FFFF"/>
                      </a:solidFill>
                      <a:ln w="9525" cap="flat" cmpd="sng">
                        <a:solidFill>
                          <a:srgbClr val="FF3300"/>
                        </a:solidFill>
                        <a:prstDash val="solid"/>
                        <a:miter/>
                        <a:headEnd type="none" w="med" len="med"/>
                        <a:tailEnd type="none" w="med" len="med"/>
                      </a:ln>
                    </p:spPr>
                  </p:pic>
                </p:oleObj>
              </mc:Fallback>
            </mc:AlternateContent>
          </a:graphicData>
        </a:graphic>
      </p:graphicFrame>
      <p:sp>
        <p:nvSpPr>
          <p:cNvPr id="76808" name="Text Box 8"/>
          <p:cNvSpPr txBox="1"/>
          <p:nvPr/>
        </p:nvSpPr>
        <p:spPr>
          <a:xfrm>
            <a:off x="4859338" y="6165850"/>
            <a:ext cx="1752600" cy="466725"/>
          </a:xfrm>
          <a:prstGeom prst="rect">
            <a:avLst/>
          </a:prstGeom>
          <a:solidFill>
            <a:srgbClr val="66FFFF"/>
          </a:solidFill>
          <a:ln w="9525" cap="flat" cmpd="sng">
            <a:solidFill>
              <a:srgbClr val="FF3300"/>
            </a:solidFill>
            <a:prstDash val="solid"/>
            <a:miter/>
            <a:headEnd type="none" w="med" len="med"/>
            <a:tailEnd type="none" w="med" len="med"/>
          </a:ln>
        </p:spPr>
        <p:txBody>
          <a:bodyPr anchor="t">
            <a:spAutoFit/>
          </a:bodyPr>
          <a:lstStyle/>
          <a:p>
            <a:pPr>
              <a:spcBef>
                <a:spcPct val="50000"/>
              </a:spcBef>
            </a:pPr>
            <a:r>
              <a:rPr lang="zh-CN" altLang="en-US" sz="2400" b="1" dirty="0">
                <a:latin typeface="Times New Roman" panose="02020603050405020304" pitchFamily="18" charset="0"/>
                <a:ea typeface="宋体" panose="02010600030101010101" pitchFamily="2" charset="-122"/>
              </a:rPr>
              <a:t>电路为</a:t>
            </a:r>
            <a:r>
              <a:rPr lang="en-US" altLang="zh-CN" sz="2400" b="1" dirty="0">
                <a:latin typeface="Times New Roman" panose="02020603050405020304" pitchFamily="18" charset="0"/>
                <a:ea typeface="宋体" panose="02010600030101010101" pitchFamily="2" charset="-122"/>
              </a:rPr>
              <a:t>LPF</a:t>
            </a:r>
            <a:endParaRPr lang="en-US" altLang="zh-CN" sz="2400" b="1" dirty="0">
              <a:latin typeface="Times New Roman" panose="02020603050405020304" pitchFamily="18" charset="0"/>
              <a:ea typeface="宋体" panose="02010600030101010101" pitchFamily="2" charset="-122"/>
            </a:endParaRPr>
          </a:p>
        </p:txBody>
      </p:sp>
      <p:sp>
        <p:nvSpPr>
          <p:cNvPr id="55304" name="Rectangle 9"/>
          <p:cNvSpPr>
            <a:spLocks noGrp="1"/>
          </p:cNvSpPr>
          <p:nvPr>
            <p:ph type="title"/>
          </p:nvPr>
        </p:nvSpPr>
        <p:spPr>
          <a:xfrm>
            <a:off x="250825" y="836613"/>
            <a:ext cx="7772400" cy="503237"/>
          </a:xfrm>
        </p:spPr>
        <p:txBody>
          <a:bodyPr wrap="square" lIns="91440" tIns="45720" rIns="91440" bIns="45720" anchor="ctr"/>
          <a:lstStyle/>
          <a:p>
            <a:pPr algn="l" eaLnBrk="1" hangingPunct="1"/>
            <a:r>
              <a:rPr lang="zh-CN" altLang="en-US" sz="3200" dirty="0">
                <a:solidFill>
                  <a:schemeClr val="tx1"/>
                </a:solidFill>
                <a:ea typeface="华文行楷" panose="02010800040101010101" pitchFamily="2" charset="-122"/>
              </a:rPr>
              <a:t>讨论一</a:t>
            </a:r>
            <a:r>
              <a:rPr lang="zh-CN" altLang="en-US" sz="2800" b="1" dirty="0">
                <a:solidFill>
                  <a:schemeClr val="tx1"/>
                </a:solidFill>
              </a:rPr>
              <a:t>：图示电路是哪种有源滤波器？</a:t>
            </a:r>
            <a:endParaRPr lang="zh-CN" altLang="en-US" sz="2800" b="1" dirty="0">
              <a:solidFill>
                <a:schemeClr val="tx1"/>
              </a:solidFill>
            </a:endParaRPr>
          </a:p>
        </p:txBody>
      </p:sp>
      <p:sp>
        <p:nvSpPr>
          <p:cNvPr id="76810" name="Rectangle 10"/>
          <p:cNvSpPr/>
          <p:nvPr/>
        </p:nvSpPr>
        <p:spPr>
          <a:xfrm>
            <a:off x="1109663" y="2103438"/>
            <a:ext cx="2057400" cy="1752600"/>
          </a:xfrm>
          <a:prstGeom prst="rect">
            <a:avLst/>
          </a:prstGeom>
          <a:noFill/>
          <a:ln w="19050" cap="flat" cmpd="sng">
            <a:solidFill>
              <a:srgbClr val="FF3300"/>
            </a:solidFill>
            <a:prstDash val="dash"/>
            <a:miter/>
            <a:headEnd type="none" w="med" len="med"/>
            <a:tailEnd type="none" w="med" len="med"/>
          </a:ln>
        </p:spPr>
        <p:txBody>
          <a:bodyPr wrap="none" anchor="ctr"/>
          <a:lstStyle/>
          <a:p>
            <a:endParaRPr lang="zh-CN" altLang="en-US" dirty="0">
              <a:latin typeface="Arial" panose="020B0604020202020204" pitchFamily="34" charset="0"/>
              <a:ea typeface="宋体" panose="02010600030101010101" pitchFamily="2" charset="-122"/>
            </a:endParaRPr>
          </a:p>
        </p:txBody>
      </p:sp>
      <p:graphicFrame>
        <p:nvGraphicFramePr>
          <p:cNvPr id="76811" name="Object 11"/>
          <p:cNvGraphicFramePr/>
          <p:nvPr/>
        </p:nvGraphicFramePr>
        <p:xfrm>
          <a:off x="5219700" y="1268413"/>
          <a:ext cx="3276600" cy="2722562"/>
        </p:xfrm>
        <a:graphic>
          <a:graphicData uri="http://schemas.openxmlformats.org/presentationml/2006/ole">
            <mc:AlternateContent xmlns:mc="http://schemas.openxmlformats.org/markup-compatibility/2006">
              <mc:Choice xmlns:v="urn:schemas-microsoft-com:vml" Requires="v">
                <p:oleObj spid="_x0000_s38953" name="" r:id="rId9" imgW="13763625" imgH="11439525" progId="MSPhotoEd.3">
                  <p:embed/>
                </p:oleObj>
              </mc:Choice>
              <mc:Fallback>
                <p:oleObj name="" r:id="rId9" imgW="13763625" imgH="11439525" progId="MSPhotoEd.3">
                  <p:embed/>
                  <p:pic>
                    <p:nvPicPr>
                      <p:cNvPr id="0" name="图片 3205"/>
                      <p:cNvPicPr/>
                      <p:nvPr/>
                    </p:nvPicPr>
                    <p:blipFill>
                      <a:blip r:embed="rId10"/>
                      <a:stretch>
                        <a:fillRect/>
                      </a:stretch>
                    </p:blipFill>
                    <p:spPr>
                      <a:xfrm>
                        <a:off x="5219700" y="1268413"/>
                        <a:ext cx="3276600" cy="2722562"/>
                      </a:xfrm>
                      <a:prstGeom prst="rect">
                        <a:avLst/>
                      </a:prstGeom>
                      <a:noFill/>
                      <a:ln w="38100">
                        <a:noFill/>
                        <a:miter/>
                      </a:ln>
                    </p:spPr>
                  </p:pic>
                </p:oleObj>
              </mc:Fallback>
            </mc:AlternateContent>
          </a:graphicData>
        </a:graphic>
      </p:graphicFrame>
      <p:graphicFrame>
        <p:nvGraphicFramePr>
          <p:cNvPr id="76812" name="Object 12"/>
          <p:cNvGraphicFramePr>
            <a:graphicFrameLocks noGrp="1"/>
          </p:cNvGraphicFramePr>
          <p:nvPr>
            <p:ph idx="1"/>
          </p:nvPr>
        </p:nvGraphicFramePr>
        <p:xfrm>
          <a:off x="6877050" y="4941888"/>
          <a:ext cx="2016125" cy="1158875"/>
        </p:xfrm>
        <a:graphic>
          <a:graphicData uri="http://schemas.openxmlformats.org/presentationml/2006/ole">
            <mc:AlternateContent xmlns:mc="http://schemas.openxmlformats.org/markup-compatibility/2006">
              <mc:Choice xmlns:v="urn:schemas-microsoft-com:vml" Requires="v">
                <p:oleObj spid="_x0000_s38954" name="" r:id="rId11" imgW="1015365" imgH="584200" progId="Equation.3">
                  <p:embed/>
                </p:oleObj>
              </mc:Choice>
              <mc:Fallback>
                <p:oleObj name="" r:id="rId11" imgW="1015365" imgH="584200" progId="Equation.3">
                  <p:embed/>
                  <p:pic>
                    <p:nvPicPr>
                      <p:cNvPr id="0" name="图片 3207"/>
                      <p:cNvPicPr/>
                      <p:nvPr/>
                    </p:nvPicPr>
                    <p:blipFill>
                      <a:blip r:embed="rId12"/>
                      <a:stretch>
                        <a:fillRect/>
                      </a:stretch>
                    </p:blipFill>
                    <p:spPr>
                      <a:xfrm>
                        <a:off x="6877050" y="4941888"/>
                        <a:ext cx="2016125" cy="1158875"/>
                      </a:xfrm>
                      <a:prstGeom prst="rect">
                        <a:avLst/>
                      </a:prstGeom>
                      <a:noFill/>
                      <a:ln w="38100">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6810"/>
                                        </p:tgtEl>
                                        <p:attrNameLst>
                                          <p:attrName>style.visibility</p:attrName>
                                        </p:attrNameLst>
                                      </p:cBhvr>
                                      <p:to>
                                        <p:strVal val="visible"/>
                                      </p:to>
                                    </p:set>
                                    <p:animEffect transition="in" filter="wipe(left)">
                                      <p:cBhvr>
                                        <p:cTn id="7" dur="500"/>
                                        <p:tgtEl>
                                          <p:spTgt spid="76810"/>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499"/>
                                          </p:stCondLst>
                                        </p:cTn>
                                        <p:tgtEl>
                                          <p:spTgt spid="76804"/>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nodeType="clickEffect">
                                  <p:stCondLst>
                                    <p:cond delay="0"/>
                                  </p:stCondLst>
                                  <p:childTnLst>
                                    <p:set>
                                      <p:cBhvr>
                                        <p:cTn id="15" dur="1" fill="hold">
                                          <p:stCondLst>
                                            <p:cond delay="0"/>
                                          </p:stCondLst>
                                        </p:cTn>
                                        <p:tgtEl>
                                          <p:spTgt spid="76811"/>
                                        </p:tgtEl>
                                        <p:attrNameLst>
                                          <p:attrName>style.visibility</p:attrName>
                                        </p:attrNameLst>
                                      </p:cBhvr>
                                      <p:to>
                                        <p:strVal val="visible"/>
                                      </p:to>
                                    </p:set>
                                    <p:animEffect transition="in" filter="blinds(horizontal)">
                                      <p:cBhvr>
                                        <p:cTn id="16" dur="500"/>
                                        <p:tgtEl>
                                          <p:spTgt spid="76811"/>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680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5" presetClass="entr" presetSubtype="10" fill="hold" nodeType="clickEffect">
                                  <p:stCondLst>
                                    <p:cond delay="0"/>
                                  </p:stCondLst>
                                  <p:childTnLst>
                                    <p:set>
                                      <p:cBhvr>
                                        <p:cTn id="24" dur="1" fill="hold">
                                          <p:stCondLst>
                                            <p:cond delay="0"/>
                                          </p:stCondLst>
                                        </p:cTn>
                                        <p:tgtEl>
                                          <p:spTgt spid="76802"/>
                                        </p:tgtEl>
                                        <p:attrNameLst>
                                          <p:attrName>style.visibility</p:attrName>
                                        </p:attrNameLst>
                                      </p:cBhvr>
                                      <p:to>
                                        <p:strVal val="visible"/>
                                      </p:to>
                                    </p:set>
                                    <p:animEffect transition="in" filter="checkerboard(across)">
                                      <p:cBhvr>
                                        <p:cTn id="25" dur="500"/>
                                        <p:tgtEl>
                                          <p:spTgt spid="76802"/>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76806">
                                            <p:txEl>
                                              <p:pRg st="0" end="0"/>
                                            </p:txEl>
                                          </p:spTgt>
                                        </p:tgtEl>
                                        <p:attrNameLst>
                                          <p:attrName>style.visibility</p:attrName>
                                        </p:attrNameLst>
                                      </p:cBhvr>
                                      <p:to>
                                        <p:strVal val="visible"/>
                                      </p:to>
                                    </p:set>
                                    <p:animEffect transition="in" filter="wipe(left)">
                                      <p:cBhvr>
                                        <p:cTn id="30" dur="500"/>
                                        <p:tgtEl>
                                          <p:spTgt spid="76806">
                                            <p:txEl>
                                              <p:pRg st="0" end="0"/>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76807"/>
                                        </p:tgtEl>
                                        <p:attrNameLst>
                                          <p:attrName>style.visibility</p:attrName>
                                        </p:attrNameLst>
                                      </p:cBhvr>
                                      <p:to>
                                        <p:strVal val="visible"/>
                                      </p:to>
                                    </p:set>
                                    <p:animEffect transition="in" filter="wipe(left)">
                                      <p:cBhvr>
                                        <p:cTn id="35" dur="500"/>
                                        <p:tgtEl>
                                          <p:spTgt spid="76807"/>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nodeType="clickEffect">
                                  <p:stCondLst>
                                    <p:cond delay="0"/>
                                  </p:stCondLst>
                                  <p:childTnLst>
                                    <p:set>
                                      <p:cBhvr>
                                        <p:cTn id="39" dur="1" fill="hold">
                                          <p:stCondLst>
                                            <p:cond delay="0"/>
                                          </p:stCondLst>
                                        </p:cTn>
                                        <p:tgtEl>
                                          <p:spTgt spid="76812"/>
                                        </p:tgtEl>
                                        <p:attrNameLst>
                                          <p:attrName>style.visibility</p:attrName>
                                        </p:attrNameLst>
                                      </p:cBhvr>
                                      <p:to>
                                        <p:strVal val="visible"/>
                                      </p:to>
                                    </p:set>
                                    <p:animEffect transition="in" filter="wipe(left)">
                                      <p:cBhvr>
                                        <p:cTn id="40" dur="500"/>
                                        <p:tgtEl>
                                          <p:spTgt spid="76812"/>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76808"/>
                                        </p:tgtEl>
                                        <p:attrNameLst>
                                          <p:attrName>style.visibility</p:attrName>
                                        </p:attrNameLst>
                                      </p:cBhvr>
                                      <p:to>
                                        <p:strVal val="visible"/>
                                      </p:to>
                                    </p:set>
                                    <p:animEffect transition="in" filter="wipe(left)">
                                      <p:cBhvr>
                                        <p:cTn id="45" dur="500"/>
                                        <p:tgtEl>
                                          <p:spTgt spid="768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804" grpId="0" animBg="1"/>
      <p:bldP spid="76806" grpId="0" build="p"/>
      <p:bldP spid="76808" grpId="0" animBg="1"/>
      <p:bldP spid="76810"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2"/>
          <p:cNvSpPr>
            <a:spLocks noGrp="1"/>
          </p:cNvSpPr>
          <p:nvPr>
            <p:ph type="title"/>
          </p:nvPr>
        </p:nvSpPr>
        <p:spPr>
          <a:xfrm>
            <a:off x="323850" y="692150"/>
            <a:ext cx="8229600" cy="1403350"/>
          </a:xfrm>
        </p:spPr>
        <p:txBody>
          <a:bodyPr wrap="square" lIns="91440" tIns="45720" rIns="91440" bIns="45720" anchor="ctr"/>
          <a:lstStyle/>
          <a:p>
            <a:pPr algn="l" eaLnBrk="1" hangingPunct="1"/>
            <a:r>
              <a:rPr lang="zh-CN" altLang="en-US" sz="3200" dirty="0">
                <a:solidFill>
                  <a:schemeClr val="tx1"/>
                </a:solidFill>
                <a:ea typeface="华文行楷" panose="02010800040101010101" pitchFamily="2" charset="-122"/>
              </a:rPr>
              <a:t>讨论二</a:t>
            </a:r>
            <a:r>
              <a:rPr lang="zh-CN" altLang="en-US" sz="2800" b="1" dirty="0">
                <a:solidFill>
                  <a:schemeClr val="tx1"/>
                </a:solidFill>
              </a:rPr>
              <a:t>：</a:t>
            </a:r>
            <a:br>
              <a:rPr lang="zh-CN" altLang="en-US" sz="2800" b="1" dirty="0">
                <a:solidFill>
                  <a:schemeClr val="tx1"/>
                </a:solidFill>
              </a:rPr>
            </a:br>
            <a:r>
              <a:rPr lang="zh-CN" altLang="en-US" sz="2800" b="1" dirty="0">
                <a:solidFill>
                  <a:schemeClr val="tx1"/>
                </a:solidFill>
              </a:rPr>
              <a:t>    </a:t>
            </a:r>
            <a:r>
              <a:rPr lang="zh-CN" altLang="en-US" sz="2400" b="1" dirty="0">
                <a:solidFill>
                  <a:schemeClr val="tx1"/>
                </a:solidFill>
              </a:rPr>
              <a:t>通过</a:t>
            </a:r>
            <a:r>
              <a:rPr lang="en-US" altLang="zh-CN" sz="2400" b="1" dirty="0">
                <a:solidFill>
                  <a:schemeClr val="tx1"/>
                </a:solidFill>
              </a:rPr>
              <a:t>MultisimAC</a:t>
            </a:r>
            <a:r>
              <a:rPr lang="zh-CN" altLang="en-US" sz="2400" b="1" dirty="0">
                <a:solidFill>
                  <a:schemeClr val="tx1"/>
                </a:solidFill>
              </a:rPr>
              <a:t>分析判断图示电路为哪种有源滤波器？设</a:t>
            </a:r>
            <a:r>
              <a:rPr lang="en-US" altLang="zh-CN" sz="2400" b="1" i="1" dirty="0">
                <a:solidFill>
                  <a:schemeClr val="tx1"/>
                </a:solidFill>
                <a:latin typeface="Times New Roman" panose="02020603050405020304" pitchFamily="18" charset="0"/>
              </a:rPr>
              <a:t>R</a:t>
            </a:r>
            <a:r>
              <a:rPr lang="en-US" altLang="zh-CN" sz="2400" b="1" baseline="-25000" dirty="0">
                <a:solidFill>
                  <a:schemeClr val="tx1"/>
                </a:solidFill>
                <a:latin typeface="Times New Roman" panose="02020603050405020304" pitchFamily="18" charset="0"/>
              </a:rPr>
              <a:t>1</a:t>
            </a:r>
            <a:r>
              <a:rPr lang="en-US" altLang="zh-CN" sz="2400" b="1" dirty="0">
                <a:solidFill>
                  <a:schemeClr val="tx1"/>
                </a:solidFill>
                <a:latin typeface="Times New Roman" panose="02020603050405020304" pitchFamily="18" charset="0"/>
              </a:rPr>
              <a:t>=</a:t>
            </a:r>
            <a:r>
              <a:rPr lang="en-US" altLang="zh-CN" sz="2400" b="1" i="1" dirty="0">
                <a:solidFill>
                  <a:schemeClr val="tx1"/>
                </a:solidFill>
                <a:latin typeface="Times New Roman" panose="02020603050405020304" pitchFamily="18" charset="0"/>
              </a:rPr>
              <a:t>R</a:t>
            </a:r>
            <a:r>
              <a:rPr lang="en-US" altLang="zh-CN" sz="2400" b="1" baseline="-25000" dirty="0">
                <a:solidFill>
                  <a:schemeClr val="tx1"/>
                </a:solidFill>
                <a:latin typeface="Times New Roman" panose="02020603050405020304" pitchFamily="18" charset="0"/>
              </a:rPr>
              <a:t>3</a:t>
            </a:r>
            <a:r>
              <a:rPr lang="en-US" altLang="zh-CN" sz="2400" b="1" dirty="0">
                <a:solidFill>
                  <a:schemeClr val="tx1"/>
                </a:solidFill>
                <a:latin typeface="Times New Roman" panose="02020603050405020304" pitchFamily="18" charset="0"/>
              </a:rPr>
              <a:t>=10kΩ</a:t>
            </a:r>
            <a:r>
              <a:rPr lang="zh-CN" altLang="en-US" sz="2400" b="1" dirty="0">
                <a:solidFill>
                  <a:schemeClr val="tx1"/>
                </a:solidFill>
                <a:latin typeface="Times New Roman" panose="02020603050405020304" pitchFamily="18" charset="0"/>
              </a:rPr>
              <a:t>，</a:t>
            </a:r>
            <a:r>
              <a:rPr lang="en-US" altLang="zh-CN" sz="2400" b="1" dirty="0">
                <a:solidFill>
                  <a:schemeClr val="tx1"/>
                </a:solidFill>
                <a:latin typeface="Times New Roman" panose="02020603050405020304" pitchFamily="18" charset="0"/>
              </a:rPr>
              <a:t>C=1000pF</a:t>
            </a:r>
            <a:r>
              <a:rPr lang="zh-CN" altLang="en-US" sz="2400" b="1" dirty="0">
                <a:solidFill>
                  <a:schemeClr val="tx1"/>
                </a:solidFill>
                <a:latin typeface="Times New Roman" panose="02020603050405020304" pitchFamily="18" charset="0"/>
              </a:rPr>
              <a:t>。</a:t>
            </a:r>
            <a:endParaRPr lang="zh-CN" altLang="en-US" sz="2400" b="1" dirty="0">
              <a:solidFill>
                <a:schemeClr val="tx1"/>
              </a:solidFill>
              <a:latin typeface="Times New Roman" panose="02020603050405020304" pitchFamily="18" charset="0"/>
            </a:endParaRPr>
          </a:p>
        </p:txBody>
      </p:sp>
      <p:graphicFrame>
        <p:nvGraphicFramePr>
          <p:cNvPr id="56322" name="Object 4"/>
          <p:cNvGraphicFramePr>
            <a:graphicFrameLocks noGrp="1"/>
          </p:cNvGraphicFramePr>
          <p:nvPr>
            <p:ph sz="half" idx="1"/>
          </p:nvPr>
        </p:nvGraphicFramePr>
        <p:xfrm>
          <a:off x="250825" y="2276475"/>
          <a:ext cx="4465638" cy="1522413"/>
        </p:xfrm>
        <a:graphic>
          <a:graphicData uri="http://schemas.openxmlformats.org/presentationml/2006/ole">
            <mc:AlternateContent xmlns:mc="http://schemas.openxmlformats.org/markup-compatibility/2006">
              <mc:Choice xmlns:v="urn:schemas-microsoft-com:vml" Requires="v">
                <p:oleObj spid="_x0000_s39943" name="" r:id="rId1" imgW="21612225" imgH="7362825" progId="MSPhotoEd.3">
                  <p:embed/>
                </p:oleObj>
              </mc:Choice>
              <mc:Fallback>
                <p:oleObj name="" r:id="rId1" imgW="21612225" imgH="7362825" progId="MSPhotoEd.3">
                  <p:embed/>
                  <p:pic>
                    <p:nvPicPr>
                      <p:cNvPr id="0" name="图片 3209"/>
                      <p:cNvPicPr/>
                      <p:nvPr/>
                    </p:nvPicPr>
                    <p:blipFill>
                      <a:blip r:embed="rId2"/>
                      <a:stretch>
                        <a:fillRect/>
                      </a:stretch>
                    </p:blipFill>
                    <p:spPr>
                      <a:xfrm>
                        <a:off x="250825" y="2276475"/>
                        <a:ext cx="4465638" cy="1522413"/>
                      </a:xfrm>
                      <a:prstGeom prst="rect">
                        <a:avLst/>
                      </a:prstGeom>
                      <a:noFill/>
                      <a:ln w="38100">
                        <a:miter/>
                      </a:ln>
                    </p:spPr>
                  </p:pic>
                </p:oleObj>
              </mc:Fallback>
            </mc:AlternateContent>
          </a:graphicData>
        </a:graphic>
      </p:graphicFrame>
      <p:pic>
        <p:nvPicPr>
          <p:cNvPr id="78854" name="Picture 6"/>
          <p:cNvPicPr>
            <a:picLocks noGrp="1" noChangeAspect="1"/>
          </p:cNvPicPr>
          <p:nvPr>
            <p:ph sz="quarter" idx="2"/>
          </p:nvPr>
        </p:nvPicPr>
        <p:blipFill>
          <a:blip r:embed="rId3"/>
          <a:srcRect l="19110" t="17302" r="33234" b="21265"/>
          <a:stretch>
            <a:fillRect/>
          </a:stretch>
        </p:blipFill>
        <p:spPr>
          <a:xfrm>
            <a:off x="4859338" y="1989138"/>
            <a:ext cx="4284662" cy="3656012"/>
          </a:xfrm>
        </p:spPr>
      </p:pic>
      <p:pic>
        <p:nvPicPr>
          <p:cNvPr id="78856" name="Picture 8"/>
          <p:cNvPicPr>
            <a:picLocks noGrp="1" noChangeAspect="1"/>
          </p:cNvPicPr>
          <p:nvPr>
            <p:ph sz="quarter" idx="3"/>
          </p:nvPr>
        </p:nvPicPr>
        <p:blipFill>
          <a:blip r:embed="rId4"/>
          <a:srcRect l="19530" t="39952" r="37869" b="32605"/>
          <a:stretch>
            <a:fillRect/>
          </a:stretch>
        </p:blipFill>
        <p:spPr>
          <a:xfrm>
            <a:off x="0" y="4149725"/>
            <a:ext cx="4859338" cy="2449513"/>
          </a:xfrm>
        </p:spPr>
      </p:pic>
      <p:sp>
        <p:nvSpPr>
          <p:cNvPr id="78858" name="AutoShape 10"/>
          <p:cNvSpPr/>
          <p:nvPr/>
        </p:nvSpPr>
        <p:spPr>
          <a:xfrm>
            <a:off x="5435600" y="5807075"/>
            <a:ext cx="2298700" cy="495300"/>
          </a:xfrm>
          <a:prstGeom prst="borderCallout1">
            <a:avLst>
              <a:gd name="adj1" fmla="val 23079"/>
              <a:gd name="adj2" fmla="val -3315"/>
              <a:gd name="adj3" fmla="val -209296"/>
              <a:gd name="adj4" fmla="val -139157"/>
            </a:avLst>
          </a:prstGeom>
          <a:solidFill>
            <a:srgbClr val="66FFFF"/>
          </a:solidFill>
          <a:ln w="9525" cap="flat" cmpd="sng">
            <a:solidFill>
              <a:schemeClr val="tx1"/>
            </a:solidFill>
            <a:prstDash val="solid"/>
            <a:miter/>
            <a:headEnd type="none" w="med" len="med"/>
            <a:tailEnd type="none" w="med" len="med"/>
          </a:ln>
        </p:spPr>
        <p:txBody>
          <a:bodyPr anchor="t"/>
          <a:lstStyle/>
          <a:p>
            <a:pPr algn="ctr"/>
            <a:r>
              <a:rPr lang="zh-CN" altLang="en-US" sz="2400" b="1" dirty="0">
                <a:latin typeface="Arial" panose="020B0604020202020204" pitchFamily="34" charset="0"/>
                <a:ea typeface="宋体" panose="02010600030101010101" pitchFamily="2" charset="-122"/>
              </a:rPr>
              <a:t>通带截止频率</a:t>
            </a:r>
            <a:endParaRPr lang="zh-CN" altLang="en-US" sz="2400" b="1" dirty="0">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nodeType="clickEffect">
                                  <p:stCondLst>
                                    <p:cond delay="0"/>
                                  </p:stCondLst>
                                  <p:childTnLst>
                                    <p:set>
                                      <p:cBhvr>
                                        <p:cTn id="6" dur="1" fill="hold">
                                          <p:stCondLst>
                                            <p:cond delay="0"/>
                                          </p:stCondLst>
                                        </p:cTn>
                                        <p:tgtEl>
                                          <p:spTgt spid="78854"/>
                                        </p:tgtEl>
                                        <p:attrNameLst>
                                          <p:attrName>style.visibility</p:attrName>
                                        </p:attrNameLst>
                                      </p:cBhvr>
                                      <p:to>
                                        <p:strVal val="visible"/>
                                      </p:to>
                                    </p:set>
                                    <p:anim calcmode="lin" valueType="num">
                                      <p:cBhvr>
                                        <p:cTn id="7" dur="500" fill="hold"/>
                                        <p:tgtEl>
                                          <p:spTgt spid="78854"/>
                                        </p:tgtEl>
                                        <p:attrNameLst>
                                          <p:attrName>ppt_w</p:attrName>
                                        </p:attrNameLst>
                                      </p:cBhvr>
                                      <p:tavLst>
                                        <p:tav tm="0">
                                          <p:val>
                                            <p:fltVal val="0"/>
                                          </p:val>
                                        </p:tav>
                                        <p:tav tm="100000">
                                          <p:val>
                                            <p:strVal val="#ppt_w"/>
                                          </p:val>
                                        </p:tav>
                                      </p:tavLst>
                                    </p:anim>
                                    <p:anim calcmode="lin" valueType="num">
                                      <p:cBhvr>
                                        <p:cTn id="8" dur="500" fill="hold"/>
                                        <p:tgtEl>
                                          <p:spTgt spid="78854"/>
                                        </p:tgtEl>
                                        <p:attrNameLst>
                                          <p:attrName>ppt_h</p:attrName>
                                        </p:attrNameLst>
                                      </p:cBhvr>
                                      <p:tavLst>
                                        <p:tav tm="0">
                                          <p:val>
                                            <p:strVal val="#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17" presetClass="entr" presetSubtype="10" fill="hold" nodeType="clickEffect">
                                  <p:stCondLst>
                                    <p:cond delay="0"/>
                                  </p:stCondLst>
                                  <p:childTnLst>
                                    <p:set>
                                      <p:cBhvr>
                                        <p:cTn id="12" dur="1" fill="hold">
                                          <p:stCondLst>
                                            <p:cond delay="0"/>
                                          </p:stCondLst>
                                        </p:cTn>
                                        <p:tgtEl>
                                          <p:spTgt spid="78856"/>
                                        </p:tgtEl>
                                        <p:attrNameLst>
                                          <p:attrName>style.visibility</p:attrName>
                                        </p:attrNameLst>
                                      </p:cBhvr>
                                      <p:to>
                                        <p:strVal val="visible"/>
                                      </p:to>
                                    </p:set>
                                    <p:anim calcmode="lin" valueType="num">
                                      <p:cBhvr>
                                        <p:cTn id="13" dur="500" fill="hold"/>
                                        <p:tgtEl>
                                          <p:spTgt spid="78856"/>
                                        </p:tgtEl>
                                        <p:attrNameLst>
                                          <p:attrName>ppt_w</p:attrName>
                                        </p:attrNameLst>
                                      </p:cBhvr>
                                      <p:tavLst>
                                        <p:tav tm="0">
                                          <p:val>
                                            <p:fltVal val="0"/>
                                          </p:val>
                                        </p:tav>
                                        <p:tav tm="100000">
                                          <p:val>
                                            <p:strVal val="#ppt_w"/>
                                          </p:val>
                                        </p:tav>
                                      </p:tavLst>
                                    </p:anim>
                                    <p:anim calcmode="lin" valueType="num">
                                      <p:cBhvr>
                                        <p:cTn id="14" dur="500" fill="hold"/>
                                        <p:tgtEl>
                                          <p:spTgt spid="78856"/>
                                        </p:tgtEl>
                                        <p:attrNameLst>
                                          <p:attrName>ppt_h</p:attrName>
                                        </p:attrNameLst>
                                      </p:cBhvr>
                                      <p:tavLst>
                                        <p:tav tm="0">
                                          <p:val>
                                            <p:strVal val="#ppt_h"/>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78858"/>
                                        </p:tgtEl>
                                        <p:attrNameLst>
                                          <p:attrName>style.visibility</p:attrName>
                                        </p:attrNameLst>
                                      </p:cBhvr>
                                      <p:to>
                                        <p:strVal val="visible"/>
                                      </p:to>
                                    </p:set>
                                    <p:animEffect transition="in" filter="wipe(left)">
                                      <p:cBhvr>
                                        <p:cTn id="19" dur="500"/>
                                        <p:tgtEl>
                                          <p:spTgt spid="788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85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2"/>
          <p:cNvSpPr>
            <a:spLocks noGrp="1"/>
          </p:cNvSpPr>
          <p:nvPr>
            <p:ph type="title"/>
          </p:nvPr>
        </p:nvSpPr>
        <p:spPr>
          <a:xfrm>
            <a:off x="539750" y="981075"/>
            <a:ext cx="7073900" cy="533400"/>
          </a:xfrm>
        </p:spPr>
        <p:txBody>
          <a:bodyPr wrap="square" lIns="91440" tIns="45720" rIns="91440" bIns="45720" anchor="ctr"/>
          <a:lstStyle/>
          <a:p>
            <a:pPr algn="l" eaLnBrk="1" hangingPunct="1"/>
            <a:r>
              <a:rPr lang="en-US" altLang="zh-CN" sz="3200" dirty="0">
                <a:solidFill>
                  <a:schemeClr val="tx1"/>
                </a:solidFill>
                <a:latin typeface="华文行楷" panose="02010800040101010101" pitchFamily="2" charset="-122"/>
                <a:ea typeface="华文行楷" panose="02010800040101010101" pitchFamily="2" charset="-122"/>
              </a:rPr>
              <a:t>3.  </a:t>
            </a:r>
            <a:r>
              <a:rPr lang="zh-CN" altLang="en-US" sz="3200" dirty="0">
                <a:solidFill>
                  <a:schemeClr val="tx1"/>
                </a:solidFill>
                <a:latin typeface="华文行楷" panose="02010800040101010101" pitchFamily="2" charset="-122"/>
                <a:ea typeface="华文行楷" panose="02010800040101010101" pitchFamily="2" charset="-122"/>
              </a:rPr>
              <a:t>研究的问题</a:t>
            </a:r>
            <a:endParaRPr lang="zh-CN" altLang="en-US" sz="3200" dirty="0">
              <a:solidFill>
                <a:schemeClr val="tx1"/>
              </a:solidFill>
              <a:latin typeface="华文行楷" panose="02010800040101010101" pitchFamily="2" charset="-122"/>
              <a:ea typeface="华文行楷" panose="02010800040101010101" pitchFamily="2" charset="-122"/>
            </a:endParaRPr>
          </a:p>
        </p:txBody>
      </p:sp>
      <p:sp>
        <p:nvSpPr>
          <p:cNvPr id="23555" name="Rectangle 3"/>
          <p:cNvSpPr/>
          <p:nvPr/>
        </p:nvSpPr>
        <p:spPr>
          <a:xfrm>
            <a:off x="827088" y="1773238"/>
            <a:ext cx="7848600" cy="2209800"/>
          </a:xfrm>
          <a:prstGeom prst="rect">
            <a:avLst/>
          </a:prstGeom>
          <a:noFill/>
          <a:ln w="9525">
            <a:noFill/>
          </a:ln>
        </p:spPr>
        <p:txBody>
          <a:bodyPr anchor="b"/>
          <a:lstStyle/>
          <a:p>
            <a:pPr>
              <a:lnSpc>
                <a:spcPct val="130000"/>
              </a:lnSpc>
            </a:pPr>
            <a:r>
              <a:rPr lang="en-US" altLang="zh-CN" sz="2400" b="1" dirty="0">
                <a:latin typeface="Times New Roman" panose="02020603050405020304" pitchFamily="18" charset="0"/>
                <a:ea typeface="宋体" panose="02010600030101010101" pitchFamily="2" charset="-122"/>
              </a:rPr>
              <a:t>     </a:t>
            </a:r>
            <a:r>
              <a:rPr lang="zh-CN" altLang="en-US" sz="2400" b="1" dirty="0">
                <a:latin typeface="Times New Roman" panose="02020603050405020304" pitchFamily="18" charset="0"/>
                <a:ea typeface="宋体" panose="02010600030101010101" pitchFamily="2" charset="-122"/>
              </a:rPr>
              <a:t>（</a:t>
            </a:r>
            <a:r>
              <a:rPr lang="en-US" altLang="zh-CN" sz="2400" b="1" dirty="0">
                <a:latin typeface="Times New Roman" panose="02020603050405020304" pitchFamily="18" charset="0"/>
                <a:ea typeface="宋体" panose="02010600030101010101" pitchFamily="2" charset="-122"/>
              </a:rPr>
              <a:t>1</a:t>
            </a:r>
            <a:r>
              <a:rPr lang="zh-CN" altLang="en-US" sz="2400" b="1" dirty="0">
                <a:latin typeface="Times New Roman" panose="02020603050405020304" pitchFamily="18" charset="0"/>
                <a:ea typeface="宋体" panose="02010600030101010101" pitchFamily="2" charset="-122"/>
              </a:rPr>
              <a:t>）运算电路：运算电路的输出电压是输入电压某种运算的结果，如加、减、乘、除、乘方、开方、积分、微分、对数、指数等。</a:t>
            </a:r>
            <a:endParaRPr lang="zh-CN" altLang="en-US" sz="2400" b="1" dirty="0">
              <a:latin typeface="Times New Roman" panose="02020603050405020304" pitchFamily="18" charset="0"/>
              <a:ea typeface="宋体" panose="02010600030101010101" pitchFamily="2" charset="-122"/>
            </a:endParaRPr>
          </a:p>
          <a:p>
            <a:pPr>
              <a:lnSpc>
                <a:spcPct val="130000"/>
              </a:lnSpc>
            </a:pPr>
            <a:r>
              <a:rPr lang="zh-CN" altLang="en-US" sz="2400" b="1" dirty="0">
                <a:latin typeface="Times New Roman" panose="02020603050405020304" pitchFamily="18" charset="0"/>
                <a:ea typeface="宋体" panose="02010600030101010101" pitchFamily="2" charset="-122"/>
              </a:rPr>
              <a:t>     （</a:t>
            </a:r>
            <a:r>
              <a:rPr lang="en-US" altLang="zh-CN" sz="2400" b="1" dirty="0">
                <a:latin typeface="Times New Roman" panose="02020603050405020304" pitchFamily="18" charset="0"/>
                <a:ea typeface="宋体" panose="02010600030101010101" pitchFamily="2" charset="-122"/>
              </a:rPr>
              <a:t>2</a:t>
            </a:r>
            <a:r>
              <a:rPr lang="zh-CN" altLang="en-US" sz="2400" b="1" dirty="0">
                <a:latin typeface="Times New Roman" panose="02020603050405020304" pitchFamily="18" charset="0"/>
                <a:ea typeface="宋体" panose="02010600030101010101" pitchFamily="2" charset="-122"/>
              </a:rPr>
              <a:t>）描述方法：运算关系式 </a:t>
            </a:r>
            <a:r>
              <a:rPr lang="en-US" altLang="zh-CN" sz="2400" b="1" i="1" dirty="0">
                <a:latin typeface="Times New Roman" panose="02020603050405020304" pitchFamily="18" charset="0"/>
                <a:ea typeface="宋体" panose="02010600030101010101" pitchFamily="2" charset="-122"/>
              </a:rPr>
              <a:t>u</a:t>
            </a:r>
            <a:r>
              <a:rPr lang="en-US" altLang="zh-CN" sz="2400" b="1" baseline="-25000" dirty="0">
                <a:latin typeface="Times New Roman" panose="02020603050405020304" pitchFamily="18" charset="0"/>
                <a:ea typeface="宋体" panose="02010600030101010101" pitchFamily="2" charset="-122"/>
              </a:rPr>
              <a:t>O</a:t>
            </a:r>
            <a:r>
              <a:rPr lang="zh-CN" altLang="en-US" sz="2400" b="1" dirty="0">
                <a:latin typeface="Times New Roman" panose="02020603050405020304" pitchFamily="18" charset="0"/>
                <a:ea typeface="宋体" panose="02010600030101010101" pitchFamily="2" charset="-122"/>
              </a:rPr>
              <a:t>＝</a:t>
            </a:r>
            <a:r>
              <a:rPr lang="en-US" altLang="zh-CN" sz="2400" b="1" i="1" dirty="0">
                <a:latin typeface="Times New Roman" panose="02020603050405020304" pitchFamily="18" charset="0"/>
                <a:ea typeface="宋体" panose="02010600030101010101" pitchFamily="2" charset="-122"/>
              </a:rPr>
              <a:t>f </a:t>
            </a:r>
            <a:r>
              <a:rPr lang="en-US" altLang="zh-CN" sz="2400" b="1" dirty="0">
                <a:latin typeface="Times New Roman" panose="02020603050405020304" pitchFamily="18" charset="0"/>
                <a:ea typeface="宋体" panose="02010600030101010101" pitchFamily="2" charset="-122"/>
              </a:rPr>
              <a:t>(</a:t>
            </a:r>
            <a:r>
              <a:rPr lang="en-US" altLang="zh-CN" sz="2400" b="1" i="1" dirty="0">
                <a:latin typeface="Times New Roman" panose="02020603050405020304" pitchFamily="18" charset="0"/>
                <a:ea typeface="宋体" panose="02010600030101010101" pitchFamily="2" charset="-122"/>
              </a:rPr>
              <a:t>u</a:t>
            </a:r>
            <a:r>
              <a:rPr lang="en-US" altLang="zh-CN" sz="2400" b="1" baseline="-25000" dirty="0">
                <a:latin typeface="Times New Roman" panose="02020603050405020304" pitchFamily="18" charset="0"/>
                <a:ea typeface="宋体" panose="02010600030101010101" pitchFamily="2" charset="-122"/>
              </a:rPr>
              <a:t>I</a:t>
            </a:r>
            <a:r>
              <a:rPr lang="en-US" altLang="zh-CN" sz="2400" b="1" dirty="0">
                <a:latin typeface="Times New Roman" panose="02020603050405020304" pitchFamily="18" charset="0"/>
                <a:ea typeface="宋体" panose="02010600030101010101" pitchFamily="2" charset="-122"/>
              </a:rPr>
              <a:t>)</a:t>
            </a:r>
            <a:endParaRPr lang="en-US" altLang="zh-CN" sz="2400" b="1" dirty="0">
              <a:latin typeface="Times New Roman" panose="02020603050405020304" pitchFamily="18" charset="0"/>
              <a:ea typeface="宋体" panose="02010600030101010101" pitchFamily="2" charset="-122"/>
            </a:endParaRPr>
          </a:p>
          <a:p>
            <a:pPr>
              <a:lnSpc>
                <a:spcPct val="130000"/>
              </a:lnSpc>
            </a:pPr>
            <a:r>
              <a:rPr lang="en-US" altLang="zh-CN" sz="2400" b="1" dirty="0">
                <a:latin typeface="Times New Roman" panose="02020603050405020304" pitchFamily="18" charset="0"/>
                <a:ea typeface="宋体" panose="02010600030101010101" pitchFamily="2" charset="-122"/>
              </a:rPr>
              <a:t>     </a:t>
            </a:r>
            <a:r>
              <a:rPr lang="zh-CN" altLang="en-US" sz="2400" b="1" dirty="0">
                <a:latin typeface="Times New Roman" panose="02020603050405020304" pitchFamily="18" charset="0"/>
                <a:ea typeface="宋体" panose="02010600030101010101" pitchFamily="2" charset="-122"/>
              </a:rPr>
              <a:t>（</a:t>
            </a:r>
            <a:r>
              <a:rPr lang="en-US" altLang="zh-CN" sz="2400" b="1" dirty="0">
                <a:latin typeface="Times New Roman" panose="02020603050405020304" pitchFamily="18" charset="0"/>
                <a:ea typeface="宋体" panose="02010600030101010101" pitchFamily="2" charset="-122"/>
              </a:rPr>
              <a:t>3</a:t>
            </a:r>
            <a:r>
              <a:rPr lang="zh-CN" altLang="en-US" sz="2400" b="1" dirty="0">
                <a:latin typeface="Times New Roman" panose="02020603050405020304" pitchFamily="18" charset="0"/>
                <a:ea typeface="宋体" panose="02010600030101010101" pitchFamily="2" charset="-122"/>
              </a:rPr>
              <a:t>）分析方法：“</a:t>
            </a:r>
            <a:r>
              <a:rPr lang="zh-CN" altLang="en-US" sz="2400" b="1" dirty="0">
                <a:solidFill>
                  <a:srgbClr val="990033"/>
                </a:solidFill>
                <a:latin typeface="Times New Roman" panose="02020603050405020304" pitchFamily="18" charset="0"/>
                <a:ea typeface="宋体" panose="02010600030101010101" pitchFamily="2" charset="-122"/>
              </a:rPr>
              <a:t>虚短</a:t>
            </a:r>
            <a:r>
              <a:rPr lang="zh-CN" altLang="en-US" sz="2400" b="1" dirty="0">
                <a:latin typeface="Times New Roman" panose="02020603050405020304" pitchFamily="18" charset="0"/>
                <a:ea typeface="宋体" panose="02010600030101010101" pitchFamily="2" charset="-122"/>
              </a:rPr>
              <a:t>”和“</a:t>
            </a:r>
            <a:r>
              <a:rPr lang="zh-CN" altLang="en-US" sz="2400" b="1" dirty="0">
                <a:solidFill>
                  <a:srgbClr val="990033"/>
                </a:solidFill>
                <a:latin typeface="Times New Roman" panose="02020603050405020304" pitchFamily="18" charset="0"/>
                <a:ea typeface="宋体" panose="02010600030101010101" pitchFamily="2" charset="-122"/>
              </a:rPr>
              <a:t>虚断</a:t>
            </a:r>
            <a:r>
              <a:rPr lang="zh-CN" altLang="en-US" sz="2400" b="1" dirty="0">
                <a:latin typeface="Times New Roman" panose="02020603050405020304" pitchFamily="18" charset="0"/>
                <a:ea typeface="宋体" panose="02010600030101010101" pitchFamily="2" charset="-122"/>
              </a:rPr>
              <a:t>”是基本出发点。</a:t>
            </a:r>
            <a:endParaRPr lang="zh-CN" altLang="en-US" sz="2400" b="1" dirty="0">
              <a:latin typeface="Times New Roman" panose="02020603050405020304" pitchFamily="18" charset="0"/>
              <a:ea typeface="宋体" panose="02010600030101010101" pitchFamily="2" charset="-122"/>
            </a:endParaRPr>
          </a:p>
        </p:txBody>
      </p:sp>
      <p:sp>
        <p:nvSpPr>
          <p:cNvPr id="23556" name="Text Box 4"/>
          <p:cNvSpPr txBox="1"/>
          <p:nvPr/>
        </p:nvSpPr>
        <p:spPr>
          <a:xfrm>
            <a:off x="1187450" y="4852988"/>
            <a:ext cx="7777163" cy="1041400"/>
          </a:xfrm>
          <a:prstGeom prst="rect">
            <a:avLst/>
          </a:prstGeom>
          <a:noFill/>
          <a:ln w="9525">
            <a:noFill/>
          </a:ln>
        </p:spPr>
        <p:txBody>
          <a:bodyPr anchor="t">
            <a:spAutoFit/>
          </a:bodyPr>
          <a:lstStyle/>
          <a:p>
            <a:pPr>
              <a:lnSpc>
                <a:spcPct val="130000"/>
              </a:lnSpc>
            </a:pPr>
            <a:r>
              <a:rPr lang="zh-CN" altLang="en-US" sz="2400" b="1" dirty="0">
                <a:latin typeface="Times New Roman" panose="02020603050405020304" pitchFamily="18" charset="0"/>
                <a:ea typeface="宋体" panose="02010600030101010101" pitchFamily="2" charset="-122"/>
              </a:rPr>
              <a:t>（</a:t>
            </a:r>
            <a:r>
              <a:rPr lang="en-US" altLang="zh-CN" sz="2400" b="1" dirty="0">
                <a:latin typeface="Times New Roman" panose="02020603050405020304" pitchFamily="18" charset="0"/>
                <a:ea typeface="宋体" panose="02010600030101010101" pitchFamily="2" charset="-122"/>
              </a:rPr>
              <a:t>1</a:t>
            </a:r>
            <a:r>
              <a:rPr lang="zh-CN" altLang="en-US" sz="2400" b="1" dirty="0">
                <a:latin typeface="Times New Roman" panose="02020603050405020304" pitchFamily="18" charset="0"/>
                <a:ea typeface="宋体" panose="02010600030101010101" pitchFamily="2" charset="-122"/>
              </a:rPr>
              <a:t>）识别电路；</a:t>
            </a:r>
            <a:endParaRPr lang="zh-CN" altLang="en-US" sz="2400" b="1" dirty="0">
              <a:latin typeface="Times New Roman" panose="02020603050405020304" pitchFamily="18" charset="0"/>
              <a:ea typeface="宋体" panose="02010600030101010101" pitchFamily="2" charset="-122"/>
            </a:endParaRPr>
          </a:p>
          <a:p>
            <a:pPr>
              <a:lnSpc>
                <a:spcPct val="130000"/>
              </a:lnSpc>
            </a:pPr>
            <a:r>
              <a:rPr lang="zh-CN" altLang="en-US" sz="2400" b="1" dirty="0">
                <a:latin typeface="Times New Roman" panose="02020603050405020304" pitchFamily="18" charset="0"/>
                <a:ea typeface="宋体" panose="02010600030101010101" pitchFamily="2" charset="-122"/>
              </a:rPr>
              <a:t>（</a:t>
            </a:r>
            <a:r>
              <a:rPr lang="en-US" altLang="zh-CN" sz="2400" b="1" dirty="0">
                <a:latin typeface="Times New Roman" panose="02020603050405020304" pitchFamily="18" charset="0"/>
                <a:ea typeface="宋体" panose="02010600030101010101" pitchFamily="2" charset="-122"/>
              </a:rPr>
              <a:t>2</a:t>
            </a:r>
            <a:r>
              <a:rPr lang="zh-CN" altLang="en-US" sz="2400" b="1" dirty="0">
                <a:latin typeface="Times New Roman" panose="02020603050405020304" pitchFamily="18" charset="0"/>
                <a:ea typeface="宋体" panose="02010600030101010101" pitchFamily="2" charset="-122"/>
              </a:rPr>
              <a:t>）掌握输出电压和输入电压运算关系式的求解方法。</a:t>
            </a:r>
            <a:endParaRPr lang="zh-CN" altLang="en-US" sz="2400" b="1" dirty="0">
              <a:latin typeface="Times New Roman" panose="02020603050405020304" pitchFamily="18" charset="0"/>
              <a:ea typeface="宋体" panose="02010600030101010101" pitchFamily="2" charset="-122"/>
            </a:endParaRPr>
          </a:p>
        </p:txBody>
      </p:sp>
      <p:sp>
        <p:nvSpPr>
          <p:cNvPr id="23557" name="Text Box 5"/>
          <p:cNvSpPr txBox="1"/>
          <p:nvPr/>
        </p:nvSpPr>
        <p:spPr>
          <a:xfrm>
            <a:off x="611188" y="4222750"/>
            <a:ext cx="5761037" cy="579438"/>
          </a:xfrm>
          <a:prstGeom prst="rect">
            <a:avLst/>
          </a:prstGeom>
          <a:noFill/>
          <a:ln w="9525">
            <a:noFill/>
          </a:ln>
        </p:spPr>
        <p:txBody>
          <a:bodyPr anchor="t">
            <a:spAutoFit/>
          </a:bodyPr>
          <a:lstStyle/>
          <a:p>
            <a:pPr>
              <a:spcBef>
                <a:spcPct val="50000"/>
              </a:spcBef>
            </a:pPr>
            <a:r>
              <a:rPr lang="en-US" altLang="zh-CN" sz="3200" dirty="0">
                <a:latin typeface="华文行楷" panose="02010800040101010101" pitchFamily="2" charset="-122"/>
                <a:ea typeface="华文行楷" panose="02010800040101010101" pitchFamily="2" charset="-122"/>
              </a:rPr>
              <a:t>4</a:t>
            </a:r>
            <a:r>
              <a:rPr lang="zh-CN" altLang="en-US" sz="3200" dirty="0">
                <a:latin typeface="华文行楷" panose="02010800040101010101" pitchFamily="2" charset="-122"/>
                <a:ea typeface="华文行楷" panose="02010800040101010101" pitchFamily="2" charset="-122"/>
              </a:rPr>
              <a:t>、学习运算电路的基本要求</a:t>
            </a:r>
            <a:endParaRPr lang="zh-CN" altLang="en-US" sz="3200" dirty="0">
              <a:latin typeface="华文行楷" panose="02010800040101010101" pitchFamily="2" charset="-122"/>
              <a:ea typeface="华文行楷" panose="020108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3555">
                                            <p:txEl>
                                              <p:pRg st="0" end="0"/>
                                            </p:txEl>
                                          </p:spTgt>
                                        </p:tgtEl>
                                        <p:attrNameLst>
                                          <p:attrName>style.visibility</p:attrName>
                                        </p:attrNameLst>
                                      </p:cBhvr>
                                      <p:to>
                                        <p:strVal val="visible"/>
                                      </p:to>
                                    </p:set>
                                    <p:animEffect transition="in" filter="wipe(left)">
                                      <p:cBhvr>
                                        <p:cTn id="7" dur="500"/>
                                        <p:tgtEl>
                                          <p:spTgt spid="2355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3555">
                                            <p:txEl>
                                              <p:pRg st="1" end="1"/>
                                            </p:txEl>
                                          </p:spTgt>
                                        </p:tgtEl>
                                        <p:attrNameLst>
                                          <p:attrName>style.visibility</p:attrName>
                                        </p:attrNameLst>
                                      </p:cBhvr>
                                      <p:to>
                                        <p:strVal val="visible"/>
                                      </p:to>
                                    </p:set>
                                    <p:animEffect transition="in" filter="wipe(left)">
                                      <p:cBhvr>
                                        <p:cTn id="12" dur="500"/>
                                        <p:tgtEl>
                                          <p:spTgt spid="2355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3555">
                                            <p:txEl>
                                              <p:pRg st="2" end="2"/>
                                            </p:txEl>
                                          </p:spTgt>
                                        </p:tgtEl>
                                        <p:attrNameLst>
                                          <p:attrName>style.visibility</p:attrName>
                                        </p:attrNameLst>
                                      </p:cBhvr>
                                      <p:to>
                                        <p:strVal val="visible"/>
                                      </p:to>
                                    </p:set>
                                    <p:animEffect transition="in" filter="wipe(left)">
                                      <p:cBhvr>
                                        <p:cTn id="17" dur="500"/>
                                        <p:tgtEl>
                                          <p:spTgt spid="2355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3557">
                                            <p:txEl>
                                              <p:pRg st="0" end="0"/>
                                            </p:txEl>
                                          </p:spTgt>
                                        </p:tgtEl>
                                        <p:attrNameLst>
                                          <p:attrName>style.visibility</p:attrName>
                                        </p:attrNameLst>
                                      </p:cBhvr>
                                      <p:to>
                                        <p:strVal val="visible"/>
                                      </p:to>
                                    </p:set>
                                    <p:animEffect transition="in" filter="wipe(left)">
                                      <p:cBhvr>
                                        <p:cTn id="22" dur="500"/>
                                        <p:tgtEl>
                                          <p:spTgt spid="23557">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3556">
                                            <p:txEl>
                                              <p:pRg st="0" end="0"/>
                                            </p:txEl>
                                          </p:spTgt>
                                        </p:tgtEl>
                                        <p:attrNameLst>
                                          <p:attrName>style.visibility</p:attrName>
                                        </p:attrNameLst>
                                      </p:cBhvr>
                                      <p:to>
                                        <p:strVal val="visible"/>
                                      </p:to>
                                    </p:set>
                                    <p:animEffect transition="in" filter="wipe(left)">
                                      <p:cBhvr>
                                        <p:cTn id="27" dur="500"/>
                                        <p:tgtEl>
                                          <p:spTgt spid="23556">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3556">
                                            <p:txEl>
                                              <p:pRg st="1" end="1"/>
                                            </p:txEl>
                                          </p:spTgt>
                                        </p:tgtEl>
                                        <p:attrNameLst>
                                          <p:attrName>style.visibility</p:attrName>
                                        </p:attrNameLst>
                                      </p:cBhvr>
                                      <p:to>
                                        <p:strVal val="visible"/>
                                      </p:to>
                                    </p:set>
                                    <p:animEffect transition="in" filter="wipe(left)">
                                      <p:cBhvr>
                                        <p:cTn id="32" dur="500"/>
                                        <p:tgtEl>
                                          <p:spTgt spid="2355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5" grpId="0" build="p"/>
      <p:bldP spid="23556" grpId="0" build="p"/>
      <p:bldP spid="23557"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2"/>
          <p:cNvSpPr>
            <a:spLocks noGrp="1"/>
          </p:cNvSpPr>
          <p:nvPr>
            <p:ph type="title"/>
          </p:nvPr>
        </p:nvSpPr>
        <p:spPr>
          <a:xfrm>
            <a:off x="179388" y="765175"/>
            <a:ext cx="5421312" cy="603250"/>
          </a:xfrm>
        </p:spPr>
        <p:txBody>
          <a:bodyPr wrap="square" lIns="91440" tIns="45720" rIns="91440" bIns="45720" anchor="ctr"/>
          <a:lstStyle/>
          <a:p>
            <a:pPr algn="l" eaLnBrk="1" hangingPunct="1">
              <a:lnSpc>
                <a:spcPct val="110000"/>
              </a:lnSpc>
            </a:pPr>
            <a:r>
              <a:rPr lang="zh-CN" altLang="en-US" sz="3200" dirty="0">
                <a:solidFill>
                  <a:schemeClr val="tx1"/>
                </a:solidFill>
                <a:latin typeface="华文行楷" panose="02010800040101010101" pitchFamily="2" charset="-122"/>
                <a:ea typeface="华文行楷" panose="02010800040101010101" pitchFamily="2" charset="-122"/>
              </a:rPr>
              <a:t>二、比例运算电路</a:t>
            </a:r>
            <a:endParaRPr lang="zh-CN" altLang="en-US" sz="3200" b="1" dirty="0">
              <a:solidFill>
                <a:schemeClr val="tx1"/>
              </a:solidFill>
              <a:latin typeface="华文行楷" panose="02010800040101010101" pitchFamily="2" charset="-122"/>
              <a:ea typeface="华文行楷" panose="02010800040101010101" pitchFamily="2" charset="-122"/>
            </a:endParaRPr>
          </a:p>
        </p:txBody>
      </p:sp>
      <p:sp>
        <p:nvSpPr>
          <p:cNvPr id="24579" name="Text Box 3"/>
          <p:cNvSpPr txBox="1"/>
          <p:nvPr/>
        </p:nvSpPr>
        <p:spPr>
          <a:xfrm>
            <a:off x="457200" y="3721100"/>
            <a:ext cx="8077200" cy="1406525"/>
          </a:xfrm>
          <a:prstGeom prst="rect">
            <a:avLst/>
          </a:prstGeom>
          <a:noFill/>
          <a:ln w="9525">
            <a:noFill/>
          </a:ln>
        </p:spPr>
        <p:txBody>
          <a:bodyPr anchor="t">
            <a:spAutoFit/>
          </a:bodyPr>
          <a:lstStyle/>
          <a:p>
            <a:pPr marL="457200" indent="-457200" eaLnBrk="0" hangingPunct="0">
              <a:lnSpc>
                <a:spcPct val="120000"/>
              </a:lnSpc>
              <a:buAutoNum type="arabicParenR"/>
            </a:pPr>
            <a:r>
              <a:rPr lang="zh-CN" altLang="en-US" sz="2400" b="1" dirty="0">
                <a:latin typeface="Times New Roman" panose="02020603050405020304" pitchFamily="18" charset="0"/>
                <a:ea typeface="宋体" panose="02010600030101010101" pitchFamily="2" charset="-122"/>
              </a:rPr>
              <a:t>电路引入了哪种组态的负反馈？</a:t>
            </a:r>
            <a:endParaRPr lang="zh-CN" altLang="en-US" sz="2400" b="1" dirty="0">
              <a:latin typeface="Times New Roman" panose="02020603050405020304" pitchFamily="18" charset="0"/>
              <a:ea typeface="宋体" panose="02010600030101010101" pitchFamily="2" charset="-122"/>
            </a:endParaRPr>
          </a:p>
          <a:p>
            <a:pPr marL="457200" indent="-457200" eaLnBrk="0" hangingPunct="0">
              <a:lnSpc>
                <a:spcPct val="120000"/>
              </a:lnSpc>
              <a:buAutoNum type="arabicParenR"/>
            </a:pPr>
            <a:r>
              <a:rPr lang="zh-CN" altLang="en-US" sz="2400" b="1" dirty="0">
                <a:latin typeface="Times New Roman" panose="02020603050405020304" pitchFamily="18" charset="0"/>
                <a:ea typeface="宋体" panose="02010600030101010101" pitchFamily="2" charset="-122"/>
              </a:rPr>
              <a:t>电路的输入电阻为多少？</a:t>
            </a:r>
            <a:endParaRPr lang="zh-CN" altLang="en-US" sz="2400" b="1" dirty="0">
              <a:latin typeface="Times New Roman" panose="02020603050405020304" pitchFamily="18" charset="0"/>
              <a:ea typeface="宋体" panose="02010600030101010101" pitchFamily="2" charset="-122"/>
            </a:endParaRPr>
          </a:p>
          <a:p>
            <a:pPr marL="457200" indent="-457200" eaLnBrk="0" hangingPunct="0">
              <a:lnSpc>
                <a:spcPct val="120000"/>
              </a:lnSpc>
            </a:pPr>
            <a:r>
              <a:rPr lang="en-US" altLang="zh-CN" sz="2400" b="1" dirty="0">
                <a:latin typeface="Times New Roman" panose="02020603050405020304" pitchFamily="18" charset="0"/>
                <a:ea typeface="宋体" panose="02010600030101010101" pitchFamily="2" charset="-122"/>
              </a:rPr>
              <a:t>3)   </a:t>
            </a:r>
            <a:r>
              <a:rPr lang="en-US" altLang="zh-CN" sz="2400" b="1" i="1" dirty="0">
                <a:latin typeface="Times New Roman" panose="02020603050405020304" pitchFamily="18" charset="0"/>
                <a:ea typeface="宋体" panose="02010600030101010101" pitchFamily="2" charset="-122"/>
              </a:rPr>
              <a:t>R</a:t>
            </a:r>
            <a:r>
              <a:rPr lang="en-US" altLang="zh-CN" sz="2400" b="1" baseline="30000" dirty="0">
                <a:latin typeface="Times New Roman" panose="02020603050405020304" pitchFamily="18" charset="0"/>
                <a:ea typeface="宋体" panose="02010600030101010101" pitchFamily="2" charset="-122"/>
              </a:rPr>
              <a:t>’</a:t>
            </a:r>
            <a:r>
              <a:rPr lang="zh-CN" altLang="en-US" sz="2400" b="1" dirty="0">
                <a:latin typeface="Times New Roman" panose="02020603050405020304" pitchFamily="18" charset="0"/>
                <a:ea typeface="宋体" panose="02010600030101010101" pitchFamily="2" charset="-122"/>
              </a:rPr>
              <a:t>＝？为什么？</a:t>
            </a:r>
            <a:endParaRPr lang="zh-CN" altLang="en-US" sz="2400" b="1" dirty="0">
              <a:latin typeface="Times New Roman" panose="02020603050405020304" pitchFamily="18" charset="0"/>
              <a:ea typeface="宋体" panose="02010600030101010101" pitchFamily="2" charset="-122"/>
            </a:endParaRPr>
          </a:p>
        </p:txBody>
      </p:sp>
      <p:sp>
        <p:nvSpPr>
          <p:cNvPr id="24580" name="AutoShape 4"/>
          <p:cNvSpPr/>
          <p:nvPr/>
        </p:nvSpPr>
        <p:spPr>
          <a:xfrm>
            <a:off x="1187450" y="5661025"/>
            <a:ext cx="5043488" cy="863600"/>
          </a:xfrm>
          <a:prstGeom prst="borderCallout2">
            <a:avLst>
              <a:gd name="adj1" fmla="val 13236"/>
              <a:gd name="adj2" fmla="val 101509"/>
              <a:gd name="adj3" fmla="val 13236"/>
              <a:gd name="adj4" fmla="val 108060"/>
              <a:gd name="adj5" fmla="val -18199"/>
              <a:gd name="adj6" fmla="val 114792"/>
            </a:avLst>
          </a:prstGeom>
          <a:solidFill>
            <a:srgbClr val="FFFFCC"/>
          </a:solidFill>
          <a:ln w="19050" cap="flat" cmpd="sng">
            <a:solidFill>
              <a:srgbClr val="FF3300"/>
            </a:solidFill>
            <a:prstDash val="solid"/>
            <a:miter/>
            <a:headEnd type="none" w="med" len="med"/>
            <a:tailEnd type="none" w="med" len="med"/>
          </a:ln>
        </p:spPr>
        <p:txBody>
          <a:bodyPr anchor="t"/>
          <a:lstStyle/>
          <a:p>
            <a:pPr eaLnBrk="0" hangingPunct="0"/>
            <a:r>
              <a:rPr lang="en-US" altLang="zh-CN" sz="2400" b="1" i="1" dirty="0">
                <a:solidFill>
                  <a:srgbClr val="000000"/>
                </a:solidFill>
                <a:latin typeface="Times New Roman" panose="02020603050405020304" pitchFamily="18" charset="0"/>
                <a:ea typeface="宋体" panose="02010600030101010101" pitchFamily="2" charset="-122"/>
              </a:rPr>
              <a:t>R</a:t>
            </a:r>
            <a:r>
              <a:rPr lang="en-US" altLang="zh-CN" sz="2400" b="1" baseline="-25000" dirty="0">
                <a:solidFill>
                  <a:srgbClr val="000000"/>
                </a:solidFill>
                <a:latin typeface="Times New Roman" panose="02020603050405020304" pitchFamily="18" charset="0"/>
                <a:ea typeface="宋体" panose="02010600030101010101" pitchFamily="2" charset="-122"/>
              </a:rPr>
              <a:t>f</a:t>
            </a:r>
            <a:r>
              <a:rPr lang="zh-CN" altLang="en-US" sz="2400" b="1" dirty="0">
                <a:solidFill>
                  <a:srgbClr val="000000"/>
                </a:solidFill>
                <a:latin typeface="Times New Roman" panose="02020603050405020304" pitchFamily="18" charset="0"/>
                <a:ea typeface="宋体" panose="02010600030101010101" pitchFamily="2" charset="-122"/>
              </a:rPr>
              <a:t>太大，噪声大。如何利用相对小的电阻获得－</a:t>
            </a:r>
            <a:r>
              <a:rPr lang="en-US" altLang="zh-CN" sz="2400" b="1" dirty="0">
                <a:solidFill>
                  <a:srgbClr val="000000"/>
                </a:solidFill>
                <a:latin typeface="Times New Roman" panose="02020603050405020304" pitchFamily="18" charset="0"/>
                <a:ea typeface="宋体" panose="02010600030101010101" pitchFamily="2" charset="-122"/>
              </a:rPr>
              <a:t>100</a:t>
            </a:r>
            <a:r>
              <a:rPr lang="zh-CN" altLang="en-US" sz="2400" b="1" dirty="0">
                <a:solidFill>
                  <a:srgbClr val="000000"/>
                </a:solidFill>
                <a:latin typeface="Times New Roman" panose="02020603050405020304" pitchFamily="18" charset="0"/>
                <a:ea typeface="宋体" panose="02010600030101010101" pitchFamily="2" charset="-122"/>
              </a:rPr>
              <a:t>的比例系数？</a:t>
            </a:r>
            <a:endParaRPr lang="zh-CN" altLang="en-US" sz="2400" b="1" dirty="0">
              <a:solidFill>
                <a:srgbClr val="000000"/>
              </a:solidFill>
              <a:latin typeface="Times New Roman" panose="02020603050405020304" pitchFamily="18" charset="0"/>
              <a:ea typeface="宋体" panose="02010600030101010101" pitchFamily="2" charset="-122"/>
            </a:endParaRPr>
          </a:p>
        </p:txBody>
      </p:sp>
      <p:graphicFrame>
        <p:nvGraphicFramePr>
          <p:cNvPr id="24581" name="Object 5"/>
          <p:cNvGraphicFramePr/>
          <p:nvPr/>
        </p:nvGraphicFramePr>
        <p:xfrm>
          <a:off x="3962400" y="1358900"/>
          <a:ext cx="3200400" cy="2143125"/>
        </p:xfrm>
        <a:graphic>
          <a:graphicData uri="http://schemas.openxmlformats.org/presentationml/2006/ole">
            <mc:AlternateContent xmlns:mc="http://schemas.openxmlformats.org/markup-compatibility/2006">
              <mc:Choice xmlns:v="urn:schemas-microsoft-com:vml" Requires="v">
                <p:oleObj spid="_x0000_s4139" name="" r:id="rId1" imgW="10848975" imgH="7267575" progId="MSPhotoEd.3">
                  <p:embed/>
                </p:oleObj>
              </mc:Choice>
              <mc:Fallback>
                <p:oleObj name="" r:id="rId1" imgW="10848975" imgH="7267575" progId="MSPhotoEd.3">
                  <p:embed/>
                  <p:pic>
                    <p:nvPicPr>
                      <p:cNvPr id="0" name="图片 3087"/>
                      <p:cNvPicPr/>
                      <p:nvPr/>
                    </p:nvPicPr>
                    <p:blipFill>
                      <a:blip r:embed="rId2"/>
                      <a:stretch>
                        <a:fillRect/>
                      </a:stretch>
                    </p:blipFill>
                    <p:spPr>
                      <a:xfrm>
                        <a:off x="3962400" y="1358900"/>
                        <a:ext cx="3200400" cy="2143125"/>
                      </a:xfrm>
                      <a:prstGeom prst="rect">
                        <a:avLst/>
                      </a:prstGeom>
                      <a:noFill/>
                      <a:ln w="38100">
                        <a:noFill/>
                        <a:miter/>
                      </a:ln>
                    </p:spPr>
                  </p:pic>
                </p:oleObj>
              </mc:Fallback>
            </mc:AlternateContent>
          </a:graphicData>
        </a:graphic>
      </p:graphicFrame>
      <p:grpSp>
        <p:nvGrpSpPr>
          <p:cNvPr id="2" name="Group 6"/>
          <p:cNvGrpSpPr/>
          <p:nvPr/>
        </p:nvGrpSpPr>
        <p:grpSpPr>
          <a:xfrm>
            <a:off x="3962400" y="1306513"/>
            <a:ext cx="3352800" cy="1585912"/>
            <a:chOff x="2496" y="687"/>
            <a:chExt cx="2112" cy="999"/>
          </a:xfrm>
        </p:grpSpPr>
        <p:graphicFrame>
          <p:nvGraphicFramePr>
            <p:cNvPr id="9222" name="Object 7"/>
            <p:cNvGraphicFramePr/>
            <p:nvPr/>
          </p:nvGraphicFramePr>
          <p:xfrm>
            <a:off x="2736" y="1248"/>
            <a:ext cx="240" cy="187"/>
          </p:xfrm>
          <a:graphic>
            <a:graphicData uri="http://schemas.openxmlformats.org/presentationml/2006/ole">
              <mc:AlternateContent xmlns:mc="http://schemas.openxmlformats.org/markup-compatibility/2006">
                <mc:Choice xmlns:v="urn:schemas-microsoft-com:vml" Requires="v">
                  <p:oleObj spid="_x0000_s4140" name="" r:id="rId3" imgW="1304925" imgH="1019175" progId="MSPhotoEd.3">
                    <p:embed/>
                  </p:oleObj>
                </mc:Choice>
                <mc:Fallback>
                  <p:oleObj name="" r:id="rId3" imgW="1304925" imgH="1019175" progId="MSPhotoEd.3">
                    <p:embed/>
                    <p:pic>
                      <p:nvPicPr>
                        <p:cNvPr id="0" name="图片 3088"/>
                        <p:cNvPicPr/>
                        <p:nvPr/>
                      </p:nvPicPr>
                      <p:blipFill>
                        <a:blip r:embed="rId4"/>
                        <a:stretch>
                          <a:fillRect/>
                        </a:stretch>
                      </p:blipFill>
                      <p:spPr>
                        <a:xfrm>
                          <a:off x="2736" y="1248"/>
                          <a:ext cx="240" cy="187"/>
                        </a:xfrm>
                        <a:prstGeom prst="rect">
                          <a:avLst/>
                        </a:prstGeom>
                        <a:noFill/>
                        <a:ln w="38100">
                          <a:noFill/>
                          <a:miter/>
                        </a:ln>
                      </p:spPr>
                    </p:pic>
                  </p:oleObj>
                </mc:Fallback>
              </mc:AlternateContent>
            </a:graphicData>
          </a:graphic>
        </p:graphicFrame>
        <p:graphicFrame>
          <p:nvGraphicFramePr>
            <p:cNvPr id="9223" name="Object 8"/>
            <p:cNvGraphicFramePr/>
            <p:nvPr/>
          </p:nvGraphicFramePr>
          <p:xfrm>
            <a:off x="3194" y="971"/>
            <a:ext cx="192" cy="181"/>
          </p:xfrm>
          <a:graphic>
            <a:graphicData uri="http://schemas.openxmlformats.org/presentationml/2006/ole">
              <mc:AlternateContent xmlns:mc="http://schemas.openxmlformats.org/markup-compatibility/2006">
                <mc:Choice xmlns:v="urn:schemas-microsoft-com:vml" Requires="v">
                  <p:oleObj spid="_x0000_s4141" name="" r:id="rId5" imgW="962025" imgH="904875" progId="MSPhotoEd.3">
                    <p:embed/>
                  </p:oleObj>
                </mc:Choice>
                <mc:Fallback>
                  <p:oleObj name="" r:id="rId5" imgW="962025" imgH="904875" progId="MSPhotoEd.3">
                    <p:embed/>
                    <p:pic>
                      <p:nvPicPr>
                        <p:cNvPr id="0" name="图片 3086"/>
                        <p:cNvPicPr/>
                        <p:nvPr/>
                      </p:nvPicPr>
                      <p:blipFill>
                        <a:blip r:embed="rId6"/>
                        <a:stretch>
                          <a:fillRect/>
                        </a:stretch>
                      </p:blipFill>
                      <p:spPr>
                        <a:xfrm>
                          <a:off x="3194" y="971"/>
                          <a:ext cx="192" cy="181"/>
                        </a:xfrm>
                        <a:prstGeom prst="rect">
                          <a:avLst/>
                        </a:prstGeom>
                        <a:noFill/>
                        <a:ln w="38100">
                          <a:noFill/>
                          <a:miter/>
                        </a:ln>
                      </p:spPr>
                    </p:pic>
                  </p:oleObj>
                </mc:Fallback>
              </mc:AlternateContent>
            </a:graphicData>
          </a:graphic>
        </p:graphicFrame>
        <p:graphicFrame>
          <p:nvGraphicFramePr>
            <p:cNvPr id="9224" name="Object 9"/>
            <p:cNvGraphicFramePr/>
            <p:nvPr/>
          </p:nvGraphicFramePr>
          <p:xfrm>
            <a:off x="3203" y="1513"/>
            <a:ext cx="181" cy="173"/>
          </p:xfrm>
          <a:graphic>
            <a:graphicData uri="http://schemas.openxmlformats.org/presentationml/2006/ole">
              <mc:AlternateContent xmlns:mc="http://schemas.openxmlformats.org/markup-compatibility/2006">
                <mc:Choice xmlns:v="urn:schemas-microsoft-com:vml" Requires="v">
                  <p:oleObj spid="_x0000_s4142" name="" r:id="rId7" imgW="923925" imgH="885825" progId="MSPhotoEd.3">
                    <p:embed/>
                  </p:oleObj>
                </mc:Choice>
                <mc:Fallback>
                  <p:oleObj name="" r:id="rId7" imgW="923925" imgH="885825" progId="MSPhotoEd.3">
                    <p:embed/>
                    <p:pic>
                      <p:nvPicPr>
                        <p:cNvPr id="0" name="图片 3090"/>
                        <p:cNvPicPr/>
                        <p:nvPr/>
                      </p:nvPicPr>
                      <p:blipFill>
                        <a:blip r:embed="rId8"/>
                        <a:stretch>
                          <a:fillRect/>
                        </a:stretch>
                      </p:blipFill>
                      <p:spPr>
                        <a:xfrm>
                          <a:off x="3203" y="1513"/>
                          <a:ext cx="181" cy="173"/>
                        </a:xfrm>
                        <a:prstGeom prst="rect">
                          <a:avLst/>
                        </a:prstGeom>
                        <a:noFill/>
                        <a:ln w="38100">
                          <a:noFill/>
                          <a:miter/>
                        </a:ln>
                      </p:spPr>
                    </p:pic>
                  </p:oleObj>
                </mc:Fallback>
              </mc:AlternateContent>
            </a:graphicData>
          </a:graphic>
        </p:graphicFrame>
        <p:graphicFrame>
          <p:nvGraphicFramePr>
            <p:cNvPr id="9225" name="Object 10"/>
            <p:cNvGraphicFramePr/>
            <p:nvPr/>
          </p:nvGraphicFramePr>
          <p:xfrm>
            <a:off x="3840" y="687"/>
            <a:ext cx="288" cy="202"/>
          </p:xfrm>
          <a:graphic>
            <a:graphicData uri="http://schemas.openxmlformats.org/presentationml/2006/ole">
              <mc:AlternateContent xmlns:mc="http://schemas.openxmlformats.org/markup-compatibility/2006">
                <mc:Choice xmlns:v="urn:schemas-microsoft-com:vml" Requires="v">
                  <p:oleObj spid="_x0000_s4143" name="" r:id="rId9" imgW="1285875" imgH="904875" progId="MSPhotoEd.3">
                    <p:embed/>
                  </p:oleObj>
                </mc:Choice>
                <mc:Fallback>
                  <p:oleObj name="" r:id="rId9" imgW="1285875" imgH="904875" progId="MSPhotoEd.3">
                    <p:embed/>
                    <p:pic>
                      <p:nvPicPr>
                        <p:cNvPr id="0" name="图片 3089"/>
                        <p:cNvPicPr/>
                        <p:nvPr/>
                      </p:nvPicPr>
                      <p:blipFill>
                        <a:blip r:embed="rId10"/>
                        <a:stretch>
                          <a:fillRect/>
                        </a:stretch>
                      </p:blipFill>
                      <p:spPr>
                        <a:xfrm>
                          <a:off x="3840" y="687"/>
                          <a:ext cx="288" cy="202"/>
                        </a:xfrm>
                        <a:prstGeom prst="rect">
                          <a:avLst/>
                        </a:prstGeom>
                        <a:noFill/>
                        <a:ln w="38100">
                          <a:noFill/>
                          <a:miter/>
                        </a:ln>
                      </p:spPr>
                    </p:pic>
                  </p:oleObj>
                </mc:Fallback>
              </mc:AlternateContent>
            </a:graphicData>
          </a:graphic>
        </p:graphicFrame>
        <p:sp>
          <p:nvSpPr>
            <p:cNvPr id="9226" name="Text Box 11"/>
            <p:cNvSpPr txBox="1"/>
            <p:nvPr/>
          </p:nvSpPr>
          <p:spPr>
            <a:xfrm>
              <a:off x="2496" y="912"/>
              <a:ext cx="384" cy="288"/>
            </a:xfrm>
            <a:prstGeom prst="rect">
              <a:avLst/>
            </a:prstGeom>
            <a:noFill/>
            <a:ln w="9525">
              <a:noFill/>
            </a:ln>
          </p:spPr>
          <p:txBody>
            <a:bodyPr anchor="t">
              <a:spAutoFit/>
            </a:bodyPr>
            <a:lstStyle/>
            <a:p>
              <a:pPr>
                <a:spcBef>
                  <a:spcPct val="50000"/>
                </a:spcBef>
              </a:pPr>
              <a:r>
                <a:rPr lang="en-US" altLang="zh-CN" sz="2400" b="1" dirty="0">
                  <a:solidFill>
                    <a:srgbClr val="FF0000"/>
                  </a:solidFill>
                  <a:latin typeface="Times New Roman" panose="02020603050405020304" pitchFamily="18" charset="0"/>
                  <a:ea typeface="宋体" panose="02010600030101010101" pitchFamily="2" charset="-122"/>
                </a:rPr>
                <a:t>+</a:t>
              </a:r>
              <a:endParaRPr lang="en-US" altLang="zh-CN" sz="2400" b="1" dirty="0">
                <a:solidFill>
                  <a:srgbClr val="FF0000"/>
                </a:solidFill>
                <a:latin typeface="Times New Roman" panose="02020603050405020304" pitchFamily="18" charset="0"/>
                <a:ea typeface="宋体" panose="02010600030101010101" pitchFamily="2" charset="-122"/>
              </a:endParaRPr>
            </a:p>
          </p:txBody>
        </p:sp>
        <p:sp>
          <p:nvSpPr>
            <p:cNvPr id="9227" name="Text Box 12"/>
            <p:cNvSpPr txBox="1"/>
            <p:nvPr/>
          </p:nvSpPr>
          <p:spPr>
            <a:xfrm>
              <a:off x="4224" y="1008"/>
              <a:ext cx="384" cy="288"/>
            </a:xfrm>
            <a:prstGeom prst="rect">
              <a:avLst/>
            </a:prstGeom>
            <a:noFill/>
            <a:ln w="9525">
              <a:noFill/>
            </a:ln>
          </p:spPr>
          <p:txBody>
            <a:bodyPr anchor="t">
              <a:spAutoFit/>
            </a:bodyPr>
            <a:lstStyle/>
            <a:p>
              <a:pPr>
                <a:spcBef>
                  <a:spcPct val="50000"/>
                </a:spcBef>
              </a:pPr>
              <a:r>
                <a:rPr lang="en-US" altLang="zh-CN" sz="2400" b="1" dirty="0">
                  <a:solidFill>
                    <a:srgbClr val="FF0000"/>
                  </a:solidFill>
                  <a:latin typeface="Times New Roman" panose="02020603050405020304" pitchFamily="18" charset="0"/>
                  <a:ea typeface="宋体" panose="02010600030101010101" pitchFamily="2" charset="-122"/>
                </a:rPr>
                <a:t>_</a:t>
              </a:r>
              <a:endParaRPr lang="en-US" altLang="zh-CN" sz="2400" b="1" dirty="0">
                <a:solidFill>
                  <a:srgbClr val="FF0000"/>
                </a:solidFill>
                <a:latin typeface="Times New Roman" panose="02020603050405020304" pitchFamily="18" charset="0"/>
                <a:ea typeface="宋体" panose="02010600030101010101" pitchFamily="2" charset="-122"/>
              </a:endParaRPr>
            </a:p>
          </p:txBody>
        </p:sp>
      </p:grpSp>
      <p:sp>
        <p:nvSpPr>
          <p:cNvPr id="24589" name="Text Box 13"/>
          <p:cNvSpPr txBox="1"/>
          <p:nvPr/>
        </p:nvSpPr>
        <p:spPr>
          <a:xfrm>
            <a:off x="971550" y="1916113"/>
            <a:ext cx="2743200" cy="968375"/>
          </a:xfrm>
          <a:prstGeom prst="rect">
            <a:avLst/>
          </a:prstGeom>
          <a:noFill/>
          <a:ln w="9525">
            <a:noFill/>
          </a:ln>
        </p:spPr>
        <p:txBody>
          <a:bodyPr anchor="t">
            <a:spAutoFit/>
          </a:bodyPr>
          <a:lstStyle/>
          <a:p>
            <a:pPr>
              <a:lnSpc>
                <a:spcPct val="120000"/>
              </a:lnSpc>
            </a:pPr>
            <a:r>
              <a:rPr lang="en-US" altLang="zh-CN" sz="2400" b="1" i="1" dirty="0">
                <a:latin typeface="Times New Roman" panose="02020603050405020304" pitchFamily="18" charset="0"/>
                <a:ea typeface="宋体" panose="02010600030101010101" pitchFamily="2" charset="-122"/>
              </a:rPr>
              <a:t>i</a:t>
            </a:r>
            <a:r>
              <a:rPr lang="en-US" altLang="zh-CN" sz="2400" b="1" baseline="-25000" dirty="0">
                <a:latin typeface="Times New Roman" panose="02020603050405020304" pitchFamily="18" charset="0"/>
                <a:ea typeface="宋体" panose="02010600030101010101" pitchFamily="2" charset="-122"/>
              </a:rPr>
              <a:t>N</a:t>
            </a:r>
            <a:r>
              <a:rPr lang="en-US" altLang="zh-CN" sz="2400" b="1" dirty="0">
                <a:latin typeface="Times New Roman" panose="02020603050405020304" pitchFamily="18" charset="0"/>
                <a:ea typeface="宋体" panose="02010600030101010101" pitchFamily="2" charset="-122"/>
              </a:rPr>
              <a:t>=</a:t>
            </a:r>
            <a:r>
              <a:rPr lang="en-US" altLang="zh-CN" sz="2400" b="1" i="1" dirty="0">
                <a:latin typeface="Times New Roman" panose="02020603050405020304" pitchFamily="18" charset="0"/>
                <a:ea typeface="宋体" panose="02010600030101010101" pitchFamily="2" charset="-122"/>
              </a:rPr>
              <a:t>i</a:t>
            </a:r>
            <a:r>
              <a:rPr lang="en-US" altLang="zh-CN" sz="2400" b="1" baseline="-25000" dirty="0">
                <a:latin typeface="Times New Roman" panose="02020603050405020304" pitchFamily="18" charset="0"/>
                <a:ea typeface="宋体" panose="02010600030101010101" pitchFamily="2" charset="-122"/>
              </a:rPr>
              <a:t>P</a:t>
            </a:r>
            <a:r>
              <a:rPr lang="en-US" altLang="zh-CN" sz="2400" b="1" dirty="0">
                <a:latin typeface="Times New Roman" panose="02020603050405020304" pitchFamily="18" charset="0"/>
                <a:ea typeface="宋体" panose="02010600030101010101" pitchFamily="2" charset="-122"/>
              </a:rPr>
              <a:t>=0</a:t>
            </a:r>
            <a:r>
              <a:rPr lang="zh-CN" altLang="en-US" sz="2400" b="1" dirty="0">
                <a:latin typeface="Times New Roman" panose="02020603050405020304" pitchFamily="18" charset="0"/>
                <a:ea typeface="宋体" panose="02010600030101010101" pitchFamily="2" charset="-122"/>
              </a:rPr>
              <a:t>，</a:t>
            </a:r>
            <a:endParaRPr lang="zh-CN" altLang="en-US" sz="2400" b="1" dirty="0">
              <a:latin typeface="Times New Roman" panose="02020603050405020304" pitchFamily="18" charset="0"/>
              <a:ea typeface="宋体" panose="02010600030101010101" pitchFamily="2" charset="-122"/>
            </a:endParaRPr>
          </a:p>
          <a:p>
            <a:pPr>
              <a:lnSpc>
                <a:spcPct val="120000"/>
              </a:lnSpc>
            </a:pPr>
            <a:r>
              <a:rPr lang="en-US" altLang="zh-CN" sz="2400" b="1" i="1" dirty="0">
                <a:latin typeface="Times New Roman" panose="02020603050405020304" pitchFamily="18" charset="0"/>
                <a:ea typeface="宋体" panose="02010600030101010101" pitchFamily="2" charset="-122"/>
              </a:rPr>
              <a:t>u</a:t>
            </a:r>
            <a:r>
              <a:rPr lang="en-US" altLang="zh-CN" sz="2400" b="1" baseline="-25000" dirty="0">
                <a:latin typeface="Times New Roman" panose="02020603050405020304" pitchFamily="18" charset="0"/>
                <a:ea typeface="宋体" panose="02010600030101010101" pitchFamily="2" charset="-122"/>
              </a:rPr>
              <a:t>N</a:t>
            </a:r>
            <a:r>
              <a:rPr lang="en-US" altLang="zh-CN" sz="2400" b="1" dirty="0">
                <a:latin typeface="Times New Roman" panose="02020603050405020304" pitchFamily="18" charset="0"/>
                <a:ea typeface="宋体" panose="02010600030101010101" pitchFamily="2" charset="-122"/>
              </a:rPr>
              <a:t>=</a:t>
            </a:r>
            <a:r>
              <a:rPr lang="en-US" altLang="zh-CN" sz="2400" b="1" i="1" dirty="0">
                <a:latin typeface="Times New Roman" panose="02020603050405020304" pitchFamily="18" charset="0"/>
                <a:ea typeface="宋体" panose="02010600030101010101" pitchFamily="2" charset="-122"/>
              </a:rPr>
              <a:t>u</a:t>
            </a:r>
            <a:r>
              <a:rPr lang="en-US" altLang="zh-CN" sz="2400" b="1" baseline="-25000" dirty="0">
                <a:latin typeface="Times New Roman" panose="02020603050405020304" pitchFamily="18" charset="0"/>
                <a:ea typeface="宋体" panose="02010600030101010101" pitchFamily="2" charset="-122"/>
              </a:rPr>
              <a:t>P</a:t>
            </a:r>
            <a:r>
              <a:rPr lang="en-US" altLang="zh-CN" sz="2400" b="1" dirty="0">
                <a:latin typeface="Times New Roman" panose="02020603050405020304" pitchFamily="18" charset="0"/>
                <a:ea typeface="宋体" panose="02010600030101010101" pitchFamily="2" charset="-122"/>
              </a:rPr>
              <a:t>=0</a:t>
            </a:r>
            <a:r>
              <a:rPr lang="zh-CN" altLang="en-US" sz="2400" b="1" dirty="0">
                <a:latin typeface="Times New Roman" panose="02020603050405020304" pitchFamily="18" charset="0"/>
                <a:ea typeface="宋体" panose="02010600030101010101" pitchFamily="2" charset="-122"/>
              </a:rPr>
              <a:t>－－</a:t>
            </a:r>
            <a:r>
              <a:rPr lang="zh-CN" altLang="en-US" sz="2400" b="1" dirty="0">
                <a:solidFill>
                  <a:srgbClr val="990033"/>
                </a:solidFill>
                <a:latin typeface="Times New Roman" panose="02020603050405020304" pitchFamily="18" charset="0"/>
                <a:ea typeface="宋体" panose="02010600030101010101" pitchFamily="2" charset="-122"/>
              </a:rPr>
              <a:t>虚地</a:t>
            </a:r>
            <a:endParaRPr lang="zh-CN" altLang="en-US" sz="2400" b="1" dirty="0">
              <a:solidFill>
                <a:srgbClr val="990033"/>
              </a:solidFill>
              <a:latin typeface="Times New Roman" panose="02020603050405020304" pitchFamily="18" charset="0"/>
              <a:ea typeface="宋体" panose="02010600030101010101" pitchFamily="2" charset="-122"/>
            </a:endParaRPr>
          </a:p>
        </p:txBody>
      </p:sp>
      <p:grpSp>
        <p:nvGrpSpPr>
          <p:cNvPr id="3" name="Group 14"/>
          <p:cNvGrpSpPr/>
          <p:nvPr/>
        </p:nvGrpSpPr>
        <p:grpSpPr>
          <a:xfrm>
            <a:off x="971550" y="2924175"/>
            <a:ext cx="2997200" cy="814388"/>
            <a:chOff x="612" y="1706"/>
            <a:chExt cx="1888" cy="513"/>
          </a:xfrm>
        </p:grpSpPr>
        <p:sp>
          <p:nvSpPr>
            <p:cNvPr id="9230" name="Text Box 15"/>
            <p:cNvSpPr txBox="1"/>
            <p:nvPr/>
          </p:nvSpPr>
          <p:spPr>
            <a:xfrm>
              <a:off x="612" y="1850"/>
              <a:ext cx="1488" cy="288"/>
            </a:xfrm>
            <a:prstGeom prst="rect">
              <a:avLst/>
            </a:prstGeom>
            <a:noFill/>
            <a:ln w="9525">
              <a:noFill/>
            </a:ln>
          </p:spPr>
          <p:txBody>
            <a:bodyPr anchor="t">
              <a:spAutoFit/>
            </a:bodyPr>
            <a:lstStyle/>
            <a:p>
              <a:pPr>
                <a:spcBef>
                  <a:spcPct val="50000"/>
                </a:spcBef>
              </a:pPr>
              <a:r>
                <a:rPr lang="zh-CN" altLang="en-US" sz="2400" b="1" dirty="0">
                  <a:latin typeface="Times New Roman" panose="02020603050405020304" pitchFamily="18" charset="0"/>
                  <a:ea typeface="宋体" panose="02010600030101010101" pitchFamily="2" charset="-122"/>
                </a:rPr>
                <a:t>在节点</a:t>
              </a:r>
              <a:r>
                <a:rPr lang="en-US" altLang="zh-CN" sz="2400" b="1" dirty="0">
                  <a:latin typeface="Times New Roman" panose="02020603050405020304" pitchFamily="18" charset="0"/>
                  <a:ea typeface="宋体" panose="02010600030101010101" pitchFamily="2" charset="-122"/>
                </a:rPr>
                <a:t>N</a:t>
              </a:r>
              <a:r>
                <a:rPr lang="zh-CN" altLang="en-US" sz="2400" b="1" dirty="0">
                  <a:latin typeface="Times New Roman" panose="02020603050405020304" pitchFamily="18" charset="0"/>
                  <a:ea typeface="宋体" panose="02010600030101010101" pitchFamily="2" charset="-122"/>
                </a:rPr>
                <a:t>：</a:t>
              </a:r>
              <a:endParaRPr lang="zh-CN" altLang="en-US" sz="2400" b="1" dirty="0">
                <a:latin typeface="Times New Roman" panose="02020603050405020304" pitchFamily="18" charset="0"/>
                <a:ea typeface="宋体" panose="02010600030101010101" pitchFamily="2" charset="-122"/>
              </a:endParaRPr>
            </a:p>
          </p:txBody>
        </p:sp>
        <p:graphicFrame>
          <p:nvGraphicFramePr>
            <p:cNvPr id="9231" name="Object 16"/>
            <p:cNvGraphicFramePr/>
            <p:nvPr/>
          </p:nvGraphicFramePr>
          <p:xfrm>
            <a:off x="1572" y="1706"/>
            <a:ext cx="928" cy="513"/>
          </p:xfrm>
          <a:graphic>
            <a:graphicData uri="http://schemas.openxmlformats.org/presentationml/2006/ole">
              <mc:AlternateContent xmlns:mc="http://schemas.openxmlformats.org/markup-compatibility/2006">
                <mc:Choice xmlns:v="urn:schemas-microsoft-com:vml" Requires="v">
                  <p:oleObj spid="_x0000_s4144" name="" r:id="rId11" imgW="711200" imgH="393700" progId="Equation.3">
                    <p:embed/>
                  </p:oleObj>
                </mc:Choice>
                <mc:Fallback>
                  <p:oleObj name="" r:id="rId11" imgW="711200" imgH="393700" progId="Equation.3">
                    <p:embed/>
                    <p:pic>
                      <p:nvPicPr>
                        <p:cNvPr id="0" name="图片 3083"/>
                        <p:cNvPicPr/>
                        <p:nvPr/>
                      </p:nvPicPr>
                      <p:blipFill>
                        <a:blip r:embed="rId12"/>
                        <a:stretch>
                          <a:fillRect/>
                        </a:stretch>
                      </p:blipFill>
                      <p:spPr>
                        <a:xfrm>
                          <a:off x="1572" y="1706"/>
                          <a:ext cx="928" cy="513"/>
                        </a:xfrm>
                        <a:prstGeom prst="rect">
                          <a:avLst/>
                        </a:prstGeom>
                        <a:solidFill>
                          <a:srgbClr val="00FFFF"/>
                        </a:solidFill>
                        <a:ln w="9525" cap="flat" cmpd="sng">
                          <a:solidFill>
                            <a:srgbClr val="FF0000"/>
                          </a:solidFill>
                          <a:prstDash val="solid"/>
                          <a:miter/>
                          <a:headEnd type="none" w="med" len="med"/>
                          <a:tailEnd type="none" w="med" len="med"/>
                        </a:ln>
                      </p:spPr>
                    </p:pic>
                  </p:oleObj>
                </mc:Fallback>
              </mc:AlternateContent>
            </a:graphicData>
          </a:graphic>
        </p:graphicFrame>
      </p:grpSp>
      <p:graphicFrame>
        <p:nvGraphicFramePr>
          <p:cNvPr id="24593" name="Object 17"/>
          <p:cNvGraphicFramePr/>
          <p:nvPr/>
        </p:nvGraphicFramePr>
        <p:xfrm>
          <a:off x="5651500" y="2997200"/>
          <a:ext cx="2535238" cy="760413"/>
        </p:xfrm>
        <a:graphic>
          <a:graphicData uri="http://schemas.openxmlformats.org/presentationml/2006/ole">
            <mc:AlternateContent xmlns:mc="http://schemas.openxmlformats.org/markup-compatibility/2006">
              <mc:Choice xmlns:v="urn:schemas-microsoft-com:vml" Requires="v">
                <p:oleObj spid="_x0000_s4145" name="" r:id="rId13" imgW="1307465" imgH="393700" progId="Equation.3">
                  <p:embed/>
                </p:oleObj>
              </mc:Choice>
              <mc:Fallback>
                <p:oleObj name="" r:id="rId13" imgW="1307465" imgH="393700" progId="Equation.3">
                  <p:embed/>
                  <p:pic>
                    <p:nvPicPr>
                      <p:cNvPr id="0" name="图片 3084"/>
                      <p:cNvPicPr/>
                      <p:nvPr/>
                    </p:nvPicPr>
                    <p:blipFill>
                      <a:blip r:embed="rId14"/>
                      <a:stretch>
                        <a:fillRect/>
                      </a:stretch>
                    </p:blipFill>
                    <p:spPr>
                      <a:xfrm>
                        <a:off x="5651500" y="2997200"/>
                        <a:ext cx="2535238" cy="760413"/>
                      </a:xfrm>
                      <a:prstGeom prst="rect">
                        <a:avLst/>
                      </a:prstGeom>
                      <a:solidFill>
                        <a:srgbClr val="66FFFF"/>
                      </a:solidFill>
                      <a:ln w="9525" cap="flat" cmpd="sng">
                        <a:solidFill>
                          <a:srgbClr val="FF3300"/>
                        </a:solidFill>
                        <a:prstDash val="solid"/>
                        <a:miter/>
                        <a:headEnd type="none" w="med" len="med"/>
                        <a:tailEnd type="none" w="med" len="med"/>
                      </a:ln>
                    </p:spPr>
                  </p:pic>
                </p:oleObj>
              </mc:Fallback>
            </mc:AlternateContent>
          </a:graphicData>
        </a:graphic>
      </p:graphicFrame>
      <p:sp>
        <p:nvSpPr>
          <p:cNvPr id="9233" name="Text Box 18"/>
          <p:cNvSpPr txBox="1"/>
          <p:nvPr/>
        </p:nvSpPr>
        <p:spPr>
          <a:xfrm>
            <a:off x="323850" y="1341438"/>
            <a:ext cx="4321175" cy="521970"/>
          </a:xfrm>
          <a:prstGeom prst="rect">
            <a:avLst/>
          </a:prstGeom>
          <a:noFill/>
          <a:ln w="9525">
            <a:noFill/>
          </a:ln>
        </p:spPr>
        <p:txBody>
          <a:bodyPr anchor="t">
            <a:spAutoFit/>
          </a:bodyPr>
          <a:lstStyle/>
          <a:p>
            <a:pPr>
              <a:spcBef>
                <a:spcPct val="50000"/>
              </a:spcBef>
            </a:pPr>
            <a:r>
              <a:rPr lang="en-US" altLang="zh-CN" sz="2800" dirty="0">
                <a:latin typeface="华文行楷" panose="02010800040101010101" pitchFamily="2" charset="-122"/>
                <a:ea typeface="华文行楷" panose="02010800040101010101" pitchFamily="2" charset="-122"/>
              </a:rPr>
              <a:t>1.  </a:t>
            </a:r>
            <a:r>
              <a:rPr lang="zh-CN" altLang="en-US" sz="2800" dirty="0">
                <a:latin typeface="华文行楷" panose="02010800040101010101" pitchFamily="2" charset="-122"/>
                <a:ea typeface="华文行楷" panose="02010800040101010101" pitchFamily="2" charset="-122"/>
              </a:rPr>
              <a:t>反相</a:t>
            </a:r>
            <a:r>
              <a:rPr lang="zh-CN" altLang="en-US" sz="2800" dirty="0">
                <a:latin typeface="华文行楷" panose="02010800040101010101" pitchFamily="2" charset="-122"/>
                <a:ea typeface="华文行楷" panose="02010800040101010101" pitchFamily="2" charset="-122"/>
                <a:sym typeface="+mn-ea"/>
              </a:rPr>
              <a:t>比例运算</a:t>
            </a:r>
            <a:endParaRPr lang="zh-CN" altLang="en-US" sz="2800" dirty="0">
              <a:latin typeface="华文行楷" panose="02010800040101010101" pitchFamily="2" charset="-122"/>
              <a:ea typeface="华文行楷" panose="02010800040101010101" pitchFamily="2" charset="-122"/>
            </a:endParaRPr>
          </a:p>
        </p:txBody>
      </p:sp>
      <p:sp>
        <p:nvSpPr>
          <p:cNvPr id="24599" name="Text Box 23"/>
          <p:cNvSpPr txBox="1"/>
          <p:nvPr/>
        </p:nvSpPr>
        <p:spPr>
          <a:xfrm>
            <a:off x="3203575" y="4652963"/>
            <a:ext cx="1655763" cy="457200"/>
          </a:xfrm>
          <a:prstGeom prst="rect">
            <a:avLst/>
          </a:prstGeom>
          <a:noFill/>
          <a:ln w="9525">
            <a:noFill/>
          </a:ln>
        </p:spPr>
        <p:txBody>
          <a:bodyPr anchor="t">
            <a:spAutoFit/>
          </a:bodyPr>
          <a:lstStyle/>
          <a:p>
            <a:pPr>
              <a:spcBef>
                <a:spcPct val="50000"/>
              </a:spcBef>
            </a:pPr>
            <a:r>
              <a:rPr lang="en-US" altLang="zh-CN" sz="2400" b="1" i="1" dirty="0">
                <a:latin typeface="Times New Roman" panose="02020603050405020304" pitchFamily="18" charset="0"/>
                <a:ea typeface="宋体" panose="02010600030101010101" pitchFamily="2" charset="-122"/>
              </a:rPr>
              <a:t>R</a:t>
            </a:r>
            <a:r>
              <a:rPr lang="en-US" altLang="zh-CN" sz="2400" b="1" dirty="0">
                <a:latin typeface="Times New Roman" panose="02020603050405020304" pitchFamily="18" charset="0"/>
                <a:ea typeface="宋体" panose="02010600030101010101" pitchFamily="2" charset="-122"/>
              </a:rPr>
              <a:t>’=</a:t>
            </a:r>
            <a:r>
              <a:rPr lang="en-US" altLang="zh-CN" sz="2400" b="1" i="1" dirty="0">
                <a:latin typeface="Times New Roman" panose="02020603050405020304" pitchFamily="18" charset="0"/>
                <a:ea typeface="宋体" panose="02010600030101010101" pitchFamily="2" charset="-122"/>
              </a:rPr>
              <a:t>R</a:t>
            </a:r>
            <a:r>
              <a:rPr lang="en-US" altLang="zh-CN" sz="2400" b="1" dirty="0">
                <a:latin typeface="Times New Roman" panose="02020603050405020304" pitchFamily="18" charset="0"/>
                <a:ea typeface="宋体" panose="02010600030101010101" pitchFamily="2" charset="-122"/>
              </a:rPr>
              <a:t>∥</a:t>
            </a:r>
            <a:r>
              <a:rPr lang="en-US" altLang="zh-CN" sz="2400" b="1" i="1" dirty="0">
                <a:latin typeface="Times New Roman" panose="02020603050405020304" pitchFamily="18" charset="0"/>
                <a:ea typeface="宋体" panose="02010600030101010101" pitchFamily="2" charset="-122"/>
              </a:rPr>
              <a:t>R</a:t>
            </a:r>
            <a:r>
              <a:rPr lang="en-US" altLang="zh-CN" sz="2400" b="1" baseline="-25000" dirty="0">
                <a:latin typeface="Times New Roman" panose="02020603050405020304" pitchFamily="18" charset="0"/>
                <a:ea typeface="宋体" panose="02010600030101010101" pitchFamily="2" charset="-122"/>
              </a:rPr>
              <a:t>f</a:t>
            </a:r>
            <a:endParaRPr lang="en-US" altLang="zh-CN" sz="2400" b="1" dirty="0">
              <a:latin typeface="Times New Roman" panose="02020603050405020304" pitchFamily="18" charset="0"/>
              <a:ea typeface="宋体" panose="02010600030101010101" pitchFamily="2" charset="-122"/>
            </a:endParaRPr>
          </a:p>
        </p:txBody>
      </p:sp>
      <p:sp>
        <p:nvSpPr>
          <p:cNvPr id="24600" name="Text Box 24"/>
          <p:cNvSpPr txBox="1"/>
          <p:nvPr/>
        </p:nvSpPr>
        <p:spPr>
          <a:xfrm>
            <a:off x="468313" y="5084763"/>
            <a:ext cx="8208962" cy="457200"/>
          </a:xfrm>
          <a:prstGeom prst="rect">
            <a:avLst/>
          </a:prstGeom>
          <a:noFill/>
          <a:ln w="9525">
            <a:noFill/>
          </a:ln>
        </p:spPr>
        <p:txBody>
          <a:bodyPr anchor="t">
            <a:spAutoFit/>
          </a:bodyPr>
          <a:lstStyle/>
          <a:p>
            <a:pPr>
              <a:spcBef>
                <a:spcPct val="50000"/>
              </a:spcBef>
            </a:pPr>
            <a:r>
              <a:rPr lang="en-US" altLang="zh-CN" sz="2400" b="1" dirty="0">
                <a:latin typeface="Times New Roman" panose="02020603050405020304" pitchFamily="18" charset="0"/>
                <a:ea typeface="宋体" panose="02010600030101010101" pitchFamily="2" charset="-122"/>
              </a:rPr>
              <a:t>4)  </a:t>
            </a:r>
            <a:r>
              <a:rPr lang="zh-CN" altLang="en-US" sz="2400" b="1" dirty="0">
                <a:latin typeface="Times New Roman" panose="02020603050405020304" pitchFamily="18" charset="0"/>
                <a:ea typeface="宋体" panose="02010600030101010101" pitchFamily="2" charset="-122"/>
              </a:rPr>
              <a:t>若要</a:t>
            </a:r>
            <a:r>
              <a:rPr lang="en-US" altLang="zh-CN" sz="2400" b="1" i="1" dirty="0">
                <a:latin typeface="Times New Roman" panose="02020603050405020304" pitchFamily="18" charset="0"/>
                <a:ea typeface="宋体" panose="02010600030101010101" pitchFamily="2" charset="-122"/>
              </a:rPr>
              <a:t>R</a:t>
            </a:r>
            <a:r>
              <a:rPr lang="en-US" altLang="zh-CN" sz="2400" b="1" baseline="-25000" dirty="0">
                <a:latin typeface="Times New Roman" panose="02020603050405020304" pitchFamily="18" charset="0"/>
                <a:ea typeface="宋体" panose="02010600030101010101" pitchFamily="2" charset="-122"/>
              </a:rPr>
              <a:t>i</a:t>
            </a:r>
            <a:r>
              <a:rPr lang="zh-CN" altLang="en-US" sz="2400" b="1" dirty="0">
                <a:latin typeface="Times New Roman" panose="02020603050405020304" pitchFamily="18" charset="0"/>
                <a:ea typeface="宋体" panose="02010600030101010101" pitchFamily="2" charset="-122"/>
              </a:rPr>
              <a:t>＝</a:t>
            </a:r>
            <a:r>
              <a:rPr lang="en-US" altLang="zh-CN" sz="2400" b="1" dirty="0">
                <a:latin typeface="Times New Roman" panose="02020603050405020304" pitchFamily="18" charset="0"/>
                <a:ea typeface="宋体" panose="02010600030101010101" pitchFamily="2" charset="-122"/>
              </a:rPr>
              <a:t>100kΩ</a:t>
            </a:r>
            <a:r>
              <a:rPr lang="zh-CN" altLang="en-US" sz="2400" b="1" dirty="0">
                <a:latin typeface="Times New Roman" panose="02020603050405020304" pitchFamily="18" charset="0"/>
                <a:ea typeface="宋体" panose="02010600030101010101" pitchFamily="2" charset="-122"/>
              </a:rPr>
              <a:t>，比例系数为－</a:t>
            </a:r>
            <a:r>
              <a:rPr lang="en-US" altLang="zh-CN" sz="2400" b="1" dirty="0">
                <a:latin typeface="Times New Roman" panose="02020603050405020304" pitchFamily="18" charset="0"/>
                <a:ea typeface="宋体" panose="02010600030101010101" pitchFamily="2" charset="-122"/>
              </a:rPr>
              <a:t>100</a:t>
            </a:r>
            <a:r>
              <a:rPr lang="zh-CN" altLang="en-US" sz="2400" b="1" dirty="0">
                <a:latin typeface="Times New Roman" panose="02020603050405020304" pitchFamily="18" charset="0"/>
                <a:ea typeface="宋体" panose="02010600030101010101" pitchFamily="2" charset="-122"/>
              </a:rPr>
              <a:t>，</a:t>
            </a:r>
            <a:r>
              <a:rPr lang="en-US" altLang="zh-CN" sz="2400" b="1" i="1" dirty="0">
                <a:latin typeface="Times New Roman" panose="02020603050405020304" pitchFamily="18" charset="0"/>
                <a:ea typeface="宋体" panose="02010600030101010101" pitchFamily="2" charset="-122"/>
              </a:rPr>
              <a:t>R</a:t>
            </a:r>
            <a:r>
              <a:rPr lang="zh-CN" altLang="en-US" sz="2400" b="1" dirty="0">
                <a:latin typeface="Times New Roman" panose="02020603050405020304" pitchFamily="18" charset="0"/>
                <a:ea typeface="宋体" panose="02010600030101010101" pitchFamily="2" charset="-122"/>
              </a:rPr>
              <a:t>＝？ </a:t>
            </a:r>
            <a:r>
              <a:rPr lang="en-US" altLang="zh-CN" sz="2400" b="1" i="1" dirty="0">
                <a:latin typeface="Times New Roman" panose="02020603050405020304" pitchFamily="18" charset="0"/>
                <a:ea typeface="宋体" panose="02010600030101010101" pitchFamily="2" charset="-122"/>
              </a:rPr>
              <a:t>R</a:t>
            </a:r>
            <a:r>
              <a:rPr lang="en-US" altLang="zh-CN" sz="2400" b="1" baseline="-25000" dirty="0">
                <a:latin typeface="Times New Roman" panose="02020603050405020304" pitchFamily="18" charset="0"/>
                <a:ea typeface="宋体" panose="02010600030101010101" pitchFamily="2" charset="-122"/>
              </a:rPr>
              <a:t>f</a:t>
            </a:r>
            <a:r>
              <a:rPr lang="zh-CN" altLang="en-US" sz="2400" b="1" dirty="0">
                <a:latin typeface="Times New Roman" panose="02020603050405020304" pitchFamily="18" charset="0"/>
                <a:ea typeface="宋体" panose="02010600030101010101" pitchFamily="2" charset="-122"/>
              </a:rPr>
              <a:t>＝？</a:t>
            </a:r>
            <a:endParaRPr lang="zh-CN" altLang="en-US" sz="2400" b="1" dirty="0">
              <a:latin typeface="Times New Roman" panose="02020603050405020304" pitchFamily="18" charset="0"/>
              <a:ea typeface="宋体" panose="02010600030101010101" pitchFamily="2" charset="-122"/>
            </a:endParaRPr>
          </a:p>
        </p:txBody>
      </p:sp>
      <p:sp>
        <p:nvSpPr>
          <p:cNvPr id="24601" name="AutoShape 25"/>
          <p:cNvSpPr/>
          <p:nvPr/>
        </p:nvSpPr>
        <p:spPr>
          <a:xfrm>
            <a:off x="5295900" y="4322763"/>
            <a:ext cx="3092450" cy="474662"/>
          </a:xfrm>
          <a:prstGeom prst="borderCallout1">
            <a:avLst>
              <a:gd name="adj1" fmla="val 24079"/>
              <a:gd name="adj2" fmla="val -2463"/>
              <a:gd name="adj3" fmla="val 100000"/>
              <a:gd name="adj4" fmla="val -25718"/>
            </a:avLst>
          </a:prstGeom>
          <a:solidFill>
            <a:srgbClr val="FFFFCC"/>
          </a:solidFill>
          <a:ln w="19050" cap="flat" cmpd="sng">
            <a:solidFill>
              <a:srgbClr val="FF0000"/>
            </a:solidFill>
            <a:prstDash val="solid"/>
            <a:miter/>
            <a:headEnd type="none" w="med" len="med"/>
            <a:tailEnd type="none" w="med" len="med"/>
          </a:ln>
        </p:spPr>
        <p:txBody>
          <a:bodyPr anchor="t"/>
          <a:lstStyle/>
          <a:p>
            <a:pPr algn="ctr"/>
            <a:r>
              <a:rPr lang="zh-CN" altLang="en-US" sz="2400" b="1" dirty="0">
                <a:latin typeface="Times New Roman" panose="02020603050405020304" pitchFamily="18" charset="0"/>
                <a:ea typeface="宋体" panose="02010600030101010101" pitchFamily="2" charset="-122"/>
              </a:rPr>
              <a:t>保证输入级的对称性</a:t>
            </a:r>
            <a:endParaRPr lang="zh-CN" altLang="en-US" sz="2400" b="1" dirty="0">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4581"/>
                                        </p:tgtEl>
                                        <p:attrNameLst>
                                          <p:attrName>style.visibility</p:attrName>
                                        </p:attrNameLst>
                                      </p:cBhvr>
                                      <p:to>
                                        <p:strVal val="visible"/>
                                      </p:to>
                                    </p:set>
                                    <p:animEffect transition="in" filter="wipe(left)">
                                      <p:cBhvr>
                                        <p:cTn id="7" dur="500"/>
                                        <p:tgtEl>
                                          <p:spTgt spid="2458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4589">
                                            <p:txEl>
                                              <p:pRg st="0" end="0"/>
                                            </p:txEl>
                                          </p:spTgt>
                                        </p:tgtEl>
                                        <p:attrNameLst>
                                          <p:attrName>style.visibility</p:attrName>
                                        </p:attrNameLst>
                                      </p:cBhvr>
                                      <p:to>
                                        <p:strVal val="visible"/>
                                      </p:to>
                                    </p:set>
                                    <p:animEffect transition="in" filter="wipe(left)">
                                      <p:cBhvr>
                                        <p:cTn id="17" dur="500"/>
                                        <p:tgtEl>
                                          <p:spTgt spid="24589">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4589">
                                            <p:txEl>
                                              <p:pRg st="1" end="1"/>
                                            </p:txEl>
                                          </p:spTgt>
                                        </p:tgtEl>
                                        <p:attrNameLst>
                                          <p:attrName>style.visibility</p:attrName>
                                        </p:attrNameLst>
                                      </p:cBhvr>
                                      <p:to>
                                        <p:strVal val="visible"/>
                                      </p:to>
                                    </p:set>
                                    <p:animEffect transition="in" filter="wipe(left)">
                                      <p:cBhvr>
                                        <p:cTn id="22" dur="500"/>
                                        <p:tgtEl>
                                          <p:spTgt spid="24589">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wipe(left)">
                                      <p:cBhvr>
                                        <p:cTn id="27" dur="500"/>
                                        <p:tgtEl>
                                          <p:spTgt spid="3"/>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24593"/>
                                        </p:tgtEl>
                                        <p:attrNameLst>
                                          <p:attrName>style.visibility</p:attrName>
                                        </p:attrNameLst>
                                      </p:cBhvr>
                                      <p:to>
                                        <p:strVal val="visible"/>
                                      </p:to>
                                    </p:set>
                                    <p:animEffect transition="in" filter="wipe(left)">
                                      <p:cBhvr>
                                        <p:cTn id="32" dur="500"/>
                                        <p:tgtEl>
                                          <p:spTgt spid="24593"/>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4579">
                                            <p:txEl>
                                              <p:pRg st="0" end="0"/>
                                            </p:txEl>
                                          </p:spTgt>
                                        </p:tgtEl>
                                        <p:attrNameLst>
                                          <p:attrName>style.visibility</p:attrName>
                                        </p:attrNameLst>
                                      </p:cBhvr>
                                      <p:to>
                                        <p:strVal val="visible"/>
                                      </p:to>
                                    </p:set>
                                    <p:animEffect transition="in" filter="wipe(left)">
                                      <p:cBhvr>
                                        <p:cTn id="37" dur="500"/>
                                        <p:tgtEl>
                                          <p:spTgt spid="24579">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24579">
                                            <p:txEl>
                                              <p:pRg st="1" end="1"/>
                                            </p:txEl>
                                          </p:spTgt>
                                        </p:tgtEl>
                                        <p:attrNameLst>
                                          <p:attrName>style.visibility</p:attrName>
                                        </p:attrNameLst>
                                      </p:cBhvr>
                                      <p:to>
                                        <p:strVal val="visible"/>
                                      </p:to>
                                    </p:set>
                                    <p:animEffect transition="in" filter="wipe(left)">
                                      <p:cBhvr>
                                        <p:cTn id="42" dur="500"/>
                                        <p:tgtEl>
                                          <p:spTgt spid="24579">
                                            <p:txEl>
                                              <p:pRg st="1" end="1"/>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24579">
                                            <p:txEl>
                                              <p:pRg st="2" end="2"/>
                                            </p:txEl>
                                          </p:spTgt>
                                        </p:tgtEl>
                                        <p:attrNameLst>
                                          <p:attrName>style.visibility</p:attrName>
                                        </p:attrNameLst>
                                      </p:cBhvr>
                                      <p:to>
                                        <p:strVal val="visible"/>
                                      </p:to>
                                    </p:set>
                                    <p:animEffect transition="in" filter="wipe(left)">
                                      <p:cBhvr>
                                        <p:cTn id="47" dur="500"/>
                                        <p:tgtEl>
                                          <p:spTgt spid="24579">
                                            <p:txEl>
                                              <p:pRg st="2" end="2"/>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24599"/>
                                        </p:tgtEl>
                                        <p:attrNameLst>
                                          <p:attrName>style.visibility</p:attrName>
                                        </p:attrNameLst>
                                      </p:cBhvr>
                                      <p:to>
                                        <p:strVal val="visible"/>
                                      </p:to>
                                    </p:set>
                                    <p:animEffect transition="in" filter="wipe(left)">
                                      <p:cBhvr>
                                        <p:cTn id="52" dur="500"/>
                                        <p:tgtEl>
                                          <p:spTgt spid="24599"/>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24601"/>
                                        </p:tgtEl>
                                        <p:attrNameLst>
                                          <p:attrName>style.visibility</p:attrName>
                                        </p:attrNameLst>
                                      </p:cBhvr>
                                      <p:to>
                                        <p:strVal val="visible"/>
                                      </p:to>
                                    </p:set>
                                    <p:animEffect transition="in" filter="wipe(left)">
                                      <p:cBhvr>
                                        <p:cTn id="57" dur="500"/>
                                        <p:tgtEl>
                                          <p:spTgt spid="24601"/>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24600"/>
                                        </p:tgtEl>
                                        <p:attrNameLst>
                                          <p:attrName>style.visibility</p:attrName>
                                        </p:attrNameLst>
                                      </p:cBhvr>
                                      <p:to>
                                        <p:strVal val="visible"/>
                                      </p:to>
                                    </p:set>
                                    <p:animEffect transition="in" filter="wipe(left)">
                                      <p:cBhvr>
                                        <p:cTn id="62" dur="500"/>
                                        <p:tgtEl>
                                          <p:spTgt spid="24600"/>
                                        </p:tgtEl>
                                      </p:cBhvr>
                                    </p:animEffec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499"/>
                                          </p:stCondLst>
                                        </p:cTn>
                                        <p:tgtEl>
                                          <p:spTgt spid="2458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9" grpId="0" build="p"/>
      <p:bldP spid="24580" grpId="0" animBg="1"/>
      <p:bldP spid="24589" grpId="0" build="p"/>
      <p:bldP spid="24599" grpId="0"/>
      <p:bldP spid="24600" grpId="0"/>
      <p:bldP spid="24601"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2"/>
          <p:cNvSpPr>
            <a:spLocks noGrp="1"/>
          </p:cNvSpPr>
          <p:nvPr>
            <p:ph type="title"/>
          </p:nvPr>
        </p:nvSpPr>
        <p:spPr>
          <a:xfrm>
            <a:off x="395288" y="981075"/>
            <a:ext cx="7772400" cy="457200"/>
          </a:xfrm>
        </p:spPr>
        <p:txBody>
          <a:bodyPr wrap="square" lIns="91440" tIns="45720" rIns="91440" bIns="45720" anchor="ctr"/>
          <a:lstStyle/>
          <a:p>
            <a:pPr algn="l" eaLnBrk="1" hangingPunct="1">
              <a:lnSpc>
                <a:spcPct val="120000"/>
              </a:lnSpc>
            </a:pPr>
            <a:r>
              <a:rPr lang="en-US" altLang="zh-CN" sz="2800" b="1" dirty="0">
                <a:solidFill>
                  <a:schemeClr val="tx1"/>
                </a:solidFill>
                <a:ea typeface="隶书" panose="02010509060101010101" pitchFamily="49" charset="-122"/>
              </a:rPr>
              <a:t>T </a:t>
            </a:r>
            <a:r>
              <a:rPr lang="zh-CN" altLang="en-US" sz="3200" dirty="0">
                <a:solidFill>
                  <a:schemeClr val="tx1"/>
                </a:solidFill>
                <a:latin typeface="华文行楷" panose="02010800040101010101" pitchFamily="2" charset="-122"/>
                <a:ea typeface="华文行楷" panose="02010800040101010101" pitchFamily="2" charset="-122"/>
              </a:rPr>
              <a:t>形</a:t>
            </a:r>
            <a:r>
              <a:rPr lang="zh-CN" altLang="zh-CN" sz="3200" dirty="0">
                <a:solidFill>
                  <a:schemeClr val="tx1"/>
                </a:solidFill>
                <a:latin typeface="华文行楷" panose="02010800040101010101" pitchFamily="2" charset="-122"/>
                <a:ea typeface="华文行楷" panose="02010800040101010101" pitchFamily="2" charset="-122"/>
              </a:rPr>
              <a:t>反馈网络反相比例运算电路</a:t>
            </a:r>
            <a:endParaRPr lang="zh-CN" altLang="zh-CN" sz="3200" dirty="0">
              <a:solidFill>
                <a:schemeClr val="tx1"/>
              </a:solidFill>
              <a:latin typeface="华文行楷" panose="02010800040101010101" pitchFamily="2" charset="-122"/>
              <a:ea typeface="华文行楷" panose="02010800040101010101" pitchFamily="2" charset="-122"/>
            </a:endParaRPr>
          </a:p>
        </p:txBody>
      </p:sp>
      <p:pic>
        <p:nvPicPr>
          <p:cNvPr id="10242" name="Picture 3" descr="Dz070202"/>
          <p:cNvPicPr>
            <a:picLocks noChangeAspect="1"/>
          </p:cNvPicPr>
          <p:nvPr/>
        </p:nvPicPr>
        <p:blipFill>
          <a:blip r:embed="rId1">
            <a:clrChange>
              <a:clrFrom>
                <a:srgbClr val="FFFFFF"/>
              </a:clrFrom>
              <a:clrTo>
                <a:srgbClr val="FFFFFF">
                  <a:alpha val="0"/>
                </a:srgbClr>
              </a:clrTo>
            </a:clrChange>
          </a:blip>
          <a:srcRect b="-3226"/>
          <a:stretch>
            <a:fillRect/>
          </a:stretch>
        </p:blipFill>
        <p:spPr>
          <a:xfrm>
            <a:off x="539750" y="2278063"/>
            <a:ext cx="3200400" cy="2438400"/>
          </a:xfrm>
          <a:prstGeom prst="rect">
            <a:avLst/>
          </a:prstGeom>
          <a:solidFill>
            <a:schemeClr val="bg1"/>
          </a:solidFill>
          <a:ln w="9525">
            <a:noFill/>
          </a:ln>
        </p:spPr>
      </p:pic>
      <p:graphicFrame>
        <p:nvGraphicFramePr>
          <p:cNvPr id="25604" name="Object 4"/>
          <p:cNvGraphicFramePr/>
          <p:nvPr/>
        </p:nvGraphicFramePr>
        <p:xfrm>
          <a:off x="6045200" y="2181225"/>
          <a:ext cx="1741488" cy="882650"/>
        </p:xfrm>
        <a:graphic>
          <a:graphicData uri="http://schemas.openxmlformats.org/presentationml/2006/ole">
            <mc:AlternateContent xmlns:mc="http://schemas.openxmlformats.org/markup-compatibility/2006">
              <mc:Choice xmlns:v="urn:schemas-microsoft-com:vml" Requires="v">
                <p:oleObj spid="_x0000_s5157" name="" r:id="rId2" imgW="850265" imgH="431800" progId="Equation.3">
                  <p:embed/>
                </p:oleObj>
              </mc:Choice>
              <mc:Fallback>
                <p:oleObj name="" r:id="rId2" imgW="850265" imgH="431800" progId="Equation.3">
                  <p:embed/>
                  <p:pic>
                    <p:nvPicPr>
                      <p:cNvPr id="0" name="图片 3085"/>
                      <p:cNvPicPr/>
                      <p:nvPr/>
                    </p:nvPicPr>
                    <p:blipFill>
                      <a:blip r:embed="rId3"/>
                      <a:stretch>
                        <a:fillRect/>
                      </a:stretch>
                    </p:blipFill>
                    <p:spPr>
                      <a:xfrm>
                        <a:off x="6045200" y="2181225"/>
                        <a:ext cx="1741488" cy="882650"/>
                      </a:xfrm>
                      <a:prstGeom prst="rect">
                        <a:avLst/>
                      </a:prstGeom>
                      <a:noFill/>
                      <a:ln w="38100">
                        <a:noFill/>
                        <a:miter/>
                      </a:ln>
                    </p:spPr>
                  </p:pic>
                </p:oleObj>
              </mc:Fallback>
            </mc:AlternateContent>
          </a:graphicData>
        </a:graphic>
      </p:graphicFrame>
      <p:graphicFrame>
        <p:nvGraphicFramePr>
          <p:cNvPr id="25605" name="Object 5"/>
          <p:cNvGraphicFramePr/>
          <p:nvPr/>
        </p:nvGraphicFramePr>
        <p:xfrm>
          <a:off x="3779838" y="3933825"/>
          <a:ext cx="4648200" cy="952500"/>
        </p:xfrm>
        <a:graphic>
          <a:graphicData uri="http://schemas.openxmlformats.org/presentationml/2006/ole">
            <mc:AlternateContent xmlns:mc="http://schemas.openxmlformats.org/markup-compatibility/2006">
              <mc:Choice xmlns:v="urn:schemas-microsoft-com:vml" Requires="v">
                <p:oleObj spid="_x0000_s5158" name="" r:id="rId4" imgW="1942465" imgH="431800" progId="Equation.3">
                  <p:embed/>
                </p:oleObj>
              </mc:Choice>
              <mc:Fallback>
                <p:oleObj name="" r:id="rId4" imgW="1942465" imgH="431800" progId="Equation.3">
                  <p:embed/>
                  <p:pic>
                    <p:nvPicPr>
                      <p:cNvPr id="0" name="图片 3091"/>
                      <p:cNvPicPr/>
                      <p:nvPr/>
                    </p:nvPicPr>
                    <p:blipFill>
                      <a:blip r:embed="rId5"/>
                      <a:stretch>
                        <a:fillRect/>
                      </a:stretch>
                    </p:blipFill>
                    <p:spPr>
                      <a:xfrm>
                        <a:off x="3779838" y="3933825"/>
                        <a:ext cx="4648200" cy="952500"/>
                      </a:xfrm>
                      <a:prstGeom prst="rect">
                        <a:avLst/>
                      </a:prstGeom>
                      <a:solidFill>
                        <a:srgbClr val="66FFFF"/>
                      </a:solidFill>
                      <a:ln w="9525" cap="flat" cmpd="sng">
                        <a:solidFill>
                          <a:srgbClr val="FF3300"/>
                        </a:solidFill>
                        <a:prstDash val="solid"/>
                        <a:miter/>
                        <a:headEnd type="none" w="med" len="med"/>
                        <a:tailEnd type="none" w="med" len="med"/>
                      </a:ln>
                    </p:spPr>
                  </p:pic>
                </p:oleObj>
              </mc:Fallback>
            </mc:AlternateContent>
          </a:graphicData>
        </a:graphic>
      </p:graphicFrame>
      <p:graphicFrame>
        <p:nvGraphicFramePr>
          <p:cNvPr id="25606" name="Object 6"/>
          <p:cNvGraphicFramePr/>
          <p:nvPr/>
        </p:nvGraphicFramePr>
        <p:xfrm>
          <a:off x="1258888" y="5086350"/>
          <a:ext cx="6400800" cy="938213"/>
        </p:xfrm>
        <a:graphic>
          <a:graphicData uri="http://schemas.openxmlformats.org/presentationml/2006/ole">
            <mc:AlternateContent xmlns:mc="http://schemas.openxmlformats.org/markup-compatibility/2006">
              <mc:Choice xmlns:v="urn:schemas-microsoft-com:vml" Requires="v">
                <p:oleObj spid="_x0000_s5159" name="" r:id="rId6" imgW="3111500" imgH="457200" progId="Equation.3">
                  <p:embed/>
                </p:oleObj>
              </mc:Choice>
              <mc:Fallback>
                <p:oleObj name="" r:id="rId6" imgW="3111500" imgH="457200" progId="Equation.3">
                  <p:embed/>
                  <p:pic>
                    <p:nvPicPr>
                      <p:cNvPr id="0" name="图片 3092"/>
                      <p:cNvPicPr/>
                      <p:nvPr/>
                    </p:nvPicPr>
                    <p:blipFill>
                      <a:blip r:embed="rId7"/>
                      <a:stretch>
                        <a:fillRect/>
                      </a:stretch>
                    </p:blipFill>
                    <p:spPr>
                      <a:xfrm>
                        <a:off x="1258888" y="5086350"/>
                        <a:ext cx="6400800" cy="938213"/>
                      </a:xfrm>
                      <a:prstGeom prst="rect">
                        <a:avLst/>
                      </a:prstGeom>
                      <a:noFill/>
                      <a:ln w="38100">
                        <a:noFill/>
                        <a:miter/>
                      </a:ln>
                    </p:spPr>
                  </p:pic>
                </p:oleObj>
              </mc:Fallback>
            </mc:AlternateContent>
          </a:graphicData>
        </a:graphic>
      </p:graphicFrame>
      <p:sp>
        <p:nvSpPr>
          <p:cNvPr id="10246" name="Text Box 7"/>
          <p:cNvSpPr txBox="1"/>
          <p:nvPr/>
        </p:nvSpPr>
        <p:spPr>
          <a:xfrm>
            <a:off x="947738" y="1647825"/>
            <a:ext cx="7391400" cy="457200"/>
          </a:xfrm>
          <a:prstGeom prst="rect">
            <a:avLst/>
          </a:prstGeom>
          <a:noFill/>
          <a:ln w="9525">
            <a:noFill/>
          </a:ln>
        </p:spPr>
        <p:txBody>
          <a:bodyPr anchor="t">
            <a:spAutoFit/>
          </a:bodyPr>
          <a:lstStyle/>
          <a:p>
            <a:r>
              <a:rPr lang="zh-CN" altLang="en-US" sz="2400" b="1" dirty="0">
                <a:latin typeface="Times New Roman" panose="02020603050405020304" pitchFamily="18" charset="0"/>
                <a:ea typeface="宋体" panose="02010600030101010101" pitchFamily="2" charset="-122"/>
              </a:rPr>
              <a:t>利用</a:t>
            </a:r>
            <a:r>
              <a:rPr lang="en-US" altLang="zh-CN" sz="2400" b="1" i="1" dirty="0">
                <a:latin typeface="Times New Roman" panose="02020603050405020304" pitchFamily="18" charset="0"/>
                <a:ea typeface="宋体" panose="02010600030101010101" pitchFamily="2" charset="-122"/>
              </a:rPr>
              <a:t>R</a:t>
            </a:r>
            <a:r>
              <a:rPr lang="en-US" altLang="zh-CN" sz="2400" b="1" baseline="-25000" dirty="0">
                <a:latin typeface="Times New Roman" panose="02020603050405020304" pitchFamily="18" charset="0"/>
                <a:ea typeface="宋体" panose="02010600030101010101" pitchFamily="2" charset="-122"/>
              </a:rPr>
              <a:t>4</a:t>
            </a:r>
            <a:r>
              <a:rPr lang="zh-CN" altLang="en-US" sz="2400" b="1" dirty="0">
                <a:latin typeface="Times New Roman" panose="02020603050405020304" pitchFamily="18" charset="0"/>
                <a:ea typeface="宋体" panose="02010600030101010101" pitchFamily="2" charset="-122"/>
              </a:rPr>
              <a:t>中有较大电流来获得较大数值的比例系数。</a:t>
            </a:r>
            <a:endParaRPr lang="zh-CN" altLang="en-US" sz="2400" b="1" dirty="0">
              <a:latin typeface="Times New Roman" panose="02020603050405020304" pitchFamily="18" charset="0"/>
              <a:ea typeface="宋体" panose="02010600030101010101" pitchFamily="2" charset="-122"/>
            </a:endParaRPr>
          </a:p>
        </p:txBody>
      </p:sp>
      <p:graphicFrame>
        <p:nvGraphicFramePr>
          <p:cNvPr id="25608" name="Object 8"/>
          <p:cNvGraphicFramePr/>
          <p:nvPr/>
        </p:nvGraphicFramePr>
        <p:xfrm>
          <a:off x="4173538" y="3189288"/>
          <a:ext cx="2547937" cy="468312"/>
        </p:xfrm>
        <a:graphic>
          <a:graphicData uri="http://schemas.openxmlformats.org/presentationml/2006/ole">
            <mc:AlternateContent xmlns:mc="http://schemas.openxmlformats.org/markup-compatibility/2006">
              <mc:Choice xmlns:v="urn:schemas-microsoft-com:vml" Requires="v">
                <p:oleObj spid="_x0000_s5160" name="" r:id="rId8" imgW="1244600" imgH="228600" progId="Equation.3">
                  <p:embed/>
                </p:oleObj>
              </mc:Choice>
              <mc:Fallback>
                <p:oleObj name="" r:id="rId8" imgW="1244600" imgH="228600" progId="Equation.3">
                  <p:embed/>
                  <p:pic>
                    <p:nvPicPr>
                      <p:cNvPr id="0" name="图片 3096"/>
                      <p:cNvPicPr/>
                      <p:nvPr/>
                    </p:nvPicPr>
                    <p:blipFill>
                      <a:blip r:embed="rId9"/>
                      <a:stretch>
                        <a:fillRect/>
                      </a:stretch>
                    </p:blipFill>
                    <p:spPr>
                      <a:xfrm>
                        <a:off x="4173538" y="3189288"/>
                        <a:ext cx="2547937" cy="468312"/>
                      </a:xfrm>
                      <a:prstGeom prst="rect">
                        <a:avLst/>
                      </a:prstGeom>
                      <a:noFill/>
                      <a:ln w="38100">
                        <a:noFill/>
                        <a:miter/>
                      </a:ln>
                    </p:spPr>
                  </p:pic>
                </p:oleObj>
              </mc:Fallback>
            </mc:AlternateContent>
          </a:graphicData>
        </a:graphic>
      </p:graphicFrame>
      <p:graphicFrame>
        <p:nvGraphicFramePr>
          <p:cNvPr id="25609" name="Object 9"/>
          <p:cNvGraphicFramePr/>
          <p:nvPr/>
        </p:nvGraphicFramePr>
        <p:xfrm>
          <a:off x="4173538" y="2181225"/>
          <a:ext cx="1430337" cy="882650"/>
        </p:xfrm>
        <a:graphic>
          <a:graphicData uri="http://schemas.openxmlformats.org/presentationml/2006/ole">
            <mc:AlternateContent xmlns:mc="http://schemas.openxmlformats.org/markup-compatibility/2006">
              <mc:Choice xmlns:v="urn:schemas-microsoft-com:vml" Requires="v">
                <p:oleObj spid="_x0000_s5161" name="" r:id="rId10" imgW="698500" imgH="431800" progId="Equation.3">
                  <p:embed/>
                </p:oleObj>
              </mc:Choice>
              <mc:Fallback>
                <p:oleObj name="" r:id="rId10" imgW="698500" imgH="431800" progId="Equation.3">
                  <p:embed/>
                  <p:pic>
                    <p:nvPicPr>
                      <p:cNvPr id="0" name="图片 3095"/>
                      <p:cNvPicPr/>
                      <p:nvPr/>
                    </p:nvPicPr>
                    <p:blipFill>
                      <a:blip r:embed="rId11"/>
                      <a:stretch>
                        <a:fillRect/>
                      </a:stretch>
                    </p:blipFill>
                    <p:spPr>
                      <a:xfrm>
                        <a:off x="4173538" y="2181225"/>
                        <a:ext cx="1430337" cy="882650"/>
                      </a:xfrm>
                      <a:prstGeom prst="rect">
                        <a:avLst/>
                      </a:prstGeom>
                      <a:noFill/>
                      <a:ln w="38100">
                        <a:noFill/>
                        <a:miter/>
                      </a:ln>
                    </p:spPr>
                  </p:pic>
                </p:oleObj>
              </mc:Fallback>
            </mc:AlternateContent>
          </a:graphicData>
        </a:graphic>
      </p:graphicFrame>
      <p:graphicFrame>
        <p:nvGraphicFramePr>
          <p:cNvPr id="25610" name="Object 10"/>
          <p:cNvGraphicFramePr/>
          <p:nvPr/>
        </p:nvGraphicFramePr>
        <p:xfrm>
          <a:off x="6950075" y="2971800"/>
          <a:ext cx="1300163" cy="884238"/>
        </p:xfrm>
        <a:graphic>
          <a:graphicData uri="http://schemas.openxmlformats.org/presentationml/2006/ole">
            <mc:AlternateContent xmlns:mc="http://schemas.openxmlformats.org/markup-compatibility/2006">
              <mc:Choice xmlns:v="urn:schemas-microsoft-com:vml" Requires="v">
                <p:oleObj spid="_x0000_s5162" name="" r:id="rId12" imgW="635000" imgH="431800" progId="Equation.3">
                  <p:embed/>
                </p:oleObj>
              </mc:Choice>
              <mc:Fallback>
                <p:oleObj name="" r:id="rId12" imgW="635000" imgH="431800" progId="Equation.3">
                  <p:embed/>
                  <p:pic>
                    <p:nvPicPr>
                      <p:cNvPr id="0" name="图片 3097"/>
                      <p:cNvPicPr/>
                      <p:nvPr/>
                    </p:nvPicPr>
                    <p:blipFill>
                      <a:blip r:embed="rId13"/>
                      <a:stretch>
                        <a:fillRect/>
                      </a:stretch>
                    </p:blipFill>
                    <p:spPr>
                      <a:xfrm>
                        <a:off x="6950075" y="2971800"/>
                        <a:ext cx="1300163" cy="884238"/>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5609"/>
                                        </p:tgtEl>
                                        <p:attrNameLst>
                                          <p:attrName>style.visibility</p:attrName>
                                        </p:attrNameLst>
                                      </p:cBhvr>
                                      <p:to>
                                        <p:strVal val="visible"/>
                                      </p:to>
                                    </p:set>
                                    <p:animEffect transition="in" filter="wipe(left)">
                                      <p:cBhvr>
                                        <p:cTn id="7" dur="500"/>
                                        <p:tgtEl>
                                          <p:spTgt spid="2560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5604"/>
                                        </p:tgtEl>
                                        <p:attrNameLst>
                                          <p:attrName>style.visibility</p:attrName>
                                        </p:attrNameLst>
                                      </p:cBhvr>
                                      <p:to>
                                        <p:strVal val="visible"/>
                                      </p:to>
                                    </p:set>
                                    <p:animEffect transition="in" filter="wipe(left)">
                                      <p:cBhvr>
                                        <p:cTn id="12" dur="500"/>
                                        <p:tgtEl>
                                          <p:spTgt spid="2560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5608"/>
                                        </p:tgtEl>
                                        <p:attrNameLst>
                                          <p:attrName>style.visibility</p:attrName>
                                        </p:attrNameLst>
                                      </p:cBhvr>
                                      <p:to>
                                        <p:strVal val="visible"/>
                                      </p:to>
                                    </p:set>
                                    <p:animEffect transition="in" filter="wipe(left)">
                                      <p:cBhvr>
                                        <p:cTn id="17" dur="500"/>
                                        <p:tgtEl>
                                          <p:spTgt spid="2560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5610"/>
                                        </p:tgtEl>
                                        <p:attrNameLst>
                                          <p:attrName>style.visibility</p:attrName>
                                        </p:attrNameLst>
                                      </p:cBhvr>
                                      <p:to>
                                        <p:strVal val="visible"/>
                                      </p:to>
                                    </p:set>
                                    <p:animEffect transition="in" filter="wipe(left)">
                                      <p:cBhvr>
                                        <p:cTn id="22" dur="500"/>
                                        <p:tgtEl>
                                          <p:spTgt spid="2561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5605"/>
                                        </p:tgtEl>
                                        <p:attrNameLst>
                                          <p:attrName>style.visibility</p:attrName>
                                        </p:attrNameLst>
                                      </p:cBhvr>
                                      <p:to>
                                        <p:strVal val="visible"/>
                                      </p:to>
                                    </p:set>
                                    <p:animEffect transition="in" filter="wipe(left)">
                                      <p:cBhvr>
                                        <p:cTn id="27" dur="500"/>
                                        <p:tgtEl>
                                          <p:spTgt spid="25605"/>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25606"/>
                                        </p:tgtEl>
                                        <p:attrNameLst>
                                          <p:attrName>style.visibility</p:attrName>
                                        </p:attrNameLst>
                                      </p:cBhvr>
                                      <p:to>
                                        <p:strVal val="visible"/>
                                      </p:to>
                                    </p:set>
                                    <p:animEffect transition="in" filter="wipe(left)">
                                      <p:cBhvr>
                                        <p:cTn id="32" dur="500"/>
                                        <p:tgtEl>
                                          <p:spTgt spid="256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265" name="Object 2"/>
          <p:cNvGraphicFramePr/>
          <p:nvPr/>
        </p:nvGraphicFramePr>
        <p:xfrm>
          <a:off x="914400" y="1447800"/>
          <a:ext cx="3581400" cy="1812925"/>
        </p:xfrm>
        <a:graphic>
          <a:graphicData uri="http://schemas.openxmlformats.org/presentationml/2006/ole">
            <mc:AlternateContent xmlns:mc="http://schemas.openxmlformats.org/markup-compatibility/2006">
              <mc:Choice xmlns:v="urn:schemas-microsoft-com:vml" Requires="v">
                <p:oleObj spid="_x0000_s6157" name="" r:id="rId1" imgW="11039475" imgH="5581650" progId="MSPhotoEd.3">
                  <p:embed/>
                </p:oleObj>
              </mc:Choice>
              <mc:Fallback>
                <p:oleObj name="" r:id="rId1" imgW="11039475" imgH="5581650" progId="MSPhotoEd.3">
                  <p:embed/>
                  <p:pic>
                    <p:nvPicPr>
                      <p:cNvPr id="0" name="图片 3093"/>
                      <p:cNvPicPr/>
                      <p:nvPr/>
                    </p:nvPicPr>
                    <p:blipFill>
                      <a:blip r:embed="rId2"/>
                      <a:stretch>
                        <a:fillRect/>
                      </a:stretch>
                    </p:blipFill>
                    <p:spPr>
                      <a:xfrm>
                        <a:off x="914400" y="1447800"/>
                        <a:ext cx="3581400" cy="1812925"/>
                      </a:xfrm>
                      <a:prstGeom prst="rect">
                        <a:avLst/>
                      </a:prstGeom>
                      <a:noFill/>
                      <a:ln w="38100">
                        <a:noFill/>
                        <a:miter/>
                      </a:ln>
                    </p:spPr>
                  </p:pic>
                </p:oleObj>
              </mc:Fallback>
            </mc:AlternateContent>
          </a:graphicData>
        </a:graphic>
      </p:graphicFrame>
      <p:graphicFrame>
        <p:nvGraphicFramePr>
          <p:cNvPr id="26627" name="Object 3"/>
          <p:cNvGraphicFramePr/>
          <p:nvPr/>
        </p:nvGraphicFramePr>
        <p:xfrm>
          <a:off x="5148263" y="1206500"/>
          <a:ext cx="2663825" cy="2308225"/>
        </p:xfrm>
        <a:graphic>
          <a:graphicData uri="http://schemas.openxmlformats.org/presentationml/2006/ole">
            <mc:AlternateContent xmlns:mc="http://schemas.openxmlformats.org/markup-compatibility/2006">
              <mc:Choice xmlns:v="urn:schemas-microsoft-com:vml" Requires="v">
                <p:oleObj spid="_x0000_s6158" name="" r:id="rId3" imgW="1053465" imgH="1040765" progId="Equation.3">
                  <p:embed/>
                </p:oleObj>
              </mc:Choice>
              <mc:Fallback>
                <p:oleObj name="" r:id="rId3" imgW="1053465" imgH="1040765" progId="Equation.3">
                  <p:embed/>
                  <p:pic>
                    <p:nvPicPr>
                      <p:cNvPr id="0" name="图片 3094"/>
                      <p:cNvPicPr/>
                      <p:nvPr/>
                    </p:nvPicPr>
                    <p:blipFill>
                      <a:blip r:embed="rId4"/>
                      <a:stretch>
                        <a:fillRect/>
                      </a:stretch>
                    </p:blipFill>
                    <p:spPr>
                      <a:xfrm>
                        <a:off x="5148263" y="1206500"/>
                        <a:ext cx="2663825" cy="2308225"/>
                      </a:xfrm>
                      <a:prstGeom prst="rect">
                        <a:avLst/>
                      </a:prstGeom>
                      <a:solidFill>
                        <a:srgbClr val="66FFFF"/>
                      </a:solidFill>
                      <a:ln w="9525" cap="flat" cmpd="sng">
                        <a:solidFill>
                          <a:srgbClr val="FF3300"/>
                        </a:solidFill>
                        <a:prstDash val="solid"/>
                        <a:miter/>
                        <a:headEnd type="none" w="med" len="med"/>
                        <a:tailEnd type="none" w="med" len="med"/>
                      </a:ln>
                    </p:spPr>
                  </p:pic>
                </p:oleObj>
              </mc:Fallback>
            </mc:AlternateContent>
          </a:graphicData>
        </a:graphic>
      </p:graphicFrame>
      <p:sp>
        <p:nvSpPr>
          <p:cNvPr id="26628" name="Text Box 4"/>
          <p:cNvSpPr txBox="1"/>
          <p:nvPr/>
        </p:nvSpPr>
        <p:spPr>
          <a:xfrm>
            <a:off x="1676400" y="5486400"/>
            <a:ext cx="6064250" cy="519113"/>
          </a:xfrm>
          <a:prstGeom prst="rect">
            <a:avLst/>
          </a:prstGeom>
          <a:noFill/>
          <a:ln w="9525">
            <a:noFill/>
          </a:ln>
        </p:spPr>
        <p:txBody>
          <a:bodyPr anchor="t">
            <a:spAutoFit/>
          </a:bodyPr>
          <a:lstStyle/>
          <a:p>
            <a:r>
              <a:rPr lang="zh-CN" altLang="en-US" sz="2800" b="1" dirty="0">
                <a:solidFill>
                  <a:srgbClr val="990033"/>
                </a:solidFill>
                <a:latin typeface="宋体" panose="02010600030101010101" pitchFamily="2" charset="-122"/>
                <a:ea typeface="宋体" panose="02010600030101010101" pitchFamily="2" charset="-122"/>
              </a:rPr>
              <a:t>运算关系的分析方法：节点电流法</a:t>
            </a:r>
            <a:endParaRPr lang="zh-CN" altLang="en-US" sz="2800" b="1" dirty="0">
              <a:solidFill>
                <a:srgbClr val="990033"/>
              </a:solidFill>
              <a:latin typeface="宋体" panose="02010600030101010101" pitchFamily="2" charset="-122"/>
              <a:ea typeface="宋体" panose="02010600030101010101" pitchFamily="2" charset="-122"/>
            </a:endParaRPr>
          </a:p>
        </p:txBody>
      </p:sp>
      <p:sp>
        <p:nvSpPr>
          <p:cNvPr id="11268" name="Rectangle 5"/>
          <p:cNvSpPr>
            <a:spLocks noGrp="1"/>
          </p:cNvSpPr>
          <p:nvPr>
            <p:ph type="title"/>
          </p:nvPr>
        </p:nvSpPr>
        <p:spPr>
          <a:xfrm>
            <a:off x="468313" y="908050"/>
            <a:ext cx="4648200" cy="609600"/>
          </a:xfrm>
        </p:spPr>
        <p:txBody>
          <a:bodyPr wrap="square" lIns="91440" tIns="45720" rIns="91440" bIns="45720" anchor="ctr"/>
          <a:lstStyle/>
          <a:p>
            <a:pPr algn="l" eaLnBrk="1" hangingPunct="1"/>
            <a:r>
              <a:rPr lang="en-US" altLang="zh-CN" sz="2800" dirty="0">
                <a:solidFill>
                  <a:schemeClr val="tx1"/>
                </a:solidFill>
                <a:latin typeface="华文行楷" panose="02010800040101010101" pitchFamily="2" charset="-122"/>
                <a:ea typeface="华文行楷" panose="02010800040101010101" pitchFamily="2" charset="-122"/>
              </a:rPr>
              <a:t>2. </a:t>
            </a:r>
            <a:r>
              <a:rPr lang="zh-CN" altLang="en-US" sz="2800" dirty="0">
                <a:solidFill>
                  <a:schemeClr val="tx1"/>
                </a:solidFill>
                <a:latin typeface="华文行楷" panose="02010800040101010101" pitchFamily="2" charset="-122"/>
                <a:ea typeface="华文行楷" panose="02010800040101010101" pitchFamily="2" charset="-122"/>
              </a:rPr>
              <a:t>同相输入</a:t>
            </a:r>
            <a:endParaRPr lang="zh-CN" altLang="en-US" sz="2800" dirty="0">
              <a:solidFill>
                <a:schemeClr val="tx1"/>
              </a:solidFill>
              <a:latin typeface="华文行楷" panose="02010800040101010101" pitchFamily="2" charset="-122"/>
              <a:ea typeface="华文行楷" panose="02010800040101010101" pitchFamily="2" charset="-122"/>
            </a:endParaRPr>
          </a:p>
        </p:txBody>
      </p:sp>
      <p:sp>
        <p:nvSpPr>
          <p:cNvPr id="26630" name="Text Box 6"/>
          <p:cNvSpPr txBox="1"/>
          <p:nvPr/>
        </p:nvSpPr>
        <p:spPr>
          <a:xfrm>
            <a:off x="914400" y="3581400"/>
            <a:ext cx="8229600" cy="1844675"/>
          </a:xfrm>
          <a:prstGeom prst="rect">
            <a:avLst/>
          </a:prstGeom>
          <a:noFill/>
          <a:ln w="9525">
            <a:noFill/>
          </a:ln>
        </p:spPr>
        <p:txBody>
          <a:bodyPr anchor="t">
            <a:spAutoFit/>
          </a:bodyPr>
          <a:lstStyle/>
          <a:p>
            <a:pPr marL="457200" indent="-457200">
              <a:lnSpc>
                <a:spcPct val="120000"/>
              </a:lnSpc>
              <a:buAutoNum type="arabicParenR"/>
            </a:pPr>
            <a:r>
              <a:rPr lang="zh-CN" altLang="en-US" sz="2400" b="1" dirty="0">
                <a:latin typeface="Times New Roman" panose="02020603050405020304" pitchFamily="18" charset="0"/>
                <a:ea typeface="宋体" panose="02010600030101010101" pitchFamily="2" charset="-122"/>
              </a:rPr>
              <a:t>电路引入了哪种组态的负反馈？</a:t>
            </a:r>
            <a:endParaRPr lang="zh-CN" altLang="en-US" sz="2400" b="1" dirty="0">
              <a:latin typeface="Times New Roman" panose="02020603050405020304" pitchFamily="18" charset="0"/>
              <a:ea typeface="宋体" panose="02010600030101010101" pitchFamily="2" charset="-122"/>
            </a:endParaRPr>
          </a:p>
          <a:p>
            <a:pPr marL="457200" indent="-457200">
              <a:lnSpc>
                <a:spcPct val="120000"/>
              </a:lnSpc>
              <a:buAutoNum type="arabicParenR"/>
            </a:pPr>
            <a:r>
              <a:rPr lang="zh-CN" altLang="en-US" sz="2400" b="1" dirty="0">
                <a:latin typeface="Times New Roman" panose="02020603050405020304" pitchFamily="18" charset="0"/>
                <a:ea typeface="宋体" panose="02010600030101010101" pitchFamily="2" charset="-122"/>
              </a:rPr>
              <a:t>输入电阻为多少？</a:t>
            </a:r>
            <a:endParaRPr lang="zh-CN" altLang="en-US" sz="2400" b="1" dirty="0">
              <a:latin typeface="Times New Roman" panose="02020603050405020304" pitchFamily="18" charset="0"/>
              <a:ea typeface="宋体" panose="02010600030101010101" pitchFamily="2" charset="-122"/>
            </a:endParaRPr>
          </a:p>
          <a:p>
            <a:pPr marL="457200" indent="-457200">
              <a:lnSpc>
                <a:spcPct val="120000"/>
              </a:lnSpc>
              <a:buAutoNum type="arabicParenR"/>
            </a:pPr>
            <a:r>
              <a:rPr lang="zh-CN" altLang="en-US" sz="2400" b="1" dirty="0">
                <a:latin typeface="Times New Roman" panose="02020603050405020304" pitchFamily="18" charset="0"/>
                <a:ea typeface="宋体" panose="02010600030101010101" pitchFamily="2" charset="-122"/>
              </a:rPr>
              <a:t>电阻</a:t>
            </a:r>
            <a:r>
              <a:rPr lang="en-US" altLang="zh-CN" sz="2400" b="1" i="1" dirty="0">
                <a:latin typeface="Times New Roman" panose="02020603050405020304" pitchFamily="18" charset="0"/>
                <a:ea typeface="宋体" panose="02010600030101010101" pitchFamily="2" charset="-122"/>
              </a:rPr>
              <a:t>R</a:t>
            </a:r>
            <a:r>
              <a:rPr lang="en-US" altLang="zh-CN" sz="2400" b="1" dirty="0">
                <a:latin typeface="Times New Roman" panose="02020603050405020304" pitchFamily="18" charset="0"/>
                <a:ea typeface="宋体" panose="02010600030101010101" pitchFamily="2" charset="-122"/>
              </a:rPr>
              <a:t>’</a:t>
            </a:r>
            <a:r>
              <a:rPr lang="zh-CN" altLang="en-US" sz="2400" b="1" dirty="0">
                <a:latin typeface="Times New Roman" panose="02020603050405020304" pitchFamily="18" charset="0"/>
                <a:ea typeface="宋体" panose="02010600030101010101" pitchFamily="2" charset="-122"/>
              </a:rPr>
              <a:t>＝？为什么？</a:t>
            </a:r>
            <a:endParaRPr lang="zh-CN" altLang="en-US" sz="2400" b="1" dirty="0">
              <a:latin typeface="Times New Roman" panose="02020603050405020304" pitchFamily="18" charset="0"/>
              <a:ea typeface="宋体" panose="02010600030101010101" pitchFamily="2" charset="-122"/>
            </a:endParaRPr>
          </a:p>
          <a:p>
            <a:pPr marL="457200" indent="-457200">
              <a:lnSpc>
                <a:spcPct val="120000"/>
              </a:lnSpc>
              <a:buAutoNum type="arabicParenR"/>
            </a:pPr>
            <a:r>
              <a:rPr lang="zh-CN" altLang="en-US" sz="2400" b="1" dirty="0">
                <a:latin typeface="Times New Roman" panose="02020603050405020304" pitchFamily="18" charset="0"/>
                <a:ea typeface="宋体" panose="02010600030101010101" pitchFamily="2" charset="-122"/>
              </a:rPr>
              <a:t>共模抑制比</a:t>
            </a:r>
            <a:r>
              <a:rPr lang="en-US" altLang="zh-CN" sz="2400" b="1" i="1" dirty="0">
                <a:latin typeface="Times New Roman" panose="02020603050405020304" pitchFamily="18" charset="0"/>
                <a:ea typeface="宋体" panose="02010600030101010101" pitchFamily="2" charset="-122"/>
              </a:rPr>
              <a:t>K</a:t>
            </a:r>
            <a:r>
              <a:rPr lang="en-US" altLang="zh-CN" sz="2400" b="1" baseline="-25000" dirty="0">
                <a:latin typeface="Times New Roman" panose="02020603050405020304" pitchFamily="18" charset="0"/>
                <a:ea typeface="宋体" panose="02010600030101010101" pitchFamily="2" charset="-122"/>
              </a:rPr>
              <a:t>CMR</a:t>
            </a:r>
            <a:r>
              <a:rPr lang="en-US" altLang="zh-CN" sz="2400" b="1" dirty="0">
                <a:latin typeface="Times New Roman" panose="02020603050405020304" pitchFamily="18" charset="0"/>
                <a:ea typeface="宋体" panose="02010600030101010101" pitchFamily="2" charset="-122"/>
              </a:rPr>
              <a:t>≠∞</a:t>
            </a:r>
            <a:r>
              <a:rPr lang="zh-CN" altLang="en-US" sz="2400" b="1" dirty="0">
                <a:latin typeface="Times New Roman" panose="02020603050405020304" pitchFamily="18" charset="0"/>
                <a:ea typeface="宋体" panose="02010600030101010101" pitchFamily="2" charset="-122"/>
              </a:rPr>
              <a:t>时会影响运算精度吗？为什么？</a:t>
            </a:r>
            <a:endParaRPr lang="zh-CN" altLang="en-US" sz="2400" b="1" dirty="0">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6627"/>
                                        </p:tgtEl>
                                        <p:attrNameLst>
                                          <p:attrName>style.visibility</p:attrName>
                                        </p:attrNameLst>
                                      </p:cBhvr>
                                      <p:to>
                                        <p:strVal val="visible"/>
                                      </p:to>
                                    </p:set>
                                    <p:animEffect transition="in" filter="wipe(left)">
                                      <p:cBhvr>
                                        <p:cTn id="7" dur="500"/>
                                        <p:tgtEl>
                                          <p:spTgt spid="2662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6630">
                                            <p:txEl>
                                              <p:pRg st="0" end="0"/>
                                            </p:txEl>
                                          </p:spTgt>
                                        </p:tgtEl>
                                        <p:attrNameLst>
                                          <p:attrName>style.visibility</p:attrName>
                                        </p:attrNameLst>
                                      </p:cBhvr>
                                      <p:to>
                                        <p:strVal val="visible"/>
                                      </p:to>
                                    </p:set>
                                    <p:animEffect transition="in" filter="wipe(left)">
                                      <p:cBhvr>
                                        <p:cTn id="12" dur="500"/>
                                        <p:tgtEl>
                                          <p:spTgt spid="26630">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6630">
                                            <p:txEl>
                                              <p:pRg st="1" end="1"/>
                                            </p:txEl>
                                          </p:spTgt>
                                        </p:tgtEl>
                                        <p:attrNameLst>
                                          <p:attrName>style.visibility</p:attrName>
                                        </p:attrNameLst>
                                      </p:cBhvr>
                                      <p:to>
                                        <p:strVal val="visible"/>
                                      </p:to>
                                    </p:set>
                                    <p:animEffect transition="in" filter="wipe(left)">
                                      <p:cBhvr>
                                        <p:cTn id="17" dur="500"/>
                                        <p:tgtEl>
                                          <p:spTgt spid="26630">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6630">
                                            <p:txEl>
                                              <p:pRg st="2" end="2"/>
                                            </p:txEl>
                                          </p:spTgt>
                                        </p:tgtEl>
                                        <p:attrNameLst>
                                          <p:attrName>style.visibility</p:attrName>
                                        </p:attrNameLst>
                                      </p:cBhvr>
                                      <p:to>
                                        <p:strVal val="visible"/>
                                      </p:to>
                                    </p:set>
                                    <p:animEffect transition="in" filter="wipe(left)">
                                      <p:cBhvr>
                                        <p:cTn id="22" dur="500"/>
                                        <p:tgtEl>
                                          <p:spTgt spid="26630">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6630">
                                            <p:txEl>
                                              <p:pRg st="3" end="3"/>
                                            </p:txEl>
                                          </p:spTgt>
                                        </p:tgtEl>
                                        <p:attrNameLst>
                                          <p:attrName>style.visibility</p:attrName>
                                        </p:attrNameLst>
                                      </p:cBhvr>
                                      <p:to>
                                        <p:strVal val="visible"/>
                                      </p:to>
                                    </p:set>
                                    <p:animEffect transition="in" filter="wipe(left)">
                                      <p:cBhvr>
                                        <p:cTn id="27" dur="500"/>
                                        <p:tgtEl>
                                          <p:spTgt spid="26630">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6628">
                                            <p:txEl>
                                              <p:pRg st="0" end="0"/>
                                            </p:txEl>
                                          </p:spTgt>
                                        </p:tgtEl>
                                        <p:attrNameLst>
                                          <p:attrName>style.visibility</p:attrName>
                                        </p:attrNameLst>
                                      </p:cBhvr>
                                      <p:to>
                                        <p:strVal val="visible"/>
                                      </p:to>
                                    </p:set>
                                    <p:animEffect transition="in" filter="wipe(left)">
                                      <p:cBhvr>
                                        <p:cTn id="32" dur="500"/>
                                        <p:tgtEl>
                                          <p:spTgt spid="2662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8" grpId="0" build="p"/>
      <p:bldP spid="26630"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7650" name="Object 2"/>
          <p:cNvGraphicFramePr/>
          <p:nvPr/>
        </p:nvGraphicFramePr>
        <p:xfrm>
          <a:off x="2932113" y="3741738"/>
          <a:ext cx="2668587" cy="566737"/>
        </p:xfrm>
        <a:graphic>
          <a:graphicData uri="http://schemas.openxmlformats.org/presentationml/2006/ole">
            <mc:AlternateContent xmlns:mc="http://schemas.openxmlformats.org/markup-compatibility/2006">
              <mc:Choice xmlns:v="urn:schemas-microsoft-com:vml" Requires="v">
                <p:oleObj spid="_x0000_s7187" name="" r:id="rId1" imgW="1079500" imgH="228600" progId="Equation.3">
                  <p:embed/>
                </p:oleObj>
              </mc:Choice>
              <mc:Fallback>
                <p:oleObj name="" r:id="rId1" imgW="1079500" imgH="228600" progId="Equation.3">
                  <p:embed/>
                  <p:pic>
                    <p:nvPicPr>
                      <p:cNvPr id="0" name="图片 3077"/>
                      <p:cNvPicPr/>
                      <p:nvPr/>
                    </p:nvPicPr>
                    <p:blipFill>
                      <a:blip r:embed="rId2"/>
                      <a:stretch>
                        <a:fillRect/>
                      </a:stretch>
                    </p:blipFill>
                    <p:spPr>
                      <a:xfrm>
                        <a:off x="2932113" y="3741738"/>
                        <a:ext cx="2668587" cy="566737"/>
                      </a:xfrm>
                      <a:prstGeom prst="rect">
                        <a:avLst/>
                      </a:prstGeom>
                      <a:solidFill>
                        <a:srgbClr val="66FFFF"/>
                      </a:solidFill>
                      <a:ln w="9525" cap="flat" cmpd="sng">
                        <a:solidFill>
                          <a:srgbClr val="FF3300"/>
                        </a:solidFill>
                        <a:prstDash val="solid"/>
                        <a:miter/>
                        <a:headEnd type="none" w="med" len="med"/>
                        <a:tailEnd type="none" w="med" len="med"/>
                      </a:ln>
                    </p:spPr>
                  </p:pic>
                </p:oleObj>
              </mc:Fallback>
            </mc:AlternateContent>
          </a:graphicData>
        </a:graphic>
      </p:graphicFrame>
      <p:sp>
        <p:nvSpPr>
          <p:cNvPr id="12290" name="Rectangle 3"/>
          <p:cNvSpPr>
            <a:spLocks noGrp="1"/>
          </p:cNvSpPr>
          <p:nvPr>
            <p:ph type="title"/>
          </p:nvPr>
        </p:nvSpPr>
        <p:spPr>
          <a:xfrm>
            <a:off x="468313" y="981075"/>
            <a:ext cx="7848600" cy="609600"/>
          </a:xfrm>
        </p:spPr>
        <p:txBody>
          <a:bodyPr wrap="square" lIns="91440" tIns="45720" rIns="91440" bIns="45720" anchor="ctr"/>
          <a:lstStyle/>
          <a:p>
            <a:pPr algn="l" eaLnBrk="1" hangingPunct="1"/>
            <a:r>
              <a:rPr lang="zh-CN" altLang="en-US" sz="3200" dirty="0">
                <a:solidFill>
                  <a:schemeClr val="tx1"/>
                </a:solidFill>
                <a:latin typeface="华文行楷" panose="02010800040101010101" pitchFamily="2" charset="-122"/>
                <a:ea typeface="华文行楷" panose="02010800040101010101" pitchFamily="2" charset="-122"/>
              </a:rPr>
              <a:t>同相输入比例运算电路的特例</a:t>
            </a:r>
            <a:r>
              <a:rPr lang="zh-CN" altLang="en-US" sz="2800" b="1" dirty="0">
                <a:solidFill>
                  <a:schemeClr val="tx1"/>
                </a:solidFill>
                <a:latin typeface="宋体" panose="02010600030101010101" pitchFamily="2" charset="-122"/>
              </a:rPr>
              <a:t>：电压跟随器</a:t>
            </a:r>
            <a:endParaRPr lang="zh-CN" altLang="en-US" sz="2800" b="1" dirty="0">
              <a:solidFill>
                <a:schemeClr val="tx1"/>
              </a:solidFill>
              <a:latin typeface="宋体" panose="02010600030101010101" pitchFamily="2" charset="-122"/>
            </a:endParaRPr>
          </a:p>
        </p:txBody>
      </p:sp>
      <p:graphicFrame>
        <p:nvGraphicFramePr>
          <p:cNvPr id="27652" name="Object 4"/>
          <p:cNvGraphicFramePr/>
          <p:nvPr/>
        </p:nvGraphicFramePr>
        <p:xfrm>
          <a:off x="3313113" y="4503738"/>
          <a:ext cx="2057400" cy="1528762"/>
        </p:xfrm>
        <a:graphic>
          <a:graphicData uri="http://schemas.openxmlformats.org/presentationml/2006/ole">
            <mc:AlternateContent xmlns:mc="http://schemas.openxmlformats.org/markup-compatibility/2006">
              <mc:Choice xmlns:v="urn:schemas-microsoft-com:vml" Requires="v">
                <p:oleObj spid="_x0000_s7188" name="" r:id="rId3" imgW="939800" imgH="698500" progId="Equation.3">
                  <p:embed/>
                </p:oleObj>
              </mc:Choice>
              <mc:Fallback>
                <p:oleObj name="" r:id="rId3" imgW="939800" imgH="698500" progId="Equation.3">
                  <p:embed/>
                  <p:pic>
                    <p:nvPicPr>
                      <p:cNvPr id="0" name="图片 3080"/>
                      <p:cNvPicPr/>
                      <p:nvPr/>
                    </p:nvPicPr>
                    <p:blipFill>
                      <a:blip r:embed="rId4"/>
                      <a:stretch>
                        <a:fillRect/>
                      </a:stretch>
                    </p:blipFill>
                    <p:spPr>
                      <a:xfrm>
                        <a:off x="3313113" y="4503738"/>
                        <a:ext cx="2057400" cy="1528762"/>
                      </a:xfrm>
                      <a:prstGeom prst="rect">
                        <a:avLst/>
                      </a:prstGeom>
                      <a:noFill/>
                      <a:ln w="38100">
                        <a:noFill/>
                        <a:miter/>
                      </a:ln>
                    </p:spPr>
                  </p:pic>
                </p:oleObj>
              </mc:Fallback>
            </mc:AlternateContent>
          </a:graphicData>
        </a:graphic>
      </p:graphicFrame>
      <p:graphicFrame>
        <p:nvGraphicFramePr>
          <p:cNvPr id="27653" name="Object 5"/>
          <p:cNvGraphicFramePr/>
          <p:nvPr/>
        </p:nvGraphicFramePr>
        <p:xfrm>
          <a:off x="1331913" y="1989138"/>
          <a:ext cx="6096000" cy="1565275"/>
        </p:xfrm>
        <a:graphic>
          <a:graphicData uri="http://schemas.openxmlformats.org/presentationml/2006/ole">
            <mc:AlternateContent xmlns:mc="http://schemas.openxmlformats.org/markup-compatibility/2006">
              <mc:Choice xmlns:v="urn:schemas-microsoft-com:vml" Requires="v">
                <p:oleObj spid="_x0000_s7189" name="" r:id="rId5" imgW="20659725" imgH="5305425" progId="MSPhotoEd.3">
                  <p:embed/>
                </p:oleObj>
              </mc:Choice>
              <mc:Fallback>
                <p:oleObj name="" r:id="rId5" imgW="20659725" imgH="5305425" progId="MSPhotoEd.3">
                  <p:embed/>
                  <p:pic>
                    <p:nvPicPr>
                      <p:cNvPr id="0" name="图片 3079"/>
                      <p:cNvPicPr/>
                      <p:nvPr/>
                    </p:nvPicPr>
                    <p:blipFill>
                      <a:blip r:embed="rId6"/>
                      <a:stretch>
                        <a:fillRect/>
                      </a:stretch>
                    </p:blipFill>
                    <p:spPr>
                      <a:xfrm>
                        <a:off x="1331913" y="1989138"/>
                        <a:ext cx="6096000" cy="1565275"/>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7653"/>
                                        </p:tgtEl>
                                        <p:attrNameLst>
                                          <p:attrName>style.visibility</p:attrName>
                                        </p:attrNameLst>
                                      </p:cBhvr>
                                      <p:to>
                                        <p:strVal val="visible"/>
                                      </p:to>
                                    </p:set>
                                    <p:animEffect transition="in" filter="wipe(left)">
                                      <p:cBhvr>
                                        <p:cTn id="7" dur="500"/>
                                        <p:tgtEl>
                                          <p:spTgt spid="2765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7650"/>
                                        </p:tgtEl>
                                        <p:attrNameLst>
                                          <p:attrName>style.visibility</p:attrName>
                                        </p:attrNameLst>
                                      </p:cBhvr>
                                      <p:to>
                                        <p:strVal val="visible"/>
                                      </p:to>
                                    </p:set>
                                    <p:animEffect transition="in" filter="wipe(left)">
                                      <p:cBhvr>
                                        <p:cTn id="12" dur="500"/>
                                        <p:tgtEl>
                                          <p:spTgt spid="2765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7652"/>
                                        </p:tgtEl>
                                        <p:attrNameLst>
                                          <p:attrName>style.visibility</p:attrName>
                                        </p:attrNameLst>
                                      </p:cBhvr>
                                      <p:to>
                                        <p:strVal val="visible"/>
                                      </p:to>
                                    </p:set>
                                    <p:animEffect transition="in" filter="wipe(left)">
                                      <p:cBhvr>
                                        <p:cTn id="17" dur="500"/>
                                        <p:tgtEl>
                                          <p:spTgt spid="276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4244</Words>
  <Application>WPS 演示</Application>
  <PresentationFormat>全屏显示(4:3)</PresentationFormat>
  <Paragraphs>491</Paragraphs>
  <Slides>48</Slides>
  <Notes>8</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164</vt:i4>
      </vt:variant>
      <vt:variant>
        <vt:lpstr>幻灯片标题</vt:lpstr>
      </vt:variant>
      <vt:variant>
        <vt:i4>48</vt:i4>
      </vt:variant>
    </vt:vector>
  </HeadingPairs>
  <TitlesOfParts>
    <vt:vector size="223" baseType="lpstr">
      <vt:lpstr>Arial</vt:lpstr>
      <vt:lpstr>宋体</vt:lpstr>
      <vt:lpstr>Wingdings</vt:lpstr>
      <vt:lpstr>华文行楷</vt:lpstr>
      <vt:lpstr>微软雅黑</vt:lpstr>
      <vt:lpstr>华文楷体</vt:lpstr>
      <vt:lpstr>Times New Roman</vt:lpstr>
      <vt:lpstr>隶书</vt:lpstr>
      <vt:lpstr>Arial Unicode MS</vt:lpstr>
      <vt:lpstr>Symbol</vt:lpstr>
      <vt:lpstr>默认设计模板</vt:lpstr>
      <vt:lpstr>Visio.Drawing.11</vt:lpstr>
      <vt:lpstr>Equation.3</vt:lpstr>
      <vt:lpstr>Equation.3</vt:lpstr>
      <vt:lpstr>Equation.3</vt:lpstr>
      <vt:lpstr>Equation.3</vt:lpstr>
      <vt:lpstr>Equation.3</vt:lpstr>
      <vt:lpstr>Equation.3</vt:lpstr>
      <vt:lpstr>Equation.3</vt:lpstr>
      <vt:lpstr>Equation.3</vt:lpstr>
      <vt:lpstr>MSPhotoEd.3</vt:lpstr>
      <vt:lpstr>Equation.3</vt:lpstr>
      <vt:lpstr>Equation.3</vt:lpstr>
      <vt:lpstr>Equation.3</vt:lpstr>
      <vt:lpstr>Equation.3</vt:lpstr>
      <vt:lpstr>Equation.3</vt:lpstr>
      <vt:lpstr>Equation.3</vt:lpstr>
      <vt:lpstr>Equation.3</vt:lpstr>
      <vt:lpstr>Equation.3</vt:lpstr>
      <vt:lpstr>Equation.3</vt:lpstr>
      <vt:lpstr>MSPhotoEd.3</vt:lpstr>
      <vt:lpstr>Equation.3</vt:lpstr>
      <vt:lpstr>Equation.3</vt:lpstr>
      <vt:lpstr>Equation.3</vt:lpstr>
      <vt:lpstr>Equation.3</vt:lpstr>
      <vt:lpstr>MSPhotoEd.3</vt:lpstr>
      <vt:lpstr>Equation.3</vt:lpstr>
      <vt:lpstr>Equation.3</vt:lpstr>
      <vt:lpstr>MSPhotoEd.3</vt:lpstr>
      <vt:lpstr>Equation.3</vt:lpstr>
      <vt:lpstr>Equation.3</vt:lpstr>
      <vt:lpstr>Equation.3</vt:lpstr>
      <vt:lpstr>MSPhotoEd.3</vt:lpstr>
      <vt:lpstr>MSPhotoEd.3</vt:lpstr>
      <vt:lpstr>Equation.3</vt:lpstr>
      <vt:lpstr>Equation.3</vt:lpstr>
      <vt:lpstr>MSPhotoEd.3</vt:lpstr>
      <vt:lpstr>Equation.3</vt:lpstr>
      <vt:lpstr>Equation.3</vt:lpstr>
      <vt:lpstr>Equation.3</vt:lpstr>
      <vt:lpstr>MSPhotoEd.3</vt:lpstr>
      <vt:lpstr>MSPhotoEd.3</vt:lpstr>
      <vt:lpstr>Equation.3</vt:lpstr>
      <vt:lpstr>Equation.3</vt:lpstr>
      <vt:lpstr>MSPhotoEd.3</vt:lpstr>
      <vt:lpstr>Equation.3</vt:lpstr>
      <vt:lpstr>Equation.3</vt:lpstr>
      <vt:lpstr>Equation.3</vt:lpstr>
      <vt:lpstr>MSPhotoEd.3</vt:lpstr>
      <vt:lpstr>Equation.3</vt:lpstr>
      <vt:lpstr>Equation.3</vt:lpstr>
      <vt:lpstr>MSPhotoEd.3</vt:lpstr>
      <vt:lpstr>MSPhotoEd.3</vt:lpstr>
      <vt:lpstr>MSPhotoEd.3</vt:lpstr>
      <vt:lpstr>MSPhotoEd.3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MSPhotoEd.3</vt:lpstr>
      <vt:lpstr>MSPhotoEd.3</vt:lpstr>
      <vt:lpstr>MSPhotoEd.3</vt:lpstr>
      <vt:lpstr>Equation.3</vt:lpstr>
      <vt:lpstr>Equation.3</vt:lpstr>
      <vt:lpstr>MSPhotoEd.3</vt:lpstr>
      <vt:lpstr>Equation.3</vt:lpstr>
      <vt:lpstr>MSPhotoEd.3</vt:lpstr>
      <vt:lpstr>Equation.3</vt:lpstr>
      <vt:lpstr>Equation.3</vt:lpstr>
      <vt:lpstr>Equation.3</vt:lpstr>
      <vt:lpstr>Visio.Drawing.11</vt:lpstr>
      <vt:lpstr>MSPhotoEd.3</vt:lpstr>
      <vt:lpstr>Equation.3</vt:lpstr>
      <vt:lpstr>Equation.3</vt:lpstr>
      <vt:lpstr>MSPhotoEd.3</vt:lpstr>
      <vt:lpstr>Equation.3</vt:lpstr>
      <vt:lpstr>Equation.3</vt:lpstr>
      <vt:lpstr>Equation.3</vt:lpstr>
      <vt:lpstr>MSPhotoEd.3</vt:lpstr>
      <vt:lpstr>MSPhotoEd.3</vt:lpstr>
      <vt:lpstr>Equation.3</vt:lpstr>
      <vt:lpstr>MSPhotoEd.3</vt:lpstr>
      <vt:lpstr>Equation.3</vt:lpstr>
      <vt:lpstr>Equation.3</vt:lpstr>
      <vt:lpstr>MSPhotoEd.3</vt:lpstr>
      <vt:lpstr>Equation.3</vt:lpstr>
      <vt:lpstr>Equation.3</vt:lpstr>
      <vt:lpstr>Equation.3</vt:lpstr>
      <vt:lpstr>Equation.3</vt:lpstr>
      <vt:lpstr>MSPhotoEd.3</vt:lpstr>
      <vt:lpstr>Equation.3</vt:lpstr>
      <vt:lpstr>Equation.3</vt:lpstr>
      <vt:lpstr>MSPhotoEd.3</vt:lpstr>
      <vt:lpstr>MSPhotoEd.3</vt:lpstr>
      <vt:lpstr>MSPhotoEd.3</vt:lpstr>
      <vt:lpstr>MSPhotoEd.3</vt:lpstr>
      <vt:lpstr>MSPhotoEd.3</vt:lpstr>
      <vt:lpstr>Equation.3</vt:lpstr>
      <vt:lpstr>Equation.3</vt:lpstr>
      <vt:lpstr>Equation.3</vt:lpstr>
      <vt:lpstr>Equation.3</vt:lpstr>
      <vt:lpstr>Equation.3</vt:lpstr>
      <vt:lpstr>MSPhotoEd.3</vt:lpstr>
      <vt:lpstr>MSPhotoEd.3</vt:lpstr>
      <vt:lpstr>MSPhotoEd.3</vt:lpstr>
      <vt:lpstr>MSPhotoEd.3</vt:lpstr>
      <vt:lpstr>MSPhotoEd.3</vt:lpstr>
      <vt:lpstr>MSPhotoEd.3</vt:lpstr>
      <vt:lpstr>Equation.3</vt:lpstr>
      <vt:lpstr>MSPhotoEd.3</vt:lpstr>
      <vt:lpstr>MSPhotoEd.3</vt:lpstr>
      <vt:lpstr>MSPhotoEd.3</vt:lpstr>
      <vt:lpstr>Equation.3</vt:lpstr>
      <vt:lpstr>Equation.3</vt:lpstr>
      <vt:lpstr>MSPhotoEd.3</vt:lpstr>
      <vt:lpstr>Equation.3</vt:lpstr>
      <vt:lpstr>Equation.3</vt:lpstr>
      <vt:lpstr>Equation.3</vt:lpstr>
      <vt:lpstr>Equation.3</vt:lpstr>
      <vt:lpstr>Equation.3</vt:lpstr>
      <vt:lpstr>Equation.3</vt:lpstr>
      <vt:lpstr>Equation.3</vt:lpstr>
      <vt:lpstr>MSPhotoEd.3</vt:lpstr>
      <vt:lpstr>Equation.3</vt:lpstr>
      <vt:lpstr>Equation.3</vt:lpstr>
      <vt:lpstr>MSPhotoEd.3</vt:lpstr>
      <vt:lpstr>Equation.3</vt:lpstr>
      <vt:lpstr>MSPhotoEd.3</vt:lpstr>
      <vt:lpstr>Equation.3</vt:lpstr>
      <vt:lpstr>Equation.3</vt:lpstr>
      <vt:lpstr>Equation.3</vt:lpstr>
      <vt:lpstr>Equation.3</vt:lpstr>
      <vt:lpstr>Equation.3</vt:lpstr>
      <vt:lpstr>Equation.3</vt:lpstr>
      <vt:lpstr>MSPhotoEd.3</vt:lpstr>
      <vt:lpstr>Equation.3</vt:lpstr>
      <vt:lpstr>Equation.3</vt:lpstr>
      <vt:lpstr>Equation.3</vt:lpstr>
      <vt:lpstr>MSPhotoEd.3</vt:lpstr>
      <vt:lpstr>Equation.3</vt:lpstr>
      <vt:lpstr>Equation.3</vt:lpstr>
      <vt:lpstr>Equation.3</vt:lpstr>
      <vt:lpstr>Equation.3</vt:lpstr>
      <vt:lpstr>Equation.3</vt:lpstr>
      <vt:lpstr>MSPhotoEd.3</vt:lpstr>
      <vt:lpstr>MSPhotoEd.3</vt:lpstr>
      <vt:lpstr>MSPhotoEd.3</vt:lpstr>
      <vt:lpstr>Equation.3</vt:lpstr>
      <vt:lpstr>Equation.3</vt:lpstr>
      <vt:lpstr>MSPhotoEd.3</vt:lpstr>
      <vt:lpstr>Equation.3</vt:lpstr>
      <vt:lpstr>MSPhotoEd.3</vt:lpstr>
      <vt:lpstr>Equation.3</vt:lpstr>
      <vt:lpstr>Equation.3</vt:lpstr>
      <vt:lpstr>Equation.3</vt:lpstr>
      <vt:lpstr>MSPhotoEd.3</vt:lpstr>
      <vt:lpstr>Equation.3</vt:lpstr>
      <vt:lpstr>Equation.3</vt:lpstr>
      <vt:lpstr>第6章 信号的运算和处理</vt:lpstr>
      <vt:lpstr>PowerPoint 演示文稿</vt:lpstr>
      <vt:lpstr>§6.1  基本运算电路</vt:lpstr>
      <vt:lpstr>一、概述</vt:lpstr>
      <vt:lpstr>3.  研究的问题</vt:lpstr>
      <vt:lpstr>二、比例运算电路</vt:lpstr>
      <vt:lpstr>T 形反馈网络反相比例运算电路</vt:lpstr>
      <vt:lpstr>2. 同相输入</vt:lpstr>
      <vt:lpstr>同相输入比例运算电路的特例：电压跟随器</vt:lpstr>
      <vt:lpstr>三、加减运算电路</vt:lpstr>
      <vt:lpstr>1. 反相求和</vt:lpstr>
      <vt:lpstr>2. 同相求和    设  R1∥ R2∥ R3∥ R4＝ R∥ Rf</vt:lpstr>
      <vt:lpstr>2. 同相求和    设  R1∥ R2∥ R3∥ R4＝ R∥ Rf</vt:lpstr>
      <vt:lpstr>3. 加减运算   利用求和运算电路的分析结果</vt:lpstr>
      <vt:lpstr>讨论一：电路如图所示</vt:lpstr>
      <vt:lpstr>四、积分运算电路和微分运算电路</vt:lpstr>
      <vt:lpstr>利用积分运算的基本关系实现不同的功能</vt:lpstr>
      <vt:lpstr>方波变三角波</vt:lpstr>
      <vt:lpstr>2. 微分运算电路</vt:lpstr>
      <vt:lpstr>五、对数运算电路和指数运算电路</vt:lpstr>
      <vt:lpstr>集成对数运算电路</vt:lpstr>
      <vt:lpstr>2. 指数运算电路</vt:lpstr>
      <vt:lpstr>讨论二：求解图示电路</vt:lpstr>
      <vt:lpstr>讨论二：求解图示电路</vt:lpstr>
      <vt:lpstr>§6.2  模拟乘法器及其在       运算电路中的应用</vt:lpstr>
      <vt:lpstr>一、模拟乘法器简介</vt:lpstr>
      <vt:lpstr>2. 模拟乘法器的符号及等效电路</vt:lpstr>
      <vt:lpstr>二、在运算电路中的应用</vt:lpstr>
      <vt:lpstr>3. 除法运算</vt:lpstr>
      <vt:lpstr>4. 开方运算</vt:lpstr>
      <vt:lpstr>讨论</vt:lpstr>
      <vt:lpstr>§6.3 有源滤波电路</vt:lpstr>
      <vt:lpstr>一、概述</vt:lpstr>
      <vt:lpstr>理想滤波器的幅频特性</vt:lpstr>
      <vt:lpstr>3. 无源滤波电路和有源滤波电路</vt:lpstr>
      <vt:lpstr>有源滤波电路</vt:lpstr>
      <vt:lpstr>二、低通滤波器</vt:lpstr>
      <vt:lpstr>1. 同相输入 （1）一阶电路：幅频特性</vt:lpstr>
      <vt:lpstr>（2）简单二阶LPF</vt:lpstr>
      <vt:lpstr>（3）压控电压源二阶LPF</vt:lpstr>
      <vt:lpstr>压控电压源二阶LPF的分析</vt:lpstr>
      <vt:lpstr>2.  反相输入低通滤波器</vt:lpstr>
      <vt:lpstr>三、高通、带通、带阻有源滤波器</vt:lpstr>
      <vt:lpstr>四、状态变量型滤波器</vt:lpstr>
      <vt:lpstr>二阶状态变量滤波器的组成</vt:lpstr>
      <vt:lpstr>运算电路与有源滤波器的比较</vt:lpstr>
      <vt:lpstr>讨论一：图示电路是哪种有源滤波器？</vt:lpstr>
      <vt:lpstr>讨论二：     通过MultisimAC分析判断图示电路为哪种有源滤波器？设R1=R3=10kΩ，C=1000pF。</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模拟电子技术基础</dc:title>
  <dc:creator>mypc</dc:creator>
  <cp:lastModifiedBy>fcxy99</cp:lastModifiedBy>
  <cp:revision>73</cp:revision>
  <dcterms:created xsi:type="dcterms:W3CDTF">2007-07-18T09:03:00Z</dcterms:created>
  <dcterms:modified xsi:type="dcterms:W3CDTF">2020-11-05T01:15:41Z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2052-11.1.0.9292</vt:lpwstr>
  </property>
</Properties>
</file>