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19" r:id="rId2"/>
    <p:sldId id="269" r:id="rId3"/>
    <p:sldId id="270" r:id="rId4"/>
    <p:sldId id="320" r:id="rId5"/>
    <p:sldId id="271" r:id="rId6"/>
    <p:sldId id="272" r:id="rId7"/>
    <p:sldId id="273" r:id="rId8"/>
    <p:sldId id="274" r:id="rId9"/>
    <p:sldId id="275" r:id="rId10"/>
    <p:sldId id="276" r:id="rId11"/>
    <p:sldId id="321" r:id="rId12"/>
    <p:sldId id="277" r:id="rId13"/>
    <p:sldId id="366" r:id="rId14"/>
    <p:sldId id="278" r:id="rId15"/>
    <p:sldId id="279" r:id="rId16"/>
    <p:sldId id="281" r:id="rId17"/>
    <p:sldId id="368" r:id="rId18"/>
    <p:sldId id="369" r:id="rId19"/>
    <p:sldId id="282" r:id="rId20"/>
    <p:sldId id="283" r:id="rId21"/>
    <p:sldId id="284" r:id="rId22"/>
    <p:sldId id="285" r:id="rId23"/>
    <p:sldId id="289" r:id="rId24"/>
    <p:sldId id="290" r:id="rId25"/>
    <p:sldId id="291" r:id="rId26"/>
    <p:sldId id="292" r:id="rId27"/>
    <p:sldId id="293" r:id="rId28"/>
    <p:sldId id="294" r:id="rId29"/>
    <p:sldId id="372" r:id="rId30"/>
    <p:sldId id="295" r:id="rId31"/>
    <p:sldId id="296" r:id="rId32"/>
    <p:sldId id="297" r:id="rId33"/>
    <p:sldId id="298" r:id="rId34"/>
    <p:sldId id="299" r:id="rId35"/>
    <p:sldId id="304" r:id="rId36"/>
    <p:sldId id="301" r:id="rId37"/>
    <p:sldId id="302" r:id="rId38"/>
    <p:sldId id="307" r:id="rId39"/>
    <p:sldId id="308" r:id="rId40"/>
    <p:sldId id="309" r:id="rId41"/>
    <p:sldId id="310" r:id="rId42"/>
    <p:sldId id="311" r:id="rId43"/>
    <p:sldId id="312" r:id="rId44"/>
    <p:sldId id="313" r:id="rId45"/>
    <p:sldId id="314" r:id="rId46"/>
    <p:sldId id="315" r:id="rId47"/>
    <p:sldId id="316" r:id="rId48"/>
    <p:sldId id="373" r:id="rId49"/>
    <p:sldId id="317" r:id="rId50"/>
    <p:sldId id="318" r:id="rId51"/>
    <p:sldId id="375" r:id="rId52"/>
    <p:sldId id="322" r:id="rId5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99"/>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532"/>
  </p:normalViewPr>
  <p:slideViewPr>
    <p:cSldViewPr showGuides="1">
      <p:cViewPr varScale="1">
        <p:scale>
          <a:sx n="79" d="100"/>
          <a:sy n="79" d="100"/>
        </p:scale>
        <p:origin x="1570" y="67"/>
      </p:cViewPr>
      <p:guideLst>
        <p:guide orient="horz" pos="2160"/>
        <p:guide pos="28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png"/><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png"/><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57.png"/><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png"/><Relationship Id="rId5" Type="http://schemas.openxmlformats.org/officeDocument/2006/relationships/image" Target="../media/image63.wmf"/><Relationship Id="rId4"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png"/><Relationship Id="rId1" Type="http://schemas.openxmlformats.org/officeDocument/2006/relationships/image" Target="../media/image77.png"/><Relationship Id="rId4"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8.png"/><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image" Target="../media/image83.png"/><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6.png"/><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image" Target="../media/image92.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png"/><Relationship Id="rId4" Type="http://schemas.openxmlformats.org/officeDocument/2006/relationships/image" Target="../media/image9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8.wmf"/><Relationship Id="rId4" Type="http://schemas.openxmlformats.org/officeDocument/2006/relationships/image" Target="../media/image10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image" Target="../media/image102.wmf"/><Relationship Id="rId4" Type="http://schemas.openxmlformats.org/officeDocument/2006/relationships/image" Target="../media/image105.png"/></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4.png"/></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png"/><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png"/><Relationship Id="rId1" Type="http://schemas.openxmlformats.org/officeDocument/2006/relationships/image" Target="../media/image107.png"/><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5.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image" Target="../media/image116.png"/></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image" Target="../media/image11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png"/><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image" Target="../media/image118.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2.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3.png"/><Relationship Id="rId1" Type="http://schemas.openxmlformats.org/officeDocument/2006/relationships/image" Target="../media/image17.png"/><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2</a:t>
            </a:fld>
            <a:endParaRPr lang="en-US" altLang="zh-CN" sz="1200" dirty="0"/>
          </a:p>
        </p:txBody>
      </p:sp>
      <p:sp>
        <p:nvSpPr>
          <p:cNvPr id="5122" name="Rectangle 2"/>
          <p:cNvSpPr>
            <a:spLocks noGrp="1" noRot="1" noChangeAspect="1" noTextEdit="1"/>
          </p:cNvSpPr>
          <p:nvPr>
            <p:ph type="sldImg"/>
          </p:nvPr>
        </p:nvSpPr>
        <p:spPr/>
      </p:sp>
      <p:sp>
        <p:nvSpPr>
          <p:cNvPr id="5123"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35</a:t>
            </a:fld>
            <a:endParaRPr lang="en-US" altLang="zh-CN" sz="1200" dirty="0"/>
          </a:p>
        </p:txBody>
      </p:sp>
      <p:sp>
        <p:nvSpPr>
          <p:cNvPr id="45058" name="Rectangle 2"/>
          <p:cNvSpPr>
            <a:spLocks noGrp="1" noRot="1" noChangeAspect="1" noTextEdit="1"/>
          </p:cNvSpPr>
          <p:nvPr>
            <p:ph type="sldImg"/>
          </p:nvPr>
        </p:nvSpPr>
        <p:spPr/>
      </p:sp>
      <p:sp>
        <p:nvSpPr>
          <p:cNvPr id="45059"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42</a:t>
            </a:fld>
            <a:endParaRPr lang="en-US" altLang="zh-CN" sz="1200" dirty="0"/>
          </a:p>
        </p:txBody>
      </p:sp>
      <p:sp>
        <p:nvSpPr>
          <p:cNvPr id="53250" name="Rectangle 2"/>
          <p:cNvSpPr>
            <a:spLocks noGrp="1" noRot="1" noChangeAspect="1" noTextEdit="1"/>
          </p:cNvSpPr>
          <p:nvPr>
            <p:ph type="sldImg"/>
          </p:nvPr>
        </p:nvSpPr>
        <p:spPr/>
      </p:sp>
      <p:sp>
        <p:nvSpPr>
          <p:cNvPr id="53251"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51</a:t>
            </a:fld>
            <a:endParaRPr lang="zh-CN" altLang="en-US" sz="1200" dirty="0"/>
          </a:p>
        </p:txBody>
      </p:sp>
      <p:sp>
        <p:nvSpPr>
          <p:cNvPr id="68610" name="幻灯片图像占位符 68609"/>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68611" name="文本占位符 68610"/>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4</a:t>
            </a:fld>
            <a:endParaRPr lang="en-US" altLang="zh-CN" sz="1200" dirty="0"/>
          </a:p>
        </p:txBody>
      </p:sp>
      <p:sp>
        <p:nvSpPr>
          <p:cNvPr id="8194" name="Rectangle 2"/>
          <p:cNvSpPr>
            <a:spLocks noGrp="1" noRot="1" noChangeAspect="1" noTextEdit="1"/>
          </p:cNvSpPr>
          <p:nvPr>
            <p:ph type="sldImg"/>
          </p:nvPr>
        </p:nvSpPr>
        <p:spPr/>
      </p:sp>
      <p:sp>
        <p:nvSpPr>
          <p:cNvPr id="8195"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7</a:t>
            </a:fld>
            <a:endParaRPr lang="en-US" altLang="zh-CN" sz="1200" dirty="0"/>
          </a:p>
        </p:txBody>
      </p:sp>
      <p:sp>
        <p:nvSpPr>
          <p:cNvPr id="14338" name="Rectangle 2"/>
          <p:cNvSpPr>
            <a:spLocks noGrp="1" noRot="1" noChangeAspect="1" noTextEdit="1"/>
          </p:cNvSpPr>
          <p:nvPr>
            <p:ph type="sldImg"/>
          </p:nvPr>
        </p:nvSpPr>
        <p:spPr/>
      </p:sp>
      <p:sp>
        <p:nvSpPr>
          <p:cNvPr id="14339"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8</a:t>
            </a:fld>
            <a:endParaRPr lang="en-US" altLang="zh-CN" sz="1200" dirty="0"/>
          </a:p>
        </p:txBody>
      </p:sp>
      <p:sp>
        <p:nvSpPr>
          <p:cNvPr id="12290" name="Rectangle 2"/>
          <p:cNvSpPr>
            <a:spLocks noGrp="1" noRot="1" noChangeAspect="1" noTextEdit="1"/>
          </p:cNvSpPr>
          <p:nvPr>
            <p:ph type="sldImg"/>
          </p:nvPr>
        </p:nvSpPr>
        <p:spPr/>
      </p:sp>
      <p:sp>
        <p:nvSpPr>
          <p:cNvPr id="12291"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19</a:t>
            </a:fld>
            <a:endParaRPr lang="en-US" altLang="zh-CN" sz="1200" dirty="0"/>
          </a:p>
        </p:txBody>
      </p:sp>
      <p:sp>
        <p:nvSpPr>
          <p:cNvPr id="24578" name="Rectangle 2"/>
          <p:cNvSpPr>
            <a:spLocks noGrp="1" noRot="1" noChangeAspect="1" noTextEdit="1"/>
          </p:cNvSpPr>
          <p:nvPr>
            <p:ph type="sldImg"/>
          </p:nvPr>
        </p:nvSpPr>
        <p:spPr/>
      </p:sp>
      <p:sp>
        <p:nvSpPr>
          <p:cNvPr id="24579"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20</a:t>
            </a:fld>
            <a:endParaRPr lang="en-US" altLang="zh-CN" sz="1200" dirty="0"/>
          </a:p>
        </p:txBody>
      </p:sp>
      <p:sp>
        <p:nvSpPr>
          <p:cNvPr id="26626" name="Rectangle 2"/>
          <p:cNvSpPr>
            <a:spLocks noGrp="1" noRot="1" noChangeAspect="1" noTextEdit="1"/>
          </p:cNvSpPr>
          <p:nvPr>
            <p:ph type="sldImg"/>
          </p:nvPr>
        </p:nvSpPr>
        <p:spPr/>
      </p:sp>
      <p:sp>
        <p:nvSpPr>
          <p:cNvPr id="26627"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27</a:t>
            </a:fld>
            <a:endParaRPr lang="en-US" altLang="zh-CN" sz="1200" dirty="0"/>
          </a:p>
        </p:txBody>
      </p:sp>
      <p:sp>
        <p:nvSpPr>
          <p:cNvPr id="34818" name="Rectangle 2"/>
          <p:cNvSpPr>
            <a:spLocks noGrp="1" noRot="1" noChangeAspect="1" noTextEdit="1"/>
          </p:cNvSpPr>
          <p:nvPr>
            <p:ph type="sldImg"/>
          </p:nvPr>
        </p:nvSpPr>
        <p:spPr/>
      </p:sp>
      <p:sp>
        <p:nvSpPr>
          <p:cNvPr id="34819"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33</a:t>
            </a:fld>
            <a:endParaRPr lang="en-US" altLang="zh-CN" sz="1200" dirty="0"/>
          </a:p>
        </p:txBody>
      </p:sp>
      <p:sp>
        <p:nvSpPr>
          <p:cNvPr id="40962" name="Rectangle 2"/>
          <p:cNvSpPr>
            <a:spLocks noGrp="1" noRot="1" noChangeAspect="1" noTextEdit="1"/>
          </p:cNvSpPr>
          <p:nvPr>
            <p:ph type="sldImg"/>
          </p:nvPr>
        </p:nvSpPr>
        <p:spPr/>
      </p:sp>
      <p:sp>
        <p:nvSpPr>
          <p:cNvPr id="40963"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t>34</a:t>
            </a:fld>
            <a:endParaRPr lang="en-US" altLang="zh-CN" sz="1200" dirty="0"/>
          </a:p>
        </p:txBody>
      </p:sp>
      <p:sp>
        <p:nvSpPr>
          <p:cNvPr id="43010" name="Rectangle 2"/>
          <p:cNvSpPr>
            <a:spLocks noGrp="1" noRot="1" noChangeAspect="1" noTextEdit="1"/>
          </p:cNvSpPr>
          <p:nvPr>
            <p:ph type="sldImg"/>
          </p:nvPr>
        </p:nvSpPr>
        <p:spPr/>
      </p:sp>
      <p:sp>
        <p:nvSpPr>
          <p:cNvPr id="43011"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pic>
        <p:nvPicPr>
          <p:cNvPr id="1031" name="Picture 7" descr="73"/>
          <p:cNvPicPr>
            <a:picLocks noChangeAspect="1"/>
          </p:cNvPicPr>
          <p:nvPr userDrawn="1"/>
        </p:nvPicPr>
        <p:blipFill>
          <a:blip r:embed="rId14"/>
          <a:srcRect r="20525" b="20706"/>
          <a:stretch>
            <a:fillRect/>
          </a:stretch>
        </p:blipFill>
        <p:spPr>
          <a:xfrm>
            <a:off x="0" y="0"/>
            <a:ext cx="9144000" cy="68643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7.xml"/><Relationship Id="rId4" Type="http://schemas.openxmlformats.org/officeDocument/2006/relationships/slide" Target="slide20.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png"/><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28.wmf"/><Relationship Id="rId4" Type="http://schemas.openxmlformats.org/officeDocument/2006/relationships/image" Target="../media/image17.png"/><Relationship Id="rId9"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3.bin"/><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30.png"/><Relationship Id="rId9" Type="http://schemas.openxmlformats.org/officeDocument/2006/relationships/image" Target="../media/image3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8.bin"/><Relationship Id="rId5" Type="http://schemas.openxmlformats.org/officeDocument/2006/relationships/image" Target="../media/image34.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50.bin"/><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52.bin"/><Relationship Id="rId4" Type="http://schemas.openxmlformats.org/officeDocument/2006/relationships/image" Target="../media/image37.wmf"/></Relationships>
</file>

<file path=ppt/slides/_rels/slide1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60.bin"/><Relationship Id="rId18" Type="http://schemas.openxmlformats.org/officeDocument/2006/relationships/image" Target="../media/image45.wmf"/><Relationship Id="rId3" Type="http://schemas.openxmlformats.org/officeDocument/2006/relationships/oleObject" Target="../embeddings/oleObject54.bin"/><Relationship Id="rId21" Type="http://schemas.openxmlformats.org/officeDocument/2006/relationships/oleObject" Target="../embeddings/oleObject65.bin"/><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2.bin"/><Relationship Id="rId10" Type="http://schemas.openxmlformats.org/officeDocument/2006/relationships/image" Target="../media/image43.wmf"/><Relationship Id="rId19" Type="http://schemas.openxmlformats.org/officeDocument/2006/relationships/oleObject" Target="../embeddings/oleObject64.bin"/><Relationship Id="rId4" Type="http://schemas.openxmlformats.org/officeDocument/2006/relationships/image" Target="../media/image40.png"/><Relationship Id="rId9" Type="http://schemas.openxmlformats.org/officeDocument/2006/relationships/oleObject" Target="../embeddings/oleObject57.bin"/><Relationship Id="rId14" Type="http://schemas.openxmlformats.org/officeDocument/2006/relationships/oleObject" Target="../embeddings/oleObject61.bin"/><Relationship Id="rId22"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5" Type="http://schemas.openxmlformats.org/officeDocument/2006/relationships/oleObject" Target="../embeddings/oleObject68.bin"/><Relationship Id="rId10" Type="http://schemas.openxmlformats.org/officeDocument/2006/relationships/image" Target="../media/image50.wmf"/><Relationship Id="rId4" Type="http://schemas.openxmlformats.org/officeDocument/2006/relationships/image" Target="../media/image47.png"/><Relationship Id="rId9" Type="http://schemas.openxmlformats.org/officeDocument/2006/relationships/oleObject" Target="../embeddings/oleObject70.bin"/></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2.png"/><Relationship Id="rId5" Type="http://schemas.openxmlformats.org/officeDocument/2006/relationships/oleObject" Target="../embeddings/oleObject72.bin"/><Relationship Id="rId10" Type="http://schemas.openxmlformats.org/officeDocument/2006/relationships/image" Target="../media/image53.wmf"/><Relationship Id="rId4" Type="http://schemas.openxmlformats.org/officeDocument/2006/relationships/image" Target="../media/image51.png"/><Relationship Id="rId9" Type="http://schemas.openxmlformats.org/officeDocument/2006/relationships/oleObject" Target="../embeddings/oleObject7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5.png"/><Relationship Id="rId5" Type="http://schemas.openxmlformats.org/officeDocument/2006/relationships/image" Target="../media/image30.png"/><Relationship Id="rId4"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78.bin"/><Relationship Id="rId4" Type="http://schemas.openxmlformats.org/officeDocument/2006/relationships/image" Target="../media/image54.wmf"/></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7.png"/><Relationship Id="rId5" Type="http://schemas.openxmlformats.org/officeDocument/2006/relationships/oleObject" Target="../embeddings/oleObject80.bin"/><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57.png"/><Relationship Id="rId1" Type="http://schemas.openxmlformats.org/officeDocument/2006/relationships/vmlDrawing" Target="../drawings/vmlDrawing17.vml"/><Relationship Id="rId6" Type="http://schemas.openxmlformats.org/officeDocument/2006/relationships/image" Target="../media/image60.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85.bin"/><Relationship Id="rId14"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6.png"/><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68.wmf"/><Relationship Id="rId4" Type="http://schemas.openxmlformats.org/officeDocument/2006/relationships/image" Target="../media/image65.png"/><Relationship Id="rId9" Type="http://schemas.openxmlformats.org/officeDocument/2006/relationships/oleObject" Target="../embeddings/oleObject92.bin"/></Relationships>
</file>

<file path=ppt/slides/_rels/slide25.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1.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97.bin"/><Relationship Id="rId14" Type="http://schemas.openxmlformats.org/officeDocument/2006/relationships/image" Target="../media/image7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36.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78.png"/><Relationship Id="rId5" Type="http://schemas.openxmlformats.org/officeDocument/2006/relationships/oleObject" Target="../embeddings/oleObject102.bin"/><Relationship Id="rId10" Type="http://schemas.openxmlformats.org/officeDocument/2006/relationships/image" Target="../media/image80.wmf"/><Relationship Id="rId4" Type="http://schemas.openxmlformats.org/officeDocument/2006/relationships/image" Target="../media/image77.png"/><Relationship Id="rId9" Type="http://schemas.openxmlformats.org/officeDocument/2006/relationships/oleObject" Target="../embeddings/oleObject104.bin"/></Relationships>
</file>

<file path=ppt/slides/_rels/slide2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78.png"/><Relationship Id="rId5" Type="http://schemas.openxmlformats.org/officeDocument/2006/relationships/oleObject" Target="../embeddings/oleObject106.bin"/><Relationship Id="rId4" Type="http://schemas.openxmlformats.org/officeDocument/2006/relationships/image" Target="../media/image81.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87.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4.png"/><Relationship Id="rId11" Type="http://schemas.openxmlformats.org/officeDocument/2006/relationships/oleObject" Target="../embeddings/oleObject112.bin"/><Relationship Id="rId5" Type="http://schemas.openxmlformats.org/officeDocument/2006/relationships/oleObject" Target="../embeddings/oleObject109.bin"/><Relationship Id="rId15" Type="http://schemas.openxmlformats.org/officeDocument/2006/relationships/image" Target="../media/image88.wmf"/><Relationship Id="rId10" Type="http://schemas.openxmlformats.org/officeDocument/2006/relationships/image" Target="../media/image86.wmf"/><Relationship Id="rId4" Type="http://schemas.openxmlformats.org/officeDocument/2006/relationships/image" Target="../media/image83.png"/><Relationship Id="rId9" Type="http://schemas.openxmlformats.org/officeDocument/2006/relationships/oleObject" Target="../embeddings/oleObject111.bin"/><Relationship Id="rId14" Type="http://schemas.openxmlformats.org/officeDocument/2006/relationships/oleObject" Target="../embeddings/oleObject11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3.png"/><Relationship Id="rId4" Type="http://schemas.openxmlformats.org/officeDocument/2006/relationships/oleObject" Target="../embeddings/oleObject11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19.bin"/><Relationship Id="rId5" Type="http://schemas.openxmlformats.org/officeDocument/2006/relationships/image" Target="../media/image89.wmf"/><Relationship Id="rId4" Type="http://schemas.openxmlformats.org/officeDocument/2006/relationships/oleObject" Target="../embeddings/oleObject11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90.png"/><Relationship Id="rId4" Type="http://schemas.openxmlformats.org/officeDocument/2006/relationships/oleObject" Target="../embeddings/oleObject12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1.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3.png"/><Relationship Id="rId5" Type="http://schemas.openxmlformats.org/officeDocument/2006/relationships/oleObject" Target="../embeddings/oleObject123.bin"/><Relationship Id="rId4" Type="http://schemas.openxmlformats.org/officeDocument/2006/relationships/image" Target="../media/image92.png"/></Relationships>
</file>

<file path=ppt/slides/_rels/slide38.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5.wmf"/><Relationship Id="rId5" Type="http://schemas.openxmlformats.org/officeDocument/2006/relationships/oleObject" Target="../embeddings/oleObject125.bin"/><Relationship Id="rId10" Type="http://schemas.openxmlformats.org/officeDocument/2006/relationships/image" Target="../media/image97.wmf"/><Relationship Id="rId4" Type="http://schemas.openxmlformats.org/officeDocument/2006/relationships/image" Target="../media/image94.png"/><Relationship Id="rId9" Type="http://schemas.openxmlformats.org/officeDocument/2006/relationships/oleObject" Target="../embeddings/oleObject127.bin"/></Relationships>
</file>

<file path=ppt/slides/_rels/slide3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9.png"/><Relationship Id="rId5" Type="http://schemas.openxmlformats.org/officeDocument/2006/relationships/oleObject" Target="../embeddings/oleObject129.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31.bin"/></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8.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3.png"/><Relationship Id="rId5" Type="http://schemas.openxmlformats.org/officeDocument/2006/relationships/oleObject" Target="../embeddings/oleObject133.bin"/><Relationship Id="rId10" Type="http://schemas.openxmlformats.org/officeDocument/2006/relationships/image" Target="../media/image105.png"/><Relationship Id="rId4" Type="http://schemas.openxmlformats.org/officeDocument/2006/relationships/image" Target="../media/image102.wmf"/><Relationship Id="rId9" Type="http://schemas.openxmlformats.org/officeDocument/2006/relationships/oleObject" Target="../embeddings/oleObject13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6.wmf"/><Relationship Id="rId5" Type="http://schemas.openxmlformats.org/officeDocument/2006/relationships/oleObject" Target="../embeddings/oleObject137.bin"/><Relationship Id="rId4" Type="http://schemas.openxmlformats.org/officeDocument/2006/relationships/image" Target="../media/image104.png"/></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49.xml"/><Relationship Id="rId4" Type="http://schemas.openxmlformats.org/officeDocument/2006/relationships/slide" Target="slide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11.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8.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10.wmf"/><Relationship Id="rId4" Type="http://schemas.openxmlformats.org/officeDocument/2006/relationships/image" Target="../media/image107.png"/><Relationship Id="rId9" Type="http://schemas.openxmlformats.org/officeDocument/2006/relationships/oleObject" Target="../embeddings/oleObject141.bin"/><Relationship Id="rId14" Type="http://schemas.openxmlformats.org/officeDocument/2006/relationships/image" Target="../media/image112.png"/></Relationships>
</file>

<file path=ppt/slides/_rels/slide46.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3.png"/><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08.wmf"/><Relationship Id="rId4" Type="http://schemas.openxmlformats.org/officeDocument/2006/relationships/image" Target="../media/image107.png"/><Relationship Id="rId9" Type="http://schemas.openxmlformats.org/officeDocument/2006/relationships/oleObject" Target="../embeddings/oleObject147.bin"/><Relationship Id="rId14" Type="http://schemas.openxmlformats.org/officeDocument/2006/relationships/image" Target="../media/image11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png"/><Relationship Id="rId5" Type="http://schemas.openxmlformats.org/officeDocument/2006/relationships/oleObject" Target="../embeddings/oleObject152.bin"/><Relationship Id="rId4" Type="http://schemas.openxmlformats.org/officeDocument/2006/relationships/image" Target="../media/image116.png"/></Relationships>
</file>

<file path=ppt/slides/_rels/slide49.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19.png"/><Relationship Id="rId5" Type="http://schemas.openxmlformats.org/officeDocument/2006/relationships/oleObject" Target="../embeddings/oleObject154.bin"/><Relationship Id="rId4" Type="http://schemas.openxmlformats.org/officeDocument/2006/relationships/image" Target="../media/image11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1.png"/><Relationship Id="rId5" Type="http://schemas.openxmlformats.org/officeDocument/2006/relationships/oleObject" Target="../embeddings/oleObject157.bin"/><Relationship Id="rId4" Type="http://schemas.openxmlformats.org/officeDocument/2006/relationships/image" Target="../media/image11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22.png"/><Relationship Id="rId4" Type="http://schemas.openxmlformats.org/officeDocument/2006/relationships/oleObject" Target="../embeddings/oleObject15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2.bin"/><Relationship Id="rId18" Type="http://schemas.openxmlformats.org/officeDocument/2006/relationships/oleObject" Target="../embeddings/oleObject16.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9.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image" Target="../media/image6.png"/><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4.bin"/><Relationship Id="rId10" Type="http://schemas.openxmlformats.org/officeDocument/2006/relationships/image" Target="../media/image8.wmf"/><Relationship Id="rId19" Type="http://schemas.openxmlformats.org/officeDocument/2006/relationships/oleObject" Target="../embeddings/oleObject17.bin"/><Relationship Id="rId4" Type="http://schemas.openxmlformats.org/officeDocument/2006/relationships/image" Target="../media/image5.png"/><Relationship Id="rId9" Type="http://schemas.openxmlformats.org/officeDocument/2006/relationships/oleObject" Target="../embeddings/oleObject10.bin"/><Relationship Id="rId1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4.wmf"/><Relationship Id="rId3" Type="http://schemas.openxmlformats.org/officeDocument/2006/relationships/notesSlide" Target="../notesSlides/notesSlide3.xml"/><Relationship Id="rId7" Type="http://schemas.openxmlformats.org/officeDocument/2006/relationships/image" Target="../media/image11.wmf"/><Relationship Id="rId12" Type="http://schemas.openxmlformats.org/officeDocument/2006/relationships/oleObject" Target="../embeddings/oleObject23.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6.png"/><Relationship Id="rId15" Type="http://schemas.openxmlformats.org/officeDocument/2006/relationships/image" Target="../media/image1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2.wmf"/><Relationship Id="rId14"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1.bin"/><Relationship Id="rId3" Type="http://schemas.openxmlformats.org/officeDocument/2006/relationships/notesSlide" Target="../notesSlides/notesSlide4.xml"/><Relationship Id="rId7" Type="http://schemas.openxmlformats.org/officeDocument/2006/relationships/image" Target="../media/image18.wmf"/><Relationship Id="rId12"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20.wmf"/><Relationship Id="rId5" Type="http://schemas.openxmlformats.org/officeDocument/2006/relationships/image" Target="../media/image17.png"/><Relationship Id="rId15" Type="http://schemas.openxmlformats.org/officeDocument/2006/relationships/oleObject" Target="../embeddings/oleObject32.bin"/><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19.wmf"/><Relationship Id="rId14"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6.wmf"/><Relationship Id="rId4" Type="http://schemas.openxmlformats.org/officeDocument/2006/relationships/image" Target="../media/image23.png"/><Relationship Id="rId9"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p:nvPr>
        </p:nvSpPr>
        <p:spPr>
          <a:xfrm>
            <a:off x="539750" y="1484313"/>
            <a:ext cx="7058025" cy="792162"/>
          </a:xfrm>
        </p:spPr>
        <p:txBody>
          <a:bodyPr wrap="square" lIns="91440" tIns="45720" rIns="91440" bIns="45720" anchor="ctr"/>
          <a:lstStyle/>
          <a:p>
            <a:pPr eaLnBrk="1" hangingPunct="1"/>
            <a:r>
              <a:rPr lang="zh-CN" altLang="en-US" sz="4000" dirty="0">
                <a:solidFill>
                  <a:schemeClr val="tx1"/>
                </a:solidFill>
                <a:latin typeface="华文行楷" panose="02010800040101010101" pitchFamily="2" charset="-122"/>
                <a:ea typeface="华文行楷" panose="02010800040101010101" pitchFamily="2" charset="-122"/>
              </a:rPr>
              <a:t>第九章 直流电源</a:t>
            </a:r>
          </a:p>
        </p:txBody>
      </p:sp>
      <p:sp>
        <p:nvSpPr>
          <p:cNvPr id="3074" name="Rectangle 4">
            <a:hlinkClick r:id="rId2" action="ppaction://hlinksldjump"/>
          </p:cNvPr>
          <p:cNvSpPr/>
          <p:nvPr/>
        </p:nvSpPr>
        <p:spPr>
          <a:xfrm>
            <a:off x="2266950" y="2493963"/>
            <a:ext cx="4249738"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§9.1</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直流电源的组成</a:t>
            </a:r>
          </a:p>
        </p:txBody>
      </p:sp>
      <p:sp>
        <p:nvSpPr>
          <p:cNvPr id="3075" name="Rectangle 5">
            <a:hlinkClick r:id="rId3" action="ppaction://hlinksldjump"/>
          </p:cNvPr>
          <p:cNvSpPr/>
          <p:nvPr/>
        </p:nvSpPr>
        <p:spPr>
          <a:xfrm>
            <a:off x="2266950" y="3070225"/>
            <a:ext cx="3889375"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§9.2</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整流电路</a:t>
            </a:r>
          </a:p>
        </p:txBody>
      </p:sp>
      <p:sp>
        <p:nvSpPr>
          <p:cNvPr id="3076" name="Rectangle 6">
            <a:hlinkClick r:id="rId4" action="ppaction://hlinksldjump"/>
          </p:cNvPr>
          <p:cNvSpPr/>
          <p:nvPr/>
        </p:nvSpPr>
        <p:spPr>
          <a:xfrm>
            <a:off x="2266950" y="4221163"/>
            <a:ext cx="4176713"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§9.4</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稳压管稳压电路</a:t>
            </a:r>
          </a:p>
        </p:txBody>
      </p:sp>
      <p:sp>
        <p:nvSpPr>
          <p:cNvPr id="3077" name="Rectangle 7">
            <a:hlinkClick r:id="rId5" action="ppaction://hlinksldjump"/>
          </p:cNvPr>
          <p:cNvSpPr/>
          <p:nvPr/>
        </p:nvSpPr>
        <p:spPr>
          <a:xfrm>
            <a:off x="2266950" y="4797425"/>
            <a:ext cx="4392613"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§9.5</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串联型稳压电路</a:t>
            </a:r>
          </a:p>
        </p:txBody>
      </p:sp>
      <p:sp>
        <p:nvSpPr>
          <p:cNvPr id="3078" name="Rectangle 8">
            <a:hlinkClick r:id="rId6" action="ppaction://hlinksldjump"/>
          </p:cNvPr>
          <p:cNvSpPr/>
          <p:nvPr/>
        </p:nvSpPr>
        <p:spPr>
          <a:xfrm>
            <a:off x="2268538" y="5373688"/>
            <a:ext cx="4321175"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§9.6</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开关型稳压电路</a:t>
            </a:r>
          </a:p>
        </p:txBody>
      </p:sp>
      <p:sp>
        <p:nvSpPr>
          <p:cNvPr id="3079" name="Rectangle 9">
            <a:hlinkClick r:id="rId7" action="ppaction://hlinksldjump"/>
          </p:cNvPr>
          <p:cNvSpPr/>
          <p:nvPr/>
        </p:nvSpPr>
        <p:spPr>
          <a:xfrm>
            <a:off x="2266950" y="3646488"/>
            <a:ext cx="3384550" cy="521970"/>
          </a:xfrm>
          <a:prstGeom prst="rect">
            <a:avLst/>
          </a:prstGeom>
          <a:noFill/>
          <a:ln w="9525">
            <a:noFill/>
          </a:ln>
        </p:spPr>
        <p:txBody>
          <a:bodyPr anchor="t">
            <a:spAutoFit/>
          </a:bodyPr>
          <a:lstStyle/>
          <a:p>
            <a:r>
              <a:rPr lang="en-US" altLang="zh-CN" sz="2800" b="1" dirty="0">
                <a:solidFill>
                  <a:schemeClr val="tx2"/>
                </a:solidFill>
                <a:latin typeface="Times New Roman" panose="02020603050405020304" pitchFamily="18" charset="0"/>
                <a:ea typeface="华文楷体" panose="02010600040101010101" pitchFamily="2" charset="-122"/>
              </a:rPr>
              <a:t>§9.3</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滤波电路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 name="Object 2"/>
          <p:cNvGraphicFramePr/>
          <p:nvPr/>
        </p:nvGraphicFramePr>
        <p:xfrm>
          <a:off x="346075" y="1327150"/>
          <a:ext cx="4752975" cy="1812925"/>
        </p:xfrm>
        <a:graphic>
          <a:graphicData uri="http://schemas.openxmlformats.org/presentationml/2006/ole">
            <mc:AlternateContent xmlns:mc="http://schemas.openxmlformats.org/markup-compatibility/2006">
              <mc:Choice xmlns:v="urn:schemas-microsoft-com:vml" Requires="v">
                <p:oleObj spid="_x0000_s9222" r:id="rId3" imgW="27060525" imgH="6496050" progId="MSPhotoEd.3">
                  <p:embed/>
                </p:oleObj>
              </mc:Choice>
              <mc:Fallback>
                <p:oleObj r:id="rId3" imgW="27060525" imgH="6496050" progId="MSPhotoEd.3">
                  <p:embed/>
                  <p:pic>
                    <p:nvPicPr>
                      <p:cNvPr id="0" name="图片 3115"/>
                      <p:cNvPicPr/>
                      <p:nvPr/>
                    </p:nvPicPr>
                    <p:blipFill>
                      <a:blip r:embed="rId4"/>
                      <a:srcRect l="-1152" r="46722" b="13557"/>
                      <a:stretch>
                        <a:fillRect/>
                      </a:stretch>
                    </p:blipFill>
                    <p:spPr>
                      <a:xfrm>
                        <a:off x="346075" y="1327150"/>
                        <a:ext cx="4752975" cy="1812925"/>
                      </a:xfrm>
                      <a:prstGeom prst="rect">
                        <a:avLst/>
                      </a:prstGeom>
                      <a:noFill/>
                      <a:ln w="38100">
                        <a:noFill/>
                        <a:miter/>
                      </a:ln>
                    </p:spPr>
                  </p:pic>
                </p:oleObj>
              </mc:Fallback>
            </mc:AlternateContent>
          </a:graphicData>
        </a:graphic>
      </p:graphicFrame>
      <p:sp>
        <p:nvSpPr>
          <p:cNvPr id="16386" name="Rectangle 3"/>
          <p:cNvSpPr>
            <a:spLocks noGrp="1"/>
          </p:cNvSpPr>
          <p:nvPr>
            <p:ph type="title"/>
          </p:nvPr>
        </p:nvSpPr>
        <p:spPr>
          <a:xfrm>
            <a:off x="250825" y="836613"/>
            <a:ext cx="3600450" cy="363537"/>
          </a:xfrm>
        </p:spPr>
        <p:txBody>
          <a:bodyPr wrap="square" lIns="91440" tIns="45720" rIns="91440" bIns="45720" anchor="ctr"/>
          <a:lstStyle/>
          <a:p>
            <a:pPr algn="l" eaLnBrk="1" hangingPunct="1">
              <a:lnSpc>
                <a:spcPct val="115000"/>
              </a:lnSpc>
            </a:pPr>
            <a:r>
              <a:rPr lang="zh-CN" altLang="zh-CN" sz="2800" dirty="0">
                <a:solidFill>
                  <a:schemeClr val="tx1"/>
                </a:solidFill>
                <a:latin typeface="华文行楷" panose="02010800040101010101" pitchFamily="2" charset="-122"/>
                <a:ea typeface="华文行楷" panose="02010800040101010101" pitchFamily="2" charset="-122"/>
              </a:rPr>
              <a:t>3</a:t>
            </a:r>
            <a:r>
              <a:rPr lang="en-US" altLang="zh-CN" sz="2800" dirty="0">
                <a:solidFill>
                  <a:schemeClr val="tx1"/>
                </a:solidFill>
                <a:latin typeface="华文行楷" panose="02010800040101010101" pitchFamily="2" charset="-122"/>
                <a:ea typeface="华文行楷" panose="02010800040101010101" pitchFamily="2" charset="-122"/>
              </a:rPr>
              <a:t>. </a:t>
            </a:r>
            <a:r>
              <a:rPr lang="zh-CN" altLang="zh-CN" sz="2800" dirty="0">
                <a:solidFill>
                  <a:schemeClr val="tx1"/>
                </a:solidFill>
                <a:latin typeface="华文行楷" panose="02010800040101010101" pitchFamily="2" charset="-122"/>
                <a:ea typeface="华文行楷" panose="02010800040101010101" pitchFamily="2" charset="-122"/>
              </a:rPr>
              <a:t>二极管的选择</a:t>
            </a:r>
          </a:p>
        </p:txBody>
      </p:sp>
      <p:graphicFrame>
        <p:nvGraphicFramePr>
          <p:cNvPr id="16387" name="Object 4"/>
          <p:cNvGraphicFramePr/>
          <p:nvPr/>
        </p:nvGraphicFramePr>
        <p:xfrm>
          <a:off x="5508625" y="1268413"/>
          <a:ext cx="3235325" cy="5105400"/>
        </p:xfrm>
        <a:graphic>
          <a:graphicData uri="http://schemas.openxmlformats.org/presentationml/2006/ole">
            <mc:AlternateContent xmlns:mc="http://schemas.openxmlformats.org/markup-compatibility/2006">
              <mc:Choice xmlns:v="urn:schemas-microsoft-com:vml" Requires="v">
                <p:oleObj spid="_x0000_s9223" r:id="rId5" imgW="11687175" imgH="17335500" progId="MSPhotoEd.3">
                  <p:embed/>
                </p:oleObj>
              </mc:Choice>
              <mc:Fallback>
                <p:oleObj r:id="rId5" imgW="11687175" imgH="17335500" progId="MSPhotoEd.3">
                  <p:embed/>
                  <p:pic>
                    <p:nvPicPr>
                      <p:cNvPr id="0" name="图片 3110"/>
                      <p:cNvPicPr/>
                      <p:nvPr/>
                    </p:nvPicPr>
                    <p:blipFill>
                      <a:blip r:embed="rId6"/>
                      <a:stretch>
                        <a:fillRect/>
                      </a:stretch>
                    </p:blipFill>
                    <p:spPr>
                      <a:xfrm>
                        <a:off x="5508625" y="1268413"/>
                        <a:ext cx="3235325" cy="5105400"/>
                      </a:xfrm>
                      <a:prstGeom prst="rect">
                        <a:avLst/>
                      </a:prstGeom>
                      <a:noFill/>
                      <a:ln w="38100">
                        <a:noFill/>
                        <a:miter/>
                      </a:ln>
                    </p:spPr>
                  </p:pic>
                </p:oleObj>
              </mc:Fallback>
            </mc:AlternateContent>
          </a:graphicData>
        </a:graphic>
      </p:graphicFrame>
      <p:graphicFrame>
        <p:nvGraphicFramePr>
          <p:cNvPr id="29701" name="Object 5"/>
          <p:cNvGraphicFramePr/>
          <p:nvPr/>
        </p:nvGraphicFramePr>
        <p:xfrm>
          <a:off x="633413" y="3414713"/>
          <a:ext cx="1676400" cy="469900"/>
        </p:xfrm>
        <a:graphic>
          <a:graphicData uri="http://schemas.openxmlformats.org/presentationml/2006/ole">
            <mc:AlternateContent xmlns:mc="http://schemas.openxmlformats.org/markup-compatibility/2006">
              <mc:Choice xmlns:v="urn:schemas-microsoft-com:vml" Requires="v">
                <p:oleObj spid="_x0000_s9224" r:id="rId7" imgW="901065" imgH="254000" progId="Equation.3">
                  <p:embed/>
                </p:oleObj>
              </mc:Choice>
              <mc:Fallback>
                <p:oleObj r:id="rId7" imgW="901065" imgH="254000" progId="Equation.3">
                  <p:embed/>
                  <p:pic>
                    <p:nvPicPr>
                      <p:cNvPr id="0" name="图片 3111"/>
                      <p:cNvPicPr/>
                      <p:nvPr/>
                    </p:nvPicPr>
                    <p:blipFill>
                      <a:blip r:embed="rId8"/>
                      <a:stretch>
                        <a:fillRect/>
                      </a:stretch>
                    </p:blipFill>
                    <p:spPr>
                      <a:xfrm>
                        <a:off x="633413" y="3414713"/>
                        <a:ext cx="1676400" cy="469900"/>
                      </a:xfrm>
                      <a:prstGeom prst="rect">
                        <a:avLst/>
                      </a:prstGeom>
                      <a:noFill/>
                      <a:ln w="9525" cap="flat" cmpd="sng">
                        <a:solidFill>
                          <a:srgbClr val="A50021"/>
                        </a:solidFill>
                        <a:prstDash val="solid"/>
                        <a:miter/>
                        <a:headEnd type="none" w="med" len="med"/>
                        <a:tailEnd type="none" w="med" len="med"/>
                      </a:ln>
                    </p:spPr>
                  </p:pic>
                </p:oleObj>
              </mc:Fallback>
            </mc:AlternateContent>
          </a:graphicData>
        </a:graphic>
      </p:graphicFrame>
      <p:graphicFrame>
        <p:nvGraphicFramePr>
          <p:cNvPr id="29702" name="Object 6"/>
          <p:cNvGraphicFramePr/>
          <p:nvPr/>
        </p:nvGraphicFramePr>
        <p:xfrm>
          <a:off x="2536825" y="3173413"/>
          <a:ext cx="2944813" cy="900112"/>
        </p:xfrm>
        <a:graphic>
          <a:graphicData uri="http://schemas.openxmlformats.org/presentationml/2006/ole">
            <mc:AlternateContent xmlns:mc="http://schemas.openxmlformats.org/markup-compatibility/2006">
              <mc:Choice xmlns:v="urn:schemas-microsoft-com:vml" Requires="v">
                <p:oleObj spid="_x0000_s9225" r:id="rId9" imgW="1498600" imgH="457200" progId="Equation.3">
                  <p:embed/>
                </p:oleObj>
              </mc:Choice>
              <mc:Fallback>
                <p:oleObj r:id="rId9" imgW="1498600" imgH="457200" progId="Equation.3">
                  <p:embed/>
                  <p:pic>
                    <p:nvPicPr>
                      <p:cNvPr id="0" name="图片 3102"/>
                      <p:cNvPicPr/>
                      <p:nvPr/>
                    </p:nvPicPr>
                    <p:blipFill>
                      <a:blip r:embed="rId10"/>
                      <a:stretch>
                        <a:fillRect/>
                      </a:stretch>
                    </p:blipFill>
                    <p:spPr>
                      <a:xfrm>
                        <a:off x="2536825" y="3173413"/>
                        <a:ext cx="2944813" cy="900112"/>
                      </a:xfrm>
                      <a:prstGeom prst="rect">
                        <a:avLst/>
                      </a:prstGeom>
                      <a:noFill/>
                      <a:ln w="9525" cap="flat" cmpd="sng">
                        <a:solidFill>
                          <a:srgbClr val="A50021"/>
                        </a:solidFill>
                        <a:prstDash val="solid"/>
                        <a:miter/>
                        <a:headEnd type="none" w="med" len="med"/>
                        <a:tailEnd type="none" w="med" len="med"/>
                      </a:ln>
                    </p:spPr>
                  </p:pic>
                </p:oleObj>
              </mc:Fallback>
            </mc:AlternateContent>
          </a:graphicData>
        </a:graphic>
      </p:graphicFrame>
      <p:graphicFrame>
        <p:nvGraphicFramePr>
          <p:cNvPr id="29703" name="Object 7"/>
          <p:cNvGraphicFramePr/>
          <p:nvPr/>
        </p:nvGraphicFramePr>
        <p:xfrm>
          <a:off x="1354138" y="4999038"/>
          <a:ext cx="2454275" cy="1462087"/>
        </p:xfrm>
        <a:graphic>
          <a:graphicData uri="http://schemas.openxmlformats.org/presentationml/2006/ole">
            <mc:AlternateContent xmlns:mc="http://schemas.openxmlformats.org/markup-compatibility/2006">
              <mc:Choice xmlns:v="urn:schemas-microsoft-com:vml" Requires="v">
                <p:oleObj spid="_x0000_s9226" r:id="rId11" imgW="1193165" imgH="711200" progId="Equation.3">
                  <p:embed/>
                </p:oleObj>
              </mc:Choice>
              <mc:Fallback>
                <p:oleObj r:id="rId11" imgW="1193165" imgH="711200" progId="Equation.3">
                  <p:embed/>
                  <p:pic>
                    <p:nvPicPr>
                      <p:cNvPr id="0" name="图片 3116"/>
                      <p:cNvPicPr/>
                      <p:nvPr/>
                    </p:nvPicPr>
                    <p:blipFill>
                      <a:blip r:embed="rId12"/>
                      <a:stretch>
                        <a:fillRect/>
                      </a:stretch>
                    </p:blipFill>
                    <p:spPr>
                      <a:xfrm>
                        <a:off x="1354138" y="4999038"/>
                        <a:ext cx="2454275" cy="1462087"/>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29704" name="Text Box 8"/>
          <p:cNvSpPr txBox="1"/>
          <p:nvPr/>
        </p:nvSpPr>
        <p:spPr>
          <a:xfrm>
            <a:off x="708025" y="4087813"/>
            <a:ext cx="4648200" cy="118745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考虑到电网电压波动范围为</a:t>
            </a:r>
            <a:r>
              <a:rPr lang="en-US" altLang="zh-CN" sz="2400" b="1" dirty="0">
                <a:latin typeface="Times New Roman" panose="02020603050405020304" pitchFamily="18" charset="0"/>
                <a:ea typeface="宋体" panose="02010600030101010101" pitchFamily="2" charset="-122"/>
              </a:rPr>
              <a:t>±10</a:t>
            </a:r>
            <a:r>
              <a:rPr lang="zh-CN" altLang="en-US" sz="2400" b="1" dirty="0">
                <a:latin typeface="Times New Roman" panose="02020603050405020304" pitchFamily="18" charset="0"/>
                <a:ea typeface="宋体" panose="02010600030101010101" pitchFamily="2" charset="-122"/>
              </a:rPr>
              <a:t>％，二极管的极限参数应满足： </a:t>
            </a:r>
          </a:p>
        </p:txBody>
      </p:sp>
      <p:sp>
        <p:nvSpPr>
          <p:cNvPr id="29705" name="AutoShape 9"/>
          <p:cNvSpPr/>
          <p:nvPr/>
        </p:nvSpPr>
        <p:spPr>
          <a:xfrm>
            <a:off x="4238625" y="4956175"/>
            <a:ext cx="1508125" cy="1554163"/>
          </a:xfrm>
          <a:prstGeom prst="borderCallout1">
            <a:avLst>
              <a:gd name="adj1" fmla="val 7356"/>
              <a:gd name="adj2" fmla="val -5051"/>
              <a:gd name="adj3" fmla="val 44435"/>
              <a:gd name="adj4" fmla="val -28949"/>
            </a:avLst>
          </a:prstGeom>
          <a:solidFill>
            <a:srgbClr val="FFFFCC"/>
          </a:solidFill>
          <a:ln w="19050" cap="flat" cmpd="sng">
            <a:solidFill>
              <a:srgbClr val="A50021"/>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与半波整流电路对二极管的要求相同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wipe(left)">
                                      <p:cBhvr>
                                        <p:cTn id="12" dur="500"/>
                                        <p:tgtEl>
                                          <p:spTgt spid="297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704">
                                            <p:txEl>
                                              <p:pRg st="0" end="0"/>
                                            </p:txEl>
                                          </p:spTgt>
                                        </p:tgtEl>
                                        <p:attrNameLst>
                                          <p:attrName>style.visibility</p:attrName>
                                        </p:attrNameLst>
                                      </p:cBhvr>
                                      <p:to>
                                        <p:strVal val="visible"/>
                                      </p:to>
                                    </p:set>
                                    <p:animEffect transition="in" filter="wipe(up)">
                                      <p:cBhvr>
                                        <p:cTn id="17" dur="75"/>
                                        <p:tgtEl>
                                          <p:spTgt spid="2970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wipe(left)">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uild="p"/>
      <p:bldP spid="297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1476375" y="1989138"/>
            <a:ext cx="6140450" cy="782637"/>
          </a:xfrm>
        </p:spPr>
        <p:txBody>
          <a:bodyPr wrap="square" lIns="91440" tIns="45720" rIns="91440" bIns="45720" anchor="ctr"/>
          <a:lstStyle/>
          <a:p>
            <a:pPr eaLnBrk="1" hangingPunct="1"/>
            <a:r>
              <a:rPr lang="en-US" altLang="zh-CN" sz="4000" dirty="0">
                <a:latin typeface="华文行楷" panose="02010800040101010101" pitchFamily="2" charset="-122"/>
                <a:ea typeface="华文行楷" panose="02010800040101010101" pitchFamily="2" charset="-122"/>
              </a:rPr>
              <a:t>§9.3  </a:t>
            </a:r>
            <a:r>
              <a:rPr lang="zh-CN" altLang="en-US" sz="4000" dirty="0">
                <a:latin typeface="华文行楷" panose="02010800040101010101" pitchFamily="2" charset="-122"/>
                <a:ea typeface="华文行楷" panose="02010800040101010101" pitchFamily="2" charset="-122"/>
              </a:rPr>
              <a:t>滤波电路</a:t>
            </a:r>
          </a:p>
        </p:txBody>
      </p:sp>
      <p:sp>
        <p:nvSpPr>
          <p:cNvPr id="17410" name="Rectangle 4">
            <a:hlinkClick r:id="rId2" action="ppaction://hlinksldjump"/>
          </p:cNvPr>
          <p:cNvSpPr/>
          <p:nvPr/>
        </p:nvSpPr>
        <p:spPr>
          <a:xfrm>
            <a:off x="2916238" y="3113088"/>
            <a:ext cx="3168650" cy="519112"/>
          </a:xfrm>
          <a:prstGeom prst="rect">
            <a:avLst/>
          </a:prstGeom>
          <a:noFill/>
          <a:ln w="9525">
            <a:noFill/>
          </a:ln>
        </p:spPr>
        <p:txBody>
          <a:bodyPr anchor="t">
            <a:spAutoFit/>
          </a:bodyPr>
          <a:lstStyle/>
          <a:p>
            <a:r>
              <a:rPr lang="zh-CN" altLang="zh-CN" sz="2800" b="1" dirty="0">
                <a:latin typeface="Arial" panose="020B0604020202020204" pitchFamily="34" charset="0"/>
                <a:ea typeface="华文楷体" panose="02010600040101010101" pitchFamily="2" charset="-122"/>
              </a:rPr>
              <a:t>一、电容滤波电路</a:t>
            </a:r>
            <a:endParaRPr lang="zh-CN" altLang="en-US" sz="2800" b="1" dirty="0">
              <a:latin typeface="Arial" panose="020B0604020202020204" pitchFamily="34" charset="0"/>
              <a:ea typeface="华文楷体" panose="02010600040101010101" pitchFamily="2" charset="-122"/>
            </a:endParaRPr>
          </a:p>
        </p:txBody>
      </p:sp>
      <p:sp>
        <p:nvSpPr>
          <p:cNvPr id="17411" name="Rectangle 5">
            <a:hlinkClick r:id="rId3" action="ppaction://hlinksldjump"/>
          </p:cNvPr>
          <p:cNvSpPr/>
          <p:nvPr/>
        </p:nvSpPr>
        <p:spPr>
          <a:xfrm>
            <a:off x="2843848" y="4724718"/>
            <a:ext cx="4101465" cy="521970"/>
          </a:xfrm>
          <a:prstGeom prst="rect">
            <a:avLst/>
          </a:prstGeom>
          <a:noFill/>
          <a:ln w="9525">
            <a:noFill/>
          </a:ln>
        </p:spPr>
        <p:txBody>
          <a:bodyPr wrap="none" anchor="t">
            <a:spAutoFit/>
          </a:bodyPr>
          <a:lstStyle/>
          <a:p>
            <a:pPr algn="l"/>
            <a:r>
              <a:rPr lang="zh-CN" altLang="zh-CN" sz="2800" b="1" dirty="0">
                <a:latin typeface="Arial" panose="020B0604020202020204" pitchFamily="34" charset="0"/>
                <a:ea typeface="华文楷体" panose="02010600040101010101" pitchFamily="2" charset="-122"/>
              </a:rPr>
              <a:t>三、</a:t>
            </a:r>
            <a:r>
              <a:rPr lang="zh-CN" altLang="zh-CN" sz="2800" b="1" dirty="0">
                <a:ea typeface="华文楷体" panose="02010600040101010101" pitchFamily="2" charset="-122"/>
                <a:sym typeface="+mn-ea"/>
              </a:rPr>
              <a:t>其他形式的滤波电路</a:t>
            </a:r>
            <a:endParaRPr lang="zh-CN" altLang="zh-CN" sz="2800" b="1" dirty="0">
              <a:latin typeface="Arial" panose="020B0604020202020204" pitchFamily="34" charset="0"/>
              <a:ea typeface="华文楷体" panose="02010600040101010101" pitchFamily="2" charset="-122"/>
              <a:sym typeface="+mn-ea"/>
            </a:endParaRPr>
          </a:p>
        </p:txBody>
      </p:sp>
      <p:sp>
        <p:nvSpPr>
          <p:cNvPr id="2" name="Rectangle 5">
            <a:hlinkClick r:id="rId3" action="ppaction://hlinksldjump"/>
          </p:cNvPr>
          <p:cNvSpPr/>
          <p:nvPr/>
        </p:nvSpPr>
        <p:spPr>
          <a:xfrm>
            <a:off x="2843848" y="3881438"/>
            <a:ext cx="3032760" cy="521970"/>
          </a:xfrm>
          <a:prstGeom prst="rect">
            <a:avLst/>
          </a:prstGeom>
          <a:noFill/>
          <a:ln w="9525">
            <a:noFill/>
          </a:ln>
        </p:spPr>
        <p:txBody>
          <a:bodyPr wrap="none" anchor="t">
            <a:spAutoFit/>
          </a:bodyPr>
          <a:lstStyle/>
          <a:p>
            <a:pPr algn="l"/>
            <a:r>
              <a:rPr lang="zh-CN" altLang="zh-CN" sz="2800" b="1" dirty="0">
                <a:latin typeface="Arial" panose="020B0604020202020204" pitchFamily="34" charset="0"/>
                <a:ea typeface="华文楷体" panose="02010600040101010101" pitchFamily="2" charset="-122"/>
              </a:rPr>
              <a:t>二、</a:t>
            </a:r>
            <a:r>
              <a:rPr lang="zh-CN" altLang="zh-CN" sz="2800" b="1" dirty="0">
                <a:ea typeface="华文楷体" panose="02010600040101010101" pitchFamily="2" charset="-122"/>
                <a:sym typeface="+mn-ea"/>
              </a:rPr>
              <a:t>倍压整流电路</a:t>
            </a:r>
            <a:endParaRPr lang="zh-CN" altLang="zh-CN" sz="2800" b="1" dirty="0">
              <a:latin typeface="Arial" panose="020B0604020202020204" pitchFamily="34" charset="0"/>
              <a:ea typeface="华文楷体" panose="0201060004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179388" y="836613"/>
            <a:ext cx="4713287" cy="576262"/>
          </a:xfrm>
        </p:spPr>
        <p:txBody>
          <a:bodyPr wrap="square" lIns="91440" tIns="45720" rIns="91440" bIns="45720" anchor="ctr"/>
          <a:lstStyle/>
          <a:p>
            <a:pPr algn="l" eaLnBrk="1" hangingPunct="1">
              <a:lnSpc>
                <a:spcPct val="80000"/>
              </a:lnSpc>
            </a:pPr>
            <a:r>
              <a:rPr lang="zh-CN" altLang="en-US" sz="3200" dirty="0">
                <a:ea typeface="华文行楷" panose="02010800040101010101" pitchFamily="2" charset="-122"/>
              </a:rPr>
              <a:t>一、</a:t>
            </a:r>
            <a:r>
              <a:rPr lang="zh-CN" altLang="zh-CN" sz="3200" dirty="0">
                <a:solidFill>
                  <a:schemeClr val="tx1"/>
                </a:solidFill>
                <a:ea typeface="华文行楷" panose="02010800040101010101" pitchFamily="2" charset="-122"/>
              </a:rPr>
              <a:t>电容</a:t>
            </a:r>
            <a:r>
              <a:rPr lang="zh-CN" altLang="en-US" sz="3200" dirty="0">
                <a:ea typeface="华文行楷" panose="02010800040101010101" pitchFamily="2" charset="-122"/>
              </a:rPr>
              <a:t>滤波电路</a:t>
            </a:r>
            <a:endParaRPr lang="zh-CN" altLang="zh-CN" sz="3200" dirty="0">
              <a:ea typeface="华文行楷" panose="02010800040101010101" pitchFamily="2" charset="-122"/>
            </a:endParaRPr>
          </a:p>
        </p:txBody>
      </p:sp>
      <p:graphicFrame>
        <p:nvGraphicFramePr>
          <p:cNvPr id="30723" name="Object 3"/>
          <p:cNvGraphicFramePr/>
          <p:nvPr/>
        </p:nvGraphicFramePr>
        <p:xfrm>
          <a:off x="395288" y="1844675"/>
          <a:ext cx="4178300" cy="1374775"/>
        </p:xfrm>
        <a:graphic>
          <a:graphicData uri="http://schemas.openxmlformats.org/presentationml/2006/ole">
            <mc:AlternateContent xmlns:mc="http://schemas.openxmlformats.org/markup-compatibility/2006">
              <mc:Choice xmlns:v="urn:schemas-microsoft-com:vml" Requires="v">
                <p:oleObj spid="_x0000_s10245" r:id="rId3" imgW="15078075" imgH="18897600" progId="MSPhotoEd.3">
                  <p:embed/>
                </p:oleObj>
              </mc:Choice>
              <mc:Fallback>
                <p:oleObj r:id="rId3" imgW="15078075" imgH="18897600" progId="MSPhotoEd.3">
                  <p:embed/>
                  <p:pic>
                    <p:nvPicPr>
                      <p:cNvPr id="0" name="图片 3075"/>
                      <p:cNvPicPr/>
                      <p:nvPr/>
                    </p:nvPicPr>
                    <p:blipFill>
                      <a:blip r:embed="rId4"/>
                      <a:srcRect b="73750"/>
                      <a:stretch>
                        <a:fillRect/>
                      </a:stretch>
                    </p:blipFill>
                    <p:spPr>
                      <a:xfrm>
                        <a:off x="395288" y="1844675"/>
                        <a:ext cx="4178300" cy="1374775"/>
                      </a:xfrm>
                      <a:prstGeom prst="rect">
                        <a:avLst/>
                      </a:prstGeom>
                      <a:noFill/>
                      <a:ln w="38100">
                        <a:noFill/>
                        <a:miter/>
                      </a:ln>
                    </p:spPr>
                  </p:pic>
                </p:oleObj>
              </mc:Fallback>
            </mc:AlternateContent>
          </a:graphicData>
        </a:graphic>
      </p:graphicFrame>
      <p:graphicFrame>
        <p:nvGraphicFramePr>
          <p:cNvPr id="30724" name="Object 4"/>
          <p:cNvGraphicFramePr/>
          <p:nvPr/>
        </p:nvGraphicFramePr>
        <p:xfrm>
          <a:off x="4643755" y="2075180"/>
          <a:ext cx="4038600" cy="1517650"/>
        </p:xfrm>
        <a:graphic>
          <a:graphicData uri="http://schemas.openxmlformats.org/presentationml/2006/ole">
            <mc:AlternateContent xmlns:mc="http://schemas.openxmlformats.org/markup-compatibility/2006">
              <mc:Choice xmlns:v="urn:schemas-microsoft-com:vml" Requires="v">
                <p:oleObj spid="_x0000_s10246" r:id="rId5" imgW="15078075" imgH="18897600" progId="MSPhotoEd.3">
                  <p:embed/>
                </p:oleObj>
              </mc:Choice>
              <mc:Fallback>
                <p:oleObj r:id="rId5" imgW="15078075" imgH="18897600" progId="MSPhotoEd.3">
                  <p:embed/>
                  <p:pic>
                    <p:nvPicPr>
                      <p:cNvPr id="0" name="图片 3076"/>
                      <p:cNvPicPr/>
                      <p:nvPr/>
                    </p:nvPicPr>
                    <p:blipFill>
                      <a:blip r:embed="rId4"/>
                      <a:srcRect t="31874" b="38126"/>
                      <a:stretch>
                        <a:fillRect/>
                      </a:stretch>
                    </p:blipFill>
                    <p:spPr>
                      <a:xfrm>
                        <a:off x="4643755" y="2075180"/>
                        <a:ext cx="4038600" cy="1517650"/>
                      </a:xfrm>
                      <a:prstGeom prst="rect">
                        <a:avLst/>
                      </a:prstGeom>
                      <a:noFill/>
                      <a:ln w="38100">
                        <a:noFill/>
                        <a:miter/>
                      </a:ln>
                    </p:spPr>
                  </p:pic>
                </p:oleObj>
              </mc:Fallback>
            </mc:AlternateContent>
          </a:graphicData>
        </a:graphic>
      </p:graphicFrame>
      <p:sp>
        <p:nvSpPr>
          <p:cNvPr id="30725" name="Text Box 5"/>
          <p:cNvSpPr txBox="1"/>
          <p:nvPr/>
        </p:nvSpPr>
        <p:spPr>
          <a:xfrm>
            <a:off x="242888" y="3819684"/>
            <a:ext cx="6840537" cy="521970"/>
          </a:xfrm>
          <a:prstGeom prst="rect">
            <a:avLst/>
          </a:prstGeom>
          <a:noFill/>
          <a:ln w="9525">
            <a:noFill/>
          </a:ln>
        </p:spPr>
        <p:txBody>
          <a:bodyPr anchor="ct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 1.</a:t>
            </a:r>
            <a:r>
              <a:rPr lang="zh-CN" altLang="en-US" sz="2800" dirty="0">
                <a:latin typeface="华文行楷" panose="02010800040101010101" pitchFamily="2" charset="-122"/>
                <a:ea typeface="华文行楷" panose="02010800040101010101" pitchFamily="2" charset="-122"/>
              </a:rPr>
              <a:t>工作原理</a:t>
            </a:r>
          </a:p>
        </p:txBody>
      </p:sp>
      <p:graphicFrame>
        <p:nvGraphicFramePr>
          <p:cNvPr id="30726" name="Object 6"/>
          <p:cNvGraphicFramePr/>
          <p:nvPr/>
        </p:nvGraphicFramePr>
        <p:xfrm>
          <a:off x="387350" y="4356100"/>
          <a:ext cx="8050213" cy="492125"/>
        </p:xfrm>
        <a:graphic>
          <a:graphicData uri="http://schemas.openxmlformats.org/presentationml/2006/ole">
            <mc:AlternateContent xmlns:mc="http://schemas.openxmlformats.org/markup-compatibility/2006">
              <mc:Choice xmlns:v="urn:schemas-microsoft-com:vml" Requires="v">
                <p:oleObj spid="_x0000_s10247" r:id="rId6" imgW="3530600" imgH="215900" progId="Equation.3">
                  <p:embed/>
                </p:oleObj>
              </mc:Choice>
              <mc:Fallback>
                <p:oleObj r:id="rId6" imgW="3530600" imgH="215900" progId="Equation.3">
                  <p:embed/>
                  <p:pic>
                    <p:nvPicPr>
                      <p:cNvPr id="0" name="图片 3078"/>
                      <p:cNvPicPr/>
                      <p:nvPr/>
                    </p:nvPicPr>
                    <p:blipFill>
                      <a:blip r:embed="rId7"/>
                      <a:stretch>
                        <a:fillRect/>
                      </a:stretch>
                    </p:blipFill>
                    <p:spPr>
                      <a:xfrm>
                        <a:off x="387350" y="4356100"/>
                        <a:ext cx="8050213" cy="492125"/>
                      </a:xfrm>
                      <a:prstGeom prst="rect">
                        <a:avLst/>
                      </a:prstGeom>
                      <a:noFill/>
                      <a:ln w="38100">
                        <a:noFill/>
                        <a:miter/>
                      </a:ln>
                    </p:spPr>
                  </p:pic>
                </p:oleObj>
              </mc:Fallback>
            </mc:AlternateContent>
          </a:graphicData>
        </a:graphic>
      </p:graphicFrame>
      <p:graphicFrame>
        <p:nvGraphicFramePr>
          <p:cNvPr id="30727" name="Object 7"/>
          <p:cNvGraphicFramePr/>
          <p:nvPr/>
        </p:nvGraphicFramePr>
        <p:xfrm>
          <a:off x="387350" y="4859338"/>
          <a:ext cx="8480425" cy="487362"/>
        </p:xfrm>
        <a:graphic>
          <a:graphicData uri="http://schemas.openxmlformats.org/presentationml/2006/ole">
            <mc:AlternateContent xmlns:mc="http://schemas.openxmlformats.org/markup-compatibility/2006">
              <mc:Choice xmlns:v="urn:schemas-microsoft-com:vml" Requires="v">
                <p:oleObj spid="_x0000_s10248" r:id="rId8" imgW="4390390" imgH="254000" progId="Equation.3">
                  <p:embed/>
                </p:oleObj>
              </mc:Choice>
              <mc:Fallback>
                <p:oleObj r:id="rId8" imgW="4390390" imgH="254000" progId="Equation.3">
                  <p:embed/>
                  <p:pic>
                    <p:nvPicPr>
                      <p:cNvPr id="0" name="图片 3079"/>
                      <p:cNvPicPr/>
                      <p:nvPr/>
                    </p:nvPicPr>
                    <p:blipFill>
                      <a:blip r:embed="rId9"/>
                      <a:stretch>
                        <a:fillRect/>
                      </a:stretch>
                    </p:blipFill>
                    <p:spPr>
                      <a:xfrm>
                        <a:off x="387350" y="4859338"/>
                        <a:ext cx="8480425" cy="487362"/>
                      </a:xfrm>
                      <a:prstGeom prst="rect">
                        <a:avLst/>
                      </a:prstGeom>
                      <a:noFill/>
                      <a:ln w="38100">
                        <a:noFill/>
                        <a:miter/>
                      </a:ln>
                    </p:spPr>
                  </p:pic>
                </p:oleObj>
              </mc:Fallback>
            </mc:AlternateContent>
          </a:graphicData>
        </a:graphic>
      </p:graphicFrame>
      <p:grpSp>
        <p:nvGrpSpPr>
          <p:cNvPr id="2" name="Group 9"/>
          <p:cNvGrpSpPr/>
          <p:nvPr/>
        </p:nvGrpSpPr>
        <p:grpSpPr>
          <a:xfrm>
            <a:off x="4117975" y="1441450"/>
            <a:ext cx="1676400" cy="914400"/>
            <a:chOff x="2640" y="912"/>
            <a:chExt cx="1056" cy="576"/>
          </a:xfrm>
        </p:grpSpPr>
        <p:sp>
          <p:nvSpPr>
            <p:cNvPr id="18440" name="AutoShape 10"/>
            <p:cNvSpPr/>
            <p:nvPr/>
          </p:nvSpPr>
          <p:spPr>
            <a:xfrm>
              <a:off x="2640" y="912"/>
              <a:ext cx="444" cy="256"/>
            </a:xfrm>
            <a:prstGeom prst="borderCallout1">
              <a:avLst>
                <a:gd name="adj1" fmla="val 28125"/>
                <a:gd name="adj2" fmla="val 110810"/>
                <a:gd name="adj3" fmla="val 279690"/>
                <a:gd name="adj4" fmla="val 196847"/>
              </a:avLst>
            </a:prstGeom>
            <a:solidFill>
              <a:srgbClr val="CCFFFF"/>
            </a:solidFill>
            <a:ln w="9525" cap="flat" cmpd="sng">
              <a:solidFill>
                <a:srgbClr val="FF0000"/>
              </a:solidFill>
              <a:prstDash val="solid"/>
              <a:miter/>
              <a:headEnd type="none" w="med" len="med"/>
              <a:tailEnd type="none" w="med" len="med"/>
            </a:ln>
          </p:spPr>
          <p:txBody>
            <a:bodyPr wrap="none"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充电</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18441" name="Line 11"/>
            <p:cNvSpPr/>
            <p:nvPr/>
          </p:nvSpPr>
          <p:spPr>
            <a:xfrm flipH="1" flipV="1">
              <a:off x="3168" y="960"/>
              <a:ext cx="528" cy="528"/>
            </a:xfrm>
            <a:prstGeom prst="line">
              <a:avLst/>
            </a:prstGeom>
            <a:ln w="9525" cap="flat" cmpd="sng">
              <a:solidFill>
                <a:srgbClr val="FF0000"/>
              </a:solidFill>
              <a:prstDash val="solid"/>
              <a:round/>
              <a:headEnd type="none" w="med" len="med"/>
              <a:tailEnd type="none" w="med" len="med"/>
            </a:ln>
          </p:spPr>
        </p:sp>
      </p:grpSp>
      <p:grpSp>
        <p:nvGrpSpPr>
          <p:cNvPr id="3" name="Group 12"/>
          <p:cNvGrpSpPr/>
          <p:nvPr/>
        </p:nvGrpSpPr>
        <p:grpSpPr>
          <a:xfrm>
            <a:off x="6022975" y="679450"/>
            <a:ext cx="2371725" cy="1828800"/>
            <a:chOff x="3888" y="0"/>
            <a:chExt cx="1494" cy="1152"/>
          </a:xfrm>
        </p:grpSpPr>
        <p:sp>
          <p:nvSpPr>
            <p:cNvPr id="18443" name="Line 13"/>
            <p:cNvSpPr/>
            <p:nvPr/>
          </p:nvSpPr>
          <p:spPr>
            <a:xfrm flipV="1">
              <a:off x="3888" y="192"/>
              <a:ext cx="150" cy="960"/>
            </a:xfrm>
            <a:prstGeom prst="line">
              <a:avLst/>
            </a:prstGeom>
            <a:ln w="9525" cap="flat" cmpd="sng">
              <a:solidFill>
                <a:srgbClr val="FF0000"/>
              </a:solidFill>
              <a:prstDash val="solid"/>
              <a:round/>
              <a:headEnd type="none" w="med" len="med"/>
              <a:tailEnd type="none" w="med" len="med"/>
            </a:ln>
          </p:spPr>
        </p:sp>
        <p:sp>
          <p:nvSpPr>
            <p:cNvPr id="18444" name="AutoShape 14"/>
            <p:cNvSpPr/>
            <p:nvPr/>
          </p:nvSpPr>
          <p:spPr>
            <a:xfrm>
              <a:off x="4080" y="0"/>
              <a:ext cx="1302" cy="448"/>
            </a:xfrm>
            <a:prstGeom prst="borderCallout1">
              <a:avLst>
                <a:gd name="adj1" fmla="val 16069"/>
                <a:gd name="adj2" fmla="val -3685"/>
                <a:gd name="adj3" fmla="val 239731"/>
                <a:gd name="adj4" fmla="val -25421"/>
              </a:avLst>
            </a:prstGeom>
            <a:solidFill>
              <a:srgbClr val="CCFFFF"/>
            </a:solidFill>
            <a:ln w="9525" cap="flat" cmpd="sng">
              <a:solidFill>
                <a:srgbClr val="FF0000"/>
              </a:solidFill>
              <a:prstDash val="solid"/>
              <a:miter/>
              <a:headEnd type="none" w="med" len="med"/>
              <a:tailEnd type="none" w="med" len="med"/>
            </a:ln>
          </p:spPr>
          <p:txBody>
            <a:bodyPr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放电速度与正弦</a:t>
              </a:r>
            </a:p>
            <a:p>
              <a:pPr algn="ctr"/>
              <a:r>
                <a:rPr lang="zh-CN" altLang="en-US" sz="2000" b="1" dirty="0">
                  <a:solidFill>
                    <a:srgbClr val="000000"/>
                  </a:solidFill>
                  <a:latin typeface="Times New Roman" panose="02020603050405020304" pitchFamily="18" charset="0"/>
                  <a:ea typeface="宋体" panose="02010600030101010101" pitchFamily="2" charset="-122"/>
                </a:rPr>
                <a:t>波下降速度相似</a:t>
              </a:r>
            </a:p>
          </p:txBody>
        </p:sp>
      </p:grpSp>
      <p:sp>
        <p:nvSpPr>
          <p:cNvPr id="30735" name="AutoShape 15"/>
          <p:cNvSpPr/>
          <p:nvPr/>
        </p:nvSpPr>
        <p:spPr>
          <a:xfrm>
            <a:off x="6784975" y="1517650"/>
            <a:ext cx="2070100" cy="406400"/>
          </a:xfrm>
          <a:prstGeom prst="borderCallout1">
            <a:avLst>
              <a:gd name="adj1" fmla="val 28125"/>
              <a:gd name="adj2" fmla="val -3681"/>
              <a:gd name="adj3" fmla="val 276954"/>
              <a:gd name="adj4" fmla="val -13958"/>
            </a:avLst>
          </a:prstGeom>
          <a:solidFill>
            <a:srgbClr val="CCFFFF"/>
          </a:solidFill>
          <a:ln w="9525" cap="flat" cmpd="sng">
            <a:solidFill>
              <a:srgbClr val="FF0000"/>
            </a:solidFill>
            <a:prstDash val="solid"/>
            <a:miter/>
            <a:headEnd type="none" w="med" len="med"/>
            <a:tailEnd type="none" w="med" len="med"/>
          </a:ln>
        </p:spPr>
        <p:txBody>
          <a:bodyPr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按指数规律下降</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30736" name="Text Box 16"/>
          <p:cNvSpPr txBox="1"/>
          <p:nvPr/>
        </p:nvSpPr>
        <p:spPr>
          <a:xfrm>
            <a:off x="962025" y="5651500"/>
            <a:ext cx="6481763" cy="457200"/>
          </a:xfrm>
          <a:prstGeom prst="rect">
            <a:avLst/>
          </a:prstGeom>
          <a:noFill/>
          <a:ln w="9525">
            <a:noFill/>
          </a:ln>
        </p:spPr>
        <p:txBody>
          <a:bodyPr anchor="t">
            <a:spAutoFit/>
          </a:bodyPr>
          <a:lstStyle/>
          <a:p>
            <a:pPr>
              <a:spcBef>
                <a:spcPct val="50000"/>
              </a:spcBef>
            </a:pPr>
            <a:r>
              <a:rPr lang="zh-CN" altLang="en-US" sz="2400" b="1" dirty="0">
                <a:solidFill>
                  <a:srgbClr val="A50021"/>
                </a:solidFill>
                <a:latin typeface="Times New Roman" panose="02020603050405020304" pitchFamily="18" charset="0"/>
                <a:ea typeface="宋体" panose="02010600030101010101" pitchFamily="2" charset="-122"/>
              </a:rPr>
              <a:t>滤波后，输出电压平均值增大，脉动变小。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726"/>
                                        </p:tgtEl>
                                        <p:attrNameLst>
                                          <p:attrName>style.visibility</p:attrName>
                                        </p:attrNameLst>
                                      </p:cBhvr>
                                      <p:to>
                                        <p:strVal val="visible"/>
                                      </p:to>
                                    </p:set>
                                    <p:animEffect transition="in" filter="wipe(left)">
                                      <p:cBhvr>
                                        <p:cTn id="16" dur="500"/>
                                        <p:tgtEl>
                                          <p:spTgt spid="307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27"/>
                                        </p:tgtEl>
                                        <p:attrNameLst>
                                          <p:attrName>style.visibility</p:attrName>
                                        </p:attrNameLst>
                                      </p:cBhvr>
                                      <p:to>
                                        <p:strVal val="visible"/>
                                      </p:to>
                                    </p:set>
                                    <p:animEffect transition="in" filter="wipe(left)">
                                      <p:cBhvr>
                                        <p:cTn id="21" dur="500"/>
                                        <p:tgtEl>
                                          <p:spTgt spid="307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24"/>
                                        </p:tgtEl>
                                        <p:attrNameLst>
                                          <p:attrName>style.visibility</p:attrName>
                                        </p:attrNameLst>
                                      </p:cBhvr>
                                      <p:to>
                                        <p:strVal val="visible"/>
                                      </p:to>
                                    </p:set>
                                    <p:animEffect transition="in" filter="blinds(horizontal)">
                                      <p:cBhvr>
                                        <p:cTn id="26" dur="500"/>
                                        <p:tgtEl>
                                          <p:spTgt spid="307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736"/>
                                        </p:tgtEl>
                                        <p:attrNameLst>
                                          <p:attrName>style.visibility</p:attrName>
                                        </p:attrNameLst>
                                      </p:cBhvr>
                                      <p:to>
                                        <p:strVal val="visible"/>
                                      </p:to>
                                    </p:set>
                                    <p:animEffect transition="in" filter="wipe(left)">
                                      <p:cBhvr>
                                        <p:cTn id="43"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P spid="30735" grpId="0" animBg="1"/>
      <p:bldP spid="307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a:xfrm>
            <a:off x="228600" y="838200"/>
            <a:ext cx="8153400" cy="533400"/>
          </a:xfrm>
        </p:spPr>
        <p:txBody>
          <a:bodyPr anchor="ctr" anchorCtr="0"/>
          <a:lstStyle/>
          <a:p>
            <a:pPr algn="l">
              <a:lnSpc>
                <a:spcPct val="80000"/>
              </a:lnSpc>
            </a:pPr>
            <a:r>
              <a:rPr lang="zh-CN" altLang="en-US" sz="2800" dirty="0">
                <a:solidFill>
                  <a:schemeClr val="tx1"/>
                </a:solidFill>
                <a:latin typeface="华文行楷" panose="02010800040101010101" pitchFamily="2" charset="-122"/>
                <a:ea typeface="华文行楷" panose="02010800040101010101" pitchFamily="2" charset="-122"/>
              </a:rPr>
              <a:t>考虑变压器和整流电路的内阻</a:t>
            </a:r>
            <a:endParaRPr lang="zh-CN" altLang="zh-CN" sz="2800">
              <a:latin typeface="华文行楷" panose="02010800040101010101" pitchFamily="2" charset="-122"/>
              <a:ea typeface="华文行楷" panose="02010800040101010101" pitchFamily="2" charset="-122"/>
            </a:endParaRPr>
          </a:p>
        </p:txBody>
      </p:sp>
      <p:graphicFrame>
        <p:nvGraphicFramePr>
          <p:cNvPr id="49155" name="对象 49154"/>
          <p:cNvGraphicFramePr/>
          <p:nvPr/>
        </p:nvGraphicFramePr>
        <p:xfrm>
          <a:off x="1600200" y="1752600"/>
          <a:ext cx="5105400" cy="1679575"/>
        </p:xfrm>
        <a:graphic>
          <a:graphicData uri="http://schemas.openxmlformats.org/presentationml/2006/ole">
            <mc:AlternateContent xmlns:mc="http://schemas.openxmlformats.org/markup-compatibility/2006">
              <mc:Choice xmlns:v="urn:schemas-microsoft-com:vml" Requires="v">
                <p:oleObj spid="_x0000_s11267" r:id="rId3" imgW="15078075" imgH="18897600" progId="MSPhotoEd.3">
                  <p:embed/>
                </p:oleObj>
              </mc:Choice>
              <mc:Fallback>
                <p:oleObj r:id="rId3" imgW="15078075" imgH="18897600" progId="MSPhotoEd.3">
                  <p:embed/>
                  <p:pic>
                    <p:nvPicPr>
                      <p:cNvPr id="0" name="图片 3094"/>
                      <p:cNvPicPr/>
                      <p:nvPr/>
                    </p:nvPicPr>
                    <p:blipFill>
                      <a:blip r:embed="rId4"/>
                      <a:srcRect b="73750"/>
                      <a:stretch>
                        <a:fillRect/>
                      </a:stretch>
                    </p:blipFill>
                    <p:spPr>
                      <a:xfrm>
                        <a:off x="1600200" y="1752600"/>
                        <a:ext cx="5105400" cy="1679575"/>
                      </a:xfrm>
                      <a:prstGeom prst="rect">
                        <a:avLst/>
                      </a:prstGeom>
                      <a:noFill/>
                      <a:ln w="38100">
                        <a:noFill/>
                        <a:miter/>
                      </a:ln>
                    </p:spPr>
                  </p:pic>
                </p:oleObj>
              </mc:Fallback>
            </mc:AlternateContent>
          </a:graphicData>
        </a:graphic>
      </p:graphicFrame>
      <p:pic>
        <p:nvPicPr>
          <p:cNvPr id="49157" name="图片 49156" descr="Dz100302"/>
          <p:cNvPicPr>
            <a:picLocks noChangeAspect="1"/>
          </p:cNvPicPr>
          <p:nvPr/>
        </p:nvPicPr>
        <p:blipFill>
          <a:blip r:embed="rId5"/>
          <a:stretch>
            <a:fillRect/>
          </a:stretch>
        </p:blipFill>
        <p:spPr>
          <a:xfrm>
            <a:off x="467360" y="3789045"/>
            <a:ext cx="4267200" cy="1751013"/>
          </a:xfrm>
          <a:prstGeom prst="rect">
            <a:avLst/>
          </a:prstGeom>
          <a:noFill/>
          <a:ln w="9525">
            <a:noFill/>
          </a:ln>
        </p:spPr>
      </p:pic>
      <p:grpSp>
        <p:nvGrpSpPr>
          <p:cNvPr id="49158" name="组合 49157"/>
          <p:cNvGrpSpPr/>
          <p:nvPr/>
        </p:nvGrpSpPr>
        <p:grpSpPr>
          <a:xfrm>
            <a:off x="4139883" y="5827078"/>
            <a:ext cx="2449512" cy="615950"/>
            <a:chOff x="3449" y="2709"/>
            <a:chExt cx="1543" cy="388"/>
          </a:xfrm>
        </p:grpSpPr>
        <p:sp>
          <p:nvSpPr>
            <p:cNvPr id="49159" name="线形标注 2 49158"/>
            <p:cNvSpPr/>
            <p:nvPr/>
          </p:nvSpPr>
          <p:spPr>
            <a:xfrm>
              <a:off x="3449" y="2753"/>
              <a:ext cx="1543" cy="319"/>
            </a:xfrm>
            <a:prstGeom prst="borderCallout2">
              <a:avLst>
                <a:gd name="adj1" fmla="val 22569"/>
                <a:gd name="adj2" fmla="val -3111"/>
                <a:gd name="adj3" fmla="val -68652"/>
                <a:gd name="adj4" fmla="val -25755"/>
                <a:gd name="adj5" fmla="val -250219"/>
                <a:gd name="adj6" fmla="val -37913"/>
              </a:avLst>
            </a:prstGeom>
            <a:solidFill>
              <a:srgbClr val="CCFFFF"/>
            </a:solidFill>
            <a:ln w="19050" cap="flat" cmpd="sng">
              <a:solidFill>
                <a:srgbClr val="FF0000"/>
              </a:solidFill>
              <a:prstDash val="solid"/>
              <a:miter/>
              <a:headEnd type="none" w="med" len="med"/>
              <a:tailEnd type="none" w="med" len="med"/>
            </a:ln>
          </p:spPr>
          <p:txBody>
            <a:bodyPr/>
            <a:lstStyle/>
            <a:p>
              <a:r>
                <a:rPr lang="zh-CN" altLang="en-US" sz="2400" b="1" dirty="0">
                  <a:latin typeface="Times New Roman" panose="02020603050405020304" pitchFamily="18" charset="0"/>
                </a:rPr>
                <a:t>内阻使</a:t>
              </a:r>
              <a:endParaRPr lang="zh-CN" altLang="en-US" sz="2400" b="1">
                <a:latin typeface="Times New Roman" panose="02020603050405020304" pitchFamily="18" charset="0"/>
              </a:endParaRPr>
            </a:p>
          </p:txBody>
        </p:sp>
        <p:graphicFrame>
          <p:nvGraphicFramePr>
            <p:cNvPr id="49160" name="对象 49159"/>
            <p:cNvGraphicFramePr/>
            <p:nvPr/>
          </p:nvGraphicFramePr>
          <p:xfrm>
            <a:off x="4128" y="2709"/>
            <a:ext cx="816" cy="388"/>
          </p:xfrm>
          <a:graphic>
            <a:graphicData uri="http://schemas.openxmlformats.org/presentationml/2006/ole">
              <mc:AlternateContent xmlns:mc="http://schemas.openxmlformats.org/markup-compatibility/2006">
                <mc:Choice xmlns:v="urn:schemas-microsoft-com:vml" Requires="v">
                  <p:oleObj spid="_x0000_s11268" r:id="rId6" imgW="532765" imgH="254000" progId="Equation.3">
                    <p:embed/>
                  </p:oleObj>
                </mc:Choice>
                <mc:Fallback>
                  <p:oleObj r:id="rId6" imgW="532765" imgH="254000" progId="Equation.3">
                    <p:embed/>
                    <p:pic>
                      <p:nvPicPr>
                        <p:cNvPr id="0" name="图片 3096"/>
                        <p:cNvPicPr/>
                        <p:nvPr/>
                      </p:nvPicPr>
                      <p:blipFill>
                        <a:blip r:embed="rId7"/>
                        <a:stretch>
                          <a:fillRect/>
                        </a:stretch>
                      </p:blipFill>
                      <p:spPr>
                        <a:xfrm>
                          <a:off x="4128" y="2709"/>
                          <a:ext cx="816" cy="388"/>
                        </a:xfrm>
                        <a:prstGeom prst="rect">
                          <a:avLst/>
                        </a:prstGeom>
                        <a:noFill/>
                        <a:ln w="38100">
                          <a:noFill/>
                          <a:miter/>
                        </a:ln>
                      </p:spPr>
                    </p:pic>
                  </p:oleObj>
                </mc:Fallback>
              </mc:AlternateContent>
            </a:graphicData>
          </a:graphic>
        </p:graphicFrame>
      </p:grpSp>
      <p:sp>
        <p:nvSpPr>
          <p:cNvPr id="30742" name="Text Box 22"/>
          <p:cNvSpPr txBox="1"/>
          <p:nvPr/>
        </p:nvSpPr>
        <p:spPr>
          <a:xfrm>
            <a:off x="4860290" y="3932873"/>
            <a:ext cx="4246563" cy="1363662"/>
          </a:xfrm>
          <a:prstGeom prst="rect">
            <a:avLst/>
          </a:prstGeom>
          <a:solidFill>
            <a:srgbClr val="FFFFCC"/>
          </a:solidFill>
          <a:ln w="9525" cap="flat" cmpd="sng">
            <a:solidFill>
              <a:srgbClr val="A50021"/>
            </a:solidFill>
            <a:prstDash val="solid"/>
            <a:miter/>
            <a:headEnd type="none" w="med" len="med"/>
            <a:tailEnd type="none" w="med" len="med"/>
          </a:ln>
        </p:spPr>
        <p:txBody>
          <a:bodyPr anchor="t">
            <a:spAutoFit/>
          </a:bodyPr>
          <a:lstStyle/>
          <a:p>
            <a:pPr>
              <a:lnSpc>
                <a:spcPct val="115000"/>
              </a:lnSpc>
              <a:spcBef>
                <a:spcPct val="50000"/>
              </a:spcBef>
            </a:pPr>
            <a:r>
              <a:rPr lang="en-US" altLang="zh-CN" sz="2400" b="1" i="1" dirty="0">
                <a:solidFill>
                  <a:srgbClr val="A50021"/>
                </a:solidFill>
                <a:latin typeface="Times New Roman" panose="02020603050405020304" pitchFamily="18" charset="0"/>
                <a:ea typeface="宋体" panose="02010600030101010101" pitchFamily="2" charset="-122"/>
              </a:rPr>
              <a:t>      </a:t>
            </a:r>
            <a:r>
              <a:rPr lang="en-US" altLang="zh-CN" sz="2400" b="1" i="1" dirty="0">
                <a:solidFill>
                  <a:schemeClr val="tx2"/>
                </a:solidFill>
                <a:latin typeface="Times New Roman" panose="02020603050405020304" pitchFamily="18" charset="0"/>
                <a:ea typeface="宋体" panose="02010600030101010101" pitchFamily="2" charset="-122"/>
              </a:rPr>
              <a:t>C </a:t>
            </a:r>
            <a:r>
              <a:rPr lang="zh-CN" altLang="zh-CN" sz="2400" b="1" dirty="0">
                <a:solidFill>
                  <a:schemeClr val="tx2"/>
                </a:solidFill>
                <a:latin typeface="Times New Roman" panose="02020603050405020304" pitchFamily="18" charset="0"/>
                <a:ea typeface="宋体" panose="02010600030101010101" pitchFamily="2" charset="-122"/>
              </a:rPr>
              <a:t>越大， </a:t>
            </a:r>
            <a:r>
              <a:rPr lang="en-US" altLang="zh-CN" sz="2400" b="1" i="1" dirty="0">
                <a:solidFill>
                  <a:schemeClr val="tx2"/>
                </a:solidFill>
                <a:latin typeface="Times New Roman" panose="02020603050405020304" pitchFamily="18" charset="0"/>
                <a:ea typeface="宋体" panose="02010600030101010101" pitchFamily="2" charset="-122"/>
              </a:rPr>
              <a:t>R</a:t>
            </a:r>
            <a:r>
              <a:rPr lang="en-US" altLang="zh-CN" sz="2400" b="1" baseline="-25000" dirty="0">
                <a:solidFill>
                  <a:schemeClr val="tx2"/>
                </a:solidFill>
                <a:latin typeface="Times New Roman" panose="02020603050405020304" pitchFamily="18" charset="0"/>
                <a:ea typeface="宋体" panose="02010600030101010101" pitchFamily="2" charset="-122"/>
              </a:rPr>
              <a:t>L</a:t>
            </a:r>
            <a:r>
              <a:rPr lang="zh-CN" altLang="zh-CN" sz="2400" b="1" dirty="0">
                <a:solidFill>
                  <a:schemeClr val="tx2"/>
                </a:solidFill>
                <a:latin typeface="Times New Roman" panose="02020603050405020304" pitchFamily="18" charset="0"/>
                <a:ea typeface="宋体" panose="02010600030101010101" pitchFamily="2" charset="-122"/>
              </a:rPr>
              <a:t>越大，</a:t>
            </a:r>
            <a:r>
              <a:rPr lang="en-US" altLang="zh-CN" sz="2400" b="1" i="1" dirty="0">
                <a:solidFill>
                  <a:schemeClr val="tx2"/>
                </a:solidFill>
                <a:latin typeface="Times New Roman" panose="02020603050405020304" pitchFamily="18" charset="0"/>
                <a:ea typeface="宋体" panose="02010600030101010101" pitchFamily="2" charset="-122"/>
              </a:rPr>
              <a:t>τ</a:t>
            </a:r>
            <a:r>
              <a:rPr lang="zh-CN" altLang="en-US" sz="2400" b="1" dirty="0">
                <a:solidFill>
                  <a:schemeClr val="tx2"/>
                </a:solidFill>
                <a:latin typeface="Times New Roman" panose="02020603050405020304" pitchFamily="18" charset="0"/>
                <a:ea typeface="宋体" panose="02010600030101010101" pitchFamily="2" charset="-122"/>
              </a:rPr>
              <a:t>越大，</a:t>
            </a:r>
            <a:r>
              <a:rPr lang="zh-CN" altLang="zh-CN" sz="2400" b="1" dirty="0">
                <a:solidFill>
                  <a:schemeClr val="tx2"/>
                </a:solidFill>
                <a:latin typeface="Times New Roman" panose="02020603050405020304" pitchFamily="18" charset="0"/>
                <a:ea typeface="宋体" panose="02010600030101010101" pitchFamily="2" charset="-122"/>
              </a:rPr>
              <a:t>放电越慢，曲线越平滑，脉动越小。</a:t>
            </a:r>
            <a:endParaRPr lang="zh-CN" altLang="en-US" sz="24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left)">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wipe(left)">
                                      <p:cBhvr>
                                        <p:cTn id="12" dur="500"/>
                                        <p:tgtEl>
                                          <p:spTgt spid="49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42"/>
                                        </p:tgtEl>
                                        <p:attrNameLst>
                                          <p:attrName>style.visibility</p:attrName>
                                        </p:attrNameLst>
                                      </p:cBhvr>
                                      <p:to>
                                        <p:strVal val="visible"/>
                                      </p:to>
                                    </p:set>
                                    <p:animEffect transition="in" filter="wipe(left)">
                                      <p:cBhvr>
                                        <p:cTn id="17" dur="500"/>
                                        <p:tgtEl>
                                          <p:spTgt spid="3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179388" y="836613"/>
            <a:ext cx="7391400" cy="533400"/>
          </a:xfrm>
        </p:spPr>
        <p:txBody>
          <a:bodyPr wrap="square" lIns="91440" tIns="45720" rIns="91440" bIns="45720" anchor="ctr"/>
          <a:lstStyle/>
          <a:p>
            <a:pPr algn="l" eaLnBrk="1" hangingPunct="1">
              <a:lnSpc>
                <a:spcPct val="80000"/>
              </a:lnSpc>
            </a:pPr>
            <a:r>
              <a:rPr lang="zh-CN" altLang="zh-CN" sz="2800" dirty="0">
                <a:solidFill>
                  <a:schemeClr val="tx1"/>
                </a:solidFill>
                <a:latin typeface="华文行楷" panose="02010800040101010101" pitchFamily="2" charset="-122"/>
                <a:ea typeface="华文行楷" panose="02010800040101010101" pitchFamily="2" charset="-122"/>
              </a:rPr>
              <a:t>2</a:t>
            </a:r>
            <a:r>
              <a:rPr lang="en-US" altLang="zh-CN" sz="2800" dirty="0">
                <a:solidFill>
                  <a:schemeClr val="tx1"/>
                </a:solidFill>
                <a:latin typeface="华文行楷" panose="02010800040101010101" pitchFamily="2" charset="-122"/>
                <a:ea typeface="华文行楷" panose="02010800040101010101" pitchFamily="2" charset="-122"/>
              </a:rPr>
              <a:t>. </a:t>
            </a:r>
            <a:r>
              <a:rPr lang="zh-CN" altLang="zh-CN" sz="2800" dirty="0">
                <a:solidFill>
                  <a:schemeClr val="tx1"/>
                </a:solidFill>
                <a:latin typeface="华文行楷" panose="02010800040101010101" pitchFamily="2" charset="-122"/>
                <a:ea typeface="华文行楷" panose="02010800040101010101" pitchFamily="2" charset="-122"/>
              </a:rPr>
              <a:t>二极管的导通角</a:t>
            </a:r>
          </a:p>
        </p:txBody>
      </p:sp>
      <p:graphicFrame>
        <p:nvGraphicFramePr>
          <p:cNvPr id="31747" name="Object 3"/>
          <p:cNvGraphicFramePr/>
          <p:nvPr/>
        </p:nvGraphicFramePr>
        <p:xfrm>
          <a:off x="1179513" y="1389063"/>
          <a:ext cx="3429000" cy="3040062"/>
        </p:xfrm>
        <a:graphic>
          <a:graphicData uri="http://schemas.openxmlformats.org/presentationml/2006/ole">
            <mc:AlternateContent xmlns:mc="http://schemas.openxmlformats.org/markup-compatibility/2006">
              <mc:Choice xmlns:v="urn:schemas-microsoft-com:vml" Requires="v">
                <p:oleObj spid="_x0000_s12291" r:id="rId3" imgW="12458700" imgH="11925300" progId="MSPhotoEd.3">
                  <p:embed/>
                </p:oleObj>
              </mc:Choice>
              <mc:Fallback>
                <p:oleObj r:id="rId3" imgW="12458700" imgH="11925300" progId="MSPhotoEd.3">
                  <p:embed/>
                  <p:pic>
                    <p:nvPicPr>
                      <p:cNvPr id="0" name="图片 3077"/>
                      <p:cNvPicPr/>
                      <p:nvPr/>
                    </p:nvPicPr>
                    <p:blipFill>
                      <a:blip r:embed="rId4"/>
                      <a:srcRect b="7373"/>
                      <a:stretch>
                        <a:fillRect/>
                      </a:stretch>
                    </p:blipFill>
                    <p:spPr>
                      <a:xfrm>
                        <a:off x="1179513" y="1389063"/>
                        <a:ext cx="3429000" cy="3040062"/>
                      </a:xfrm>
                      <a:prstGeom prst="rect">
                        <a:avLst/>
                      </a:prstGeom>
                      <a:noFill/>
                      <a:ln w="38100">
                        <a:noFill/>
                        <a:miter/>
                      </a:ln>
                    </p:spPr>
                  </p:pic>
                </p:oleObj>
              </mc:Fallback>
            </mc:AlternateContent>
          </a:graphicData>
        </a:graphic>
      </p:graphicFrame>
      <p:sp>
        <p:nvSpPr>
          <p:cNvPr id="31748" name="AutoShape 4"/>
          <p:cNvSpPr/>
          <p:nvPr/>
        </p:nvSpPr>
        <p:spPr>
          <a:xfrm>
            <a:off x="722313" y="4665663"/>
            <a:ext cx="1077912" cy="490537"/>
          </a:xfrm>
          <a:prstGeom prst="borderCallout1">
            <a:avLst>
              <a:gd name="adj1" fmla="val 23301"/>
              <a:gd name="adj2" fmla="val 107069"/>
              <a:gd name="adj3" fmla="val -46278"/>
              <a:gd name="adj4" fmla="val 112222"/>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solidFill>
                  <a:srgbClr val="000000"/>
                </a:solidFill>
                <a:latin typeface="Times New Roman" panose="02020603050405020304" pitchFamily="18" charset="0"/>
                <a:ea typeface="宋体" panose="02010600030101010101" pitchFamily="2" charset="-122"/>
              </a:rPr>
              <a:t>导通角</a:t>
            </a:r>
          </a:p>
        </p:txBody>
      </p:sp>
      <p:graphicFrame>
        <p:nvGraphicFramePr>
          <p:cNvPr id="31749" name="Object 5"/>
          <p:cNvGraphicFramePr/>
          <p:nvPr/>
        </p:nvGraphicFramePr>
        <p:xfrm>
          <a:off x="2627313" y="4437063"/>
          <a:ext cx="4419600" cy="1493837"/>
        </p:xfrm>
        <a:graphic>
          <a:graphicData uri="http://schemas.openxmlformats.org/presentationml/2006/ole">
            <mc:AlternateContent xmlns:mc="http://schemas.openxmlformats.org/markup-compatibility/2006">
              <mc:Choice xmlns:v="urn:schemas-microsoft-com:vml" Requires="v">
                <p:oleObj spid="_x0000_s12292" r:id="rId5" imgW="2324100" imgH="787400" progId="Equation.3">
                  <p:embed/>
                </p:oleObj>
              </mc:Choice>
              <mc:Fallback>
                <p:oleObj r:id="rId5" imgW="2324100" imgH="787400" progId="Equation.3">
                  <p:embed/>
                  <p:pic>
                    <p:nvPicPr>
                      <p:cNvPr id="0" name="图片 3080"/>
                      <p:cNvPicPr/>
                      <p:nvPr/>
                    </p:nvPicPr>
                    <p:blipFill>
                      <a:blip r:embed="rId6"/>
                      <a:stretch>
                        <a:fillRect/>
                      </a:stretch>
                    </p:blipFill>
                    <p:spPr>
                      <a:xfrm>
                        <a:off x="2627313" y="4437063"/>
                        <a:ext cx="4419600" cy="1493837"/>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1750" name="Text Box 6"/>
          <p:cNvSpPr txBox="1"/>
          <p:nvPr/>
        </p:nvSpPr>
        <p:spPr>
          <a:xfrm>
            <a:off x="4837113" y="1846263"/>
            <a:ext cx="3911600" cy="186372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无滤波电容时</a:t>
            </a:r>
            <a:r>
              <a:rPr lang="en-US" altLang="zh-CN" sz="2400" b="1" i="1" dirty="0">
                <a:latin typeface="Times New Roman" panose="02020603050405020304" pitchFamily="18" charset="0"/>
                <a:ea typeface="宋体" panose="02010600030101010101" pitchFamily="2" charset="-122"/>
              </a:rPr>
              <a:t>θ</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π</a:t>
            </a:r>
            <a:r>
              <a:rPr lang="zh-CN" altLang="en-US" sz="2400" b="1" dirty="0">
                <a:latin typeface="Times New Roman" panose="02020603050405020304" pitchFamily="18" charset="0"/>
                <a:ea typeface="宋体" panose="02010600030101010101" pitchFamily="2" charset="-122"/>
              </a:rPr>
              <a:t>。</a:t>
            </a:r>
          </a:p>
          <a:p>
            <a:pPr>
              <a:lnSpc>
                <a:spcPct val="120000"/>
              </a:lnSpc>
            </a:pPr>
            <a:r>
              <a:rPr lang="zh-CN" altLang="en-US" sz="2400" b="1" dirty="0">
                <a:latin typeface="Times New Roman" panose="02020603050405020304" pitchFamily="18" charset="0"/>
                <a:ea typeface="宋体" panose="02010600030101010101" pitchFamily="2" charset="-122"/>
              </a:rPr>
              <a:t>    有滤波电容时</a:t>
            </a:r>
            <a:r>
              <a:rPr lang="en-US" altLang="zh-CN" sz="2400" b="1" i="1" dirty="0">
                <a:latin typeface="Times New Roman" panose="02020603050405020304" pitchFamily="18" charset="0"/>
                <a:ea typeface="宋体" panose="02010600030101010101" pitchFamily="2" charset="-122"/>
              </a:rPr>
              <a:t>θ </a:t>
            </a:r>
            <a:r>
              <a:rPr lang="en-US" altLang="zh-CN" sz="2400" b="1" dirty="0">
                <a:latin typeface="Times New Roman" panose="02020603050405020304" pitchFamily="18" charset="0"/>
                <a:ea typeface="宋体" panose="02010600030101010101" pitchFamily="2" charset="-122"/>
              </a:rPr>
              <a:t>&lt; π</a:t>
            </a:r>
            <a:r>
              <a:rPr lang="zh-CN" altLang="en-US" sz="2400" b="1" dirty="0">
                <a:latin typeface="Times New Roman" panose="02020603050405020304" pitchFamily="18" charset="0"/>
                <a:ea typeface="宋体" panose="02010600030101010101" pitchFamily="2" charset="-122"/>
              </a:rPr>
              <a:t>，</a:t>
            </a:r>
          </a:p>
          <a:p>
            <a:pPr>
              <a:lnSpc>
                <a:spcPct val="12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且二极管平均电流增大，</a:t>
            </a:r>
          </a:p>
          <a:p>
            <a:pPr>
              <a:lnSpc>
                <a:spcPct val="12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故其峰值很大！</a:t>
            </a:r>
          </a:p>
        </p:txBody>
      </p:sp>
      <p:sp>
        <p:nvSpPr>
          <p:cNvPr id="31751" name="Text Box 7"/>
          <p:cNvSpPr txBox="1"/>
          <p:nvPr/>
        </p:nvSpPr>
        <p:spPr>
          <a:xfrm>
            <a:off x="1484313" y="6037263"/>
            <a:ext cx="5791200" cy="457200"/>
          </a:xfrm>
          <a:prstGeom prst="rect">
            <a:avLst/>
          </a:prstGeom>
          <a:noFill/>
          <a:ln w="9525">
            <a:noFill/>
          </a:ln>
        </p:spPr>
        <p:txBody>
          <a:bodyPr anchor="t">
            <a:spAutoFit/>
          </a:bodyPr>
          <a:lstStyle/>
          <a:p>
            <a:pPr>
              <a:spcBef>
                <a:spcPct val="50000"/>
              </a:spcBef>
            </a:pPr>
            <a:r>
              <a:rPr lang="en-US" altLang="zh-CN" sz="2400" b="1" i="1" dirty="0">
                <a:solidFill>
                  <a:srgbClr val="A50021"/>
                </a:solidFill>
                <a:latin typeface="Times New Roman" panose="02020603050405020304" pitchFamily="18" charset="0"/>
                <a:ea typeface="宋体" panose="02010600030101010101" pitchFamily="2" charset="-122"/>
              </a:rPr>
              <a:t>θ</a:t>
            </a:r>
            <a:r>
              <a:rPr lang="zh-CN" altLang="en-US" sz="2400" b="1" dirty="0">
                <a:solidFill>
                  <a:srgbClr val="A50021"/>
                </a:solidFill>
                <a:latin typeface="Arial" panose="020B0604020202020204" pitchFamily="34" charset="0"/>
                <a:ea typeface="宋体" panose="02010600030101010101" pitchFamily="2" charset="-122"/>
              </a:rPr>
              <a:t>小到一定程度，难于选择二极管！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7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50">
                                            <p:txEl>
                                              <p:pRg st="0" end="0"/>
                                            </p:txEl>
                                          </p:spTgt>
                                        </p:tgtEl>
                                        <p:attrNameLst>
                                          <p:attrName>style.visibility</p:attrName>
                                        </p:attrNameLst>
                                      </p:cBhvr>
                                      <p:to>
                                        <p:strVal val="visible"/>
                                      </p:to>
                                    </p:set>
                                    <p:animEffect transition="in" filter="wipe(left)">
                                      <p:cBhvr>
                                        <p:cTn id="16" dur="500"/>
                                        <p:tgtEl>
                                          <p:spTgt spid="317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750">
                                            <p:txEl>
                                              <p:pRg st="1" end="1"/>
                                            </p:txEl>
                                          </p:spTgt>
                                        </p:tgtEl>
                                        <p:attrNameLst>
                                          <p:attrName>style.visibility</p:attrName>
                                        </p:attrNameLst>
                                      </p:cBhvr>
                                      <p:to>
                                        <p:strVal val="visible"/>
                                      </p:to>
                                    </p:set>
                                    <p:animEffect transition="in" filter="wipe(left)">
                                      <p:cBhvr>
                                        <p:cTn id="21" dur="500"/>
                                        <p:tgtEl>
                                          <p:spTgt spid="3175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50">
                                            <p:txEl>
                                              <p:pRg st="2" end="2"/>
                                            </p:txEl>
                                          </p:spTgt>
                                        </p:tgtEl>
                                        <p:attrNameLst>
                                          <p:attrName>style.visibility</p:attrName>
                                        </p:attrNameLst>
                                      </p:cBhvr>
                                      <p:to>
                                        <p:strVal val="visible"/>
                                      </p:to>
                                    </p:set>
                                    <p:animEffect transition="in" filter="wipe(left)">
                                      <p:cBhvr>
                                        <p:cTn id="26" dur="500"/>
                                        <p:tgtEl>
                                          <p:spTgt spid="3175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750">
                                            <p:txEl>
                                              <p:pRg st="3" end="3"/>
                                            </p:txEl>
                                          </p:spTgt>
                                        </p:tgtEl>
                                        <p:attrNameLst>
                                          <p:attrName>style.visibility</p:attrName>
                                        </p:attrNameLst>
                                      </p:cBhvr>
                                      <p:to>
                                        <p:strVal val="visible"/>
                                      </p:to>
                                    </p:set>
                                    <p:animEffect transition="in" filter="wipe(left)">
                                      <p:cBhvr>
                                        <p:cTn id="31" dur="500"/>
                                        <p:tgtEl>
                                          <p:spTgt spid="3175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749"/>
                                        </p:tgtEl>
                                        <p:attrNameLst>
                                          <p:attrName>style.visibility</p:attrName>
                                        </p:attrNameLst>
                                      </p:cBhvr>
                                      <p:to>
                                        <p:strVal val="visible"/>
                                      </p:to>
                                    </p:set>
                                    <p:animEffect transition="in" filter="wipe(left)">
                                      <p:cBhvr>
                                        <p:cTn id="36" dur="500"/>
                                        <p:tgtEl>
                                          <p:spTgt spid="3174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751">
                                            <p:txEl>
                                              <p:pRg st="0" end="0"/>
                                            </p:txEl>
                                          </p:spTgt>
                                        </p:tgtEl>
                                        <p:attrNameLst>
                                          <p:attrName>style.visibility</p:attrName>
                                        </p:attrNameLst>
                                      </p:cBhvr>
                                      <p:to>
                                        <p:strVal val="visible"/>
                                      </p:to>
                                    </p:set>
                                    <p:animEffect transition="in" filter="wipe(left)">
                                      <p:cBhvr>
                                        <p:cTn id="41" dur="500"/>
                                        <p:tgtEl>
                                          <p:spTgt spid="317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50" grpId="0" build="p"/>
      <p:bldP spid="317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p:nvPr/>
        </p:nvGraphicFramePr>
        <p:xfrm>
          <a:off x="1752600" y="3356928"/>
          <a:ext cx="4724400" cy="788987"/>
        </p:xfrm>
        <a:graphic>
          <a:graphicData uri="http://schemas.openxmlformats.org/presentationml/2006/ole">
            <mc:AlternateContent xmlns:mc="http://schemas.openxmlformats.org/markup-compatibility/2006">
              <mc:Choice xmlns:v="urn:schemas-microsoft-com:vml" Requires="v">
                <p:oleObj spid="_x0000_s13316" r:id="rId3" imgW="2348230" imgH="393700" progId="Equation.3">
                  <p:embed/>
                </p:oleObj>
              </mc:Choice>
              <mc:Fallback>
                <p:oleObj r:id="rId3" imgW="2348230" imgH="393700" progId="Equation.3">
                  <p:embed/>
                  <p:pic>
                    <p:nvPicPr>
                      <p:cNvPr id="0" name="图片 3083"/>
                      <p:cNvPicPr/>
                      <p:nvPr/>
                    </p:nvPicPr>
                    <p:blipFill>
                      <a:blip r:embed="rId4"/>
                      <a:stretch>
                        <a:fillRect/>
                      </a:stretch>
                    </p:blipFill>
                    <p:spPr>
                      <a:xfrm>
                        <a:off x="1752600" y="3356928"/>
                        <a:ext cx="4724400" cy="788987"/>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2771" name="Object 3"/>
          <p:cNvGraphicFramePr/>
          <p:nvPr/>
        </p:nvGraphicFramePr>
        <p:xfrm>
          <a:off x="2052320" y="4293235"/>
          <a:ext cx="3581400" cy="485775"/>
        </p:xfrm>
        <a:graphic>
          <a:graphicData uri="http://schemas.openxmlformats.org/presentationml/2006/ole">
            <mc:AlternateContent xmlns:mc="http://schemas.openxmlformats.org/markup-compatibility/2006">
              <mc:Choice xmlns:v="urn:schemas-microsoft-com:vml" Requires="v">
                <p:oleObj spid="_x0000_s13317" r:id="rId5" imgW="1764665" imgH="241300" progId="Equation.3">
                  <p:embed/>
                </p:oleObj>
              </mc:Choice>
              <mc:Fallback>
                <p:oleObj r:id="rId5" imgW="1764665" imgH="241300" progId="Equation.3">
                  <p:embed/>
                  <p:pic>
                    <p:nvPicPr>
                      <p:cNvPr id="0" name="图片 3081"/>
                      <p:cNvPicPr/>
                      <p:nvPr/>
                    </p:nvPicPr>
                    <p:blipFill>
                      <a:blip r:embed="rId6"/>
                      <a:stretch>
                        <a:fillRect/>
                      </a:stretch>
                    </p:blipFill>
                    <p:spPr>
                      <a:xfrm>
                        <a:off x="2052320" y="4293235"/>
                        <a:ext cx="3581400" cy="48577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2772" name="Text Box 4"/>
          <p:cNvSpPr txBox="1"/>
          <p:nvPr/>
        </p:nvSpPr>
        <p:spPr>
          <a:xfrm>
            <a:off x="838200" y="5257800"/>
            <a:ext cx="7391400" cy="933450"/>
          </a:xfrm>
          <a:prstGeom prst="rect">
            <a:avLst/>
          </a:prstGeom>
          <a:noFill/>
          <a:ln w="9525">
            <a:noFill/>
          </a:ln>
        </p:spPr>
        <p:txBody>
          <a:bodyPr anchor="ctr">
            <a:spAutoFit/>
          </a:bodyPr>
          <a:lstStyle/>
          <a:p>
            <a:pPr>
              <a:lnSpc>
                <a:spcPct val="115000"/>
              </a:lnSpc>
            </a:pPr>
            <a:r>
              <a:rPr lang="en-US" altLang="zh-CN" sz="2400" dirty="0">
                <a:latin typeface="Times New Roman" panose="02020603050405020304" pitchFamily="18" charset="0"/>
                <a:ea typeface="宋体" panose="02010600030101010101" pitchFamily="2" charset="-122"/>
              </a:rPr>
              <a:t>    </a:t>
            </a:r>
            <a:r>
              <a:rPr lang="zh-CN" altLang="en-US" sz="2400" b="1" dirty="0">
                <a:solidFill>
                  <a:srgbClr val="A50021"/>
                </a:solidFill>
                <a:latin typeface="Times New Roman" panose="02020603050405020304" pitchFamily="18" charset="0"/>
                <a:ea typeface="宋体" panose="02010600030101010101" pitchFamily="2" charset="-122"/>
              </a:rPr>
              <a:t>简单易行，</a:t>
            </a:r>
            <a:r>
              <a:rPr lang="en-US" altLang="zh-CN" sz="2400" b="1" i="1" dirty="0">
                <a:solidFill>
                  <a:srgbClr val="A50021"/>
                </a:solidFill>
                <a:latin typeface="Times New Roman" panose="02020603050405020304" pitchFamily="18" charset="0"/>
                <a:ea typeface="宋体" panose="02010600030101010101" pitchFamily="2" charset="-122"/>
              </a:rPr>
              <a:t>U</a:t>
            </a:r>
            <a:r>
              <a:rPr lang="en-US" altLang="zh-CN" sz="2400" b="1" baseline="-25000" dirty="0">
                <a:solidFill>
                  <a:srgbClr val="A50021"/>
                </a:solidFill>
                <a:latin typeface="Times New Roman" panose="02020603050405020304" pitchFamily="18" charset="0"/>
                <a:ea typeface="宋体" panose="02010600030101010101" pitchFamily="2" charset="-122"/>
              </a:rPr>
              <a:t>O</a:t>
            </a:r>
            <a:r>
              <a:rPr lang="zh-CN" altLang="en-US" sz="2400" b="1" baseline="-25000" dirty="0">
                <a:solidFill>
                  <a:srgbClr val="A50021"/>
                </a:solidFill>
                <a:latin typeface="Times New Roman" panose="02020603050405020304" pitchFamily="18" charset="0"/>
                <a:ea typeface="宋体" panose="02010600030101010101" pitchFamily="2" charset="-122"/>
              </a:rPr>
              <a:t>（</a:t>
            </a:r>
            <a:r>
              <a:rPr lang="en-US" altLang="zh-CN" sz="2400" b="1" baseline="-25000" dirty="0">
                <a:solidFill>
                  <a:srgbClr val="A50021"/>
                </a:solidFill>
                <a:latin typeface="Times New Roman" panose="02020603050405020304" pitchFamily="18" charset="0"/>
                <a:ea typeface="宋体" panose="02010600030101010101" pitchFamily="2" charset="-122"/>
              </a:rPr>
              <a:t>AV</a:t>
            </a:r>
            <a:r>
              <a:rPr lang="zh-CN" altLang="en-US" sz="2400" b="1" baseline="-25000" dirty="0">
                <a:solidFill>
                  <a:srgbClr val="A50021"/>
                </a:solidFill>
                <a:latin typeface="Times New Roman" panose="02020603050405020304" pitchFamily="18" charset="0"/>
                <a:ea typeface="宋体" panose="02010600030101010101" pitchFamily="2" charset="-122"/>
              </a:rPr>
              <a:t>）</a:t>
            </a:r>
            <a:r>
              <a:rPr lang="zh-CN" altLang="en-US" sz="2400" b="1" dirty="0">
                <a:solidFill>
                  <a:srgbClr val="A50021"/>
                </a:solidFill>
                <a:latin typeface="Times New Roman" panose="02020603050405020304" pitchFamily="18" charset="0"/>
                <a:ea typeface="宋体" panose="02010600030101010101" pitchFamily="2" charset="-122"/>
              </a:rPr>
              <a:t>高，</a:t>
            </a:r>
            <a:r>
              <a:rPr lang="en-US" altLang="zh-CN" sz="2400" b="1" i="1" dirty="0">
                <a:solidFill>
                  <a:srgbClr val="A50021"/>
                </a:solidFill>
                <a:latin typeface="Times New Roman" panose="02020603050405020304" pitchFamily="18" charset="0"/>
                <a:ea typeface="宋体" panose="02010600030101010101" pitchFamily="2" charset="-122"/>
              </a:rPr>
              <a:t>C </a:t>
            </a:r>
            <a:r>
              <a:rPr lang="zh-CN" altLang="zh-CN" sz="2400" b="1" dirty="0">
                <a:solidFill>
                  <a:srgbClr val="A50021"/>
                </a:solidFill>
                <a:latin typeface="Times New Roman" panose="02020603050405020304" pitchFamily="18" charset="0"/>
                <a:ea typeface="宋体" panose="02010600030101010101" pitchFamily="2" charset="-122"/>
              </a:rPr>
              <a:t>足够大时</a:t>
            </a:r>
            <a:r>
              <a:rPr lang="zh-CN" altLang="en-US" sz="2400" b="1" dirty="0">
                <a:solidFill>
                  <a:srgbClr val="A50021"/>
                </a:solidFill>
                <a:latin typeface="Times New Roman" panose="02020603050405020304" pitchFamily="18" charset="0"/>
                <a:ea typeface="宋体" panose="02010600030101010101" pitchFamily="2" charset="-122"/>
              </a:rPr>
              <a:t>交流分量较小；不适于大电流负载。</a:t>
            </a:r>
          </a:p>
        </p:txBody>
      </p:sp>
      <p:sp>
        <p:nvSpPr>
          <p:cNvPr id="20484" name="Rectangle 5"/>
          <p:cNvSpPr>
            <a:spLocks noGrp="1"/>
          </p:cNvSpPr>
          <p:nvPr>
            <p:ph type="title"/>
          </p:nvPr>
        </p:nvSpPr>
        <p:spPr>
          <a:xfrm>
            <a:off x="228600" y="762000"/>
            <a:ext cx="7772400" cy="4572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3. </a:t>
            </a:r>
            <a:r>
              <a:rPr lang="zh-CN" altLang="en-US" sz="2800" dirty="0">
                <a:solidFill>
                  <a:schemeClr val="tx1"/>
                </a:solidFill>
                <a:latin typeface="华文行楷" panose="02010800040101010101" pitchFamily="2" charset="-122"/>
                <a:ea typeface="华文行楷" panose="02010800040101010101" pitchFamily="2" charset="-122"/>
              </a:rPr>
              <a:t>电容的选择及</a:t>
            </a:r>
            <a:r>
              <a:rPr lang="en-US" altLang="zh-CN" sz="2800" b="1" i="1" dirty="0">
                <a:solidFill>
                  <a:schemeClr val="tx1"/>
                </a:solidFill>
              </a:rPr>
              <a:t>U</a:t>
            </a:r>
            <a:r>
              <a:rPr lang="en-US" altLang="zh-CN" sz="2800" b="1" baseline="-25000" dirty="0">
                <a:solidFill>
                  <a:schemeClr val="tx1"/>
                </a:solidFill>
              </a:rPr>
              <a:t>O</a:t>
            </a:r>
            <a:r>
              <a:rPr lang="zh-CN" altLang="en-US" sz="2800" b="1" baseline="-25000" dirty="0">
                <a:solidFill>
                  <a:schemeClr val="tx1"/>
                </a:solidFill>
              </a:rPr>
              <a:t>（</a:t>
            </a:r>
            <a:r>
              <a:rPr lang="en-US" altLang="zh-CN" sz="2800" b="1" baseline="-25000" dirty="0">
                <a:solidFill>
                  <a:schemeClr val="tx1"/>
                </a:solidFill>
              </a:rPr>
              <a:t>AV</a:t>
            </a:r>
            <a:r>
              <a:rPr lang="zh-CN" altLang="en-US" sz="2800" b="1" baseline="-25000" dirty="0">
                <a:solidFill>
                  <a:schemeClr val="tx1"/>
                </a:solidFill>
              </a:rPr>
              <a:t>）</a:t>
            </a:r>
            <a:r>
              <a:rPr lang="zh-CN" altLang="zh-CN" sz="2800" dirty="0">
                <a:solidFill>
                  <a:schemeClr val="tx1"/>
                </a:solidFill>
                <a:ea typeface="华文行楷" panose="02010800040101010101" pitchFamily="2" charset="-122"/>
              </a:rPr>
              <a:t>的估算</a:t>
            </a:r>
            <a:endParaRPr lang="zh-CN" altLang="en-US" sz="2800" dirty="0">
              <a:solidFill>
                <a:schemeClr val="tx1"/>
              </a:solidFill>
              <a:ea typeface="华文行楷" panose="02010800040101010101" pitchFamily="2" charset="-122"/>
            </a:endParaRPr>
          </a:p>
        </p:txBody>
      </p:sp>
      <p:graphicFrame>
        <p:nvGraphicFramePr>
          <p:cNvPr id="20485" name="Object 6"/>
          <p:cNvGraphicFramePr/>
          <p:nvPr/>
        </p:nvGraphicFramePr>
        <p:xfrm>
          <a:off x="2628265" y="1465580"/>
          <a:ext cx="4392613" cy="1743075"/>
        </p:xfrm>
        <a:graphic>
          <a:graphicData uri="http://schemas.openxmlformats.org/presentationml/2006/ole">
            <mc:AlternateContent xmlns:mc="http://schemas.openxmlformats.org/markup-compatibility/2006">
              <mc:Choice xmlns:v="urn:schemas-microsoft-com:vml" Requires="v">
                <p:oleObj spid="_x0000_s13318" r:id="rId7" imgW="13801725" imgH="5476875" progId="MSPhotoEd.3">
                  <p:embed/>
                </p:oleObj>
              </mc:Choice>
              <mc:Fallback>
                <p:oleObj r:id="rId7" imgW="13801725" imgH="5476875" progId="MSPhotoEd.3">
                  <p:embed/>
                  <p:pic>
                    <p:nvPicPr>
                      <p:cNvPr id="0" name="图片 3084"/>
                      <p:cNvPicPr/>
                      <p:nvPr/>
                    </p:nvPicPr>
                    <p:blipFill>
                      <a:blip r:embed="rId8"/>
                      <a:stretch>
                        <a:fillRect/>
                      </a:stretch>
                    </p:blipFill>
                    <p:spPr>
                      <a:xfrm>
                        <a:off x="2628265" y="1465580"/>
                        <a:ext cx="4392613" cy="1743075"/>
                      </a:xfrm>
                      <a:prstGeom prst="rect">
                        <a:avLst/>
                      </a:prstGeom>
                      <a:noFill/>
                      <a:ln w="38100">
                        <a:noFill/>
                        <a:miter/>
                      </a:ln>
                    </p:spPr>
                  </p:pic>
                </p:oleObj>
              </mc:Fallback>
            </mc:AlternateContent>
          </a:graphicData>
        </a:graphic>
      </p:graphicFrame>
      <p:sp>
        <p:nvSpPr>
          <p:cNvPr id="32775" name="Text Box 7"/>
          <p:cNvSpPr txBox="1"/>
          <p:nvPr/>
        </p:nvSpPr>
        <p:spPr>
          <a:xfrm>
            <a:off x="250825" y="4797425"/>
            <a:ext cx="3635375" cy="519113"/>
          </a:xfrm>
          <a:prstGeom prst="rect">
            <a:avLst/>
          </a:prstGeom>
          <a:noFill/>
          <a:ln w="9525">
            <a:noFill/>
          </a:ln>
        </p:spPr>
        <p:txBody>
          <a:bodyPr anchor="ct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优缺点</a:t>
            </a:r>
          </a:p>
        </p:txBody>
      </p:sp>
      <p:sp>
        <p:nvSpPr>
          <p:cNvPr id="32776" name="AutoShape 8"/>
          <p:cNvSpPr/>
          <p:nvPr/>
        </p:nvSpPr>
        <p:spPr>
          <a:xfrm>
            <a:off x="827723" y="1628458"/>
            <a:ext cx="1651000" cy="835025"/>
          </a:xfrm>
          <a:prstGeom prst="borderCallout1">
            <a:avLst>
              <a:gd name="adj1" fmla="val 13690"/>
              <a:gd name="adj2" fmla="val 104616"/>
              <a:gd name="adj3" fmla="val 70343"/>
              <a:gd name="adj4" fmla="val 215194"/>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整流桥的简化画法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wipe(right)">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wipe(left)">
                                      <p:cBhvr>
                                        <p:cTn id="12" dur="5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wipe(left)">
                                      <p:cBhvr>
                                        <p:cTn id="17" dur="500"/>
                                        <p:tgtEl>
                                          <p:spTgt spid="327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xEl>
                                              <p:pRg st="0" end="0"/>
                                            </p:txEl>
                                          </p:spTgt>
                                        </p:tgtEl>
                                        <p:attrNameLst>
                                          <p:attrName>style.visibility</p:attrName>
                                        </p:attrNameLst>
                                      </p:cBhvr>
                                      <p:to>
                                        <p:strVal val="visible"/>
                                      </p:to>
                                    </p:set>
                                    <p:animEffect transition="in" filter="wipe(left)">
                                      <p:cBhvr>
                                        <p:cTn id="22" dur="500"/>
                                        <p:tgtEl>
                                          <p:spTgt spid="327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2">
                                            <p:txEl>
                                              <p:pRg st="0" end="0"/>
                                            </p:txEl>
                                          </p:spTgt>
                                        </p:tgtEl>
                                        <p:attrNameLst>
                                          <p:attrName>style.visibility</p:attrName>
                                        </p:attrNameLst>
                                      </p:cBhvr>
                                      <p:to>
                                        <p:strVal val="visible"/>
                                      </p:to>
                                    </p:set>
                                    <p:animEffect transition="in" filter="wipe(left)">
                                      <p:cBhvr>
                                        <p:cTn id="27" dur="500"/>
                                        <p:tgtEl>
                                          <p:spTgt spid="327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75" grpId="0" build="p"/>
      <p:bldP spid="3277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251460" y="836613"/>
            <a:ext cx="4495800" cy="381000"/>
          </a:xfrm>
        </p:spPr>
        <p:txBody>
          <a:bodyPr wrap="square" lIns="91440" tIns="45720" rIns="91440" bIns="45720" anchor="ctr"/>
          <a:lstStyle/>
          <a:p>
            <a:pPr algn="l" eaLnBrk="1" hangingPunct="1">
              <a:lnSpc>
                <a:spcPct val="115000"/>
              </a:lnSpc>
            </a:pPr>
            <a:r>
              <a:rPr lang="zh-CN" altLang="en-US" sz="2800" dirty="0">
                <a:solidFill>
                  <a:schemeClr val="tx1"/>
                </a:solidFill>
                <a:latin typeface="华文行楷" panose="02010800040101010101" pitchFamily="2" charset="-122"/>
                <a:ea typeface="华文行楷" panose="02010800040101010101" pitchFamily="2" charset="-122"/>
              </a:rPr>
              <a:t>二、倍压整流电路</a:t>
            </a:r>
          </a:p>
        </p:txBody>
      </p:sp>
      <p:graphicFrame>
        <p:nvGraphicFramePr>
          <p:cNvPr id="22530" name="Object 3"/>
          <p:cNvGraphicFramePr/>
          <p:nvPr/>
        </p:nvGraphicFramePr>
        <p:xfrm>
          <a:off x="2055495" y="1431290"/>
          <a:ext cx="4191000" cy="1857375"/>
        </p:xfrm>
        <a:graphic>
          <a:graphicData uri="http://schemas.openxmlformats.org/presentationml/2006/ole">
            <mc:AlternateContent xmlns:mc="http://schemas.openxmlformats.org/markup-compatibility/2006">
              <mc:Choice xmlns:v="urn:schemas-microsoft-com:vml" Requires="v">
                <p:oleObj spid="_x0000_s14350" r:id="rId3" imgW="12934950" imgH="5734050" progId="MSPhotoEd.3">
                  <p:embed/>
                </p:oleObj>
              </mc:Choice>
              <mc:Fallback>
                <p:oleObj r:id="rId3" imgW="12934950" imgH="5734050" progId="MSPhotoEd.3">
                  <p:embed/>
                  <p:pic>
                    <p:nvPicPr>
                      <p:cNvPr id="0" name="图片 3086"/>
                      <p:cNvPicPr/>
                      <p:nvPr/>
                    </p:nvPicPr>
                    <p:blipFill>
                      <a:blip r:embed="rId4"/>
                      <a:stretch>
                        <a:fillRect/>
                      </a:stretch>
                    </p:blipFill>
                    <p:spPr>
                      <a:xfrm>
                        <a:off x="2055495" y="1431290"/>
                        <a:ext cx="4191000" cy="1857375"/>
                      </a:xfrm>
                      <a:prstGeom prst="rect">
                        <a:avLst/>
                      </a:prstGeom>
                      <a:noFill/>
                      <a:ln w="38100">
                        <a:noFill/>
                        <a:miter/>
                      </a:ln>
                    </p:spPr>
                  </p:pic>
                </p:oleObj>
              </mc:Fallback>
            </mc:AlternateContent>
          </a:graphicData>
        </a:graphic>
      </p:graphicFrame>
      <p:sp>
        <p:nvSpPr>
          <p:cNvPr id="34820" name="Text Box 4"/>
          <p:cNvSpPr txBox="1"/>
          <p:nvPr/>
        </p:nvSpPr>
        <p:spPr>
          <a:xfrm>
            <a:off x="683895" y="3717290"/>
            <a:ext cx="7620000" cy="457200"/>
          </a:xfrm>
          <a:prstGeom prst="rect">
            <a:avLst/>
          </a:prstGeom>
          <a:noFill/>
          <a:ln w="9525">
            <a:noFill/>
          </a:ln>
        </p:spPr>
        <p:txBody>
          <a:bodyPr anchor="ctr">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分析时的两个要点：设①负载开路，②电路进入稳态。</a:t>
            </a:r>
          </a:p>
        </p:txBody>
      </p:sp>
      <p:grpSp>
        <p:nvGrpSpPr>
          <p:cNvPr id="2" name="Group 5"/>
          <p:cNvGrpSpPr/>
          <p:nvPr/>
        </p:nvGrpSpPr>
        <p:grpSpPr>
          <a:xfrm>
            <a:off x="3581400" y="2990850"/>
            <a:ext cx="755650" cy="692150"/>
            <a:chOff x="1344" y="2976"/>
            <a:chExt cx="476" cy="436"/>
          </a:xfrm>
        </p:grpSpPr>
        <p:graphicFrame>
          <p:nvGraphicFramePr>
            <p:cNvPr id="22533" name="Object 6"/>
            <p:cNvGraphicFramePr/>
            <p:nvPr/>
          </p:nvGraphicFramePr>
          <p:xfrm>
            <a:off x="1680" y="2976"/>
            <a:ext cx="140" cy="140"/>
          </p:xfrm>
          <a:graphic>
            <a:graphicData uri="http://schemas.openxmlformats.org/presentationml/2006/ole">
              <mc:AlternateContent xmlns:mc="http://schemas.openxmlformats.org/markup-compatibility/2006">
                <mc:Choice xmlns:v="urn:schemas-microsoft-com:vml" Requires="v">
                  <p:oleObj spid="_x0000_s14351" r:id="rId5" imgW="139700" imgH="139700" progId="Equation.3">
                    <p:embed/>
                  </p:oleObj>
                </mc:Choice>
                <mc:Fallback>
                  <p:oleObj r:id="rId5" imgW="139700" imgH="139700" progId="Equation.3">
                    <p:embed/>
                    <p:pic>
                      <p:nvPicPr>
                        <p:cNvPr id="0" name="图片 3087"/>
                        <p:cNvPicPr/>
                        <p:nvPr/>
                      </p:nvPicPr>
                      <p:blipFill>
                        <a:blip r:embed="rId6"/>
                        <a:stretch>
                          <a:fillRect/>
                        </a:stretch>
                      </p:blipFill>
                      <p:spPr>
                        <a:xfrm>
                          <a:off x="1680" y="2976"/>
                          <a:ext cx="140" cy="140"/>
                        </a:xfrm>
                        <a:prstGeom prst="rect">
                          <a:avLst/>
                        </a:prstGeom>
                        <a:solidFill>
                          <a:srgbClr val="FF5050"/>
                        </a:solidFill>
                        <a:ln w="38100">
                          <a:noFill/>
                          <a:miter/>
                        </a:ln>
                      </p:spPr>
                    </p:pic>
                  </p:oleObj>
                </mc:Fallback>
              </mc:AlternateContent>
            </a:graphicData>
          </a:graphic>
        </p:graphicFrame>
        <p:graphicFrame>
          <p:nvGraphicFramePr>
            <p:cNvPr id="22534" name="Object 7"/>
            <p:cNvGraphicFramePr/>
            <p:nvPr/>
          </p:nvGraphicFramePr>
          <p:xfrm>
            <a:off x="1344" y="2999"/>
            <a:ext cx="126" cy="74"/>
          </p:xfrm>
          <a:graphic>
            <a:graphicData uri="http://schemas.openxmlformats.org/presentationml/2006/ole">
              <mc:AlternateContent xmlns:mc="http://schemas.openxmlformats.org/markup-compatibility/2006">
                <mc:Choice xmlns:v="urn:schemas-microsoft-com:vml" Requires="v">
                  <p:oleObj spid="_x0000_s14352" r:id="rId7" imgW="126365" imgH="76200" progId="Equation.3">
                    <p:embed/>
                  </p:oleObj>
                </mc:Choice>
                <mc:Fallback>
                  <p:oleObj r:id="rId7" imgW="126365" imgH="76200" progId="Equation.3">
                    <p:embed/>
                    <p:pic>
                      <p:nvPicPr>
                        <p:cNvPr id="0" name="图片 3094"/>
                        <p:cNvPicPr/>
                        <p:nvPr/>
                      </p:nvPicPr>
                      <p:blipFill>
                        <a:blip r:embed="rId8"/>
                        <a:stretch>
                          <a:fillRect/>
                        </a:stretch>
                      </p:blipFill>
                      <p:spPr>
                        <a:xfrm>
                          <a:off x="1344" y="2999"/>
                          <a:ext cx="126" cy="74"/>
                        </a:xfrm>
                        <a:prstGeom prst="rect">
                          <a:avLst/>
                        </a:prstGeom>
                        <a:solidFill>
                          <a:srgbClr val="FF5050"/>
                        </a:solidFill>
                        <a:ln w="38100">
                          <a:noFill/>
                          <a:miter/>
                        </a:ln>
                      </p:spPr>
                    </p:pic>
                  </p:oleObj>
                </mc:Fallback>
              </mc:AlternateContent>
            </a:graphicData>
          </a:graphic>
        </p:graphicFrame>
        <p:graphicFrame>
          <p:nvGraphicFramePr>
            <p:cNvPr id="22535" name="Object 8"/>
            <p:cNvGraphicFramePr/>
            <p:nvPr/>
          </p:nvGraphicFramePr>
          <p:xfrm>
            <a:off x="1392" y="3216"/>
            <a:ext cx="312" cy="196"/>
          </p:xfrm>
          <a:graphic>
            <a:graphicData uri="http://schemas.openxmlformats.org/presentationml/2006/ole">
              <mc:AlternateContent xmlns:mc="http://schemas.openxmlformats.org/markup-compatibility/2006">
                <mc:Choice xmlns:v="urn:schemas-microsoft-com:vml" Requires="v">
                  <p:oleObj spid="_x0000_s14353" r:id="rId9" imgW="381000" imgH="241300" progId="Equation.3">
                    <p:embed/>
                  </p:oleObj>
                </mc:Choice>
                <mc:Fallback>
                  <p:oleObj r:id="rId9" imgW="381000" imgH="241300" progId="Equation.3">
                    <p:embed/>
                    <p:pic>
                      <p:nvPicPr>
                        <p:cNvPr id="0" name="图片 3095"/>
                        <p:cNvPicPr/>
                        <p:nvPr/>
                      </p:nvPicPr>
                      <p:blipFill>
                        <a:blip r:embed="rId10"/>
                        <a:stretch>
                          <a:fillRect/>
                        </a:stretch>
                      </p:blipFill>
                      <p:spPr>
                        <a:xfrm>
                          <a:off x="1392" y="3216"/>
                          <a:ext cx="312" cy="196"/>
                        </a:xfrm>
                        <a:prstGeom prst="rect">
                          <a:avLst/>
                        </a:prstGeom>
                        <a:solidFill>
                          <a:srgbClr val="FF5050"/>
                        </a:solidFill>
                        <a:ln w="38100">
                          <a:noFill/>
                          <a:miter/>
                        </a:ln>
                      </p:spPr>
                    </p:pic>
                  </p:oleObj>
                </mc:Fallback>
              </mc:AlternateContent>
            </a:graphicData>
          </a:graphic>
        </p:graphicFrame>
      </p:grpSp>
      <p:grpSp>
        <p:nvGrpSpPr>
          <p:cNvPr id="3" name="Group 9"/>
          <p:cNvGrpSpPr/>
          <p:nvPr/>
        </p:nvGrpSpPr>
        <p:grpSpPr>
          <a:xfrm>
            <a:off x="3276600" y="1466850"/>
            <a:ext cx="222250" cy="1746250"/>
            <a:chOff x="1152" y="2016"/>
            <a:chExt cx="140" cy="1100"/>
          </a:xfrm>
        </p:grpSpPr>
        <p:graphicFrame>
          <p:nvGraphicFramePr>
            <p:cNvPr id="22537" name="Object 10"/>
            <p:cNvGraphicFramePr/>
            <p:nvPr/>
          </p:nvGraphicFramePr>
          <p:xfrm>
            <a:off x="1152" y="2976"/>
            <a:ext cx="140" cy="140"/>
          </p:xfrm>
          <a:graphic>
            <a:graphicData uri="http://schemas.openxmlformats.org/presentationml/2006/ole">
              <mc:AlternateContent xmlns:mc="http://schemas.openxmlformats.org/markup-compatibility/2006">
                <mc:Choice xmlns:v="urn:schemas-microsoft-com:vml" Requires="v">
                  <p:oleObj spid="_x0000_s14354" r:id="rId11" imgW="139700" imgH="139700" progId="Equation.3">
                    <p:embed/>
                  </p:oleObj>
                </mc:Choice>
                <mc:Fallback>
                  <p:oleObj r:id="rId11" imgW="139700" imgH="139700" progId="Equation.3">
                    <p:embed/>
                    <p:pic>
                      <p:nvPicPr>
                        <p:cNvPr id="0" name="图片 3092"/>
                        <p:cNvPicPr/>
                        <p:nvPr/>
                      </p:nvPicPr>
                      <p:blipFill>
                        <a:blip r:embed="rId6"/>
                        <a:stretch>
                          <a:fillRect/>
                        </a:stretch>
                      </p:blipFill>
                      <p:spPr>
                        <a:xfrm>
                          <a:off x="1152" y="2976"/>
                          <a:ext cx="140" cy="140"/>
                        </a:xfrm>
                        <a:prstGeom prst="rect">
                          <a:avLst/>
                        </a:prstGeom>
                        <a:solidFill>
                          <a:srgbClr val="00FFFF"/>
                        </a:solidFill>
                        <a:ln w="38100">
                          <a:noFill/>
                          <a:miter/>
                        </a:ln>
                      </p:spPr>
                    </p:pic>
                  </p:oleObj>
                </mc:Fallback>
              </mc:AlternateContent>
            </a:graphicData>
          </a:graphic>
        </p:graphicFrame>
        <p:graphicFrame>
          <p:nvGraphicFramePr>
            <p:cNvPr id="22538" name="Object 11"/>
            <p:cNvGraphicFramePr/>
            <p:nvPr/>
          </p:nvGraphicFramePr>
          <p:xfrm>
            <a:off x="1152" y="2016"/>
            <a:ext cx="126" cy="74"/>
          </p:xfrm>
          <a:graphic>
            <a:graphicData uri="http://schemas.openxmlformats.org/presentationml/2006/ole">
              <mc:AlternateContent xmlns:mc="http://schemas.openxmlformats.org/markup-compatibility/2006">
                <mc:Choice xmlns:v="urn:schemas-microsoft-com:vml" Requires="v">
                  <p:oleObj spid="_x0000_s14355" r:id="rId12" imgW="126365" imgH="76200" progId="Equation.3">
                    <p:embed/>
                  </p:oleObj>
                </mc:Choice>
                <mc:Fallback>
                  <p:oleObj r:id="rId12" imgW="126365" imgH="76200" progId="Equation.3">
                    <p:embed/>
                    <p:pic>
                      <p:nvPicPr>
                        <p:cNvPr id="0" name="图片 3093"/>
                        <p:cNvPicPr/>
                        <p:nvPr/>
                      </p:nvPicPr>
                      <p:blipFill>
                        <a:blip r:embed="rId8"/>
                        <a:stretch>
                          <a:fillRect/>
                        </a:stretch>
                      </p:blipFill>
                      <p:spPr>
                        <a:xfrm>
                          <a:off x="1152" y="2016"/>
                          <a:ext cx="126" cy="74"/>
                        </a:xfrm>
                        <a:prstGeom prst="rect">
                          <a:avLst/>
                        </a:prstGeom>
                        <a:solidFill>
                          <a:srgbClr val="00FFFF"/>
                        </a:solidFill>
                        <a:ln w="38100">
                          <a:noFill/>
                          <a:miter/>
                        </a:ln>
                      </p:spPr>
                    </p:pic>
                  </p:oleObj>
                </mc:Fallback>
              </mc:AlternateContent>
            </a:graphicData>
          </a:graphic>
        </p:graphicFrame>
      </p:grpSp>
      <p:sp>
        <p:nvSpPr>
          <p:cNvPr id="34828" name="Text Box 12"/>
          <p:cNvSpPr txBox="1"/>
          <p:nvPr/>
        </p:nvSpPr>
        <p:spPr>
          <a:xfrm>
            <a:off x="762000" y="5200650"/>
            <a:ext cx="8382000" cy="457200"/>
          </a:xfrm>
          <a:prstGeom prst="rect">
            <a:avLst/>
          </a:prstGeom>
          <a:noFill/>
          <a:ln w="9525">
            <a:noFill/>
          </a:ln>
        </p:spPr>
        <p:txBody>
          <a:bodyPr anchor="ctr">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负半周</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加</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r>
              <a:rPr lang="zh-CN" altLang="zh-CN" sz="2400" b="1" dirty="0">
                <a:latin typeface="Times New Roman" panose="02020603050405020304" pitchFamily="18" charset="0"/>
                <a:ea typeface="宋体" panose="02010600030101010101" pitchFamily="2" charset="-122"/>
              </a:rPr>
              <a:t>上电压对</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充电：</a:t>
            </a:r>
            <a:r>
              <a:rPr lang="en-US" altLang="zh-CN" sz="2400" b="1" dirty="0">
                <a:latin typeface="Times New Roman" panose="02020603050405020304" pitchFamily="18" charset="0"/>
                <a:ea typeface="宋体" panose="02010600030101010101" pitchFamily="2" charset="-122"/>
              </a:rPr>
              <a:t>P→D</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a:t>
            </a:r>
            <a:r>
              <a:rPr lang="zh-CN" altLang="en-US" sz="2400" b="1" dirty="0">
                <a:latin typeface="Times New Roman" panose="02020603050405020304" pitchFamily="18" charset="0"/>
                <a:ea typeface="宋体" panose="02010600030101010101" pitchFamily="2" charset="-122"/>
              </a:rPr>
              <a:t>，最终</a:t>
            </a:r>
          </a:p>
        </p:txBody>
      </p:sp>
      <p:grpSp>
        <p:nvGrpSpPr>
          <p:cNvPr id="4" name="Group 13"/>
          <p:cNvGrpSpPr/>
          <p:nvPr/>
        </p:nvGrpSpPr>
        <p:grpSpPr>
          <a:xfrm>
            <a:off x="3386138" y="1771650"/>
            <a:ext cx="222250" cy="1108075"/>
            <a:chOff x="1221" y="2208"/>
            <a:chExt cx="140" cy="698"/>
          </a:xfrm>
        </p:grpSpPr>
        <p:graphicFrame>
          <p:nvGraphicFramePr>
            <p:cNvPr id="22541" name="Object 14"/>
            <p:cNvGraphicFramePr/>
            <p:nvPr/>
          </p:nvGraphicFramePr>
          <p:xfrm>
            <a:off x="1221" y="2208"/>
            <a:ext cx="140" cy="140"/>
          </p:xfrm>
          <a:graphic>
            <a:graphicData uri="http://schemas.openxmlformats.org/presentationml/2006/ole">
              <mc:AlternateContent xmlns:mc="http://schemas.openxmlformats.org/markup-compatibility/2006">
                <mc:Choice xmlns:v="urn:schemas-microsoft-com:vml" Requires="v">
                  <p:oleObj spid="_x0000_s14356" r:id="rId13" imgW="139700" imgH="139700" progId="Equation.3">
                    <p:embed/>
                  </p:oleObj>
                </mc:Choice>
                <mc:Fallback>
                  <p:oleObj r:id="rId13" imgW="139700" imgH="139700" progId="Equation.3">
                    <p:embed/>
                    <p:pic>
                      <p:nvPicPr>
                        <p:cNvPr id="0" name="图片 3096"/>
                        <p:cNvPicPr/>
                        <p:nvPr/>
                      </p:nvPicPr>
                      <p:blipFill>
                        <a:blip r:embed="rId6"/>
                        <a:stretch>
                          <a:fillRect/>
                        </a:stretch>
                      </p:blipFill>
                      <p:spPr>
                        <a:xfrm>
                          <a:off x="1221" y="2208"/>
                          <a:ext cx="140" cy="140"/>
                        </a:xfrm>
                        <a:prstGeom prst="rect">
                          <a:avLst/>
                        </a:prstGeom>
                        <a:solidFill>
                          <a:srgbClr val="FF5050"/>
                        </a:solidFill>
                        <a:ln w="38100">
                          <a:noFill/>
                          <a:miter/>
                        </a:ln>
                      </p:spPr>
                    </p:pic>
                  </p:oleObj>
                </mc:Fallback>
              </mc:AlternateContent>
            </a:graphicData>
          </a:graphic>
        </p:graphicFrame>
        <p:graphicFrame>
          <p:nvGraphicFramePr>
            <p:cNvPr id="22542" name="Object 15"/>
            <p:cNvGraphicFramePr/>
            <p:nvPr/>
          </p:nvGraphicFramePr>
          <p:xfrm>
            <a:off x="1221" y="2832"/>
            <a:ext cx="126" cy="74"/>
          </p:xfrm>
          <a:graphic>
            <a:graphicData uri="http://schemas.openxmlformats.org/presentationml/2006/ole">
              <mc:AlternateContent xmlns:mc="http://schemas.openxmlformats.org/markup-compatibility/2006">
                <mc:Choice xmlns:v="urn:schemas-microsoft-com:vml" Requires="v">
                  <p:oleObj spid="_x0000_s14357" r:id="rId14" imgW="126365" imgH="76200" progId="Equation.3">
                    <p:embed/>
                  </p:oleObj>
                </mc:Choice>
                <mc:Fallback>
                  <p:oleObj r:id="rId14" imgW="126365" imgH="76200" progId="Equation.3">
                    <p:embed/>
                    <p:pic>
                      <p:nvPicPr>
                        <p:cNvPr id="0" name="图片 3097"/>
                        <p:cNvPicPr/>
                        <p:nvPr/>
                      </p:nvPicPr>
                      <p:blipFill>
                        <a:blip r:embed="rId8"/>
                        <a:stretch>
                          <a:fillRect/>
                        </a:stretch>
                      </p:blipFill>
                      <p:spPr>
                        <a:xfrm>
                          <a:off x="1221" y="2832"/>
                          <a:ext cx="126" cy="74"/>
                        </a:xfrm>
                        <a:prstGeom prst="rect">
                          <a:avLst/>
                        </a:prstGeom>
                        <a:solidFill>
                          <a:srgbClr val="FF5050"/>
                        </a:solidFill>
                        <a:ln w="38100">
                          <a:noFill/>
                          <a:miter/>
                        </a:ln>
                      </p:spPr>
                    </p:pic>
                  </p:oleObj>
                </mc:Fallback>
              </mc:AlternateContent>
            </a:graphicData>
          </a:graphic>
        </p:graphicFrame>
      </p:grpSp>
      <p:sp>
        <p:nvSpPr>
          <p:cNvPr id="34832" name="Freeform 16"/>
          <p:cNvSpPr/>
          <p:nvPr/>
        </p:nvSpPr>
        <p:spPr>
          <a:xfrm>
            <a:off x="3657600" y="1822450"/>
            <a:ext cx="609600" cy="863600"/>
          </a:xfrm>
          <a:custGeom>
            <a:avLst/>
            <a:gdLst/>
            <a:ahLst/>
            <a:cxnLst>
              <a:cxn ang="0">
                <a:pos x="0" y="55424880"/>
              </a:cxn>
              <a:cxn ang="0">
                <a:pos x="947989568" y="221701382"/>
              </a:cxn>
              <a:cxn ang="0">
                <a:pos x="947989568" y="1385636995"/>
              </a:cxn>
              <a:cxn ang="0">
                <a:pos x="0" y="1551913453"/>
              </a:cxn>
            </a:cxnLst>
            <a:rect l="0" t="0" r="0" b="0"/>
            <a:pathLst>
              <a:path w="336" h="464">
                <a:moveTo>
                  <a:pt x="0" y="16"/>
                </a:moveTo>
                <a:cubicBezTo>
                  <a:pt x="120" y="8"/>
                  <a:pt x="240" y="0"/>
                  <a:pt x="288" y="64"/>
                </a:cubicBezTo>
                <a:cubicBezTo>
                  <a:pt x="336" y="128"/>
                  <a:pt x="336" y="336"/>
                  <a:pt x="288" y="400"/>
                </a:cubicBezTo>
                <a:cubicBezTo>
                  <a:pt x="240" y="464"/>
                  <a:pt x="48" y="440"/>
                  <a:pt x="0" y="448"/>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sp>
        <p:nvSpPr>
          <p:cNvPr id="34833" name="Freeform 17"/>
          <p:cNvSpPr/>
          <p:nvPr/>
        </p:nvSpPr>
        <p:spPr>
          <a:xfrm>
            <a:off x="3657600" y="1517650"/>
            <a:ext cx="2197100" cy="1651000"/>
          </a:xfrm>
          <a:custGeom>
            <a:avLst/>
            <a:gdLst/>
            <a:ahLst/>
            <a:cxnLst>
              <a:cxn ang="0">
                <a:pos x="1451609885" y="2147483647"/>
              </a:cxn>
              <a:cxn ang="0">
                <a:pos x="2147483647" y="2147483647"/>
              </a:cxn>
              <a:cxn ang="0">
                <a:pos x="2147483647" y="1612899640"/>
              </a:cxn>
              <a:cxn ang="0">
                <a:pos x="2147483647" y="282257467"/>
              </a:cxn>
              <a:cxn ang="0">
                <a:pos x="2056447568" y="40322493"/>
              </a:cxn>
              <a:cxn ang="0">
                <a:pos x="0" y="40322493"/>
              </a:cxn>
            </a:cxnLst>
            <a:rect l="0" t="0" r="0" b="0"/>
            <a:pathLst>
              <a:path w="1384" h="1040">
                <a:moveTo>
                  <a:pt x="576" y="1024"/>
                </a:moveTo>
                <a:cubicBezTo>
                  <a:pt x="848" y="1032"/>
                  <a:pt x="1120" y="1040"/>
                  <a:pt x="1248" y="976"/>
                </a:cubicBezTo>
                <a:cubicBezTo>
                  <a:pt x="1376" y="912"/>
                  <a:pt x="1336" y="784"/>
                  <a:pt x="1344" y="640"/>
                </a:cubicBezTo>
                <a:cubicBezTo>
                  <a:pt x="1352" y="496"/>
                  <a:pt x="1384" y="216"/>
                  <a:pt x="1296" y="112"/>
                </a:cubicBezTo>
                <a:cubicBezTo>
                  <a:pt x="1208" y="8"/>
                  <a:pt x="1032" y="32"/>
                  <a:pt x="816" y="16"/>
                </a:cubicBezTo>
                <a:cubicBezTo>
                  <a:pt x="600" y="0"/>
                  <a:pt x="136" y="16"/>
                  <a:pt x="0" y="16"/>
                </a:cubicBezTo>
              </a:path>
            </a:pathLst>
          </a:custGeom>
          <a:noFill/>
          <a:ln w="28575" cap="flat" cmpd="sng">
            <a:solidFill>
              <a:schemeClr val="accent2"/>
            </a:solidFill>
            <a:prstDash val="solid"/>
            <a:round/>
            <a:headEnd type="none" w="med" len="med"/>
            <a:tailEnd type="triangle" w="med" len="med"/>
          </a:ln>
        </p:spPr>
        <p:txBody>
          <a:bodyPr/>
          <a:lstStyle/>
          <a:p>
            <a:endParaRPr lang="zh-CN" altLang="en-US"/>
          </a:p>
        </p:txBody>
      </p:sp>
      <p:sp>
        <p:nvSpPr>
          <p:cNvPr id="34834" name="Text Box 18"/>
          <p:cNvSpPr txBox="1"/>
          <p:nvPr/>
        </p:nvSpPr>
        <p:spPr>
          <a:xfrm>
            <a:off x="762000" y="4133850"/>
            <a:ext cx="6781800" cy="493713"/>
          </a:xfrm>
          <a:prstGeom prst="rect">
            <a:avLst/>
          </a:prstGeom>
          <a:noFill/>
          <a:ln w="9525">
            <a:noFill/>
          </a:ln>
        </p:spPr>
        <p:txBody>
          <a:bodyPr anchor="t">
            <a:spAutoFit/>
          </a:bodyPr>
          <a:lstStyle/>
          <a:p>
            <a:pPr>
              <a:lnSpc>
                <a:spcPct val="11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正半周</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r>
              <a:rPr lang="zh-CN" altLang="zh-CN" sz="2400" b="1" dirty="0">
                <a:latin typeface="Times New Roman" panose="02020603050405020304" pitchFamily="18" charset="0"/>
                <a:ea typeface="宋体" panose="02010600030101010101" pitchFamily="2" charset="-122"/>
              </a:rPr>
              <a:t>充电：</a:t>
            </a:r>
            <a:r>
              <a:rPr lang="en-US" altLang="zh-CN" sz="2400" b="1" dirty="0">
                <a:latin typeface="Times New Roman" panose="02020603050405020304" pitchFamily="18" charset="0"/>
                <a:ea typeface="宋体" panose="02010600030101010101" pitchFamily="2" charset="-122"/>
              </a:rPr>
              <a:t>A→D</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，最终</a:t>
            </a:r>
            <a:endParaRPr lang="zh-CN" altLang="en-US" sz="2400" b="1" baseline="-25000" dirty="0">
              <a:latin typeface="Times New Roman" panose="02020603050405020304" pitchFamily="18" charset="0"/>
              <a:ea typeface="宋体" panose="02010600030101010101" pitchFamily="2" charset="-122"/>
            </a:endParaRPr>
          </a:p>
        </p:txBody>
      </p:sp>
      <p:graphicFrame>
        <p:nvGraphicFramePr>
          <p:cNvPr id="34835" name="Object 19"/>
          <p:cNvGraphicFramePr/>
          <p:nvPr/>
        </p:nvGraphicFramePr>
        <p:xfrm>
          <a:off x="3810000" y="4667250"/>
          <a:ext cx="1524000" cy="508000"/>
        </p:xfrm>
        <a:graphic>
          <a:graphicData uri="http://schemas.openxmlformats.org/presentationml/2006/ole">
            <mc:AlternateContent xmlns:mc="http://schemas.openxmlformats.org/markup-compatibility/2006">
              <mc:Choice xmlns:v="urn:schemas-microsoft-com:vml" Requires="v">
                <p:oleObj spid="_x0000_s14358" r:id="rId15" imgW="761365" imgH="254000" progId="Equation.3">
                  <p:embed/>
                </p:oleObj>
              </mc:Choice>
              <mc:Fallback>
                <p:oleObj r:id="rId15" imgW="761365" imgH="254000" progId="Equation.3">
                  <p:embed/>
                  <p:pic>
                    <p:nvPicPr>
                      <p:cNvPr id="0" name="图片 3098"/>
                      <p:cNvPicPr/>
                      <p:nvPr/>
                    </p:nvPicPr>
                    <p:blipFill>
                      <a:blip r:embed="rId16"/>
                      <a:stretch>
                        <a:fillRect/>
                      </a:stretch>
                    </p:blipFill>
                    <p:spPr>
                      <a:xfrm>
                        <a:off x="3810000" y="4667250"/>
                        <a:ext cx="1524000" cy="5080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22547" name="Text Box 20"/>
          <p:cNvSpPr txBox="1"/>
          <p:nvPr/>
        </p:nvSpPr>
        <p:spPr>
          <a:xfrm>
            <a:off x="4303713" y="2914650"/>
            <a:ext cx="381000" cy="396875"/>
          </a:xfrm>
          <a:prstGeom prst="rect">
            <a:avLst/>
          </a:prstGeom>
          <a:noFill/>
          <a:ln w="9525">
            <a:noFill/>
          </a:ln>
        </p:spPr>
        <p:txBody>
          <a:bodyPr anchor="t">
            <a:spAutoFit/>
          </a:bodyPr>
          <a:lstStyle/>
          <a:p>
            <a:pPr>
              <a:spcBef>
                <a:spcPct val="50000"/>
              </a:spcBef>
            </a:pPr>
            <a:r>
              <a:rPr lang="en-US" altLang="zh-CN" sz="2000" b="1" dirty="0">
                <a:latin typeface="Times New Roman" panose="02020603050405020304" pitchFamily="18" charset="0"/>
                <a:ea typeface="宋体" panose="02010600030101010101" pitchFamily="2" charset="-122"/>
              </a:rPr>
              <a:t>P</a:t>
            </a:r>
          </a:p>
        </p:txBody>
      </p:sp>
      <p:graphicFrame>
        <p:nvGraphicFramePr>
          <p:cNvPr id="34837" name="Object 21"/>
          <p:cNvGraphicFramePr/>
          <p:nvPr/>
        </p:nvGraphicFramePr>
        <p:xfrm>
          <a:off x="3733800" y="5734050"/>
          <a:ext cx="1727200" cy="508000"/>
        </p:xfrm>
        <a:graphic>
          <a:graphicData uri="http://schemas.openxmlformats.org/presentationml/2006/ole">
            <mc:AlternateContent xmlns:mc="http://schemas.openxmlformats.org/markup-compatibility/2006">
              <mc:Choice xmlns:v="urn:schemas-microsoft-com:vml" Requires="v">
                <p:oleObj spid="_x0000_s14359" r:id="rId17" imgW="862965" imgH="254000" progId="Equation.3">
                  <p:embed/>
                </p:oleObj>
              </mc:Choice>
              <mc:Fallback>
                <p:oleObj r:id="rId17" imgW="862965" imgH="254000" progId="Equation.3">
                  <p:embed/>
                  <p:pic>
                    <p:nvPicPr>
                      <p:cNvPr id="0" name="图片 3099"/>
                      <p:cNvPicPr/>
                      <p:nvPr/>
                    </p:nvPicPr>
                    <p:blipFill>
                      <a:blip r:embed="rId18"/>
                      <a:stretch>
                        <a:fillRect/>
                      </a:stretch>
                    </p:blipFill>
                    <p:spPr>
                      <a:xfrm>
                        <a:off x="3733800" y="5734050"/>
                        <a:ext cx="1727200" cy="5080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pSp>
        <p:nvGrpSpPr>
          <p:cNvPr id="5" name="Group 22"/>
          <p:cNvGrpSpPr/>
          <p:nvPr/>
        </p:nvGrpSpPr>
        <p:grpSpPr>
          <a:xfrm>
            <a:off x="6372225" y="1724025"/>
            <a:ext cx="639763" cy="1301750"/>
            <a:chOff x="4014" y="1026"/>
            <a:chExt cx="403" cy="820"/>
          </a:xfrm>
        </p:grpSpPr>
        <p:graphicFrame>
          <p:nvGraphicFramePr>
            <p:cNvPr id="22550" name="Object 23"/>
            <p:cNvGraphicFramePr/>
            <p:nvPr/>
          </p:nvGraphicFramePr>
          <p:xfrm>
            <a:off x="4032" y="1344"/>
            <a:ext cx="385" cy="196"/>
          </p:xfrm>
          <a:graphic>
            <a:graphicData uri="http://schemas.openxmlformats.org/presentationml/2006/ole">
              <mc:AlternateContent xmlns:mc="http://schemas.openxmlformats.org/markup-compatibility/2006">
                <mc:Choice xmlns:v="urn:schemas-microsoft-com:vml" Requires="v">
                  <p:oleObj spid="_x0000_s14360" r:id="rId19" imgW="469900" imgH="241300" progId="Equation.3">
                    <p:embed/>
                  </p:oleObj>
                </mc:Choice>
                <mc:Fallback>
                  <p:oleObj r:id="rId19" imgW="469900" imgH="241300" progId="Equation.3">
                    <p:embed/>
                    <p:pic>
                      <p:nvPicPr>
                        <p:cNvPr id="0" name="图片 3088"/>
                        <p:cNvPicPr/>
                        <p:nvPr/>
                      </p:nvPicPr>
                      <p:blipFill>
                        <a:blip r:embed="rId20"/>
                        <a:stretch>
                          <a:fillRect/>
                        </a:stretch>
                      </p:blipFill>
                      <p:spPr>
                        <a:xfrm>
                          <a:off x="4032" y="1344"/>
                          <a:ext cx="385" cy="196"/>
                        </a:xfrm>
                        <a:prstGeom prst="rect">
                          <a:avLst/>
                        </a:prstGeom>
                        <a:solidFill>
                          <a:srgbClr val="00FFFF"/>
                        </a:solidFill>
                        <a:ln w="38100">
                          <a:noFill/>
                          <a:miter/>
                        </a:ln>
                      </p:spPr>
                    </p:pic>
                  </p:oleObj>
                </mc:Fallback>
              </mc:AlternateContent>
            </a:graphicData>
          </a:graphic>
        </p:graphicFrame>
        <p:graphicFrame>
          <p:nvGraphicFramePr>
            <p:cNvPr id="22551" name="Object 24"/>
            <p:cNvGraphicFramePr/>
            <p:nvPr/>
          </p:nvGraphicFramePr>
          <p:xfrm>
            <a:off x="4014" y="1706"/>
            <a:ext cx="140" cy="140"/>
          </p:xfrm>
          <a:graphic>
            <a:graphicData uri="http://schemas.openxmlformats.org/presentationml/2006/ole">
              <mc:AlternateContent xmlns:mc="http://schemas.openxmlformats.org/markup-compatibility/2006">
                <mc:Choice xmlns:v="urn:schemas-microsoft-com:vml" Requires="v">
                  <p:oleObj spid="_x0000_s14361" r:id="rId21" imgW="139700" imgH="139700" progId="Equation.3">
                    <p:embed/>
                  </p:oleObj>
                </mc:Choice>
                <mc:Fallback>
                  <p:oleObj r:id="rId21" imgW="139700" imgH="139700" progId="Equation.3">
                    <p:embed/>
                    <p:pic>
                      <p:nvPicPr>
                        <p:cNvPr id="0" name="图片 3100"/>
                        <p:cNvPicPr/>
                        <p:nvPr/>
                      </p:nvPicPr>
                      <p:blipFill>
                        <a:blip r:embed="rId6"/>
                        <a:stretch>
                          <a:fillRect/>
                        </a:stretch>
                      </p:blipFill>
                      <p:spPr>
                        <a:xfrm>
                          <a:off x="4014" y="1706"/>
                          <a:ext cx="140" cy="140"/>
                        </a:xfrm>
                        <a:prstGeom prst="rect">
                          <a:avLst/>
                        </a:prstGeom>
                        <a:solidFill>
                          <a:srgbClr val="00FFFF"/>
                        </a:solidFill>
                        <a:ln w="38100">
                          <a:noFill/>
                          <a:miter/>
                        </a:ln>
                      </p:spPr>
                    </p:pic>
                  </p:oleObj>
                </mc:Fallback>
              </mc:AlternateContent>
            </a:graphicData>
          </a:graphic>
        </p:graphicFrame>
        <p:graphicFrame>
          <p:nvGraphicFramePr>
            <p:cNvPr id="22552" name="Object 25"/>
            <p:cNvGraphicFramePr/>
            <p:nvPr/>
          </p:nvGraphicFramePr>
          <p:xfrm>
            <a:off x="4014" y="1026"/>
            <a:ext cx="126" cy="74"/>
          </p:xfrm>
          <a:graphic>
            <a:graphicData uri="http://schemas.openxmlformats.org/presentationml/2006/ole">
              <mc:AlternateContent xmlns:mc="http://schemas.openxmlformats.org/markup-compatibility/2006">
                <mc:Choice xmlns:v="urn:schemas-microsoft-com:vml" Requires="v">
                  <p:oleObj spid="_x0000_s14362" r:id="rId22" imgW="126365" imgH="76200" progId="Equation.3">
                    <p:embed/>
                  </p:oleObj>
                </mc:Choice>
                <mc:Fallback>
                  <p:oleObj r:id="rId22" imgW="126365" imgH="76200" progId="Equation.3">
                    <p:embed/>
                    <p:pic>
                      <p:nvPicPr>
                        <p:cNvPr id="0" name="图片 3101"/>
                        <p:cNvPicPr/>
                        <p:nvPr/>
                      </p:nvPicPr>
                      <p:blipFill>
                        <a:blip r:embed="rId8"/>
                        <a:stretch>
                          <a:fillRect/>
                        </a:stretch>
                      </p:blipFill>
                      <p:spPr>
                        <a:xfrm>
                          <a:off x="4014" y="1026"/>
                          <a:ext cx="126" cy="74"/>
                        </a:xfrm>
                        <a:prstGeom prst="rect">
                          <a:avLst/>
                        </a:prstGeom>
                        <a:solidFill>
                          <a:srgbClr val="00FFFF"/>
                        </a:soli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left)">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32"/>
                                        </p:tgtEl>
                                        <p:attrNameLst>
                                          <p:attrName>style.visibility</p:attrName>
                                        </p:attrNameLst>
                                      </p:cBhvr>
                                      <p:to>
                                        <p:strVal val="visible"/>
                                      </p:to>
                                    </p:set>
                                    <p:animEffect transition="in" filter="wipe(up)">
                                      <p:cBhvr>
                                        <p:cTn id="17" dur="500"/>
                                        <p:tgtEl>
                                          <p:spTgt spid="348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34">
                                            <p:txEl>
                                              <p:pRg st="0" end="0"/>
                                            </p:txEl>
                                          </p:spTgt>
                                        </p:tgtEl>
                                        <p:attrNameLst>
                                          <p:attrName>style.visibility</p:attrName>
                                        </p:attrNameLst>
                                      </p:cBhvr>
                                      <p:to>
                                        <p:strVal val="visible"/>
                                      </p:to>
                                    </p:set>
                                    <p:animEffect transition="in" filter="wipe(left)">
                                      <p:cBhvr>
                                        <p:cTn id="22" dur="500"/>
                                        <p:tgtEl>
                                          <p:spTgt spid="348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35"/>
                                        </p:tgtEl>
                                        <p:attrNameLst>
                                          <p:attrName>style.visibility</p:attrName>
                                        </p:attrNameLst>
                                      </p:cBhvr>
                                      <p:to>
                                        <p:strVal val="visible"/>
                                      </p:to>
                                    </p:set>
                                    <p:animEffect transition="in" filter="wipe(left)">
                                      <p:cBhvr>
                                        <p:cTn id="27" dur="500"/>
                                        <p:tgtEl>
                                          <p:spTgt spid="348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4833"/>
                                        </p:tgtEl>
                                        <p:attrNameLst>
                                          <p:attrName>style.visibility</p:attrName>
                                        </p:attrNameLst>
                                      </p:cBhvr>
                                      <p:to>
                                        <p:strVal val="visible"/>
                                      </p:to>
                                    </p:set>
                                    <p:animEffect transition="in" filter="wipe(down)">
                                      <p:cBhvr>
                                        <p:cTn id="41" dur="500"/>
                                        <p:tgtEl>
                                          <p:spTgt spid="348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28">
                                            <p:txEl>
                                              <p:pRg st="0" end="0"/>
                                            </p:txEl>
                                          </p:spTgt>
                                        </p:tgtEl>
                                        <p:attrNameLst>
                                          <p:attrName>style.visibility</p:attrName>
                                        </p:attrNameLst>
                                      </p:cBhvr>
                                      <p:to>
                                        <p:strVal val="visible"/>
                                      </p:to>
                                    </p:set>
                                    <p:animEffect transition="in" filter="wipe(left)">
                                      <p:cBhvr>
                                        <p:cTn id="46" dur="500"/>
                                        <p:tgtEl>
                                          <p:spTgt spid="3482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4837"/>
                                        </p:tgtEl>
                                        <p:attrNameLst>
                                          <p:attrName>style.visibility</p:attrName>
                                        </p:attrNameLst>
                                      </p:cBhvr>
                                      <p:to>
                                        <p:strVal val="visible"/>
                                      </p:to>
                                    </p:set>
                                    <p:animEffect transition="in" filter="wipe(left)">
                                      <p:cBhvr>
                                        <p:cTn id="51" dur="500"/>
                                        <p:tgtEl>
                                          <p:spTgt spid="3483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8" grpId="0" build="p"/>
      <p:bldP spid="34832" grpId="0" animBg="1"/>
      <p:bldP spid="34833" grpId="0" animBg="1"/>
      <p:bldP spid="3483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52225"/>
          <p:cNvSpPr>
            <a:spLocks noGrp="1"/>
          </p:cNvSpPr>
          <p:nvPr>
            <p:ph type="title"/>
          </p:nvPr>
        </p:nvSpPr>
        <p:spPr>
          <a:xfrm>
            <a:off x="426085" y="836930"/>
            <a:ext cx="7072313" cy="609600"/>
          </a:xfrm>
        </p:spPr>
        <p:txBody>
          <a:bodyPr anchor="ctr" anchorCtr="0"/>
          <a:lstStyle/>
          <a:p>
            <a:pPr algn="l" defTabSz="914400" eaLnBrk="1" hangingPunct="1">
              <a:lnSpc>
                <a:spcPct val="115000"/>
              </a:lnSpc>
              <a:buClrTx/>
              <a:buSzTx/>
              <a:buFontTx/>
            </a:pPr>
            <a:r>
              <a:rPr lang="zh-CN" altLang="en-US" sz="2800" kern="1200" dirty="0">
                <a:solidFill>
                  <a:schemeClr val="tx1"/>
                </a:solidFill>
                <a:latin typeface="华文行楷" panose="02010800040101010101" pitchFamily="2" charset="-122"/>
                <a:ea typeface="华文行楷" panose="02010800040101010101" pitchFamily="2" charset="-122"/>
              </a:rPr>
              <a:t>1. 电感滤波电路</a:t>
            </a:r>
          </a:p>
        </p:txBody>
      </p:sp>
      <p:graphicFrame>
        <p:nvGraphicFramePr>
          <p:cNvPr id="52227" name="对象 52226"/>
          <p:cNvGraphicFramePr/>
          <p:nvPr/>
        </p:nvGraphicFramePr>
        <p:xfrm>
          <a:off x="685800" y="1371600"/>
          <a:ext cx="4800600" cy="1677988"/>
        </p:xfrm>
        <a:graphic>
          <a:graphicData uri="http://schemas.openxmlformats.org/presentationml/2006/ole">
            <mc:AlternateContent xmlns:mc="http://schemas.openxmlformats.org/markup-compatibility/2006">
              <mc:Choice xmlns:v="urn:schemas-microsoft-com:vml" Requires="v">
                <p:oleObj spid="_x0000_s15365" r:id="rId3" imgW="16011525" imgH="5591175" progId="MSPhotoEd.3">
                  <p:embed/>
                </p:oleObj>
              </mc:Choice>
              <mc:Fallback>
                <p:oleObj r:id="rId3" imgW="16011525" imgH="5591175" progId="MSPhotoEd.3">
                  <p:embed/>
                  <p:pic>
                    <p:nvPicPr>
                      <p:cNvPr id="0" name="图片 3108"/>
                      <p:cNvPicPr/>
                      <p:nvPr/>
                    </p:nvPicPr>
                    <p:blipFill>
                      <a:blip r:embed="rId4"/>
                      <a:stretch>
                        <a:fillRect/>
                      </a:stretch>
                    </p:blipFill>
                    <p:spPr>
                      <a:xfrm>
                        <a:off x="685800" y="1371600"/>
                        <a:ext cx="4800600" cy="1677988"/>
                      </a:xfrm>
                      <a:prstGeom prst="rect">
                        <a:avLst/>
                      </a:prstGeom>
                      <a:noFill/>
                      <a:ln w="38100">
                        <a:noFill/>
                        <a:miter/>
                      </a:ln>
                    </p:spPr>
                  </p:pic>
                </p:oleObj>
              </mc:Fallback>
            </mc:AlternateContent>
          </a:graphicData>
        </a:graphic>
      </p:graphicFrame>
      <p:sp>
        <p:nvSpPr>
          <p:cNvPr id="52228" name="文本框 52227"/>
          <p:cNvSpPr txBox="1"/>
          <p:nvPr/>
        </p:nvSpPr>
        <p:spPr>
          <a:xfrm>
            <a:off x="228600" y="3118962"/>
            <a:ext cx="8915400" cy="1364615"/>
          </a:xfrm>
          <a:prstGeom prst="rect">
            <a:avLst/>
          </a:prstGeom>
          <a:noFill/>
          <a:ln w="9525">
            <a:noFill/>
          </a:ln>
        </p:spPr>
        <p:txBody>
          <a:bodyPr anchor="ctr" anchorCtr="0">
            <a:spAutoFit/>
          </a:bodyPr>
          <a:lstStyle/>
          <a:p>
            <a:pPr>
              <a:lnSpc>
                <a:spcPct val="115000"/>
              </a:lnSpc>
            </a:pPr>
            <a:r>
              <a:rPr lang="en-US" altLang="zh-CN" b="1" dirty="0">
                <a:latin typeface="Times New Roman" panose="02020603050405020304" pitchFamily="18" charset="0"/>
              </a:rPr>
              <a:t>   </a:t>
            </a:r>
            <a:r>
              <a:rPr lang="en-US" altLang="zh-CN" sz="2400" b="1" dirty="0">
                <a:latin typeface="Times New Roman" panose="02020603050405020304" pitchFamily="18" charset="0"/>
              </a:rPr>
              <a:t> </a:t>
            </a:r>
            <a:r>
              <a:rPr lang="zh-CN" altLang="zh-CN" sz="2400" b="1" dirty="0">
                <a:latin typeface="Times New Roman" panose="02020603050405020304" pitchFamily="18" charset="0"/>
              </a:rPr>
              <a:t>当回路电流减小时，感生电动势的方向阻止电流的减小，从而增大二极管的导通角。</a:t>
            </a:r>
            <a:endParaRPr lang="zh-CN" altLang="en-US" sz="2400" b="1" i="1" dirty="0">
              <a:latin typeface="Times New Roman" panose="02020603050405020304" pitchFamily="18" charset="0"/>
            </a:endParaRPr>
          </a:p>
          <a:p>
            <a:pPr>
              <a:lnSpc>
                <a:spcPct val="115000"/>
              </a:lnSpc>
            </a:pPr>
            <a:r>
              <a:rPr lang="zh-CN" altLang="en-US" sz="2400" b="1" dirty="0">
                <a:latin typeface="Times New Roman" panose="02020603050405020304" pitchFamily="18" charset="0"/>
              </a:rPr>
              <a:t>    电感对直流分量的电抗为线圈电阻，对交流分量的感抗为</a:t>
            </a:r>
            <a:r>
              <a:rPr lang="en-US" altLang="zh-CN" sz="2400" b="1" i="1">
                <a:latin typeface="Times New Roman" panose="02020603050405020304" pitchFamily="18" charset="0"/>
              </a:rPr>
              <a:t>ωL</a:t>
            </a:r>
            <a:r>
              <a:rPr lang="zh-CN" altLang="en-US" sz="2400" b="1">
                <a:latin typeface="Times New Roman" panose="02020603050405020304" pitchFamily="18" charset="0"/>
              </a:rPr>
              <a:t>。 </a:t>
            </a:r>
          </a:p>
        </p:txBody>
      </p:sp>
      <p:graphicFrame>
        <p:nvGraphicFramePr>
          <p:cNvPr id="52229" name="对象 52228"/>
          <p:cNvGraphicFramePr/>
          <p:nvPr/>
        </p:nvGraphicFramePr>
        <p:xfrm>
          <a:off x="1219200" y="4495800"/>
          <a:ext cx="6492875" cy="850900"/>
        </p:xfrm>
        <a:graphic>
          <a:graphicData uri="http://schemas.openxmlformats.org/presentationml/2006/ole">
            <mc:AlternateContent xmlns:mc="http://schemas.openxmlformats.org/markup-compatibility/2006">
              <mc:Choice xmlns:v="urn:schemas-microsoft-com:vml" Requires="v">
                <p:oleObj spid="_x0000_s15366" r:id="rId5" imgW="3275330" imgH="431800" progId="Equation.3">
                  <p:embed/>
                </p:oleObj>
              </mc:Choice>
              <mc:Fallback>
                <p:oleObj r:id="rId5" imgW="3275330" imgH="431800" progId="Equation.3">
                  <p:embed/>
                  <p:pic>
                    <p:nvPicPr>
                      <p:cNvPr id="0" name="图片 3103"/>
                      <p:cNvPicPr/>
                      <p:nvPr/>
                    </p:nvPicPr>
                    <p:blipFill>
                      <a:blip r:embed="rId6"/>
                      <a:stretch>
                        <a:fillRect/>
                      </a:stretch>
                    </p:blipFill>
                    <p:spPr>
                      <a:xfrm>
                        <a:off x="1219200" y="4495800"/>
                        <a:ext cx="6492875" cy="850900"/>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2230" name="对象 52229"/>
          <p:cNvGraphicFramePr/>
          <p:nvPr/>
        </p:nvGraphicFramePr>
        <p:xfrm>
          <a:off x="1219200" y="5410200"/>
          <a:ext cx="5486400" cy="873125"/>
        </p:xfrm>
        <a:graphic>
          <a:graphicData uri="http://schemas.openxmlformats.org/presentationml/2006/ole">
            <mc:AlternateContent xmlns:mc="http://schemas.openxmlformats.org/markup-compatibility/2006">
              <mc:Choice xmlns:v="urn:schemas-microsoft-com:vml" Requires="v">
                <p:oleObj spid="_x0000_s15367" r:id="rId7" imgW="2959100" imgH="469900" progId="Equation.3">
                  <p:embed/>
                </p:oleObj>
              </mc:Choice>
              <mc:Fallback>
                <p:oleObj r:id="rId7" imgW="2959100" imgH="469900" progId="Equation.3">
                  <p:embed/>
                  <p:pic>
                    <p:nvPicPr>
                      <p:cNvPr id="0" name="图片 3106"/>
                      <p:cNvPicPr/>
                      <p:nvPr/>
                    </p:nvPicPr>
                    <p:blipFill>
                      <a:blip r:embed="rId8"/>
                      <a:stretch>
                        <a:fillRect/>
                      </a:stretch>
                    </p:blipFill>
                    <p:spPr>
                      <a:xfrm>
                        <a:off x="1219200" y="5410200"/>
                        <a:ext cx="5486400" cy="873125"/>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2231" name="对象 52230"/>
          <p:cNvGraphicFramePr/>
          <p:nvPr/>
        </p:nvGraphicFramePr>
        <p:xfrm>
          <a:off x="5562600" y="1600200"/>
          <a:ext cx="2971800" cy="1111250"/>
        </p:xfrm>
        <a:graphic>
          <a:graphicData uri="http://schemas.openxmlformats.org/presentationml/2006/ole">
            <mc:AlternateContent xmlns:mc="http://schemas.openxmlformats.org/markup-compatibility/2006">
              <mc:Choice xmlns:v="urn:schemas-microsoft-com:vml" Requires="v">
                <p:oleObj spid="_x0000_s15368" r:id="rId9" imgW="1421765" imgH="533400" progId="Equation.3">
                  <p:embed/>
                </p:oleObj>
              </mc:Choice>
              <mc:Fallback>
                <p:oleObj r:id="rId9" imgW="1421765" imgH="533400" progId="Equation.3">
                  <p:embed/>
                  <p:pic>
                    <p:nvPicPr>
                      <p:cNvPr id="0" name="图片 3104"/>
                      <p:cNvPicPr/>
                      <p:nvPr/>
                    </p:nvPicPr>
                    <p:blipFill>
                      <a:blip r:embed="rId10"/>
                      <a:stretch>
                        <a:fillRect/>
                      </a:stretch>
                    </p:blipFill>
                    <p:spPr>
                      <a:xfrm>
                        <a:off x="5562600" y="1600200"/>
                        <a:ext cx="2971800" cy="111125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52232" name="线形标注 1 52231"/>
          <p:cNvSpPr/>
          <p:nvPr/>
        </p:nvSpPr>
        <p:spPr>
          <a:xfrm>
            <a:off x="3707765" y="836930"/>
            <a:ext cx="2717800" cy="484188"/>
          </a:xfrm>
          <a:prstGeom prst="borderCallout1">
            <a:avLst>
              <a:gd name="adj1" fmla="val 23606"/>
              <a:gd name="adj2" fmla="val 102806"/>
              <a:gd name="adj3" fmla="val 158361"/>
              <a:gd name="adj4" fmla="val 120444"/>
            </a:avLst>
          </a:prstGeom>
          <a:solidFill>
            <a:srgbClr val="CCFFFF"/>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适于大电流负载！</a:t>
            </a:r>
          </a:p>
        </p:txBody>
      </p:sp>
      <p:sp>
        <p:nvSpPr>
          <p:cNvPr id="22529" name="Rectangle 2"/>
          <p:cNvSpPr>
            <a:spLocks noGrp="1"/>
          </p:cNvSpPr>
          <p:nvPr/>
        </p:nvSpPr>
        <p:spPr>
          <a:xfrm>
            <a:off x="381000" y="380683"/>
            <a:ext cx="4495800" cy="381000"/>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15000"/>
              </a:lnSpc>
            </a:pPr>
            <a:r>
              <a:rPr lang="zh-CN" altLang="en-US" sz="2800" dirty="0">
                <a:solidFill>
                  <a:schemeClr val="tx1"/>
                </a:solidFill>
                <a:latin typeface="华文行楷" panose="02010800040101010101" pitchFamily="2" charset="-122"/>
                <a:ea typeface="华文行楷" panose="02010800040101010101" pitchFamily="2" charset="-122"/>
              </a:rPr>
              <a:t>三、其他形式的滤波电路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wipe(left)">
                                      <p:cBhvr>
                                        <p:cTn id="7" dur="500"/>
                                        <p:tgtEl>
                                          <p:spTgt spid="52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wipe(left)">
                                      <p:cBhvr>
                                        <p:cTn id="12" dur="500"/>
                                        <p:tgtEl>
                                          <p:spTgt spid="522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29"/>
                                        </p:tgtEl>
                                        <p:attrNameLst>
                                          <p:attrName>style.visibility</p:attrName>
                                        </p:attrNameLst>
                                      </p:cBhvr>
                                      <p:to>
                                        <p:strVal val="visible"/>
                                      </p:to>
                                    </p:set>
                                    <p:animEffect transition="in" filter="wipe(left)">
                                      <p:cBhvr>
                                        <p:cTn id="17" dur="500"/>
                                        <p:tgtEl>
                                          <p:spTgt spid="52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0"/>
                                        </p:tgtEl>
                                        <p:attrNameLst>
                                          <p:attrName>style.visibility</p:attrName>
                                        </p:attrNameLst>
                                      </p:cBhvr>
                                      <p:to>
                                        <p:strVal val="visible"/>
                                      </p:to>
                                    </p:set>
                                    <p:animEffect transition="in" filter="wipe(left)">
                                      <p:cBhvr>
                                        <p:cTn id="22" dur="500"/>
                                        <p:tgtEl>
                                          <p:spTgt spid="52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231"/>
                                        </p:tgtEl>
                                        <p:attrNameLst>
                                          <p:attrName>style.visibility</p:attrName>
                                        </p:attrNameLst>
                                      </p:cBhvr>
                                      <p:to>
                                        <p:strVal val="visible"/>
                                      </p:to>
                                    </p:set>
                                    <p:animEffect transition="in" filter="wipe(left)">
                                      <p:cBhvr>
                                        <p:cTn id="27" dur="500"/>
                                        <p:tgtEl>
                                          <p:spTgt spid="522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2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p:bldP spid="5223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a:xfrm>
            <a:off x="381000" y="685800"/>
            <a:ext cx="7073900" cy="457200"/>
          </a:xfrm>
        </p:spPr>
        <p:txBody>
          <a:bodyPr anchor="ctr" anchorCtr="0"/>
          <a:lstStyle/>
          <a:p>
            <a:pPr algn="l">
              <a:lnSpc>
                <a:spcPct val="115000"/>
              </a:lnSpc>
            </a:pPr>
            <a:r>
              <a:rPr lang="en-US" altLang="zh-CN" sz="2800" b="1">
                <a:solidFill>
                  <a:schemeClr val="tx1"/>
                </a:solidFill>
                <a:latin typeface="华文行楷" panose="02010800040101010101" pitchFamily="2" charset="-122"/>
                <a:ea typeface="华文行楷" panose="02010800040101010101" pitchFamily="2" charset="-122"/>
                <a:cs typeface="华文行楷" panose="02010800040101010101" pitchFamily="2" charset="-122"/>
              </a:rPr>
              <a:t>2. </a:t>
            </a:r>
            <a:r>
              <a:rPr lang="zh-CN" altLang="zh-CN" sz="2800" b="1" dirty="0">
                <a:solidFill>
                  <a:schemeClr val="tx1"/>
                </a:solidFill>
                <a:latin typeface="华文行楷" panose="02010800040101010101" pitchFamily="2" charset="-122"/>
                <a:ea typeface="华文行楷" panose="02010800040101010101" pitchFamily="2" charset="-122"/>
                <a:cs typeface="华文行楷" panose="02010800040101010101" pitchFamily="2" charset="-122"/>
              </a:rPr>
              <a:t>复式滤波电路</a:t>
            </a:r>
            <a:endParaRPr lang="zh-CN" altLang="en-US" sz="2800" b="1">
              <a:solidFill>
                <a:schemeClr val="tx1"/>
              </a:solidFill>
              <a:latin typeface="华文行楷" panose="02010800040101010101" pitchFamily="2" charset="-122"/>
              <a:ea typeface="华文行楷" panose="02010800040101010101" pitchFamily="2" charset="-122"/>
              <a:cs typeface="华文行楷" panose="02010800040101010101" pitchFamily="2" charset="-122"/>
            </a:endParaRPr>
          </a:p>
        </p:txBody>
      </p:sp>
      <p:graphicFrame>
        <p:nvGraphicFramePr>
          <p:cNvPr id="53251" name="对象 53250"/>
          <p:cNvGraphicFramePr/>
          <p:nvPr/>
        </p:nvGraphicFramePr>
        <p:xfrm>
          <a:off x="1371600" y="2438400"/>
          <a:ext cx="5943600" cy="1643063"/>
        </p:xfrm>
        <a:graphic>
          <a:graphicData uri="http://schemas.openxmlformats.org/presentationml/2006/ole">
            <mc:AlternateContent xmlns:mc="http://schemas.openxmlformats.org/markup-compatibility/2006">
              <mc:Choice xmlns:v="urn:schemas-microsoft-com:vml" Requires="v">
                <p:oleObj spid="_x0000_s1031" r:id="rId3" imgW="21078825" imgH="12182475" progId="MSPhotoEd.3">
                  <p:embed/>
                </p:oleObj>
              </mc:Choice>
              <mc:Fallback>
                <p:oleObj r:id="rId3" imgW="21078825" imgH="12182475" progId="MSPhotoEd.3">
                  <p:embed/>
                  <p:pic>
                    <p:nvPicPr>
                      <p:cNvPr id="0" name="图片 3107"/>
                      <p:cNvPicPr/>
                      <p:nvPr/>
                    </p:nvPicPr>
                    <p:blipFill>
                      <a:blip r:embed="rId4"/>
                      <a:srcRect b="52141"/>
                      <a:stretch>
                        <a:fillRect/>
                      </a:stretch>
                    </p:blipFill>
                    <p:spPr>
                      <a:xfrm>
                        <a:off x="1371600" y="2438400"/>
                        <a:ext cx="5943600" cy="1643063"/>
                      </a:xfrm>
                      <a:prstGeom prst="rect">
                        <a:avLst/>
                      </a:prstGeom>
                      <a:noFill/>
                      <a:ln w="38100">
                        <a:noFill/>
                        <a:miter/>
                      </a:ln>
                    </p:spPr>
                  </p:pic>
                </p:oleObj>
              </mc:Fallback>
            </mc:AlternateContent>
          </a:graphicData>
        </a:graphic>
      </p:graphicFrame>
      <p:graphicFrame>
        <p:nvGraphicFramePr>
          <p:cNvPr id="53252" name="对象 53251"/>
          <p:cNvGraphicFramePr/>
          <p:nvPr/>
        </p:nvGraphicFramePr>
        <p:xfrm>
          <a:off x="2514600" y="4191000"/>
          <a:ext cx="3276600" cy="1717675"/>
        </p:xfrm>
        <a:graphic>
          <a:graphicData uri="http://schemas.openxmlformats.org/presentationml/2006/ole">
            <mc:AlternateContent xmlns:mc="http://schemas.openxmlformats.org/markup-compatibility/2006">
              <mc:Choice xmlns:v="urn:schemas-microsoft-com:vml" Requires="v">
                <p:oleObj spid="_x0000_s1032" r:id="rId5" imgW="21078825" imgH="12182475" progId="MSPhotoEd.3">
                  <p:embed/>
                </p:oleObj>
              </mc:Choice>
              <mc:Fallback>
                <p:oleObj r:id="rId5" imgW="21078825" imgH="12182475" progId="MSPhotoEd.3">
                  <p:embed/>
                  <p:pic>
                    <p:nvPicPr>
                      <p:cNvPr id="0" name="图片 3102"/>
                      <p:cNvPicPr/>
                      <p:nvPr/>
                    </p:nvPicPr>
                    <p:blipFill>
                      <a:blip r:embed="rId4"/>
                      <a:srcRect l="19829" t="52187" r="27496"/>
                      <a:stretch>
                        <a:fillRect/>
                      </a:stretch>
                    </p:blipFill>
                    <p:spPr>
                      <a:xfrm>
                        <a:off x="2514600" y="4191000"/>
                        <a:ext cx="3276600" cy="1717675"/>
                      </a:xfrm>
                      <a:prstGeom prst="rect">
                        <a:avLst/>
                      </a:prstGeom>
                      <a:noFill/>
                      <a:ln w="38100">
                        <a:noFill/>
                        <a:miter/>
                      </a:ln>
                    </p:spPr>
                  </p:pic>
                </p:oleObj>
              </mc:Fallback>
            </mc:AlternateContent>
          </a:graphicData>
        </a:graphic>
      </p:graphicFrame>
      <p:sp>
        <p:nvSpPr>
          <p:cNvPr id="53253" name="文本框 53252"/>
          <p:cNvSpPr txBox="1"/>
          <p:nvPr/>
        </p:nvSpPr>
        <p:spPr>
          <a:xfrm>
            <a:off x="990600" y="1295400"/>
            <a:ext cx="7239000" cy="46037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为获得更好的滤波效果，可采用复式滤波电路。</a:t>
            </a:r>
          </a:p>
        </p:txBody>
      </p:sp>
      <p:sp>
        <p:nvSpPr>
          <p:cNvPr id="53254" name="文本框 53253"/>
          <p:cNvSpPr txBox="1"/>
          <p:nvPr/>
        </p:nvSpPr>
        <p:spPr>
          <a:xfrm>
            <a:off x="990600" y="1752600"/>
            <a:ext cx="5867400" cy="46037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电感应与负载串联，电容应与负载并联。</a:t>
            </a:r>
          </a:p>
        </p:txBody>
      </p:sp>
      <mc:AlternateContent xmlns:mc="http://schemas.openxmlformats.org/markup-compatibility/2006" xmlns:a14="http://schemas.microsoft.com/office/drawing/2010/main">
        <mc:Choice Requires="a14">
          <p:sp>
            <p:nvSpPr>
              <p:cNvPr id="2" name="文本框 1"/>
              <p:cNvSpPr txBox="1"/>
              <p:nvPr/>
            </p:nvSpPr>
            <p:spPr>
              <a:xfrm>
                <a:off x="984250" y="6093460"/>
                <a:ext cx="6607810" cy="411480"/>
              </a:xfrm>
              <a:prstGeom prst="rect">
                <a:avLst/>
              </a:prstGeom>
              <a:noFill/>
              <a:ln w="9525">
                <a:noFill/>
              </a:ln>
            </p:spPr>
            <p:txBody>
              <a:bodyPr wrap="square">
                <a:spAutoFit/>
              </a:bodyPr>
              <a:lstStyle/>
              <a:p>
                <a:pPr>
                  <a:spcBef>
                    <a:spcPct val="50000"/>
                  </a:spcBef>
                </a:pPr>
                <a:r>
                  <a:rPr lang="en-US" sz="2000" dirty="0">
                    <a:latin typeface="Times New Roman" panose="02020603050405020304" pitchFamily="18" charset="0"/>
                  </a:rPr>
                  <a:t>(a) </a:t>
                </a:r>
                <a14:m>
                  <m:oMath xmlns:m="http://schemas.openxmlformats.org/officeDocument/2006/math">
                    <m:r>
                      <a:rPr lang="en-US" altLang="zh-CN" sz="2000" i="1" dirty="0">
                        <a:latin typeface="Cambria Math" panose="02040503050406030204" charset="0"/>
                        <a:cs typeface="Cambria Math" panose="02040503050406030204" charset="0"/>
                      </a:rPr>
                      <m:t>𝐿𝐶</m:t>
                    </m:r>
                  </m:oMath>
                </a14:m>
                <a:r>
                  <a:rPr lang="zh-CN" altLang="en-US" sz="2000" dirty="0">
                    <a:latin typeface="Times New Roman" panose="02020603050405020304" pitchFamily="18" charset="0"/>
                  </a:rPr>
                  <a:t>滤波电路</a:t>
                </a:r>
                <a:r>
                  <a:rPr lang="en-US" altLang="zh-CN" sz="2000" dirty="0">
                    <a:latin typeface="Times New Roman" panose="02020603050405020304" pitchFamily="18" charset="0"/>
                  </a:rPr>
                  <a:t>    (b) </a:t>
                </a:r>
                <a14:m>
                  <m:oMath xmlns:m="http://schemas.openxmlformats.org/officeDocument/2006/math">
                    <m:r>
                      <a:rPr lang="en-US" altLang="zh-CN" sz="2000" i="1" dirty="0">
                        <a:latin typeface="Cambria Math" panose="02040503050406030204" charset="0"/>
                        <a:cs typeface="Cambria Math" panose="02040503050406030204" charset="0"/>
                      </a:rPr>
                      <m:t>𝐿𝐶</m:t>
                    </m:r>
                    <m:r>
                      <a:rPr lang="en-US" altLang="zh-CN" sz="2000" i="1" dirty="0">
                        <a:latin typeface="Cambria Math" panose="02040503050406030204" charset="0"/>
                        <a:cs typeface="Cambria Math" panose="02040503050406030204" charset="0"/>
                      </a:rPr>
                      <m:t>𝜋</m:t>
                    </m:r>
                    <m:r>
                      <a:rPr lang="en-US" altLang="zh-CN" sz="2000" i="1" dirty="0">
                        <a:latin typeface="Cambria Math" panose="02040503050406030204" charset="0"/>
                        <a:cs typeface="Cambria Math" panose="02040503050406030204" charset="0"/>
                      </a:rPr>
                      <m:t>型滤波电路    </m:t>
                    </m:r>
                  </m:oMath>
                </a14:m>
                <a:r>
                  <a:rPr lang="en-US" altLang="zh-CN" sz="2000" dirty="0">
                    <a:latin typeface="Times New Roman" panose="02020603050405020304" pitchFamily="18" charset="0"/>
                  </a:rPr>
                  <a:t> (c)</a:t>
                </a:r>
                <a14:m>
                  <m:oMath xmlns:m="http://schemas.openxmlformats.org/officeDocument/2006/math">
                    <m:r>
                      <a:rPr lang="en-US" altLang="zh-CN" sz="2000" i="1" dirty="0">
                        <a:latin typeface="Cambria Math" panose="02040503050406030204" charset="0"/>
                        <a:cs typeface="Cambria Math" panose="02040503050406030204" charset="0"/>
                      </a:rPr>
                      <m:t>𝑅𝐶</m:t>
                    </m:r>
                    <m:r>
                      <a:rPr lang="en-US" altLang="zh-CN" sz="2000" i="1" dirty="0">
                        <a:latin typeface="Cambria Math" panose="02040503050406030204" charset="0"/>
                        <a:cs typeface="Cambria Math" panose="02040503050406030204" charset="0"/>
                      </a:rPr>
                      <m:t>𝜋</m:t>
                    </m:r>
                    <m:r>
                      <a:rPr lang="en-US" altLang="zh-CN" sz="2000" i="1" dirty="0">
                        <a:latin typeface="Cambria Math" panose="02040503050406030204" charset="0"/>
                        <a:cs typeface="Cambria Math" panose="02040503050406030204" charset="0"/>
                      </a:rPr>
                      <m:t>型滤波电路</m:t>
                    </m:r>
                  </m:oMath>
                </a14:m>
                <a:endParaRPr lang="en-US" altLang="zh-CN" sz="2000" dirty="0">
                  <a:latin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984250" y="6093460"/>
                <a:ext cx="6607810" cy="411480"/>
              </a:xfrm>
              <a:prstGeom prst="rect">
                <a:avLst/>
              </a:prstGeom>
              <a:blipFill rotWithShape="1">
                <a:blip r:embed="rId6"/>
                <a:stretch>
                  <a:fillRect/>
                </a:stretch>
              </a:blipFill>
              <a:ln w="9525">
                <a:noFill/>
              </a:ln>
            </p:spPr>
            <p:txBody>
              <a:bodyPr/>
              <a:lstStyle/>
              <a:p>
                <a:r>
                  <a:rPr lang="zh-CN" altLang="en-US">
                    <a:noFill/>
                  </a:rPr>
                  <a:t> </a:t>
                </a:r>
              </a:p>
            </p:txBody>
          </p:sp>
        </mc:Fallback>
      </mc:AlternateContent>
      <p:graphicFrame>
        <p:nvGraphicFramePr>
          <p:cNvPr id="3" name="对象 2">
            <a:hlinkClick r:id="" action="ppaction://ole?verb=0"/>
          </p:cNvPr>
          <p:cNvGraphicFramePr>
            <a:graphicFrameLocks noChangeAspect="1"/>
          </p:cNvGraphicFramePr>
          <p:nvPr/>
        </p:nvGraphicFramePr>
        <p:xfrm>
          <a:off x="4464050" y="3352800"/>
          <a:ext cx="215900" cy="152400"/>
        </p:xfrm>
        <a:graphic>
          <a:graphicData uri="http://schemas.openxmlformats.org/presentationml/2006/ole">
            <mc:AlternateContent xmlns:mc="http://schemas.openxmlformats.org/markup-compatibility/2006">
              <mc:Choice xmlns:v="urn:schemas-microsoft-com:vml" Requires="v">
                <p:oleObj spid="_x0000_s1033" r:id="rId7" imgW="215900" imgH="152400" progId="Equation.KSEE3">
                  <p:embed/>
                </p:oleObj>
              </mc:Choice>
              <mc:Fallback>
                <p:oleObj r:id="rId7" imgW="215900" imgH="152400" progId="Equation.KSEE3">
                  <p:embed/>
                  <p:pic>
                    <p:nvPicPr>
                      <p:cNvPr id="0" name="图片 1024"/>
                      <p:cNvPicPr/>
                      <p:nvPr/>
                    </p:nvPicPr>
                    <p:blipFill>
                      <a:blip r:embed="rId8"/>
                      <a:stretch>
                        <a:fillRect/>
                      </a:stretch>
                    </p:blipFill>
                    <p:spPr>
                      <a:xfrm>
                        <a:off x="4464050" y="3352800"/>
                        <a:ext cx="215900" cy="1524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419600" y="3352800"/>
          <a:ext cx="304800" cy="152400"/>
        </p:xfrm>
        <a:graphic>
          <a:graphicData uri="http://schemas.openxmlformats.org/presentationml/2006/ole">
            <mc:AlternateContent xmlns:mc="http://schemas.openxmlformats.org/markup-compatibility/2006">
              <mc:Choice xmlns:v="urn:schemas-microsoft-com:vml" Requires="v">
                <p:oleObj spid="_x0000_s1034" r:id="rId9" imgW="304800" imgH="152400" progId="Equation.KSEE3">
                  <p:embed/>
                </p:oleObj>
              </mc:Choice>
              <mc:Fallback>
                <p:oleObj r:id="rId9" imgW="304800" imgH="152400" progId="Equation.KSEE3">
                  <p:embed/>
                  <p:pic>
                    <p:nvPicPr>
                      <p:cNvPr id="0" name="图片 1025"/>
                      <p:cNvPicPr/>
                      <p:nvPr/>
                    </p:nvPicPr>
                    <p:blipFill>
                      <a:blip r:embed="rId10"/>
                      <a:stretch>
                        <a:fillRect/>
                      </a:stretch>
                    </p:blipFill>
                    <p:spPr>
                      <a:xfrm>
                        <a:off x="4419600" y="3352800"/>
                        <a:ext cx="304800" cy="1524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wipe(left)">
                                      <p:cBhvr>
                                        <p:cTn id="7" dur="500"/>
                                        <p:tgtEl>
                                          <p:spTgt spid="53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4">
                                            <p:txEl>
                                              <p:pRg st="0" end="0"/>
                                            </p:txEl>
                                          </p:spTgt>
                                        </p:tgtEl>
                                        <p:attrNameLst>
                                          <p:attrName>style.visibility</p:attrName>
                                        </p:attrNameLst>
                                      </p:cBhvr>
                                      <p:to>
                                        <p:strVal val="visible"/>
                                      </p:to>
                                    </p:set>
                                    <p:animEffect transition="in" filter="wipe(left)">
                                      <p:cBhvr>
                                        <p:cTn id="12" dur="500"/>
                                        <p:tgtEl>
                                          <p:spTgt spid="532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P spid="53254" grpId="0" build="p"/>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395288" y="836613"/>
            <a:ext cx="3505200" cy="762000"/>
          </a:xfrm>
        </p:spPr>
        <p:txBody>
          <a:bodyPr wrap="square" lIns="91440" tIns="45720" rIns="91440" bIns="45720" anchor="ctr"/>
          <a:lstStyle/>
          <a:p>
            <a:pPr algn="l" eaLnBrk="1" hangingPunct="1">
              <a:lnSpc>
                <a:spcPct val="115000"/>
              </a:lnSpc>
            </a:pPr>
            <a:r>
              <a:rPr lang="zh-CN" altLang="en-US" sz="3200" dirty="0">
                <a:solidFill>
                  <a:schemeClr val="tx1"/>
                </a:solidFill>
                <a:latin typeface="华文行楷" panose="02010800040101010101" pitchFamily="2" charset="-122"/>
                <a:ea typeface="华文行楷" panose="02010800040101010101" pitchFamily="2" charset="-122"/>
              </a:rPr>
              <a:t>讨论</a:t>
            </a:r>
          </a:p>
        </p:txBody>
      </p:sp>
      <p:graphicFrame>
        <p:nvGraphicFramePr>
          <p:cNvPr id="23554" name="Object 3"/>
          <p:cNvGraphicFramePr/>
          <p:nvPr/>
        </p:nvGraphicFramePr>
        <p:xfrm>
          <a:off x="1828800" y="1447800"/>
          <a:ext cx="4953000" cy="1628775"/>
        </p:xfrm>
        <a:graphic>
          <a:graphicData uri="http://schemas.openxmlformats.org/presentationml/2006/ole">
            <mc:AlternateContent xmlns:mc="http://schemas.openxmlformats.org/markup-compatibility/2006">
              <mc:Choice xmlns:v="urn:schemas-microsoft-com:vml" Requires="v">
                <p:oleObj spid="_x0000_s16387" r:id="rId4" imgW="15078075" imgH="18897600" progId="MSPhotoEd.3">
                  <p:embed/>
                </p:oleObj>
              </mc:Choice>
              <mc:Fallback>
                <p:oleObj r:id="rId4" imgW="15078075" imgH="18897600" progId="MSPhotoEd.3">
                  <p:embed/>
                  <p:pic>
                    <p:nvPicPr>
                      <p:cNvPr id="0" name="图片 3091"/>
                      <p:cNvPicPr/>
                      <p:nvPr/>
                    </p:nvPicPr>
                    <p:blipFill>
                      <a:blip r:embed="rId5"/>
                      <a:srcRect b="73750"/>
                      <a:stretch>
                        <a:fillRect/>
                      </a:stretch>
                    </p:blipFill>
                    <p:spPr>
                      <a:xfrm>
                        <a:off x="1828800" y="1447800"/>
                        <a:ext cx="4953000" cy="1628775"/>
                      </a:xfrm>
                      <a:prstGeom prst="rect">
                        <a:avLst/>
                      </a:prstGeom>
                      <a:noFill/>
                      <a:ln w="38100">
                        <a:noFill/>
                        <a:miter/>
                      </a:ln>
                    </p:spPr>
                  </p:pic>
                </p:oleObj>
              </mc:Fallback>
            </mc:AlternateContent>
          </a:graphicData>
        </a:graphic>
      </p:graphicFrame>
      <p:sp>
        <p:nvSpPr>
          <p:cNvPr id="23555" name="Text Box 4"/>
          <p:cNvSpPr txBox="1"/>
          <p:nvPr/>
        </p:nvSpPr>
        <p:spPr>
          <a:xfrm>
            <a:off x="914400" y="3124200"/>
            <a:ext cx="7543800" cy="457200"/>
          </a:xfrm>
          <a:prstGeom prst="rect">
            <a:avLst/>
          </a:prstGeom>
          <a:noFill/>
          <a:ln w="9525">
            <a:noFill/>
          </a:ln>
        </p:spPr>
        <p:txBody>
          <a:bodyPr anchor="t">
            <a:spAutoFit/>
          </a:bodyPr>
          <a:lstStyle/>
          <a:p>
            <a:pPr>
              <a:spcBef>
                <a:spcPct val="50000"/>
              </a:spcBef>
            </a:pPr>
            <a:endParaRPr lang="zh-CN" altLang="zh-CN" sz="2400" dirty="0">
              <a:latin typeface="Times New Roman" panose="02020603050405020304" pitchFamily="18" charset="0"/>
              <a:ea typeface="宋体" panose="02010600030101010101" pitchFamily="2" charset="-122"/>
            </a:endParaRPr>
          </a:p>
        </p:txBody>
      </p:sp>
      <p:sp>
        <p:nvSpPr>
          <p:cNvPr id="23556" name="Text Box 5"/>
          <p:cNvSpPr txBox="1"/>
          <p:nvPr/>
        </p:nvSpPr>
        <p:spPr>
          <a:xfrm>
            <a:off x="914400" y="3124200"/>
            <a:ext cx="7162800" cy="2903538"/>
          </a:xfrm>
          <a:prstGeom prst="rect">
            <a:avLst/>
          </a:prstGeom>
          <a:noFill/>
          <a:ln w="9525">
            <a:noFill/>
          </a:ln>
        </p:spPr>
        <p:txBody>
          <a:bodyPr anchor="t">
            <a:spAutoFit/>
          </a:bodyPr>
          <a:lstStyle/>
          <a:p>
            <a:pPr>
              <a:lnSpc>
                <a:spcPct val="11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已知变压器副边电压有效值为</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，电容足够大，判断下列情况下输出电压平均值</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baseline="-25000" dirty="0">
                <a:latin typeface="Times New Roman" panose="02020603050405020304" pitchFamily="18" charset="0"/>
                <a:ea typeface="宋体" panose="02010600030101010101" pitchFamily="2" charset="-122"/>
              </a:rPr>
              <a:t>（</a:t>
            </a:r>
            <a:r>
              <a:rPr lang="en-US" altLang="zh-CN" sz="2400" b="1" baseline="-25000" dirty="0">
                <a:latin typeface="Times New Roman" panose="02020603050405020304" pitchFamily="18" charset="0"/>
                <a:ea typeface="宋体" panose="02010600030101010101" pitchFamily="2" charset="-122"/>
              </a:rPr>
              <a:t>AV</a:t>
            </a:r>
            <a:r>
              <a:rPr lang="zh-CN" altLang="en-US" sz="2400" b="1" baseline="-25000"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p>
          <a:p>
            <a:pPr>
              <a:lnSpc>
                <a:spcPct val="11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正常工作；</a:t>
            </a:r>
          </a:p>
          <a:p>
            <a:pPr>
              <a:lnSpc>
                <a:spcPct val="11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  </a:t>
            </a:r>
            <a:r>
              <a:rPr lang="en-US" altLang="zh-CN" sz="2400" b="1" i="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开路；</a:t>
            </a:r>
          </a:p>
          <a:p>
            <a:pPr>
              <a:lnSpc>
                <a:spcPct val="11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3.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L</a:t>
            </a:r>
            <a:r>
              <a:rPr lang="zh-CN" altLang="en-US" sz="2400" b="1" dirty="0">
                <a:latin typeface="Times New Roman" panose="02020603050405020304" pitchFamily="18" charset="0"/>
                <a:ea typeface="宋体" panose="02010600030101010101" pitchFamily="2" charset="-122"/>
              </a:rPr>
              <a:t>开路；</a:t>
            </a:r>
          </a:p>
          <a:p>
            <a:pPr>
              <a:lnSpc>
                <a:spcPct val="11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4.  D</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同时开路； </a:t>
            </a:r>
          </a:p>
          <a:p>
            <a:pPr>
              <a:lnSpc>
                <a:spcPct val="11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5.  D</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开路。</a:t>
            </a:r>
          </a:p>
        </p:txBody>
      </p:sp>
      <mc:AlternateContent xmlns:mc="http://schemas.openxmlformats.org/markup-compatibility/2006" xmlns:a14="http://schemas.microsoft.com/office/drawing/2010/main">
        <mc:Choice Requires="a14">
          <p:sp>
            <p:nvSpPr>
              <p:cNvPr id="2" name="文本框 1"/>
              <p:cNvSpPr txBox="1"/>
              <p:nvPr/>
            </p:nvSpPr>
            <p:spPr>
              <a:xfrm>
                <a:off x="984250" y="6093460"/>
                <a:ext cx="5678170" cy="398780"/>
              </a:xfrm>
              <a:prstGeom prst="rect">
                <a:avLst/>
              </a:prstGeom>
              <a:solidFill>
                <a:srgbClr val="CCFFFF"/>
              </a:solidFill>
              <a:ln w="9525">
                <a:solidFill>
                  <a:srgbClr val="CC0066"/>
                </a:solidFill>
              </a:ln>
            </p:spPr>
            <p:txBody>
              <a:bodyPr wrap="square">
                <a:spAutoFit/>
              </a:bodyPr>
              <a:lstStyle/>
              <a:p>
                <a:pPr>
                  <a:spcBef>
                    <a:spcPct val="50000"/>
                  </a:spcBef>
                </a:pPr>
                <a:r>
                  <a:rPr lang="en-US" sz="2000" dirty="0">
                    <a:latin typeface="Times New Roman" panose="02020603050405020304" pitchFamily="18" charset="0"/>
                  </a:rPr>
                  <a:t>(1</a:t>
                </a:r>
                <a:r>
                  <a:rPr lang="en-US" altLang="zh-CN" sz="2000" dirty="0">
                    <a:latin typeface="Times New Roman" panose="02020603050405020304" pitchFamily="18" charset="0"/>
                  </a:rPr>
                  <a:t>) </a:t>
                </a:r>
                <a:r>
                  <a:rPr lang="en-US" sz="2000" dirty="0">
                    <a:latin typeface="Times New Roman" panose="02020603050405020304" pitchFamily="18" charset="0"/>
                  </a:rPr>
                  <a:t>12V</a:t>
                </a:r>
                <a:r>
                  <a:rPr lang="en-US" altLang="zh-CN" sz="2000" dirty="0">
                    <a:latin typeface="Times New Roman" panose="02020603050405020304" pitchFamily="18" charset="0"/>
                  </a:rPr>
                  <a:t>   (2) </a:t>
                </a:r>
                <a14:m>
                  <m:oMath xmlns:m="http://schemas.openxmlformats.org/officeDocument/2006/math">
                    <m:r>
                      <a:rPr lang="en-US" altLang="zh-CN" sz="2000" i="1" dirty="0">
                        <a:latin typeface="Cambria Math" panose="02040503050406030204" charset="0"/>
                        <a:cs typeface="Cambria Math" panose="02040503050406030204" charset="0"/>
                      </a:rPr>
                      <m:t>9</m:t>
                    </m:r>
                    <m:r>
                      <a:rPr lang="en-US" altLang="zh-CN" sz="2000" i="1" dirty="0">
                        <a:latin typeface="Cambria Math" panose="02040503050406030204" charset="0"/>
                        <a:cs typeface="Cambria Math" panose="02040503050406030204" charset="0"/>
                      </a:rPr>
                      <m:t>𝑉</m:t>
                    </m:r>
                    <m:r>
                      <a:rPr lang="en-US" altLang="zh-CN" sz="2000" i="1" dirty="0">
                        <a:latin typeface="Cambria Math" panose="02040503050406030204" charset="0"/>
                        <a:cs typeface="Cambria Math" panose="02040503050406030204" charset="0"/>
                      </a:rPr>
                      <m:t>    </m:t>
                    </m:r>
                  </m:oMath>
                </a14:m>
                <a:r>
                  <a:rPr lang="en-US" altLang="zh-CN" sz="2000" dirty="0">
                    <a:latin typeface="Times New Roman" panose="02020603050405020304" pitchFamily="18" charset="0"/>
                  </a:rPr>
                  <a:t> (3)</a:t>
                </a:r>
                <a14:m>
                  <m:oMath xmlns:m="http://schemas.openxmlformats.org/officeDocument/2006/math">
                    <m:r>
                      <a:rPr lang="en-US" altLang="zh-CN" sz="2000" i="1" dirty="0">
                        <a:latin typeface="Cambria Math" panose="02040503050406030204" charset="0"/>
                        <a:cs typeface="Cambria Math" panose="02040503050406030204" charset="0"/>
                      </a:rPr>
                      <m:t>14</m:t>
                    </m:r>
                    <m:r>
                      <a:rPr lang="en-US" altLang="zh-CN" sz="2000" i="1" dirty="0">
                        <a:latin typeface="Cambria Math" panose="02040503050406030204" charset="0"/>
                        <a:cs typeface="Cambria Math" panose="02040503050406030204" charset="0"/>
                      </a:rPr>
                      <m:t>𝑉</m:t>
                    </m:r>
                    <m:r>
                      <a:rPr lang="en-US" altLang="zh-CN" sz="2000" i="1" dirty="0">
                        <a:latin typeface="Cambria Math" panose="02040503050406030204" charset="0"/>
                        <a:cs typeface="Cambria Math" panose="02040503050406030204" charset="0"/>
                      </a:rPr>
                      <m:t>    (4)4.5</m:t>
                    </m:r>
                    <m:r>
                      <a:rPr lang="en-US" altLang="zh-CN" sz="2000" i="1" dirty="0">
                        <a:latin typeface="Cambria Math" panose="02040503050406030204" charset="0"/>
                        <a:cs typeface="Cambria Math" panose="02040503050406030204" charset="0"/>
                      </a:rPr>
                      <m:t>𝑉</m:t>
                    </m:r>
                    <m:r>
                      <a:rPr lang="en-US" altLang="zh-CN" sz="2000" i="1" dirty="0">
                        <a:latin typeface="Cambria Math" panose="02040503050406030204" charset="0"/>
                        <a:cs typeface="Cambria Math" panose="02040503050406030204" charset="0"/>
                      </a:rPr>
                      <m:t>    (5)</m:t>
                    </m:r>
                  </m:oMath>
                </a14:m>
                <a:endParaRPr lang="en-US" altLang="zh-CN" sz="2000" dirty="0">
                  <a:latin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984250" y="6093460"/>
                <a:ext cx="5678170" cy="398780"/>
              </a:xfrm>
              <a:prstGeom prst="rect">
                <a:avLst/>
              </a:prstGeom>
              <a:blipFill rotWithShape="1">
                <a:blip r:embed="rId6"/>
                <a:stretch>
                  <a:fillRect l="-89" t="-1274" r="-78" b="-1115"/>
                </a:stretch>
              </a:blipFill>
              <a:ln w="9525">
                <a:solidFill>
                  <a:srgbClr val="CC0066"/>
                </a:solidFill>
              </a:ln>
            </p:spPr>
            <p:txBody>
              <a:bodyPr/>
              <a:lstStyle/>
              <a:p>
                <a:r>
                  <a:rPr lang="zh-CN" altLang="en-US">
                    <a:noFill/>
                  </a:rPr>
                  <a:t> </a:t>
                </a:r>
              </a:p>
            </p:txBody>
          </p:sp>
        </mc:Fallback>
      </mc:AlternateContent>
      <p:graphicFrame>
        <p:nvGraphicFramePr>
          <p:cNvPr id="30724" name="Object 4"/>
          <p:cNvGraphicFramePr/>
          <p:nvPr/>
        </p:nvGraphicFramePr>
        <p:xfrm>
          <a:off x="4572000" y="4220845"/>
          <a:ext cx="4038600" cy="1517650"/>
        </p:xfrm>
        <a:graphic>
          <a:graphicData uri="http://schemas.openxmlformats.org/presentationml/2006/ole">
            <mc:AlternateContent xmlns:mc="http://schemas.openxmlformats.org/markup-compatibility/2006">
              <mc:Choice xmlns:v="urn:schemas-microsoft-com:vml" Requires="v">
                <p:oleObj spid="_x0000_s16388" r:id="rId7" imgW="15078075" imgH="18897600" progId="MSPhotoEd.3">
                  <p:embed/>
                </p:oleObj>
              </mc:Choice>
              <mc:Fallback>
                <p:oleObj r:id="rId7" imgW="15078075" imgH="18897600" progId="MSPhotoEd.3">
                  <p:embed/>
                  <p:pic>
                    <p:nvPicPr>
                      <p:cNvPr id="0" name="图片 3076"/>
                      <p:cNvPicPr/>
                      <p:nvPr/>
                    </p:nvPicPr>
                    <p:blipFill>
                      <a:blip r:embed="rId5"/>
                      <a:srcRect t="31874" b="38126"/>
                      <a:stretch>
                        <a:fillRect/>
                      </a:stretch>
                    </p:blipFill>
                    <p:spPr>
                      <a:xfrm>
                        <a:off x="4572000" y="4220845"/>
                        <a:ext cx="4038600" cy="1517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250825" y="2133600"/>
            <a:ext cx="8458200" cy="1143000"/>
          </a:xfrm>
        </p:spPr>
        <p:txBody>
          <a:bodyPr wrap="square" lIns="91440" tIns="45720" rIns="91440" bIns="45720" anchor="ctr"/>
          <a:lstStyle/>
          <a:p>
            <a:pPr eaLnBrk="1" hangingPunct="1">
              <a:lnSpc>
                <a:spcPct val="80000"/>
              </a:lnSpc>
            </a:pPr>
            <a:r>
              <a:rPr lang="en-US" altLang="zh-CN" sz="4000" b="1" dirty="0">
                <a:latin typeface="华文行楷" panose="02010800040101010101" pitchFamily="2" charset="-122"/>
                <a:ea typeface="华文行楷" panose="02010800040101010101" pitchFamily="2" charset="-122"/>
              </a:rPr>
              <a:t>§9.1</a:t>
            </a:r>
            <a:r>
              <a:rPr lang="en-US" altLang="zh-CN" sz="4000" dirty="0">
                <a:latin typeface="华文行楷" panose="02010800040101010101" pitchFamily="2" charset="-122"/>
                <a:ea typeface="华文行楷" panose="02010800040101010101" pitchFamily="2" charset="-122"/>
              </a:rPr>
              <a:t>  </a:t>
            </a:r>
            <a:r>
              <a:rPr lang="zh-CN" altLang="en-US" sz="4000" dirty="0">
                <a:latin typeface="华文行楷" panose="02010800040101010101" pitchFamily="2" charset="-122"/>
                <a:ea typeface="华文行楷" panose="02010800040101010101" pitchFamily="2" charset="-122"/>
              </a:rPr>
              <a:t>直流电源的组成</a:t>
            </a:r>
          </a:p>
        </p:txBody>
      </p:sp>
      <p:sp>
        <p:nvSpPr>
          <p:cNvPr id="4098" name="Text Box 8">
            <a:hlinkClick r:id="" action="ppaction://hlinkshowjump?jump=nextslide"/>
          </p:cNvPr>
          <p:cNvSpPr txBox="1"/>
          <p:nvPr/>
        </p:nvSpPr>
        <p:spPr>
          <a:xfrm>
            <a:off x="1187450" y="3573463"/>
            <a:ext cx="6934200" cy="579437"/>
          </a:xfrm>
          <a:prstGeom prst="rect">
            <a:avLst/>
          </a:prstGeom>
          <a:noFill/>
          <a:ln w="9525">
            <a:noFill/>
          </a:ln>
        </p:spPr>
        <p:txBody>
          <a:bodyPr anchor="t">
            <a:spAutoFit/>
          </a:bodyPr>
          <a:lstStyle/>
          <a:p>
            <a:pPr algn="ctr">
              <a:spcBef>
                <a:spcPct val="50000"/>
              </a:spcBef>
            </a:pPr>
            <a:r>
              <a:rPr lang="zh-CN" altLang="en-US" sz="3200" b="1" dirty="0">
                <a:latin typeface="Times New Roman" panose="02020603050405020304" pitchFamily="18" charset="0"/>
                <a:ea typeface="华文楷体" panose="02010600040101010101" pitchFamily="2" charset="-122"/>
              </a:rPr>
              <a:t>直流电源的组成及各部分的作用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ctrTitle"/>
          </p:nvPr>
        </p:nvSpPr>
        <p:spPr>
          <a:xfrm>
            <a:off x="539750" y="2565400"/>
            <a:ext cx="7772400" cy="533400"/>
          </a:xfrm>
        </p:spPr>
        <p:txBody>
          <a:bodyPr wrap="square" lIns="91440" tIns="45720" rIns="91440" bIns="45720" anchor="ctr"/>
          <a:lstStyle/>
          <a:p>
            <a:pPr eaLnBrk="1" hangingPunct="1"/>
            <a:r>
              <a:rPr lang="en-US" altLang="zh-CN" sz="4000" dirty="0">
                <a:latin typeface="华文行楷" panose="02010800040101010101" pitchFamily="2" charset="-122"/>
                <a:ea typeface="华文行楷" panose="02010800040101010101" pitchFamily="2" charset="-122"/>
              </a:rPr>
              <a:t>§9.4  </a:t>
            </a:r>
            <a:r>
              <a:rPr lang="zh-CN" altLang="en-US" sz="4000" dirty="0">
                <a:latin typeface="华文行楷" panose="02010800040101010101" pitchFamily="2" charset="-122"/>
                <a:ea typeface="华文行楷" panose="02010800040101010101" pitchFamily="2" charset="-122"/>
              </a:rPr>
              <a:t>稳压管稳压电路</a:t>
            </a:r>
          </a:p>
        </p:txBody>
      </p:sp>
      <p:sp>
        <p:nvSpPr>
          <p:cNvPr id="25602" name="Text Box 8">
            <a:hlinkClick r:id="rId3" action="ppaction://hlinksldjump"/>
          </p:cNvPr>
          <p:cNvSpPr txBox="1"/>
          <p:nvPr/>
        </p:nvSpPr>
        <p:spPr>
          <a:xfrm>
            <a:off x="2411413" y="3716338"/>
            <a:ext cx="4248150"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一、稳压电路的性能指标</a:t>
            </a:r>
          </a:p>
        </p:txBody>
      </p:sp>
      <p:sp>
        <p:nvSpPr>
          <p:cNvPr id="25603" name="Text Box 9">
            <a:hlinkClick r:id="rId4" action="ppaction://hlinksldjump"/>
          </p:cNvPr>
          <p:cNvSpPr txBox="1"/>
          <p:nvPr/>
        </p:nvSpPr>
        <p:spPr>
          <a:xfrm>
            <a:off x="2411413" y="4437063"/>
            <a:ext cx="3673475"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二、稳压管稳压电路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179388" y="836613"/>
            <a:ext cx="4773612" cy="600075"/>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一、稳压电路的性能指标</a:t>
            </a:r>
            <a:endParaRPr lang="zh-CN" altLang="en-US" sz="3600" dirty="0">
              <a:solidFill>
                <a:srgbClr val="FFFFFF"/>
              </a:solidFill>
              <a:ea typeface="华文行楷" panose="02010800040101010101" pitchFamily="2" charset="-122"/>
            </a:endParaRPr>
          </a:p>
        </p:txBody>
      </p:sp>
      <p:sp>
        <p:nvSpPr>
          <p:cNvPr id="39939" name="Text Box 3"/>
          <p:cNvSpPr txBox="1"/>
          <p:nvPr/>
        </p:nvSpPr>
        <p:spPr>
          <a:xfrm>
            <a:off x="611188" y="1341438"/>
            <a:ext cx="8001000" cy="2341562"/>
          </a:xfrm>
          <a:prstGeom prst="rect">
            <a:avLst/>
          </a:prstGeom>
          <a:noFill/>
          <a:ln w="9525">
            <a:noFill/>
          </a:ln>
        </p:spPr>
        <p:txBody>
          <a:bodyPr anchor="t">
            <a:spAutoFit/>
          </a:bodyPr>
          <a:lstStyle/>
          <a:p>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输出电压</a:t>
            </a:r>
          </a:p>
          <a:p>
            <a:pPr>
              <a:lnSpc>
                <a:spcPct val="115000"/>
              </a:lnSpc>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输出电流</a:t>
            </a:r>
          </a:p>
          <a:p>
            <a:pPr>
              <a:lnSpc>
                <a:spcPct val="115000"/>
              </a:lnSpc>
            </a:pPr>
            <a:r>
              <a:rPr lang="en-US" altLang="zh-CN" sz="2800" dirty="0">
                <a:latin typeface="华文行楷" panose="02010800040101010101" pitchFamily="2" charset="-122"/>
                <a:ea typeface="华文行楷" panose="02010800040101010101" pitchFamily="2" charset="-122"/>
              </a:rPr>
              <a:t>3.  </a:t>
            </a:r>
            <a:r>
              <a:rPr lang="zh-CN" altLang="en-US" sz="2800" dirty="0">
                <a:latin typeface="华文行楷" panose="02010800040101010101" pitchFamily="2" charset="-122"/>
                <a:ea typeface="华文行楷" panose="02010800040101010101" pitchFamily="2" charset="-122"/>
              </a:rPr>
              <a:t>稳压系数</a:t>
            </a:r>
            <a:r>
              <a:rPr lang="zh-CN" altLang="en-US" sz="2400" b="1" dirty="0">
                <a:latin typeface="Times New Roman" panose="02020603050405020304" pitchFamily="18" charset="0"/>
                <a:ea typeface="宋体" panose="02010600030101010101" pitchFamily="2" charset="-122"/>
              </a:rPr>
              <a:t>     表明电网电压波动时电路的稳压性能。</a:t>
            </a:r>
          </a:p>
          <a:p>
            <a:pPr>
              <a:lnSpc>
                <a:spcPct val="115000"/>
              </a:lnSpc>
            </a:pPr>
            <a:r>
              <a:rPr lang="zh-CN" altLang="en-US" sz="2400" b="1" dirty="0">
                <a:latin typeface="Times New Roman" panose="02020603050405020304" pitchFamily="18" charset="0"/>
                <a:ea typeface="宋体" panose="02010600030101010101" pitchFamily="2" charset="-122"/>
              </a:rPr>
              <a:t>    在负载电流不变时，输出电压相对变化量与输入电压变化量之比。</a:t>
            </a:r>
          </a:p>
        </p:txBody>
      </p:sp>
      <p:graphicFrame>
        <p:nvGraphicFramePr>
          <p:cNvPr id="39940" name="Object 4"/>
          <p:cNvGraphicFramePr/>
          <p:nvPr/>
        </p:nvGraphicFramePr>
        <p:xfrm>
          <a:off x="2627313" y="3284538"/>
          <a:ext cx="3733800" cy="785812"/>
        </p:xfrm>
        <a:graphic>
          <a:graphicData uri="http://schemas.openxmlformats.org/presentationml/2006/ole">
            <mc:AlternateContent xmlns:mc="http://schemas.openxmlformats.org/markup-compatibility/2006">
              <mc:Choice xmlns:v="urn:schemas-microsoft-com:vml" Requires="v">
                <p:oleObj spid="_x0000_s17411" r:id="rId3" imgW="2044065" imgH="431800" progId="Equation.3">
                  <p:embed/>
                </p:oleObj>
              </mc:Choice>
              <mc:Fallback>
                <p:oleObj r:id="rId3" imgW="2044065" imgH="431800" progId="Equation.3">
                  <p:embed/>
                  <p:pic>
                    <p:nvPicPr>
                      <p:cNvPr id="0" name="图片 3102"/>
                      <p:cNvPicPr/>
                      <p:nvPr/>
                    </p:nvPicPr>
                    <p:blipFill>
                      <a:blip r:embed="rId4"/>
                      <a:stretch>
                        <a:fillRect/>
                      </a:stretch>
                    </p:blipFill>
                    <p:spPr>
                      <a:xfrm>
                        <a:off x="2627313" y="3284538"/>
                        <a:ext cx="3733800" cy="78581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9941" name="Text Box 5"/>
          <p:cNvSpPr txBox="1"/>
          <p:nvPr/>
        </p:nvSpPr>
        <p:spPr>
          <a:xfrm>
            <a:off x="603250" y="4122738"/>
            <a:ext cx="8077200" cy="1423987"/>
          </a:xfrm>
          <a:prstGeom prst="rect">
            <a:avLst/>
          </a:prstGeom>
          <a:noFill/>
          <a:ln w="9525">
            <a:noFill/>
          </a:ln>
        </p:spPr>
        <p:txBody>
          <a:bodyPr anchor="t">
            <a:spAutoFit/>
          </a:bodyPr>
          <a:lstStyle/>
          <a:p>
            <a:pPr>
              <a:lnSpc>
                <a:spcPct val="115000"/>
              </a:lnSpc>
            </a:pPr>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输出电阻</a:t>
            </a:r>
            <a:r>
              <a:rPr lang="zh-CN" altLang="en-US" sz="2400" b="1" dirty="0">
                <a:latin typeface="Times New Roman" panose="02020603050405020304" pitchFamily="18" charset="0"/>
                <a:ea typeface="宋体" panose="02010600030101010101" pitchFamily="2" charset="-122"/>
              </a:rPr>
              <a:t>    表明负载电流变化时电路的稳压性能。</a:t>
            </a:r>
          </a:p>
          <a:p>
            <a:pPr>
              <a:lnSpc>
                <a:spcPct val="115000"/>
              </a:lnSpc>
            </a:pPr>
            <a:r>
              <a:rPr lang="zh-CN" altLang="en-US" sz="2400" b="1" dirty="0">
                <a:latin typeface="Times New Roman" panose="02020603050405020304" pitchFamily="18" charset="0"/>
                <a:ea typeface="宋体" panose="02010600030101010101" pitchFamily="2" charset="-122"/>
              </a:rPr>
              <a:t>    在电网电压不变时，负载变化引起的输出电压的变化量与输出电流的变化量之比。</a:t>
            </a:r>
          </a:p>
        </p:txBody>
      </p:sp>
      <p:graphicFrame>
        <p:nvGraphicFramePr>
          <p:cNvPr id="39942" name="Object 6"/>
          <p:cNvGraphicFramePr/>
          <p:nvPr/>
        </p:nvGraphicFramePr>
        <p:xfrm>
          <a:off x="4532313" y="5113338"/>
          <a:ext cx="1524000" cy="838200"/>
        </p:xfrm>
        <a:graphic>
          <a:graphicData uri="http://schemas.openxmlformats.org/presentationml/2006/ole">
            <mc:AlternateContent xmlns:mc="http://schemas.openxmlformats.org/markup-compatibility/2006">
              <mc:Choice xmlns:v="urn:schemas-microsoft-com:vml" Requires="v">
                <p:oleObj spid="_x0000_s17412" r:id="rId5" imgW="875665" imgH="482600" progId="Equation.3">
                  <p:embed/>
                </p:oleObj>
              </mc:Choice>
              <mc:Fallback>
                <p:oleObj r:id="rId5" imgW="875665" imgH="482600" progId="Equation.3">
                  <p:embed/>
                  <p:pic>
                    <p:nvPicPr>
                      <p:cNvPr id="0" name="图片 3104"/>
                      <p:cNvPicPr/>
                      <p:nvPr/>
                    </p:nvPicPr>
                    <p:blipFill>
                      <a:blip r:embed="rId6"/>
                      <a:stretch>
                        <a:fillRect/>
                      </a:stretch>
                    </p:blipFill>
                    <p:spPr>
                      <a:xfrm>
                        <a:off x="4532313" y="5113338"/>
                        <a:ext cx="1524000" cy="8382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9943" name="Text Box 7"/>
          <p:cNvSpPr txBox="1"/>
          <p:nvPr/>
        </p:nvSpPr>
        <p:spPr>
          <a:xfrm>
            <a:off x="646113" y="5951538"/>
            <a:ext cx="64008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5.  </a:t>
            </a:r>
            <a:r>
              <a:rPr lang="zh-CN" altLang="en-US" sz="2800" dirty="0">
                <a:latin typeface="华文行楷" panose="02010800040101010101" pitchFamily="2" charset="-122"/>
                <a:ea typeface="华文行楷" panose="02010800040101010101" pitchFamily="2" charset="-122"/>
              </a:rPr>
              <a:t>纹波电压</a:t>
            </a:r>
            <a:r>
              <a:rPr lang="zh-CN" altLang="en-US" sz="2400" b="1" dirty="0">
                <a:latin typeface="Times New Roman" panose="02020603050405020304" pitchFamily="18" charset="0"/>
                <a:ea typeface="宋体" panose="02010600030101010101" pitchFamily="2" charset="-122"/>
              </a:rPr>
              <a:t>   测试出输出电压的交流分量。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wipe(left)">
                                      <p:cBhvr>
                                        <p:cTn id="27" dur="500"/>
                                        <p:tgtEl>
                                          <p:spTgt spid="399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1">
                                            <p:txEl>
                                              <p:pRg st="0" end="0"/>
                                            </p:txEl>
                                          </p:spTgt>
                                        </p:tgtEl>
                                        <p:attrNameLst>
                                          <p:attrName>style.visibility</p:attrName>
                                        </p:attrNameLst>
                                      </p:cBhvr>
                                      <p:to>
                                        <p:strVal val="visible"/>
                                      </p:to>
                                    </p:set>
                                    <p:animEffect transition="in" filter="wipe(left)">
                                      <p:cBhvr>
                                        <p:cTn id="32" dur="500"/>
                                        <p:tgtEl>
                                          <p:spTgt spid="3994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41">
                                            <p:txEl>
                                              <p:pRg st="1" end="1"/>
                                            </p:txEl>
                                          </p:spTgt>
                                        </p:tgtEl>
                                        <p:attrNameLst>
                                          <p:attrName>style.visibility</p:attrName>
                                        </p:attrNameLst>
                                      </p:cBhvr>
                                      <p:to>
                                        <p:strVal val="visible"/>
                                      </p:to>
                                    </p:set>
                                    <p:animEffect transition="in" filter="wipe(left)">
                                      <p:cBhvr>
                                        <p:cTn id="37" dur="500"/>
                                        <p:tgtEl>
                                          <p:spTgt spid="3994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2"/>
                                        </p:tgtEl>
                                        <p:attrNameLst>
                                          <p:attrName>style.visibility</p:attrName>
                                        </p:attrNameLst>
                                      </p:cBhvr>
                                      <p:to>
                                        <p:strVal val="visible"/>
                                      </p:to>
                                    </p:set>
                                    <p:animEffect transition="in" filter="wipe(left)">
                                      <p:cBhvr>
                                        <p:cTn id="42" dur="500"/>
                                        <p:tgtEl>
                                          <p:spTgt spid="399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43">
                                            <p:txEl>
                                              <p:pRg st="0" end="0"/>
                                            </p:txEl>
                                          </p:spTgt>
                                        </p:tgtEl>
                                        <p:attrNameLst>
                                          <p:attrName>style.visibility</p:attrName>
                                        </p:attrNameLst>
                                      </p:cBhvr>
                                      <p:to>
                                        <p:strVal val="visible"/>
                                      </p:to>
                                    </p:set>
                                    <p:animEffect transition="in" filter="wipe(left)">
                                      <p:cBhvr>
                                        <p:cTn id="47" dur="500"/>
                                        <p:tgtEl>
                                          <p:spTgt spid="39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build="p"/>
      <p:bldP spid="399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179388" y="836613"/>
            <a:ext cx="4495800" cy="431800"/>
          </a:xfrm>
        </p:spPr>
        <p:txBody>
          <a:bodyPr wrap="square" lIns="91440" tIns="45720" rIns="91440" bIns="45720" anchor="ctr"/>
          <a:lstStyle/>
          <a:p>
            <a:pPr algn="l" eaLnBrk="1" hangingPunct="1"/>
            <a:r>
              <a:rPr lang="zh-CN" altLang="en-US" sz="3200" dirty="0">
                <a:solidFill>
                  <a:schemeClr val="tx1"/>
                </a:solidFill>
                <a:latin typeface="华文行楷" panose="02010800040101010101" pitchFamily="2" charset="-122"/>
                <a:ea typeface="华文行楷" panose="02010800040101010101" pitchFamily="2" charset="-122"/>
              </a:rPr>
              <a:t>二、稳压管稳压电路</a:t>
            </a:r>
          </a:p>
        </p:txBody>
      </p:sp>
      <p:sp>
        <p:nvSpPr>
          <p:cNvPr id="40963" name="Text Box 3"/>
          <p:cNvSpPr txBox="1"/>
          <p:nvPr/>
        </p:nvSpPr>
        <p:spPr>
          <a:xfrm>
            <a:off x="692150" y="4541838"/>
            <a:ext cx="8077200" cy="1771650"/>
          </a:xfrm>
          <a:prstGeom prst="rect">
            <a:avLst/>
          </a:prstGeom>
          <a:noFill/>
          <a:ln w="9525">
            <a:noFill/>
          </a:ln>
        </p:spPr>
        <p:txBody>
          <a:bodyPr anchor="t">
            <a:spAutoFit/>
          </a:bodyPr>
          <a:lstStyle/>
          <a:p>
            <a:pPr>
              <a:spcBef>
                <a:spcPct val="20000"/>
              </a:spcBef>
            </a:pPr>
            <a:r>
              <a:rPr lang="zh-CN" altLang="en-US" sz="2400" b="1" dirty="0">
                <a:solidFill>
                  <a:srgbClr val="A50021"/>
                </a:solidFill>
                <a:latin typeface="Times New Roman" panose="02020603050405020304" pitchFamily="18" charset="0"/>
                <a:ea typeface="宋体" panose="02010600030101010101" pitchFamily="2" charset="-122"/>
              </a:rPr>
              <a:t>稳定电压 </a:t>
            </a:r>
            <a:r>
              <a:rPr lang="en-US" altLang="zh-CN" sz="2400" b="1" i="1" dirty="0">
                <a:solidFill>
                  <a:srgbClr val="A50021"/>
                </a:solidFill>
                <a:latin typeface="Times New Roman" panose="02020603050405020304" pitchFamily="18" charset="0"/>
                <a:ea typeface="宋体" panose="02010600030101010101" pitchFamily="2" charset="-122"/>
              </a:rPr>
              <a:t>U</a:t>
            </a:r>
            <a:r>
              <a:rPr lang="en-US" altLang="zh-CN" sz="2400" b="1" baseline="-25000" dirty="0">
                <a:solidFill>
                  <a:srgbClr val="A50021"/>
                </a:solidFill>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：稳压管的击穿电压</a:t>
            </a:r>
          </a:p>
          <a:p>
            <a:pPr>
              <a:spcBef>
                <a:spcPct val="20000"/>
              </a:spcBef>
            </a:pPr>
            <a:r>
              <a:rPr lang="zh-CN" altLang="en-US" sz="2400" b="1" dirty="0">
                <a:solidFill>
                  <a:srgbClr val="A50021"/>
                </a:solidFill>
                <a:latin typeface="Times New Roman" panose="02020603050405020304" pitchFamily="18" charset="0"/>
                <a:ea typeface="宋体" panose="02010600030101010101" pitchFamily="2" charset="-122"/>
              </a:rPr>
              <a:t>稳定电流 </a:t>
            </a:r>
            <a:r>
              <a:rPr lang="en-US" altLang="zh-CN" sz="2400" b="1" i="1" dirty="0">
                <a:solidFill>
                  <a:srgbClr val="A50021"/>
                </a:solidFill>
                <a:latin typeface="Times New Roman" panose="02020603050405020304" pitchFamily="18" charset="0"/>
                <a:ea typeface="宋体" panose="02010600030101010101" pitchFamily="2" charset="-122"/>
              </a:rPr>
              <a:t>I</a:t>
            </a:r>
            <a:r>
              <a:rPr lang="en-US" altLang="zh-CN" sz="2400" b="1" baseline="-25000" dirty="0">
                <a:solidFill>
                  <a:srgbClr val="A50021"/>
                </a:solidFill>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：使稳压管工作在稳压状态的最小电流</a:t>
            </a:r>
          </a:p>
          <a:p>
            <a:pPr>
              <a:spcBef>
                <a:spcPct val="20000"/>
              </a:spcBef>
            </a:pPr>
            <a:r>
              <a:rPr lang="zh-CN" altLang="en-US" sz="2400" b="1" dirty="0">
                <a:solidFill>
                  <a:srgbClr val="A50021"/>
                </a:solidFill>
                <a:latin typeface="Times New Roman" panose="02020603050405020304" pitchFamily="18" charset="0"/>
                <a:ea typeface="宋体" panose="02010600030101010101" pitchFamily="2" charset="-122"/>
              </a:rPr>
              <a:t>最大耗散功率 </a:t>
            </a:r>
            <a:r>
              <a:rPr lang="en-US" altLang="zh-CN" sz="2400" b="1" i="1" dirty="0">
                <a:solidFill>
                  <a:srgbClr val="A50021"/>
                </a:solidFill>
                <a:latin typeface="Times New Roman" panose="02020603050405020304" pitchFamily="18" charset="0"/>
                <a:ea typeface="宋体" panose="02010600030101010101" pitchFamily="2" charset="-122"/>
              </a:rPr>
              <a:t>P</a:t>
            </a:r>
            <a:r>
              <a:rPr lang="en-US" altLang="zh-CN" sz="2400" b="1" baseline="-25000" dirty="0">
                <a:solidFill>
                  <a:srgbClr val="A50021"/>
                </a:solidFill>
                <a:latin typeface="Times New Roman" panose="02020603050405020304" pitchFamily="18" charset="0"/>
                <a:ea typeface="宋体" panose="02010600030101010101" pitchFamily="2" charset="-122"/>
              </a:rPr>
              <a:t>ZM</a:t>
            </a:r>
            <a:r>
              <a:rPr lang="zh-CN" altLang="en-US" sz="2400" b="1" dirty="0">
                <a:latin typeface="Times New Roman" panose="02020603050405020304" pitchFamily="18" charset="0"/>
                <a:ea typeface="宋体" panose="02010600030101010101" pitchFamily="2" charset="-122"/>
              </a:rPr>
              <a:t>：允许的最大功率， </a:t>
            </a:r>
            <a:r>
              <a:rPr lang="en-US" altLang="zh-CN" sz="2400" b="1" i="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ZM</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ZM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p>
          <a:p>
            <a:pPr>
              <a:spcBef>
                <a:spcPct val="20000"/>
              </a:spcBef>
            </a:pPr>
            <a:r>
              <a:rPr lang="zh-CN" altLang="en-US" sz="2400" b="1" dirty="0">
                <a:solidFill>
                  <a:srgbClr val="A50021"/>
                </a:solidFill>
                <a:latin typeface="Times New Roman" panose="02020603050405020304" pitchFamily="18" charset="0"/>
                <a:ea typeface="宋体" panose="02010600030101010101" pitchFamily="2" charset="-122"/>
              </a:rPr>
              <a:t>动态电阻 </a:t>
            </a:r>
            <a:r>
              <a:rPr lang="en-US" altLang="zh-CN" sz="2400" b="1" i="1" dirty="0">
                <a:solidFill>
                  <a:srgbClr val="A50021"/>
                </a:solidFill>
                <a:latin typeface="Times New Roman" panose="02020603050405020304" pitchFamily="18" charset="0"/>
                <a:ea typeface="宋体" panose="02010600030101010101" pitchFamily="2" charset="-122"/>
              </a:rPr>
              <a:t>r</a:t>
            </a:r>
            <a:r>
              <a:rPr lang="en-US" altLang="zh-CN" sz="2400" b="1" baseline="-25000" dirty="0">
                <a:solidFill>
                  <a:srgbClr val="A50021"/>
                </a:solidFill>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：工作在稳压状态时，</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Δ</a:t>
            </a:r>
            <a:r>
              <a:rPr lang="en-US" altLang="zh-CN" sz="2400" b="1" i="1" dirty="0">
                <a:latin typeface="Times New Roman" panose="02020603050405020304" pitchFamily="18" charset="0"/>
                <a:ea typeface="宋体" panose="02010600030101010101" pitchFamily="2" charset="-122"/>
              </a:rPr>
              <a:t>U </a:t>
            </a:r>
            <a:r>
              <a:rPr lang="en-US" altLang="zh-CN" sz="2400" b="1" dirty="0">
                <a:latin typeface="Times New Roman" panose="02020603050405020304" pitchFamily="18" charset="0"/>
                <a:ea typeface="宋体" panose="02010600030101010101" pitchFamily="2" charset="-122"/>
              </a:rPr>
              <a:t>/ Δ</a:t>
            </a:r>
            <a:r>
              <a:rPr lang="en-US" altLang="zh-CN" sz="2400" b="1" i="1" dirty="0">
                <a:latin typeface="Times New Roman" panose="02020603050405020304" pitchFamily="18" charset="0"/>
                <a:ea typeface="宋体" panose="02010600030101010101" pitchFamily="2" charset="-122"/>
              </a:rPr>
              <a:t>I</a:t>
            </a:r>
            <a:endParaRPr lang="en-US" altLang="zh-CN" sz="2400" b="1" i="1" dirty="0">
              <a:latin typeface="Times New Roman" panose="02020603050405020304" pitchFamily="18" charset="0"/>
              <a:ea typeface="Times New Roman" panose="02020603050405020304" pitchFamily="18" charset="0"/>
            </a:endParaRPr>
          </a:p>
        </p:txBody>
      </p:sp>
      <p:sp>
        <p:nvSpPr>
          <p:cNvPr id="28675" name="Text Box 4"/>
          <p:cNvSpPr txBox="1"/>
          <p:nvPr/>
        </p:nvSpPr>
        <p:spPr>
          <a:xfrm>
            <a:off x="539750" y="1341438"/>
            <a:ext cx="55626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稳压管的伏安特性和主要参数</a:t>
            </a:r>
          </a:p>
        </p:txBody>
      </p:sp>
      <p:grpSp>
        <p:nvGrpSpPr>
          <p:cNvPr id="2" name="Group 5"/>
          <p:cNvGrpSpPr/>
          <p:nvPr/>
        </p:nvGrpSpPr>
        <p:grpSpPr>
          <a:xfrm>
            <a:off x="1682750" y="1874838"/>
            <a:ext cx="5486400" cy="2533650"/>
            <a:chOff x="1056" y="1104"/>
            <a:chExt cx="3456" cy="1596"/>
          </a:xfrm>
        </p:grpSpPr>
        <p:graphicFrame>
          <p:nvGraphicFramePr>
            <p:cNvPr id="28677" name="Object 6"/>
            <p:cNvGraphicFramePr/>
            <p:nvPr/>
          </p:nvGraphicFramePr>
          <p:xfrm>
            <a:off x="2976" y="1248"/>
            <a:ext cx="912" cy="380"/>
          </p:xfrm>
          <a:graphic>
            <a:graphicData uri="http://schemas.openxmlformats.org/presentationml/2006/ole">
              <mc:AlternateContent xmlns:mc="http://schemas.openxmlformats.org/markup-compatibility/2006">
                <mc:Choice xmlns:v="urn:schemas-microsoft-com:vml" Requires="v">
                  <p:oleObj spid="_x0000_s18436" r:id="rId3" imgW="5876925" imgH="2447925" progId="MSPhotoEd.3">
                    <p:embed/>
                  </p:oleObj>
                </mc:Choice>
                <mc:Fallback>
                  <p:oleObj r:id="rId3" imgW="5876925" imgH="2447925" progId="MSPhotoEd.3">
                    <p:embed/>
                    <p:pic>
                      <p:nvPicPr>
                        <p:cNvPr id="0" name="图片 3106"/>
                        <p:cNvPicPr/>
                        <p:nvPr/>
                      </p:nvPicPr>
                      <p:blipFill>
                        <a:blip r:embed="rId4"/>
                        <a:stretch>
                          <a:fillRect/>
                        </a:stretch>
                      </p:blipFill>
                      <p:spPr>
                        <a:xfrm>
                          <a:off x="2976" y="1248"/>
                          <a:ext cx="912" cy="380"/>
                        </a:xfrm>
                        <a:prstGeom prst="rect">
                          <a:avLst/>
                        </a:prstGeom>
                        <a:noFill/>
                        <a:ln w="38100">
                          <a:noFill/>
                          <a:miter/>
                        </a:ln>
                      </p:spPr>
                    </p:pic>
                  </p:oleObj>
                </mc:Fallback>
              </mc:AlternateContent>
            </a:graphicData>
          </a:graphic>
        </p:graphicFrame>
        <p:graphicFrame>
          <p:nvGraphicFramePr>
            <p:cNvPr id="28678" name="Object 7"/>
            <p:cNvGraphicFramePr/>
            <p:nvPr/>
          </p:nvGraphicFramePr>
          <p:xfrm>
            <a:off x="1056" y="1200"/>
            <a:ext cx="1584" cy="1500"/>
          </p:xfrm>
          <a:graphic>
            <a:graphicData uri="http://schemas.openxmlformats.org/presentationml/2006/ole">
              <mc:AlternateContent xmlns:mc="http://schemas.openxmlformats.org/markup-compatibility/2006">
                <mc:Choice xmlns:v="urn:schemas-microsoft-com:vml" Requires="v">
                  <p:oleObj spid="_x0000_s18437" r:id="rId5" imgW="10906125" imgH="10334625" progId="MSPhotoEd.3">
                    <p:embed/>
                  </p:oleObj>
                </mc:Choice>
                <mc:Fallback>
                  <p:oleObj r:id="rId5" imgW="10906125" imgH="10334625" progId="MSPhotoEd.3">
                    <p:embed/>
                    <p:pic>
                      <p:nvPicPr>
                        <p:cNvPr id="0" name="图片 3105"/>
                        <p:cNvPicPr/>
                        <p:nvPr/>
                      </p:nvPicPr>
                      <p:blipFill>
                        <a:blip r:embed="rId6"/>
                        <a:stretch>
                          <a:fillRect/>
                        </a:stretch>
                      </p:blipFill>
                      <p:spPr>
                        <a:xfrm>
                          <a:off x="1056" y="1200"/>
                          <a:ext cx="1584" cy="1500"/>
                        </a:xfrm>
                        <a:prstGeom prst="rect">
                          <a:avLst/>
                        </a:prstGeom>
                        <a:noFill/>
                        <a:ln w="38100">
                          <a:noFill/>
                          <a:miter/>
                        </a:ln>
                      </p:spPr>
                    </p:pic>
                  </p:oleObj>
                </mc:Fallback>
              </mc:AlternateContent>
            </a:graphicData>
          </a:graphic>
        </p:graphicFrame>
        <p:sp>
          <p:nvSpPr>
            <p:cNvPr id="28679" name="Text Box 8"/>
            <p:cNvSpPr txBox="1"/>
            <p:nvPr/>
          </p:nvSpPr>
          <p:spPr>
            <a:xfrm>
              <a:off x="1104" y="1152"/>
              <a:ext cx="960" cy="288"/>
            </a:xfrm>
            <a:prstGeom prst="rect">
              <a:avLst/>
            </a:prstGeom>
            <a:noFill/>
            <a:ln w="9525">
              <a:noFill/>
            </a:ln>
          </p:spPr>
          <p:txBody>
            <a:bodyPr anchor="t">
              <a:spAutoFit/>
            </a:bodyPr>
            <a:lstStyle/>
            <a:p>
              <a:pPr>
                <a:spcBef>
                  <a:spcPct val="50000"/>
                </a:spcBef>
              </a:pPr>
              <a:r>
                <a:rPr lang="zh-CN" altLang="en-US" sz="2400" b="1" dirty="0">
                  <a:solidFill>
                    <a:srgbClr val="A50021"/>
                  </a:solidFill>
                  <a:latin typeface="Times New Roman" panose="02020603050405020304" pitchFamily="18" charset="0"/>
                  <a:ea typeface="宋体" panose="02010600030101010101" pitchFamily="2" charset="-122"/>
                </a:rPr>
                <a:t>伏安特性</a:t>
              </a:r>
            </a:p>
          </p:txBody>
        </p:sp>
        <p:sp>
          <p:nvSpPr>
            <p:cNvPr id="28680" name="Text Box 9"/>
            <p:cNvSpPr txBox="1"/>
            <p:nvPr/>
          </p:nvSpPr>
          <p:spPr>
            <a:xfrm>
              <a:off x="2688" y="1104"/>
              <a:ext cx="576" cy="288"/>
            </a:xfrm>
            <a:prstGeom prst="rect">
              <a:avLst/>
            </a:prstGeom>
            <a:noFill/>
            <a:ln w="9525">
              <a:noFill/>
            </a:ln>
          </p:spPr>
          <p:txBody>
            <a:bodyPr anchor="t">
              <a:spAutoFit/>
            </a:bodyPr>
            <a:lstStyle/>
            <a:p>
              <a:pPr>
                <a:spcBef>
                  <a:spcPct val="50000"/>
                </a:spcBef>
              </a:pPr>
              <a:r>
                <a:rPr lang="zh-CN" altLang="en-US" sz="2400" b="1" dirty="0">
                  <a:solidFill>
                    <a:srgbClr val="A50021"/>
                  </a:solidFill>
                  <a:latin typeface="Times New Roman" panose="02020603050405020304" pitchFamily="18" charset="0"/>
                  <a:ea typeface="宋体" panose="02010600030101010101" pitchFamily="2" charset="-122"/>
                </a:rPr>
                <a:t>符号</a:t>
              </a:r>
            </a:p>
          </p:txBody>
        </p:sp>
        <p:graphicFrame>
          <p:nvGraphicFramePr>
            <p:cNvPr id="28681" name="Object 10"/>
            <p:cNvGraphicFramePr/>
            <p:nvPr/>
          </p:nvGraphicFramePr>
          <p:xfrm>
            <a:off x="2880" y="1872"/>
            <a:ext cx="1632" cy="794"/>
          </p:xfrm>
          <a:graphic>
            <a:graphicData uri="http://schemas.openxmlformats.org/presentationml/2006/ole">
              <mc:AlternateContent xmlns:mc="http://schemas.openxmlformats.org/markup-compatibility/2006">
                <mc:Choice xmlns:v="urn:schemas-microsoft-com:vml" Requires="v">
                  <p:oleObj spid="_x0000_s18438" r:id="rId7" imgW="9344025" imgH="4543425" progId="MSPhotoEd.3">
                    <p:embed/>
                  </p:oleObj>
                </mc:Choice>
                <mc:Fallback>
                  <p:oleObj r:id="rId7" imgW="9344025" imgH="4543425" progId="MSPhotoEd.3">
                    <p:embed/>
                    <p:pic>
                      <p:nvPicPr>
                        <p:cNvPr id="0" name="图片 3103"/>
                        <p:cNvPicPr/>
                        <p:nvPr/>
                      </p:nvPicPr>
                      <p:blipFill>
                        <a:blip r:embed="rId8"/>
                        <a:stretch>
                          <a:fillRect/>
                        </a:stretch>
                      </p:blipFill>
                      <p:spPr>
                        <a:xfrm>
                          <a:off x="2880" y="1872"/>
                          <a:ext cx="1632" cy="794"/>
                        </a:xfrm>
                        <a:prstGeom prst="rect">
                          <a:avLst/>
                        </a:prstGeom>
                        <a:noFill/>
                        <a:ln w="38100">
                          <a:noFill/>
                          <a:miter/>
                        </a:ln>
                      </p:spPr>
                    </p:pic>
                  </p:oleObj>
                </mc:Fallback>
              </mc:AlternateContent>
            </a:graphicData>
          </a:graphic>
        </p:graphicFrame>
        <p:sp>
          <p:nvSpPr>
            <p:cNvPr id="28682" name="Text Box 11"/>
            <p:cNvSpPr txBox="1"/>
            <p:nvPr/>
          </p:nvSpPr>
          <p:spPr>
            <a:xfrm>
              <a:off x="2688" y="1728"/>
              <a:ext cx="1104" cy="288"/>
            </a:xfrm>
            <a:prstGeom prst="rect">
              <a:avLst/>
            </a:prstGeom>
            <a:noFill/>
            <a:ln w="9525">
              <a:noFill/>
            </a:ln>
          </p:spPr>
          <p:txBody>
            <a:bodyPr anchor="t">
              <a:spAutoFit/>
            </a:bodyPr>
            <a:lstStyle/>
            <a:p>
              <a:pPr>
                <a:spcBef>
                  <a:spcPct val="50000"/>
                </a:spcBef>
              </a:pPr>
              <a:r>
                <a:rPr lang="zh-CN" altLang="en-US" sz="2400" b="1" dirty="0">
                  <a:solidFill>
                    <a:srgbClr val="A50021"/>
                  </a:solidFill>
                  <a:latin typeface="Times New Roman" panose="02020603050405020304" pitchFamily="18" charset="0"/>
                  <a:ea typeface="宋体" panose="02010600030101010101" pitchFamily="2" charset="-122"/>
                </a:rPr>
                <a:t>等效电路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wipe(left)">
                                      <p:cBhvr>
                                        <p:cTn id="12" dur="500"/>
                                        <p:tgtEl>
                                          <p:spTgt spid="409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wipe(left)">
                                      <p:cBhvr>
                                        <p:cTn id="17" dur="500"/>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2" end="2"/>
                                            </p:txEl>
                                          </p:spTgt>
                                        </p:tgtEl>
                                        <p:attrNameLst>
                                          <p:attrName>style.visibility</p:attrName>
                                        </p:attrNameLst>
                                      </p:cBhvr>
                                      <p:to>
                                        <p:strVal val="visible"/>
                                      </p:to>
                                    </p:set>
                                    <p:animEffect transition="in" filter="wipe(left)">
                                      <p:cBhvr>
                                        <p:cTn id="22" dur="500"/>
                                        <p:tgtEl>
                                          <p:spTgt spid="409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animEffect transition="in" filter="wipe(left)">
                                      <p:cBhvr>
                                        <p:cTn id="27"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179388" y="836613"/>
            <a:ext cx="6096000" cy="4572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稳压管稳压电路的工作原理</a:t>
            </a:r>
          </a:p>
        </p:txBody>
      </p:sp>
      <p:graphicFrame>
        <p:nvGraphicFramePr>
          <p:cNvPr id="46083" name="Object 3"/>
          <p:cNvGraphicFramePr/>
          <p:nvPr/>
        </p:nvGraphicFramePr>
        <p:xfrm>
          <a:off x="6587808" y="2204403"/>
          <a:ext cx="1600200" cy="906462"/>
        </p:xfrm>
        <a:graphic>
          <a:graphicData uri="http://schemas.openxmlformats.org/presentationml/2006/ole">
            <mc:AlternateContent xmlns:mc="http://schemas.openxmlformats.org/markup-compatibility/2006">
              <mc:Choice xmlns:v="urn:schemas-microsoft-com:vml" Requires="v">
                <p:oleObj spid="_x0000_s19464" r:id="rId3" imgW="850265" imgH="482600" progId="Equation.3">
                  <p:embed/>
                </p:oleObj>
              </mc:Choice>
              <mc:Fallback>
                <p:oleObj r:id="rId3" imgW="850265" imgH="482600" progId="Equation.3">
                  <p:embed/>
                  <p:pic>
                    <p:nvPicPr>
                      <p:cNvPr id="0" name="图片 3107"/>
                      <p:cNvPicPr/>
                      <p:nvPr/>
                    </p:nvPicPr>
                    <p:blipFill>
                      <a:blip r:embed="rId4"/>
                      <a:stretch>
                        <a:fillRect/>
                      </a:stretch>
                    </p:blipFill>
                    <p:spPr>
                      <a:xfrm>
                        <a:off x="6587808" y="2204403"/>
                        <a:ext cx="1600200" cy="906462"/>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84" name="Object 4"/>
          <p:cNvGraphicFramePr/>
          <p:nvPr/>
        </p:nvGraphicFramePr>
        <p:xfrm>
          <a:off x="830263" y="3230563"/>
          <a:ext cx="7924800" cy="487362"/>
        </p:xfrm>
        <a:graphic>
          <a:graphicData uri="http://schemas.openxmlformats.org/presentationml/2006/ole">
            <mc:AlternateContent xmlns:mc="http://schemas.openxmlformats.org/markup-compatibility/2006">
              <mc:Choice xmlns:v="urn:schemas-microsoft-com:vml" Requires="v">
                <p:oleObj spid="_x0000_s19465" r:id="rId5" imgW="4098290" imgH="254000" progId="Equation.DSMT4">
                  <p:embed/>
                </p:oleObj>
              </mc:Choice>
              <mc:Fallback>
                <p:oleObj r:id="rId5" imgW="4098290" imgH="254000" progId="Equation.DSMT4">
                  <p:embed/>
                  <p:pic>
                    <p:nvPicPr>
                      <p:cNvPr id="0" name="图片 3108"/>
                      <p:cNvPicPr/>
                      <p:nvPr/>
                    </p:nvPicPr>
                    <p:blipFill>
                      <a:blip r:embed="rId6"/>
                      <a:stretch>
                        <a:fillRect/>
                      </a:stretch>
                    </p:blipFill>
                    <p:spPr>
                      <a:xfrm>
                        <a:off x="830263" y="3230563"/>
                        <a:ext cx="7924800" cy="487362"/>
                      </a:xfrm>
                      <a:prstGeom prst="rect">
                        <a:avLst/>
                      </a:prstGeom>
                      <a:solidFill>
                        <a:srgbClr val="FFFFFF"/>
                      </a:solidFill>
                      <a:ln w="38100">
                        <a:noFill/>
                        <a:miter/>
                      </a:ln>
                    </p:spPr>
                  </p:pic>
                </p:oleObj>
              </mc:Fallback>
            </mc:AlternateContent>
          </a:graphicData>
        </a:graphic>
      </p:graphicFrame>
      <p:graphicFrame>
        <p:nvGraphicFramePr>
          <p:cNvPr id="46085" name="Object 5"/>
          <p:cNvGraphicFramePr/>
          <p:nvPr/>
        </p:nvGraphicFramePr>
        <p:xfrm>
          <a:off x="311150" y="3787775"/>
          <a:ext cx="8832850" cy="454025"/>
        </p:xfrm>
        <a:graphic>
          <a:graphicData uri="http://schemas.openxmlformats.org/presentationml/2006/ole">
            <mc:AlternateContent xmlns:mc="http://schemas.openxmlformats.org/markup-compatibility/2006">
              <mc:Choice xmlns:v="urn:schemas-microsoft-com:vml" Requires="v">
                <p:oleObj spid="_x0000_s19466" r:id="rId7" imgW="4445000" imgH="228600" progId="Equation.3">
                  <p:embed/>
                </p:oleObj>
              </mc:Choice>
              <mc:Fallback>
                <p:oleObj r:id="rId7" imgW="4445000" imgH="228600" progId="Equation.3">
                  <p:embed/>
                  <p:pic>
                    <p:nvPicPr>
                      <p:cNvPr id="0" name="图片 3111"/>
                      <p:cNvPicPr/>
                      <p:nvPr/>
                    </p:nvPicPr>
                    <p:blipFill>
                      <a:blip r:embed="rId8"/>
                      <a:stretch>
                        <a:fillRect/>
                      </a:stretch>
                    </p:blipFill>
                    <p:spPr>
                      <a:xfrm>
                        <a:off x="311150" y="3787775"/>
                        <a:ext cx="8832850" cy="4540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6086" name="Object 6"/>
          <p:cNvGraphicFramePr/>
          <p:nvPr/>
        </p:nvGraphicFramePr>
        <p:xfrm>
          <a:off x="1897063" y="4333875"/>
          <a:ext cx="4805362" cy="1092200"/>
        </p:xfrm>
        <a:graphic>
          <a:graphicData uri="http://schemas.openxmlformats.org/presentationml/2006/ole">
            <mc:AlternateContent xmlns:mc="http://schemas.openxmlformats.org/markup-compatibility/2006">
              <mc:Choice xmlns:v="urn:schemas-microsoft-com:vml" Requires="v">
                <p:oleObj spid="_x0000_s19467" r:id="rId9" imgW="2335530" imgH="533400" progId="Equation.DSMT4">
                  <p:embed/>
                </p:oleObj>
              </mc:Choice>
              <mc:Fallback>
                <p:oleObj r:id="rId9" imgW="2335530" imgH="533400" progId="Equation.DSMT4">
                  <p:embed/>
                  <p:pic>
                    <p:nvPicPr>
                      <p:cNvPr id="0" name="图片 3112"/>
                      <p:cNvPicPr/>
                      <p:nvPr/>
                    </p:nvPicPr>
                    <p:blipFill>
                      <a:blip r:embed="rId10"/>
                      <a:stretch>
                        <a:fillRect/>
                      </a:stretch>
                    </p:blipFill>
                    <p:spPr>
                      <a:xfrm>
                        <a:off x="1897063" y="4333875"/>
                        <a:ext cx="4805362" cy="1092200"/>
                      </a:xfrm>
                      <a:prstGeom prst="rect">
                        <a:avLst/>
                      </a:prstGeom>
                      <a:solidFill>
                        <a:schemeClr val="bg1"/>
                      </a:solidFill>
                      <a:ln w="38100">
                        <a:noFill/>
                        <a:miter/>
                      </a:ln>
                    </p:spPr>
                  </p:pic>
                </p:oleObj>
              </mc:Fallback>
            </mc:AlternateContent>
          </a:graphicData>
        </a:graphic>
      </p:graphicFrame>
      <p:graphicFrame>
        <p:nvGraphicFramePr>
          <p:cNvPr id="46087" name="Object 7"/>
          <p:cNvGraphicFramePr/>
          <p:nvPr/>
        </p:nvGraphicFramePr>
        <p:xfrm>
          <a:off x="1135063" y="5516563"/>
          <a:ext cx="6637337" cy="1009650"/>
        </p:xfrm>
        <a:graphic>
          <a:graphicData uri="http://schemas.openxmlformats.org/presentationml/2006/ole">
            <mc:AlternateContent xmlns:mc="http://schemas.openxmlformats.org/markup-compatibility/2006">
              <mc:Choice xmlns:v="urn:schemas-microsoft-com:vml" Requires="v">
                <p:oleObj spid="_x0000_s19468" r:id="rId11" imgW="3340100" imgH="508000" progId="Equation.3">
                  <p:embed/>
                </p:oleObj>
              </mc:Choice>
              <mc:Fallback>
                <p:oleObj r:id="rId11" imgW="3340100" imgH="508000" progId="Equation.3">
                  <p:embed/>
                  <p:pic>
                    <p:nvPicPr>
                      <p:cNvPr id="0" name="图片 3113"/>
                      <p:cNvPicPr/>
                      <p:nvPr/>
                    </p:nvPicPr>
                    <p:blipFill>
                      <a:blip r:embed="rId12"/>
                      <a:stretch>
                        <a:fillRect/>
                      </a:stretch>
                    </p:blipFill>
                    <p:spPr>
                      <a:xfrm>
                        <a:off x="1135063" y="5516563"/>
                        <a:ext cx="6637337" cy="10096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9703" name="Object 8"/>
          <p:cNvGraphicFramePr/>
          <p:nvPr/>
        </p:nvGraphicFramePr>
        <p:xfrm>
          <a:off x="1439863" y="1325563"/>
          <a:ext cx="4876800" cy="1882775"/>
        </p:xfrm>
        <a:graphic>
          <a:graphicData uri="http://schemas.openxmlformats.org/presentationml/2006/ole">
            <mc:AlternateContent xmlns:mc="http://schemas.openxmlformats.org/markup-compatibility/2006">
              <mc:Choice xmlns:v="urn:schemas-microsoft-com:vml" Requires="v">
                <p:oleObj spid="_x0000_s19469" r:id="rId13" imgW="17935575" imgH="6924675" progId="MSPhotoEd.3">
                  <p:embed/>
                </p:oleObj>
              </mc:Choice>
              <mc:Fallback>
                <p:oleObj r:id="rId13" imgW="17935575" imgH="6924675" progId="MSPhotoEd.3">
                  <p:embed/>
                  <p:pic>
                    <p:nvPicPr>
                      <p:cNvPr id="0" name="图片 3114"/>
                      <p:cNvPicPr/>
                      <p:nvPr/>
                    </p:nvPicPr>
                    <p:blipFill>
                      <a:blip r:embed="rId14"/>
                      <a:stretch>
                        <a:fillRect/>
                      </a:stretch>
                    </p:blipFill>
                    <p:spPr>
                      <a:xfrm>
                        <a:off x="1439863" y="1325563"/>
                        <a:ext cx="4876800" cy="1882775"/>
                      </a:xfrm>
                      <a:prstGeom prst="rect">
                        <a:avLst/>
                      </a:prstGeom>
                      <a:noFill/>
                      <a:ln w="38100">
                        <a:noFill/>
                        <a:miter/>
                      </a:ln>
                    </p:spPr>
                  </p:pic>
                </p:oleObj>
              </mc:Fallback>
            </mc:AlternateContent>
          </a:graphicData>
        </a:graphic>
      </p:graphicFrame>
      <p:graphicFrame>
        <p:nvGraphicFramePr>
          <p:cNvPr id="28678" name="Object 7"/>
          <p:cNvGraphicFramePr/>
          <p:nvPr/>
        </p:nvGraphicFramePr>
        <p:xfrm>
          <a:off x="6732270" y="188595"/>
          <a:ext cx="2022475" cy="1962785"/>
        </p:xfrm>
        <a:graphic>
          <a:graphicData uri="http://schemas.openxmlformats.org/presentationml/2006/ole">
            <mc:AlternateContent xmlns:mc="http://schemas.openxmlformats.org/markup-compatibility/2006">
              <mc:Choice xmlns:v="urn:schemas-microsoft-com:vml" Requires="v">
                <p:oleObj spid="_x0000_s19470" r:id="rId15" imgW="10906125" imgH="10334625" progId="MSPhotoEd.3">
                  <p:embed/>
                </p:oleObj>
              </mc:Choice>
              <mc:Fallback>
                <p:oleObj r:id="rId15" imgW="10906125" imgH="10334625" progId="MSPhotoEd.3">
                  <p:embed/>
                  <p:pic>
                    <p:nvPicPr>
                      <p:cNvPr id="0" name="图片 3105"/>
                      <p:cNvPicPr/>
                      <p:nvPr/>
                    </p:nvPicPr>
                    <p:blipFill>
                      <a:blip r:embed="rId16"/>
                      <a:stretch>
                        <a:fillRect/>
                      </a:stretch>
                    </p:blipFill>
                    <p:spPr>
                      <a:xfrm>
                        <a:off x="6732270" y="188595"/>
                        <a:ext cx="2022475" cy="19627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250825" y="836613"/>
            <a:ext cx="7072313" cy="3810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3. </a:t>
            </a:r>
            <a:r>
              <a:rPr lang="zh-CN" altLang="en-US" sz="2800" dirty="0">
                <a:solidFill>
                  <a:schemeClr val="tx1"/>
                </a:solidFill>
                <a:latin typeface="华文行楷" panose="02010800040101010101" pitchFamily="2" charset="-122"/>
                <a:ea typeface="华文行楷" panose="02010800040101010101" pitchFamily="2" charset="-122"/>
              </a:rPr>
              <a:t>稳压管稳压电路的主要指标</a:t>
            </a:r>
          </a:p>
        </p:txBody>
      </p:sp>
      <p:graphicFrame>
        <p:nvGraphicFramePr>
          <p:cNvPr id="30722" name="Object 3"/>
          <p:cNvGraphicFramePr/>
          <p:nvPr/>
        </p:nvGraphicFramePr>
        <p:xfrm>
          <a:off x="804863" y="1268413"/>
          <a:ext cx="1828800" cy="1657350"/>
        </p:xfrm>
        <a:graphic>
          <a:graphicData uri="http://schemas.openxmlformats.org/presentationml/2006/ole">
            <mc:AlternateContent xmlns:mc="http://schemas.openxmlformats.org/markup-compatibility/2006">
              <mc:Choice xmlns:v="urn:schemas-microsoft-com:vml" Requires="v">
                <p:oleObj spid="_x0000_s20486" r:id="rId3" imgW="17706975" imgH="6686550" progId="MSPhotoEd.3">
                  <p:embed/>
                </p:oleObj>
              </mc:Choice>
              <mc:Fallback>
                <p:oleObj r:id="rId3" imgW="17706975" imgH="6686550" progId="MSPhotoEd.3">
                  <p:embed/>
                  <p:pic>
                    <p:nvPicPr>
                      <p:cNvPr id="0" name="图片 3109"/>
                      <p:cNvPicPr/>
                      <p:nvPr/>
                    </p:nvPicPr>
                    <p:blipFill>
                      <a:blip r:embed="rId4"/>
                      <a:srcRect l="62634" r="-1384" b="6966"/>
                      <a:stretch>
                        <a:fillRect/>
                      </a:stretch>
                    </p:blipFill>
                    <p:spPr>
                      <a:xfrm>
                        <a:off x="804863" y="1268413"/>
                        <a:ext cx="1828800" cy="1657350"/>
                      </a:xfrm>
                      <a:prstGeom prst="rect">
                        <a:avLst/>
                      </a:prstGeom>
                      <a:noFill/>
                      <a:ln w="38100">
                        <a:noFill/>
                        <a:miter/>
                      </a:ln>
                    </p:spPr>
                  </p:pic>
                </p:oleObj>
              </mc:Fallback>
            </mc:AlternateContent>
          </a:graphicData>
        </a:graphic>
      </p:graphicFrame>
      <p:graphicFrame>
        <p:nvGraphicFramePr>
          <p:cNvPr id="47108" name="Object 4"/>
          <p:cNvGraphicFramePr/>
          <p:nvPr/>
        </p:nvGraphicFramePr>
        <p:xfrm>
          <a:off x="5148263" y="1268413"/>
          <a:ext cx="2971800" cy="1643062"/>
        </p:xfrm>
        <a:graphic>
          <a:graphicData uri="http://schemas.openxmlformats.org/presentationml/2006/ole">
            <mc:AlternateContent xmlns:mc="http://schemas.openxmlformats.org/markup-compatibility/2006">
              <mc:Choice xmlns:v="urn:schemas-microsoft-com:vml" Requires="v">
                <p:oleObj spid="_x0000_s20487" r:id="rId5" imgW="9848850" imgH="4972050" progId="MSPhotoEd.3">
                  <p:embed/>
                </p:oleObj>
              </mc:Choice>
              <mc:Fallback>
                <p:oleObj r:id="rId5" imgW="9848850" imgH="4972050" progId="MSPhotoEd.3">
                  <p:embed/>
                  <p:pic>
                    <p:nvPicPr>
                      <p:cNvPr id="0" name="图片 3110"/>
                      <p:cNvPicPr/>
                      <p:nvPr/>
                    </p:nvPicPr>
                    <p:blipFill>
                      <a:blip r:embed="rId6">
                        <a:clrChange>
                          <a:clrFrom>
                            <a:srgbClr val="FFFFFF"/>
                          </a:clrFrom>
                          <a:clrTo>
                            <a:srgbClr val="FFFFFF">
                              <a:alpha val="0"/>
                            </a:srgbClr>
                          </a:clrTo>
                        </a:clrChange>
                      </a:blip>
                      <a:srcRect t="-5319" b="-4126"/>
                      <a:stretch>
                        <a:fillRect/>
                      </a:stretch>
                    </p:blipFill>
                    <p:spPr>
                      <a:xfrm>
                        <a:off x="5148263" y="1268413"/>
                        <a:ext cx="2971800" cy="1643062"/>
                      </a:xfrm>
                      <a:prstGeom prst="rect">
                        <a:avLst/>
                      </a:prstGeom>
                      <a:solidFill>
                        <a:schemeClr val="bg1"/>
                      </a:solidFill>
                      <a:ln w="38100">
                        <a:noFill/>
                        <a:miter/>
                      </a:ln>
                    </p:spPr>
                  </p:pic>
                </p:oleObj>
              </mc:Fallback>
            </mc:AlternateContent>
          </a:graphicData>
        </a:graphic>
      </p:graphicFrame>
      <p:sp>
        <p:nvSpPr>
          <p:cNvPr id="47109" name="Text Box 5"/>
          <p:cNvSpPr txBox="1"/>
          <p:nvPr/>
        </p:nvSpPr>
        <p:spPr>
          <a:xfrm>
            <a:off x="423863" y="2868613"/>
            <a:ext cx="6096000" cy="14065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）输出电压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endParaRPr lang="en-US" altLang="zh-CN"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输出电流     </a:t>
            </a:r>
            <a:r>
              <a:rPr lang="en-US" altLang="zh-CN" sz="2400" b="1" i="1" dirty="0">
                <a:latin typeface="Times New Roman" panose="02020603050405020304" pitchFamily="18" charset="0"/>
                <a:ea typeface="宋体" panose="02010600030101010101" pitchFamily="2" charset="-122"/>
              </a:rPr>
              <a:t>I</a:t>
            </a:r>
            <a:r>
              <a:rPr lang="en-US" altLang="zh-CN" sz="2400" b="1" i="1" baseline="-25000"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max</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i="1" baseline="-25000" dirty="0">
                <a:latin typeface="Times New Roman" panose="02020603050405020304" pitchFamily="18" charset="0"/>
                <a:ea typeface="宋体" panose="02010600030101010101" pitchFamily="2" charset="-122"/>
              </a:rPr>
              <a:t>L</a:t>
            </a:r>
            <a:r>
              <a:rPr lang="en-US" altLang="zh-CN" sz="2400" b="1" baseline="-25000" dirty="0">
                <a:latin typeface="Times New Roman" panose="02020603050405020304" pitchFamily="18" charset="0"/>
                <a:ea typeface="宋体" panose="02010600030101010101" pitchFamily="2" charset="-122"/>
              </a:rPr>
              <a:t>min</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ZM</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Z</a:t>
            </a:r>
          </a:p>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稳压系数</a:t>
            </a:r>
            <a:endParaRPr lang="zh-CN" altLang="en-US" sz="2400" b="1" baseline="-25000" dirty="0">
              <a:latin typeface="Times New Roman" panose="02020603050405020304" pitchFamily="18" charset="0"/>
              <a:ea typeface="宋体" panose="02010600030101010101" pitchFamily="2" charset="-122"/>
            </a:endParaRPr>
          </a:p>
        </p:txBody>
      </p:sp>
      <p:graphicFrame>
        <p:nvGraphicFramePr>
          <p:cNvPr id="30725" name="Object 6"/>
          <p:cNvGraphicFramePr/>
          <p:nvPr/>
        </p:nvGraphicFramePr>
        <p:xfrm>
          <a:off x="2862263" y="1268413"/>
          <a:ext cx="1981200" cy="1692275"/>
        </p:xfrm>
        <a:graphic>
          <a:graphicData uri="http://schemas.openxmlformats.org/presentationml/2006/ole">
            <mc:AlternateContent xmlns:mc="http://schemas.openxmlformats.org/markup-compatibility/2006">
              <mc:Choice xmlns:v="urn:schemas-microsoft-com:vml" Requires="v">
                <p:oleObj spid="_x0000_s20488" r:id="rId7" imgW="10163175" imgH="8677275" progId="MSPhotoEd.3">
                  <p:embed/>
                </p:oleObj>
              </mc:Choice>
              <mc:Fallback>
                <p:oleObj r:id="rId7" imgW="10163175" imgH="8677275" progId="MSPhotoEd.3">
                  <p:embed/>
                  <p:pic>
                    <p:nvPicPr>
                      <p:cNvPr id="0" name="图片 3117"/>
                      <p:cNvPicPr/>
                      <p:nvPr/>
                    </p:nvPicPr>
                    <p:blipFill>
                      <a:blip r:embed="rId8"/>
                      <a:stretch>
                        <a:fillRect/>
                      </a:stretch>
                    </p:blipFill>
                    <p:spPr>
                      <a:xfrm>
                        <a:off x="2862263" y="1268413"/>
                        <a:ext cx="1981200" cy="1692275"/>
                      </a:xfrm>
                      <a:prstGeom prst="rect">
                        <a:avLst/>
                      </a:prstGeom>
                      <a:noFill/>
                      <a:ln w="38100">
                        <a:noFill/>
                        <a:miter/>
                      </a:ln>
                    </p:spPr>
                  </p:pic>
                </p:oleObj>
              </mc:Fallback>
            </mc:AlternateContent>
          </a:graphicData>
        </a:graphic>
      </p:graphicFrame>
      <p:graphicFrame>
        <p:nvGraphicFramePr>
          <p:cNvPr id="47111" name="Object 7"/>
          <p:cNvGraphicFramePr/>
          <p:nvPr/>
        </p:nvGraphicFramePr>
        <p:xfrm>
          <a:off x="2722563" y="3859213"/>
          <a:ext cx="5765800" cy="868362"/>
        </p:xfrm>
        <a:graphic>
          <a:graphicData uri="http://schemas.openxmlformats.org/presentationml/2006/ole">
            <mc:AlternateContent xmlns:mc="http://schemas.openxmlformats.org/markup-compatibility/2006">
              <mc:Choice xmlns:v="urn:schemas-microsoft-com:vml" Requires="v">
                <p:oleObj spid="_x0000_s20489" r:id="rId9" imgW="2856230" imgH="431800" progId="Equation.3">
                  <p:embed/>
                </p:oleObj>
              </mc:Choice>
              <mc:Fallback>
                <p:oleObj r:id="rId9" imgW="2856230" imgH="431800" progId="Equation.3">
                  <p:embed/>
                  <p:pic>
                    <p:nvPicPr>
                      <p:cNvPr id="0" name="图片 3116"/>
                      <p:cNvPicPr/>
                      <p:nvPr/>
                    </p:nvPicPr>
                    <p:blipFill>
                      <a:blip r:embed="rId10"/>
                      <a:stretch>
                        <a:fillRect/>
                      </a:stretch>
                    </p:blipFill>
                    <p:spPr>
                      <a:xfrm>
                        <a:off x="2722563" y="3859213"/>
                        <a:ext cx="5765800" cy="86836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7112" name="Text Box 8"/>
          <p:cNvSpPr txBox="1"/>
          <p:nvPr/>
        </p:nvSpPr>
        <p:spPr>
          <a:xfrm>
            <a:off x="423863" y="4773613"/>
            <a:ext cx="29718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）输出电阻</a:t>
            </a:r>
          </a:p>
        </p:txBody>
      </p:sp>
      <p:graphicFrame>
        <p:nvGraphicFramePr>
          <p:cNvPr id="47113" name="Object 9"/>
          <p:cNvGraphicFramePr/>
          <p:nvPr/>
        </p:nvGraphicFramePr>
        <p:xfrm>
          <a:off x="2709863" y="4773613"/>
          <a:ext cx="2057400" cy="474662"/>
        </p:xfrm>
        <a:graphic>
          <a:graphicData uri="http://schemas.openxmlformats.org/presentationml/2006/ole">
            <mc:AlternateContent xmlns:mc="http://schemas.openxmlformats.org/markup-compatibility/2006">
              <mc:Choice xmlns:v="urn:schemas-microsoft-com:vml" Requires="v">
                <p:oleObj spid="_x0000_s20490" r:id="rId11" imgW="989965" imgH="228600" progId="Equation.3">
                  <p:embed/>
                </p:oleObj>
              </mc:Choice>
              <mc:Fallback>
                <p:oleObj r:id="rId11" imgW="989965" imgH="228600" progId="Equation.3">
                  <p:embed/>
                  <p:pic>
                    <p:nvPicPr>
                      <p:cNvPr id="0" name="图片 3118"/>
                      <p:cNvPicPr/>
                      <p:nvPr/>
                    </p:nvPicPr>
                    <p:blipFill>
                      <a:blip r:embed="rId12"/>
                      <a:stretch>
                        <a:fillRect/>
                      </a:stretch>
                    </p:blipFill>
                    <p:spPr>
                      <a:xfrm>
                        <a:off x="2709863" y="4773613"/>
                        <a:ext cx="2057400" cy="47466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7114" name="Text Box 10"/>
          <p:cNvSpPr txBox="1"/>
          <p:nvPr/>
        </p:nvSpPr>
        <p:spPr>
          <a:xfrm>
            <a:off x="728663" y="5688013"/>
            <a:ext cx="7924800" cy="822325"/>
          </a:xfrm>
          <a:prstGeom prst="rect">
            <a:avLst/>
          </a:prstGeom>
          <a:noFill/>
          <a:ln w="9525">
            <a:noFill/>
          </a:ln>
        </p:spPr>
        <p:txBody>
          <a:bodyPr anchor="t">
            <a:spAutoFit/>
          </a:bodyPr>
          <a:lstStyle/>
          <a:p>
            <a:pPr>
              <a:spcBef>
                <a:spcPct val="50000"/>
              </a:spcBef>
            </a:pPr>
            <a:r>
              <a:rPr lang="en-US" altLang="zh-CN" sz="2400" b="1" dirty="0">
                <a:solidFill>
                  <a:srgbClr val="CC0066"/>
                </a:solidFill>
                <a:latin typeface="Times New Roman" panose="02020603050405020304" pitchFamily="18" charset="0"/>
                <a:ea typeface="宋体" panose="02010600030101010101" pitchFamily="2" charset="-122"/>
              </a:rPr>
              <a:t>     </a:t>
            </a:r>
            <a:r>
              <a:rPr lang="zh-CN" altLang="en-US" sz="2400" b="1" dirty="0">
                <a:solidFill>
                  <a:srgbClr val="A50021"/>
                </a:solidFill>
                <a:latin typeface="Times New Roman" panose="02020603050405020304" pitchFamily="18" charset="0"/>
                <a:ea typeface="宋体" panose="02010600030101010101" pitchFamily="2" charset="-122"/>
              </a:rPr>
              <a:t>简单易行，稳压性能好。适用于输出电压固定、输出电流变化范围较小的场合。</a:t>
            </a:r>
          </a:p>
        </p:txBody>
      </p:sp>
      <p:sp>
        <p:nvSpPr>
          <p:cNvPr id="47115" name="Text Box 11"/>
          <p:cNvSpPr txBox="1"/>
          <p:nvPr/>
        </p:nvSpPr>
        <p:spPr>
          <a:xfrm>
            <a:off x="500063" y="5230813"/>
            <a:ext cx="2133600" cy="519112"/>
          </a:xfrm>
          <a:prstGeom prst="rect">
            <a:avLst/>
          </a:prstGeom>
          <a:noFill/>
          <a:ln w="9525">
            <a:noFill/>
          </a:ln>
        </p:spPr>
        <p:txBody>
          <a:bodyPr anchor="t">
            <a:spAutoFit/>
          </a:bodyPr>
          <a:lstStyle/>
          <a:p>
            <a:pPr>
              <a:spcBef>
                <a:spcPct val="20000"/>
              </a:spcBef>
            </a:pPr>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特点</a:t>
            </a:r>
            <a:endParaRPr lang="zh-CN" altLang="en-US" sz="24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500"/>
                                        <p:tgtEl>
                                          <p:spTgt spid="47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500"/>
                                        <p:tgtEl>
                                          <p:spTgt spid="47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dissolve">
                                      <p:cBhvr>
                                        <p:cTn id="22" dur="500"/>
                                        <p:tgtEl>
                                          <p:spTgt spid="47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1"/>
                                        </p:tgtEl>
                                        <p:attrNameLst>
                                          <p:attrName>style.visibility</p:attrName>
                                        </p:attrNameLst>
                                      </p:cBhvr>
                                      <p:to>
                                        <p:strVal val="visible"/>
                                      </p:to>
                                    </p:set>
                                    <p:animEffect transition="in" filter="wipe(left)">
                                      <p:cBhvr>
                                        <p:cTn id="27" dur="500"/>
                                        <p:tgtEl>
                                          <p:spTgt spid="471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7112">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113"/>
                                        </p:tgtEl>
                                        <p:attrNameLst>
                                          <p:attrName>style.visibility</p:attrName>
                                        </p:attrNameLst>
                                      </p:cBhvr>
                                      <p:to>
                                        <p:strVal val="visible"/>
                                      </p:to>
                                    </p:set>
                                    <p:animEffect transition="in" filter="wipe(left)">
                                      <p:cBhvr>
                                        <p:cTn id="36" dur="500"/>
                                        <p:tgtEl>
                                          <p:spTgt spid="471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115">
                                            <p:txEl>
                                              <p:pRg st="0" end="0"/>
                                            </p:txEl>
                                          </p:spTgt>
                                        </p:tgtEl>
                                        <p:attrNameLst>
                                          <p:attrName>style.visibility</p:attrName>
                                        </p:attrNameLst>
                                      </p:cBhvr>
                                      <p:to>
                                        <p:strVal val="visible"/>
                                      </p:to>
                                    </p:set>
                                    <p:animEffect transition="in" filter="wipe(left)">
                                      <p:cBhvr>
                                        <p:cTn id="41" dur="500"/>
                                        <p:tgtEl>
                                          <p:spTgt spid="471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114">
                                            <p:txEl>
                                              <p:pRg st="0" end="0"/>
                                            </p:txEl>
                                          </p:spTgt>
                                        </p:tgtEl>
                                        <p:attrNameLst>
                                          <p:attrName>style.visibility</p:attrName>
                                        </p:attrNameLst>
                                      </p:cBhvr>
                                      <p:to>
                                        <p:strVal val="visible"/>
                                      </p:to>
                                    </p:set>
                                    <p:animEffect transition="in" filter="wipe(left)">
                                      <p:cBhvr>
                                        <p:cTn id="46" dur="500"/>
                                        <p:tgtEl>
                                          <p:spTgt spid="471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P spid="47112" grpId="0" build="p"/>
      <p:bldP spid="47114" grpId="0" build="p"/>
      <p:bldP spid="471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755650" y="188913"/>
            <a:ext cx="4103688" cy="503237"/>
          </a:xfrm>
          <a:solidFill>
            <a:schemeClr val="bg1"/>
          </a:solidFill>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5. </a:t>
            </a:r>
            <a:r>
              <a:rPr lang="zh-CN" altLang="en-US" sz="2800" dirty="0">
                <a:solidFill>
                  <a:schemeClr val="tx1"/>
                </a:solidFill>
                <a:latin typeface="华文行楷" panose="02010800040101010101" pitchFamily="2" charset="-122"/>
                <a:ea typeface="华文行楷" panose="02010800040101010101" pitchFamily="2" charset="-122"/>
              </a:rPr>
              <a:t>稳压管稳压电路的设计</a:t>
            </a:r>
          </a:p>
        </p:txBody>
      </p:sp>
      <p:sp>
        <p:nvSpPr>
          <p:cNvPr id="48131" name="Text Box 3"/>
          <p:cNvSpPr txBox="1"/>
          <p:nvPr/>
        </p:nvSpPr>
        <p:spPr>
          <a:xfrm>
            <a:off x="409575" y="828675"/>
            <a:ext cx="8686800" cy="14065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zh-CN" sz="2400" b="1" dirty="0">
                <a:latin typeface="Times New Roman" panose="02020603050405020304" pitchFamily="18" charset="0"/>
                <a:ea typeface="宋体" panose="02010600030101010101" pitchFamily="2" charset="-122"/>
              </a:rPr>
              <a:t>的</a:t>
            </a:r>
            <a:r>
              <a:rPr lang="zh-CN" altLang="en-US" sz="2400" b="1" dirty="0">
                <a:latin typeface="Times New Roman" panose="02020603050405020304" pitchFamily="18" charset="0"/>
                <a:ea typeface="宋体" panose="02010600030101010101" pitchFamily="2" charset="-122"/>
              </a:rPr>
              <a:t>选择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endParaRPr lang="en-US" altLang="zh-CN"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稳压管的选择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 I</a:t>
            </a:r>
            <a:r>
              <a:rPr lang="en-US" altLang="zh-CN" sz="2400" b="1" baseline="-25000" dirty="0">
                <a:latin typeface="Times New Roman" panose="02020603050405020304" pitchFamily="18" charset="0"/>
                <a:ea typeface="宋体" panose="02010600030101010101" pitchFamily="2" charset="-122"/>
              </a:rPr>
              <a:t>ZM</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Z</a:t>
            </a:r>
            <a:r>
              <a:rPr lang="en-US" altLang="zh-CN" sz="2400" b="1" dirty="0">
                <a:latin typeface="Times New Roman" panose="02020603050405020304" pitchFamily="18" charset="0"/>
                <a:ea typeface="宋体" panose="02010600030101010101" pitchFamily="2" charset="-122"/>
              </a:rPr>
              <a:t> &gt;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Lmax</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Lmin</a:t>
            </a:r>
            <a:endParaRPr lang="en-US" altLang="zh-CN"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限流电阻的选择     保证稳压管既稳压又不损坏。</a:t>
            </a:r>
            <a:endParaRPr lang="zh-CN" altLang="en-US" sz="2400" b="1" dirty="0">
              <a:latin typeface="Times New Roman" panose="02020603050405020304" pitchFamily="18" charset="0"/>
              <a:ea typeface="宋体" panose="02010600030101010101" pitchFamily="2" charset="-122"/>
            </a:endParaRPr>
          </a:p>
        </p:txBody>
      </p:sp>
      <p:graphicFrame>
        <p:nvGraphicFramePr>
          <p:cNvPr id="31747" name="Object 4"/>
          <p:cNvGraphicFramePr/>
          <p:nvPr/>
        </p:nvGraphicFramePr>
        <p:xfrm>
          <a:off x="7558088" y="576263"/>
          <a:ext cx="1585912" cy="895350"/>
        </p:xfrm>
        <a:graphic>
          <a:graphicData uri="http://schemas.openxmlformats.org/presentationml/2006/ole">
            <mc:AlternateContent xmlns:mc="http://schemas.openxmlformats.org/markup-compatibility/2006">
              <mc:Choice xmlns:v="urn:schemas-microsoft-com:vml" Requires="v">
                <p:oleObj spid="_x0000_s21511" r:id="rId3" imgW="761365" imgH="431800" progId="Equation.3">
                  <p:embed/>
                </p:oleObj>
              </mc:Choice>
              <mc:Fallback>
                <p:oleObj r:id="rId3" imgW="761365" imgH="431800" progId="Equation.3">
                  <p:embed/>
                  <p:pic>
                    <p:nvPicPr>
                      <p:cNvPr id="0" name="图片 3115"/>
                      <p:cNvPicPr/>
                      <p:nvPr/>
                    </p:nvPicPr>
                    <p:blipFill>
                      <a:blip r:embed="rId4"/>
                      <a:stretch>
                        <a:fillRect/>
                      </a:stretch>
                    </p:blipFill>
                    <p:spPr>
                      <a:xfrm>
                        <a:off x="7558088" y="576263"/>
                        <a:ext cx="1585912" cy="89535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8133" name="Object 5"/>
          <p:cNvGraphicFramePr/>
          <p:nvPr/>
        </p:nvGraphicFramePr>
        <p:xfrm>
          <a:off x="2771775" y="2276475"/>
          <a:ext cx="3733800" cy="511175"/>
        </p:xfrm>
        <a:graphic>
          <a:graphicData uri="http://schemas.openxmlformats.org/presentationml/2006/ole">
            <mc:AlternateContent xmlns:mc="http://schemas.openxmlformats.org/markup-compatibility/2006">
              <mc:Choice xmlns:v="urn:schemas-microsoft-com:vml" Requires="v">
                <p:oleObj spid="_x0000_s21512" r:id="rId5" imgW="1751965" imgH="241300" progId="Equation.3">
                  <p:embed/>
                </p:oleObj>
              </mc:Choice>
              <mc:Fallback>
                <p:oleObj r:id="rId5" imgW="1751965" imgH="241300" progId="Equation.3">
                  <p:embed/>
                  <p:pic>
                    <p:nvPicPr>
                      <p:cNvPr id="0" name="图片 3120"/>
                      <p:cNvPicPr/>
                      <p:nvPr/>
                    </p:nvPicPr>
                    <p:blipFill>
                      <a:blip r:embed="rId6"/>
                      <a:stretch>
                        <a:fillRect/>
                      </a:stretch>
                    </p:blipFill>
                    <p:spPr>
                      <a:xfrm>
                        <a:off x="2771775" y="2276475"/>
                        <a:ext cx="3733800" cy="51117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8134" name="Object 6"/>
          <p:cNvGraphicFramePr/>
          <p:nvPr/>
        </p:nvGraphicFramePr>
        <p:xfrm>
          <a:off x="1552575" y="3343275"/>
          <a:ext cx="3733800" cy="768350"/>
        </p:xfrm>
        <a:graphic>
          <a:graphicData uri="http://schemas.openxmlformats.org/presentationml/2006/ole">
            <mc:AlternateContent xmlns:mc="http://schemas.openxmlformats.org/markup-compatibility/2006">
              <mc:Choice xmlns:v="urn:schemas-microsoft-com:vml" Requires="v">
                <p:oleObj spid="_x0000_s21513" r:id="rId7" imgW="1904365" imgH="393700" progId="Equation.3">
                  <p:embed/>
                </p:oleObj>
              </mc:Choice>
              <mc:Fallback>
                <p:oleObj r:id="rId7" imgW="1904365" imgH="393700" progId="Equation.3">
                  <p:embed/>
                  <p:pic>
                    <p:nvPicPr>
                      <p:cNvPr id="0" name="图片 3119"/>
                      <p:cNvPicPr/>
                      <p:nvPr/>
                    </p:nvPicPr>
                    <p:blipFill>
                      <a:blip r:embed="rId8"/>
                      <a:stretch>
                        <a:fillRect/>
                      </a:stretch>
                    </p:blipFill>
                    <p:spPr>
                      <a:xfrm>
                        <a:off x="1552575" y="3343275"/>
                        <a:ext cx="3733800" cy="768350"/>
                      </a:xfrm>
                      <a:prstGeom prst="rect">
                        <a:avLst/>
                      </a:prstGeom>
                      <a:solidFill>
                        <a:srgbClr val="FFFFFF"/>
                      </a:solidFill>
                      <a:ln w="38100">
                        <a:noFill/>
                        <a:miter/>
                      </a:ln>
                    </p:spPr>
                  </p:pic>
                </p:oleObj>
              </mc:Fallback>
            </mc:AlternateContent>
          </a:graphicData>
        </a:graphic>
      </p:graphicFrame>
      <p:sp>
        <p:nvSpPr>
          <p:cNvPr id="48135" name="Text Box 7"/>
          <p:cNvSpPr txBox="1"/>
          <p:nvPr/>
        </p:nvSpPr>
        <p:spPr>
          <a:xfrm>
            <a:off x="866775" y="2809875"/>
            <a:ext cx="76200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电网电压最低且负载电流最大时，稳压管的电流最小。</a:t>
            </a:r>
          </a:p>
        </p:txBody>
      </p:sp>
      <p:graphicFrame>
        <p:nvGraphicFramePr>
          <p:cNvPr id="48136" name="Object 8"/>
          <p:cNvGraphicFramePr/>
          <p:nvPr/>
        </p:nvGraphicFramePr>
        <p:xfrm>
          <a:off x="5591175" y="3343275"/>
          <a:ext cx="1841500" cy="842963"/>
        </p:xfrm>
        <a:graphic>
          <a:graphicData uri="http://schemas.openxmlformats.org/presentationml/2006/ole">
            <mc:AlternateContent xmlns:mc="http://schemas.openxmlformats.org/markup-compatibility/2006">
              <mc:Choice xmlns:v="urn:schemas-microsoft-com:vml" Requires="v">
                <p:oleObj spid="_x0000_s21514" r:id="rId9" imgW="939165" imgH="431800" progId="Equation.3">
                  <p:embed/>
                </p:oleObj>
              </mc:Choice>
              <mc:Fallback>
                <p:oleObj r:id="rId9" imgW="939165" imgH="431800" progId="Equation.3">
                  <p:embed/>
                  <p:pic>
                    <p:nvPicPr>
                      <p:cNvPr id="0" name="图片 3121"/>
                      <p:cNvPicPr/>
                      <p:nvPr/>
                    </p:nvPicPr>
                    <p:blipFill>
                      <a:blip r:embed="rId10"/>
                      <a:stretch>
                        <a:fillRect/>
                      </a:stretch>
                    </p:blipFill>
                    <p:spPr>
                      <a:xfrm>
                        <a:off x="5591175" y="3343275"/>
                        <a:ext cx="1841500" cy="84296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8137" name="Text Box 9"/>
          <p:cNvSpPr txBox="1"/>
          <p:nvPr/>
        </p:nvSpPr>
        <p:spPr>
          <a:xfrm>
            <a:off x="866775" y="4181475"/>
            <a:ext cx="76200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电网电压最高且负载电流最小时，稳压管的电流最大。</a:t>
            </a:r>
          </a:p>
        </p:txBody>
      </p:sp>
      <p:graphicFrame>
        <p:nvGraphicFramePr>
          <p:cNvPr id="48138" name="Object 10"/>
          <p:cNvGraphicFramePr/>
          <p:nvPr/>
        </p:nvGraphicFramePr>
        <p:xfrm>
          <a:off x="1476375" y="4714875"/>
          <a:ext cx="3908425" cy="768350"/>
        </p:xfrm>
        <a:graphic>
          <a:graphicData uri="http://schemas.openxmlformats.org/presentationml/2006/ole">
            <mc:AlternateContent xmlns:mc="http://schemas.openxmlformats.org/markup-compatibility/2006">
              <mc:Choice xmlns:v="urn:schemas-microsoft-com:vml" Requires="v">
                <p:oleObj spid="_x0000_s21515" r:id="rId11" imgW="1993265" imgH="393700" progId="Equation.3">
                  <p:embed/>
                </p:oleObj>
              </mc:Choice>
              <mc:Fallback>
                <p:oleObj r:id="rId11" imgW="1993265" imgH="393700" progId="Equation.3">
                  <p:embed/>
                  <p:pic>
                    <p:nvPicPr>
                      <p:cNvPr id="0" name="图片 3122"/>
                      <p:cNvPicPr/>
                      <p:nvPr/>
                    </p:nvPicPr>
                    <p:blipFill>
                      <a:blip r:embed="rId12"/>
                      <a:stretch>
                        <a:fillRect/>
                      </a:stretch>
                    </p:blipFill>
                    <p:spPr>
                      <a:xfrm>
                        <a:off x="1476375" y="4714875"/>
                        <a:ext cx="3908425" cy="768350"/>
                      </a:xfrm>
                      <a:prstGeom prst="rect">
                        <a:avLst/>
                      </a:prstGeom>
                      <a:solidFill>
                        <a:srgbClr val="FFFFFF"/>
                      </a:solidFill>
                      <a:ln w="38100">
                        <a:noFill/>
                        <a:miter/>
                      </a:ln>
                    </p:spPr>
                  </p:pic>
                </p:oleObj>
              </mc:Fallback>
            </mc:AlternateContent>
          </a:graphicData>
        </a:graphic>
      </p:graphicFrame>
      <p:graphicFrame>
        <p:nvGraphicFramePr>
          <p:cNvPr id="48139" name="Object 11"/>
          <p:cNvGraphicFramePr/>
          <p:nvPr/>
        </p:nvGraphicFramePr>
        <p:xfrm>
          <a:off x="5667375" y="4714875"/>
          <a:ext cx="1892300" cy="842963"/>
        </p:xfrm>
        <a:graphic>
          <a:graphicData uri="http://schemas.openxmlformats.org/presentationml/2006/ole">
            <mc:AlternateContent xmlns:mc="http://schemas.openxmlformats.org/markup-compatibility/2006">
              <mc:Choice xmlns:v="urn:schemas-microsoft-com:vml" Requires="v">
                <p:oleObj spid="_x0000_s21516" r:id="rId13" imgW="964565" imgH="431800" progId="Equation.3">
                  <p:embed/>
                </p:oleObj>
              </mc:Choice>
              <mc:Fallback>
                <p:oleObj r:id="rId13" imgW="964565" imgH="431800" progId="Equation.3">
                  <p:embed/>
                  <p:pic>
                    <p:nvPicPr>
                      <p:cNvPr id="0" name="图片 3123"/>
                      <p:cNvPicPr/>
                      <p:nvPr/>
                    </p:nvPicPr>
                    <p:blipFill>
                      <a:blip r:embed="rId14"/>
                      <a:stretch>
                        <a:fillRect/>
                      </a:stretch>
                    </p:blipFill>
                    <p:spPr>
                      <a:xfrm>
                        <a:off x="5667375" y="4714875"/>
                        <a:ext cx="1892300" cy="84296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pSp>
        <p:nvGrpSpPr>
          <p:cNvPr id="2" name="Group 12"/>
          <p:cNvGrpSpPr/>
          <p:nvPr/>
        </p:nvGrpSpPr>
        <p:grpSpPr>
          <a:xfrm>
            <a:off x="5724525" y="0"/>
            <a:ext cx="2895600" cy="762000"/>
            <a:chOff x="3552" y="576"/>
            <a:chExt cx="1824" cy="480"/>
          </a:xfrm>
        </p:grpSpPr>
        <p:sp>
          <p:nvSpPr>
            <p:cNvPr id="31756" name="AutoShape 13"/>
            <p:cNvSpPr/>
            <p:nvPr/>
          </p:nvSpPr>
          <p:spPr>
            <a:xfrm>
              <a:off x="3552" y="576"/>
              <a:ext cx="1024" cy="432"/>
            </a:xfrm>
            <a:prstGeom prst="borderCallout1">
              <a:avLst>
                <a:gd name="adj1" fmla="val 16667"/>
                <a:gd name="adj2" fmla="val 104690"/>
                <a:gd name="adj3" fmla="val 169213"/>
                <a:gd name="adj4" fmla="val 150880"/>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Arial" panose="020B0604020202020204" pitchFamily="34" charset="0"/>
                  <a:ea typeface="宋体" panose="02010600030101010101" pitchFamily="2" charset="-122"/>
                </a:rPr>
                <a:t>为减小</a:t>
              </a:r>
              <a:r>
                <a:rPr lang="en-US" altLang="zh-CN" sz="2000" b="1" i="1" dirty="0">
                  <a:latin typeface="Times New Roman" panose="02020603050405020304" pitchFamily="18" charset="0"/>
                  <a:ea typeface="宋体" panose="02010600030101010101" pitchFamily="2" charset="-122"/>
                </a:rPr>
                <a:t>S</a:t>
              </a:r>
              <a:r>
                <a:rPr lang="en-US" altLang="zh-CN" sz="2000" b="1" baseline="-25000" dirty="0">
                  <a:latin typeface="Times New Roman" panose="02020603050405020304" pitchFamily="18" charset="0"/>
                  <a:ea typeface="宋体" panose="02010600030101010101" pitchFamily="2" charset="-122"/>
                </a:rPr>
                <a:t>r</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取值矛盾</a:t>
              </a:r>
              <a:r>
                <a:rPr lang="en-US" altLang="zh-CN" sz="2000" b="1" dirty="0">
                  <a:latin typeface="Arial" panose="020B0604020202020204" pitchFamily="34" charset="0"/>
                  <a:ea typeface="宋体" panose="02010600030101010101" pitchFamily="2" charset="-122"/>
                </a:rPr>
                <a:t>!</a:t>
              </a:r>
            </a:p>
          </p:txBody>
        </p:sp>
        <p:sp>
          <p:nvSpPr>
            <p:cNvPr id="31757" name="Line 14"/>
            <p:cNvSpPr/>
            <p:nvPr/>
          </p:nvSpPr>
          <p:spPr>
            <a:xfrm flipH="1" flipV="1">
              <a:off x="4656" y="624"/>
              <a:ext cx="720" cy="432"/>
            </a:xfrm>
            <a:prstGeom prst="line">
              <a:avLst/>
            </a:prstGeom>
            <a:ln w="19050" cap="flat" cmpd="sng">
              <a:solidFill>
                <a:srgbClr val="FF3300"/>
              </a:solidFill>
              <a:prstDash val="solid"/>
              <a:round/>
              <a:headEnd type="none" w="med" len="med"/>
              <a:tailEnd type="none" w="med" len="med"/>
            </a:ln>
          </p:spPr>
        </p:sp>
      </p:grpSp>
      <p:sp>
        <p:nvSpPr>
          <p:cNvPr id="48143" name="Text Box 15"/>
          <p:cNvSpPr txBox="1"/>
          <p:nvPr/>
        </p:nvSpPr>
        <p:spPr>
          <a:xfrm>
            <a:off x="180975" y="6021388"/>
            <a:ext cx="4468813" cy="457200"/>
          </a:xfrm>
          <a:prstGeom prst="rect">
            <a:avLst/>
          </a:prstGeom>
          <a:noFill/>
          <a:ln w="9525">
            <a:noFill/>
          </a:ln>
        </p:spPr>
        <p:txBody>
          <a:bodyPr anchor="t">
            <a:spAutoFit/>
          </a:bodyPr>
          <a:lstStyle/>
          <a:p>
            <a:pPr>
              <a:spcBef>
                <a:spcPct val="50000"/>
              </a:spcBef>
            </a:pPr>
            <a:r>
              <a:rPr lang="zh-CN" altLang="en-US" sz="2400" b="1" dirty="0">
                <a:latin typeface="Arial" panose="020B0604020202020204" pitchFamily="34" charset="0"/>
                <a:ea typeface="宋体" panose="02010600030101010101" pitchFamily="2" charset="-122"/>
              </a:rPr>
              <a:t>若求得</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min</a:t>
            </a:r>
            <a:r>
              <a:rPr lang="en-US" altLang="zh-CN" sz="2400" b="1" dirty="0">
                <a:latin typeface="Times New Roman" panose="02020603050405020304" pitchFamily="18" charset="0"/>
                <a:ea typeface="宋体" panose="02010600030101010101" pitchFamily="2" charset="-122"/>
              </a:rPr>
              <a:t>&gt;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max</a:t>
            </a:r>
            <a:r>
              <a:rPr lang="zh-CN" altLang="en-US" sz="2400" b="1" dirty="0">
                <a:latin typeface="Arial" panose="020B0604020202020204" pitchFamily="34" charset="0"/>
                <a:ea typeface="宋体" panose="02010600030101010101" pitchFamily="2" charset="-122"/>
              </a:rPr>
              <a:t>，怎么办？</a:t>
            </a:r>
          </a:p>
        </p:txBody>
      </p:sp>
      <p:sp>
        <p:nvSpPr>
          <p:cNvPr id="48144" name="Text Box 16"/>
          <p:cNvSpPr txBox="1"/>
          <p:nvPr/>
        </p:nvSpPr>
        <p:spPr>
          <a:xfrm>
            <a:off x="180975" y="5589588"/>
            <a:ext cx="91440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若求得</a:t>
            </a: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=200~300</a:t>
            </a:r>
            <a:r>
              <a:rPr lang="el-GR" altLang="zh-CN" sz="2400" b="1" dirty="0">
                <a:latin typeface="Times New Roman" panose="02020603050405020304" pitchFamily="18" charset="0"/>
                <a:ea typeface="宋体" panose="02010600030101010101" pitchFamily="2" charset="-122"/>
              </a:rPr>
              <a:t>Ω</a:t>
            </a:r>
            <a:r>
              <a:rPr lang="zh-CN" altLang="el-GR" sz="2400" b="1" dirty="0">
                <a:latin typeface="Times New Roman" panose="02020603050405020304" pitchFamily="18" charset="0"/>
                <a:ea typeface="宋体" panose="02010600030101010101" pitchFamily="2" charset="-122"/>
              </a:rPr>
              <a:t>，则该取接近</a:t>
            </a:r>
            <a:r>
              <a:rPr lang="en-US" altLang="zh-CN" sz="2400" b="1" dirty="0">
                <a:latin typeface="Times New Roman" panose="02020603050405020304" pitchFamily="18" charset="0"/>
                <a:ea typeface="宋体" panose="02010600030101010101" pitchFamily="2" charset="-122"/>
              </a:rPr>
              <a:t>200</a:t>
            </a:r>
            <a:r>
              <a:rPr lang="el-GR" altLang="zh-CN" sz="2400" b="1" dirty="0">
                <a:latin typeface="Times New Roman" panose="02020603050405020304" pitchFamily="18" charset="0"/>
                <a:ea typeface="宋体" panose="02010600030101010101" pitchFamily="2" charset="-122"/>
              </a:rPr>
              <a:t>Ω</a:t>
            </a:r>
            <a:r>
              <a:rPr lang="zh-CN" altLang="en-US" sz="2400" b="1" dirty="0">
                <a:latin typeface="Times New Roman" panose="02020603050405020304" pitchFamily="18" charset="0"/>
                <a:ea typeface="宋体" panose="02010600030101010101" pitchFamily="2" charset="-122"/>
              </a:rPr>
              <a:t>还是接近</a:t>
            </a:r>
            <a:r>
              <a:rPr lang="en-US" altLang="zh-CN" sz="2400" b="1" dirty="0">
                <a:latin typeface="Times New Roman" panose="02020603050405020304" pitchFamily="18" charset="0"/>
                <a:ea typeface="宋体" panose="02010600030101010101" pitchFamily="2" charset="-122"/>
              </a:rPr>
              <a:t>300</a:t>
            </a:r>
            <a:r>
              <a:rPr lang="el-GR" altLang="zh-CN" sz="2400" b="1" dirty="0">
                <a:latin typeface="Times New Roman" panose="02020603050405020304" pitchFamily="18" charset="0"/>
                <a:ea typeface="宋体" panose="02010600030101010101" pitchFamily="2" charset="-122"/>
              </a:rPr>
              <a:t>Ω</a:t>
            </a:r>
            <a:r>
              <a:rPr lang="zh-CN" altLang="el-GR" sz="2400" b="1" dirty="0">
                <a:latin typeface="Times New Roman" panose="02020603050405020304" pitchFamily="18" charset="0"/>
                <a:ea typeface="宋体" panose="02010600030101010101" pitchFamily="2" charset="-122"/>
              </a:rPr>
              <a:t>？为什么？</a:t>
            </a:r>
            <a:endParaRPr lang="zh-CN" altLang="el-GR" sz="24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131">
                                            <p:txEl>
                                              <p:pRg st="0" end="0"/>
                                            </p:txEl>
                                          </p:spTgt>
                                        </p:tgtEl>
                                        <p:attrNameLst>
                                          <p:attrName>style.visibility</p:attrName>
                                        </p:attrNameLst>
                                      </p:cBhvr>
                                      <p:to>
                                        <p:strVal val="visible"/>
                                      </p:to>
                                    </p:set>
                                    <p:animEffect transition="in" filter="wipe(left)">
                                      <p:cBhvr>
                                        <p:cTn id="11" dur="500"/>
                                        <p:tgtEl>
                                          <p:spTgt spid="4813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131">
                                            <p:txEl>
                                              <p:pRg st="1" end="1"/>
                                            </p:txEl>
                                          </p:spTgt>
                                        </p:tgtEl>
                                        <p:attrNameLst>
                                          <p:attrName>style.visibility</p:attrName>
                                        </p:attrNameLst>
                                      </p:cBhvr>
                                      <p:to>
                                        <p:strVal val="visible"/>
                                      </p:to>
                                    </p:set>
                                    <p:animEffect transition="in" filter="wipe(left)">
                                      <p:cBhvr>
                                        <p:cTn id="16" dur="500"/>
                                        <p:tgtEl>
                                          <p:spTgt spid="481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wipe(left)">
                                      <p:cBhvr>
                                        <p:cTn id="21" dur="500"/>
                                        <p:tgtEl>
                                          <p:spTgt spid="4813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8133"/>
                                        </p:tgtEl>
                                        <p:attrNameLst>
                                          <p:attrName>style.visibility</p:attrName>
                                        </p:attrNameLst>
                                      </p:cBhvr>
                                      <p:to>
                                        <p:strVal val="visible"/>
                                      </p:to>
                                    </p:set>
                                    <p:animEffect transition="in" filter="wipe(left)">
                                      <p:cBhvr>
                                        <p:cTn id="26" dur="500"/>
                                        <p:tgtEl>
                                          <p:spTgt spid="481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135">
                                            <p:txEl>
                                              <p:pRg st="0" end="0"/>
                                            </p:txEl>
                                          </p:spTgt>
                                        </p:tgtEl>
                                        <p:attrNameLst>
                                          <p:attrName>style.visibility</p:attrName>
                                        </p:attrNameLst>
                                      </p:cBhvr>
                                      <p:to>
                                        <p:strVal val="visible"/>
                                      </p:to>
                                    </p:set>
                                    <p:animEffect transition="in" filter="wipe(left)">
                                      <p:cBhvr>
                                        <p:cTn id="31" dur="500"/>
                                        <p:tgtEl>
                                          <p:spTgt spid="4813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8134"/>
                                        </p:tgtEl>
                                        <p:attrNameLst>
                                          <p:attrName>style.visibility</p:attrName>
                                        </p:attrNameLst>
                                      </p:cBhvr>
                                      <p:to>
                                        <p:strVal val="visible"/>
                                      </p:to>
                                    </p:set>
                                    <p:animEffect transition="in" filter="wipe(left)">
                                      <p:cBhvr>
                                        <p:cTn id="36" dur="500"/>
                                        <p:tgtEl>
                                          <p:spTgt spid="481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8136"/>
                                        </p:tgtEl>
                                        <p:attrNameLst>
                                          <p:attrName>style.visibility</p:attrName>
                                        </p:attrNameLst>
                                      </p:cBhvr>
                                      <p:to>
                                        <p:strVal val="visible"/>
                                      </p:to>
                                    </p:set>
                                    <p:animEffect transition="in" filter="wipe(left)">
                                      <p:cBhvr>
                                        <p:cTn id="41" dur="500"/>
                                        <p:tgtEl>
                                          <p:spTgt spid="481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137">
                                            <p:txEl>
                                              <p:pRg st="0" end="0"/>
                                            </p:txEl>
                                          </p:spTgt>
                                        </p:tgtEl>
                                        <p:attrNameLst>
                                          <p:attrName>style.visibility</p:attrName>
                                        </p:attrNameLst>
                                      </p:cBhvr>
                                      <p:to>
                                        <p:strVal val="visible"/>
                                      </p:to>
                                    </p:set>
                                    <p:animEffect transition="in" filter="wipe(left)">
                                      <p:cBhvr>
                                        <p:cTn id="46" dur="500"/>
                                        <p:tgtEl>
                                          <p:spTgt spid="4813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8138"/>
                                        </p:tgtEl>
                                        <p:attrNameLst>
                                          <p:attrName>style.visibility</p:attrName>
                                        </p:attrNameLst>
                                      </p:cBhvr>
                                      <p:to>
                                        <p:strVal val="visible"/>
                                      </p:to>
                                    </p:set>
                                    <p:animEffect transition="in" filter="wipe(left)">
                                      <p:cBhvr>
                                        <p:cTn id="51" dur="500"/>
                                        <p:tgtEl>
                                          <p:spTgt spid="481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8139"/>
                                        </p:tgtEl>
                                        <p:attrNameLst>
                                          <p:attrName>style.visibility</p:attrName>
                                        </p:attrNameLst>
                                      </p:cBhvr>
                                      <p:to>
                                        <p:strVal val="visible"/>
                                      </p:to>
                                    </p:set>
                                    <p:animEffect transition="in" filter="wipe(left)">
                                      <p:cBhvr>
                                        <p:cTn id="56" dur="500"/>
                                        <p:tgtEl>
                                          <p:spTgt spid="481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8144"/>
                                        </p:tgtEl>
                                        <p:attrNameLst>
                                          <p:attrName>style.visibility</p:attrName>
                                        </p:attrNameLst>
                                      </p:cBhvr>
                                      <p:to>
                                        <p:strVal val="visible"/>
                                      </p:to>
                                    </p:set>
                                    <p:animEffect transition="in" filter="wipe(left)">
                                      <p:cBhvr>
                                        <p:cTn id="61" dur="500"/>
                                        <p:tgtEl>
                                          <p:spTgt spid="481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8143">
                                            <p:txEl>
                                              <p:pRg st="0" end="0"/>
                                            </p:txEl>
                                          </p:spTgt>
                                        </p:tgtEl>
                                        <p:attrNameLst>
                                          <p:attrName>style.visibility</p:attrName>
                                        </p:attrNameLst>
                                      </p:cBhvr>
                                      <p:to>
                                        <p:strVal val="visible"/>
                                      </p:to>
                                    </p:set>
                                    <p:animEffect transition="in" filter="wipe(left)">
                                      <p:cBhvr>
                                        <p:cTn id="66" dur="500"/>
                                        <p:tgtEl>
                                          <p:spTgt spid="48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5" grpId="0" build="p"/>
      <p:bldP spid="48137" grpId="0" build="p"/>
      <p:bldP spid="48143" grpId="0" build="p"/>
      <p:bldP spid="481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179388" y="836613"/>
            <a:ext cx="5562600" cy="609600"/>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讨论</a:t>
            </a:r>
            <a:r>
              <a:rPr lang="zh-CN" altLang="en-US" sz="2400" b="1" dirty="0">
                <a:solidFill>
                  <a:schemeClr val="tx1"/>
                </a:solidFill>
              </a:rPr>
              <a:t>：稳压管稳压电路的设计</a:t>
            </a:r>
            <a:endParaRPr lang="zh-CN" altLang="zh-CN" sz="2400" b="1" dirty="0">
              <a:solidFill>
                <a:schemeClr val="tx1"/>
              </a:solidFill>
            </a:endParaRPr>
          </a:p>
        </p:txBody>
      </p:sp>
      <p:graphicFrame>
        <p:nvGraphicFramePr>
          <p:cNvPr id="32770" name="Object 3"/>
          <p:cNvGraphicFramePr/>
          <p:nvPr/>
        </p:nvGraphicFramePr>
        <p:xfrm>
          <a:off x="609600" y="1412875"/>
          <a:ext cx="5562600" cy="1878013"/>
        </p:xfrm>
        <a:graphic>
          <a:graphicData uri="http://schemas.openxmlformats.org/presentationml/2006/ole">
            <mc:AlternateContent xmlns:mc="http://schemas.openxmlformats.org/markup-compatibility/2006">
              <mc:Choice xmlns:v="urn:schemas-microsoft-com:vml" Requires="v">
                <p:oleObj spid="_x0000_s22530" r:id="rId3" imgW="17706975" imgH="6686550" progId="MSPhotoEd.3">
                  <p:embed/>
                </p:oleObj>
              </mc:Choice>
              <mc:Fallback>
                <p:oleObj r:id="rId3" imgW="17706975" imgH="6686550" progId="MSPhotoEd.3">
                  <p:embed/>
                  <p:pic>
                    <p:nvPicPr>
                      <p:cNvPr id="0" name="图片 3124"/>
                      <p:cNvPicPr/>
                      <p:nvPr/>
                    </p:nvPicPr>
                    <p:blipFill>
                      <a:blip r:embed="rId4"/>
                      <a:srcRect b="10620"/>
                      <a:stretch>
                        <a:fillRect/>
                      </a:stretch>
                    </p:blipFill>
                    <p:spPr>
                      <a:xfrm>
                        <a:off x="609600" y="1412875"/>
                        <a:ext cx="5562600" cy="1878013"/>
                      </a:xfrm>
                      <a:prstGeom prst="rect">
                        <a:avLst/>
                      </a:prstGeom>
                      <a:noFill/>
                      <a:ln w="38100">
                        <a:noFill/>
                        <a:miter/>
                      </a:ln>
                    </p:spPr>
                  </p:pic>
                </p:oleObj>
              </mc:Fallback>
            </mc:AlternateContent>
          </a:graphicData>
        </a:graphic>
      </p:graphicFrame>
      <p:sp>
        <p:nvSpPr>
          <p:cNvPr id="49156" name="Text Box 4"/>
          <p:cNvSpPr txBox="1"/>
          <p:nvPr/>
        </p:nvSpPr>
        <p:spPr>
          <a:xfrm>
            <a:off x="1447800" y="3241675"/>
            <a:ext cx="7315200" cy="31591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依次选择稳压管、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二极管</a:t>
            </a:r>
            <a:endParaRPr lang="zh-CN" altLang="en-US" sz="2400" b="1" dirty="0">
              <a:latin typeface="Times New Roman" panose="02020603050405020304" pitchFamily="18" charset="0"/>
              <a:ea typeface="宋体" panose="02010600030101010101" pitchFamily="2" charset="-122"/>
            </a:endParaRPr>
          </a:p>
          <a:p>
            <a:pPr>
              <a:lnSpc>
                <a:spcPct val="120000"/>
              </a:lnSpc>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输出电压、负载电流→稳压管</a:t>
            </a:r>
          </a:p>
          <a:p>
            <a:pPr>
              <a:lnSpc>
                <a:spcPct val="120000"/>
              </a:lnSpc>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输出电压→</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endParaRPr lang="en-US" altLang="zh-CN" sz="2400" b="1" dirty="0">
              <a:latin typeface="Times New Roman" panose="02020603050405020304" pitchFamily="18" charset="0"/>
              <a:ea typeface="宋体" panose="02010600030101010101" pitchFamily="2" charset="-122"/>
            </a:endParaRPr>
          </a:p>
          <a:p>
            <a:pPr>
              <a:lnSpc>
                <a:spcPct val="120000"/>
              </a:lnSpc>
            </a:pP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输出电压、负载电流、稳压管电流、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endParaRPr lang="en-US" altLang="zh-CN" sz="2400" b="1" dirty="0">
              <a:latin typeface="Times New Roman" panose="02020603050405020304" pitchFamily="18" charset="0"/>
              <a:ea typeface="宋体" panose="02010600030101010101" pitchFamily="2" charset="-122"/>
            </a:endParaRPr>
          </a:p>
          <a:p>
            <a:pPr>
              <a:lnSpc>
                <a:spcPct val="120000"/>
              </a:lnSpc>
            </a:pPr>
            <a:r>
              <a:rPr lang="en-US" altLang="zh-CN" sz="2400" b="1" dirty="0">
                <a:latin typeface="Times New Roman" panose="02020603050405020304" pitchFamily="18" charset="0"/>
                <a:ea typeface="宋体" panose="02010600030101010101" pitchFamily="2" charset="-122"/>
              </a:rPr>
              <a:t>4.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滤波电路的等效负载电阻</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a:t>
            </a:r>
            <a:endParaRPr lang="en-US" altLang="zh-CN" sz="2400" b="1" dirty="0">
              <a:latin typeface="Times New Roman" panose="02020603050405020304" pitchFamily="18" charset="0"/>
              <a:ea typeface="宋体" panose="02010600030101010101" pitchFamily="2" charset="-122"/>
            </a:endParaRPr>
          </a:p>
          <a:p>
            <a:pPr>
              <a:lnSpc>
                <a:spcPct val="120000"/>
              </a:lnSpc>
            </a:pPr>
            <a:r>
              <a:rPr lang="en-US" altLang="zh-CN" sz="2400" b="1" dirty="0">
                <a:latin typeface="Times New Roman" panose="02020603050405020304" pitchFamily="18" charset="0"/>
                <a:ea typeface="宋体" panose="02010600030101010101" pitchFamily="2" charset="-122"/>
              </a:rPr>
              <a:t>5.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p>
          <a:p>
            <a:pPr>
              <a:lnSpc>
                <a:spcPct val="120000"/>
              </a:lnSpc>
            </a:pPr>
            <a:r>
              <a:rPr lang="en-US" altLang="zh-CN" sz="2400" b="1" dirty="0">
                <a:latin typeface="Times New Roman" panose="02020603050405020304" pitchFamily="18" charset="0"/>
                <a:ea typeface="宋体" panose="02010600030101010101" pitchFamily="2" charset="-122"/>
              </a:rPr>
              <a:t>6.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zh-CN" altLang="zh-CN" sz="2400" b="1" dirty="0">
                <a:latin typeface="Times New Roman" panose="02020603050405020304" pitchFamily="18" charset="0"/>
                <a:ea typeface="宋体" panose="02010600030101010101" pitchFamily="2" charset="-122"/>
              </a:rPr>
              <a:t>中电流</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整流二极管</a:t>
            </a:r>
            <a:endParaRPr lang="zh-CN" altLang="en-US" sz="2400" b="1" dirty="0">
              <a:latin typeface="Times New Roman" panose="02020603050405020304" pitchFamily="18" charset="0"/>
              <a:ea typeface="宋体" panose="02010600030101010101" pitchFamily="2" charset="-122"/>
            </a:endParaRPr>
          </a:p>
        </p:txBody>
      </p:sp>
      <p:sp>
        <p:nvSpPr>
          <p:cNvPr id="32772" name="Text Box 5"/>
          <p:cNvSpPr txBox="1"/>
          <p:nvPr/>
        </p:nvSpPr>
        <p:spPr>
          <a:xfrm>
            <a:off x="6248400" y="1641475"/>
            <a:ext cx="2895600" cy="155257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已知输出电压为</a:t>
            </a:r>
            <a:r>
              <a:rPr lang="en-US" altLang="zh-CN" sz="2400" b="1" dirty="0">
                <a:latin typeface="Times New Roman" panose="02020603050405020304" pitchFamily="18" charset="0"/>
                <a:ea typeface="宋体" panose="02010600030101010101" pitchFamily="2" charset="-122"/>
              </a:rPr>
              <a:t>6V</a:t>
            </a:r>
            <a:r>
              <a:rPr lang="zh-CN" altLang="en-US" sz="2400" b="1" dirty="0">
                <a:latin typeface="Times New Roman" panose="02020603050405020304" pitchFamily="18" charset="0"/>
                <a:ea typeface="宋体" panose="02010600030101010101" pitchFamily="2" charset="-122"/>
              </a:rPr>
              <a:t>，负载电流为</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30mA</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试</a:t>
            </a:r>
            <a:r>
              <a:rPr lang="zh-CN" altLang="en-US" sz="2400" b="1" dirty="0">
                <a:latin typeface="Times New Roman" panose="02020603050405020304" pitchFamily="18" charset="0"/>
                <a:ea typeface="宋体" panose="02010600030101010101" pitchFamily="2" charset="-122"/>
              </a:rPr>
              <a:t>求</a:t>
            </a:r>
            <a:r>
              <a:rPr lang="zh-CN" altLang="zh-CN" sz="2400" b="1" dirty="0">
                <a:latin typeface="Times New Roman" panose="02020603050405020304" pitchFamily="18" charset="0"/>
                <a:ea typeface="宋体" panose="02010600030101010101" pitchFamily="2" charset="-122"/>
              </a:rPr>
              <a:t>图示电路的参数。</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wipe(left)">
                                      <p:cBhvr>
                                        <p:cTn id="7" dur="500"/>
                                        <p:tgtEl>
                                          <p:spTgt spid="49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wipe(left)">
                                      <p:cBhvr>
                                        <p:cTn id="12" dur="500"/>
                                        <p:tgtEl>
                                          <p:spTgt spid="49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wipe(left)">
                                      <p:cBhvr>
                                        <p:cTn id="17" dur="500"/>
                                        <p:tgtEl>
                                          <p:spTgt spid="49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3" end="3"/>
                                            </p:txEl>
                                          </p:spTgt>
                                        </p:tgtEl>
                                        <p:attrNameLst>
                                          <p:attrName>style.visibility</p:attrName>
                                        </p:attrNameLst>
                                      </p:cBhvr>
                                      <p:to>
                                        <p:strVal val="visible"/>
                                      </p:to>
                                    </p:set>
                                    <p:animEffect transition="in" filter="wipe(left)">
                                      <p:cBhvr>
                                        <p:cTn id="22" dur="500"/>
                                        <p:tgtEl>
                                          <p:spTgt spid="49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6">
                                            <p:txEl>
                                              <p:pRg st="4" end="4"/>
                                            </p:txEl>
                                          </p:spTgt>
                                        </p:tgtEl>
                                        <p:attrNameLst>
                                          <p:attrName>style.visibility</p:attrName>
                                        </p:attrNameLst>
                                      </p:cBhvr>
                                      <p:to>
                                        <p:strVal val="visible"/>
                                      </p:to>
                                    </p:set>
                                    <p:animEffect transition="in" filter="wipe(left)">
                                      <p:cBhvr>
                                        <p:cTn id="27" dur="500"/>
                                        <p:tgtEl>
                                          <p:spTgt spid="49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wipe(left)">
                                      <p:cBhvr>
                                        <p:cTn id="32" dur="500"/>
                                        <p:tgtEl>
                                          <p:spTgt spid="49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6">
                                            <p:txEl>
                                              <p:pRg st="6" end="6"/>
                                            </p:txEl>
                                          </p:spTgt>
                                        </p:tgtEl>
                                        <p:attrNameLst>
                                          <p:attrName>style.visibility</p:attrName>
                                        </p:attrNameLst>
                                      </p:cBhvr>
                                      <p:to>
                                        <p:strVal val="visible"/>
                                      </p:to>
                                    </p:set>
                                    <p:animEffect transition="in" filter="wipe(left)">
                                      <p:cBhvr>
                                        <p:cTn id="37" dur="500"/>
                                        <p:tgtEl>
                                          <p:spTgt spid="491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ctrTitle"/>
          </p:nvPr>
        </p:nvSpPr>
        <p:spPr>
          <a:xfrm>
            <a:off x="539750" y="2420938"/>
            <a:ext cx="7423150" cy="533400"/>
          </a:xfrm>
        </p:spPr>
        <p:txBody>
          <a:bodyPr wrap="square" lIns="91440" tIns="45720" rIns="91440" bIns="45720" anchor="ctr"/>
          <a:lstStyle/>
          <a:p>
            <a:pPr eaLnBrk="1" hangingPunct="1"/>
            <a:r>
              <a:rPr lang="en-US" altLang="zh-CN" sz="4000" dirty="0">
                <a:latin typeface="华文行楷" panose="02010800040101010101" pitchFamily="2" charset="-122"/>
                <a:ea typeface="华文行楷" panose="02010800040101010101" pitchFamily="2" charset="-122"/>
              </a:rPr>
              <a:t>§9.5  </a:t>
            </a:r>
            <a:r>
              <a:rPr lang="zh-CN" altLang="en-US" sz="4000" dirty="0">
                <a:latin typeface="华文行楷" panose="02010800040101010101" pitchFamily="2" charset="-122"/>
                <a:ea typeface="华文行楷" panose="02010800040101010101" pitchFamily="2" charset="-122"/>
              </a:rPr>
              <a:t>串联型稳压电路</a:t>
            </a:r>
          </a:p>
        </p:txBody>
      </p:sp>
      <p:sp>
        <p:nvSpPr>
          <p:cNvPr id="33794" name="Text Box 8">
            <a:hlinkClick r:id="rId3" action="ppaction://hlinksldjump"/>
          </p:cNvPr>
          <p:cNvSpPr txBox="1"/>
          <p:nvPr/>
        </p:nvSpPr>
        <p:spPr>
          <a:xfrm>
            <a:off x="1619250" y="3284538"/>
            <a:ext cx="4465638"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a:t>
            </a:r>
            <a:r>
              <a:rPr lang="zh-CN" altLang="zh-CN" sz="2800" b="1" dirty="0">
                <a:latin typeface="Times New Roman" panose="02020603050405020304" pitchFamily="18" charset="0"/>
                <a:ea typeface="华文楷体" panose="02010600040101010101" pitchFamily="2" charset="-122"/>
              </a:rPr>
              <a:t>基本调整管稳压电路</a:t>
            </a:r>
            <a:endParaRPr lang="zh-CN" altLang="en-US" sz="2800" b="1" dirty="0">
              <a:latin typeface="Times New Roman" panose="02020603050405020304" pitchFamily="18" charset="0"/>
              <a:ea typeface="华文楷体" panose="02010600040101010101" pitchFamily="2" charset="-122"/>
            </a:endParaRPr>
          </a:p>
        </p:txBody>
      </p:sp>
      <p:sp>
        <p:nvSpPr>
          <p:cNvPr id="33795" name="Text Box 9">
            <a:hlinkClick r:id="rId4" action="ppaction://hlinksldjump"/>
          </p:cNvPr>
          <p:cNvSpPr txBox="1"/>
          <p:nvPr/>
        </p:nvSpPr>
        <p:spPr>
          <a:xfrm>
            <a:off x="1619250" y="3933825"/>
            <a:ext cx="6048375" cy="519113"/>
          </a:xfrm>
          <a:prstGeom prst="rect">
            <a:avLst/>
          </a:prstGeom>
          <a:noFill/>
          <a:ln w="9525">
            <a:noFill/>
          </a:ln>
        </p:spPr>
        <p:txBody>
          <a:bodyPr anchor="t">
            <a:spAutoFit/>
          </a:bodyPr>
          <a:lstStyle/>
          <a:p>
            <a:pPr>
              <a:spcBef>
                <a:spcPct val="10000"/>
              </a:spcBef>
            </a:pPr>
            <a:r>
              <a:rPr lang="zh-CN" altLang="en-US" sz="2800" b="1" dirty="0">
                <a:latin typeface="Times New Roman" panose="02020603050405020304" pitchFamily="18" charset="0"/>
                <a:ea typeface="华文楷体" panose="02010600040101010101" pitchFamily="2" charset="-122"/>
              </a:rPr>
              <a:t>二、</a:t>
            </a:r>
            <a:r>
              <a:rPr lang="zh-CN" altLang="zh-CN" sz="2800" b="1" dirty="0">
                <a:latin typeface="Times New Roman" panose="02020603050405020304" pitchFamily="18" charset="0"/>
                <a:ea typeface="华文楷体" panose="02010600040101010101" pitchFamily="2" charset="-122"/>
              </a:rPr>
              <a:t>具有放大环节的串联型稳压电路</a:t>
            </a:r>
            <a:endParaRPr lang="zh-CN" altLang="en-US" sz="2800" b="1" dirty="0">
              <a:latin typeface="Times New Roman" panose="02020603050405020304" pitchFamily="18" charset="0"/>
              <a:ea typeface="华文楷体" panose="02010600040101010101" pitchFamily="2" charset="-122"/>
            </a:endParaRPr>
          </a:p>
        </p:txBody>
      </p:sp>
      <p:sp>
        <p:nvSpPr>
          <p:cNvPr id="33796" name="Text Box 10">
            <a:hlinkClick r:id="rId5" action="ppaction://hlinksldjump"/>
          </p:cNvPr>
          <p:cNvSpPr txBox="1"/>
          <p:nvPr/>
        </p:nvSpPr>
        <p:spPr>
          <a:xfrm>
            <a:off x="1619250" y="4581525"/>
            <a:ext cx="5257800" cy="519113"/>
          </a:xfrm>
          <a:prstGeom prst="rect">
            <a:avLst/>
          </a:prstGeom>
          <a:noFill/>
          <a:ln w="9525">
            <a:noFill/>
          </a:ln>
        </p:spPr>
        <p:txBody>
          <a:bodyPr anchor="t">
            <a:spAutoFit/>
          </a:bodyPr>
          <a:lstStyle/>
          <a:p>
            <a:pPr>
              <a:spcBef>
                <a:spcPct val="10000"/>
              </a:spcBef>
            </a:pPr>
            <a:r>
              <a:rPr lang="zh-CN" altLang="en-US" sz="2800" b="1" dirty="0">
                <a:latin typeface="Times New Roman" panose="02020603050405020304" pitchFamily="18" charset="0"/>
                <a:ea typeface="华文楷体" panose="02010600040101010101" pitchFamily="2" charset="-122"/>
              </a:rPr>
              <a:t>三、集成稳压器（三端稳压器）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395288" y="1484313"/>
            <a:ext cx="7885112"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为了使稳压管稳压电路输出大电流，需要加晶体管放大。</a:t>
            </a:r>
          </a:p>
        </p:txBody>
      </p:sp>
      <p:sp>
        <p:nvSpPr>
          <p:cNvPr id="52227" name="Text Box 3"/>
          <p:cNvSpPr txBox="1">
            <a:spLocks noChangeArrowheads="1"/>
          </p:cNvSpPr>
          <p:nvPr/>
        </p:nvSpPr>
        <p:spPr bwMode="auto">
          <a:xfrm>
            <a:off x="611505" y="5300663"/>
            <a:ext cx="779145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稳压原理：电路引入</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电压负反馈</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，稳定输出电压。</a:t>
            </a:r>
          </a:p>
        </p:txBody>
      </p:sp>
      <p:graphicFrame>
        <p:nvGraphicFramePr>
          <p:cNvPr id="35843" name="Object 4"/>
          <p:cNvGraphicFramePr/>
          <p:nvPr/>
        </p:nvGraphicFramePr>
        <p:xfrm>
          <a:off x="1043623" y="2348548"/>
          <a:ext cx="2881312" cy="1576387"/>
        </p:xfrm>
        <a:graphic>
          <a:graphicData uri="http://schemas.openxmlformats.org/presentationml/2006/ole">
            <mc:AlternateContent xmlns:mc="http://schemas.openxmlformats.org/markup-compatibility/2006">
              <mc:Choice xmlns:v="urn:schemas-microsoft-com:vml" Requires="v">
                <p:oleObj spid="_x0000_s23557" r:id="rId3" imgW="9115425" imgH="4962525" progId="MSPhotoEd.3">
                  <p:embed/>
                </p:oleObj>
              </mc:Choice>
              <mc:Fallback>
                <p:oleObj r:id="rId3" imgW="9115425" imgH="4962525" progId="MSPhotoEd.3">
                  <p:embed/>
                  <p:pic>
                    <p:nvPicPr>
                      <p:cNvPr id="0" name="图片 3125"/>
                      <p:cNvPicPr/>
                      <p:nvPr/>
                    </p:nvPicPr>
                    <p:blipFill>
                      <a:blip r:embed="rId4"/>
                      <a:stretch>
                        <a:fillRect/>
                      </a:stretch>
                    </p:blipFill>
                    <p:spPr>
                      <a:xfrm>
                        <a:off x="1043623" y="2348548"/>
                        <a:ext cx="2881312" cy="1576387"/>
                      </a:xfrm>
                      <a:prstGeom prst="rect">
                        <a:avLst/>
                      </a:prstGeom>
                      <a:noFill/>
                      <a:ln w="38100">
                        <a:noFill/>
                        <a:miter/>
                      </a:ln>
                    </p:spPr>
                  </p:pic>
                </p:oleObj>
              </mc:Fallback>
            </mc:AlternateContent>
          </a:graphicData>
        </a:graphic>
      </p:graphicFrame>
      <p:graphicFrame>
        <p:nvGraphicFramePr>
          <p:cNvPr id="52229" name="Object 5"/>
          <p:cNvGraphicFramePr/>
          <p:nvPr/>
        </p:nvGraphicFramePr>
        <p:xfrm>
          <a:off x="4427855" y="2276158"/>
          <a:ext cx="2805113" cy="1620837"/>
        </p:xfrm>
        <a:graphic>
          <a:graphicData uri="http://schemas.openxmlformats.org/presentationml/2006/ole">
            <mc:AlternateContent xmlns:mc="http://schemas.openxmlformats.org/markup-compatibility/2006">
              <mc:Choice xmlns:v="urn:schemas-microsoft-com:vml" Requires="v">
                <p:oleObj spid="_x0000_s23558" r:id="rId5" imgW="9763125" imgH="5610225" progId="MSPhotoEd.3">
                  <p:embed/>
                </p:oleObj>
              </mc:Choice>
              <mc:Fallback>
                <p:oleObj r:id="rId5" imgW="9763125" imgH="5610225" progId="MSPhotoEd.3">
                  <p:embed/>
                  <p:pic>
                    <p:nvPicPr>
                      <p:cNvPr id="0" name="图片 3129"/>
                      <p:cNvPicPr/>
                      <p:nvPr/>
                    </p:nvPicPr>
                    <p:blipFill>
                      <a:blip r:embed="rId6"/>
                      <a:stretch>
                        <a:fillRect/>
                      </a:stretch>
                    </p:blipFill>
                    <p:spPr>
                      <a:xfrm>
                        <a:off x="4427855" y="2276158"/>
                        <a:ext cx="2805113" cy="1620837"/>
                      </a:xfrm>
                      <a:prstGeom prst="rect">
                        <a:avLst/>
                      </a:prstGeom>
                      <a:noFill/>
                      <a:ln w="38100">
                        <a:noFill/>
                        <a:miter/>
                      </a:ln>
                    </p:spPr>
                  </p:pic>
                </p:oleObj>
              </mc:Fallback>
            </mc:AlternateContent>
          </a:graphicData>
        </a:graphic>
      </p:graphicFrame>
      <p:graphicFrame>
        <p:nvGraphicFramePr>
          <p:cNvPr id="52230" name="Object 6"/>
          <p:cNvGraphicFramePr/>
          <p:nvPr/>
        </p:nvGraphicFramePr>
        <p:xfrm>
          <a:off x="1835785" y="4293235"/>
          <a:ext cx="1668463" cy="438150"/>
        </p:xfrm>
        <a:graphic>
          <a:graphicData uri="http://schemas.openxmlformats.org/presentationml/2006/ole">
            <mc:AlternateContent xmlns:mc="http://schemas.openxmlformats.org/markup-compatibility/2006">
              <mc:Choice xmlns:v="urn:schemas-microsoft-com:vml" Requires="v">
                <p:oleObj spid="_x0000_s23559" r:id="rId7" imgW="876300" imgH="228600" progId="Equation.3">
                  <p:embed/>
                </p:oleObj>
              </mc:Choice>
              <mc:Fallback>
                <p:oleObj r:id="rId7" imgW="876300" imgH="228600" progId="Equation.3">
                  <p:embed/>
                  <p:pic>
                    <p:nvPicPr>
                      <p:cNvPr id="0" name="图片 3128"/>
                      <p:cNvPicPr/>
                      <p:nvPr/>
                    </p:nvPicPr>
                    <p:blipFill>
                      <a:blip r:embed="rId8"/>
                      <a:stretch>
                        <a:fillRect/>
                      </a:stretch>
                    </p:blipFill>
                    <p:spPr>
                      <a:xfrm>
                        <a:off x="1835785" y="4293235"/>
                        <a:ext cx="1668463" cy="4381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52231" name="Object 7"/>
          <p:cNvGraphicFramePr/>
          <p:nvPr/>
        </p:nvGraphicFramePr>
        <p:xfrm>
          <a:off x="4140200" y="4307840"/>
          <a:ext cx="1789113" cy="438150"/>
        </p:xfrm>
        <a:graphic>
          <a:graphicData uri="http://schemas.openxmlformats.org/presentationml/2006/ole">
            <mc:AlternateContent xmlns:mc="http://schemas.openxmlformats.org/markup-compatibility/2006">
              <mc:Choice xmlns:v="urn:schemas-microsoft-com:vml" Requires="v">
                <p:oleObj spid="_x0000_s23560" r:id="rId9" imgW="939800" imgH="228600" progId="Equation.3">
                  <p:embed/>
                </p:oleObj>
              </mc:Choice>
              <mc:Fallback>
                <p:oleObj r:id="rId9" imgW="939800" imgH="228600" progId="Equation.3">
                  <p:embed/>
                  <p:pic>
                    <p:nvPicPr>
                      <p:cNvPr id="0" name="图片 3131"/>
                      <p:cNvPicPr/>
                      <p:nvPr/>
                    </p:nvPicPr>
                    <p:blipFill>
                      <a:blip r:embed="rId10"/>
                      <a:stretch>
                        <a:fillRect/>
                      </a:stretch>
                    </p:blipFill>
                    <p:spPr>
                      <a:xfrm>
                        <a:off x="4140200" y="4307840"/>
                        <a:ext cx="1789113" cy="4381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5847" name="Rectangle 8"/>
          <p:cNvSpPr/>
          <p:nvPr/>
        </p:nvSpPr>
        <p:spPr>
          <a:xfrm>
            <a:off x="179388" y="836613"/>
            <a:ext cx="6735762" cy="576262"/>
          </a:xfrm>
          <a:prstGeom prst="rect">
            <a:avLst/>
          </a:prstGeom>
          <a:noFill/>
          <a:ln w="9525">
            <a:noFill/>
          </a:ln>
        </p:spPr>
        <p:txBody>
          <a:bodyPr anchor="ctr"/>
          <a:lstStyle/>
          <a:p>
            <a:r>
              <a:rPr lang="zh-CN" altLang="en-US" sz="3200" dirty="0">
                <a:solidFill>
                  <a:schemeClr val="tx2"/>
                </a:solidFill>
                <a:latin typeface="Arial" panose="020B0604020202020204" pitchFamily="34" charset="0"/>
                <a:ea typeface="华文行楷" panose="02010800040101010101" pitchFamily="2" charset="-122"/>
              </a:rPr>
              <a:t>一、</a:t>
            </a:r>
            <a:r>
              <a:rPr lang="zh-CN" altLang="zh-CN" sz="3200" dirty="0">
                <a:solidFill>
                  <a:schemeClr val="tx2"/>
                </a:solidFill>
                <a:latin typeface="隶书" panose="02010509060101010101" pitchFamily="49" charset="-122"/>
                <a:ea typeface="华文行楷" panose="02010800040101010101" pitchFamily="2" charset="-122"/>
              </a:rPr>
              <a:t>基本调整管稳压电路</a:t>
            </a:r>
            <a:endParaRPr lang="zh-CN" altLang="zh-CN" sz="3600" dirty="0">
              <a:solidFill>
                <a:schemeClr val="tx2"/>
              </a:solidFill>
              <a:latin typeface="Arial" panose="020B0604020202020204" pitchFamily="34"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wipe(left)">
                                      <p:cBhvr>
                                        <p:cTn id="17" dur="500"/>
                                        <p:tgtEl>
                                          <p:spTgt spid="522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wipe(left)">
                                      <p:cBhvr>
                                        <p:cTn id="22" dur="500"/>
                                        <p:tgtEl>
                                          <p:spTgt spid="52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7">
                                            <p:txEl>
                                              <p:pRg st="0" end="0"/>
                                            </p:txEl>
                                          </p:spTgt>
                                        </p:tgtEl>
                                        <p:attrNameLst>
                                          <p:attrName>style.visibility</p:attrName>
                                        </p:attrNameLst>
                                      </p:cBhvr>
                                      <p:to>
                                        <p:strVal val="visible"/>
                                      </p:to>
                                    </p:set>
                                    <p:animEffect transition="in" filter="wipe(left)">
                                      <p:cBhvr>
                                        <p:cTn id="27" dur="500"/>
                                        <p:tgtEl>
                                          <p:spTgt spid="52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22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827723" y="1613853"/>
            <a:ext cx="7885112" cy="460375"/>
          </a:xfrm>
          <a:prstGeom prst="rect">
            <a:avLst/>
          </a:prstGeom>
          <a:noFill/>
          <a:ln w="9525">
            <a:noFill/>
          </a:ln>
        </p:spPr>
        <p:txBody>
          <a:bodyPr anchor="t">
            <a:spAutoFit/>
          </a:bodyPr>
          <a:lstStyle/>
          <a:p>
            <a:pPr>
              <a:spcBef>
                <a:spcPct val="50000"/>
              </a:spcBef>
            </a:pPr>
            <a:r>
              <a:rPr lang="zh-CN" altLang="en-US" sz="2400" b="1" dirty="0">
                <a:latin typeface="宋体" panose="02010600030101010101" pitchFamily="2" charset="-122"/>
                <a:sym typeface="+mn-ea"/>
              </a:rPr>
              <a:t>调整管的作用及如何提高稳压性能</a:t>
            </a:r>
            <a:endParaRPr lang="zh-CN" altLang="en-US" sz="2400" b="1" dirty="0">
              <a:latin typeface="宋体" panose="02010600030101010101" pitchFamily="2" charset="-122"/>
            </a:endParaRPr>
          </a:p>
        </p:txBody>
      </p:sp>
      <p:sp>
        <p:nvSpPr>
          <p:cNvPr id="35847" name="Rectangle 8"/>
          <p:cNvSpPr/>
          <p:nvPr/>
        </p:nvSpPr>
        <p:spPr>
          <a:xfrm>
            <a:off x="251143" y="908368"/>
            <a:ext cx="6735762" cy="576262"/>
          </a:xfrm>
          <a:prstGeom prst="rect">
            <a:avLst/>
          </a:prstGeom>
          <a:noFill/>
          <a:ln w="9525">
            <a:noFill/>
          </a:ln>
        </p:spPr>
        <p:txBody>
          <a:bodyPr anchor="ctr"/>
          <a:lstStyle/>
          <a:p>
            <a:r>
              <a:rPr lang="zh-CN" altLang="en-US" sz="3200" dirty="0">
                <a:solidFill>
                  <a:schemeClr val="tx2"/>
                </a:solidFill>
                <a:latin typeface="Arial" panose="020B0604020202020204" pitchFamily="34" charset="0"/>
                <a:ea typeface="华文行楷" panose="02010800040101010101" pitchFamily="2" charset="-122"/>
              </a:rPr>
              <a:t>一、</a:t>
            </a:r>
            <a:r>
              <a:rPr lang="zh-CN" altLang="zh-CN" sz="3200" dirty="0">
                <a:solidFill>
                  <a:schemeClr val="tx2"/>
                </a:solidFill>
                <a:latin typeface="隶书" panose="02010509060101010101" pitchFamily="49" charset="-122"/>
                <a:ea typeface="华文行楷" panose="02010800040101010101" pitchFamily="2" charset="-122"/>
              </a:rPr>
              <a:t>基本调整管稳压电路</a:t>
            </a:r>
            <a:endParaRPr lang="zh-CN" altLang="zh-CN" sz="3600" dirty="0">
              <a:solidFill>
                <a:schemeClr val="tx2"/>
              </a:solidFill>
              <a:latin typeface="Arial" panose="020B0604020202020204" pitchFamily="34" charset="0"/>
              <a:ea typeface="华文行楷" panose="02010800040101010101" pitchFamily="2" charset="-122"/>
            </a:endParaRPr>
          </a:p>
        </p:txBody>
      </p:sp>
      <p:graphicFrame>
        <p:nvGraphicFramePr>
          <p:cNvPr id="52239" name="Object 15"/>
          <p:cNvGraphicFramePr>
            <a:graphicFrameLocks noGrp="1"/>
          </p:cNvGraphicFramePr>
          <p:nvPr>
            <p:ph/>
          </p:nvPr>
        </p:nvGraphicFramePr>
        <p:xfrm>
          <a:off x="2987358" y="4104640"/>
          <a:ext cx="1863725" cy="468313"/>
        </p:xfrm>
        <a:graphic>
          <a:graphicData uri="http://schemas.openxmlformats.org/presentationml/2006/ole">
            <mc:AlternateContent xmlns:mc="http://schemas.openxmlformats.org/markup-compatibility/2006">
              <mc:Choice xmlns:v="urn:schemas-microsoft-com:vml" Requires="v">
                <p:oleObj spid="_x0000_s24580" r:id="rId3" imgW="914400" imgH="228600" progId="Equation.3">
                  <p:embed/>
                </p:oleObj>
              </mc:Choice>
              <mc:Fallback>
                <p:oleObj r:id="rId3" imgW="914400" imgH="228600" progId="Equation.3">
                  <p:embed/>
                  <p:pic>
                    <p:nvPicPr>
                      <p:cNvPr id="0" name="图片 3126"/>
                      <p:cNvPicPr/>
                      <p:nvPr/>
                    </p:nvPicPr>
                    <p:blipFill>
                      <a:blip r:embed="rId4"/>
                      <a:stretch>
                        <a:fillRect/>
                      </a:stretch>
                    </p:blipFill>
                    <p:spPr>
                      <a:xfrm>
                        <a:off x="2987358" y="4104640"/>
                        <a:ext cx="1863725" cy="468313"/>
                      </a:xfrm>
                      <a:prstGeom prst="rect">
                        <a:avLst/>
                      </a:prstGeom>
                      <a:solidFill>
                        <a:srgbClr val="66FFFF"/>
                      </a:solidFill>
                      <a:ln>
                        <a:solidFill>
                          <a:srgbClr val="FF0000"/>
                        </a:solidFill>
                        <a:miter/>
                      </a:ln>
                    </p:spPr>
                  </p:pic>
                </p:oleObj>
              </mc:Fallback>
            </mc:AlternateContent>
          </a:graphicData>
        </a:graphic>
      </p:graphicFrame>
      <p:sp>
        <p:nvSpPr>
          <p:cNvPr id="52240" name="Text Box 16"/>
          <p:cNvSpPr txBox="1"/>
          <p:nvPr/>
        </p:nvSpPr>
        <p:spPr>
          <a:xfrm>
            <a:off x="1188085" y="4580890"/>
            <a:ext cx="7367905" cy="902970"/>
          </a:xfrm>
          <a:prstGeom prst="rect">
            <a:avLst/>
          </a:prstGeom>
          <a:noFill/>
          <a:ln w="9525">
            <a:noFill/>
          </a:ln>
        </p:spPr>
        <p:txBody>
          <a:bodyPr wrap="square" anchor="t">
            <a:spAutoFit/>
          </a:bodyPr>
          <a:lstStyle/>
          <a:p>
            <a:pPr>
              <a:lnSpc>
                <a:spcPct val="110000"/>
              </a:lnSpc>
              <a:spcBef>
                <a:spcPct val="1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不管什么原因引起</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变化，都将通过</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a:t>
            </a:r>
            <a:r>
              <a:rPr lang="zh-CN" altLang="zh-CN" sz="2400" b="1" dirty="0">
                <a:latin typeface="Times New Roman" panose="02020603050405020304" pitchFamily="18" charset="0"/>
                <a:ea typeface="宋体" panose="02010600030101010101" pitchFamily="2" charset="-122"/>
              </a:rPr>
              <a:t>的调节使</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稳定，故称晶体管为调整管。</a:t>
            </a:r>
            <a:endParaRPr lang="zh-CN" altLang="en-US" sz="2400" b="1" dirty="0">
              <a:latin typeface="Times New Roman" panose="02020603050405020304" pitchFamily="18" charset="0"/>
              <a:ea typeface="宋体" panose="02010600030101010101" pitchFamily="2" charset="-122"/>
            </a:endParaRPr>
          </a:p>
        </p:txBody>
      </p:sp>
      <p:sp>
        <p:nvSpPr>
          <p:cNvPr id="52241" name="Text Box 17"/>
          <p:cNvSpPr txBox="1"/>
          <p:nvPr/>
        </p:nvSpPr>
        <p:spPr>
          <a:xfrm>
            <a:off x="1332230" y="5588635"/>
            <a:ext cx="6494145" cy="902970"/>
          </a:xfrm>
          <a:prstGeom prst="rect">
            <a:avLst/>
          </a:prstGeom>
          <a:noFill/>
          <a:ln w="9525">
            <a:noFill/>
          </a:ln>
        </p:spPr>
        <p:txBody>
          <a:bodyPr wrap="square" anchor="t">
            <a:spAutoFit/>
          </a:bodyPr>
          <a:lstStyle/>
          <a:p>
            <a:pPr>
              <a:lnSpc>
                <a:spcPct val="110000"/>
              </a:lnSpc>
              <a:spcBef>
                <a:spcPct val="10000"/>
              </a:spcBef>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若要提高电路的稳压性能，则应加深电路的负反馈，即提高放大电路的放大倍数。</a:t>
            </a:r>
            <a:endParaRPr lang="zh-CN" altLang="en-US" sz="2400" dirty="0">
              <a:latin typeface="Times New Roman" panose="02020603050405020304" pitchFamily="18" charset="0"/>
              <a:ea typeface="宋体" panose="02010600030101010101" pitchFamily="2" charset="-122"/>
            </a:endParaRPr>
          </a:p>
        </p:txBody>
      </p:sp>
      <p:graphicFrame>
        <p:nvGraphicFramePr>
          <p:cNvPr id="2" name="Object 5"/>
          <p:cNvGraphicFramePr/>
          <p:nvPr/>
        </p:nvGraphicFramePr>
        <p:xfrm>
          <a:off x="828040" y="2279333"/>
          <a:ext cx="2805113" cy="1620837"/>
        </p:xfrm>
        <a:graphic>
          <a:graphicData uri="http://schemas.openxmlformats.org/presentationml/2006/ole">
            <mc:AlternateContent xmlns:mc="http://schemas.openxmlformats.org/markup-compatibility/2006">
              <mc:Choice xmlns:v="urn:schemas-microsoft-com:vml" Requires="v">
                <p:oleObj spid="_x0000_s24581" r:id="rId5" imgW="9763125" imgH="5610225" progId="MSPhotoEd.3">
                  <p:embed/>
                </p:oleObj>
              </mc:Choice>
              <mc:Fallback>
                <p:oleObj r:id="rId5" imgW="9763125" imgH="5610225" progId="MSPhotoEd.3">
                  <p:embed/>
                  <p:pic>
                    <p:nvPicPr>
                      <p:cNvPr id="0" name="图片 3129"/>
                      <p:cNvPicPr/>
                      <p:nvPr/>
                    </p:nvPicPr>
                    <p:blipFill>
                      <a:blip r:embed="rId6"/>
                      <a:stretch>
                        <a:fillRect/>
                      </a:stretch>
                    </p:blipFill>
                    <p:spPr>
                      <a:xfrm>
                        <a:off x="828040" y="2279333"/>
                        <a:ext cx="2805113" cy="1620837"/>
                      </a:xfrm>
                      <a:prstGeom prst="rect">
                        <a:avLst/>
                      </a:prstGeom>
                      <a:noFill/>
                      <a:ln w="38100">
                        <a:noFill/>
                        <a:miter/>
                      </a:ln>
                    </p:spPr>
                  </p:pic>
                </p:oleObj>
              </mc:Fallback>
            </mc:AlternateContent>
          </a:graphicData>
        </a:graphic>
      </p:graphicFrame>
      <p:grpSp>
        <p:nvGrpSpPr>
          <p:cNvPr id="46085" name="组合 46084"/>
          <p:cNvGrpSpPr/>
          <p:nvPr/>
        </p:nvGrpSpPr>
        <p:grpSpPr>
          <a:xfrm>
            <a:off x="3970655" y="2179955"/>
            <a:ext cx="3505200" cy="1819275"/>
            <a:chOff x="2544" y="1248"/>
            <a:chExt cx="2208" cy="1146"/>
          </a:xfrm>
        </p:grpSpPr>
        <p:graphicFrame>
          <p:nvGraphicFramePr>
            <p:cNvPr id="46086" name="对象 46085"/>
            <p:cNvGraphicFramePr/>
            <p:nvPr/>
          </p:nvGraphicFramePr>
          <p:xfrm>
            <a:off x="2832" y="1248"/>
            <a:ext cx="1920" cy="1146"/>
          </p:xfrm>
          <a:graphic>
            <a:graphicData uri="http://schemas.openxmlformats.org/presentationml/2006/ole">
              <mc:AlternateContent xmlns:mc="http://schemas.openxmlformats.org/markup-compatibility/2006">
                <mc:Choice xmlns:v="urn:schemas-microsoft-com:vml" Requires="v">
                  <p:oleObj spid="_x0000_s24582" r:id="rId7" imgW="10868025" imgH="6486525" progId="MSPhotoEd.3">
                    <p:embed/>
                  </p:oleObj>
                </mc:Choice>
                <mc:Fallback>
                  <p:oleObj r:id="rId7" imgW="10868025" imgH="6486525" progId="MSPhotoEd.3">
                    <p:embed/>
                    <p:pic>
                      <p:nvPicPr>
                        <p:cNvPr id="0" name="图片 3081"/>
                        <p:cNvPicPr/>
                        <p:nvPr/>
                      </p:nvPicPr>
                      <p:blipFill>
                        <a:blip r:embed="rId8"/>
                        <a:stretch>
                          <a:fillRect/>
                        </a:stretch>
                      </p:blipFill>
                      <p:spPr>
                        <a:xfrm>
                          <a:off x="2832" y="1248"/>
                          <a:ext cx="1920" cy="1146"/>
                        </a:xfrm>
                        <a:prstGeom prst="rect">
                          <a:avLst/>
                        </a:prstGeom>
                        <a:noFill/>
                        <a:ln w="38100">
                          <a:noFill/>
                          <a:miter/>
                        </a:ln>
                      </p:spPr>
                    </p:pic>
                  </p:oleObj>
                </mc:Fallback>
              </mc:AlternateContent>
            </a:graphicData>
          </a:graphic>
        </p:graphicFrame>
        <p:sp>
          <p:nvSpPr>
            <p:cNvPr id="46087" name="右箭头 46086"/>
            <p:cNvSpPr/>
            <p:nvPr/>
          </p:nvSpPr>
          <p:spPr>
            <a:xfrm>
              <a:off x="2544" y="1680"/>
              <a:ext cx="240" cy="144"/>
            </a:xfrm>
            <a:prstGeom prst="rightArrow">
              <a:avLst>
                <a:gd name="adj1" fmla="val 50000"/>
                <a:gd name="adj2" fmla="val 41666"/>
              </a:avLst>
            </a:prstGeom>
            <a:solidFill>
              <a:srgbClr val="66FFFF"/>
            </a:solidFill>
            <a:ln w="28575" cap="flat" cmpd="sng">
              <a:solidFill>
                <a:srgbClr val="FF3300"/>
              </a:solidFill>
              <a:prstDash val="solid"/>
              <a:miter/>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085"/>
                                        </p:tgtEl>
                                        <p:attrNameLst>
                                          <p:attrName>style.visibility</p:attrName>
                                        </p:attrNameLst>
                                      </p:cBhvr>
                                      <p:to>
                                        <p:strVal val="visible"/>
                                      </p:to>
                                    </p:set>
                                    <p:animEffect transition="in" filter="wipe(left)">
                                      <p:cBhvr>
                                        <p:cTn id="15" dur="500"/>
                                        <p:tgtEl>
                                          <p:spTgt spid="4608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2239"/>
                                        </p:tgtEl>
                                        <p:attrNameLst>
                                          <p:attrName>style.visibility</p:attrName>
                                        </p:attrNameLst>
                                      </p:cBhvr>
                                      <p:to>
                                        <p:strVal val="visible"/>
                                      </p:to>
                                    </p:set>
                                    <p:animEffect transition="in" filter="wipe(left)">
                                      <p:cBhvr>
                                        <p:cTn id="20" dur="500"/>
                                        <p:tgtEl>
                                          <p:spTgt spid="522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240">
                                            <p:txEl>
                                              <p:pRg st="0" end="0"/>
                                            </p:txEl>
                                          </p:spTgt>
                                        </p:tgtEl>
                                        <p:attrNameLst>
                                          <p:attrName>style.visibility</p:attrName>
                                        </p:attrNameLst>
                                      </p:cBhvr>
                                      <p:to>
                                        <p:strVal val="visible"/>
                                      </p:to>
                                    </p:set>
                                    <p:animEffect transition="in" filter="wipe(left)">
                                      <p:cBhvr>
                                        <p:cTn id="25" dur="500"/>
                                        <p:tgtEl>
                                          <p:spTgt spid="5224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2241">
                                            <p:txEl>
                                              <p:pRg st="0" end="0"/>
                                            </p:txEl>
                                          </p:spTgt>
                                        </p:tgtEl>
                                        <p:attrNameLst>
                                          <p:attrName>style.visibility</p:attrName>
                                        </p:attrNameLst>
                                      </p:cBhvr>
                                      <p:to>
                                        <p:strVal val="visible"/>
                                      </p:to>
                                    </p:set>
                                    <p:animEffect transition="in" filter="wipe(left)">
                                      <p:cBhvr>
                                        <p:cTn id="30" dur="500"/>
                                        <p:tgtEl>
                                          <p:spTgt spid="52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uiExpand="1" build="p"/>
      <p:bldP spid="52240" grpId="0" build="p"/>
      <p:bldP spid="522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250825" y="836613"/>
            <a:ext cx="5976938" cy="457200"/>
          </a:xfrm>
        </p:spPr>
        <p:txBody>
          <a:bodyPr wrap="square" lIns="91440" tIns="45720" rIns="91440" bIns="45720" anchor="ctr"/>
          <a:lstStyle/>
          <a:p>
            <a:pPr algn="l" eaLnBrk="1" hangingPunct="1"/>
            <a:r>
              <a:rPr lang="zh-CN" altLang="en-US" sz="3200" dirty="0">
                <a:ea typeface="华文行楷" panose="02010800040101010101" pitchFamily="2" charset="-122"/>
              </a:rPr>
              <a:t>直流电源的组成及各部分的作用</a:t>
            </a:r>
            <a:endParaRPr lang="zh-CN" altLang="en-US" dirty="0">
              <a:ea typeface="华文行楷" panose="02010800040101010101" pitchFamily="2" charset="-122"/>
            </a:endParaRPr>
          </a:p>
        </p:txBody>
      </p:sp>
      <p:graphicFrame>
        <p:nvGraphicFramePr>
          <p:cNvPr id="21507" name="Object 3"/>
          <p:cNvGraphicFramePr/>
          <p:nvPr/>
        </p:nvGraphicFramePr>
        <p:xfrm>
          <a:off x="1219200" y="3124200"/>
          <a:ext cx="533400" cy="555625"/>
        </p:xfrm>
        <a:graphic>
          <a:graphicData uri="http://schemas.openxmlformats.org/presentationml/2006/ole">
            <mc:AlternateContent xmlns:mc="http://schemas.openxmlformats.org/markup-compatibility/2006">
              <mc:Choice xmlns:v="urn:schemas-microsoft-com:vml" Requires="v">
                <p:oleObj spid="_x0000_s4103" r:id="rId3" imgW="23660100" imgH="4314825" progId="MSPhotoEd.3">
                  <p:embed/>
                </p:oleObj>
              </mc:Choice>
              <mc:Fallback>
                <p:oleObj r:id="rId3" imgW="23660100" imgH="4314825" progId="MSPhotoEd.3">
                  <p:embed/>
                  <p:pic>
                    <p:nvPicPr>
                      <p:cNvPr id="0" name="图片 3075"/>
                      <p:cNvPicPr/>
                      <p:nvPr/>
                    </p:nvPicPr>
                    <p:blipFill>
                      <a:blip r:embed="rId4"/>
                      <a:srcRect l="5000" t="50000" r="86250"/>
                      <a:stretch>
                        <a:fillRect/>
                      </a:stretch>
                    </p:blipFill>
                    <p:spPr>
                      <a:xfrm>
                        <a:off x="1219200" y="3124200"/>
                        <a:ext cx="533400" cy="555625"/>
                      </a:xfrm>
                      <a:prstGeom prst="rect">
                        <a:avLst/>
                      </a:prstGeom>
                      <a:noFill/>
                      <a:ln w="38100">
                        <a:noFill/>
                        <a:miter/>
                      </a:ln>
                    </p:spPr>
                  </p:pic>
                </p:oleObj>
              </mc:Fallback>
            </mc:AlternateContent>
          </a:graphicData>
        </a:graphic>
      </p:graphicFrame>
      <p:graphicFrame>
        <p:nvGraphicFramePr>
          <p:cNvPr id="21508" name="Object 4"/>
          <p:cNvGraphicFramePr/>
          <p:nvPr/>
        </p:nvGraphicFramePr>
        <p:xfrm>
          <a:off x="2743200" y="3124200"/>
          <a:ext cx="533400" cy="555625"/>
        </p:xfrm>
        <a:graphic>
          <a:graphicData uri="http://schemas.openxmlformats.org/presentationml/2006/ole">
            <mc:AlternateContent xmlns:mc="http://schemas.openxmlformats.org/markup-compatibility/2006">
              <mc:Choice xmlns:v="urn:schemas-microsoft-com:vml" Requires="v">
                <p:oleObj spid="_x0000_s4104" r:id="rId5" imgW="23660100" imgH="4314825" progId="MSPhotoEd.3">
                  <p:embed/>
                </p:oleObj>
              </mc:Choice>
              <mc:Fallback>
                <p:oleObj r:id="rId5" imgW="23660100" imgH="4314825" progId="MSPhotoEd.3">
                  <p:embed/>
                  <p:pic>
                    <p:nvPicPr>
                      <p:cNvPr id="0" name="图片 3076"/>
                      <p:cNvPicPr/>
                      <p:nvPr/>
                    </p:nvPicPr>
                    <p:blipFill>
                      <a:blip r:embed="rId4"/>
                      <a:srcRect l="5000" t="50000" r="86250"/>
                      <a:stretch>
                        <a:fillRect/>
                      </a:stretch>
                    </p:blipFill>
                    <p:spPr>
                      <a:xfrm>
                        <a:off x="2743200" y="3124200"/>
                        <a:ext cx="533400" cy="555625"/>
                      </a:xfrm>
                      <a:prstGeom prst="rect">
                        <a:avLst/>
                      </a:prstGeom>
                      <a:noFill/>
                      <a:ln w="38100">
                        <a:noFill/>
                        <a:miter/>
                      </a:ln>
                    </p:spPr>
                  </p:pic>
                </p:oleObj>
              </mc:Fallback>
            </mc:AlternateContent>
          </a:graphicData>
        </a:graphic>
      </p:graphicFrame>
      <p:graphicFrame>
        <p:nvGraphicFramePr>
          <p:cNvPr id="21509" name="Object 5"/>
          <p:cNvGraphicFramePr/>
          <p:nvPr/>
        </p:nvGraphicFramePr>
        <p:xfrm>
          <a:off x="7772400" y="3124200"/>
          <a:ext cx="609600" cy="434975"/>
        </p:xfrm>
        <a:graphic>
          <a:graphicData uri="http://schemas.openxmlformats.org/presentationml/2006/ole">
            <mc:AlternateContent xmlns:mc="http://schemas.openxmlformats.org/markup-compatibility/2006">
              <mc:Choice xmlns:v="urn:schemas-microsoft-com:vml" Requires="v">
                <p:oleObj spid="_x0000_s4105" r:id="rId6" imgW="23660100" imgH="4314825" progId="MSPhotoEd.3">
                  <p:embed/>
                </p:oleObj>
              </mc:Choice>
              <mc:Fallback>
                <p:oleObj r:id="rId6" imgW="23660100" imgH="4314825" progId="MSPhotoEd.3">
                  <p:embed/>
                  <p:pic>
                    <p:nvPicPr>
                      <p:cNvPr id="0" name="图片 3077"/>
                      <p:cNvPicPr/>
                      <p:nvPr/>
                    </p:nvPicPr>
                    <p:blipFill>
                      <a:blip r:embed="rId4"/>
                      <a:srcRect l="91251" t="48000" b="17714"/>
                      <a:stretch>
                        <a:fillRect/>
                      </a:stretch>
                    </p:blipFill>
                    <p:spPr>
                      <a:xfrm>
                        <a:off x="7772400" y="3124200"/>
                        <a:ext cx="609600" cy="434975"/>
                      </a:xfrm>
                      <a:prstGeom prst="rect">
                        <a:avLst/>
                      </a:prstGeom>
                      <a:noFill/>
                      <a:ln w="38100">
                        <a:noFill/>
                        <a:miter/>
                      </a:ln>
                    </p:spPr>
                  </p:pic>
                </p:oleObj>
              </mc:Fallback>
            </mc:AlternateContent>
          </a:graphicData>
        </a:graphic>
      </p:graphicFrame>
      <p:graphicFrame>
        <p:nvGraphicFramePr>
          <p:cNvPr id="21510" name="Object 6"/>
          <p:cNvGraphicFramePr/>
          <p:nvPr/>
        </p:nvGraphicFramePr>
        <p:xfrm>
          <a:off x="5943600" y="3200400"/>
          <a:ext cx="762000" cy="352425"/>
        </p:xfrm>
        <a:graphic>
          <a:graphicData uri="http://schemas.openxmlformats.org/presentationml/2006/ole">
            <mc:AlternateContent xmlns:mc="http://schemas.openxmlformats.org/markup-compatibility/2006">
              <mc:Choice xmlns:v="urn:schemas-microsoft-com:vml" Requires="v">
                <p:oleObj spid="_x0000_s4106" r:id="rId7" imgW="23660100" imgH="4314825" progId="MSPhotoEd.3">
                  <p:embed/>
                </p:oleObj>
              </mc:Choice>
              <mc:Fallback>
                <p:oleObj r:id="rId7" imgW="23660100" imgH="4314825" progId="MSPhotoEd.3">
                  <p:embed/>
                  <p:pic>
                    <p:nvPicPr>
                      <p:cNvPr id="0" name="图片 3078"/>
                      <p:cNvPicPr/>
                      <p:nvPr/>
                    </p:nvPicPr>
                    <p:blipFill>
                      <a:blip r:embed="rId4"/>
                      <a:srcRect l="66666" t="52222" r="23016" b="21667"/>
                      <a:stretch>
                        <a:fillRect/>
                      </a:stretch>
                    </p:blipFill>
                    <p:spPr>
                      <a:xfrm>
                        <a:off x="5943600" y="3200400"/>
                        <a:ext cx="762000" cy="352425"/>
                      </a:xfrm>
                      <a:prstGeom prst="rect">
                        <a:avLst/>
                      </a:prstGeom>
                      <a:noFill/>
                      <a:ln w="38100">
                        <a:noFill/>
                        <a:miter/>
                      </a:ln>
                    </p:spPr>
                  </p:pic>
                </p:oleObj>
              </mc:Fallback>
            </mc:AlternateContent>
          </a:graphicData>
        </a:graphic>
      </p:graphicFrame>
      <p:graphicFrame>
        <p:nvGraphicFramePr>
          <p:cNvPr id="21511" name="Object 7"/>
          <p:cNvGraphicFramePr/>
          <p:nvPr/>
        </p:nvGraphicFramePr>
        <p:xfrm>
          <a:off x="4419600" y="3124200"/>
          <a:ext cx="685800" cy="598488"/>
        </p:xfrm>
        <a:graphic>
          <a:graphicData uri="http://schemas.openxmlformats.org/presentationml/2006/ole">
            <mc:AlternateContent xmlns:mc="http://schemas.openxmlformats.org/markup-compatibility/2006">
              <mc:Choice xmlns:v="urn:schemas-microsoft-com:vml" Requires="v">
                <p:oleObj spid="_x0000_s4107" r:id="rId8" imgW="23660100" imgH="4314825" progId="MSPhotoEd.3">
                  <p:embed/>
                </p:oleObj>
              </mc:Choice>
              <mc:Fallback>
                <p:oleObj r:id="rId8" imgW="23660100" imgH="4314825" progId="MSPhotoEd.3">
                  <p:embed/>
                  <p:pic>
                    <p:nvPicPr>
                      <p:cNvPr id="0" name="图片 3079"/>
                      <p:cNvPicPr/>
                      <p:nvPr/>
                    </p:nvPicPr>
                    <p:blipFill>
                      <a:blip r:embed="rId4"/>
                      <a:srcRect l="45859" t="52402" r="42676" b="-7205"/>
                      <a:stretch>
                        <a:fillRect/>
                      </a:stretch>
                    </p:blipFill>
                    <p:spPr>
                      <a:xfrm>
                        <a:off x="4419600" y="3124200"/>
                        <a:ext cx="685800" cy="598488"/>
                      </a:xfrm>
                      <a:prstGeom prst="rect">
                        <a:avLst/>
                      </a:prstGeom>
                      <a:noFill/>
                      <a:ln w="38100">
                        <a:noFill/>
                        <a:miter/>
                      </a:ln>
                    </p:spPr>
                  </p:pic>
                </p:oleObj>
              </mc:Fallback>
            </mc:AlternateContent>
          </a:graphicData>
        </a:graphic>
      </p:graphicFrame>
      <p:sp>
        <p:nvSpPr>
          <p:cNvPr id="21512" name="Text Box 8"/>
          <p:cNvSpPr txBox="1"/>
          <p:nvPr/>
        </p:nvSpPr>
        <p:spPr>
          <a:xfrm>
            <a:off x="1371600" y="3733800"/>
            <a:ext cx="1524000" cy="701675"/>
          </a:xfrm>
          <a:prstGeom prst="rect">
            <a:avLst/>
          </a:prstGeom>
          <a:noFill/>
          <a:ln w="9525">
            <a:noFill/>
          </a:ln>
        </p:spPr>
        <p:txBody>
          <a:bodyPr anchor="t">
            <a:spAutoFit/>
          </a:bodyPr>
          <a:lstStyle/>
          <a:p>
            <a:r>
              <a:rPr lang="zh-CN" altLang="en-US" sz="2000" b="1" dirty="0">
                <a:solidFill>
                  <a:srgbClr val="A50021"/>
                </a:solidFill>
                <a:latin typeface="Times New Roman" panose="02020603050405020304" pitchFamily="18" charset="0"/>
                <a:ea typeface="宋体" panose="02010600030101010101" pitchFamily="2" charset="-122"/>
              </a:rPr>
              <a:t>改变电压值通常为降压</a:t>
            </a:r>
            <a:endParaRPr lang="zh-CN" altLang="en-US" sz="2400" b="1" dirty="0">
              <a:solidFill>
                <a:srgbClr val="A50021"/>
              </a:solidFill>
              <a:latin typeface="Times New Roman" panose="02020603050405020304" pitchFamily="18" charset="0"/>
              <a:ea typeface="宋体" panose="02010600030101010101" pitchFamily="2" charset="-122"/>
            </a:endParaRPr>
          </a:p>
        </p:txBody>
      </p:sp>
      <p:sp>
        <p:nvSpPr>
          <p:cNvPr id="21513" name="Text Box 9"/>
          <p:cNvSpPr txBox="1"/>
          <p:nvPr/>
        </p:nvSpPr>
        <p:spPr>
          <a:xfrm>
            <a:off x="3200400" y="3733800"/>
            <a:ext cx="1295400" cy="701675"/>
          </a:xfrm>
          <a:prstGeom prst="rect">
            <a:avLst/>
          </a:prstGeom>
          <a:noFill/>
          <a:ln w="9525">
            <a:noFill/>
          </a:ln>
        </p:spPr>
        <p:txBody>
          <a:bodyPr anchor="t">
            <a:spAutoFit/>
          </a:bodyPr>
          <a:lstStyle/>
          <a:p>
            <a:pPr>
              <a:spcBef>
                <a:spcPct val="50000"/>
              </a:spcBef>
            </a:pPr>
            <a:r>
              <a:rPr lang="zh-CN" altLang="en-US" sz="2000" b="1" dirty="0">
                <a:solidFill>
                  <a:srgbClr val="A50021"/>
                </a:solidFill>
                <a:latin typeface="Times New Roman" panose="02020603050405020304" pitchFamily="18" charset="0"/>
                <a:ea typeface="宋体" panose="02010600030101010101" pitchFamily="2" charset="-122"/>
              </a:rPr>
              <a:t>交流变脉动的直流</a:t>
            </a:r>
            <a:endParaRPr lang="zh-CN" altLang="en-US" sz="2400" b="1" dirty="0">
              <a:solidFill>
                <a:srgbClr val="A50021"/>
              </a:solidFill>
              <a:latin typeface="Times New Roman" panose="02020603050405020304" pitchFamily="18" charset="0"/>
              <a:ea typeface="宋体" panose="02010600030101010101" pitchFamily="2" charset="-122"/>
            </a:endParaRPr>
          </a:p>
        </p:txBody>
      </p:sp>
      <p:sp>
        <p:nvSpPr>
          <p:cNvPr id="21514" name="Text Box 10"/>
          <p:cNvSpPr txBox="1"/>
          <p:nvPr/>
        </p:nvSpPr>
        <p:spPr>
          <a:xfrm>
            <a:off x="4876800" y="3886200"/>
            <a:ext cx="1219200" cy="396875"/>
          </a:xfrm>
          <a:prstGeom prst="rect">
            <a:avLst/>
          </a:prstGeom>
          <a:noFill/>
          <a:ln w="9525">
            <a:noFill/>
          </a:ln>
        </p:spPr>
        <p:txBody>
          <a:bodyPr anchor="t">
            <a:spAutoFit/>
          </a:bodyPr>
          <a:lstStyle/>
          <a:p>
            <a:pPr>
              <a:spcBef>
                <a:spcPct val="50000"/>
              </a:spcBef>
            </a:pPr>
            <a:r>
              <a:rPr lang="zh-CN" altLang="en-US" sz="2000" b="1" dirty="0">
                <a:solidFill>
                  <a:srgbClr val="A50021"/>
                </a:solidFill>
                <a:latin typeface="Times New Roman" panose="02020603050405020304" pitchFamily="18" charset="0"/>
                <a:ea typeface="宋体" panose="02010600030101010101" pitchFamily="2" charset="-122"/>
              </a:rPr>
              <a:t>减小脉动</a:t>
            </a:r>
            <a:endParaRPr lang="zh-CN" altLang="en-US" sz="2400" b="1" dirty="0">
              <a:solidFill>
                <a:srgbClr val="A50021"/>
              </a:solidFill>
              <a:latin typeface="Times New Roman" panose="02020603050405020304" pitchFamily="18" charset="0"/>
              <a:ea typeface="宋体" panose="02010600030101010101" pitchFamily="2" charset="-122"/>
            </a:endParaRPr>
          </a:p>
        </p:txBody>
      </p:sp>
      <p:sp>
        <p:nvSpPr>
          <p:cNvPr id="21515" name="Text Box 11"/>
          <p:cNvSpPr txBox="1"/>
          <p:nvPr/>
        </p:nvSpPr>
        <p:spPr>
          <a:xfrm>
            <a:off x="6172200" y="3657600"/>
            <a:ext cx="2590800" cy="1311275"/>
          </a:xfrm>
          <a:prstGeom prst="rect">
            <a:avLst/>
          </a:prstGeom>
          <a:noFill/>
          <a:ln w="9525">
            <a:noFill/>
          </a:ln>
        </p:spPr>
        <p:txBody>
          <a:bodyPr anchor="t">
            <a:spAutoFit/>
          </a:bodyPr>
          <a:lstStyle/>
          <a:p>
            <a:r>
              <a:rPr lang="en-US" altLang="zh-CN" sz="2000" b="1" dirty="0">
                <a:solidFill>
                  <a:srgbClr val="A50021"/>
                </a:solidFill>
                <a:latin typeface="Times New Roman" panose="02020603050405020304" pitchFamily="18" charset="0"/>
                <a:ea typeface="宋体" panose="02010600030101010101" pitchFamily="2" charset="-122"/>
              </a:rPr>
              <a:t>1) </a:t>
            </a:r>
            <a:r>
              <a:rPr lang="zh-CN" altLang="en-US" sz="2000" b="1" dirty="0">
                <a:solidFill>
                  <a:srgbClr val="A50021"/>
                </a:solidFill>
                <a:latin typeface="Times New Roman" panose="02020603050405020304" pitchFamily="18" charset="0"/>
                <a:ea typeface="宋体" panose="02010600030101010101" pitchFamily="2" charset="-122"/>
              </a:rPr>
              <a:t>负载变化输出电压基本不变；</a:t>
            </a:r>
          </a:p>
          <a:p>
            <a:r>
              <a:rPr lang="en-US" altLang="zh-CN" sz="2000" b="1" dirty="0">
                <a:solidFill>
                  <a:srgbClr val="A50021"/>
                </a:solidFill>
                <a:latin typeface="Times New Roman" panose="02020603050405020304" pitchFamily="18" charset="0"/>
                <a:ea typeface="宋体" panose="02010600030101010101" pitchFamily="2" charset="-122"/>
              </a:rPr>
              <a:t>2) </a:t>
            </a:r>
            <a:r>
              <a:rPr lang="zh-CN" altLang="en-US" sz="2000" b="1" dirty="0">
                <a:solidFill>
                  <a:srgbClr val="A50021"/>
                </a:solidFill>
                <a:latin typeface="Times New Roman" panose="02020603050405020304" pitchFamily="18" charset="0"/>
                <a:ea typeface="宋体" panose="02010600030101010101" pitchFamily="2" charset="-122"/>
              </a:rPr>
              <a:t>电网电压变化输出电压基本不变。</a:t>
            </a:r>
          </a:p>
        </p:txBody>
      </p:sp>
      <p:sp>
        <p:nvSpPr>
          <p:cNvPr id="21516" name="Text Box 12"/>
          <p:cNvSpPr txBox="1"/>
          <p:nvPr/>
        </p:nvSpPr>
        <p:spPr>
          <a:xfrm>
            <a:off x="533400" y="1371600"/>
            <a:ext cx="7772400" cy="822325"/>
          </a:xfrm>
          <a:prstGeom prst="rect">
            <a:avLst/>
          </a:prstGeom>
          <a:noFill/>
          <a:ln w="9525">
            <a:noFill/>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直流电源是能量转换电路，将</a:t>
            </a:r>
            <a:r>
              <a:rPr lang="en-US" altLang="zh-CN" sz="2400" b="1" dirty="0">
                <a:latin typeface="Times New Roman" panose="02020603050405020304" pitchFamily="18" charset="0"/>
                <a:ea typeface="宋体" panose="02010600030101010101" pitchFamily="2" charset="-122"/>
              </a:rPr>
              <a:t>220V</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或380</a:t>
            </a:r>
            <a:r>
              <a:rPr lang="en-US" altLang="zh-CN" sz="2400" b="1" dirty="0">
                <a:latin typeface="Times New Roman" panose="02020603050405020304" pitchFamily="18" charset="0"/>
                <a:ea typeface="宋体" panose="02010600030101010101" pitchFamily="2" charset="-122"/>
              </a:rPr>
              <a:t>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50Hz</a:t>
            </a:r>
            <a:r>
              <a:rPr lang="zh-CN" altLang="zh-CN" sz="2400" b="1" dirty="0">
                <a:latin typeface="Times New Roman" panose="02020603050405020304" pitchFamily="18" charset="0"/>
                <a:ea typeface="宋体" panose="02010600030101010101" pitchFamily="2" charset="-122"/>
              </a:rPr>
              <a:t>的</a:t>
            </a:r>
            <a:r>
              <a:rPr lang="zh-CN" altLang="en-US" sz="2400" b="1" dirty="0">
                <a:latin typeface="Times New Roman" panose="02020603050405020304" pitchFamily="18" charset="0"/>
                <a:ea typeface="宋体" panose="02010600030101010101" pitchFamily="2" charset="-122"/>
              </a:rPr>
              <a:t>交流电转换为直流电。</a:t>
            </a:r>
          </a:p>
        </p:txBody>
      </p:sp>
      <p:sp>
        <p:nvSpPr>
          <p:cNvPr id="21517" name="AutoShape 13"/>
          <p:cNvSpPr/>
          <p:nvPr/>
        </p:nvSpPr>
        <p:spPr>
          <a:xfrm>
            <a:off x="1371600" y="4575175"/>
            <a:ext cx="1433513" cy="415925"/>
          </a:xfrm>
          <a:prstGeom prst="borderCallout1">
            <a:avLst>
              <a:gd name="adj1" fmla="val 27481"/>
              <a:gd name="adj2" fmla="val 105315"/>
              <a:gd name="adj3" fmla="val -315269"/>
              <a:gd name="adj4" fmla="val 210190"/>
            </a:avLst>
          </a:prstGeom>
          <a:solidFill>
            <a:srgbClr val="CCFFFF"/>
          </a:solidFill>
          <a:ln w="19050" cap="flat" cmpd="sng">
            <a:solidFill>
              <a:srgbClr val="FF0000"/>
            </a:solidFill>
            <a:prstDash val="solid"/>
            <a:miter/>
            <a:headEnd type="none" w="med" len="med"/>
            <a:tailEnd type="none" w="med" len="med"/>
          </a:ln>
        </p:spPr>
        <p:txBody>
          <a:bodyPr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半波整流</a:t>
            </a:r>
          </a:p>
        </p:txBody>
      </p:sp>
      <p:sp>
        <p:nvSpPr>
          <p:cNvPr id="21518" name="AutoShape 14"/>
          <p:cNvSpPr/>
          <p:nvPr/>
        </p:nvSpPr>
        <p:spPr>
          <a:xfrm>
            <a:off x="3200400" y="4575175"/>
            <a:ext cx="1285875" cy="415925"/>
          </a:xfrm>
          <a:prstGeom prst="borderCallout1">
            <a:avLst>
              <a:gd name="adj1" fmla="val 27481"/>
              <a:gd name="adj2" fmla="val 105926"/>
              <a:gd name="adj3" fmla="val -227481"/>
              <a:gd name="adj4" fmla="val 126296"/>
            </a:avLst>
          </a:prstGeom>
          <a:solidFill>
            <a:srgbClr val="CCFFFF"/>
          </a:solidFill>
          <a:ln w="19050" cap="flat" cmpd="sng">
            <a:solidFill>
              <a:srgbClr val="FF0000"/>
            </a:solidFill>
            <a:prstDash val="solid"/>
            <a:miter/>
            <a:headEnd type="none" w="med" len="med"/>
            <a:tailEnd type="none" w="med" len="med"/>
          </a:ln>
        </p:spPr>
        <p:txBody>
          <a:bodyPr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全波整流</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21519" name="Text Box 15"/>
          <p:cNvSpPr txBox="1"/>
          <p:nvPr/>
        </p:nvSpPr>
        <p:spPr>
          <a:xfrm>
            <a:off x="838200" y="5105400"/>
            <a:ext cx="8001000" cy="822325"/>
          </a:xfrm>
          <a:prstGeom prst="rect">
            <a:avLst/>
          </a:prstGeom>
          <a:noFill/>
          <a:ln w="9525">
            <a:noFill/>
          </a:ln>
        </p:spPr>
        <p:txBody>
          <a:bodyPr anchor="ctr">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在分析电源电路时要特别考虑的两个问题：允许电网电压波动</a:t>
            </a:r>
            <a:r>
              <a:rPr lang="en-US" altLang="zh-CN" sz="2400" b="1" dirty="0">
                <a:latin typeface="Times New Roman" panose="02020603050405020304" pitchFamily="18" charset="0"/>
                <a:ea typeface="宋体" panose="02010600030101010101" pitchFamily="2" charset="-122"/>
              </a:rPr>
              <a:t>±10</a:t>
            </a:r>
            <a:r>
              <a:rPr lang="zh-CN" altLang="en-US" sz="2400" b="1" dirty="0">
                <a:latin typeface="Times New Roman" panose="02020603050405020304" pitchFamily="18" charset="0"/>
                <a:ea typeface="宋体" panose="02010600030101010101" pitchFamily="2" charset="-122"/>
              </a:rPr>
              <a:t>％，且负载有一定的变化范围。</a:t>
            </a:r>
          </a:p>
        </p:txBody>
      </p:sp>
      <p:graphicFrame>
        <p:nvGraphicFramePr>
          <p:cNvPr id="21520" name="Object 16"/>
          <p:cNvGraphicFramePr/>
          <p:nvPr/>
        </p:nvGraphicFramePr>
        <p:xfrm>
          <a:off x="304800" y="2286000"/>
          <a:ext cx="8229600" cy="823913"/>
        </p:xfrm>
        <a:graphic>
          <a:graphicData uri="http://schemas.openxmlformats.org/presentationml/2006/ole">
            <mc:AlternateContent xmlns:mc="http://schemas.openxmlformats.org/markup-compatibility/2006">
              <mc:Choice xmlns:v="urn:schemas-microsoft-com:vml" Requires="v">
                <p:oleObj spid="_x0000_s4108" r:id="rId9" imgW="23250525" imgH="2333625" progId="MSPhotoEd.3">
                  <p:embed/>
                </p:oleObj>
              </mc:Choice>
              <mc:Fallback>
                <p:oleObj r:id="rId9" imgW="23250525" imgH="2333625" progId="MSPhotoEd.3">
                  <p:embed/>
                  <p:pic>
                    <p:nvPicPr>
                      <p:cNvPr id="0" name="图片 3080"/>
                      <p:cNvPicPr/>
                      <p:nvPr/>
                    </p:nvPicPr>
                    <p:blipFill>
                      <a:blip r:embed="rId10"/>
                      <a:stretch>
                        <a:fillRect/>
                      </a:stretch>
                    </p:blipFill>
                    <p:spPr>
                      <a:xfrm>
                        <a:off x="304800" y="2286000"/>
                        <a:ext cx="8229600" cy="823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6">
                                            <p:txEl>
                                              <p:pRg st="0" end="0"/>
                                            </p:txEl>
                                          </p:spTgt>
                                        </p:tgtEl>
                                        <p:attrNameLst>
                                          <p:attrName>style.visibility</p:attrName>
                                        </p:attrNameLst>
                                      </p:cBhvr>
                                      <p:to>
                                        <p:strVal val="visible"/>
                                      </p:to>
                                    </p:set>
                                    <p:animEffect transition="in" filter="wipe(left)">
                                      <p:cBhvr>
                                        <p:cTn id="7" dur="500"/>
                                        <p:tgtEl>
                                          <p:spTgt spid="21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20"/>
                                        </p:tgtEl>
                                        <p:attrNameLst>
                                          <p:attrName>style.visibility</p:attrName>
                                        </p:attrNameLst>
                                      </p:cBhvr>
                                      <p:to>
                                        <p:strVal val="visible"/>
                                      </p:to>
                                    </p:set>
                                    <p:animEffect transition="in" filter="wipe(left)">
                                      <p:cBhvr>
                                        <p:cTn id="12" dur="500"/>
                                        <p:tgtEl>
                                          <p:spTgt spid="215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1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5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15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15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15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15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15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15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15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151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1515">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519">
                                            <p:txEl>
                                              <p:pRg st="0" end="0"/>
                                            </p:txEl>
                                          </p:spTgt>
                                        </p:tgtEl>
                                        <p:attrNameLst>
                                          <p:attrName>style.visibility</p:attrName>
                                        </p:attrNameLst>
                                      </p:cBhvr>
                                      <p:to>
                                        <p:strVal val="visible"/>
                                      </p:to>
                                    </p:set>
                                    <p:animEffect transition="in" filter="wipe(left)">
                                      <p:cBhvr>
                                        <p:cTn id="65" dur="500"/>
                                        <p:tgtEl>
                                          <p:spTgt spid="21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build="p"/>
      <p:bldP spid="21513" grpId="0" build="p"/>
      <p:bldP spid="21514" grpId="0" build="p"/>
      <p:bldP spid="21515" grpId="0" build="p"/>
      <p:bldP spid="21516" grpId="0" build="p"/>
      <p:bldP spid="21517" grpId="0" animBg="1"/>
      <p:bldP spid="21518" grpId="0" animBg="1"/>
      <p:bldP spid="215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p:nvPr/>
        </p:nvGraphicFramePr>
        <p:xfrm>
          <a:off x="1143000" y="1519238"/>
          <a:ext cx="3657600" cy="2320925"/>
        </p:xfrm>
        <a:graphic>
          <a:graphicData uri="http://schemas.openxmlformats.org/presentationml/2006/ole">
            <mc:AlternateContent xmlns:mc="http://schemas.openxmlformats.org/markup-compatibility/2006">
              <mc:Choice xmlns:v="urn:schemas-microsoft-com:vml" Requires="v">
                <p:oleObj spid="_x0000_s25608" r:id="rId3" imgW="12963525" imgH="8220075" progId="MSPhotoEd.3">
                  <p:embed/>
                </p:oleObj>
              </mc:Choice>
              <mc:Fallback>
                <p:oleObj r:id="rId3" imgW="12963525" imgH="8220075" progId="MSPhotoEd.3">
                  <p:embed/>
                  <p:pic>
                    <p:nvPicPr>
                      <p:cNvPr id="0" name="图片 3130"/>
                      <p:cNvPicPr/>
                      <p:nvPr/>
                    </p:nvPicPr>
                    <p:blipFill>
                      <a:blip r:embed="rId4"/>
                      <a:stretch>
                        <a:fillRect/>
                      </a:stretch>
                    </p:blipFill>
                    <p:spPr>
                      <a:xfrm>
                        <a:off x="1143000" y="1519238"/>
                        <a:ext cx="3657600" cy="2320925"/>
                      </a:xfrm>
                      <a:prstGeom prst="rect">
                        <a:avLst/>
                      </a:prstGeom>
                      <a:noFill/>
                      <a:ln w="38100">
                        <a:noFill/>
                        <a:miter/>
                      </a:ln>
                    </p:spPr>
                  </p:pic>
                </p:oleObj>
              </mc:Fallback>
            </mc:AlternateContent>
          </a:graphicData>
        </a:graphic>
      </p:graphicFrame>
      <p:graphicFrame>
        <p:nvGraphicFramePr>
          <p:cNvPr id="53251" name="Object 3"/>
          <p:cNvGraphicFramePr/>
          <p:nvPr/>
        </p:nvGraphicFramePr>
        <p:xfrm>
          <a:off x="5029200" y="1747838"/>
          <a:ext cx="3200400" cy="2068512"/>
        </p:xfrm>
        <a:graphic>
          <a:graphicData uri="http://schemas.openxmlformats.org/presentationml/2006/ole">
            <mc:AlternateContent xmlns:mc="http://schemas.openxmlformats.org/markup-compatibility/2006">
              <mc:Choice xmlns:v="urn:schemas-microsoft-com:vml" Requires="v">
                <p:oleObj spid="_x0000_s25609" r:id="rId5" imgW="12601575" imgH="8143875" progId="MSPhotoEd.3">
                  <p:embed/>
                </p:oleObj>
              </mc:Choice>
              <mc:Fallback>
                <p:oleObj r:id="rId5" imgW="12601575" imgH="8143875" progId="MSPhotoEd.3">
                  <p:embed/>
                  <p:pic>
                    <p:nvPicPr>
                      <p:cNvPr id="0" name="图片 3127"/>
                      <p:cNvPicPr/>
                      <p:nvPr/>
                    </p:nvPicPr>
                    <p:blipFill>
                      <a:blip r:embed="rId6"/>
                      <a:stretch>
                        <a:fillRect/>
                      </a:stretch>
                    </p:blipFill>
                    <p:spPr>
                      <a:xfrm>
                        <a:off x="5029200" y="1747838"/>
                        <a:ext cx="3200400" cy="2068512"/>
                      </a:xfrm>
                      <a:prstGeom prst="rect">
                        <a:avLst/>
                      </a:prstGeom>
                      <a:noFill/>
                      <a:ln w="38100">
                        <a:noFill/>
                        <a:miter/>
                      </a:ln>
                    </p:spPr>
                  </p:pic>
                </p:oleObj>
              </mc:Fallback>
            </mc:AlternateContent>
          </a:graphicData>
        </a:graphic>
      </p:graphicFrame>
      <p:sp>
        <p:nvSpPr>
          <p:cNvPr id="53252" name="Text Box 4"/>
          <p:cNvSpPr txBox="1"/>
          <p:nvPr/>
        </p:nvSpPr>
        <p:spPr>
          <a:xfrm>
            <a:off x="609600" y="4033838"/>
            <a:ext cx="65532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稳压原理</a:t>
            </a:r>
            <a:r>
              <a:rPr lang="zh-CN" altLang="en-US" sz="2400" b="1" dirty="0">
                <a:latin typeface="Times New Roman" panose="02020603050405020304" pitchFamily="18" charset="0"/>
                <a:ea typeface="宋体" panose="02010600030101010101" pitchFamily="2" charset="-122"/>
              </a:rPr>
              <a:t>：若由于某种原因使</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增大</a:t>
            </a:r>
          </a:p>
        </p:txBody>
      </p:sp>
      <p:sp>
        <p:nvSpPr>
          <p:cNvPr id="53253" name="Text Box 5"/>
          <p:cNvSpPr txBox="1"/>
          <p:nvPr/>
        </p:nvSpPr>
        <p:spPr>
          <a:xfrm>
            <a:off x="611188" y="5084763"/>
            <a:ext cx="73914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输出电压的调节范围</a:t>
            </a:r>
          </a:p>
        </p:txBody>
      </p:sp>
      <p:graphicFrame>
        <p:nvGraphicFramePr>
          <p:cNvPr id="53254" name="Object 6"/>
          <p:cNvGraphicFramePr/>
          <p:nvPr/>
        </p:nvGraphicFramePr>
        <p:xfrm>
          <a:off x="2339975" y="5589588"/>
          <a:ext cx="4724400" cy="803275"/>
        </p:xfrm>
        <a:graphic>
          <a:graphicData uri="http://schemas.openxmlformats.org/presentationml/2006/ole">
            <mc:AlternateContent xmlns:mc="http://schemas.openxmlformats.org/markup-compatibility/2006">
              <mc:Choice xmlns:v="urn:schemas-microsoft-com:vml" Requires="v">
                <p:oleObj spid="_x0000_s25610" r:id="rId7" imgW="2526030" imgH="431800" progId="Equation.3">
                  <p:embed/>
                </p:oleObj>
              </mc:Choice>
              <mc:Fallback>
                <p:oleObj r:id="rId7" imgW="2526030" imgH="431800" progId="Equation.3">
                  <p:embed/>
                  <p:pic>
                    <p:nvPicPr>
                      <p:cNvPr id="0" name="图片 3134"/>
                      <p:cNvPicPr/>
                      <p:nvPr/>
                    </p:nvPicPr>
                    <p:blipFill>
                      <a:blip r:embed="rId8"/>
                      <a:stretch>
                        <a:fillRect/>
                      </a:stretch>
                    </p:blipFill>
                    <p:spPr>
                      <a:xfrm>
                        <a:off x="2339975" y="5589588"/>
                        <a:ext cx="4724400" cy="803275"/>
                      </a:xfrm>
                      <a:prstGeom prst="rect">
                        <a:avLst/>
                      </a:prstGeom>
                      <a:solidFill>
                        <a:srgbClr val="00FFFF"/>
                      </a:solidFill>
                      <a:ln w="9525" cap="flat" cmpd="sng">
                        <a:solidFill>
                          <a:srgbClr val="FF0000"/>
                        </a:solidFill>
                        <a:prstDash val="solid"/>
                        <a:miter/>
                        <a:headEnd type="none" w="med" len="med"/>
                        <a:tailEnd type="none" w="med" len="med"/>
                      </a:ln>
                    </p:spPr>
                  </p:pic>
                </p:oleObj>
              </mc:Fallback>
            </mc:AlternateContent>
          </a:graphicData>
        </a:graphic>
      </p:graphicFrame>
      <p:sp>
        <p:nvSpPr>
          <p:cNvPr id="53255" name="AutoShape 7"/>
          <p:cNvSpPr/>
          <p:nvPr/>
        </p:nvSpPr>
        <p:spPr>
          <a:xfrm>
            <a:off x="7596188" y="1123950"/>
            <a:ext cx="1323975" cy="685800"/>
          </a:xfrm>
          <a:prstGeom prst="borderCallout1">
            <a:avLst>
              <a:gd name="adj1" fmla="val 16667"/>
              <a:gd name="adj2" fmla="val -5755"/>
              <a:gd name="adj3" fmla="val 87963"/>
              <a:gd name="adj4" fmla="val -41366"/>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同相比例</a:t>
            </a:r>
          </a:p>
          <a:p>
            <a:pPr algn="ctr"/>
            <a:r>
              <a:rPr lang="zh-CN" altLang="en-US" sz="2000" b="1" dirty="0">
                <a:latin typeface="Times New Roman" panose="02020603050405020304" pitchFamily="18" charset="0"/>
                <a:ea typeface="宋体" panose="02010600030101010101" pitchFamily="2" charset="-122"/>
              </a:rPr>
              <a:t>运算电路</a:t>
            </a:r>
          </a:p>
        </p:txBody>
      </p:sp>
      <p:graphicFrame>
        <p:nvGraphicFramePr>
          <p:cNvPr id="53256" name="Object 8"/>
          <p:cNvGraphicFramePr/>
          <p:nvPr/>
        </p:nvGraphicFramePr>
        <p:xfrm>
          <a:off x="4267200" y="1824038"/>
          <a:ext cx="157163" cy="228600"/>
        </p:xfrm>
        <a:graphic>
          <a:graphicData uri="http://schemas.openxmlformats.org/presentationml/2006/ole">
            <mc:AlternateContent xmlns:mc="http://schemas.openxmlformats.org/markup-compatibility/2006">
              <mc:Choice xmlns:v="urn:schemas-microsoft-com:vml" Requires="v">
                <p:oleObj spid="_x0000_s25611" r:id="rId9" imgW="139700" imgH="203200" progId="Equation.3">
                  <p:embed/>
                </p:oleObj>
              </mc:Choice>
              <mc:Fallback>
                <p:oleObj r:id="rId9" imgW="139700" imgH="203200" progId="Equation.3">
                  <p:embed/>
                  <p:pic>
                    <p:nvPicPr>
                      <p:cNvPr id="0" name="图片 3135"/>
                      <p:cNvPicPr/>
                      <p:nvPr/>
                    </p:nvPicPr>
                    <p:blipFill>
                      <a:blip r:embed="rId10"/>
                      <a:stretch>
                        <a:fillRect/>
                      </a:stretch>
                    </p:blipFill>
                    <p:spPr>
                      <a:xfrm>
                        <a:off x="4267200" y="1824038"/>
                        <a:ext cx="157163" cy="228600"/>
                      </a:xfrm>
                      <a:prstGeom prst="rect">
                        <a:avLst/>
                      </a:prstGeom>
                      <a:solidFill>
                        <a:srgbClr val="CCFFFF"/>
                      </a:solidFill>
                      <a:ln w="38100">
                        <a:noFill/>
                        <a:miter/>
                      </a:ln>
                    </p:spPr>
                  </p:pic>
                </p:oleObj>
              </mc:Fallback>
            </mc:AlternateContent>
          </a:graphicData>
        </a:graphic>
      </p:graphicFrame>
      <p:graphicFrame>
        <p:nvGraphicFramePr>
          <p:cNvPr id="53257" name="Object 9"/>
          <p:cNvGraphicFramePr/>
          <p:nvPr/>
        </p:nvGraphicFramePr>
        <p:xfrm>
          <a:off x="3657600" y="2128838"/>
          <a:ext cx="157163" cy="228600"/>
        </p:xfrm>
        <a:graphic>
          <a:graphicData uri="http://schemas.openxmlformats.org/presentationml/2006/ole">
            <mc:AlternateContent xmlns:mc="http://schemas.openxmlformats.org/markup-compatibility/2006">
              <mc:Choice xmlns:v="urn:schemas-microsoft-com:vml" Requires="v">
                <p:oleObj spid="_x0000_s25612" r:id="rId11" imgW="139700" imgH="203200" progId="Equation.3">
                  <p:embed/>
                </p:oleObj>
              </mc:Choice>
              <mc:Fallback>
                <p:oleObj r:id="rId11" imgW="139700" imgH="203200" progId="Equation.3">
                  <p:embed/>
                  <p:pic>
                    <p:nvPicPr>
                      <p:cNvPr id="0" name="图片 3136"/>
                      <p:cNvPicPr/>
                      <p:nvPr/>
                    </p:nvPicPr>
                    <p:blipFill>
                      <a:blip r:embed="rId10"/>
                      <a:stretch>
                        <a:fillRect/>
                      </a:stretch>
                    </p:blipFill>
                    <p:spPr>
                      <a:xfrm>
                        <a:off x="3657600" y="2128838"/>
                        <a:ext cx="157163" cy="228600"/>
                      </a:xfrm>
                      <a:prstGeom prst="rect">
                        <a:avLst/>
                      </a:prstGeom>
                      <a:solidFill>
                        <a:srgbClr val="CCFFFF"/>
                      </a:solidFill>
                      <a:ln w="38100">
                        <a:noFill/>
                        <a:miter/>
                      </a:ln>
                    </p:spPr>
                  </p:pic>
                </p:oleObj>
              </mc:Fallback>
            </mc:AlternateContent>
          </a:graphicData>
        </a:graphic>
      </p:graphicFrame>
      <p:graphicFrame>
        <p:nvGraphicFramePr>
          <p:cNvPr id="53258" name="Object 10"/>
          <p:cNvGraphicFramePr/>
          <p:nvPr/>
        </p:nvGraphicFramePr>
        <p:xfrm>
          <a:off x="2209800" y="2662238"/>
          <a:ext cx="157163" cy="228600"/>
        </p:xfrm>
        <a:graphic>
          <a:graphicData uri="http://schemas.openxmlformats.org/presentationml/2006/ole">
            <mc:AlternateContent xmlns:mc="http://schemas.openxmlformats.org/markup-compatibility/2006">
              <mc:Choice xmlns:v="urn:schemas-microsoft-com:vml" Requires="v">
                <p:oleObj spid="_x0000_s25613" r:id="rId12" imgW="139700" imgH="203200" progId="Equation.3">
                  <p:embed/>
                </p:oleObj>
              </mc:Choice>
              <mc:Fallback>
                <p:oleObj r:id="rId12" imgW="139700" imgH="203200" progId="Equation.3">
                  <p:embed/>
                  <p:pic>
                    <p:nvPicPr>
                      <p:cNvPr id="0" name="图片 3137"/>
                      <p:cNvPicPr/>
                      <p:nvPr/>
                    </p:nvPicPr>
                    <p:blipFill>
                      <a:blip r:embed="rId13"/>
                      <a:stretch>
                        <a:fillRect/>
                      </a:stretch>
                    </p:blipFill>
                    <p:spPr>
                      <a:xfrm>
                        <a:off x="2209800" y="2662238"/>
                        <a:ext cx="157163" cy="228600"/>
                      </a:xfrm>
                      <a:prstGeom prst="rect">
                        <a:avLst/>
                      </a:prstGeom>
                      <a:solidFill>
                        <a:srgbClr val="CCFFFF"/>
                      </a:solidFill>
                      <a:ln w="38100">
                        <a:noFill/>
                        <a:miter/>
                      </a:ln>
                    </p:spPr>
                  </p:pic>
                </p:oleObj>
              </mc:Fallback>
            </mc:AlternateContent>
          </a:graphicData>
        </a:graphic>
      </p:graphicFrame>
      <p:graphicFrame>
        <p:nvGraphicFramePr>
          <p:cNvPr id="53259" name="Object 11"/>
          <p:cNvGraphicFramePr/>
          <p:nvPr/>
        </p:nvGraphicFramePr>
        <p:xfrm>
          <a:off x="2590800" y="1824038"/>
          <a:ext cx="157163" cy="228600"/>
        </p:xfrm>
        <a:graphic>
          <a:graphicData uri="http://schemas.openxmlformats.org/presentationml/2006/ole">
            <mc:AlternateContent xmlns:mc="http://schemas.openxmlformats.org/markup-compatibility/2006">
              <mc:Choice xmlns:v="urn:schemas-microsoft-com:vml" Requires="v">
                <p:oleObj spid="_x0000_s25614" r:id="rId14" imgW="139700" imgH="203200" progId="Equation.3">
                  <p:embed/>
                </p:oleObj>
              </mc:Choice>
              <mc:Fallback>
                <p:oleObj r:id="rId14" imgW="139700" imgH="203200" progId="Equation.3">
                  <p:embed/>
                  <p:pic>
                    <p:nvPicPr>
                      <p:cNvPr id="0" name="图片 3138"/>
                      <p:cNvPicPr/>
                      <p:nvPr/>
                    </p:nvPicPr>
                    <p:blipFill>
                      <a:blip r:embed="rId15"/>
                      <a:stretch>
                        <a:fillRect/>
                      </a:stretch>
                    </p:blipFill>
                    <p:spPr>
                      <a:xfrm>
                        <a:off x="2590800" y="1824038"/>
                        <a:ext cx="157163" cy="228600"/>
                      </a:xfrm>
                      <a:prstGeom prst="rect">
                        <a:avLst/>
                      </a:prstGeom>
                      <a:solidFill>
                        <a:srgbClr val="FF00FF">
                          <a:alpha val="50999"/>
                        </a:srgbClr>
                      </a:solidFill>
                      <a:ln w="38100">
                        <a:noFill/>
                        <a:miter/>
                      </a:ln>
                    </p:spPr>
                  </p:pic>
                </p:oleObj>
              </mc:Fallback>
            </mc:AlternateContent>
          </a:graphicData>
        </a:graphic>
      </p:graphicFrame>
      <p:sp>
        <p:nvSpPr>
          <p:cNvPr id="53260" name="Text Box 12"/>
          <p:cNvSpPr txBox="1"/>
          <p:nvPr/>
        </p:nvSpPr>
        <p:spPr>
          <a:xfrm>
            <a:off x="2268538" y="4581525"/>
            <a:ext cx="52578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则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p>
        </p:txBody>
      </p:sp>
      <p:sp>
        <p:nvSpPr>
          <p:cNvPr id="36876" name="Rectangle 13"/>
          <p:cNvSpPr/>
          <p:nvPr/>
        </p:nvSpPr>
        <p:spPr>
          <a:xfrm>
            <a:off x="250825" y="836613"/>
            <a:ext cx="7772400" cy="576262"/>
          </a:xfrm>
          <a:prstGeom prst="rect">
            <a:avLst/>
          </a:prstGeom>
          <a:noFill/>
          <a:ln w="9525">
            <a:noFill/>
          </a:ln>
        </p:spPr>
        <p:txBody>
          <a:bodyPr anchor="ctr"/>
          <a:lstStyle/>
          <a:p>
            <a:r>
              <a:rPr lang="zh-CN" altLang="en-US" sz="3200" dirty="0">
                <a:latin typeface="Arial" panose="020B0604020202020204" pitchFamily="34" charset="0"/>
                <a:ea typeface="华文行楷" panose="02010800040101010101" pitchFamily="2" charset="-122"/>
              </a:rPr>
              <a:t>二、</a:t>
            </a:r>
            <a:r>
              <a:rPr lang="zh-CN" altLang="zh-CN" sz="3200" dirty="0">
                <a:latin typeface="宋体" panose="02010600030101010101" pitchFamily="2" charset="-122"/>
                <a:ea typeface="华文行楷" panose="02010800040101010101" pitchFamily="2" charset="-122"/>
              </a:rPr>
              <a:t>具有放大环节的串联型稳压电路</a:t>
            </a:r>
            <a:endParaRPr lang="zh-CN" altLang="en-US" sz="3200" dirty="0">
              <a:latin typeface="宋体" panose="0201060003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0" end="0"/>
                                            </p:txEl>
                                          </p:spTgt>
                                        </p:tgtEl>
                                        <p:attrNameLst>
                                          <p:attrName>style.visibility</p:attrName>
                                        </p:attrNameLst>
                                      </p:cBhvr>
                                      <p:to>
                                        <p:strVal val="visible"/>
                                      </p:to>
                                    </p:set>
                                    <p:animEffect transition="in" filter="wipe(left)">
                                      <p:cBhvr>
                                        <p:cTn id="12" dur="500"/>
                                        <p:tgtEl>
                                          <p:spTgt spid="532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3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32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32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32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3260"/>
                                        </p:tgtEl>
                                        <p:attrNameLst>
                                          <p:attrName>style.visibility</p:attrName>
                                        </p:attrNameLst>
                                      </p:cBhvr>
                                      <p:to>
                                        <p:strVal val="visible"/>
                                      </p:to>
                                    </p:set>
                                    <p:anim calcmode="lin" valueType="num">
                                      <p:cBhvr additive="base">
                                        <p:cTn id="33" dur="500" fill="hold"/>
                                        <p:tgtEl>
                                          <p:spTgt spid="53260"/>
                                        </p:tgtEl>
                                        <p:attrNameLst>
                                          <p:attrName>ppt_x</p:attrName>
                                        </p:attrNameLst>
                                      </p:cBhvr>
                                      <p:tavLst>
                                        <p:tav tm="0">
                                          <p:val>
                                            <p:strVal val="0-#ppt_w/2"/>
                                          </p:val>
                                        </p:tav>
                                        <p:tav tm="100000">
                                          <p:val>
                                            <p:strVal val="#ppt_x"/>
                                          </p:val>
                                        </p:tav>
                                      </p:tavLst>
                                    </p:anim>
                                    <p:anim calcmode="lin" valueType="num">
                                      <p:cBhvr additive="base">
                                        <p:cTn id="34" dur="500" fill="hold"/>
                                        <p:tgtEl>
                                          <p:spTgt spid="5326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253">
                                            <p:txEl>
                                              <p:pRg st="0" end="0"/>
                                            </p:txEl>
                                          </p:spTgt>
                                        </p:tgtEl>
                                        <p:attrNameLst>
                                          <p:attrName>style.visibility</p:attrName>
                                        </p:attrNameLst>
                                      </p:cBhvr>
                                      <p:to>
                                        <p:strVal val="visible"/>
                                      </p:to>
                                    </p:set>
                                    <p:animEffect transition="in" filter="wipe(left)">
                                      <p:cBhvr>
                                        <p:cTn id="39" dur="500"/>
                                        <p:tgtEl>
                                          <p:spTgt spid="5325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3251"/>
                                        </p:tgtEl>
                                        <p:attrNameLst>
                                          <p:attrName>style.visibility</p:attrName>
                                        </p:attrNameLst>
                                      </p:cBhvr>
                                      <p:to>
                                        <p:strVal val="visible"/>
                                      </p:to>
                                    </p:set>
                                    <p:animEffect transition="in" filter="blinds(horizontal)">
                                      <p:cBhvr>
                                        <p:cTn id="44" dur="500"/>
                                        <p:tgtEl>
                                          <p:spTgt spid="5325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2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3254"/>
                                        </p:tgtEl>
                                        <p:attrNameLst>
                                          <p:attrName>style.visibility</p:attrName>
                                        </p:attrNameLst>
                                      </p:cBhvr>
                                      <p:to>
                                        <p:strVal val="visible"/>
                                      </p:to>
                                    </p:set>
                                    <p:animEffect transition="in" filter="wipe(left)">
                                      <p:cBhvr>
                                        <p:cTn id="53"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p:bldP spid="53253" grpId="0" build="p"/>
      <p:bldP spid="53255" grpId="0" animBg="1"/>
      <p:bldP spid="532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250825" y="981075"/>
            <a:ext cx="7829550" cy="3810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3. </a:t>
            </a:r>
            <a:r>
              <a:rPr lang="zh-CN" altLang="zh-CN" sz="2800" dirty="0">
                <a:solidFill>
                  <a:schemeClr val="tx1"/>
                </a:solidFill>
                <a:latin typeface="华文行楷" panose="02010800040101010101" pitchFamily="2" charset="-122"/>
                <a:ea typeface="华文行楷" panose="02010800040101010101" pitchFamily="2" charset="-122"/>
              </a:rPr>
              <a:t>串联型稳压电路</a:t>
            </a:r>
            <a:r>
              <a:rPr lang="zh-CN" altLang="en-US" sz="2800" dirty="0">
                <a:solidFill>
                  <a:schemeClr val="tx1"/>
                </a:solidFill>
                <a:latin typeface="华文行楷" panose="02010800040101010101" pitchFamily="2" charset="-122"/>
                <a:ea typeface="华文行楷" panose="02010800040101010101" pitchFamily="2" charset="-122"/>
              </a:rPr>
              <a:t>的基本组成及其作用</a:t>
            </a:r>
          </a:p>
        </p:txBody>
      </p:sp>
      <p:graphicFrame>
        <p:nvGraphicFramePr>
          <p:cNvPr id="37890" name="Object 3"/>
          <p:cNvGraphicFramePr/>
          <p:nvPr/>
        </p:nvGraphicFramePr>
        <p:xfrm>
          <a:off x="1116013" y="1916113"/>
          <a:ext cx="4038600" cy="2562225"/>
        </p:xfrm>
        <a:graphic>
          <a:graphicData uri="http://schemas.openxmlformats.org/presentationml/2006/ole">
            <mc:AlternateContent xmlns:mc="http://schemas.openxmlformats.org/markup-compatibility/2006">
              <mc:Choice xmlns:v="urn:schemas-microsoft-com:vml" Requires="v">
                <p:oleObj spid="_x0000_s26626" r:id="rId3" imgW="12963525" imgH="8220075" progId="MSPhotoEd.3">
                  <p:embed/>
                </p:oleObj>
              </mc:Choice>
              <mc:Fallback>
                <p:oleObj r:id="rId3" imgW="12963525" imgH="8220075" progId="MSPhotoEd.3">
                  <p:embed/>
                  <p:pic>
                    <p:nvPicPr>
                      <p:cNvPr id="0" name="图片 3133"/>
                      <p:cNvPicPr/>
                      <p:nvPr/>
                    </p:nvPicPr>
                    <p:blipFill>
                      <a:blip r:embed="rId4"/>
                      <a:stretch>
                        <a:fillRect/>
                      </a:stretch>
                    </p:blipFill>
                    <p:spPr>
                      <a:xfrm>
                        <a:off x="1116013" y="1916113"/>
                        <a:ext cx="4038600" cy="2562225"/>
                      </a:xfrm>
                      <a:prstGeom prst="rect">
                        <a:avLst/>
                      </a:prstGeom>
                      <a:noFill/>
                      <a:ln w="38100">
                        <a:noFill/>
                        <a:miter/>
                      </a:ln>
                    </p:spPr>
                  </p:pic>
                </p:oleObj>
              </mc:Fallback>
            </mc:AlternateContent>
          </a:graphicData>
        </a:graphic>
      </p:graphicFrame>
      <p:grpSp>
        <p:nvGrpSpPr>
          <p:cNvPr id="2" name="Group 4"/>
          <p:cNvGrpSpPr/>
          <p:nvPr/>
        </p:nvGrpSpPr>
        <p:grpSpPr>
          <a:xfrm>
            <a:off x="2030413" y="3668713"/>
            <a:ext cx="1828800" cy="762000"/>
            <a:chOff x="1200" y="1872"/>
            <a:chExt cx="1152" cy="480"/>
          </a:xfrm>
        </p:grpSpPr>
        <p:sp>
          <p:nvSpPr>
            <p:cNvPr id="37892" name="Line 5"/>
            <p:cNvSpPr/>
            <p:nvPr/>
          </p:nvSpPr>
          <p:spPr>
            <a:xfrm>
              <a:off x="1200" y="1872"/>
              <a:ext cx="1152" cy="0"/>
            </a:xfrm>
            <a:prstGeom prst="line">
              <a:avLst/>
            </a:prstGeom>
            <a:ln w="19050" cap="flat" cmpd="sng">
              <a:solidFill>
                <a:srgbClr val="FF0000"/>
              </a:solidFill>
              <a:prstDash val="lgDash"/>
              <a:round/>
              <a:headEnd type="none" w="med" len="med"/>
              <a:tailEnd type="none" w="med" len="med"/>
            </a:ln>
          </p:spPr>
        </p:sp>
        <p:sp>
          <p:nvSpPr>
            <p:cNvPr id="37893" name="Line 6"/>
            <p:cNvSpPr/>
            <p:nvPr/>
          </p:nvSpPr>
          <p:spPr>
            <a:xfrm>
              <a:off x="2352" y="1872"/>
              <a:ext cx="0" cy="480"/>
            </a:xfrm>
            <a:prstGeom prst="line">
              <a:avLst/>
            </a:prstGeom>
            <a:ln w="19050" cap="flat" cmpd="sng">
              <a:solidFill>
                <a:srgbClr val="FF0000"/>
              </a:solidFill>
              <a:prstDash val="lgDash"/>
              <a:round/>
              <a:headEnd type="none" w="med" len="med"/>
              <a:tailEnd type="none" w="med" len="med"/>
            </a:ln>
          </p:spPr>
        </p:sp>
      </p:grpSp>
      <p:grpSp>
        <p:nvGrpSpPr>
          <p:cNvPr id="3" name="Group 7"/>
          <p:cNvGrpSpPr/>
          <p:nvPr/>
        </p:nvGrpSpPr>
        <p:grpSpPr>
          <a:xfrm>
            <a:off x="2030413" y="1992313"/>
            <a:ext cx="685800" cy="1676400"/>
            <a:chOff x="1200" y="816"/>
            <a:chExt cx="432" cy="1056"/>
          </a:xfrm>
        </p:grpSpPr>
        <p:sp>
          <p:nvSpPr>
            <p:cNvPr id="37895" name="Line 8"/>
            <p:cNvSpPr/>
            <p:nvPr/>
          </p:nvSpPr>
          <p:spPr>
            <a:xfrm>
              <a:off x="1200" y="816"/>
              <a:ext cx="0" cy="1056"/>
            </a:xfrm>
            <a:prstGeom prst="line">
              <a:avLst/>
            </a:prstGeom>
            <a:ln w="19050" cap="flat" cmpd="sng">
              <a:solidFill>
                <a:srgbClr val="FF0000"/>
              </a:solidFill>
              <a:prstDash val="lgDash"/>
              <a:round/>
              <a:headEnd type="none" w="med" len="med"/>
              <a:tailEnd type="none" w="med" len="med"/>
            </a:ln>
          </p:spPr>
        </p:sp>
        <p:sp>
          <p:nvSpPr>
            <p:cNvPr id="37896" name="Line 9"/>
            <p:cNvSpPr/>
            <p:nvPr/>
          </p:nvSpPr>
          <p:spPr>
            <a:xfrm>
              <a:off x="1200" y="1344"/>
              <a:ext cx="432" cy="0"/>
            </a:xfrm>
            <a:prstGeom prst="line">
              <a:avLst/>
            </a:prstGeom>
            <a:ln w="19050" cap="flat" cmpd="sng">
              <a:solidFill>
                <a:srgbClr val="FF0000"/>
              </a:solidFill>
              <a:prstDash val="lgDash"/>
              <a:round/>
              <a:headEnd type="none" w="med" len="med"/>
              <a:tailEnd type="none" w="med" len="med"/>
            </a:ln>
          </p:spPr>
        </p:sp>
        <p:sp>
          <p:nvSpPr>
            <p:cNvPr id="37897" name="Line 10"/>
            <p:cNvSpPr/>
            <p:nvPr/>
          </p:nvSpPr>
          <p:spPr>
            <a:xfrm flipV="1">
              <a:off x="1632" y="816"/>
              <a:ext cx="0" cy="480"/>
            </a:xfrm>
            <a:prstGeom prst="line">
              <a:avLst/>
            </a:prstGeom>
            <a:ln w="19050" cap="flat" cmpd="sng">
              <a:solidFill>
                <a:srgbClr val="FF0000"/>
              </a:solidFill>
              <a:prstDash val="lgDash"/>
              <a:round/>
              <a:headEnd type="none" w="med" len="med"/>
              <a:tailEnd type="none" w="med" len="med"/>
            </a:ln>
          </p:spPr>
        </p:sp>
      </p:grpSp>
      <p:sp>
        <p:nvSpPr>
          <p:cNvPr id="54283" name="AutoShape 11"/>
          <p:cNvSpPr/>
          <p:nvPr/>
        </p:nvSpPr>
        <p:spPr>
          <a:xfrm>
            <a:off x="354013" y="2449513"/>
            <a:ext cx="1060450" cy="406400"/>
          </a:xfrm>
          <a:prstGeom prst="borderCallout1">
            <a:avLst>
              <a:gd name="adj1" fmla="val 28125"/>
              <a:gd name="adj2" fmla="val 107185"/>
              <a:gd name="adj3" fmla="val -72657"/>
              <a:gd name="adj4" fmla="val 181287"/>
            </a:avLst>
          </a:prstGeom>
          <a:solidFill>
            <a:srgbClr val="CCFFFF"/>
          </a:solidFill>
          <a:ln w="9525" cap="flat" cmpd="sng">
            <a:solidFill>
              <a:srgbClr val="FF0000"/>
            </a:solidFill>
            <a:prstDash val="solid"/>
            <a:miter/>
            <a:headEnd type="none" w="med" len="med"/>
            <a:tailEnd type="none" w="med" len="med"/>
          </a:ln>
        </p:spPr>
        <p:txBody>
          <a:bodyPr anchor="t">
            <a:spAutoFit/>
          </a:bodyPr>
          <a:lstStyle/>
          <a:p>
            <a:r>
              <a:rPr lang="zh-CN" altLang="en-US" sz="2000" b="1" dirty="0">
                <a:solidFill>
                  <a:srgbClr val="000000"/>
                </a:solidFill>
                <a:latin typeface="Times New Roman" panose="02020603050405020304" pitchFamily="18" charset="0"/>
                <a:ea typeface="宋体" panose="02010600030101010101" pitchFamily="2" charset="-122"/>
              </a:rPr>
              <a:t>调整管</a:t>
            </a:r>
          </a:p>
        </p:txBody>
      </p:sp>
      <p:grpSp>
        <p:nvGrpSpPr>
          <p:cNvPr id="4" name="Group 12"/>
          <p:cNvGrpSpPr/>
          <p:nvPr/>
        </p:nvGrpSpPr>
        <p:grpSpPr>
          <a:xfrm>
            <a:off x="3859213" y="1992313"/>
            <a:ext cx="609600" cy="2438400"/>
            <a:chOff x="2352" y="816"/>
            <a:chExt cx="384" cy="1536"/>
          </a:xfrm>
        </p:grpSpPr>
        <p:sp>
          <p:nvSpPr>
            <p:cNvPr id="37900" name="Line 13"/>
            <p:cNvSpPr/>
            <p:nvPr/>
          </p:nvSpPr>
          <p:spPr>
            <a:xfrm flipV="1">
              <a:off x="2352" y="816"/>
              <a:ext cx="0" cy="1056"/>
            </a:xfrm>
            <a:prstGeom prst="line">
              <a:avLst/>
            </a:prstGeom>
            <a:ln w="19050" cap="flat" cmpd="sng">
              <a:solidFill>
                <a:srgbClr val="FF0000"/>
              </a:solidFill>
              <a:prstDash val="lgDash"/>
              <a:round/>
              <a:headEnd type="none" w="med" len="med"/>
              <a:tailEnd type="none" w="med" len="med"/>
            </a:ln>
          </p:spPr>
        </p:sp>
        <p:sp>
          <p:nvSpPr>
            <p:cNvPr id="37901" name="Line 14"/>
            <p:cNvSpPr/>
            <p:nvPr/>
          </p:nvSpPr>
          <p:spPr>
            <a:xfrm>
              <a:off x="2736" y="816"/>
              <a:ext cx="0" cy="1536"/>
            </a:xfrm>
            <a:prstGeom prst="line">
              <a:avLst/>
            </a:prstGeom>
            <a:ln w="19050" cap="flat" cmpd="sng">
              <a:solidFill>
                <a:srgbClr val="FF0000"/>
              </a:solidFill>
              <a:prstDash val="lgDash"/>
              <a:round/>
              <a:headEnd type="none" w="med" len="med"/>
              <a:tailEnd type="none" w="med" len="med"/>
            </a:ln>
          </p:spPr>
        </p:sp>
      </p:grpSp>
      <p:sp>
        <p:nvSpPr>
          <p:cNvPr id="54287" name="AutoShape 15"/>
          <p:cNvSpPr/>
          <p:nvPr/>
        </p:nvSpPr>
        <p:spPr>
          <a:xfrm>
            <a:off x="5154613" y="1611313"/>
            <a:ext cx="1371600" cy="406400"/>
          </a:xfrm>
          <a:prstGeom prst="borderCallout1">
            <a:avLst>
              <a:gd name="adj1" fmla="val 28125"/>
              <a:gd name="adj2" fmla="val -5556"/>
              <a:gd name="adj3" fmla="val 272264"/>
              <a:gd name="adj4" fmla="val -63542"/>
            </a:avLst>
          </a:prstGeom>
          <a:solidFill>
            <a:srgbClr val="CCFFFF"/>
          </a:solidFill>
          <a:ln w="9525" cap="flat" cmpd="sng">
            <a:solidFill>
              <a:srgbClr val="FF0000"/>
            </a:solidFill>
            <a:prstDash val="solid"/>
            <a:miter/>
            <a:headEnd type="none" w="med" len="med"/>
            <a:tailEnd type="none" w="med" len="med"/>
          </a:ln>
        </p:spPr>
        <p:txBody>
          <a:bodyPr anchor="t">
            <a:spAutoFit/>
          </a:bodyPr>
          <a:lstStyle/>
          <a:p>
            <a:pPr algn="ctr"/>
            <a:r>
              <a:rPr lang="zh-CN" altLang="en-US" sz="2000" b="1" dirty="0">
                <a:latin typeface="Times New Roman" panose="02020603050405020304" pitchFamily="18" charset="0"/>
                <a:ea typeface="宋体" panose="02010600030101010101" pitchFamily="2" charset="-122"/>
              </a:rPr>
              <a:t>取样电阻</a:t>
            </a:r>
            <a:endParaRPr lang="zh-CN" altLang="en-US" sz="2400" b="1" dirty="0">
              <a:latin typeface="Times New Roman" panose="02020603050405020304" pitchFamily="18" charset="0"/>
              <a:ea typeface="宋体" panose="02010600030101010101" pitchFamily="2" charset="-122"/>
            </a:endParaRPr>
          </a:p>
        </p:txBody>
      </p:sp>
      <p:sp>
        <p:nvSpPr>
          <p:cNvPr id="54288" name="Text Box 16"/>
          <p:cNvSpPr txBox="1">
            <a:spLocks noChangeArrowheads="1"/>
          </p:cNvSpPr>
          <p:nvPr/>
        </p:nvSpPr>
        <p:spPr bwMode="auto">
          <a:xfrm>
            <a:off x="5307013" y="2220913"/>
            <a:ext cx="3048000" cy="1296988"/>
          </a:xfrm>
          <a:prstGeom prst="rect">
            <a:avLst/>
          </a:prstGeom>
          <a:noFill/>
          <a:ln w="9525">
            <a:noFill/>
            <a:miter lim="800000"/>
          </a:ln>
          <a:effectLst/>
        </p:spPr>
        <p:txBody>
          <a:bodyPr>
            <a:spAutoFit/>
          </a:bodyPr>
          <a:lstStyle/>
          <a:p>
            <a:pPr marR="0" defTabSz="914400">
              <a:lnSpc>
                <a:spcPct val="110000"/>
              </a:lnSpc>
              <a:buClrTx/>
              <a:buSzTx/>
              <a:buFontTx/>
              <a:buNone/>
              <a:defRPr/>
            </a:pPr>
            <a:r>
              <a:rPr kumimoji="1" lang="zh-CN" altLang="en-US" sz="2400" b="1" kern="1200" cap="none" spc="0" normalizeH="0" baseline="0" noProof="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调整管</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：是电路的核心，</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CE</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随</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I</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和负载产生变化以稳定</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O</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a:t>
            </a:r>
          </a:p>
        </p:txBody>
      </p:sp>
      <p:sp>
        <p:nvSpPr>
          <p:cNvPr id="54289" name="Text Box 17"/>
          <p:cNvSpPr txBox="1"/>
          <p:nvPr/>
        </p:nvSpPr>
        <p:spPr>
          <a:xfrm>
            <a:off x="2678113" y="1606550"/>
            <a:ext cx="1219200" cy="406400"/>
          </a:xfrm>
          <a:prstGeom prst="rect">
            <a:avLst/>
          </a:prstGeom>
          <a:solidFill>
            <a:srgbClr val="CC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比较放大</a:t>
            </a:r>
          </a:p>
        </p:txBody>
      </p:sp>
      <p:sp>
        <p:nvSpPr>
          <p:cNvPr id="54290" name="Text Box 18"/>
          <p:cNvSpPr txBox="1"/>
          <p:nvPr/>
        </p:nvSpPr>
        <p:spPr>
          <a:xfrm>
            <a:off x="1878013" y="3816350"/>
            <a:ext cx="1219200" cy="406400"/>
          </a:xfrm>
          <a:prstGeom prst="rect">
            <a:avLst/>
          </a:prstGeom>
          <a:solidFill>
            <a:srgbClr val="CC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基准电压</a:t>
            </a:r>
          </a:p>
        </p:txBody>
      </p:sp>
      <p:sp>
        <p:nvSpPr>
          <p:cNvPr id="54291" name="Text Box 19"/>
          <p:cNvSpPr txBox="1">
            <a:spLocks noChangeArrowheads="1"/>
          </p:cNvSpPr>
          <p:nvPr/>
        </p:nvSpPr>
        <p:spPr bwMode="auto">
          <a:xfrm>
            <a:off x="5383213" y="3440113"/>
            <a:ext cx="2895600" cy="895350"/>
          </a:xfrm>
          <a:prstGeom prst="rect">
            <a:avLst/>
          </a:prstGeom>
          <a:noFill/>
          <a:ln w="9525">
            <a:noFill/>
            <a:miter lim="800000"/>
          </a:ln>
          <a:effectLst/>
        </p:spPr>
        <p:txBody>
          <a:bodyPr>
            <a:spAutoFit/>
          </a:bodyPr>
          <a:lstStyle/>
          <a:p>
            <a:pPr marR="0" defTabSz="914400">
              <a:lnSpc>
                <a:spcPct val="110000"/>
              </a:lnSpc>
              <a:buClrTx/>
              <a:buSzTx/>
              <a:buFontTx/>
              <a:buNone/>
              <a:defRPr/>
            </a:pPr>
            <a:r>
              <a:rPr kumimoji="1" lang="zh-CN" altLang="en-US" sz="2400" b="1" kern="1200" cap="none" spc="0" normalizeH="0" baseline="0" noProof="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基准电压</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：是</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O</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的参考电压。</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p:txBody>
      </p:sp>
      <p:sp>
        <p:nvSpPr>
          <p:cNvPr id="54292" name="Text Box 20"/>
          <p:cNvSpPr txBox="1">
            <a:spLocks noChangeArrowheads="1"/>
          </p:cNvSpPr>
          <p:nvPr/>
        </p:nvSpPr>
        <p:spPr bwMode="auto">
          <a:xfrm>
            <a:off x="506413" y="4659313"/>
            <a:ext cx="8054975" cy="512763"/>
          </a:xfrm>
          <a:prstGeom prst="rect">
            <a:avLst/>
          </a:prstGeom>
          <a:noFill/>
          <a:ln w="9525">
            <a:noFill/>
            <a:miter lim="800000"/>
          </a:ln>
          <a:effectLst/>
        </p:spPr>
        <p:txBody>
          <a:bodyPr>
            <a:spAutoFit/>
          </a:bodyPr>
          <a:lstStyle/>
          <a:p>
            <a:pPr marR="0" defTabSz="914400">
              <a:lnSpc>
                <a:spcPct val="115000"/>
              </a:lnSpc>
              <a:buClrTx/>
              <a:buSzTx/>
              <a:buFontTx/>
              <a:buNone/>
              <a:defRPr/>
            </a:pPr>
            <a:r>
              <a:rPr kumimoji="1" lang="zh-CN" altLang="en-US" sz="2400" b="1" kern="1200" cap="none" spc="0" normalizeH="0" baseline="0" noProof="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取样电阻</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 对</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O</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的取样，与基准电压共同决定</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O</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a:t>
            </a:r>
          </a:p>
        </p:txBody>
      </p:sp>
      <p:sp>
        <p:nvSpPr>
          <p:cNvPr id="54293" name="Text Box 21"/>
          <p:cNvSpPr txBox="1">
            <a:spLocks noChangeArrowheads="1"/>
          </p:cNvSpPr>
          <p:nvPr/>
        </p:nvSpPr>
        <p:spPr bwMode="auto">
          <a:xfrm>
            <a:off x="506413" y="5116513"/>
            <a:ext cx="8001000" cy="895350"/>
          </a:xfrm>
          <a:prstGeom prst="rect">
            <a:avLst/>
          </a:prstGeom>
          <a:noFill/>
          <a:ln w="9525">
            <a:noFill/>
            <a:miter lim="800000"/>
          </a:ln>
          <a:effectLst/>
        </p:spPr>
        <p:txBody>
          <a:bodyPr>
            <a:spAutoFit/>
          </a:bodyPr>
          <a:lstStyle/>
          <a:p>
            <a:pPr marR="0" defTabSz="914400">
              <a:lnSpc>
                <a:spcPct val="110000"/>
              </a:lnSpc>
              <a:buClrTx/>
              <a:buSzTx/>
              <a:buFontTx/>
              <a:buNone/>
              <a:defRPr/>
            </a:pPr>
            <a:r>
              <a:rPr kumimoji="1" lang="zh-CN" altLang="en-US" sz="2400" b="1" kern="1200" cap="none" spc="0" normalizeH="0" baseline="0" noProof="0">
                <a:solidFill>
                  <a:srgbClr val="CC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比较放大</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：将</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U</a:t>
            </a:r>
            <a:r>
              <a:rPr kumimoji="1" lang="en-US" altLang="zh-CN" sz="2400" b="1" kern="1200" cap="none" spc="0" normalizeH="0" baseline="-25000" noProof="0">
                <a:latin typeface="Times New Roman" panose="02020603050405020304" pitchFamily="18" charset="0"/>
                <a:ea typeface="宋体" panose="02010600030101010101" pitchFamily="2" charset="-122"/>
                <a:cs typeface="+mn-cs"/>
              </a:rPr>
              <a:t>O</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的取样电压与基准电压比较后放大，决定电路的稳压性能。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4288">
                                            <p:txEl>
                                              <p:pRg st="0" end="0"/>
                                            </p:txEl>
                                          </p:spTgt>
                                        </p:tgtEl>
                                        <p:attrNameLst>
                                          <p:attrName>style.visibility</p:attrName>
                                        </p:attrNameLst>
                                      </p:cBhvr>
                                      <p:to>
                                        <p:strVal val="visible"/>
                                      </p:to>
                                    </p:set>
                                    <p:animEffect transition="in" filter="wipe(left)">
                                      <p:cBhvr>
                                        <p:cTn id="15" dur="500"/>
                                        <p:tgtEl>
                                          <p:spTgt spid="5428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42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4291">
                                            <p:txEl>
                                              <p:pRg st="0" end="0"/>
                                            </p:txEl>
                                          </p:spTgt>
                                        </p:tgtEl>
                                        <p:attrNameLst>
                                          <p:attrName>style.visibility</p:attrName>
                                        </p:attrNameLst>
                                      </p:cBhvr>
                                      <p:to>
                                        <p:strVal val="visible"/>
                                      </p:to>
                                    </p:set>
                                    <p:animEffect transition="in" filter="wipe(left)">
                                      <p:cBhvr>
                                        <p:cTn id="28" dur="500"/>
                                        <p:tgtEl>
                                          <p:spTgt spid="5429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42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292">
                                            <p:txEl>
                                              <p:pRg st="0" end="0"/>
                                            </p:txEl>
                                          </p:spTgt>
                                        </p:tgtEl>
                                        <p:attrNameLst>
                                          <p:attrName>style.visibility</p:attrName>
                                        </p:attrNameLst>
                                      </p:cBhvr>
                                      <p:to>
                                        <p:strVal val="visible"/>
                                      </p:to>
                                    </p:set>
                                    <p:animEffect transition="in" filter="wipe(left)">
                                      <p:cBhvr>
                                        <p:cTn id="41" dur="500"/>
                                        <p:tgtEl>
                                          <p:spTgt spid="5429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428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4293">
                                            <p:txEl>
                                              <p:pRg st="0" end="0"/>
                                            </p:txEl>
                                          </p:spTgt>
                                        </p:tgtEl>
                                        <p:attrNameLst>
                                          <p:attrName>style.visibility</p:attrName>
                                        </p:attrNameLst>
                                      </p:cBhvr>
                                      <p:to>
                                        <p:strVal val="visible"/>
                                      </p:to>
                                    </p:set>
                                    <p:animEffect transition="in" filter="wipe(left)">
                                      <p:cBhvr>
                                        <p:cTn id="50" dur="500"/>
                                        <p:tgtEl>
                                          <p:spTgt spid="54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p:bldP spid="54287" grpId="0" animBg="1"/>
      <p:bldP spid="54288" grpId="0" build="p"/>
      <p:bldP spid="54289" grpId="0" animBg="1"/>
      <p:bldP spid="54290" grpId="0" animBg="1"/>
      <p:bldP spid="54291" grpId="0" build="p"/>
      <p:bldP spid="54292" grpId="0" build="p"/>
      <p:bldP spid="5429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323850" y="836613"/>
            <a:ext cx="7772400" cy="6096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4. </a:t>
            </a:r>
            <a:r>
              <a:rPr lang="zh-CN" altLang="en-US" sz="2800" dirty="0">
                <a:solidFill>
                  <a:schemeClr val="tx1"/>
                </a:solidFill>
                <a:latin typeface="华文行楷" panose="02010800040101010101" pitchFamily="2" charset="-122"/>
                <a:ea typeface="华文行楷" panose="02010800040101010101" pitchFamily="2" charset="-122"/>
              </a:rPr>
              <a:t>串联型稳压电源中调整管的选择</a:t>
            </a:r>
          </a:p>
        </p:txBody>
      </p:sp>
      <p:graphicFrame>
        <p:nvGraphicFramePr>
          <p:cNvPr id="38914" name="Object 3"/>
          <p:cNvGraphicFramePr/>
          <p:nvPr/>
        </p:nvGraphicFramePr>
        <p:xfrm>
          <a:off x="2339975" y="2420938"/>
          <a:ext cx="3581400" cy="2225675"/>
        </p:xfrm>
        <a:graphic>
          <a:graphicData uri="http://schemas.openxmlformats.org/presentationml/2006/ole">
            <mc:AlternateContent xmlns:mc="http://schemas.openxmlformats.org/markup-compatibility/2006">
              <mc:Choice xmlns:v="urn:schemas-microsoft-com:vml" Requires="v">
                <p:oleObj spid="_x0000_s27650" r:id="rId3" imgW="12963525" imgH="8220075" progId="MSPhotoEd.3">
                  <p:embed/>
                </p:oleObj>
              </mc:Choice>
              <mc:Fallback>
                <p:oleObj r:id="rId3" imgW="12963525" imgH="8220075" progId="MSPhotoEd.3">
                  <p:embed/>
                  <p:pic>
                    <p:nvPicPr>
                      <p:cNvPr id="0" name="图片 3139"/>
                      <p:cNvPicPr/>
                      <p:nvPr/>
                    </p:nvPicPr>
                    <p:blipFill>
                      <a:blip r:embed="rId4"/>
                      <a:srcRect r="-2083"/>
                      <a:stretch>
                        <a:fillRect/>
                      </a:stretch>
                    </p:blipFill>
                    <p:spPr>
                      <a:xfrm>
                        <a:off x="2339975" y="2420938"/>
                        <a:ext cx="3581400" cy="2225675"/>
                      </a:xfrm>
                      <a:prstGeom prst="rect">
                        <a:avLst/>
                      </a:prstGeom>
                      <a:noFill/>
                      <a:ln w="38100">
                        <a:noFill/>
                        <a:miter/>
                      </a:ln>
                    </p:spPr>
                  </p:pic>
                </p:oleObj>
              </mc:Fallback>
            </mc:AlternateContent>
          </a:graphicData>
        </a:graphic>
      </p:graphicFrame>
      <p:sp>
        <p:nvSpPr>
          <p:cNvPr id="55300" name="Text Box 4"/>
          <p:cNvSpPr txBox="1"/>
          <p:nvPr/>
        </p:nvSpPr>
        <p:spPr>
          <a:xfrm>
            <a:off x="1196975" y="4554538"/>
            <a:ext cx="5334000" cy="1735137"/>
          </a:xfrm>
          <a:prstGeom prst="rect">
            <a:avLst/>
          </a:prstGeom>
          <a:noFill/>
          <a:ln w="9525">
            <a:noFill/>
          </a:ln>
        </p:spPr>
        <p:txBody>
          <a:bodyPr anchor="t">
            <a:spAutoFit/>
          </a:bodyPr>
          <a:lstStyle/>
          <a:p>
            <a:pPr>
              <a:lnSpc>
                <a:spcPct val="150000"/>
              </a:lnSpc>
            </a:pP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Emax</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i="1" baseline="-25000"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Lmax</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Lmax</a:t>
            </a:r>
            <a:r>
              <a:rPr lang="en-US" altLang="zh-CN" sz="2400" b="1" dirty="0">
                <a:latin typeface="Times New Roman" panose="02020603050405020304" pitchFamily="18" charset="0"/>
                <a:ea typeface="宋体" panose="02010600030101010101" pitchFamily="2" charset="-122"/>
              </a:rPr>
              <a:t>&lt;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CM</a:t>
            </a:r>
          </a:p>
          <a:p>
            <a:pPr>
              <a:lnSpc>
                <a:spcPct val="15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CEmax</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Imax</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Omin </a:t>
            </a:r>
            <a:r>
              <a:rPr lang="en-US" altLang="zh-CN" sz="2400" b="1" dirty="0">
                <a:latin typeface="Times New Roman" panose="02020603050405020304" pitchFamily="18" charset="0"/>
                <a:ea typeface="宋体" panose="02010600030101010101" pitchFamily="2" charset="-122"/>
              </a:rPr>
              <a:t>&lt;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(BR)CEO </a:t>
            </a:r>
            <a:r>
              <a:rPr lang="en-US" altLang="zh-CN" sz="2400" b="1" dirty="0">
                <a:latin typeface="Times New Roman" panose="02020603050405020304" pitchFamily="18" charset="0"/>
                <a:ea typeface="宋体" panose="02010600030101010101" pitchFamily="2" charset="-122"/>
              </a:rPr>
              <a:t> </a:t>
            </a:r>
          </a:p>
          <a:p>
            <a:pPr>
              <a:lnSpc>
                <a:spcPct val="150000"/>
              </a:lnSpc>
            </a:pPr>
            <a:r>
              <a:rPr lang="en-US" altLang="zh-CN" sz="2400" b="1" i="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Tmax</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Emax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CEmax </a:t>
            </a:r>
            <a:r>
              <a:rPr lang="en-US" altLang="zh-CN" sz="2400" b="1" dirty="0">
                <a:latin typeface="Times New Roman" panose="02020603050405020304" pitchFamily="18" charset="0"/>
                <a:ea typeface="宋体" panose="02010600030101010101" pitchFamily="2" charset="-122"/>
              </a:rPr>
              <a:t>&lt; </a:t>
            </a:r>
            <a:r>
              <a:rPr lang="en-US" altLang="zh-CN" sz="2400" b="1" i="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CM</a:t>
            </a:r>
          </a:p>
        </p:txBody>
      </p:sp>
      <p:sp>
        <p:nvSpPr>
          <p:cNvPr id="55301" name="Text Box 5"/>
          <p:cNvSpPr txBox="1"/>
          <p:nvPr/>
        </p:nvSpPr>
        <p:spPr>
          <a:xfrm>
            <a:off x="892175" y="1430338"/>
            <a:ext cx="7391400" cy="530225"/>
          </a:xfrm>
          <a:prstGeom prst="rect">
            <a:avLst/>
          </a:prstGeom>
          <a:noFill/>
          <a:ln w="9525">
            <a:noFill/>
          </a:ln>
        </p:spPr>
        <p:txBody>
          <a:bodyPr anchor="t">
            <a:spAutoFit/>
          </a:bodyPr>
          <a:lstStyle/>
          <a:p>
            <a:pPr>
              <a:lnSpc>
                <a:spcPct val="120000"/>
              </a:lnSpc>
            </a:pPr>
            <a:r>
              <a:rPr lang="zh-CN" altLang="en-US" sz="2400" b="1" dirty="0">
                <a:solidFill>
                  <a:srgbClr val="A50021"/>
                </a:solidFill>
                <a:latin typeface="Times New Roman" panose="02020603050405020304" pitchFamily="18" charset="0"/>
                <a:ea typeface="宋体" panose="02010600030101010101" pitchFamily="2" charset="-122"/>
              </a:rPr>
              <a:t>根据极限参数</a:t>
            </a:r>
            <a:r>
              <a:rPr lang="en-US" altLang="zh-CN" sz="2400" b="1" i="1" dirty="0">
                <a:solidFill>
                  <a:srgbClr val="A50021"/>
                </a:solidFill>
                <a:latin typeface="Times New Roman" panose="02020603050405020304" pitchFamily="18" charset="0"/>
                <a:ea typeface="宋体" panose="02010600030101010101" pitchFamily="2" charset="-122"/>
              </a:rPr>
              <a:t>I</a:t>
            </a:r>
            <a:r>
              <a:rPr lang="en-US" altLang="zh-CN" sz="2400" b="1" baseline="-25000" dirty="0">
                <a:solidFill>
                  <a:srgbClr val="A50021"/>
                </a:solidFill>
                <a:latin typeface="Times New Roman" panose="02020603050405020304" pitchFamily="18" charset="0"/>
                <a:ea typeface="宋体" panose="02010600030101010101" pitchFamily="2" charset="-122"/>
              </a:rPr>
              <a:t>CM</a:t>
            </a:r>
            <a:r>
              <a:rPr lang="zh-CN" altLang="en-US" sz="2400" b="1" dirty="0">
                <a:solidFill>
                  <a:srgbClr val="A50021"/>
                </a:solidFill>
                <a:latin typeface="Times New Roman" panose="02020603050405020304" pitchFamily="18" charset="0"/>
                <a:ea typeface="宋体" panose="02010600030101010101" pitchFamily="2" charset="-122"/>
              </a:rPr>
              <a:t>、 </a:t>
            </a:r>
            <a:r>
              <a:rPr lang="en-US" altLang="zh-CN" sz="2400" b="1" i="1" dirty="0">
                <a:solidFill>
                  <a:srgbClr val="A50021"/>
                </a:solidFill>
                <a:latin typeface="Times New Roman" panose="02020603050405020304" pitchFamily="18" charset="0"/>
                <a:ea typeface="宋体" panose="02010600030101010101" pitchFamily="2" charset="-122"/>
              </a:rPr>
              <a:t>U</a:t>
            </a:r>
            <a:r>
              <a:rPr lang="en-US" altLang="zh-CN" sz="2400" b="1" baseline="-25000" dirty="0">
                <a:solidFill>
                  <a:srgbClr val="A50021"/>
                </a:solidFill>
                <a:latin typeface="Times New Roman" panose="02020603050405020304" pitchFamily="18" charset="0"/>
                <a:ea typeface="宋体" panose="02010600030101010101" pitchFamily="2" charset="-122"/>
              </a:rPr>
              <a:t>(BR)CEO</a:t>
            </a:r>
            <a:r>
              <a:rPr lang="zh-CN" altLang="en-US" sz="2400" b="1" dirty="0">
                <a:solidFill>
                  <a:srgbClr val="A50021"/>
                </a:solidFill>
                <a:latin typeface="Times New Roman" panose="02020603050405020304" pitchFamily="18" charset="0"/>
                <a:ea typeface="宋体" panose="02010600030101010101" pitchFamily="2" charset="-122"/>
              </a:rPr>
              <a:t>、</a:t>
            </a:r>
            <a:r>
              <a:rPr lang="en-US" altLang="zh-CN" sz="2400" b="1" i="1" dirty="0">
                <a:solidFill>
                  <a:srgbClr val="A50021"/>
                </a:solidFill>
                <a:latin typeface="Times New Roman" panose="02020603050405020304" pitchFamily="18" charset="0"/>
                <a:ea typeface="宋体" panose="02010600030101010101" pitchFamily="2" charset="-122"/>
              </a:rPr>
              <a:t>P</a:t>
            </a:r>
            <a:r>
              <a:rPr lang="en-US" altLang="zh-CN" sz="2400" b="1" baseline="-25000" dirty="0">
                <a:solidFill>
                  <a:srgbClr val="A50021"/>
                </a:solidFill>
                <a:latin typeface="Times New Roman" panose="02020603050405020304" pitchFamily="18" charset="0"/>
                <a:ea typeface="宋体" panose="02010600030101010101" pitchFamily="2" charset="-122"/>
              </a:rPr>
              <a:t>CM      </a:t>
            </a:r>
            <a:r>
              <a:rPr lang="zh-CN" altLang="en-US" sz="2400" b="1" dirty="0">
                <a:solidFill>
                  <a:srgbClr val="A50021"/>
                </a:solidFill>
                <a:latin typeface="Times New Roman" panose="02020603050405020304" pitchFamily="18" charset="0"/>
                <a:ea typeface="宋体" panose="02010600030101010101" pitchFamily="2" charset="-122"/>
              </a:rPr>
              <a:t>选择调整管！</a:t>
            </a:r>
          </a:p>
        </p:txBody>
      </p:sp>
      <p:sp>
        <p:nvSpPr>
          <p:cNvPr id="55302" name="Text Box 6"/>
          <p:cNvSpPr txBox="1"/>
          <p:nvPr/>
        </p:nvSpPr>
        <p:spPr>
          <a:xfrm>
            <a:off x="892175" y="1811338"/>
            <a:ext cx="7467600" cy="530225"/>
          </a:xfrm>
          <a:prstGeom prst="rect">
            <a:avLst/>
          </a:prstGeom>
          <a:noFill/>
          <a:ln w="9525">
            <a:noFill/>
          </a:ln>
        </p:spPr>
        <p:txBody>
          <a:bodyPr anchor="t">
            <a:spAutoFit/>
          </a:bodyPr>
          <a:lstStyle/>
          <a:p>
            <a:pPr>
              <a:lnSpc>
                <a:spcPct val="120000"/>
              </a:lnSpc>
            </a:pPr>
            <a:r>
              <a:rPr lang="zh-CN" altLang="en-US" sz="2400" b="1" dirty="0">
                <a:solidFill>
                  <a:srgbClr val="A50021"/>
                </a:solidFill>
                <a:latin typeface="Times New Roman" panose="02020603050405020304" pitchFamily="18" charset="0"/>
                <a:ea typeface="宋体" panose="02010600030101010101" pitchFamily="2" charset="-122"/>
              </a:rPr>
              <a:t>应考虑电网电压的波动和负载电流的变化！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wipe(left)">
                                      <p:cBhvr>
                                        <p:cTn id="7" dur="500"/>
                                        <p:tgtEl>
                                          <p:spTgt spid="55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2">
                                            <p:txEl>
                                              <p:pRg st="0" end="0"/>
                                            </p:txEl>
                                          </p:spTgt>
                                        </p:tgtEl>
                                        <p:attrNameLst>
                                          <p:attrName>style.visibility</p:attrName>
                                        </p:attrNameLst>
                                      </p:cBhvr>
                                      <p:to>
                                        <p:strVal val="visible"/>
                                      </p:to>
                                    </p:set>
                                    <p:animEffect transition="in" filter="wipe(left)">
                                      <p:cBhvr>
                                        <p:cTn id="12" dur="500"/>
                                        <p:tgtEl>
                                          <p:spTgt spid="553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5300">
                                            <p:txEl>
                                              <p:pRg st="0" end="0"/>
                                            </p:txEl>
                                          </p:spTgt>
                                        </p:tgtEl>
                                        <p:attrNameLst>
                                          <p:attrName>style.visibility</p:attrName>
                                        </p:attrNameLst>
                                      </p:cBhvr>
                                      <p:to>
                                        <p:strVal val="visible"/>
                                      </p:to>
                                    </p:set>
                                    <p:animEffect transition="in" filter="wipe(up)">
                                      <p:cBhvr>
                                        <p:cTn id="17" dur="75"/>
                                        <p:tgtEl>
                                          <p:spTgt spid="5530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5300">
                                            <p:txEl>
                                              <p:pRg st="1" end="1"/>
                                            </p:txEl>
                                          </p:spTgt>
                                        </p:tgtEl>
                                        <p:attrNameLst>
                                          <p:attrName>style.visibility</p:attrName>
                                        </p:attrNameLst>
                                      </p:cBhvr>
                                      <p:to>
                                        <p:strVal val="visible"/>
                                      </p:to>
                                    </p:set>
                                    <p:animEffect transition="in" filter="wipe(up)">
                                      <p:cBhvr>
                                        <p:cTn id="22" dur="75"/>
                                        <p:tgtEl>
                                          <p:spTgt spid="5530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55300">
                                            <p:txEl>
                                              <p:pRg st="2" end="2"/>
                                            </p:txEl>
                                          </p:spTgt>
                                        </p:tgtEl>
                                        <p:attrNameLst>
                                          <p:attrName>style.visibility</p:attrName>
                                        </p:attrNameLst>
                                      </p:cBhvr>
                                      <p:to>
                                        <p:strVal val="visible"/>
                                      </p:to>
                                    </p:set>
                                    <p:animEffect transition="in" filter="wipe(up)">
                                      <p:cBhvr>
                                        <p:cTn id="27" dur="75"/>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55301" grpId="0" build="p"/>
      <p:bldP spid="5530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323850" y="836613"/>
            <a:ext cx="7772400" cy="609600"/>
          </a:xfrm>
        </p:spPr>
        <p:txBody>
          <a:bodyPr wrap="square" lIns="91440" tIns="45720" rIns="91440" bIns="45720" anchor="ctr"/>
          <a:lstStyle/>
          <a:p>
            <a:pPr algn="l" eaLnBrk="1" hangingPunct="1"/>
            <a:r>
              <a:rPr lang="zh-CN" altLang="en-US" sz="3200" dirty="0">
                <a:solidFill>
                  <a:schemeClr val="tx1"/>
                </a:solidFill>
                <a:latin typeface="华文行楷" panose="02010800040101010101" pitchFamily="2" charset="-122"/>
                <a:ea typeface="华文行楷" panose="02010800040101010101" pitchFamily="2" charset="-122"/>
              </a:rPr>
              <a:t>讨论一</a:t>
            </a:r>
            <a:r>
              <a:rPr lang="zh-CN" altLang="en-US" sz="2400" b="1" dirty="0">
                <a:solidFill>
                  <a:schemeClr val="tx1"/>
                </a:solidFill>
                <a:latin typeface="隶书" panose="02010509060101010101" pitchFamily="49" charset="-122"/>
                <a:ea typeface="隶书" panose="02010509060101010101" pitchFamily="49" charset="-122"/>
              </a:rPr>
              <a:t>：</a:t>
            </a:r>
            <a:r>
              <a:rPr lang="zh-CN" altLang="en-US" sz="2400" b="1" dirty="0">
                <a:solidFill>
                  <a:schemeClr val="tx1"/>
                </a:solidFill>
                <a:latin typeface="宋体" panose="02010600030101010101" pitchFamily="2" charset="-122"/>
              </a:rPr>
              <a:t>对于基本串联型稳压电源的讨论</a:t>
            </a:r>
          </a:p>
        </p:txBody>
      </p:sp>
      <p:graphicFrame>
        <p:nvGraphicFramePr>
          <p:cNvPr id="39938" name="Object 3"/>
          <p:cNvGraphicFramePr/>
          <p:nvPr/>
        </p:nvGraphicFramePr>
        <p:xfrm>
          <a:off x="684213" y="1412875"/>
          <a:ext cx="3886200" cy="2416175"/>
        </p:xfrm>
        <a:graphic>
          <a:graphicData uri="http://schemas.openxmlformats.org/presentationml/2006/ole">
            <mc:AlternateContent xmlns:mc="http://schemas.openxmlformats.org/markup-compatibility/2006">
              <mc:Choice xmlns:v="urn:schemas-microsoft-com:vml" Requires="v">
                <p:oleObj spid="_x0000_s28674" r:id="rId4" imgW="12963525" imgH="8220075" progId="MSPhotoEd.3">
                  <p:embed/>
                </p:oleObj>
              </mc:Choice>
              <mc:Fallback>
                <p:oleObj r:id="rId4" imgW="12963525" imgH="8220075" progId="MSPhotoEd.3">
                  <p:embed/>
                  <p:pic>
                    <p:nvPicPr>
                      <p:cNvPr id="0" name="图片 3140"/>
                      <p:cNvPicPr/>
                      <p:nvPr/>
                    </p:nvPicPr>
                    <p:blipFill>
                      <a:blip r:embed="rId5"/>
                      <a:srcRect r="-2083"/>
                      <a:stretch>
                        <a:fillRect/>
                      </a:stretch>
                    </p:blipFill>
                    <p:spPr>
                      <a:xfrm>
                        <a:off x="684213" y="1412875"/>
                        <a:ext cx="3886200" cy="2416175"/>
                      </a:xfrm>
                      <a:prstGeom prst="rect">
                        <a:avLst/>
                      </a:prstGeom>
                      <a:noFill/>
                      <a:ln w="38100">
                        <a:noFill/>
                        <a:miter/>
                      </a:ln>
                    </p:spPr>
                  </p:pic>
                </p:oleObj>
              </mc:Fallback>
            </mc:AlternateContent>
          </a:graphicData>
        </a:graphic>
      </p:graphicFrame>
      <p:sp>
        <p:nvSpPr>
          <p:cNvPr id="56324" name="Text Box 4"/>
          <p:cNvSpPr txBox="1"/>
          <p:nvPr/>
        </p:nvSpPr>
        <p:spPr>
          <a:xfrm>
            <a:off x="539750" y="4005263"/>
            <a:ext cx="8077200" cy="140652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3.  </a:t>
            </a:r>
            <a:r>
              <a:rPr lang="zh-CN" altLang="zh-CN" sz="2400" b="1" dirty="0">
                <a:latin typeface="Times New Roman" panose="02020603050405020304" pitchFamily="18" charset="0"/>
                <a:ea typeface="宋体" panose="02010600030101010101" pitchFamily="2" charset="-122"/>
              </a:rPr>
              <a:t>若电网电压波动±10％，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28V </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20V </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晶体管的电流放大系数为50，</a:t>
            </a:r>
            <a:r>
              <a:rPr lang="en-US" altLang="zh-CN" sz="2400" b="1" i="1" dirty="0">
                <a:latin typeface="Times New Roman" panose="02020603050405020304" pitchFamily="18" charset="0"/>
                <a:ea typeface="宋体" panose="02010600030101010101" pitchFamily="2" charset="-122"/>
              </a:rPr>
              <a:t>P</a:t>
            </a:r>
            <a:r>
              <a:rPr lang="en-US" altLang="zh-CN" sz="2400" b="1" baseline="-25000" dirty="0">
                <a:latin typeface="Times New Roman" panose="02020603050405020304" pitchFamily="18" charset="0"/>
                <a:ea typeface="宋体" panose="02010600030101010101" pitchFamily="2" charset="-122"/>
              </a:rPr>
              <a:t>CM</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5W</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CM</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集成运放最大输出电流为10</a:t>
            </a:r>
            <a:r>
              <a:rPr lang="en-US" altLang="zh-CN" sz="2400" b="1" dirty="0">
                <a:latin typeface="Times New Roman" panose="02020603050405020304" pitchFamily="18" charset="0"/>
                <a:ea typeface="宋体" panose="02010600030101010101" pitchFamily="2" charset="-122"/>
              </a:rPr>
              <a:t>mA</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则最大负载电流约为多少？</a:t>
            </a:r>
            <a:endParaRPr lang="zh-CN" altLang="en-US" sz="2400" b="1" dirty="0">
              <a:latin typeface="Times New Roman" panose="02020603050405020304" pitchFamily="18" charset="0"/>
              <a:ea typeface="宋体" panose="02010600030101010101" pitchFamily="2" charset="-122"/>
            </a:endParaRPr>
          </a:p>
        </p:txBody>
      </p:sp>
      <p:sp>
        <p:nvSpPr>
          <p:cNvPr id="56325" name="Text Box 5"/>
          <p:cNvSpPr txBox="1"/>
          <p:nvPr/>
        </p:nvSpPr>
        <p:spPr>
          <a:xfrm>
            <a:off x="4722813" y="1336675"/>
            <a:ext cx="3962400" cy="2749550"/>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若</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20V</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1kΩ</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则</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r>
              <a:rPr lang="zh-CN" altLang="zh-CN" sz="2400" b="1" dirty="0">
                <a:latin typeface="Times New Roman" panose="02020603050405020304" pitchFamily="18" charset="0"/>
                <a:ea typeface="宋体" panose="02010600030101010101" pitchFamily="2" charset="-122"/>
              </a:rPr>
              <a:t>各为多少？</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zh-CN" sz="2400" b="1"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若电网电压波动±10％，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20V</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3V</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zh-CN" sz="2400" b="1" dirty="0">
                <a:latin typeface="Times New Roman" panose="02020603050405020304" pitchFamily="18" charset="0"/>
                <a:ea typeface="宋体" panose="02010600030101010101" pitchFamily="2" charset="-122"/>
              </a:rPr>
              <a:t>至少选取多少伏？</a:t>
            </a:r>
            <a:endParaRPr lang="zh-CN" altLang="en-US" sz="2400" b="1" dirty="0">
              <a:latin typeface="Times New Roman" panose="02020603050405020304" pitchFamily="18" charset="0"/>
              <a:ea typeface="宋体" panose="02010600030101010101" pitchFamily="2" charset="-122"/>
            </a:endParaRPr>
          </a:p>
        </p:txBody>
      </p:sp>
      <p:sp>
        <p:nvSpPr>
          <p:cNvPr id="56326" name="AutoShape 6"/>
          <p:cNvSpPr/>
          <p:nvPr/>
        </p:nvSpPr>
        <p:spPr>
          <a:xfrm>
            <a:off x="2193925" y="4038600"/>
            <a:ext cx="2947988" cy="503238"/>
          </a:xfrm>
          <a:prstGeom prst="borderCallout1">
            <a:avLst>
              <a:gd name="adj1" fmla="val 22713"/>
              <a:gd name="adj2" fmla="val 102583"/>
              <a:gd name="adj3" fmla="val -14509"/>
              <a:gd name="adj4" fmla="val 117181"/>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en-US" altLang="zh-CN" sz="2400" b="1" dirty="0">
                <a:latin typeface="Times New Roman" panose="02020603050405020304" pitchFamily="18" charset="0"/>
                <a:ea typeface="宋体" panose="02010600030101010101" pitchFamily="2" charset="-122"/>
              </a:rPr>
              <a:t>0.9</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&gt;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Omax</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CES</a:t>
            </a:r>
          </a:p>
        </p:txBody>
      </p:sp>
      <p:sp>
        <p:nvSpPr>
          <p:cNvPr id="56327" name="Text Box 7"/>
          <p:cNvSpPr txBox="1"/>
          <p:nvPr/>
        </p:nvSpPr>
        <p:spPr>
          <a:xfrm>
            <a:off x="682625" y="5478463"/>
            <a:ext cx="7775575" cy="831850"/>
          </a:xfrm>
          <a:prstGeom prst="rect">
            <a:avLst/>
          </a:prstGeom>
          <a:solidFill>
            <a:srgbClr val="FFFFCC"/>
          </a:solidFill>
          <a:ln w="9525" cap="flat" cmpd="sng">
            <a:solidFill>
              <a:srgbClr val="FF0000"/>
            </a:solidFill>
            <a:prstDash val="solid"/>
            <a:miter/>
            <a:headEnd type="none" w="med" len="med"/>
            <a:tailEnd type="none" w="med" len="med"/>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应取几个极限值求出的负载电流最大值中最小的那个作为电源的性能指标</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最大负载电流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Effect transition="in" filter="wipe(left)">
                                      <p:cBhvr>
                                        <p:cTn id="7" dur="500"/>
                                        <p:tgtEl>
                                          <p:spTgt spid="56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xEl>
                                              <p:pRg st="1" end="1"/>
                                            </p:txEl>
                                          </p:spTgt>
                                        </p:tgtEl>
                                        <p:attrNameLst>
                                          <p:attrName>style.visibility</p:attrName>
                                        </p:attrNameLst>
                                      </p:cBhvr>
                                      <p:to>
                                        <p:strVal val="visible"/>
                                      </p:to>
                                    </p:set>
                                    <p:animEffect transition="in" filter="wipe(left)">
                                      <p:cBhvr>
                                        <p:cTn id="12" dur="500"/>
                                        <p:tgtEl>
                                          <p:spTgt spid="563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Effect transition="in" filter="wipe(right)">
                                      <p:cBhvr>
                                        <p:cTn id="17" dur="500"/>
                                        <p:tgtEl>
                                          <p:spTgt spid="56326"/>
                                        </p:tgtEl>
                                      </p:cBhvr>
                                    </p:animEffect>
                                  </p:childTnLst>
                                  <p:subTnLst>
                                    <p:set>
                                      <p:cBhvr override="childStyle">
                                        <p:cTn dur="1" fill="hold" display="0" masterRel="nextClick" afterEffect="1"/>
                                        <p:tgtEl>
                                          <p:spTgt spid="563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4">
                                            <p:txEl>
                                              <p:pRg st="0" end="0"/>
                                            </p:txEl>
                                          </p:spTgt>
                                        </p:tgtEl>
                                        <p:attrNameLst>
                                          <p:attrName>style.visibility</p:attrName>
                                        </p:attrNameLst>
                                      </p:cBhvr>
                                      <p:to>
                                        <p:strVal val="visible"/>
                                      </p:to>
                                    </p:set>
                                    <p:animEffect transition="in" filter="wipe(left)">
                                      <p:cBhvr>
                                        <p:cTn id="22" dur="500"/>
                                        <p:tgtEl>
                                          <p:spTgt spid="563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7"/>
                                        </p:tgtEl>
                                        <p:attrNameLst>
                                          <p:attrName>style.visibility</p:attrName>
                                        </p:attrNameLst>
                                      </p:cBhvr>
                                      <p:to>
                                        <p:strVal val="visible"/>
                                      </p:to>
                                    </p:set>
                                    <p:animEffect transition="in" filter="wipe(left)">
                                      <p:cBhvr>
                                        <p:cTn id="2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P spid="56325" grpId="0" build="p"/>
      <p:bldP spid="56326" grpId="0" animBg="1"/>
      <p:bldP spid="563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179388" y="836613"/>
            <a:ext cx="7162800" cy="457200"/>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讨论二</a:t>
            </a:r>
            <a:r>
              <a:rPr lang="zh-CN" altLang="en-US" sz="2400" b="1" dirty="0">
                <a:solidFill>
                  <a:schemeClr val="tx1"/>
                </a:solidFill>
              </a:rPr>
              <a:t>：关于实用串联型稳压电源的讨论</a:t>
            </a:r>
          </a:p>
        </p:txBody>
      </p:sp>
      <p:graphicFrame>
        <p:nvGraphicFramePr>
          <p:cNvPr id="58371" name="Object 3"/>
          <p:cNvGraphicFramePr/>
          <p:nvPr/>
        </p:nvGraphicFramePr>
        <p:xfrm>
          <a:off x="7258050" y="3089275"/>
          <a:ext cx="1371600" cy="763588"/>
        </p:xfrm>
        <a:graphic>
          <a:graphicData uri="http://schemas.openxmlformats.org/presentationml/2006/ole">
            <mc:AlternateContent xmlns:mc="http://schemas.openxmlformats.org/markup-compatibility/2006">
              <mc:Choice xmlns:v="urn:schemas-microsoft-com:vml" Requires="v">
                <p:oleObj spid="_x0000_s29699" r:id="rId4" imgW="774065" imgH="431800" progId="Equation.3">
                  <p:embed/>
                </p:oleObj>
              </mc:Choice>
              <mc:Fallback>
                <p:oleObj r:id="rId4" imgW="774065" imgH="431800" progId="Equation.3">
                  <p:embed/>
                  <p:pic>
                    <p:nvPicPr>
                      <p:cNvPr id="0" name="图片 3141"/>
                      <p:cNvPicPr/>
                      <p:nvPr/>
                    </p:nvPicPr>
                    <p:blipFill>
                      <a:blip r:embed="rId5"/>
                      <a:stretch>
                        <a:fillRect/>
                      </a:stretch>
                    </p:blipFill>
                    <p:spPr>
                      <a:xfrm>
                        <a:off x="7258050" y="3089275"/>
                        <a:ext cx="1371600" cy="763588"/>
                      </a:xfrm>
                      <a:prstGeom prst="rect">
                        <a:avLst/>
                      </a:prstGeom>
                      <a:solidFill>
                        <a:srgbClr val="FFFFCC"/>
                      </a:solidFill>
                      <a:ln w="19050" cap="flat" cmpd="sng">
                        <a:solidFill>
                          <a:srgbClr val="FF3300"/>
                        </a:solidFill>
                        <a:prstDash val="solid"/>
                        <a:miter/>
                        <a:headEnd type="none" w="med" len="med"/>
                        <a:tailEnd type="none" w="med" len="med"/>
                      </a:ln>
                    </p:spPr>
                  </p:pic>
                </p:oleObj>
              </mc:Fallback>
            </mc:AlternateContent>
          </a:graphicData>
        </a:graphic>
      </p:graphicFrame>
      <p:graphicFrame>
        <p:nvGraphicFramePr>
          <p:cNvPr id="41987" name="Object 4"/>
          <p:cNvGraphicFramePr/>
          <p:nvPr/>
        </p:nvGraphicFramePr>
        <p:xfrm>
          <a:off x="323850" y="1412875"/>
          <a:ext cx="6781800" cy="2743200"/>
        </p:xfrm>
        <a:graphic>
          <a:graphicData uri="http://schemas.openxmlformats.org/presentationml/2006/ole">
            <mc:AlternateContent xmlns:mc="http://schemas.openxmlformats.org/markup-compatibility/2006">
              <mc:Choice xmlns:v="urn:schemas-microsoft-com:vml" Requires="v">
                <p:oleObj spid="_x0000_s29700" r:id="rId6" imgW="23412450" imgH="9172575" progId="MSPhotoEd.3">
                  <p:embed/>
                </p:oleObj>
              </mc:Choice>
              <mc:Fallback>
                <p:oleObj r:id="rId6" imgW="23412450" imgH="9172575" progId="MSPhotoEd.3">
                  <p:embed/>
                  <p:pic>
                    <p:nvPicPr>
                      <p:cNvPr id="0" name="图片 3142"/>
                      <p:cNvPicPr/>
                      <p:nvPr/>
                    </p:nvPicPr>
                    <p:blipFill>
                      <a:blip r:embed="rId7">
                        <a:clrChange>
                          <a:clrFrom>
                            <a:srgbClr val="FFFFFF"/>
                          </a:clrFrom>
                          <a:clrTo>
                            <a:srgbClr val="FFFFFF">
                              <a:alpha val="0"/>
                            </a:srgbClr>
                          </a:clrTo>
                        </a:clrChange>
                      </a:blip>
                      <a:srcRect b="-3297"/>
                      <a:stretch>
                        <a:fillRect/>
                      </a:stretch>
                    </p:blipFill>
                    <p:spPr>
                      <a:xfrm>
                        <a:off x="323850" y="1412875"/>
                        <a:ext cx="6781800" cy="2743200"/>
                      </a:xfrm>
                      <a:prstGeom prst="rect">
                        <a:avLst/>
                      </a:prstGeom>
                      <a:solidFill>
                        <a:srgbClr val="FFFFFF"/>
                      </a:solidFill>
                      <a:ln w="38100">
                        <a:noFill/>
                        <a:miter/>
                      </a:ln>
                    </p:spPr>
                  </p:pic>
                </p:oleObj>
              </mc:Fallback>
            </mc:AlternateContent>
          </a:graphicData>
        </a:graphic>
      </p:graphicFrame>
      <p:sp>
        <p:nvSpPr>
          <p:cNvPr id="58373" name="Text Box 5"/>
          <p:cNvSpPr txBox="1"/>
          <p:nvPr/>
        </p:nvSpPr>
        <p:spPr>
          <a:xfrm>
            <a:off x="781050" y="4156075"/>
            <a:ext cx="8077200" cy="228282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标出集成运放的同相输入端和反相输入端；</a:t>
            </a:r>
          </a:p>
          <a:p>
            <a:pPr>
              <a:lnSpc>
                <a:spcPct val="120000"/>
              </a:lnSpc>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电路由哪些部分组成？</a:t>
            </a:r>
          </a:p>
          <a:p>
            <a:pPr>
              <a:lnSpc>
                <a:spcPct val="120000"/>
              </a:lnSpc>
            </a:pPr>
            <a:r>
              <a:rPr lang="en-US" altLang="zh-CN" sz="2400" b="1" dirty="0">
                <a:latin typeface="Times New Roman" panose="02020603050405020304" pitchFamily="18" charset="0"/>
                <a:ea typeface="宋体" panose="02010600030101010101" pitchFamily="2" charset="-122"/>
              </a:rPr>
              <a:t>3.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21V</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300Ω</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Z</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6V</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CES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3V</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p>
          <a:p>
            <a:pPr>
              <a:lnSpc>
                <a:spcPct val="120000"/>
              </a:lnSpc>
            </a:pPr>
            <a:r>
              <a:rPr lang="en-US" altLang="zh-CN" sz="2400" b="1" dirty="0">
                <a:latin typeface="Times New Roman" panose="02020603050405020304" pitchFamily="18" charset="0"/>
                <a:ea typeface="宋体" panose="02010600030101010101" pitchFamily="2" charset="-122"/>
              </a:rPr>
              <a:t>4.  </a:t>
            </a:r>
            <a:r>
              <a:rPr lang="zh-CN" altLang="en-US" sz="2400" b="1" dirty="0">
                <a:latin typeface="Times New Roman" panose="02020603050405020304" pitchFamily="18" charset="0"/>
                <a:ea typeface="宋体" panose="02010600030101010101" pitchFamily="2" charset="-122"/>
              </a:rPr>
              <a:t>如何选取</a:t>
            </a: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a:t>
            </a:r>
          </a:p>
        </p:txBody>
      </p:sp>
      <p:grpSp>
        <p:nvGrpSpPr>
          <p:cNvPr id="2" name="Group 6"/>
          <p:cNvGrpSpPr/>
          <p:nvPr/>
        </p:nvGrpSpPr>
        <p:grpSpPr>
          <a:xfrm>
            <a:off x="4591050" y="1524000"/>
            <a:ext cx="4267200" cy="1447800"/>
            <a:chOff x="2880" y="838"/>
            <a:chExt cx="2688" cy="912"/>
          </a:xfrm>
        </p:grpSpPr>
        <p:sp>
          <p:nvSpPr>
            <p:cNvPr id="41990" name="AutoShape 7"/>
            <p:cNvSpPr/>
            <p:nvPr/>
          </p:nvSpPr>
          <p:spPr>
            <a:xfrm>
              <a:off x="4560" y="1296"/>
              <a:ext cx="1008" cy="454"/>
            </a:xfrm>
            <a:prstGeom prst="borderCallout1">
              <a:avLst>
                <a:gd name="adj1" fmla="val 16069"/>
                <a:gd name="adj2" fmla="val -4764"/>
                <a:gd name="adj3" fmla="val -2903"/>
                <a:gd name="adj4" fmla="val -98315"/>
              </a:avLst>
            </a:prstGeom>
            <a:solidFill>
              <a:srgbClr val="FFFFCC"/>
            </a:solidFill>
            <a:ln w="19050" cap="flat" cmpd="sng">
              <a:solidFill>
                <a:srgbClr val="FF3300"/>
              </a:solidFill>
              <a:prstDash val="solid"/>
              <a:miter/>
              <a:headEnd type="none" w="med" len="med"/>
              <a:tailEnd type="none" w="med" len="med"/>
            </a:ln>
          </p:spPr>
          <p:txBody>
            <a:bodyPr anchor="t">
              <a:spAutoFit/>
            </a:bodyPr>
            <a:lstStyle/>
            <a:p>
              <a:r>
                <a:rPr lang="zh-CN" altLang="en-US" sz="2000" b="1" dirty="0">
                  <a:solidFill>
                    <a:srgbClr val="000000"/>
                  </a:solidFill>
                  <a:latin typeface="Times New Roman" panose="02020603050405020304" pitchFamily="18" charset="0"/>
                  <a:ea typeface="宋体" panose="02010600030101010101" pitchFamily="2" charset="-122"/>
                </a:rPr>
                <a:t>限流型过流保护电路</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41991" name="Rectangle 8"/>
            <p:cNvSpPr/>
            <p:nvPr/>
          </p:nvSpPr>
          <p:spPr>
            <a:xfrm>
              <a:off x="2880" y="838"/>
              <a:ext cx="672" cy="624"/>
            </a:xfrm>
            <a:prstGeom prst="rect">
              <a:avLst/>
            </a:prstGeom>
            <a:solidFill>
              <a:srgbClr val="FFFF66">
                <a:alpha val="50195"/>
              </a:srgbClr>
            </a:solidFill>
            <a:ln w="9525">
              <a:noFill/>
            </a:ln>
          </p:spPr>
          <p:txBody>
            <a:bodyPr wrap="none" anchor="ctr"/>
            <a:lstStyle/>
            <a:p>
              <a:endParaRPr lang="zh-CN" altLang="en-US" dirty="0">
                <a:latin typeface="Arial" panose="020B0604020202020204" pitchFamily="34" charset="0"/>
                <a:ea typeface="宋体" panose="02010600030101010101" pitchFamily="2" charset="-122"/>
              </a:endParaRPr>
            </a:p>
          </p:txBody>
        </p:sp>
      </p:grpSp>
      <p:sp>
        <p:nvSpPr>
          <p:cNvPr id="58377" name="AutoShape 9"/>
          <p:cNvSpPr/>
          <p:nvPr/>
        </p:nvSpPr>
        <p:spPr>
          <a:xfrm>
            <a:off x="7258050" y="1336675"/>
            <a:ext cx="1371600" cy="762000"/>
          </a:xfrm>
          <a:prstGeom prst="borderCallout1">
            <a:avLst>
              <a:gd name="adj1" fmla="val 15000"/>
              <a:gd name="adj2" fmla="val -5556"/>
              <a:gd name="adj3" fmla="val 30000"/>
              <a:gd name="adj4" fmla="val -151042"/>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输出电流取样电阻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wipe(left)">
                                      <p:cBhvr>
                                        <p:cTn id="7" dur="500"/>
                                        <p:tgtEl>
                                          <p:spTgt spid="583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8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373">
                                            <p:txEl>
                                              <p:pRg st="0" end="0"/>
                                            </p:txEl>
                                          </p:spTgt>
                                        </p:tgtEl>
                                        <p:attrNameLst>
                                          <p:attrName>style.visibility</p:attrName>
                                        </p:attrNameLst>
                                      </p:cBhvr>
                                      <p:to>
                                        <p:strVal val="visible"/>
                                      </p:to>
                                    </p:set>
                                    <p:animEffect transition="in" filter="wipe(left)">
                                      <p:cBhvr>
                                        <p:cTn id="21" dur="500"/>
                                        <p:tgtEl>
                                          <p:spTgt spid="5837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373">
                                            <p:txEl>
                                              <p:pRg st="1" end="1"/>
                                            </p:txEl>
                                          </p:spTgt>
                                        </p:tgtEl>
                                        <p:attrNameLst>
                                          <p:attrName>style.visibility</p:attrName>
                                        </p:attrNameLst>
                                      </p:cBhvr>
                                      <p:to>
                                        <p:strVal val="visible"/>
                                      </p:to>
                                    </p:set>
                                    <p:animEffect transition="in" filter="wipe(left)">
                                      <p:cBhvr>
                                        <p:cTn id="26" dur="500"/>
                                        <p:tgtEl>
                                          <p:spTgt spid="5837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373">
                                            <p:txEl>
                                              <p:pRg st="2" end="2"/>
                                            </p:txEl>
                                          </p:spTgt>
                                        </p:tgtEl>
                                        <p:attrNameLst>
                                          <p:attrName>style.visibility</p:attrName>
                                        </p:attrNameLst>
                                      </p:cBhvr>
                                      <p:to>
                                        <p:strVal val="visible"/>
                                      </p:to>
                                    </p:set>
                                    <p:animEffect transition="in" filter="wipe(left)">
                                      <p:cBhvr>
                                        <p:cTn id="31" dur="500"/>
                                        <p:tgtEl>
                                          <p:spTgt spid="5837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373">
                                            <p:txEl>
                                              <p:pRg st="3" end="3"/>
                                            </p:txEl>
                                          </p:spTgt>
                                        </p:tgtEl>
                                        <p:attrNameLst>
                                          <p:attrName>style.visibility</p:attrName>
                                        </p:attrNameLst>
                                      </p:cBhvr>
                                      <p:to>
                                        <p:strVal val="visible"/>
                                      </p:to>
                                    </p:set>
                                    <p:animEffect transition="in" filter="wipe(left)">
                                      <p:cBhvr>
                                        <p:cTn id="36" dur="500"/>
                                        <p:tgtEl>
                                          <p:spTgt spid="58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p:bldP spid="583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755650" y="404178"/>
            <a:ext cx="7162800" cy="431800"/>
          </a:xfrm>
          <a:solidFill>
            <a:schemeClr val="bg1"/>
          </a:solidFill>
        </p:spPr>
        <p:txBody>
          <a:bodyPr wrap="square" lIns="91440" tIns="45720" rIns="91440" bIns="45720" anchor="ctr"/>
          <a:lstStyle/>
          <a:p>
            <a:pPr algn="l" eaLnBrk="1" hangingPunct="1"/>
            <a:r>
              <a:rPr lang="zh-CN" altLang="en-US" sz="3600" dirty="0">
                <a:solidFill>
                  <a:schemeClr val="tx1"/>
                </a:solidFill>
                <a:ea typeface="华文行楷" panose="02010800040101010101" pitchFamily="2" charset="-122"/>
              </a:rPr>
              <a:t>讨论二</a:t>
            </a:r>
            <a:r>
              <a:rPr lang="en-US" altLang="zh-CN" sz="3600" dirty="0">
                <a:solidFill>
                  <a:schemeClr val="tx1"/>
                </a:solidFill>
                <a:ea typeface="华文行楷" panose="02010800040101010101" pitchFamily="2" charset="-122"/>
              </a:rPr>
              <a:t> </a:t>
            </a:r>
            <a:r>
              <a:rPr lang="zh-CN" altLang="en-US" sz="2800" b="1" dirty="0">
                <a:solidFill>
                  <a:schemeClr val="tx1"/>
                </a:solidFill>
              </a:rPr>
              <a:t>：关于实用串联型稳压电源的讨论</a:t>
            </a:r>
            <a:endParaRPr lang="zh-CN" altLang="en-US" sz="2800" dirty="0">
              <a:solidFill>
                <a:schemeClr val="tx1"/>
              </a:solidFill>
            </a:endParaRPr>
          </a:p>
        </p:txBody>
      </p:sp>
      <p:graphicFrame>
        <p:nvGraphicFramePr>
          <p:cNvPr id="44034" name="Object 3"/>
          <p:cNvGraphicFramePr/>
          <p:nvPr/>
        </p:nvGraphicFramePr>
        <p:xfrm>
          <a:off x="1042988" y="1052513"/>
          <a:ext cx="6781800" cy="2743200"/>
        </p:xfrm>
        <a:graphic>
          <a:graphicData uri="http://schemas.openxmlformats.org/presentationml/2006/ole">
            <mc:AlternateContent xmlns:mc="http://schemas.openxmlformats.org/markup-compatibility/2006">
              <mc:Choice xmlns:v="urn:schemas-microsoft-com:vml" Requires="v">
                <p:oleObj spid="_x0000_s30722" r:id="rId4" imgW="23412450" imgH="9172575" progId="MSPhotoEd.3">
                  <p:embed/>
                </p:oleObj>
              </mc:Choice>
              <mc:Fallback>
                <p:oleObj r:id="rId4" imgW="23412450" imgH="9172575" progId="MSPhotoEd.3">
                  <p:embed/>
                  <p:pic>
                    <p:nvPicPr>
                      <p:cNvPr id="0" name="图片 3143"/>
                      <p:cNvPicPr/>
                      <p:nvPr/>
                    </p:nvPicPr>
                    <p:blipFill>
                      <a:blip r:embed="rId5">
                        <a:clrChange>
                          <a:clrFrom>
                            <a:srgbClr val="FFFFFF"/>
                          </a:clrFrom>
                          <a:clrTo>
                            <a:srgbClr val="FFFFFF">
                              <a:alpha val="0"/>
                            </a:srgbClr>
                          </a:clrTo>
                        </a:clrChange>
                      </a:blip>
                      <a:srcRect b="-3297"/>
                      <a:stretch>
                        <a:fillRect/>
                      </a:stretch>
                    </p:blipFill>
                    <p:spPr>
                      <a:xfrm>
                        <a:off x="1042988" y="1052513"/>
                        <a:ext cx="6781800" cy="2743200"/>
                      </a:xfrm>
                      <a:prstGeom prst="rect">
                        <a:avLst/>
                      </a:prstGeom>
                      <a:solidFill>
                        <a:srgbClr val="FFFFFF"/>
                      </a:solidFill>
                      <a:ln w="38100">
                        <a:noFill/>
                        <a:miter/>
                      </a:ln>
                    </p:spPr>
                  </p:pic>
                </p:oleObj>
              </mc:Fallback>
            </mc:AlternateContent>
          </a:graphicData>
        </a:graphic>
      </p:graphicFrame>
      <p:sp>
        <p:nvSpPr>
          <p:cNvPr id="66564" name="Text Box 4"/>
          <p:cNvSpPr txBox="1"/>
          <p:nvPr/>
        </p:nvSpPr>
        <p:spPr>
          <a:xfrm>
            <a:off x="179388" y="4648200"/>
            <a:ext cx="9193212" cy="53022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5.  </a:t>
            </a:r>
            <a:r>
              <a:rPr lang="zh-CN" altLang="en-US" sz="2400" b="1" dirty="0">
                <a:latin typeface="Times New Roman" panose="02020603050405020304" pitchFamily="18" charset="0"/>
                <a:ea typeface="宋体" panose="02010600030101010101" pitchFamily="2" charset="-122"/>
              </a:rPr>
              <a:t>取</a:t>
            </a:r>
            <a:r>
              <a:rPr lang="zh-CN" altLang="zh-CN" sz="2400" b="1" dirty="0">
                <a:latin typeface="Times New Roman" panose="02020603050405020304" pitchFamily="18" charset="0"/>
                <a:ea typeface="宋体" panose="02010600030101010101" pitchFamily="2" charset="-122"/>
              </a:rPr>
              <a:t>样电阻的取值应大些还是小些，为什么？它们有上限值吗？</a:t>
            </a:r>
            <a:endParaRPr lang="zh-CN" altLang="en-US" sz="2400" b="1" dirty="0">
              <a:latin typeface="Times New Roman" panose="02020603050405020304" pitchFamily="18" charset="0"/>
              <a:ea typeface="宋体" panose="02010600030101010101" pitchFamily="2" charset="-122"/>
            </a:endParaRPr>
          </a:p>
        </p:txBody>
      </p:sp>
      <p:sp>
        <p:nvSpPr>
          <p:cNvPr id="66565" name="Text Box 5"/>
          <p:cNvSpPr txBox="1"/>
          <p:nvPr/>
        </p:nvSpPr>
        <p:spPr>
          <a:xfrm>
            <a:off x="179388" y="5157788"/>
            <a:ext cx="8640762" cy="457200"/>
          </a:xfrm>
          <a:prstGeom prst="rect">
            <a:avLst/>
          </a:prstGeom>
          <a:noFill/>
          <a:ln w="9525">
            <a:noFill/>
          </a:ln>
        </p:spPr>
        <p:txBody>
          <a:bodyPr anchor="t">
            <a:spAutoFit/>
          </a:bodyPr>
          <a:lstStyle/>
          <a:p>
            <a:r>
              <a:rPr lang="en-US" altLang="zh-CN" sz="2400" b="1" dirty="0">
                <a:latin typeface="Times New Roman" panose="02020603050405020304" pitchFamily="18" charset="0"/>
                <a:ea typeface="宋体" panose="02010600030101010101" pitchFamily="2" charset="-122"/>
              </a:rPr>
              <a:t>6.  </a:t>
            </a:r>
            <a:r>
              <a:rPr lang="zh-CN" altLang="zh-CN" sz="2400" b="1" dirty="0">
                <a:latin typeface="Times New Roman" panose="02020603050405020304" pitchFamily="18" charset="0"/>
                <a:ea typeface="宋体" panose="02010600030101010101" pitchFamily="2" charset="-122"/>
              </a:rPr>
              <a:t>若电路输出纹波电压很大，则其原因最大的可能性是什么？</a:t>
            </a:r>
            <a:endParaRPr lang="zh-CN" altLang="en-US" sz="2400" b="1" dirty="0">
              <a:latin typeface="Times New Roman" panose="02020603050405020304" pitchFamily="18" charset="0"/>
              <a:ea typeface="宋体" panose="02010600030101010101" pitchFamily="2" charset="-122"/>
            </a:endParaRPr>
          </a:p>
        </p:txBody>
      </p:sp>
      <p:sp>
        <p:nvSpPr>
          <p:cNvPr id="66566" name="Text Box 6"/>
          <p:cNvSpPr txBox="1"/>
          <p:nvPr/>
        </p:nvSpPr>
        <p:spPr>
          <a:xfrm>
            <a:off x="179388" y="5589588"/>
            <a:ext cx="8964612" cy="457200"/>
          </a:xfrm>
          <a:prstGeom prst="rect">
            <a:avLst/>
          </a:prstGeom>
          <a:noFill/>
          <a:ln w="9525">
            <a:noFill/>
          </a:ln>
        </p:spPr>
        <p:txBody>
          <a:bodyPr anchor="t">
            <a:spAutoFit/>
          </a:bodyPr>
          <a:lstStyle/>
          <a:p>
            <a:r>
              <a:rPr lang="en-US" altLang="zh-CN" sz="2400" b="1" dirty="0">
                <a:latin typeface="Times New Roman" panose="02020603050405020304" pitchFamily="18" charset="0"/>
                <a:ea typeface="宋体" panose="02010600030101010101" pitchFamily="2" charset="-122"/>
              </a:rPr>
              <a:t>7.  </a:t>
            </a:r>
            <a:r>
              <a:rPr lang="zh-CN" altLang="en-US" sz="2400" b="1" dirty="0">
                <a:latin typeface="Times New Roman" panose="02020603050405020304" pitchFamily="18" charset="0"/>
                <a:ea typeface="宋体" panose="02010600030101010101" pitchFamily="2" charset="-122"/>
              </a:rPr>
              <a:t>根据图中过流保护电路的原理组成一种限流型过流保护电路。</a:t>
            </a:r>
            <a:endParaRPr lang="zh-CN" altLang="en-US" sz="2400" dirty="0">
              <a:latin typeface="Times New Roman" panose="02020603050405020304" pitchFamily="18" charset="0"/>
              <a:ea typeface="宋体" panose="02010600030101010101" pitchFamily="2" charset="-122"/>
            </a:endParaRPr>
          </a:p>
        </p:txBody>
      </p:sp>
      <p:sp>
        <p:nvSpPr>
          <p:cNvPr id="66567" name="AutoShape 7"/>
          <p:cNvSpPr/>
          <p:nvPr/>
        </p:nvSpPr>
        <p:spPr>
          <a:xfrm>
            <a:off x="2051050" y="4005263"/>
            <a:ext cx="4603750" cy="474662"/>
          </a:xfrm>
          <a:prstGeom prst="borderCallout1">
            <a:avLst>
              <a:gd name="adj1" fmla="val 24079"/>
              <a:gd name="adj2" fmla="val 101657"/>
              <a:gd name="adj3" fmla="val 145486"/>
              <a:gd name="adj4" fmla="val 119278"/>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其电流应大于调整管的穿透电流</a:t>
            </a:r>
          </a:p>
        </p:txBody>
      </p:sp>
      <p:sp>
        <p:nvSpPr>
          <p:cNvPr id="66568" name="AutoShape 8"/>
          <p:cNvSpPr/>
          <p:nvPr/>
        </p:nvSpPr>
        <p:spPr>
          <a:xfrm>
            <a:off x="4360863" y="4076700"/>
            <a:ext cx="3595687" cy="495300"/>
          </a:xfrm>
          <a:prstGeom prst="borderCallout1">
            <a:avLst>
              <a:gd name="adj1" fmla="val 23079"/>
              <a:gd name="adj2" fmla="val -2120"/>
              <a:gd name="adj3" fmla="val 232694"/>
              <a:gd name="adj4" fmla="val -17750"/>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电路可能产生了自激振荡</a:t>
            </a:r>
          </a:p>
        </p:txBody>
      </p:sp>
      <p:grpSp>
        <p:nvGrpSpPr>
          <p:cNvPr id="2" name="Group 9"/>
          <p:cNvGrpSpPr/>
          <p:nvPr/>
        </p:nvGrpSpPr>
        <p:grpSpPr>
          <a:xfrm>
            <a:off x="5003800" y="2492375"/>
            <a:ext cx="215900" cy="1069975"/>
            <a:chOff x="3152" y="1661"/>
            <a:chExt cx="136" cy="674"/>
          </a:xfrm>
        </p:grpSpPr>
        <p:sp>
          <p:nvSpPr>
            <p:cNvPr id="44041" name="Line 10"/>
            <p:cNvSpPr/>
            <p:nvPr/>
          </p:nvSpPr>
          <p:spPr>
            <a:xfrm>
              <a:off x="3152" y="2115"/>
              <a:ext cx="136" cy="0"/>
            </a:xfrm>
            <a:prstGeom prst="line">
              <a:avLst/>
            </a:prstGeom>
            <a:ln w="28575" cap="flat" cmpd="sng">
              <a:solidFill>
                <a:srgbClr val="FF0000"/>
              </a:solidFill>
              <a:prstDash val="solid"/>
              <a:round/>
              <a:headEnd type="none" w="med" len="med"/>
              <a:tailEnd type="none" w="med" len="med"/>
            </a:ln>
          </p:spPr>
        </p:sp>
        <p:sp>
          <p:nvSpPr>
            <p:cNvPr id="44042" name="Line 11"/>
            <p:cNvSpPr/>
            <p:nvPr/>
          </p:nvSpPr>
          <p:spPr>
            <a:xfrm>
              <a:off x="3152" y="2160"/>
              <a:ext cx="136" cy="0"/>
            </a:xfrm>
            <a:prstGeom prst="line">
              <a:avLst/>
            </a:prstGeom>
            <a:ln w="28575" cap="flat" cmpd="sng">
              <a:solidFill>
                <a:srgbClr val="FF0000"/>
              </a:solidFill>
              <a:prstDash val="solid"/>
              <a:round/>
              <a:headEnd type="none" w="med" len="med"/>
              <a:tailEnd type="none" w="med" len="med"/>
            </a:ln>
          </p:spPr>
        </p:sp>
        <p:sp>
          <p:nvSpPr>
            <p:cNvPr id="44043" name="Line 12"/>
            <p:cNvSpPr/>
            <p:nvPr/>
          </p:nvSpPr>
          <p:spPr>
            <a:xfrm>
              <a:off x="3221" y="1661"/>
              <a:ext cx="0" cy="454"/>
            </a:xfrm>
            <a:prstGeom prst="line">
              <a:avLst/>
            </a:prstGeom>
            <a:ln w="9525" cap="flat" cmpd="sng">
              <a:solidFill>
                <a:srgbClr val="FF0000"/>
              </a:solidFill>
              <a:prstDash val="solid"/>
              <a:round/>
              <a:headEnd type="none" w="med" len="med"/>
              <a:tailEnd type="none" w="med" len="med"/>
            </a:ln>
          </p:spPr>
        </p:sp>
        <p:sp>
          <p:nvSpPr>
            <p:cNvPr id="44044" name="Line 13"/>
            <p:cNvSpPr/>
            <p:nvPr/>
          </p:nvSpPr>
          <p:spPr>
            <a:xfrm>
              <a:off x="3221" y="2160"/>
              <a:ext cx="0" cy="136"/>
            </a:xfrm>
            <a:prstGeom prst="line">
              <a:avLst/>
            </a:prstGeom>
            <a:ln w="9525" cap="flat" cmpd="sng">
              <a:solidFill>
                <a:srgbClr val="FF0000"/>
              </a:solidFill>
              <a:prstDash val="solid"/>
              <a:round/>
              <a:headEnd type="none" w="med" len="med"/>
              <a:tailEnd type="none" w="med" len="med"/>
            </a:ln>
          </p:spPr>
        </p:sp>
        <p:sp>
          <p:nvSpPr>
            <p:cNvPr id="44045" name="Oval 14"/>
            <p:cNvSpPr/>
            <p:nvPr/>
          </p:nvSpPr>
          <p:spPr>
            <a:xfrm>
              <a:off x="3198" y="2289"/>
              <a:ext cx="45" cy="46"/>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4046" name="Oval 15"/>
            <p:cNvSpPr/>
            <p:nvPr/>
          </p:nvSpPr>
          <p:spPr>
            <a:xfrm>
              <a:off x="3198" y="1661"/>
              <a:ext cx="45" cy="46"/>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wipe(left)">
                                      <p:cBhvr>
                                        <p:cTn id="7" dur="500"/>
                                        <p:tgtEl>
                                          <p:spTgt spid="665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ipe(right)">
                                      <p:cBhvr>
                                        <p:cTn id="12" dur="500"/>
                                        <p:tgtEl>
                                          <p:spTgt spid="66567"/>
                                        </p:tgtEl>
                                      </p:cBhvr>
                                    </p:animEffect>
                                  </p:childTnLst>
                                  <p:subTnLst>
                                    <p:set>
                                      <p:cBhvr override="childStyle">
                                        <p:cTn dur="1" fill="hold" display="0" masterRel="nextClick" afterEffect="1"/>
                                        <p:tgtEl>
                                          <p:spTgt spid="6656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wipe(left)">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6"/>
                                        </p:tgtEl>
                                        <p:attrNameLst>
                                          <p:attrName>style.visibility</p:attrName>
                                        </p:attrNameLst>
                                      </p:cBhvr>
                                      <p:to>
                                        <p:strVal val="visible"/>
                                      </p:to>
                                    </p:set>
                                    <p:animEffect transition="in" filter="wipe(left)">
                                      <p:cBhvr>
                                        <p:cTn id="32"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p:bldP spid="66565" grpId="0"/>
      <p:bldP spid="66566" grpId="0"/>
      <p:bldP spid="66567" grpId="0" animBg="1"/>
      <p:bldP spid="665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179388" y="836613"/>
            <a:ext cx="7200900" cy="647700"/>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三、集成稳压器</a:t>
            </a:r>
            <a:r>
              <a:rPr lang="zh-CN" altLang="en-US" sz="3200" dirty="0">
                <a:solidFill>
                  <a:schemeClr val="tx1"/>
                </a:solidFill>
                <a:latin typeface="隶书" panose="02010509060101010101" pitchFamily="49" charset="-122"/>
                <a:ea typeface="华文行楷" panose="02010800040101010101" pitchFamily="2" charset="-122"/>
              </a:rPr>
              <a:t>（三端稳压器）</a:t>
            </a:r>
            <a:endParaRPr lang="zh-CN" altLang="zh-CN" sz="3200" dirty="0">
              <a:solidFill>
                <a:schemeClr val="tx1"/>
              </a:solidFill>
              <a:ea typeface="华文行楷" panose="02010800040101010101" pitchFamily="2" charset="-122"/>
            </a:endParaRPr>
          </a:p>
        </p:txBody>
      </p:sp>
      <p:graphicFrame>
        <p:nvGraphicFramePr>
          <p:cNvPr id="62467" name="Object 3"/>
          <p:cNvGraphicFramePr/>
          <p:nvPr/>
        </p:nvGraphicFramePr>
        <p:xfrm>
          <a:off x="1676400" y="2514600"/>
          <a:ext cx="5638800" cy="1838325"/>
        </p:xfrm>
        <a:graphic>
          <a:graphicData uri="http://schemas.openxmlformats.org/presentationml/2006/ole">
            <mc:AlternateContent xmlns:mc="http://schemas.openxmlformats.org/markup-compatibility/2006">
              <mc:Choice xmlns:v="urn:schemas-microsoft-com:vml" Requires="v">
                <p:oleObj spid="_x0000_s31746" r:id="rId3" imgW="23631525" imgH="7705725" progId="MSPhotoEd.3">
                  <p:embed/>
                </p:oleObj>
              </mc:Choice>
              <mc:Fallback>
                <p:oleObj r:id="rId3" imgW="23631525" imgH="7705725" progId="MSPhotoEd.3">
                  <p:embed/>
                  <p:pic>
                    <p:nvPicPr>
                      <p:cNvPr id="0" name="图片 3144"/>
                      <p:cNvPicPr/>
                      <p:nvPr/>
                    </p:nvPicPr>
                    <p:blipFill>
                      <a:blip r:embed="rId4"/>
                      <a:stretch>
                        <a:fillRect/>
                      </a:stretch>
                    </p:blipFill>
                    <p:spPr>
                      <a:xfrm>
                        <a:off x="1676400" y="2514600"/>
                        <a:ext cx="5638800" cy="1838325"/>
                      </a:xfrm>
                      <a:prstGeom prst="rect">
                        <a:avLst/>
                      </a:prstGeom>
                      <a:noFill/>
                      <a:ln w="38100">
                        <a:noFill/>
                        <a:miter/>
                      </a:ln>
                    </p:spPr>
                  </p:pic>
                </p:oleObj>
              </mc:Fallback>
            </mc:AlternateContent>
          </a:graphicData>
        </a:graphic>
      </p:graphicFrame>
      <p:sp>
        <p:nvSpPr>
          <p:cNvPr id="62468" name="Text Box 4"/>
          <p:cNvSpPr txBox="1"/>
          <p:nvPr/>
        </p:nvSpPr>
        <p:spPr>
          <a:xfrm>
            <a:off x="762000" y="4572000"/>
            <a:ext cx="7696200" cy="14065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输出电压：</a:t>
            </a:r>
            <a:r>
              <a:rPr lang="en-US" altLang="zh-CN" sz="2400" b="1" dirty="0">
                <a:latin typeface="Times New Roman" panose="02020603050405020304" pitchFamily="18" charset="0"/>
                <a:ea typeface="宋体" panose="02010600030101010101" pitchFamily="2" charset="-122"/>
              </a:rPr>
              <a:t>5V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6V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9V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12V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15V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18V</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24V</a:t>
            </a:r>
          </a:p>
          <a:p>
            <a:pPr>
              <a:lnSpc>
                <a:spcPct val="120000"/>
              </a:lnSpc>
            </a:pPr>
            <a:r>
              <a:rPr lang="zh-CN" altLang="en-US" sz="2400" b="1" dirty="0">
                <a:latin typeface="Times New Roman" panose="02020603050405020304" pitchFamily="18" charset="0"/>
                <a:ea typeface="宋体" panose="02010600030101010101" pitchFamily="2" charset="-122"/>
              </a:rPr>
              <a:t>输出电流：</a:t>
            </a:r>
            <a:r>
              <a:rPr lang="en-US" altLang="zh-CN" sz="2400" b="1" dirty="0">
                <a:latin typeface="Times New Roman" panose="02020603050405020304" pitchFamily="18" charset="0"/>
                <a:ea typeface="宋体" panose="02010600030101010101" pitchFamily="2" charset="-122"/>
              </a:rPr>
              <a:t>1.5A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W7800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0.5A </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W78M00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0.1A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W78L00</a:t>
            </a:r>
            <a:r>
              <a:rPr lang="zh-CN" altLang="en-US" sz="2400" b="1" dirty="0">
                <a:latin typeface="Times New Roman" panose="02020603050405020304" pitchFamily="18" charset="0"/>
                <a:ea typeface="宋体" panose="02010600030101010101" pitchFamily="2" charset="-122"/>
              </a:rPr>
              <a:t>）</a:t>
            </a:r>
          </a:p>
        </p:txBody>
      </p:sp>
      <p:sp>
        <p:nvSpPr>
          <p:cNvPr id="62469" name="Text Box 5"/>
          <p:cNvSpPr txBox="1"/>
          <p:nvPr/>
        </p:nvSpPr>
        <p:spPr>
          <a:xfrm>
            <a:off x="609600" y="1524000"/>
            <a:ext cx="3429000" cy="884238"/>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a:t>
            </a:r>
            <a:r>
              <a:rPr lang="en-US" altLang="zh-CN" sz="28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W7800</a:t>
            </a:r>
            <a:r>
              <a:rPr lang="zh-CN" altLang="zh-CN" sz="2800" dirty="0">
                <a:latin typeface="宋体" panose="02010600030101010101" pitchFamily="2" charset="-122"/>
                <a:ea typeface="华文行楷" panose="02010800040101010101" pitchFamily="2" charset="-122"/>
              </a:rPr>
              <a:t>系列</a:t>
            </a:r>
            <a:br>
              <a:rPr lang="zh-CN" altLang="zh-CN" sz="2400" dirty="0">
                <a:latin typeface="Arial" panose="020B0604020202020204" pitchFamily="34" charset="0"/>
                <a:ea typeface="华文行楷" panose="02010800040101010101" pitchFamily="2" charset="-122"/>
              </a:rPr>
            </a:br>
            <a:r>
              <a:rPr lang="zh-CN" altLang="zh-CN" sz="2400" b="1" dirty="0">
                <a:latin typeface="Arial" panose="020B0604020202020204" pitchFamily="34" charset="0"/>
                <a:ea typeface="宋体" panose="02010600030101010101" pitchFamily="2" charset="-122"/>
              </a:rPr>
              <a:t>（1）简介</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wipe(left)">
                                      <p:cBhvr>
                                        <p:cTn id="7" dur="500"/>
                                        <p:tgtEl>
                                          <p:spTgt spid="624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0" end="0"/>
                                            </p:txEl>
                                          </p:spTgt>
                                        </p:tgtEl>
                                        <p:attrNameLst>
                                          <p:attrName>style.visibility</p:attrName>
                                        </p:attrNameLst>
                                      </p:cBhvr>
                                      <p:to>
                                        <p:strVal val="visible"/>
                                      </p:to>
                                    </p:set>
                                    <p:animEffect transition="in" filter="wipe(left)">
                                      <p:cBhvr>
                                        <p:cTn id="17" dur="500"/>
                                        <p:tgtEl>
                                          <p:spTgt spid="624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1" end="1"/>
                                            </p:txEl>
                                          </p:spTgt>
                                        </p:tgtEl>
                                        <p:attrNameLst>
                                          <p:attrName>style.visibility</p:attrName>
                                        </p:attrNameLst>
                                      </p:cBhvr>
                                      <p:to>
                                        <p:strVal val="visible"/>
                                      </p:to>
                                    </p:set>
                                    <p:animEffect transition="in" filter="wipe(left)">
                                      <p:cBhvr>
                                        <p:cTn id="22" dur="500"/>
                                        <p:tgtEl>
                                          <p:spTgt spid="624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p:bldP spid="6246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250825" y="981075"/>
            <a:ext cx="4572000" cy="609600"/>
          </a:xfrm>
        </p:spPr>
        <p:txBody>
          <a:bodyPr wrap="square" lIns="91440" tIns="45720" rIns="91440" bIns="45720" anchor="ctr"/>
          <a:lstStyle/>
          <a:p>
            <a:pPr algn="l" eaLnBrk="1" hangingPunct="1"/>
            <a:r>
              <a:rPr lang="zh-CN" altLang="en-US" sz="2800" dirty="0">
                <a:solidFill>
                  <a:schemeClr val="tx1"/>
                </a:solidFill>
                <a:latin typeface="华文行楷" panose="02010800040101010101" pitchFamily="2" charset="-122"/>
                <a:ea typeface="华文行楷" panose="02010800040101010101" pitchFamily="2" charset="-122"/>
              </a:rPr>
              <a:t>（</a:t>
            </a:r>
            <a:r>
              <a:rPr lang="en-US" altLang="zh-CN" sz="2800" dirty="0">
                <a:solidFill>
                  <a:schemeClr val="tx1"/>
                </a:solidFill>
                <a:latin typeface="华文行楷" panose="02010800040101010101" pitchFamily="2" charset="-122"/>
                <a:ea typeface="华文行楷" panose="02010800040101010101" pitchFamily="2" charset="-122"/>
              </a:rPr>
              <a:t>2</a:t>
            </a:r>
            <a:r>
              <a:rPr lang="zh-CN" altLang="en-US" sz="2800" dirty="0">
                <a:solidFill>
                  <a:schemeClr val="tx1"/>
                </a:solidFill>
                <a:latin typeface="华文行楷" panose="02010800040101010101" pitchFamily="2" charset="-122"/>
                <a:ea typeface="华文行楷" panose="02010800040101010101" pitchFamily="2" charset="-122"/>
              </a:rPr>
              <a:t>）基本应用</a:t>
            </a:r>
            <a:endParaRPr lang="zh-CN" altLang="zh-CN" sz="2800" dirty="0">
              <a:solidFill>
                <a:schemeClr val="tx1"/>
              </a:solidFill>
              <a:latin typeface="华文行楷" panose="02010800040101010101" pitchFamily="2" charset="-122"/>
              <a:ea typeface="华文行楷" panose="02010800040101010101" pitchFamily="2" charset="-122"/>
            </a:endParaRPr>
          </a:p>
        </p:txBody>
      </p:sp>
      <p:graphicFrame>
        <p:nvGraphicFramePr>
          <p:cNvPr id="63491" name="Object 3"/>
          <p:cNvGraphicFramePr/>
          <p:nvPr/>
        </p:nvGraphicFramePr>
        <p:xfrm>
          <a:off x="1681163" y="3343275"/>
          <a:ext cx="3733800" cy="1905000"/>
        </p:xfrm>
        <a:graphic>
          <a:graphicData uri="http://schemas.openxmlformats.org/presentationml/2006/ole">
            <mc:AlternateContent xmlns:mc="http://schemas.openxmlformats.org/markup-compatibility/2006">
              <mc:Choice xmlns:v="urn:schemas-microsoft-com:vml" Requires="v">
                <p:oleObj spid="_x0000_s32771" r:id="rId3" imgW="11687175" imgH="5686425" progId="MSPhotoEd.3">
                  <p:embed/>
                </p:oleObj>
              </mc:Choice>
              <mc:Fallback>
                <p:oleObj r:id="rId3" imgW="11687175" imgH="5686425" progId="MSPhotoEd.3">
                  <p:embed/>
                  <p:pic>
                    <p:nvPicPr>
                      <p:cNvPr id="0" name="图片 3146"/>
                      <p:cNvPicPr/>
                      <p:nvPr/>
                    </p:nvPicPr>
                    <p:blipFill>
                      <a:blip r:embed="rId4">
                        <a:clrChange>
                          <a:clrFrom>
                            <a:srgbClr val="FFFFFF"/>
                          </a:clrFrom>
                          <a:clrTo>
                            <a:srgbClr val="FFFFFF">
                              <a:alpha val="0"/>
                            </a:srgbClr>
                          </a:clrTo>
                        </a:clrChange>
                      </a:blip>
                      <a:srcRect b="-4895"/>
                      <a:stretch>
                        <a:fillRect/>
                      </a:stretch>
                    </p:blipFill>
                    <p:spPr>
                      <a:xfrm>
                        <a:off x="1681163" y="3343275"/>
                        <a:ext cx="3733800" cy="1905000"/>
                      </a:xfrm>
                      <a:prstGeom prst="rect">
                        <a:avLst/>
                      </a:prstGeom>
                      <a:solidFill>
                        <a:schemeClr val="bg1"/>
                      </a:solidFill>
                      <a:ln w="38100">
                        <a:noFill/>
                        <a:miter/>
                      </a:ln>
                    </p:spPr>
                  </p:pic>
                </p:oleObj>
              </mc:Fallback>
            </mc:AlternateContent>
          </a:graphicData>
        </a:graphic>
      </p:graphicFrame>
      <p:sp>
        <p:nvSpPr>
          <p:cNvPr id="63492" name="AutoShape 4"/>
          <p:cNvSpPr/>
          <p:nvPr/>
        </p:nvSpPr>
        <p:spPr>
          <a:xfrm>
            <a:off x="5414963" y="5095875"/>
            <a:ext cx="1828800" cy="415925"/>
          </a:xfrm>
          <a:prstGeom prst="borderCallout2">
            <a:avLst>
              <a:gd name="adj1" fmla="val 28125"/>
              <a:gd name="adj2" fmla="val -4167"/>
              <a:gd name="adj3" fmla="val 28125"/>
              <a:gd name="adj4" fmla="val -27519"/>
              <a:gd name="adj5" fmla="val -166796"/>
              <a:gd name="adj6" fmla="val -51736"/>
            </a:avLst>
          </a:prstGeom>
          <a:solidFill>
            <a:srgbClr val="CCFFFF"/>
          </a:solidFill>
          <a:ln w="19050" cap="flat" cmpd="sng">
            <a:solidFill>
              <a:srgbClr val="FF3300"/>
            </a:solidFill>
            <a:prstDash val="solid"/>
            <a:miter/>
            <a:headEnd type="none" w="med" len="med"/>
            <a:tailEnd type="none" w="med" len="med"/>
          </a:ln>
        </p:spPr>
        <p:txBody>
          <a:bodyPr anchor="t">
            <a:spAutoFit/>
          </a:bodyPr>
          <a:lstStyle/>
          <a:p>
            <a:r>
              <a:rPr lang="zh-CN" altLang="en-US" sz="2000" b="1" dirty="0">
                <a:solidFill>
                  <a:srgbClr val="000000"/>
                </a:solidFill>
                <a:latin typeface="Times New Roman" panose="02020603050405020304" pitchFamily="18" charset="0"/>
                <a:ea typeface="宋体" panose="02010600030101010101" pitchFamily="2" charset="-122"/>
              </a:rPr>
              <a:t>消除高频噪声</a:t>
            </a:r>
            <a:endParaRPr lang="zh-CN" altLang="en-US" sz="2400" b="1" dirty="0">
              <a:solidFill>
                <a:srgbClr val="000000"/>
              </a:solidFill>
              <a:latin typeface="Times New Roman" panose="02020603050405020304" pitchFamily="18" charset="0"/>
              <a:ea typeface="宋体" panose="02010600030101010101" pitchFamily="2" charset="-122"/>
            </a:endParaRPr>
          </a:p>
        </p:txBody>
      </p:sp>
      <p:graphicFrame>
        <p:nvGraphicFramePr>
          <p:cNvPr id="63493" name="Object 5"/>
          <p:cNvGraphicFramePr/>
          <p:nvPr/>
        </p:nvGraphicFramePr>
        <p:xfrm>
          <a:off x="2195513" y="2781300"/>
          <a:ext cx="2249487" cy="1084263"/>
        </p:xfrm>
        <a:graphic>
          <a:graphicData uri="http://schemas.openxmlformats.org/presentationml/2006/ole">
            <mc:AlternateContent xmlns:mc="http://schemas.openxmlformats.org/markup-compatibility/2006">
              <mc:Choice xmlns:v="urn:schemas-microsoft-com:vml" Requires="v">
                <p:oleObj spid="_x0000_s32772" r:id="rId5" imgW="7038975" imgH="3400425" progId="MSPhotoEd.3">
                  <p:embed/>
                </p:oleObj>
              </mc:Choice>
              <mc:Fallback>
                <p:oleObj r:id="rId5" imgW="7038975" imgH="3400425" progId="MSPhotoEd.3">
                  <p:embed/>
                  <p:pic>
                    <p:nvPicPr>
                      <p:cNvPr id="0" name="图片 3147"/>
                      <p:cNvPicPr/>
                      <p:nvPr/>
                    </p:nvPicPr>
                    <p:blipFill>
                      <a:blip r:embed="rId6"/>
                      <a:stretch>
                        <a:fillRect/>
                      </a:stretch>
                    </p:blipFill>
                    <p:spPr>
                      <a:xfrm>
                        <a:off x="2195513" y="2781300"/>
                        <a:ext cx="2249487" cy="1084263"/>
                      </a:xfrm>
                      <a:prstGeom prst="rect">
                        <a:avLst/>
                      </a:prstGeom>
                      <a:noFill/>
                      <a:ln w="38100">
                        <a:noFill/>
                        <a:miter/>
                      </a:ln>
                    </p:spPr>
                  </p:pic>
                </p:oleObj>
              </mc:Fallback>
            </mc:AlternateContent>
          </a:graphicData>
        </a:graphic>
      </p:graphicFrame>
      <p:sp>
        <p:nvSpPr>
          <p:cNvPr id="63494" name="AutoShape 6"/>
          <p:cNvSpPr/>
          <p:nvPr/>
        </p:nvSpPr>
        <p:spPr>
          <a:xfrm>
            <a:off x="4729163" y="2581275"/>
            <a:ext cx="1651000" cy="720725"/>
          </a:xfrm>
          <a:prstGeom prst="borderCallout2">
            <a:avLst>
              <a:gd name="adj1" fmla="val 16069"/>
              <a:gd name="adj2" fmla="val -4616"/>
              <a:gd name="adj3" fmla="val 16069"/>
              <a:gd name="adj4" fmla="val -39616"/>
              <a:gd name="adj5" fmla="val 52903"/>
              <a:gd name="adj6" fmla="val -76056"/>
            </a:avLst>
          </a:prstGeom>
          <a:solidFill>
            <a:srgbClr val="CCFFFF"/>
          </a:solidFill>
          <a:ln w="19050" cap="flat" cmpd="sng">
            <a:solidFill>
              <a:srgbClr val="FF3300"/>
            </a:solidFill>
            <a:prstDash val="solid"/>
            <a:miter/>
            <a:headEnd type="none" w="med" len="med"/>
            <a:tailEnd type="none" w="med" len="med"/>
          </a:ln>
        </p:spPr>
        <p:txBody>
          <a:bodyPr anchor="t">
            <a:spAutoFit/>
          </a:bodyPr>
          <a:lstStyle/>
          <a:p>
            <a:r>
              <a:rPr lang="zh-CN" altLang="en-US" sz="2000" b="1" dirty="0">
                <a:solidFill>
                  <a:srgbClr val="000000"/>
                </a:solidFill>
                <a:latin typeface="Times New Roman" panose="02020603050405020304" pitchFamily="18" charset="0"/>
                <a:ea typeface="宋体" panose="02010600030101010101" pitchFamily="2" charset="-122"/>
              </a:rPr>
              <a:t>使</a:t>
            </a:r>
            <a:r>
              <a:rPr lang="en-US" altLang="zh-CN" sz="2000" b="1" i="1" dirty="0">
                <a:solidFill>
                  <a:srgbClr val="000000"/>
                </a:solidFill>
                <a:latin typeface="Times New Roman" panose="02020603050405020304" pitchFamily="18" charset="0"/>
                <a:ea typeface="宋体" panose="02010600030101010101" pitchFamily="2" charset="-122"/>
              </a:rPr>
              <a:t>C</a:t>
            </a:r>
            <a:r>
              <a:rPr lang="en-US" altLang="zh-CN" sz="2000" b="1" baseline="-25000" dirty="0">
                <a:solidFill>
                  <a:srgbClr val="000000"/>
                </a:solidFill>
                <a:latin typeface="Times New Roman" panose="02020603050405020304" pitchFamily="18" charset="0"/>
                <a:ea typeface="宋体" panose="02010600030101010101" pitchFamily="2" charset="-122"/>
              </a:rPr>
              <a:t>o</a:t>
            </a:r>
            <a:r>
              <a:rPr lang="zh-CN" altLang="zh-CN" sz="2000" b="1" dirty="0">
                <a:solidFill>
                  <a:srgbClr val="000000"/>
                </a:solidFill>
                <a:latin typeface="Times New Roman" panose="02020603050405020304" pitchFamily="18" charset="0"/>
                <a:ea typeface="宋体" panose="02010600030101010101" pitchFamily="2" charset="-122"/>
              </a:rPr>
              <a:t>不通过稳压器放电</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63495" name="AutoShape 7"/>
          <p:cNvSpPr/>
          <p:nvPr/>
        </p:nvSpPr>
        <p:spPr>
          <a:xfrm>
            <a:off x="2900363" y="5324475"/>
            <a:ext cx="2362200" cy="695325"/>
          </a:xfrm>
          <a:prstGeom prst="borderCallout2">
            <a:avLst>
              <a:gd name="adj1" fmla="val 16440"/>
              <a:gd name="adj2" fmla="val -3227"/>
              <a:gd name="adj3" fmla="val 16440"/>
              <a:gd name="adj4" fmla="val -7394"/>
              <a:gd name="adj5" fmla="val -102056"/>
              <a:gd name="adj6" fmla="val -11560"/>
            </a:avLst>
          </a:prstGeom>
          <a:solidFill>
            <a:srgbClr val="CCFFFF"/>
          </a:solidFill>
          <a:ln w="19050" cap="flat" cmpd="sng">
            <a:solidFill>
              <a:srgbClr val="FF3300"/>
            </a:solidFill>
            <a:prstDash val="solid"/>
            <a:miter/>
            <a:headEnd type="none" w="med" len="med"/>
            <a:tailEnd type="none" w="med" len="med"/>
          </a:ln>
        </p:spPr>
        <p:txBody>
          <a:bodyPr anchor="t"/>
          <a:lstStyle/>
          <a:p>
            <a:r>
              <a:rPr lang="zh-CN" altLang="en-US" sz="2000" b="1" dirty="0">
                <a:solidFill>
                  <a:srgbClr val="000000"/>
                </a:solidFill>
                <a:latin typeface="Times New Roman" panose="02020603050405020304" pitchFamily="18" charset="0"/>
                <a:ea typeface="宋体" panose="02010600030101010101" pitchFamily="2" charset="-122"/>
              </a:rPr>
              <a:t>抵销长线电感效应，消除自激振荡</a:t>
            </a:r>
            <a:endParaRPr lang="zh-CN" altLang="en-US" sz="2400" b="1" dirty="0">
              <a:solidFill>
                <a:srgbClr val="000000"/>
              </a:solidFill>
              <a:latin typeface="Times New Roman" panose="02020603050405020304" pitchFamily="18" charset="0"/>
              <a:ea typeface="宋体" panose="02010600030101010101" pitchFamily="2" charset="-122"/>
            </a:endParaRPr>
          </a:p>
          <a:p>
            <a:pPr algn="ctr"/>
            <a:endParaRPr lang="en-US" altLang="zh-CN" sz="2400" dirty="0">
              <a:latin typeface="Times New Roman" panose="02020603050405020304" pitchFamily="18" charset="0"/>
              <a:ea typeface="宋体" panose="02010600030101010101" pitchFamily="2" charset="-122"/>
            </a:endParaRPr>
          </a:p>
        </p:txBody>
      </p:sp>
      <p:sp>
        <p:nvSpPr>
          <p:cNvPr id="63496" name="Text Box 8"/>
          <p:cNvSpPr txBox="1"/>
          <p:nvPr/>
        </p:nvSpPr>
        <p:spPr>
          <a:xfrm>
            <a:off x="842963" y="1514475"/>
            <a:ext cx="7086600" cy="977265"/>
          </a:xfrm>
          <a:prstGeom prst="rect">
            <a:avLst/>
          </a:prstGeom>
          <a:noFill/>
          <a:ln w="9525">
            <a:noFill/>
          </a:ln>
        </p:spPr>
        <p:txBody>
          <a:bodyPr anchor="t">
            <a:spAutoFit/>
          </a:bodyPr>
          <a:lstStyle/>
          <a:p>
            <a:pPr>
              <a:lnSpc>
                <a:spcPct val="12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将输入端接整流滤波电路的输出，将输出端接负载电阻，构成串联型稳压电路。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6">
                                            <p:txEl>
                                              <p:pRg st="0" end="0"/>
                                            </p:txEl>
                                          </p:spTgt>
                                        </p:tgtEl>
                                        <p:attrNameLst>
                                          <p:attrName>style.visibility</p:attrName>
                                        </p:attrNameLst>
                                      </p:cBhvr>
                                      <p:to>
                                        <p:strVal val="visible"/>
                                      </p:to>
                                    </p:set>
                                    <p:animEffect transition="in" filter="wipe(left)">
                                      <p:cBhvr>
                                        <p:cTn id="7" dur="500"/>
                                        <p:tgtEl>
                                          <p:spTgt spid="634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box(out)">
                                      <p:cBhvr>
                                        <p:cTn id="12" dur="500"/>
                                        <p:tgtEl>
                                          <p:spTgt spid="6349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34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34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634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4" grpId="0" animBg="1"/>
      <p:bldP spid="63495" grpId="0" animBg="1"/>
      <p:bldP spid="6349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179388" y="908050"/>
            <a:ext cx="6624637" cy="457200"/>
          </a:xfrm>
        </p:spPr>
        <p:txBody>
          <a:bodyPr wrap="square" lIns="91440" tIns="45720" rIns="91440" bIns="45720" anchor="ctr"/>
          <a:lstStyle/>
          <a:p>
            <a:pPr algn="l" eaLnBrk="1" hangingPunct="1"/>
            <a:r>
              <a:rPr lang="zh-CN" altLang="zh-CN" sz="2800" dirty="0">
                <a:solidFill>
                  <a:schemeClr val="tx1"/>
                </a:solidFill>
                <a:latin typeface="华文行楷" panose="02010800040101010101" pitchFamily="2" charset="-122"/>
                <a:ea typeface="华文行楷" panose="02010800040101010101" pitchFamily="2" charset="-122"/>
              </a:rPr>
              <a:t>（3</a:t>
            </a:r>
            <a:r>
              <a:rPr lang="zh-CN" altLang="en-US" sz="2800" dirty="0">
                <a:solidFill>
                  <a:schemeClr val="tx1"/>
                </a:solidFill>
                <a:latin typeface="华文行楷" panose="02010800040101010101" pitchFamily="2" charset="-122"/>
                <a:ea typeface="华文行楷" panose="02010800040101010101" pitchFamily="2" charset="-122"/>
              </a:rPr>
              <a:t>） </a:t>
            </a:r>
            <a:r>
              <a:rPr lang="zh-CN" altLang="zh-CN" sz="2800" dirty="0">
                <a:solidFill>
                  <a:schemeClr val="tx1"/>
                </a:solidFill>
                <a:latin typeface="华文行楷" panose="02010800040101010101" pitchFamily="2" charset="-122"/>
                <a:ea typeface="华文行楷" panose="02010800040101010101" pitchFamily="2" charset="-122"/>
              </a:rPr>
              <a:t>输出电流扩展电路</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70659" name="Object 3"/>
          <p:cNvGraphicFramePr/>
          <p:nvPr/>
        </p:nvGraphicFramePr>
        <p:xfrm>
          <a:off x="900113" y="2420938"/>
          <a:ext cx="3886200" cy="2195512"/>
        </p:xfrm>
        <a:graphic>
          <a:graphicData uri="http://schemas.openxmlformats.org/presentationml/2006/ole">
            <mc:AlternateContent xmlns:mc="http://schemas.openxmlformats.org/markup-compatibility/2006">
              <mc:Choice xmlns:v="urn:schemas-microsoft-com:vml" Requires="v">
                <p:oleObj spid="_x0000_s33797" r:id="rId3" imgW="13001625" imgH="7343775" progId="MSPhotoEd.3">
                  <p:embed/>
                </p:oleObj>
              </mc:Choice>
              <mc:Fallback>
                <p:oleObj r:id="rId3" imgW="13001625" imgH="7343775" progId="MSPhotoEd.3">
                  <p:embed/>
                  <p:pic>
                    <p:nvPicPr>
                      <p:cNvPr id="0" name="图片 3145"/>
                      <p:cNvPicPr/>
                      <p:nvPr/>
                    </p:nvPicPr>
                    <p:blipFill>
                      <a:blip r:embed="rId4"/>
                      <a:stretch>
                        <a:fillRect/>
                      </a:stretch>
                    </p:blipFill>
                    <p:spPr>
                      <a:xfrm>
                        <a:off x="900113" y="2420938"/>
                        <a:ext cx="3886200" cy="2195512"/>
                      </a:xfrm>
                      <a:prstGeom prst="rect">
                        <a:avLst/>
                      </a:prstGeom>
                      <a:noFill/>
                      <a:ln w="38100">
                        <a:noFill/>
                        <a:miter/>
                      </a:ln>
                    </p:spPr>
                  </p:pic>
                </p:oleObj>
              </mc:Fallback>
            </mc:AlternateContent>
          </a:graphicData>
        </a:graphic>
      </p:graphicFrame>
      <p:sp>
        <p:nvSpPr>
          <p:cNvPr id="70660" name="Text Box 4"/>
          <p:cNvSpPr txBox="1"/>
          <p:nvPr/>
        </p:nvSpPr>
        <p:spPr>
          <a:xfrm>
            <a:off x="755650" y="1484313"/>
            <a:ext cx="7086600" cy="82232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为使负载电流大于三端稳压器的输出电流，可采用射极输出器进行电流放大。</a:t>
            </a:r>
          </a:p>
        </p:txBody>
      </p:sp>
      <p:graphicFrame>
        <p:nvGraphicFramePr>
          <p:cNvPr id="70661" name="Object 5"/>
          <p:cNvGraphicFramePr/>
          <p:nvPr/>
        </p:nvGraphicFramePr>
        <p:xfrm>
          <a:off x="5014913" y="2497138"/>
          <a:ext cx="2590800" cy="465137"/>
        </p:xfrm>
        <a:graphic>
          <a:graphicData uri="http://schemas.openxmlformats.org/presentationml/2006/ole">
            <mc:AlternateContent xmlns:mc="http://schemas.openxmlformats.org/markup-compatibility/2006">
              <mc:Choice xmlns:v="urn:schemas-microsoft-com:vml" Requires="v">
                <p:oleObj spid="_x0000_s33798" r:id="rId5" imgW="1269365" imgH="228600" progId="Equation.3">
                  <p:embed/>
                </p:oleObj>
              </mc:Choice>
              <mc:Fallback>
                <p:oleObj r:id="rId5" imgW="1269365" imgH="228600" progId="Equation.3">
                  <p:embed/>
                  <p:pic>
                    <p:nvPicPr>
                      <p:cNvPr id="0" name="图片 3148"/>
                      <p:cNvPicPr/>
                      <p:nvPr/>
                    </p:nvPicPr>
                    <p:blipFill>
                      <a:blip r:embed="rId6"/>
                      <a:stretch>
                        <a:fillRect/>
                      </a:stretch>
                    </p:blipFill>
                    <p:spPr>
                      <a:xfrm>
                        <a:off x="5014913" y="2497138"/>
                        <a:ext cx="2590800" cy="4651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0662" name="AutoShape 6"/>
          <p:cNvSpPr/>
          <p:nvPr/>
        </p:nvSpPr>
        <p:spPr>
          <a:xfrm>
            <a:off x="6013450" y="3119438"/>
            <a:ext cx="914400" cy="520700"/>
          </a:xfrm>
          <a:prstGeom prst="borderCallout1">
            <a:avLst>
              <a:gd name="adj1" fmla="val 21949"/>
              <a:gd name="adj2" fmla="val 108333"/>
              <a:gd name="adj3" fmla="val -42074"/>
              <a:gd name="adj4" fmla="val 133681"/>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很小</a:t>
            </a:r>
          </a:p>
        </p:txBody>
      </p:sp>
      <p:graphicFrame>
        <p:nvGraphicFramePr>
          <p:cNvPr id="70663" name="Object 7"/>
          <p:cNvGraphicFramePr/>
          <p:nvPr/>
        </p:nvGraphicFramePr>
        <p:xfrm>
          <a:off x="1052513" y="4783138"/>
          <a:ext cx="2819400" cy="534987"/>
        </p:xfrm>
        <a:graphic>
          <a:graphicData uri="http://schemas.openxmlformats.org/presentationml/2006/ole">
            <mc:AlternateContent xmlns:mc="http://schemas.openxmlformats.org/markup-compatibility/2006">
              <mc:Choice xmlns:v="urn:schemas-microsoft-com:vml" Requires="v">
                <p:oleObj spid="_x0000_s33799" r:id="rId7" imgW="1269365" imgH="241300" progId="Equation.3">
                  <p:embed/>
                </p:oleObj>
              </mc:Choice>
              <mc:Fallback>
                <p:oleObj r:id="rId7" imgW="1269365" imgH="241300" progId="Equation.3">
                  <p:embed/>
                  <p:pic>
                    <p:nvPicPr>
                      <p:cNvPr id="0" name="图片 3149"/>
                      <p:cNvPicPr/>
                      <p:nvPr/>
                    </p:nvPicPr>
                    <p:blipFill>
                      <a:blip r:embed="rId8"/>
                      <a:stretch>
                        <a:fillRect/>
                      </a:stretch>
                    </p:blipFill>
                    <p:spPr>
                      <a:xfrm>
                        <a:off x="1052513" y="4783138"/>
                        <a:ext cx="2819400" cy="53498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0664" name="AutoShape 8"/>
          <p:cNvSpPr/>
          <p:nvPr/>
        </p:nvSpPr>
        <p:spPr>
          <a:xfrm>
            <a:off x="2576513" y="5545138"/>
            <a:ext cx="3352800" cy="457200"/>
          </a:xfrm>
          <a:prstGeom prst="borderCallout1">
            <a:avLst>
              <a:gd name="adj1" fmla="val 25000"/>
              <a:gd name="adj2" fmla="val -2273"/>
              <a:gd name="adj3" fmla="val -62847"/>
              <a:gd name="adj4" fmla="val -14111"/>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三端稳压器的输出电压</a:t>
            </a:r>
          </a:p>
        </p:txBody>
      </p:sp>
      <p:grpSp>
        <p:nvGrpSpPr>
          <p:cNvPr id="2" name="Group 9"/>
          <p:cNvGrpSpPr/>
          <p:nvPr/>
        </p:nvGrpSpPr>
        <p:grpSpPr>
          <a:xfrm>
            <a:off x="4100513" y="4784725"/>
            <a:ext cx="3505200" cy="514350"/>
            <a:chOff x="2688" y="2881"/>
            <a:chExt cx="2208" cy="324"/>
          </a:xfrm>
        </p:grpSpPr>
        <p:sp>
          <p:nvSpPr>
            <p:cNvPr id="48137" name="Text Box 10"/>
            <p:cNvSpPr txBox="1"/>
            <p:nvPr/>
          </p:nvSpPr>
          <p:spPr>
            <a:xfrm>
              <a:off x="2688" y="2906"/>
              <a:ext cx="1536" cy="288"/>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若</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BE</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D</a:t>
              </a:r>
              <a:r>
                <a:rPr lang="zh-CN" altLang="en-US" sz="2400" b="1" dirty="0">
                  <a:latin typeface="Times New Roman" panose="02020603050405020304" pitchFamily="18" charset="0"/>
                  <a:ea typeface="宋体" panose="02010600030101010101" pitchFamily="2" charset="-122"/>
                </a:rPr>
                <a:t>，则</a:t>
              </a:r>
              <a:endParaRPr lang="zh-CN" altLang="en-US" sz="2400" b="1" baseline="-25000" dirty="0">
                <a:latin typeface="Times New Roman" panose="02020603050405020304" pitchFamily="18" charset="0"/>
                <a:ea typeface="宋体" panose="02010600030101010101" pitchFamily="2" charset="-122"/>
              </a:endParaRPr>
            </a:p>
          </p:txBody>
        </p:sp>
        <p:graphicFrame>
          <p:nvGraphicFramePr>
            <p:cNvPr id="48138" name="Object 11"/>
            <p:cNvGraphicFramePr/>
            <p:nvPr/>
          </p:nvGraphicFramePr>
          <p:xfrm>
            <a:off x="4128" y="2881"/>
            <a:ext cx="768" cy="324"/>
          </p:xfrm>
          <a:graphic>
            <a:graphicData uri="http://schemas.openxmlformats.org/presentationml/2006/ole">
              <mc:AlternateContent xmlns:mc="http://schemas.openxmlformats.org/markup-compatibility/2006">
                <mc:Choice xmlns:v="urn:schemas-microsoft-com:vml" Requires="v">
                  <p:oleObj spid="_x0000_s33800" r:id="rId9" imgW="571500" imgH="241300" progId="Equation.3">
                    <p:embed/>
                  </p:oleObj>
                </mc:Choice>
                <mc:Fallback>
                  <p:oleObj r:id="rId9" imgW="571500" imgH="241300" progId="Equation.3">
                    <p:embed/>
                    <p:pic>
                      <p:nvPicPr>
                        <p:cNvPr id="0" name="图片 3150"/>
                        <p:cNvPicPr/>
                        <p:nvPr/>
                      </p:nvPicPr>
                      <p:blipFill>
                        <a:blip r:embed="rId10"/>
                        <a:stretch>
                          <a:fillRect/>
                        </a:stretch>
                      </p:blipFill>
                      <p:spPr>
                        <a:xfrm>
                          <a:off x="4128" y="2881"/>
                          <a:ext cx="768" cy="324"/>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pSp>
      <p:sp>
        <p:nvSpPr>
          <p:cNvPr id="70668" name="Text Box 12"/>
          <p:cNvSpPr txBox="1"/>
          <p:nvPr/>
        </p:nvSpPr>
        <p:spPr>
          <a:xfrm>
            <a:off x="4862513" y="3792538"/>
            <a:ext cx="3124200" cy="822325"/>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二极管的作用：消除</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BE</a:t>
            </a:r>
            <a:r>
              <a:rPr lang="zh-CN" altLang="en-US" sz="2400" b="1" dirty="0">
                <a:latin typeface="Times New Roman" panose="02020603050405020304" pitchFamily="18" charset="0"/>
                <a:ea typeface="宋体" panose="02010600030101010101" pitchFamily="2" charset="-122"/>
              </a:rPr>
              <a:t>对</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Effect transition="in" filter="wipe(left)">
                                      <p:cBhvr>
                                        <p:cTn id="7" dur="500"/>
                                        <p:tgtEl>
                                          <p:spTgt spid="706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wipe(left)">
                                      <p:cBhvr>
                                        <p:cTn id="12" dur="500"/>
                                        <p:tgtEl>
                                          <p:spTgt spid="70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wipe(left)">
                                      <p:cBhvr>
                                        <p:cTn id="17" dur="500"/>
                                        <p:tgtEl>
                                          <p:spTgt spid="7066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06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0663"/>
                                        </p:tgtEl>
                                        <p:attrNameLst>
                                          <p:attrName>style.visibility</p:attrName>
                                        </p:attrNameLst>
                                      </p:cBhvr>
                                      <p:to>
                                        <p:strVal val="visible"/>
                                      </p:to>
                                    </p:set>
                                    <p:animEffect transition="in" filter="wipe(left)">
                                      <p:cBhvr>
                                        <p:cTn id="26" dur="500"/>
                                        <p:tgtEl>
                                          <p:spTgt spid="7066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0668">
                                            <p:txEl>
                                              <p:pRg st="0" end="0"/>
                                            </p:txEl>
                                          </p:spTgt>
                                        </p:tgtEl>
                                        <p:attrNameLst>
                                          <p:attrName>style.visibility</p:attrName>
                                        </p:attrNameLst>
                                      </p:cBhvr>
                                      <p:to>
                                        <p:strVal val="visible"/>
                                      </p:to>
                                    </p:set>
                                    <p:animEffect transition="in" filter="wipe(left)">
                                      <p:cBhvr>
                                        <p:cTn id="40" dur="500"/>
                                        <p:tgtEl>
                                          <p:spTgt spid="706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p:bldP spid="70662" grpId="0" animBg="1"/>
      <p:bldP spid="70664" grpId="0" animBg="1"/>
      <p:bldP spid="7066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179388" y="981075"/>
            <a:ext cx="5130800" cy="457200"/>
          </a:xfrm>
        </p:spPr>
        <p:txBody>
          <a:bodyPr wrap="square" lIns="91440" tIns="45720" rIns="91440" bIns="45720" anchor="ctr"/>
          <a:lstStyle/>
          <a:p>
            <a:pPr algn="l" eaLnBrk="1" hangingPunct="1"/>
            <a:r>
              <a:rPr lang="zh-CN" altLang="zh-CN" sz="2800" dirty="0">
                <a:solidFill>
                  <a:schemeClr val="tx1"/>
                </a:solidFill>
                <a:latin typeface="华文行楷" panose="02010800040101010101" pitchFamily="2" charset="-122"/>
                <a:ea typeface="华文行楷" panose="02010800040101010101" pitchFamily="2" charset="-122"/>
              </a:rPr>
              <a:t>（4</a:t>
            </a:r>
            <a:r>
              <a:rPr lang="zh-CN" altLang="en-US" sz="2800" dirty="0">
                <a:solidFill>
                  <a:schemeClr val="tx1"/>
                </a:solidFill>
                <a:latin typeface="华文行楷" panose="02010800040101010101" pitchFamily="2" charset="-122"/>
                <a:ea typeface="华文行楷" panose="02010800040101010101" pitchFamily="2" charset="-122"/>
              </a:rPr>
              <a:t>）</a:t>
            </a:r>
            <a:r>
              <a:rPr lang="zh-CN" altLang="zh-CN" sz="2800" dirty="0">
                <a:solidFill>
                  <a:schemeClr val="tx1"/>
                </a:solidFill>
                <a:latin typeface="华文行楷" panose="02010800040101010101" pitchFamily="2" charset="-122"/>
                <a:ea typeface="华文行楷" panose="02010800040101010101" pitchFamily="2" charset="-122"/>
              </a:rPr>
              <a:t>输出电压扩展电路</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71683" name="Object 3"/>
          <p:cNvGraphicFramePr/>
          <p:nvPr/>
        </p:nvGraphicFramePr>
        <p:xfrm>
          <a:off x="5216525" y="1666875"/>
          <a:ext cx="2971800" cy="819150"/>
        </p:xfrm>
        <a:graphic>
          <a:graphicData uri="http://schemas.openxmlformats.org/presentationml/2006/ole">
            <mc:AlternateContent xmlns:mc="http://schemas.openxmlformats.org/markup-compatibility/2006">
              <mc:Choice xmlns:v="urn:schemas-microsoft-com:vml" Requires="v">
                <p:oleObj spid="_x0000_s34821" r:id="rId3" imgW="1561465" imgH="431800" progId="Equation.3">
                  <p:embed/>
                </p:oleObj>
              </mc:Choice>
              <mc:Fallback>
                <p:oleObj r:id="rId3" imgW="1561465" imgH="431800" progId="Equation.3">
                  <p:embed/>
                  <p:pic>
                    <p:nvPicPr>
                      <p:cNvPr id="0" name="图片 3151"/>
                      <p:cNvPicPr/>
                      <p:nvPr/>
                    </p:nvPicPr>
                    <p:blipFill>
                      <a:blip r:embed="rId4"/>
                      <a:stretch>
                        <a:fillRect/>
                      </a:stretch>
                    </p:blipFill>
                    <p:spPr>
                      <a:xfrm>
                        <a:off x="5216525" y="1666875"/>
                        <a:ext cx="2971800" cy="8191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71684" name="Object 4"/>
          <p:cNvGraphicFramePr/>
          <p:nvPr/>
        </p:nvGraphicFramePr>
        <p:xfrm>
          <a:off x="949325" y="1666875"/>
          <a:ext cx="3733800" cy="1636713"/>
        </p:xfrm>
        <a:graphic>
          <a:graphicData uri="http://schemas.openxmlformats.org/presentationml/2006/ole">
            <mc:AlternateContent xmlns:mc="http://schemas.openxmlformats.org/markup-compatibility/2006">
              <mc:Choice xmlns:v="urn:schemas-microsoft-com:vml" Requires="v">
                <p:oleObj spid="_x0000_s34822" r:id="rId5" imgW="13496925" imgH="5915025" progId="MSPhotoEd.3">
                  <p:embed/>
                </p:oleObj>
              </mc:Choice>
              <mc:Fallback>
                <p:oleObj r:id="rId5" imgW="13496925" imgH="5915025" progId="MSPhotoEd.3">
                  <p:embed/>
                  <p:pic>
                    <p:nvPicPr>
                      <p:cNvPr id="0" name="图片 3152"/>
                      <p:cNvPicPr/>
                      <p:nvPr/>
                    </p:nvPicPr>
                    <p:blipFill>
                      <a:blip r:embed="rId6"/>
                      <a:stretch>
                        <a:fillRect/>
                      </a:stretch>
                    </p:blipFill>
                    <p:spPr>
                      <a:xfrm>
                        <a:off x="949325" y="1666875"/>
                        <a:ext cx="3733800" cy="1636713"/>
                      </a:xfrm>
                      <a:prstGeom prst="rect">
                        <a:avLst/>
                      </a:prstGeom>
                      <a:noFill/>
                      <a:ln w="38100">
                        <a:noFill/>
                        <a:miter/>
                      </a:ln>
                    </p:spPr>
                  </p:pic>
                </p:oleObj>
              </mc:Fallback>
            </mc:AlternateContent>
          </a:graphicData>
        </a:graphic>
      </p:graphicFrame>
      <p:sp>
        <p:nvSpPr>
          <p:cNvPr id="71685" name="Text Box 5"/>
          <p:cNvSpPr txBox="1"/>
          <p:nvPr/>
        </p:nvSpPr>
        <p:spPr>
          <a:xfrm>
            <a:off x="5064125" y="2581275"/>
            <a:ext cx="3200400" cy="822325"/>
          </a:xfrm>
          <a:prstGeom prst="rect">
            <a:avLst/>
          </a:prstGeom>
          <a:noFill/>
          <a:ln w="9525">
            <a:noFill/>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W</a:t>
            </a:r>
            <a:r>
              <a:rPr lang="zh-CN" altLang="en-US" sz="2400" b="1" dirty="0">
                <a:latin typeface="Times New Roman" panose="02020603050405020304" pitchFamily="18" charset="0"/>
                <a:ea typeface="宋体" panose="02010600030101010101" pitchFamily="2" charset="-122"/>
              </a:rPr>
              <a:t>为几</a:t>
            </a:r>
            <a:r>
              <a:rPr lang="en-US" altLang="zh-CN" sz="2400" b="1" dirty="0">
                <a:latin typeface="Times New Roman" panose="02020603050405020304" pitchFamily="18" charset="0"/>
                <a:ea typeface="宋体" panose="02010600030101010101" pitchFamily="2" charset="-122"/>
              </a:rPr>
              <a:t>mA</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与三端稳压器参数有关。</a:t>
            </a:r>
          </a:p>
        </p:txBody>
      </p:sp>
      <p:graphicFrame>
        <p:nvGraphicFramePr>
          <p:cNvPr id="71686" name="Object 6"/>
          <p:cNvGraphicFramePr/>
          <p:nvPr/>
        </p:nvGraphicFramePr>
        <p:xfrm>
          <a:off x="949325" y="3648075"/>
          <a:ext cx="3962400" cy="2162175"/>
        </p:xfrm>
        <a:graphic>
          <a:graphicData uri="http://schemas.openxmlformats.org/presentationml/2006/ole">
            <mc:AlternateContent xmlns:mc="http://schemas.openxmlformats.org/markup-compatibility/2006">
              <mc:Choice xmlns:v="urn:schemas-microsoft-com:vml" Requires="v">
                <p:oleObj spid="_x0000_s34823" r:id="rId7" imgW="15459075" imgH="8429625" progId="MSPhotoEd.3">
                  <p:embed/>
                </p:oleObj>
              </mc:Choice>
              <mc:Fallback>
                <p:oleObj r:id="rId7" imgW="15459075" imgH="8429625" progId="MSPhotoEd.3">
                  <p:embed/>
                  <p:pic>
                    <p:nvPicPr>
                      <p:cNvPr id="0" name="图片 3155"/>
                      <p:cNvPicPr/>
                      <p:nvPr/>
                    </p:nvPicPr>
                    <p:blipFill>
                      <a:blip r:embed="rId8"/>
                      <a:stretch>
                        <a:fillRect/>
                      </a:stretch>
                    </p:blipFill>
                    <p:spPr>
                      <a:xfrm>
                        <a:off x="949325" y="3648075"/>
                        <a:ext cx="3962400" cy="2162175"/>
                      </a:xfrm>
                      <a:prstGeom prst="rect">
                        <a:avLst/>
                      </a:prstGeom>
                      <a:noFill/>
                      <a:ln w="38100">
                        <a:noFill/>
                        <a:miter/>
                      </a:ln>
                    </p:spPr>
                  </p:pic>
                </p:oleObj>
              </mc:Fallback>
            </mc:AlternateContent>
          </a:graphicData>
        </a:graphic>
      </p:graphicFrame>
      <p:sp>
        <p:nvSpPr>
          <p:cNvPr id="71687" name="AutoShape 7"/>
          <p:cNvSpPr/>
          <p:nvPr/>
        </p:nvSpPr>
        <p:spPr>
          <a:xfrm>
            <a:off x="3235325" y="3267075"/>
            <a:ext cx="1343025" cy="457200"/>
          </a:xfrm>
          <a:prstGeom prst="borderCallout1">
            <a:avLst>
              <a:gd name="adj1" fmla="val 25000"/>
              <a:gd name="adj2" fmla="val -5676"/>
              <a:gd name="adj3" fmla="val 285764"/>
              <a:gd name="adj4" fmla="val -15130"/>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隔离作用</a:t>
            </a:r>
          </a:p>
        </p:txBody>
      </p:sp>
      <p:graphicFrame>
        <p:nvGraphicFramePr>
          <p:cNvPr id="71688" name="Object 8"/>
          <p:cNvGraphicFramePr/>
          <p:nvPr/>
        </p:nvGraphicFramePr>
        <p:xfrm>
          <a:off x="5292725" y="4076700"/>
          <a:ext cx="2590800" cy="1668463"/>
        </p:xfrm>
        <a:graphic>
          <a:graphicData uri="http://schemas.openxmlformats.org/presentationml/2006/ole">
            <mc:AlternateContent xmlns:mc="http://schemas.openxmlformats.org/markup-compatibility/2006">
              <mc:Choice xmlns:v="urn:schemas-microsoft-com:vml" Requires="v">
                <p:oleObj spid="_x0000_s34824" r:id="rId9" imgW="1384300" imgH="889000" progId="Equation.3">
                  <p:embed/>
                </p:oleObj>
              </mc:Choice>
              <mc:Fallback>
                <p:oleObj r:id="rId9" imgW="1384300" imgH="889000" progId="Equation.3">
                  <p:embed/>
                  <p:pic>
                    <p:nvPicPr>
                      <p:cNvPr id="0" name="图片 3156"/>
                      <p:cNvPicPr/>
                      <p:nvPr/>
                    </p:nvPicPr>
                    <p:blipFill>
                      <a:blip r:embed="rId10"/>
                      <a:stretch>
                        <a:fillRect/>
                      </a:stretch>
                    </p:blipFill>
                    <p:spPr>
                      <a:xfrm>
                        <a:off x="5292725" y="4076700"/>
                        <a:ext cx="2590800" cy="16684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1689" name="AutoShape 9"/>
          <p:cNvSpPr/>
          <p:nvPr/>
        </p:nvSpPr>
        <p:spPr>
          <a:xfrm>
            <a:off x="5140325" y="3495675"/>
            <a:ext cx="1295400" cy="457200"/>
          </a:xfrm>
          <a:prstGeom prst="borderCallout1">
            <a:avLst>
              <a:gd name="adj1" fmla="val 25000"/>
              <a:gd name="adj2" fmla="val -5884"/>
              <a:gd name="adj3" fmla="val 175347"/>
              <a:gd name="adj4" fmla="val -123528"/>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基准电压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5">
                                            <p:txEl>
                                              <p:pRg st="0" end="0"/>
                                            </p:txEl>
                                          </p:spTgt>
                                        </p:tgtEl>
                                        <p:attrNameLst>
                                          <p:attrName>style.visibility</p:attrName>
                                        </p:attrNameLst>
                                      </p:cBhvr>
                                      <p:to>
                                        <p:strVal val="visible"/>
                                      </p:to>
                                    </p:set>
                                    <p:animEffect transition="in" filter="wipe(left)">
                                      <p:cBhvr>
                                        <p:cTn id="17" dur="500"/>
                                        <p:tgtEl>
                                          <p:spTgt spid="7168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wipe(left)">
                                      <p:cBhvr>
                                        <p:cTn id="22" dur="500"/>
                                        <p:tgtEl>
                                          <p:spTgt spid="716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1688"/>
                                        </p:tgtEl>
                                        <p:attrNameLst>
                                          <p:attrName>style.visibility</p:attrName>
                                        </p:attrNameLst>
                                      </p:cBhvr>
                                      <p:to>
                                        <p:strVal val="visible"/>
                                      </p:to>
                                    </p:set>
                                    <p:animEffect transition="in" filter="wipe(left)">
                                      <p:cBhvr>
                                        <p:cTn id="35"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P spid="71687" grpId="0" animBg="1"/>
      <p:bldP spid="716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p:nvPr>
        </p:nvSpPr>
        <p:spPr>
          <a:xfrm>
            <a:off x="1692275" y="2278063"/>
            <a:ext cx="5759450" cy="863600"/>
          </a:xfrm>
        </p:spPr>
        <p:txBody>
          <a:bodyPr wrap="square" lIns="91440" tIns="45720" rIns="91440" bIns="45720" anchor="ctr"/>
          <a:lstStyle/>
          <a:p>
            <a:pPr eaLnBrk="1" hangingPunct="1">
              <a:lnSpc>
                <a:spcPct val="80000"/>
              </a:lnSpc>
            </a:pPr>
            <a:r>
              <a:rPr lang="en-US" altLang="zh-CN" sz="4000" b="1" dirty="0">
                <a:latin typeface="华文行楷" panose="02010800040101010101" pitchFamily="2" charset="-122"/>
                <a:ea typeface="华文行楷" panose="02010800040101010101" pitchFamily="2" charset="-122"/>
              </a:rPr>
              <a:t>§9.2</a:t>
            </a:r>
            <a:r>
              <a:rPr lang="en-US" altLang="zh-CN" sz="4000" dirty="0">
                <a:latin typeface="华文行楷" panose="02010800040101010101" pitchFamily="2" charset="-122"/>
                <a:ea typeface="华文行楷" panose="02010800040101010101" pitchFamily="2" charset="-122"/>
              </a:rPr>
              <a:t>  </a:t>
            </a:r>
            <a:r>
              <a:rPr lang="zh-CN" altLang="en-US" sz="4000" dirty="0">
                <a:latin typeface="华文行楷" panose="02010800040101010101" pitchFamily="2" charset="-122"/>
                <a:ea typeface="华文行楷" panose="02010800040101010101" pitchFamily="2" charset="-122"/>
              </a:rPr>
              <a:t>整流电路</a:t>
            </a:r>
          </a:p>
        </p:txBody>
      </p:sp>
      <p:sp>
        <p:nvSpPr>
          <p:cNvPr id="7170" name="Text Box 4">
            <a:hlinkClick r:id="rId3" action="ppaction://hlinksldjump"/>
          </p:cNvPr>
          <p:cNvSpPr txBox="1"/>
          <p:nvPr/>
        </p:nvSpPr>
        <p:spPr>
          <a:xfrm>
            <a:off x="2339975" y="3213100"/>
            <a:ext cx="5111750"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a:t>
            </a:r>
            <a:r>
              <a:rPr lang="zh-CN" altLang="en-US" sz="2800" b="1" dirty="0">
                <a:latin typeface="Arial" panose="020B0604020202020204" pitchFamily="34" charset="0"/>
                <a:ea typeface="华文楷体" panose="02010600040101010101" pitchFamily="2" charset="-122"/>
              </a:rPr>
              <a:t>对整流电路要研究的问题</a:t>
            </a:r>
          </a:p>
        </p:txBody>
      </p:sp>
      <p:sp>
        <p:nvSpPr>
          <p:cNvPr id="7171" name="Text Box 6">
            <a:hlinkClick r:id="rId4" action="ppaction://hlinksldjump"/>
          </p:cNvPr>
          <p:cNvSpPr txBox="1"/>
          <p:nvPr/>
        </p:nvSpPr>
        <p:spPr>
          <a:xfrm>
            <a:off x="2339975" y="3933825"/>
            <a:ext cx="4103688"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二、单相半波整流电路</a:t>
            </a:r>
          </a:p>
        </p:txBody>
      </p:sp>
      <p:sp>
        <p:nvSpPr>
          <p:cNvPr id="7172" name="Text Box 7">
            <a:hlinkClick r:id="rId5" action="ppaction://hlinksldjump"/>
          </p:cNvPr>
          <p:cNvSpPr txBox="1"/>
          <p:nvPr/>
        </p:nvSpPr>
        <p:spPr>
          <a:xfrm>
            <a:off x="2339975" y="4652963"/>
            <a:ext cx="4103688"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三、单相桥式整流电路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395288" y="765175"/>
            <a:ext cx="6997700" cy="533400"/>
          </a:xfrm>
        </p:spPr>
        <p:txBody>
          <a:bodyPr wrap="square" lIns="91440" tIns="45720" rIns="91440" bIns="45720" anchor="ctr"/>
          <a:lstStyle/>
          <a:p>
            <a:pPr algn="l" eaLnBrk="1" hangingPunct="1"/>
            <a:r>
              <a:rPr lang="en-US" altLang="zh-CN" sz="3200" dirty="0">
                <a:solidFill>
                  <a:schemeClr val="tx1"/>
                </a:solidFill>
                <a:latin typeface="华文行楷" panose="02010800040101010101" pitchFamily="2" charset="-122"/>
                <a:ea typeface="华文行楷" panose="02010800040101010101" pitchFamily="2" charset="-122"/>
              </a:rPr>
              <a:t>2. </a:t>
            </a:r>
            <a:r>
              <a:rPr lang="zh-CN" altLang="zh-CN" sz="3200" dirty="0">
                <a:solidFill>
                  <a:schemeClr val="tx1"/>
                </a:solidFill>
                <a:latin typeface="华文行楷" panose="02010800040101010101" pitchFamily="2" charset="-122"/>
                <a:ea typeface="华文行楷" panose="02010800040101010101" pitchFamily="2" charset="-122"/>
              </a:rPr>
              <a:t>基准电压源</a:t>
            </a:r>
            <a:r>
              <a:rPr lang="zh-CN" altLang="en-US" sz="3200" dirty="0">
                <a:solidFill>
                  <a:schemeClr val="tx1"/>
                </a:solidFill>
                <a:latin typeface="华文行楷" panose="02010800040101010101" pitchFamily="2" charset="-122"/>
                <a:ea typeface="华文行楷" panose="02010800040101010101" pitchFamily="2" charset="-122"/>
              </a:rPr>
              <a:t>三端稳压器</a:t>
            </a:r>
            <a:r>
              <a:rPr lang="zh-CN" altLang="en-US" sz="2800" b="1" dirty="0">
                <a:solidFill>
                  <a:schemeClr val="tx1"/>
                </a:solidFill>
                <a:latin typeface="宋体" panose="02010600030101010101" pitchFamily="2" charset="-122"/>
              </a:rPr>
              <a:t> </a:t>
            </a:r>
            <a:r>
              <a:rPr lang="en-US" altLang="zh-CN" sz="2800" b="1" dirty="0">
                <a:solidFill>
                  <a:schemeClr val="tx1"/>
                </a:solidFill>
              </a:rPr>
              <a:t>W117</a:t>
            </a:r>
            <a:r>
              <a:rPr lang="en-US" altLang="zh-CN" sz="2400" dirty="0">
                <a:solidFill>
                  <a:schemeClr val="tx1"/>
                </a:solidFill>
              </a:rPr>
              <a:t> </a:t>
            </a:r>
            <a:endParaRPr lang="en-US" altLang="zh-CN" sz="2400" b="1" dirty="0">
              <a:solidFill>
                <a:schemeClr val="tx1"/>
              </a:solidFill>
            </a:endParaRPr>
          </a:p>
        </p:txBody>
      </p:sp>
      <p:sp>
        <p:nvSpPr>
          <p:cNvPr id="72707" name="Text Box 3"/>
          <p:cNvSpPr txBox="1"/>
          <p:nvPr/>
        </p:nvSpPr>
        <p:spPr>
          <a:xfrm>
            <a:off x="838200" y="1371600"/>
            <a:ext cx="76962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输出电压</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REF</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1.25V</a:t>
            </a:r>
            <a:r>
              <a:rPr lang="zh-CN" altLang="en-US" sz="2400" b="1" dirty="0">
                <a:latin typeface="Times New Roman" panose="02020603050405020304" pitchFamily="18" charset="0"/>
                <a:ea typeface="宋体" panose="02010600030101010101" pitchFamily="2" charset="-122"/>
              </a:rPr>
              <a:t>，调整端电流只有几微安。</a:t>
            </a:r>
          </a:p>
        </p:txBody>
      </p:sp>
      <p:graphicFrame>
        <p:nvGraphicFramePr>
          <p:cNvPr id="72708" name="Object 4"/>
          <p:cNvGraphicFramePr/>
          <p:nvPr/>
        </p:nvGraphicFramePr>
        <p:xfrm>
          <a:off x="5791200" y="3810000"/>
          <a:ext cx="2295525" cy="819150"/>
        </p:xfrm>
        <a:graphic>
          <a:graphicData uri="http://schemas.openxmlformats.org/presentationml/2006/ole">
            <mc:AlternateContent xmlns:mc="http://schemas.openxmlformats.org/markup-compatibility/2006">
              <mc:Choice xmlns:v="urn:schemas-microsoft-com:vml" Requires="v">
                <p:oleObj spid="_x0000_s35845" r:id="rId3" imgW="1205865" imgH="431800" progId="Equation.3">
                  <p:embed/>
                </p:oleObj>
              </mc:Choice>
              <mc:Fallback>
                <p:oleObj r:id="rId3" imgW="1205865" imgH="431800" progId="Equation.3">
                  <p:embed/>
                  <p:pic>
                    <p:nvPicPr>
                      <p:cNvPr id="0" name="图片 3153"/>
                      <p:cNvPicPr/>
                      <p:nvPr/>
                    </p:nvPicPr>
                    <p:blipFill>
                      <a:blip r:embed="rId4"/>
                      <a:stretch>
                        <a:fillRect/>
                      </a:stretch>
                    </p:blipFill>
                    <p:spPr>
                      <a:xfrm>
                        <a:off x="5791200" y="3810000"/>
                        <a:ext cx="2295525" cy="8191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50180" name="Object 5"/>
          <p:cNvGraphicFramePr/>
          <p:nvPr/>
        </p:nvGraphicFramePr>
        <p:xfrm>
          <a:off x="685800" y="1981200"/>
          <a:ext cx="4114800" cy="1795463"/>
        </p:xfrm>
        <a:graphic>
          <a:graphicData uri="http://schemas.openxmlformats.org/presentationml/2006/ole">
            <mc:AlternateContent xmlns:mc="http://schemas.openxmlformats.org/markup-compatibility/2006">
              <mc:Choice xmlns:v="urn:schemas-microsoft-com:vml" Requires="v">
                <p:oleObj spid="_x0000_s35846" r:id="rId5" imgW="13287375" imgH="5800725" progId="MSPhotoEd.3">
                  <p:embed/>
                </p:oleObj>
              </mc:Choice>
              <mc:Fallback>
                <p:oleObj r:id="rId5" imgW="13287375" imgH="5800725" progId="MSPhotoEd.3">
                  <p:embed/>
                  <p:pic>
                    <p:nvPicPr>
                      <p:cNvPr id="0" name="图片 3158"/>
                      <p:cNvPicPr/>
                      <p:nvPr/>
                    </p:nvPicPr>
                    <p:blipFill>
                      <a:blip r:embed="rId6"/>
                      <a:stretch>
                        <a:fillRect/>
                      </a:stretch>
                    </p:blipFill>
                    <p:spPr>
                      <a:xfrm>
                        <a:off x="685800" y="1981200"/>
                        <a:ext cx="4114800" cy="1795463"/>
                      </a:xfrm>
                      <a:prstGeom prst="rect">
                        <a:avLst/>
                      </a:prstGeom>
                      <a:noFill/>
                      <a:ln w="38100">
                        <a:noFill/>
                        <a:miter/>
                      </a:ln>
                    </p:spPr>
                  </p:pic>
                </p:oleObj>
              </mc:Fallback>
            </mc:AlternateContent>
          </a:graphicData>
        </a:graphic>
      </p:graphicFrame>
      <p:graphicFrame>
        <p:nvGraphicFramePr>
          <p:cNvPr id="72710" name="Object 6"/>
          <p:cNvGraphicFramePr/>
          <p:nvPr/>
        </p:nvGraphicFramePr>
        <p:xfrm>
          <a:off x="4953000" y="1905000"/>
          <a:ext cx="3657600" cy="1866900"/>
        </p:xfrm>
        <a:graphic>
          <a:graphicData uri="http://schemas.openxmlformats.org/presentationml/2006/ole">
            <mc:AlternateContent xmlns:mc="http://schemas.openxmlformats.org/markup-compatibility/2006">
              <mc:Choice xmlns:v="urn:schemas-microsoft-com:vml" Requires="v">
                <p:oleObj spid="_x0000_s35847" r:id="rId7" imgW="11401425" imgH="5819775" progId="MSPhotoEd.3">
                  <p:embed/>
                </p:oleObj>
              </mc:Choice>
              <mc:Fallback>
                <p:oleObj r:id="rId7" imgW="11401425" imgH="5819775" progId="MSPhotoEd.3">
                  <p:embed/>
                  <p:pic>
                    <p:nvPicPr>
                      <p:cNvPr id="0" name="图片 3159"/>
                      <p:cNvPicPr/>
                      <p:nvPr/>
                    </p:nvPicPr>
                    <p:blipFill>
                      <a:blip r:embed="rId8"/>
                      <a:stretch>
                        <a:fillRect/>
                      </a:stretch>
                    </p:blipFill>
                    <p:spPr>
                      <a:xfrm>
                        <a:off x="4953000" y="1905000"/>
                        <a:ext cx="3657600" cy="1866900"/>
                      </a:xfrm>
                      <a:prstGeom prst="rect">
                        <a:avLst/>
                      </a:prstGeom>
                      <a:noFill/>
                      <a:ln w="38100">
                        <a:noFill/>
                        <a:miter/>
                      </a:ln>
                    </p:spPr>
                  </p:pic>
                </p:oleObj>
              </mc:Fallback>
            </mc:AlternateContent>
          </a:graphicData>
        </a:graphic>
      </p:graphicFrame>
      <p:graphicFrame>
        <p:nvGraphicFramePr>
          <p:cNvPr id="72711" name="Object 7"/>
          <p:cNvGraphicFramePr/>
          <p:nvPr/>
        </p:nvGraphicFramePr>
        <p:xfrm>
          <a:off x="611188" y="4005263"/>
          <a:ext cx="4114800" cy="2325687"/>
        </p:xfrm>
        <a:graphic>
          <a:graphicData uri="http://schemas.openxmlformats.org/presentationml/2006/ole">
            <mc:AlternateContent xmlns:mc="http://schemas.openxmlformats.org/markup-compatibility/2006">
              <mc:Choice xmlns:v="urn:schemas-microsoft-com:vml" Requires="v">
                <p:oleObj spid="_x0000_s35848" r:id="rId9" imgW="13896975" imgH="7858125" progId="MSPhotoEd.3">
                  <p:embed/>
                </p:oleObj>
              </mc:Choice>
              <mc:Fallback>
                <p:oleObj r:id="rId9" imgW="13896975" imgH="7858125" progId="MSPhotoEd.3">
                  <p:embed/>
                  <p:pic>
                    <p:nvPicPr>
                      <p:cNvPr id="0" name="图片 3157"/>
                      <p:cNvPicPr/>
                      <p:nvPr/>
                    </p:nvPicPr>
                    <p:blipFill>
                      <a:blip r:embed="rId10"/>
                      <a:stretch>
                        <a:fillRect/>
                      </a:stretch>
                    </p:blipFill>
                    <p:spPr>
                      <a:xfrm>
                        <a:off x="611188" y="4005263"/>
                        <a:ext cx="4114800" cy="2325687"/>
                      </a:xfrm>
                      <a:prstGeom prst="rect">
                        <a:avLst/>
                      </a:prstGeom>
                      <a:noFill/>
                      <a:ln w="38100">
                        <a:noFill/>
                        <a:miter/>
                      </a:ln>
                    </p:spPr>
                  </p:pic>
                </p:oleObj>
              </mc:Fallback>
            </mc:AlternateContent>
          </a:graphicData>
        </a:graphic>
      </p:graphicFrame>
      <p:sp>
        <p:nvSpPr>
          <p:cNvPr id="72712" name="AutoShape 8"/>
          <p:cNvSpPr/>
          <p:nvPr/>
        </p:nvSpPr>
        <p:spPr>
          <a:xfrm>
            <a:off x="4878388" y="5300663"/>
            <a:ext cx="1752600" cy="455612"/>
          </a:xfrm>
          <a:prstGeom prst="borderCallout1">
            <a:avLst>
              <a:gd name="adj1" fmla="val 25088"/>
              <a:gd name="adj2" fmla="val -4347"/>
              <a:gd name="adj3" fmla="val 99301"/>
              <a:gd name="adj4" fmla="val -102718"/>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减小纹波电压</a:t>
            </a:r>
          </a:p>
        </p:txBody>
      </p:sp>
      <p:grpSp>
        <p:nvGrpSpPr>
          <p:cNvPr id="2" name="Group 9"/>
          <p:cNvGrpSpPr/>
          <p:nvPr/>
        </p:nvGrpSpPr>
        <p:grpSpPr>
          <a:xfrm>
            <a:off x="2287588" y="4005263"/>
            <a:ext cx="2362200" cy="685800"/>
            <a:chOff x="1776" y="2400"/>
            <a:chExt cx="1488" cy="432"/>
          </a:xfrm>
        </p:grpSpPr>
        <p:sp>
          <p:nvSpPr>
            <p:cNvPr id="50185" name="AutoShape 10"/>
            <p:cNvSpPr/>
            <p:nvPr/>
          </p:nvSpPr>
          <p:spPr>
            <a:xfrm>
              <a:off x="2640" y="2400"/>
              <a:ext cx="624" cy="432"/>
            </a:xfrm>
            <a:prstGeom prst="borderCallout1">
              <a:avLst>
                <a:gd name="adj1" fmla="val 16667"/>
                <a:gd name="adj2" fmla="val -7694"/>
                <a:gd name="adj3" fmla="val 150463"/>
                <a:gd name="adj4" fmla="val -27884"/>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保护</a:t>
              </a:r>
            </a:p>
            <a:p>
              <a:pPr algn="ctr"/>
              <a:r>
                <a:rPr lang="zh-CN" altLang="en-US" sz="2000" b="1" dirty="0">
                  <a:latin typeface="Times New Roman" panose="02020603050405020304" pitchFamily="18" charset="0"/>
                  <a:ea typeface="宋体" panose="02010600030101010101" pitchFamily="2" charset="-122"/>
                </a:rPr>
                <a:t>稳压器</a:t>
              </a:r>
            </a:p>
          </p:txBody>
        </p:sp>
        <p:sp>
          <p:nvSpPr>
            <p:cNvPr id="50186" name="Line 11"/>
            <p:cNvSpPr/>
            <p:nvPr/>
          </p:nvSpPr>
          <p:spPr>
            <a:xfrm flipV="1">
              <a:off x="1776" y="2448"/>
              <a:ext cx="816" cy="144"/>
            </a:xfrm>
            <a:prstGeom prst="line">
              <a:avLst/>
            </a:prstGeom>
            <a:ln w="19050" cap="flat" cmpd="sng">
              <a:solidFill>
                <a:srgbClr val="FF33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left)">
                                      <p:cBhvr>
                                        <p:cTn id="12" dur="500"/>
                                        <p:tgtEl>
                                          <p:spTgt spid="72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wipe(left)">
                                      <p:cBhvr>
                                        <p:cTn id="17" dur="500"/>
                                        <p:tgtEl>
                                          <p:spTgt spid="72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11"/>
                                        </p:tgtEl>
                                        <p:attrNameLst>
                                          <p:attrName>style.visibility</p:attrName>
                                        </p:attrNameLst>
                                      </p:cBhvr>
                                      <p:to>
                                        <p:strVal val="visible"/>
                                      </p:to>
                                    </p:set>
                                    <p:animEffect transition="in" filter="wipe(left)">
                                      <p:cBhvr>
                                        <p:cTn id="22" dur="500"/>
                                        <p:tgtEl>
                                          <p:spTgt spid="727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1" name="Object 2"/>
          <p:cNvGraphicFramePr/>
          <p:nvPr/>
        </p:nvGraphicFramePr>
        <p:xfrm>
          <a:off x="900113" y="1341438"/>
          <a:ext cx="3657600" cy="1866900"/>
        </p:xfrm>
        <a:graphic>
          <a:graphicData uri="http://schemas.openxmlformats.org/presentationml/2006/ole">
            <mc:AlternateContent xmlns:mc="http://schemas.openxmlformats.org/markup-compatibility/2006">
              <mc:Choice xmlns:v="urn:schemas-microsoft-com:vml" Requires="v">
                <p:oleObj spid="_x0000_s36867" r:id="rId3" imgW="11401425" imgH="5819775" progId="MSPhotoEd.3">
                  <p:embed/>
                </p:oleObj>
              </mc:Choice>
              <mc:Fallback>
                <p:oleObj r:id="rId3" imgW="11401425" imgH="5819775" progId="MSPhotoEd.3">
                  <p:embed/>
                  <p:pic>
                    <p:nvPicPr>
                      <p:cNvPr id="0" name="图片 3154"/>
                      <p:cNvPicPr/>
                      <p:nvPr/>
                    </p:nvPicPr>
                    <p:blipFill>
                      <a:blip r:embed="rId4"/>
                      <a:stretch>
                        <a:fillRect/>
                      </a:stretch>
                    </p:blipFill>
                    <p:spPr>
                      <a:xfrm>
                        <a:off x="900113" y="1341438"/>
                        <a:ext cx="3657600" cy="1866900"/>
                      </a:xfrm>
                      <a:prstGeom prst="rect">
                        <a:avLst/>
                      </a:prstGeom>
                      <a:noFill/>
                      <a:ln w="38100">
                        <a:noFill/>
                        <a:miter/>
                      </a:ln>
                    </p:spPr>
                  </p:pic>
                </p:oleObj>
              </mc:Fallback>
            </mc:AlternateContent>
          </a:graphicData>
        </a:graphic>
      </p:graphicFrame>
      <p:sp>
        <p:nvSpPr>
          <p:cNvPr id="51202" name="Rectangle 3"/>
          <p:cNvSpPr>
            <a:spLocks noGrp="1"/>
          </p:cNvSpPr>
          <p:nvPr>
            <p:ph type="title"/>
          </p:nvPr>
        </p:nvSpPr>
        <p:spPr>
          <a:xfrm>
            <a:off x="323850" y="765175"/>
            <a:ext cx="4724400" cy="533400"/>
          </a:xfrm>
        </p:spPr>
        <p:txBody>
          <a:bodyPr wrap="square" lIns="91440" tIns="45720" rIns="91440" bIns="45720" anchor="ctr"/>
          <a:lstStyle/>
          <a:p>
            <a:pPr algn="l" eaLnBrk="1" hangingPunct="1"/>
            <a:r>
              <a:rPr lang="zh-CN" altLang="en-US" sz="3600" dirty="0">
                <a:solidFill>
                  <a:schemeClr val="tx1"/>
                </a:solidFill>
                <a:latin typeface="华文行楷" panose="02010800040101010101" pitchFamily="2" charset="-122"/>
                <a:ea typeface="华文行楷" panose="02010800040101010101" pitchFamily="2" charset="-122"/>
              </a:rPr>
              <a:t>讨论三</a:t>
            </a:r>
            <a:r>
              <a:rPr lang="zh-CN" altLang="en-US" sz="3600" b="1" dirty="0">
                <a:solidFill>
                  <a:schemeClr val="tx1"/>
                </a:solidFill>
                <a:latin typeface="隶书" panose="02010509060101010101" pitchFamily="49" charset="-122"/>
                <a:ea typeface="隶书" panose="02010509060101010101" pitchFamily="49" charset="-122"/>
              </a:rPr>
              <a:t>：</a:t>
            </a:r>
            <a:r>
              <a:rPr lang="en-US" altLang="zh-CN" sz="2800" b="1" dirty="0">
                <a:solidFill>
                  <a:schemeClr val="tx1"/>
                </a:solidFill>
              </a:rPr>
              <a:t>W117</a:t>
            </a:r>
            <a:r>
              <a:rPr lang="zh-CN" altLang="en-US" sz="2800" b="1" dirty="0">
                <a:solidFill>
                  <a:schemeClr val="tx1"/>
                </a:solidFill>
              </a:rPr>
              <a:t>的应用</a:t>
            </a:r>
          </a:p>
        </p:txBody>
      </p:sp>
      <p:graphicFrame>
        <p:nvGraphicFramePr>
          <p:cNvPr id="51203" name="Object 4"/>
          <p:cNvGraphicFramePr/>
          <p:nvPr/>
        </p:nvGraphicFramePr>
        <p:xfrm>
          <a:off x="5014913" y="1722438"/>
          <a:ext cx="2438400" cy="868362"/>
        </p:xfrm>
        <a:graphic>
          <a:graphicData uri="http://schemas.openxmlformats.org/presentationml/2006/ole">
            <mc:AlternateContent xmlns:mc="http://schemas.openxmlformats.org/markup-compatibility/2006">
              <mc:Choice xmlns:v="urn:schemas-microsoft-com:vml" Requires="v">
                <p:oleObj spid="_x0000_s36868" r:id="rId5" imgW="1282700" imgH="457200" progId="Equation.3">
                  <p:embed/>
                </p:oleObj>
              </mc:Choice>
              <mc:Fallback>
                <p:oleObj r:id="rId5" imgW="1282700" imgH="457200" progId="Equation.3">
                  <p:embed/>
                  <p:pic>
                    <p:nvPicPr>
                      <p:cNvPr id="0" name="图片 3160"/>
                      <p:cNvPicPr/>
                      <p:nvPr/>
                    </p:nvPicPr>
                    <p:blipFill>
                      <a:blip r:embed="rId6"/>
                      <a:stretch>
                        <a:fillRect/>
                      </a:stretch>
                    </p:blipFill>
                    <p:spPr>
                      <a:xfrm>
                        <a:off x="5014913" y="1722438"/>
                        <a:ext cx="2438400" cy="868362"/>
                      </a:xfrm>
                      <a:prstGeom prst="rect">
                        <a:avLst/>
                      </a:prstGeom>
                      <a:noFill/>
                      <a:ln w="38100">
                        <a:noFill/>
                        <a:miter/>
                      </a:ln>
                    </p:spPr>
                  </p:pic>
                </p:oleObj>
              </mc:Fallback>
            </mc:AlternateContent>
          </a:graphicData>
        </a:graphic>
      </p:graphicFrame>
      <p:sp>
        <p:nvSpPr>
          <p:cNvPr id="73733" name="Text Box 5"/>
          <p:cNvSpPr txBox="1"/>
          <p:nvPr/>
        </p:nvSpPr>
        <p:spPr>
          <a:xfrm>
            <a:off x="747713" y="3246438"/>
            <a:ext cx="8001000" cy="272097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1.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zh-CN" sz="2400" b="1" dirty="0">
                <a:latin typeface="Times New Roman" panose="02020603050405020304" pitchFamily="18" charset="0"/>
                <a:ea typeface="宋体" panose="02010600030101010101" pitchFamily="2" charset="-122"/>
              </a:rPr>
              <a:t>的上限值为多少？</a:t>
            </a:r>
          </a:p>
          <a:p>
            <a:pPr>
              <a:lnSpc>
                <a:spcPct val="120000"/>
              </a:lnSpc>
            </a:pPr>
            <a:r>
              <a:rPr lang="zh-CN" altLang="zh-CN" sz="2400" b="1"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可能的最大值为多少？</a:t>
            </a:r>
            <a:endParaRPr lang="zh-CN" altLang="zh-CN" sz="2400" b="1" dirty="0">
              <a:latin typeface="Times New Roman" panose="02020603050405020304" pitchFamily="18" charset="0"/>
              <a:ea typeface="宋体" panose="02010600030101010101" pitchFamily="2" charset="-122"/>
            </a:endParaRPr>
          </a:p>
          <a:p>
            <a:pPr>
              <a:lnSpc>
                <a:spcPct val="120000"/>
              </a:lnSpc>
            </a:pPr>
            <a:r>
              <a:rPr lang="zh-CN" altLang="zh-CN" sz="2400" b="1"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输出电压最小值为多少？</a:t>
            </a:r>
          </a:p>
          <a:p>
            <a:pPr>
              <a:lnSpc>
                <a:spcPct val="120000"/>
              </a:lnSpc>
            </a:pPr>
            <a:r>
              <a:rPr lang="zh-CN" altLang="zh-CN" sz="2400" b="1"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Omax</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30</a:t>
            </a:r>
            <a:r>
              <a:rPr lang="en-US" altLang="zh-CN" sz="2400" b="1" dirty="0">
                <a:latin typeface="Times New Roman" panose="02020603050405020304" pitchFamily="18" charset="0"/>
                <a:ea typeface="宋体" panose="02010600030101010101" pitchFamily="2" charset="-122"/>
              </a:rPr>
              <a:t>V</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选取</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p>
          <a:p>
            <a:pPr>
              <a:lnSpc>
                <a:spcPct val="120000"/>
              </a:lnSpc>
            </a:pPr>
            <a:r>
              <a:rPr lang="en-US" altLang="zh-CN" sz="2400" b="1" dirty="0">
                <a:latin typeface="Times New Roman" panose="02020603050405020304" pitchFamily="18" charset="0"/>
                <a:ea typeface="宋体" panose="02010600030101010101" pitchFamily="2" charset="-122"/>
              </a:rPr>
              <a:t>5.  </a:t>
            </a:r>
            <a:r>
              <a:rPr lang="zh-CN" altLang="zh-CN" sz="2400" b="1" dirty="0">
                <a:latin typeface="Times New Roman" panose="02020603050405020304" pitchFamily="18" charset="0"/>
                <a:ea typeface="宋体" panose="02010600030101010101" pitchFamily="2" charset="-122"/>
              </a:rPr>
              <a:t>已知电网电压波动±10％，输出电压最大值为30</a:t>
            </a:r>
            <a:r>
              <a:rPr lang="en-US" altLang="zh-CN" sz="2400" b="1" dirty="0">
                <a:latin typeface="Times New Roman" panose="02020603050405020304" pitchFamily="18" charset="0"/>
                <a:ea typeface="宋体" panose="02010600030101010101" pitchFamily="2" charset="-122"/>
              </a:rPr>
              <a:t>V</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至少取多少伏？</a:t>
            </a:r>
            <a:endParaRPr lang="zh-CN" altLang="en-US" sz="2400" b="1" baseline="-25000" dirty="0">
              <a:latin typeface="Times New Roman" panose="02020603050405020304" pitchFamily="18" charset="0"/>
              <a:ea typeface="宋体" panose="02010600030101010101" pitchFamily="2" charset="-122"/>
            </a:endParaRPr>
          </a:p>
        </p:txBody>
      </p:sp>
      <p:sp>
        <p:nvSpPr>
          <p:cNvPr id="73734" name="AutoShape 6"/>
          <p:cNvSpPr/>
          <p:nvPr/>
        </p:nvSpPr>
        <p:spPr>
          <a:xfrm>
            <a:off x="5167313" y="2865438"/>
            <a:ext cx="1676400" cy="385762"/>
          </a:xfrm>
          <a:prstGeom prst="borderCallout2">
            <a:avLst>
              <a:gd name="adj1" fmla="val 29630"/>
              <a:gd name="adj2" fmla="val -4546"/>
              <a:gd name="adj3" fmla="val 29630"/>
              <a:gd name="adj4" fmla="val -39866"/>
              <a:gd name="adj5" fmla="val 173250"/>
              <a:gd name="adj6" fmla="val -76801"/>
            </a:avLst>
          </a:prstGeom>
          <a:solidFill>
            <a:srgbClr val="CCFFFF"/>
          </a:solidFill>
          <a:ln w="9525" cap="flat" cmpd="sng">
            <a:solidFill>
              <a:srgbClr val="FF3300"/>
            </a:solidFill>
            <a:prstDash val="solid"/>
            <a:miter/>
            <a:headEnd type="none" w="med" len="med"/>
            <a:tailEnd type="none" w="med" len="med"/>
          </a:ln>
        </p:spPr>
        <p:txBody>
          <a:bodyPr anchor="t"/>
          <a:lstStyle/>
          <a:p>
            <a:pPr algn="ctr" eaLnBrk="0" hangingPunct="0"/>
            <a:r>
              <a:rPr lang="zh-CN" altLang="en-US" sz="2000" b="1" dirty="0">
                <a:latin typeface="Times New Roman" panose="02020603050405020304" pitchFamily="18" charset="0"/>
                <a:ea typeface="宋体" panose="02010600030101010101" pitchFamily="2" charset="-122"/>
              </a:rPr>
              <a:t>决定于</a:t>
            </a:r>
            <a:r>
              <a:rPr lang="en-US" altLang="zh-CN" sz="2000" b="1" i="1"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Omin</a:t>
            </a:r>
            <a:endParaRPr lang="en-US" altLang="zh-CN" sz="2000" b="1" dirty="0">
              <a:latin typeface="Times New Roman" panose="02020603050405020304" pitchFamily="18" charset="0"/>
              <a:ea typeface="宋体" panose="02010600030101010101" pitchFamily="2" charset="-122"/>
            </a:endParaRPr>
          </a:p>
        </p:txBody>
      </p:sp>
      <p:sp>
        <p:nvSpPr>
          <p:cNvPr id="73735" name="AutoShape 7"/>
          <p:cNvSpPr/>
          <p:nvPr/>
        </p:nvSpPr>
        <p:spPr>
          <a:xfrm>
            <a:off x="5167313" y="3322638"/>
            <a:ext cx="3048000" cy="685800"/>
          </a:xfrm>
          <a:prstGeom prst="borderCallout2">
            <a:avLst>
              <a:gd name="adj1" fmla="val 16667"/>
              <a:gd name="adj2" fmla="val -2500"/>
              <a:gd name="adj3" fmla="val 16667"/>
              <a:gd name="adj4" fmla="val -11875"/>
              <a:gd name="adj5" fmla="val 89583"/>
              <a:gd name="adj6" fmla="val -21565"/>
            </a:avLst>
          </a:prstGeom>
          <a:solidFill>
            <a:srgbClr val="CCFFFF"/>
          </a:solidFill>
          <a:ln w="9525" cap="flat" cmpd="sng">
            <a:solidFill>
              <a:srgbClr val="FF3300"/>
            </a:solidFill>
            <a:prstDash val="solid"/>
            <a:miter/>
            <a:headEnd type="none" w="med" len="med"/>
            <a:tailEnd type="none" w="med" len="med"/>
          </a:ln>
        </p:spPr>
        <p:txBody>
          <a:bodyPr anchor="t"/>
          <a:lstStyle/>
          <a:p>
            <a:pPr eaLnBrk="0" hangingPunct="0"/>
            <a:r>
              <a:rPr lang="zh-CN" altLang="en-US" sz="2000" b="1" dirty="0">
                <a:latin typeface="Times New Roman" panose="02020603050405020304" pitchFamily="18" charset="0"/>
                <a:ea typeface="宋体" panose="02010600030101010101" pitchFamily="2" charset="-122"/>
              </a:rPr>
              <a:t>两种情况：</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已知</a:t>
            </a:r>
            <a:r>
              <a:rPr lang="en-US" altLang="zh-CN" sz="2000" b="1" i="1" dirty="0">
                <a:latin typeface="Times New Roman" panose="02020603050405020304" pitchFamily="18" charset="0"/>
                <a:ea typeface="宋体" panose="02010600030101010101" pitchFamily="2" charset="-122"/>
              </a:rPr>
              <a:t>U</a:t>
            </a:r>
            <a:r>
              <a:rPr lang="en-US" altLang="zh-CN" sz="2000" b="1" baseline="-25000" dirty="0">
                <a:latin typeface="Times New Roman" panose="02020603050405020304" pitchFamily="18" charset="0"/>
                <a:ea typeface="宋体" panose="02010600030101010101" pitchFamily="2" charset="-122"/>
              </a:rPr>
              <a:t>I</a:t>
            </a:r>
          </a:p>
          <a:p>
            <a:pPr eaLnBrk="0" hangingPunct="0"/>
            <a:r>
              <a:rPr lang="en-US" altLang="zh-CN" sz="2000" b="1" dirty="0">
                <a:latin typeface="Times New Roman" panose="02020603050405020304" pitchFamily="18" charset="0"/>
                <a:ea typeface="宋体" panose="02010600030101010101" pitchFamily="2" charset="-122"/>
              </a:rPr>
              <a:t>                    2.</a:t>
            </a:r>
            <a:r>
              <a:rPr lang="zh-CN" altLang="en-US" sz="2000" b="1" dirty="0">
                <a:latin typeface="Times New Roman" panose="02020603050405020304" pitchFamily="18" charset="0"/>
                <a:ea typeface="宋体" panose="02010600030101010101" pitchFamily="2" charset="-122"/>
              </a:rPr>
              <a:t>自己选取</a:t>
            </a:r>
            <a:r>
              <a:rPr lang="en-US" altLang="zh-CN" sz="2000" b="1" i="1" dirty="0">
                <a:latin typeface="Times New Roman" panose="02020603050405020304" pitchFamily="18" charset="0"/>
                <a:ea typeface="宋体" panose="02010600030101010101" pitchFamily="2" charset="-122"/>
              </a:rPr>
              <a:t>U</a:t>
            </a:r>
            <a:r>
              <a:rPr lang="en-US" altLang="zh-CN" sz="2000" b="1" baseline="-25000" dirty="0">
                <a:latin typeface="Times New Roman" panose="02020603050405020304" pitchFamily="18" charset="0"/>
                <a:ea typeface="宋体" panose="02010600030101010101" pitchFamily="2" charset="-122"/>
              </a:rPr>
              <a:t>I</a:t>
            </a:r>
          </a:p>
        </p:txBody>
      </p:sp>
      <p:sp>
        <p:nvSpPr>
          <p:cNvPr id="73736" name="AutoShape 8"/>
          <p:cNvSpPr/>
          <p:nvPr/>
        </p:nvSpPr>
        <p:spPr>
          <a:xfrm>
            <a:off x="5167313" y="4084638"/>
            <a:ext cx="2430462" cy="393700"/>
          </a:xfrm>
          <a:prstGeom prst="borderCallout2">
            <a:avLst>
              <a:gd name="adj1" fmla="val 29032"/>
              <a:gd name="adj2" fmla="val -3134"/>
              <a:gd name="adj3" fmla="val 29032"/>
              <a:gd name="adj4" fmla="val -15676"/>
              <a:gd name="adj5" fmla="val 70565"/>
              <a:gd name="adj6" fmla="val -28935"/>
            </a:avLst>
          </a:prstGeom>
          <a:solidFill>
            <a:srgbClr val="CCFFFF"/>
          </a:solidFill>
          <a:ln w="9525" cap="flat" cmpd="sng">
            <a:solidFill>
              <a:srgbClr val="FF3300"/>
            </a:solidFill>
            <a:prstDash val="solid"/>
            <a:miter/>
            <a:headEnd type="none" w="med" len="med"/>
            <a:tailEnd type="none" w="med" len="med"/>
          </a:ln>
        </p:spPr>
        <p:txBody>
          <a:bodyPr anchor="t"/>
          <a:lstStyle/>
          <a:p>
            <a:pPr algn="ctr" eaLnBrk="0" hangingPunct="0"/>
            <a:r>
              <a:rPr lang="zh-CN" altLang="en-US" sz="2000" b="1" dirty="0">
                <a:latin typeface="Times New Roman" panose="02020603050405020304" pitchFamily="18" charset="0"/>
                <a:ea typeface="宋体" panose="02010600030101010101" pitchFamily="2" charset="-122"/>
              </a:rPr>
              <a:t>决定于</a:t>
            </a:r>
            <a:r>
              <a:rPr lang="en-US" altLang="zh-CN" sz="2000" b="1" dirty="0">
                <a:latin typeface="Times New Roman" panose="02020603050405020304" pitchFamily="18" charset="0"/>
                <a:ea typeface="宋体" panose="02010600030101010101" pitchFamily="2" charset="-122"/>
              </a:rPr>
              <a:t>W117</a:t>
            </a:r>
            <a:r>
              <a:rPr lang="zh-CN" altLang="en-US" sz="2000" b="1" dirty="0">
                <a:latin typeface="Times New Roman" panose="02020603050405020304" pitchFamily="18" charset="0"/>
                <a:ea typeface="宋体" panose="02010600030101010101" pitchFamily="2" charset="-122"/>
              </a:rPr>
              <a:t>的输出</a:t>
            </a:r>
          </a:p>
        </p:txBody>
      </p:sp>
      <p:sp>
        <p:nvSpPr>
          <p:cNvPr id="73737" name="AutoShape 9"/>
          <p:cNvSpPr/>
          <p:nvPr/>
        </p:nvSpPr>
        <p:spPr>
          <a:xfrm>
            <a:off x="3109913" y="5532438"/>
            <a:ext cx="4191000" cy="822325"/>
          </a:xfrm>
          <a:prstGeom prst="borderCallout2">
            <a:avLst>
              <a:gd name="adj1" fmla="val 13898"/>
              <a:gd name="adj2" fmla="val 101819"/>
              <a:gd name="adj3" fmla="val 13898"/>
              <a:gd name="adj4" fmla="val 111403"/>
              <a:gd name="adj5" fmla="val -9074"/>
              <a:gd name="adj6" fmla="val 121477"/>
            </a:avLst>
          </a:prstGeom>
          <a:solidFill>
            <a:srgbClr val="CCFFFF"/>
          </a:solidFill>
          <a:ln w="9525" cap="flat" cmpd="sng">
            <a:solidFill>
              <a:srgbClr val="FF3300"/>
            </a:solidFill>
            <a:prstDash val="solid"/>
            <a:miter/>
            <a:headEnd type="none" w="med" len="med"/>
            <a:tailEnd type="none" w="med" len="med"/>
          </a:ln>
        </p:spPr>
        <p:txBody>
          <a:bodyPr anchor="t"/>
          <a:lstStyle/>
          <a:p>
            <a:pPr eaLnBrk="0" hangingPunct="0"/>
            <a:r>
              <a:rPr lang="zh-CN" altLang="en-US" sz="2000" b="1" dirty="0">
                <a:latin typeface="Times New Roman" panose="02020603050405020304" pitchFamily="18" charset="0"/>
                <a:ea typeface="宋体" panose="02010600030101010101" pitchFamily="2" charset="-122"/>
              </a:rPr>
              <a:t>输入电压最低、输出电压最高时，</a:t>
            </a:r>
          </a:p>
          <a:p>
            <a:pPr eaLnBrk="0" hangingPunct="0"/>
            <a:r>
              <a:rPr lang="en-US" altLang="zh-CN" sz="2000" b="1" i="1" dirty="0">
                <a:latin typeface="Times New Roman" panose="02020603050405020304" pitchFamily="18" charset="0"/>
                <a:ea typeface="宋体" panose="02010600030101010101" pitchFamily="2" charset="-122"/>
              </a:rPr>
              <a:t>U</a:t>
            </a:r>
            <a:r>
              <a:rPr lang="en-US" altLang="zh-CN" sz="2000" b="1" baseline="-25000" dirty="0">
                <a:latin typeface="Times New Roman" panose="02020603050405020304" pitchFamily="18" charset="0"/>
                <a:ea typeface="宋体" panose="02010600030101010101" pitchFamily="2" charset="-122"/>
              </a:rPr>
              <a:t>Imin</a:t>
            </a:r>
            <a:r>
              <a:rPr lang="zh-CN" altLang="en-US"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U</a:t>
            </a:r>
            <a:r>
              <a:rPr lang="en-US" altLang="zh-CN" sz="2000" b="1" baseline="-25000" dirty="0">
                <a:latin typeface="Times New Roman" panose="02020603050405020304" pitchFamily="18" charset="0"/>
                <a:ea typeface="宋体" panose="02010600030101010101" pitchFamily="2" charset="-122"/>
              </a:rPr>
              <a:t>Omax</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3V</a:t>
            </a:r>
            <a:r>
              <a:rPr lang="zh-CN" altLang="en-US" sz="2000" b="1" dirty="0">
                <a:latin typeface="Times New Roman" panose="02020603050405020304" pitchFamily="18" charset="0"/>
                <a:ea typeface="宋体" panose="02010600030101010101" pitchFamily="2" charset="-122"/>
              </a:rPr>
              <a:t>。</a:t>
            </a:r>
          </a:p>
        </p:txBody>
      </p:sp>
      <p:sp>
        <p:nvSpPr>
          <p:cNvPr id="73738" name="AutoShape 10"/>
          <p:cNvSpPr/>
          <p:nvPr/>
        </p:nvSpPr>
        <p:spPr>
          <a:xfrm>
            <a:off x="5141913" y="4587875"/>
            <a:ext cx="2540000" cy="411163"/>
          </a:xfrm>
          <a:prstGeom prst="borderCallout1">
            <a:avLst>
              <a:gd name="adj1" fmla="val 27801"/>
              <a:gd name="adj2" fmla="val -3000"/>
              <a:gd name="adj3" fmla="val 66407"/>
              <a:gd name="adj4" fmla="val -10440"/>
            </a:avLst>
          </a:prstGeom>
          <a:solidFill>
            <a:srgbClr val="CCFFFF"/>
          </a:solidFill>
          <a:ln w="9525"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根据输出电压表达式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checkerboard(across)">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left)">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ipe(left)">
                                      <p:cBhvr>
                                        <p:cTn id="17" dur="5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left)">
                                      <p:cBhvr>
                                        <p:cTn id="22" dur="500"/>
                                        <p:tgtEl>
                                          <p:spTgt spid="737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8"/>
                                        </p:tgtEl>
                                        <p:attrNameLst>
                                          <p:attrName>style.visibility</p:attrName>
                                        </p:attrNameLst>
                                      </p:cBhvr>
                                      <p:to>
                                        <p:strVal val="visible"/>
                                      </p:to>
                                    </p:set>
                                    <p:animEffect transition="in" filter="wipe(left)">
                                      <p:cBhvr>
                                        <p:cTn id="27" dur="500"/>
                                        <p:tgtEl>
                                          <p:spTgt spid="737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3737"/>
                                        </p:tgtEl>
                                        <p:attrNameLst>
                                          <p:attrName>style.visibility</p:attrName>
                                        </p:attrNameLst>
                                      </p:cBhvr>
                                      <p:to>
                                        <p:strVal val="visible"/>
                                      </p:to>
                                    </p:set>
                                    <p:animEffect transition="in" filter="wipe(right)">
                                      <p:cBhvr>
                                        <p:cTn id="32"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animBg="1"/>
      <p:bldP spid="73735" grpId="0" animBg="1"/>
      <p:bldP spid="73736" grpId="0" animBg="1"/>
      <p:bldP spid="73737" grpId="0" animBg="1"/>
      <p:bldP spid="737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ctrTitle"/>
          </p:nvPr>
        </p:nvSpPr>
        <p:spPr>
          <a:xfrm>
            <a:off x="539750" y="2420938"/>
            <a:ext cx="7423150" cy="533400"/>
          </a:xfrm>
        </p:spPr>
        <p:txBody>
          <a:bodyPr wrap="square" lIns="91440" tIns="45720" rIns="91440" bIns="45720" anchor="ctr"/>
          <a:lstStyle/>
          <a:p>
            <a:pPr eaLnBrk="1" hangingPunct="1"/>
            <a:r>
              <a:rPr lang="en-US" altLang="zh-CN" sz="4000" dirty="0">
                <a:latin typeface="华文行楷" panose="02010800040101010101" pitchFamily="2" charset="-122"/>
                <a:ea typeface="华文行楷" panose="02010800040101010101" pitchFamily="2" charset="-122"/>
              </a:rPr>
              <a:t>§9.6  </a:t>
            </a:r>
            <a:r>
              <a:rPr lang="zh-CN" altLang="en-US" sz="4000" dirty="0">
                <a:latin typeface="华文行楷" panose="02010800040101010101" pitchFamily="2" charset="-122"/>
                <a:ea typeface="华文行楷" panose="02010800040101010101" pitchFamily="2" charset="-122"/>
              </a:rPr>
              <a:t>开关型稳压电路</a:t>
            </a:r>
          </a:p>
        </p:txBody>
      </p:sp>
      <p:sp>
        <p:nvSpPr>
          <p:cNvPr id="52226" name="Text Box 8">
            <a:hlinkClick r:id="rId3" action="ppaction://hlinksldjump"/>
          </p:cNvPr>
          <p:cNvSpPr txBox="1"/>
          <p:nvPr/>
        </p:nvSpPr>
        <p:spPr>
          <a:xfrm>
            <a:off x="1403350" y="3284538"/>
            <a:ext cx="6481763"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a:t>
            </a:r>
            <a:r>
              <a:rPr lang="zh-CN" altLang="zh-CN" sz="2800" b="1" dirty="0">
                <a:latin typeface="Times New Roman" panose="02020603050405020304" pitchFamily="18" charset="0"/>
                <a:ea typeface="华文楷体" panose="02010600040101010101" pitchFamily="2" charset="-122"/>
              </a:rPr>
              <a:t>开关型稳压电路的特点和基本原理</a:t>
            </a:r>
            <a:endParaRPr lang="zh-CN" altLang="en-US" sz="2800" b="1" dirty="0">
              <a:latin typeface="Times New Roman" panose="02020603050405020304" pitchFamily="18" charset="0"/>
              <a:ea typeface="华文楷体" panose="02010600040101010101" pitchFamily="2" charset="-122"/>
            </a:endParaRPr>
          </a:p>
        </p:txBody>
      </p:sp>
      <p:sp>
        <p:nvSpPr>
          <p:cNvPr id="52227" name="Text Box 9">
            <a:hlinkClick r:id="rId4" action="ppaction://hlinksldjump"/>
          </p:cNvPr>
          <p:cNvSpPr txBox="1"/>
          <p:nvPr/>
        </p:nvSpPr>
        <p:spPr>
          <a:xfrm>
            <a:off x="1403350" y="3933825"/>
            <a:ext cx="4176713" cy="519113"/>
          </a:xfrm>
          <a:prstGeom prst="rect">
            <a:avLst/>
          </a:prstGeom>
          <a:noFill/>
          <a:ln w="9525">
            <a:noFill/>
          </a:ln>
        </p:spPr>
        <p:txBody>
          <a:bodyPr anchor="t">
            <a:spAutoFit/>
          </a:bodyPr>
          <a:lstStyle/>
          <a:p>
            <a:pPr>
              <a:spcBef>
                <a:spcPct val="10000"/>
              </a:spcBef>
            </a:pPr>
            <a:r>
              <a:rPr lang="zh-CN" altLang="en-US" sz="2800" b="1" dirty="0">
                <a:latin typeface="Times New Roman" panose="02020603050405020304" pitchFamily="18" charset="0"/>
                <a:ea typeface="华文楷体" panose="02010600040101010101" pitchFamily="2" charset="-122"/>
              </a:rPr>
              <a:t>二、</a:t>
            </a:r>
            <a:r>
              <a:rPr lang="zh-CN" altLang="zh-CN" sz="2800" b="1" dirty="0">
                <a:latin typeface="Times New Roman" panose="02020603050405020304" pitchFamily="18" charset="0"/>
                <a:ea typeface="华文楷体" panose="02010600040101010101" pitchFamily="2" charset="-122"/>
              </a:rPr>
              <a:t>串联开关型稳压电路</a:t>
            </a:r>
            <a:endParaRPr lang="zh-CN" altLang="en-US" sz="2800" b="1" dirty="0">
              <a:latin typeface="Times New Roman" panose="02020603050405020304" pitchFamily="18" charset="0"/>
              <a:ea typeface="华文楷体" panose="02010600040101010101" pitchFamily="2" charset="-122"/>
            </a:endParaRPr>
          </a:p>
        </p:txBody>
      </p:sp>
      <p:sp>
        <p:nvSpPr>
          <p:cNvPr id="52228" name="Text Box 10">
            <a:hlinkClick r:id="rId5" action="ppaction://hlinksldjump"/>
          </p:cNvPr>
          <p:cNvSpPr txBox="1"/>
          <p:nvPr/>
        </p:nvSpPr>
        <p:spPr>
          <a:xfrm>
            <a:off x="1403350" y="4581525"/>
            <a:ext cx="4392613" cy="519113"/>
          </a:xfrm>
          <a:prstGeom prst="rect">
            <a:avLst/>
          </a:prstGeom>
          <a:noFill/>
          <a:ln w="9525">
            <a:noFill/>
          </a:ln>
        </p:spPr>
        <p:txBody>
          <a:bodyPr anchor="t">
            <a:spAutoFit/>
          </a:bodyPr>
          <a:lstStyle/>
          <a:p>
            <a:pPr>
              <a:spcBef>
                <a:spcPct val="10000"/>
              </a:spcBef>
            </a:pPr>
            <a:r>
              <a:rPr lang="zh-CN" altLang="en-US" sz="2800" b="1" dirty="0">
                <a:latin typeface="Times New Roman" panose="02020603050405020304" pitchFamily="18" charset="0"/>
                <a:ea typeface="华文楷体" panose="02010600040101010101" pitchFamily="2" charset="-122"/>
              </a:rPr>
              <a:t>三、</a:t>
            </a:r>
            <a:r>
              <a:rPr lang="zh-CN" altLang="zh-CN" sz="2800" b="1" dirty="0">
                <a:latin typeface="Times New Roman" panose="02020603050405020304" pitchFamily="18" charset="0"/>
                <a:ea typeface="华文楷体" panose="02010600040101010101" pitchFamily="2" charset="-122"/>
              </a:rPr>
              <a:t>并联开关型稳压电路</a:t>
            </a:r>
            <a:endParaRPr lang="zh-CN" altLang="en-US" sz="28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611188" y="908050"/>
            <a:ext cx="7561262" cy="936625"/>
          </a:xfrm>
        </p:spPr>
        <p:txBody>
          <a:bodyPr wrap="square" lIns="91440" tIns="45720" rIns="91440" bIns="45720" anchor="ctr"/>
          <a:lstStyle/>
          <a:p>
            <a:pPr algn="l" eaLnBrk="1" hangingPunct="1">
              <a:lnSpc>
                <a:spcPct val="110000"/>
              </a:lnSpc>
            </a:pPr>
            <a:r>
              <a:rPr lang="zh-CN" altLang="en-US" sz="3200" dirty="0">
                <a:ea typeface="华文行楷" panose="02010800040101010101" pitchFamily="2" charset="-122"/>
              </a:rPr>
              <a:t>一、</a:t>
            </a:r>
            <a:r>
              <a:rPr lang="zh-CN" altLang="zh-CN" sz="3200" dirty="0">
                <a:solidFill>
                  <a:schemeClr val="tx1"/>
                </a:solidFill>
                <a:latin typeface="隶书" panose="02010509060101010101" pitchFamily="49" charset="-122"/>
                <a:ea typeface="华文行楷" panose="02010800040101010101" pitchFamily="2" charset="-122"/>
              </a:rPr>
              <a:t>开关型稳压电源的特点及基本原理</a:t>
            </a:r>
            <a:endParaRPr lang="zh-CN" altLang="en-US" sz="3200" dirty="0">
              <a:solidFill>
                <a:schemeClr val="tx1"/>
              </a:solidFill>
              <a:latin typeface="隶书" panose="02010509060101010101" pitchFamily="49" charset="-122"/>
              <a:ea typeface="华文行楷" panose="02010800040101010101" pitchFamily="2" charset="-122"/>
            </a:endParaRPr>
          </a:p>
        </p:txBody>
      </p:sp>
      <p:sp>
        <p:nvSpPr>
          <p:cNvPr id="76803" name="Text Box 3"/>
          <p:cNvSpPr txBox="1"/>
          <p:nvPr/>
        </p:nvSpPr>
        <p:spPr>
          <a:xfrm>
            <a:off x="762000" y="1905000"/>
            <a:ext cx="7848600" cy="3816350"/>
          </a:xfrm>
          <a:prstGeom prst="rect">
            <a:avLst/>
          </a:prstGeom>
          <a:noFill/>
          <a:ln w="9525">
            <a:noFill/>
          </a:ln>
        </p:spPr>
        <p:txBody>
          <a:bodyPr anchor="t">
            <a:spAutoFit/>
          </a:bodyPr>
          <a:lstStyle/>
          <a:p>
            <a:pPr>
              <a:lnSpc>
                <a:spcPct val="120000"/>
              </a:lnSpc>
              <a:spcAft>
                <a:spcPct val="20000"/>
              </a:spcAft>
            </a:pPr>
            <a:r>
              <a:rPr lang="en-US" altLang="zh-CN" sz="2800" b="1" dirty="0">
                <a:latin typeface="隶书" panose="02010509060101010101" pitchFamily="49" charset="-122"/>
                <a:ea typeface="隶书" panose="02010509060101010101" pitchFamily="49" charset="-122"/>
              </a:rPr>
              <a:t>  </a:t>
            </a:r>
            <a:r>
              <a:rPr lang="zh-CN" altLang="en-US" sz="3200" dirty="0">
                <a:latin typeface="华文行楷" panose="02010800040101010101" pitchFamily="2" charset="-122"/>
                <a:ea typeface="华文行楷" panose="02010800040101010101" pitchFamily="2" charset="-122"/>
              </a:rPr>
              <a:t>线性稳压电源</a:t>
            </a:r>
            <a:r>
              <a:rPr lang="zh-CN" altLang="en-US" sz="3200" b="1" dirty="0">
                <a:latin typeface="隶书" panose="02010509060101010101" pitchFamily="49" charset="-122"/>
                <a:ea typeface="隶书" panose="02010509060101010101" pitchFamily="49" charset="-122"/>
              </a:rPr>
              <a:t>：</a:t>
            </a:r>
            <a:r>
              <a:rPr lang="zh-CN" altLang="en-US" sz="2400" b="1" dirty="0">
                <a:latin typeface="Times New Roman" panose="02020603050405020304" pitchFamily="18" charset="0"/>
                <a:ea typeface="宋体" panose="02010600030101010101" pitchFamily="2" charset="-122"/>
              </a:rPr>
              <a:t>结构简单，调节方便，输出电压稳定性强，纹波电压小。缺点是调整管工作在甲类状态，因而功耗大，效率低（</a:t>
            </a:r>
            <a:r>
              <a:rPr lang="en-US" altLang="zh-CN" sz="2400" b="1" dirty="0">
                <a:latin typeface="Times New Roman" panose="02020603050405020304" pitchFamily="18" charset="0"/>
                <a:ea typeface="宋体" panose="02010600030101010101" pitchFamily="2" charset="-122"/>
              </a:rPr>
              <a:t>20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49</a:t>
            </a:r>
            <a:r>
              <a:rPr lang="zh-CN" altLang="en-US" sz="2400" b="1" dirty="0">
                <a:latin typeface="Times New Roman" panose="02020603050405020304" pitchFamily="18" charset="0"/>
                <a:ea typeface="宋体" panose="02010600030101010101" pitchFamily="2" charset="-122"/>
              </a:rPr>
              <a:t>％）；需加散热器，因而设备体积大，笨重，成本高。</a:t>
            </a:r>
          </a:p>
          <a:p>
            <a:pPr>
              <a:lnSpc>
                <a:spcPct val="120000"/>
              </a:lnSpc>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若调整管工作在开关状态，则势必大大减小功耗，提高效率，开关型稳压电源的效率可达</a:t>
            </a:r>
            <a:r>
              <a:rPr lang="en-US" altLang="zh-CN" sz="2400" b="1" dirty="0">
                <a:latin typeface="Times New Roman" panose="02020603050405020304" pitchFamily="18" charset="0"/>
                <a:ea typeface="宋体" panose="02010600030101010101" pitchFamily="2" charset="-122"/>
              </a:rPr>
              <a:t>70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95</a:t>
            </a:r>
            <a:r>
              <a:rPr lang="zh-CN" altLang="en-US" sz="2400" b="1" dirty="0">
                <a:latin typeface="Times New Roman" panose="02020603050405020304" pitchFamily="18" charset="0"/>
                <a:ea typeface="宋体" panose="02010600030101010101" pitchFamily="2" charset="-122"/>
              </a:rPr>
              <a:t>％。体积小，重量轻。适于固定的大负载电流、输出电压小范围调节的场合。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323850" y="981075"/>
            <a:ext cx="6872288" cy="533400"/>
          </a:xfrm>
        </p:spPr>
        <p:txBody>
          <a:bodyPr wrap="square" lIns="91440" tIns="45720" rIns="91440" bIns="45720" anchor="ctr"/>
          <a:lstStyle/>
          <a:p>
            <a:pPr algn="l" eaLnBrk="1" hangingPunct="1">
              <a:lnSpc>
                <a:spcPct val="85000"/>
              </a:lnSpc>
            </a:pPr>
            <a:r>
              <a:rPr lang="zh-CN" altLang="en-US" sz="3200" dirty="0">
                <a:solidFill>
                  <a:schemeClr val="tx1"/>
                </a:solidFill>
                <a:latin typeface="华文行楷" panose="02010800040101010101" pitchFamily="2" charset="-122"/>
                <a:ea typeface="华文行楷" panose="02010800040101010101" pitchFamily="2" charset="-122"/>
              </a:rPr>
              <a:t>构成开关型稳压电源的基本思路</a:t>
            </a:r>
            <a:r>
              <a:rPr lang="en-US" altLang="zh-CN" sz="3200" dirty="0">
                <a:solidFill>
                  <a:schemeClr val="tx1"/>
                </a:solidFill>
                <a:latin typeface="华文行楷" panose="02010800040101010101" pitchFamily="2" charset="-122"/>
                <a:ea typeface="华文行楷" panose="02010800040101010101" pitchFamily="2" charset="-122"/>
              </a:rPr>
              <a:t>:</a:t>
            </a:r>
          </a:p>
        </p:txBody>
      </p:sp>
      <p:sp>
        <p:nvSpPr>
          <p:cNvPr id="77827" name="Rectangle 3"/>
          <p:cNvSpPr>
            <a:spLocks noGrp="1"/>
          </p:cNvSpPr>
          <p:nvPr>
            <p:ph idx="1"/>
          </p:nvPr>
        </p:nvSpPr>
        <p:spPr>
          <a:xfrm>
            <a:off x="827088" y="2420938"/>
            <a:ext cx="7391400" cy="2519362"/>
          </a:xfrm>
        </p:spPr>
        <p:txBody>
          <a:bodyPr wrap="square" lIns="91440" tIns="45720" rIns="91440" bIns="45720" anchor="t"/>
          <a:lstStyle/>
          <a:p>
            <a:pPr eaLnBrk="1" hangingPunct="1">
              <a:lnSpc>
                <a:spcPct val="110000"/>
              </a:lnSpc>
              <a:spcBef>
                <a:spcPct val="0"/>
              </a:spcBef>
              <a:buNone/>
            </a:pPr>
            <a:r>
              <a:rPr lang="zh-CN" altLang="zh-CN" sz="2400" dirty="0"/>
              <a:t>  </a:t>
            </a:r>
            <a:r>
              <a:rPr lang="zh-CN" altLang="zh-CN" sz="2800" b="1" dirty="0"/>
              <a:t>将交流电经变压器、整流滤波得到直流电压</a:t>
            </a:r>
          </a:p>
          <a:p>
            <a:pPr eaLnBrk="1" hangingPunct="1">
              <a:lnSpc>
                <a:spcPct val="110000"/>
              </a:lnSpc>
              <a:spcBef>
                <a:spcPct val="0"/>
              </a:spcBef>
              <a:buNone/>
            </a:pPr>
            <a:r>
              <a:rPr lang="zh-CN" altLang="zh-CN" sz="2800" b="1" dirty="0"/>
              <a:t>                                 ↓</a:t>
            </a:r>
          </a:p>
          <a:p>
            <a:pPr eaLnBrk="1" hangingPunct="1">
              <a:lnSpc>
                <a:spcPct val="110000"/>
              </a:lnSpc>
              <a:spcBef>
                <a:spcPct val="0"/>
              </a:spcBef>
              <a:buNone/>
            </a:pPr>
            <a:r>
              <a:rPr lang="zh-CN" altLang="zh-CN" sz="2800" b="1" dirty="0"/>
              <a:t>  控制调整管按一定频率开关，得到矩形波</a:t>
            </a:r>
          </a:p>
          <a:p>
            <a:pPr eaLnBrk="1" hangingPunct="1">
              <a:lnSpc>
                <a:spcPct val="110000"/>
              </a:lnSpc>
              <a:spcBef>
                <a:spcPct val="0"/>
              </a:spcBef>
              <a:buNone/>
            </a:pPr>
            <a:r>
              <a:rPr lang="zh-CN" altLang="zh-CN" sz="2800" b="1" dirty="0"/>
              <a:t>                                 ↓</a:t>
            </a:r>
          </a:p>
          <a:p>
            <a:pPr eaLnBrk="1" hangingPunct="1">
              <a:lnSpc>
                <a:spcPct val="110000"/>
              </a:lnSpc>
              <a:spcBef>
                <a:spcPct val="0"/>
              </a:spcBef>
              <a:buNone/>
            </a:pPr>
            <a:r>
              <a:rPr lang="zh-CN" altLang="zh-CN" sz="2800" b="1" dirty="0"/>
              <a:t>                  滤波，得到直流电压</a:t>
            </a:r>
            <a:endParaRPr lang="zh-CN" altLang="en-US" sz="2800" b="1" dirty="0"/>
          </a:p>
        </p:txBody>
      </p:sp>
      <p:grpSp>
        <p:nvGrpSpPr>
          <p:cNvPr id="2" name="Group 4"/>
          <p:cNvGrpSpPr/>
          <p:nvPr/>
        </p:nvGrpSpPr>
        <p:grpSpPr>
          <a:xfrm>
            <a:off x="6022975" y="3640138"/>
            <a:ext cx="1828800" cy="914400"/>
            <a:chOff x="3216" y="3408"/>
            <a:chExt cx="1152" cy="528"/>
          </a:xfrm>
        </p:grpSpPr>
        <p:sp>
          <p:nvSpPr>
            <p:cNvPr id="55300" name="Line 5"/>
            <p:cNvSpPr/>
            <p:nvPr/>
          </p:nvSpPr>
          <p:spPr>
            <a:xfrm>
              <a:off x="3216" y="3936"/>
              <a:ext cx="1152" cy="0"/>
            </a:xfrm>
            <a:prstGeom prst="line">
              <a:avLst/>
            </a:prstGeom>
            <a:ln w="28575" cap="flat" cmpd="sng">
              <a:solidFill>
                <a:srgbClr val="FF3300"/>
              </a:solidFill>
              <a:prstDash val="solid"/>
              <a:round/>
              <a:headEnd type="none" w="med" len="med"/>
              <a:tailEnd type="none" w="med" len="med"/>
            </a:ln>
          </p:spPr>
        </p:sp>
        <p:sp>
          <p:nvSpPr>
            <p:cNvPr id="55301" name="Line 6"/>
            <p:cNvSpPr/>
            <p:nvPr/>
          </p:nvSpPr>
          <p:spPr>
            <a:xfrm flipV="1">
              <a:off x="4368" y="3408"/>
              <a:ext cx="0" cy="528"/>
            </a:xfrm>
            <a:prstGeom prst="line">
              <a:avLst/>
            </a:prstGeom>
            <a:ln w="28575" cap="flat" cmpd="sng">
              <a:solidFill>
                <a:srgbClr val="FF3300"/>
              </a:solidFill>
              <a:prstDash val="solid"/>
              <a:round/>
              <a:headEnd type="none" w="med" len="med"/>
              <a:tailEnd type="none" w="med" len="med"/>
            </a:ln>
          </p:spPr>
        </p:sp>
        <p:sp>
          <p:nvSpPr>
            <p:cNvPr id="55302" name="Line 7"/>
            <p:cNvSpPr/>
            <p:nvPr/>
          </p:nvSpPr>
          <p:spPr>
            <a:xfrm flipH="1">
              <a:off x="4224" y="3408"/>
              <a:ext cx="144" cy="0"/>
            </a:xfrm>
            <a:prstGeom prst="line">
              <a:avLst/>
            </a:prstGeom>
            <a:ln w="28575" cap="flat" cmpd="sng">
              <a:solidFill>
                <a:srgbClr val="FF3300"/>
              </a:solidFill>
              <a:prstDash val="solid"/>
              <a:round/>
              <a:headEnd type="none" w="med" len="med"/>
              <a:tailEnd type="triangle" w="med" len="med"/>
            </a:ln>
          </p:spPr>
        </p:sp>
      </p:grpSp>
      <p:sp>
        <p:nvSpPr>
          <p:cNvPr id="77832" name="Text Box 8"/>
          <p:cNvSpPr txBox="1"/>
          <p:nvPr/>
        </p:nvSpPr>
        <p:spPr>
          <a:xfrm>
            <a:off x="682625" y="5300663"/>
            <a:ext cx="7391400" cy="528637"/>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引入负反馈，控制占空比，使输出电压稳定。</a:t>
            </a:r>
          </a:p>
        </p:txBody>
      </p:sp>
      <p:sp>
        <p:nvSpPr>
          <p:cNvPr id="77833" name="Text Box 9"/>
          <p:cNvSpPr txBox="1"/>
          <p:nvPr/>
        </p:nvSpPr>
        <p:spPr>
          <a:xfrm>
            <a:off x="2193925" y="1700213"/>
            <a:ext cx="5040313" cy="519112"/>
          </a:xfrm>
          <a:prstGeom prst="rect">
            <a:avLst/>
          </a:prstGeom>
          <a:noFill/>
          <a:ln w="9525">
            <a:noFill/>
          </a:ln>
        </p:spPr>
        <p:txBody>
          <a:bodyPr anchor="t">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AC→DC→AC→DC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wipe(left)">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782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782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782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782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782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7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32" grpId="0" animBg="1"/>
      <p:bldP spid="778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179388" y="765175"/>
            <a:ext cx="4824412" cy="600075"/>
          </a:xfrm>
          <a:solidFill>
            <a:schemeClr val="bg1"/>
          </a:solidFill>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二、</a:t>
            </a:r>
            <a:r>
              <a:rPr lang="zh-CN" altLang="zh-CN" sz="3200" dirty="0">
                <a:solidFill>
                  <a:schemeClr val="tx1"/>
                </a:solidFill>
                <a:latin typeface="宋体" panose="02010600030101010101" pitchFamily="2" charset="-122"/>
                <a:ea typeface="华文行楷" panose="02010800040101010101" pitchFamily="2" charset="-122"/>
              </a:rPr>
              <a:t>串联开关型稳压电路</a:t>
            </a:r>
            <a:endParaRPr lang="zh-CN" altLang="zh-CN" sz="3200" dirty="0">
              <a:solidFill>
                <a:schemeClr val="tx1"/>
              </a:solidFill>
              <a:ea typeface="华文行楷" panose="02010800040101010101" pitchFamily="2" charset="-122"/>
            </a:endParaRPr>
          </a:p>
        </p:txBody>
      </p:sp>
      <p:graphicFrame>
        <p:nvGraphicFramePr>
          <p:cNvPr id="78851" name="Object 3"/>
          <p:cNvGraphicFramePr/>
          <p:nvPr/>
        </p:nvGraphicFramePr>
        <p:xfrm>
          <a:off x="395288" y="1917700"/>
          <a:ext cx="4343400" cy="1822450"/>
        </p:xfrm>
        <a:graphic>
          <a:graphicData uri="http://schemas.openxmlformats.org/presentationml/2006/ole">
            <mc:AlternateContent xmlns:mc="http://schemas.openxmlformats.org/markup-compatibility/2006">
              <mc:Choice xmlns:v="urn:schemas-microsoft-com:vml" Requires="v">
                <p:oleObj spid="_x0000_s37895" r:id="rId3" imgW="13916025" imgH="5838825" progId="MSPhotoEd.3">
                  <p:embed/>
                </p:oleObj>
              </mc:Choice>
              <mc:Fallback>
                <p:oleObj r:id="rId3" imgW="13916025" imgH="5838825" progId="MSPhotoEd.3">
                  <p:embed/>
                  <p:pic>
                    <p:nvPicPr>
                      <p:cNvPr id="0" name="图片 3161"/>
                      <p:cNvPicPr/>
                      <p:nvPr/>
                    </p:nvPicPr>
                    <p:blipFill>
                      <a:blip r:embed="rId4"/>
                      <a:stretch>
                        <a:fillRect/>
                      </a:stretch>
                    </p:blipFill>
                    <p:spPr>
                      <a:xfrm>
                        <a:off x="395288" y="1917700"/>
                        <a:ext cx="4343400" cy="1822450"/>
                      </a:xfrm>
                      <a:prstGeom prst="rect">
                        <a:avLst/>
                      </a:prstGeom>
                      <a:noFill/>
                      <a:ln w="38100">
                        <a:noFill/>
                        <a:miter/>
                      </a:ln>
                    </p:spPr>
                  </p:pic>
                </p:oleObj>
              </mc:Fallback>
            </mc:AlternateContent>
          </a:graphicData>
        </a:graphic>
      </p:graphicFrame>
      <p:sp>
        <p:nvSpPr>
          <p:cNvPr id="78852" name="Text Box 4"/>
          <p:cNvSpPr txBox="1"/>
          <p:nvPr/>
        </p:nvSpPr>
        <p:spPr>
          <a:xfrm>
            <a:off x="4891088" y="5105400"/>
            <a:ext cx="2994025" cy="1416050"/>
          </a:xfrm>
          <a:prstGeom prst="rect">
            <a:avLst/>
          </a:prstGeom>
          <a:solidFill>
            <a:srgbClr val="FFCCFF"/>
          </a:solidFill>
          <a:ln w="9525" cap="flat" cmpd="sng">
            <a:solidFill>
              <a:srgbClr val="FF3300"/>
            </a:solidFill>
            <a:prstDash val="solid"/>
            <a:miter/>
            <a:headEnd type="none" w="med" len="med"/>
            <a:tailEnd type="none" w="med" len="med"/>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T截止， D导通，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E</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D</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L</a:t>
            </a:r>
            <a:r>
              <a:rPr lang="en-US" altLang="zh-CN" sz="2400" b="1" i="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释放能量，</a:t>
            </a:r>
            <a:r>
              <a:rPr lang="zh-CN" altLang="zh-CN" sz="2400" b="1" i="1" dirty="0">
                <a:latin typeface="Times New Roman" panose="02020603050405020304" pitchFamily="18" charset="0"/>
                <a:ea typeface="宋体" panose="02010600030101010101" pitchFamily="2" charset="-122"/>
              </a:rPr>
              <a:t>C </a:t>
            </a:r>
            <a:r>
              <a:rPr lang="zh-CN" altLang="zh-CN" sz="2400" b="1" dirty="0">
                <a:latin typeface="Times New Roman" panose="02020603050405020304" pitchFamily="18" charset="0"/>
                <a:ea typeface="宋体" panose="02010600030101010101" pitchFamily="2" charset="-122"/>
              </a:rPr>
              <a:t>放电。</a:t>
            </a:r>
            <a:endParaRPr lang="zh-CN" altLang="en-US" sz="2400" b="1" dirty="0">
              <a:latin typeface="Times New Roman" panose="02020603050405020304" pitchFamily="18" charset="0"/>
              <a:ea typeface="宋体" panose="02010600030101010101" pitchFamily="2" charset="-122"/>
            </a:endParaRPr>
          </a:p>
        </p:txBody>
      </p:sp>
      <p:sp>
        <p:nvSpPr>
          <p:cNvPr id="78853" name="Line 5"/>
          <p:cNvSpPr/>
          <p:nvPr/>
        </p:nvSpPr>
        <p:spPr>
          <a:xfrm>
            <a:off x="1843088" y="1993900"/>
            <a:ext cx="0" cy="1981200"/>
          </a:xfrm>
          <a:prstGeom prst="line">
            <a:avLst/>
          </a:prstGeom>
          <a:ln w="9525" cap="flat" cmpd="sng">
            <a:solidFill>
              <a:srgbClr val="FF3300"/>
            </a:solidFill>
            <a:prstDash val="lgDash"/>
            <a:round/>
            <a:headEnd type="none" w="med" len="med"/>
            <a:tailEnd type="none" w="med" len="med"/>
          </a:ln>
        </p:spPr>
      </p:sp>
      <p:sp>
        <p:nvSpPr>
          <p:cNvPr id="78854" name="Line 6"/>
          <p:cNvSpPr/>
          <p:nvPr/>
        </p:nvSpPr>
        <p:spPr>
          <a:xfrm>
            <a:off x="2452688" y="1993900"/>
            <a:ext cx="0" cy="1905000"/>
          </a:xfrm>
          <a:prstGeom prst="line">
            <a:avLst/>
          </a:prstGeom>
          <a:ln w="9525" cap="flat" cmpd="sng">
            <a:solidFill>
              <a:srgbClr val="FF3300"/>
            </a:solidFill>
            <a:prstDash val="lgDash"/>
            <a:round/>
            <a:headEnd type="none" w="med" len="med"/>
            <a:tailEnd type="none" w="med" len="med"/>
          </a:ln>
        </p:spPr>
      </p:sp>
      <p:sp>
        <p:nvSpPr>
          <p:cNvPr id="78855" name="Line 7"/>
          <p:cNvSpPr/>
          <p:nvPr/>
        </p:nvSpPr>
        <p:spPr>
          <a:xfrm>
            <a:off x="3900488" y="1993900"/>
            <a:ext cx="0" cy="1905000"/>
          </a:xfrm>
          <a:prstGeom prst="line">
            <a:avLst/>
          </a:prstGeom>
          <a:ln w="9525" cap="flat" cmpd="sng">
            <a:solidFill>
              <a:srgbClr val="FF3300"/>
            </a:solidFill>
            <a:prstDash val="lgDash"/>
            <a:round/>
            <a:headEnd type="none" w="med" len="med"/>
            <a:tailEnd type="none" w="med" len="med"/>
          </a:ln>
        </p:spPr>
      </p:sp>
      <p:graphicFrame>
        <p:nvGraphicFramePr>
          <p:cNvPr id="78856" name="Object 8"/>
          <p:cNvGraphicFramePr/>
          <p:nvPr/>
        </p:nvGraphicFramePr>
        <p:xfrm>
          <a:off x="852488" y="3670300"/>
          <a:ext cx="762000" cy="311150"/>
        </p:xfrm>
        <a:graphic>
          <a:graphicData uri="http://schemas.openxmlformats.org/presentationml/2006/ole">
            <mc:AlternateContent xmlns:mc="http://schemas.openxmlformats.org/markup-compatibility/2006">
              <mc:Choice xmlns:v="urn:schemas-microsoft-com:vml" Requires="v">
                <p:oleObj spid="_x0000_s37896" r:id="rId5" imgW="494665" imgH="203200" progId="Equation.3">
                  <p:embed/>
                </p:oleObj>
              </mc:Choice>
              <mc:Fallback>
                <p:oleObj r:id="rId5" imgW="494665" imgH="203200" progId="Equation.3">
                  <p:embed/>
                  <p:pic>
                    <p:nvPicPr>
                      <p:cNvPr id="0" name="图片 3164"/>
                      <p:cNvPicPr/>
                      <p:nvPr/>
                    </p:nvPicPr>
                    <p:blipFill>
                      <a:blip r:embed="rId6"/>
                      <a:stretch>
                        <a:fillRect/>
                      </a:stretch>
                    </p:blipFill>
                    <p:spPr>
                      <a:xfrm>
                        <a:off x="852488" y="3670300"/>
                        <a:ext cx="762000" cy="311150"/>
                      </a:xfrm>
                      <a:prstGeom prst="rect">
                        <a:avLst/>
                      </a:prstGeom>
                      <a:solidFill>
                        <a:srgbClr val="66FFFF"/>
                      </a:solidFill>
                      <a:ln w="38100">
                        <a:noFill/>
                        <a:miter/>
                      </a:ln>
                    </p:spPr>
                  </p:pic>
                </p:oleObj>
              </mc:Fallback>
            </mc:AlternateContent>
          </a:graphicData>
        </a:graphic>
      </p:graphicFrame>
      <p:graphicFrame>
        <p:nvGraphicFramePr>
          <p:cNvPr id="78857" name="Object 9"/>
          <p:cNvGraphicFramePr/>
          <p:nvPr/>
        </p:nvGraphicFramePr>
        <p:xfrm>
          <a:off x="1766888" y="3670300"/>
          <a:ext cx="762000" cy="665163"/>
        </p:xfrm>
        <a:graphic>
          <a:graphicData uri="http://schemas.openxmlformats.org/presentationml/2006/ole">
            <mc:AlternateContent xmlns:mc="http://schemas.openxmlformats.org/markup-compatibility/2006">
              <mc:Choice xmlns:v="urn:schemas-microsoft-com:vml" Requires="v">
                <p:oleObj spid="_x0000_s37897" r:id="rId7" imgW="495300" imgH="431800" progId="Equation.3">
                  <p:embed/>
                </p:oleObj>
              </mc:Choice>
              <mc:Fallback>
                <p:oleObj r:id="rId7" imgW="495300" imgH="431800" progId="Equation.3">
                  <p:embed/>
                  <p:pic>
                    <p:nvPicPr>
                      <p:cNvPr id="0" name="图片 3165"/>
                      <p:cNvPicPr/>
                      <p:nvPr/>
                    </p:nvPicPr>
                    <p:blipFill>
                      <a:blip r:embed="rId8"/>
                      <a:stretch>
                        <a:fillRect/>
                      </a:stretch>
                    </p:blipFill>
                    <p:spPr>
                      <a:xfrm>
                        <a:off x="1766888" y="3670300"/>
                        <a:ext cx="762000" cy="665163"/>
                      </a:xfrm>
                      <a:prstGeom prst="rect">
                        <a:avLst/>
                      </a:prstGeom>
                      <a:solidFill>
                        <a:srgbClr val="66FFFF"/>
                      </a:solidFill>
                      <a:ln w="38100">
                        <a:noFill/>
                        <a:miter/>
                      </a:ln>
                    </p:spPr>
                  </p:pic>
                </p:oleObj>
              </mc:Fallback>
            </mc:AlternateContent>
          </a:graphicData>
        </a:graphic>
      </p:graphicFrame>
      <p:graphicFrame>
        <p:nvGraphicFramePr>
          <p:cNvPr id="78858" name="Object 10"/>
          <p:cNvGraphicFramePr/>
          <p:nvPr/>
        </p:nvGraphicFramePr>
        <p:xfrm>
          <a:off x="2681288" y="3670300"/>
          <a:ext cx="990600" cy="307975"/>
        </p:xfrm>
        <a:graphic>
          <a:graphicData uri="http://schemas.openxmlformats.org/presentationml/2006/ole">
            <mc:AlternateContent xmlns:mc="http://schemas.openxmlformats.org/markup-compatibility/2006">
              <mc:Choice xmlns:v="urn:schemas-microsoft-com:vml" Requires="v">
                <p:oleObj spid="_x0000_s37898" r:id="rId9" imgW="647065" imgH="203200" progId="Equation.3">
                  <p:embed/>
                </p:oleObj>
              </mc:Choice>
              <mc:Fallback>
                <p:oleObj r:id="rId9" imgW="647065" imgH="203200" progId="Equation.3">
                  <p:embed/>
                  <p:pic>
                    <p:nvPicPr>
                      <p:cNvPr id="0" name="图片 3166"/>
                      <p:cNvPicPr/>
                      <p:nvPr/>
                    </p:nvPicPr>
                    <p:blipFill>
                      <a:blip r:embed="rId10"/>
                      <a:stretch>
                        <a:fillRect/>
                      </a:stretch>
                    </p:blipFill>
                    <p:spPr>
                      <a:xfrm>
                        <a:off x="2681288" y="3670300"/>
                        <a:ext cx="990600" cy="307975"/>
                      </a:xfrm>
                      <a:prstGeom prst="rect">
                        <a:avLst/>
                      </a:prstGeom>
                      <a:solidFill>
                        <a:srgbClr val="66FFFF"/>
                      </a:solidFill>
                      <a:ln w="38100">
                        <a:noFill/>
                        <a:miter/>
                      </a:ln>
                    </p:spPr>
                  </p:pic>
                </p:oleObj>
              </mc:Fallback>
            </mc:AlternateContent>
          </a:graphicData>
        </a:graphic>
      </p:graphicFrame>
      <p:sp>
        <p:nvSpPr>
          <p:cNvPr id="78859" name="Text Box 11"/>
          <p:cNvSpPr txBox="1"/>
          <p:nvPr/>
        </p:nvSpPr>
        <p:spPr>
          <a:xfrm>
            <a:off x="4716463" y="1485900"/>
            <a:ext cx="3810000" cy="45720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 </a:t>
            </a:r>
            <a:r>
              <a:rPr lang="zh-CN" altLang="en-US" sz="2400" b="1" dirty="0">
                <a:latin typeface="Times New Roman" panose="02020603050405020304" pitchFamily="18" charset="0"/>
                <a:ea typeface="宋体" panose="02010600030101010101" pitchFamily="2" charset="-122"/>
              </a:rPr>
              <a:t>均工作在开关状态。</a:t>
            </a:r>
          </a:p>
        </p:txBody>
      </p:sp>
      <p:graphicFrame>
        <p:nvGraphicFramePr>
          <p:cNvPr id="78860" name="Object 12"/>
          <p:cNvGraphicFramePr/>
          <p:nvPr/>
        </p:nvGraphicFramePr>
        <p:xfrm>
          <a:off x="4967288" y="2514600"/>
          <a:ext cx="3657600" cy="1533525"/>
        </p:xfrm>
        <a:graphic>
          <a:graphicData uri="http://schemas.openxmlformats.org/presentationml/2006/ole">
            <mc:AlternateContent xmlns:mc="http://schemas.openxmlformats.org/markup-compatibility/2006">
              <mc:Choice xmlns:v="urn:schemas-microsoft-com:vml" Requires="v">
                <p:oleObj spid="_x0000_s37899" r:id="rId11" imgW="13515975" imgH="5667375" progId="MSPhotoEd.3">
                  <p:embed/>
                </p:oleObj>
              </mc:Choice>
              <mc:Fallback>
                <p:oleObj r:id="rId11" imgW="13515975" imgH="5667375" progId="MSPhotoEd.3">
                  <p:embed/>
                  <p:pic>
                    <p:nvPicPr>
                      <p:cNvPr id="0" name="图片 3167"/>
                      <p:cNvPicPr/>
                      <p:nvPr/>
                    </p:nvPicPr>
                    <p:blipFill>
                      <a:blip r:embed="rId12"/>
                      <a:stretch>
                        <a:fillRect/>
                      </a:stretch>
                    </p:blipFill>
                    <p:spPr>
                      <a:xfrm>
                        <a:off x="4967288" y="2514600"/>
                        <a:ext cx="3657600" cy="1533525"/>
                      </a:xfrm>
                      <a:prstGeom prst="rect">
                        <a:avLst/>
                      </a:prstGeom>
                      <a:solidFill>
                        <a:srgbClr val="66FFFF"/>
                      </a:solidFill>
                      <a:ln w="38100">
                        <a:noFill/>
                        <a:miter/>
                      </a:ln>
                    </p:spPr>
                  </p:pic>
                </p:oleObj>
              </mc:Fallback>
            </mc:AlternateContent>
          </a:graphicData>
        </a:graphic>
      </p:graphicFrame>
      <p:sp>
        <p:nvSpPr>
          <p:cNvPr id="78861" name="Text Box 13"/>
          <p:cNvSpPr txBox="1"/>
          <p:nvPr/>
        </p:nvSpPr>
        <p:spPr>
          <a:xfrm>
            <a:off x="4891088" y="4114800"/>
            <a:ext cx="3886200" cy="831850"/>
          </a:xfrm>
          <a:prstGeom prst="rect">
            <a:avLst/>
          </a:prstGeom>
          <a:solidFill>
            <a:srgbClr val="CC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T饱和导通， D截止，</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E</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I</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L </a:t>
            </a:r>
            <a:r>
              <a:rPr lang="zh-CN" altLang="zh-CN" sz="2400" b="1" dirty="0">
                <a:latin typeface="Times New Roman" panose="02020603050405020304" pitchFamily="18" charset="0"/>
                <a:ea typeface="宋体" panose="02010600030101010101" pitchFamily="2" charset="-122"/>
              </a:rPr>
              <a:t>储能，</a:t>
            </a:r>
            <a:r>
              <a:rPr lang="zh-CN" altLang="zh-CN" sz="2400" b="1" i="1" dirty="0">
                <a:latin typeface="Times New Roman" panose="02020603050405020304" pitchFamily="18" charset="0"/>
                <a:ea typeface="宋体" panose="02010600030101010101" pitchFamily="2" charset="-122"/>
              </a:rPr>
              <a:t>C </a:t>
            </a:r>
            <a:r>
              <a:rPr lang="zh-CN" altLang="zh-CN" sz="2400" b="1" dirty="0">
                <a:latin typeface="Times New Roman" panose="02020603050405020304" pitchFamily="18" charset="0"/>
                <a:ea typeface="宋体" panose="02010600030101010101" pitchFamily="2" charset="-122"/>
              </a:rPr>
              <a:t>充电。</a:t>
            </a:r>
            <a:endParaRPr lang="zh-CN" altLang="en-US" sz="2400" b="1" dirty="0">
              <a:latin typeface="Times New Roman" panose="02020603050405020304" pitchFamily="18" charset="0"/>
              <a:ea typeface="宋体" panose="02010600030101010101" pitchFamily="2" charset="-122"/>
            </a:endParaRPr>
          </a:p>
        </p:txBody>
      </p:sp>
      <p:graphicFrame>
        <p:nvGraphicFramePr>
          <p:cNvPr id="78862" name="Object 14"/>
          <p:cNvGraphicFramePr/>
          <p:nvPr/>
        </p:nvGraphicFramePr>
        <p:xfrm>
          <a:off x="684213" y="4941888"/>
          <a:ext cx="3810000" cy="1592262"/>
        </p:xfrm>
        <a:graphic>
          <a:graphicData uri="http://schemas.openxmlformats.org/presentationml/2006/ole">
            <mc:AlternateContent xmlns:mc="http://schemas.openxmlformats.org/markup-compatibility/2006">
              <mc:Choice xmlns:v="urn:schemas-microsoft-com:vml" Requires="v">
                <p:oleObj spid="_x0000_s37900" r:id="rId13" imgW="13477875" imgH="5629275" progId="MSPhotoEd.3">
                  <p:embed/>
                </p:oleObj>
              </mc:Choice>
              <mc:Fallback>
                <p:oleObj r:id="rId13" imgW="13477875" imgH="5629275" progId="MSPhotoEd.3">
                  <p:embed/>
                  <p:pic>
                    <p:nvPicPr>
                      <p:cNvPr id="0" name="图片 3168"/>
                      <p:cNvPicPr/>
                      <p:nvPr/>
                    </p:nvPicPr>
                    <p:blipFill>
                      <a:blip r:embed="rId14"/>
                      <a:stretch>
                        <a:fillRect/>
                      </a:stretch>
                    </p:blipFill>
                    <p:spPr>
                      <a:xfrm>
                        <a:off x="684213" y="4941888"/>
                        <a:ext cx="3810000" cy="1592262"/>
                      </a:xfrm>
                      <a:prstGeom prst="rect">
                        <a:avLst/>
                      </a:prstGeom>
                      <a:noFill/>
                      <a:ln w="38100">
                        <a:noFill/>
                        <a:miter/>
                      </a:ln>
                    </p:spPr>
                  </p:pic>
                </p:oleObj>
              </mc:Fallback>
            </mc:AlternateContent>
          </a:graphicData>
        </a:graphic>
      </p:graphicFrame>
      <p:sp>
        <p:nvSpPr>
          <p:cNvPr id="78863" name="Text Box 15"/>
          <p:cNvSpPr txBox="1"/>
          <p:nvPr/>
        </p:nvSpPr>
        <p:spPr>
          <a:xfrm>
            <a:off x="4787900" y="2062163"/>
            <a:ext cx="1524000" cy="466725"/>
          </a:xfrm>
          <a:prstGeom prst="rect">
            <a:avLst/>
          </a:prstGeom>
          <a:solidFill>
            <a:srgbClr val="CC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B</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H</a:t>
            </a:r>
            <a:r>
              <a:rPr lang="zh-CN" altLang="zh-CN" sz="2400" b="1" dirty="0">
                <a:latin typeface="Times New Roman" panose="02020603050405020304" pitchFamily="18" charset="0"/>
                <a:ea typeface="宋体" panose="02010600030101010101" pitchFamily="2" charset="-122"/>
              </a:rPr>
              <a:t>时</a:t>
            </a:r>
            <a:endParaRPr lang="zh-CN" altLang="en-US" sz="2400" b="1" dirty="0">
              <a:latin typeface="Times New Roman" panose="02020603050405020304" pitchFamily="18" charset="0"/>
              <a:ea typeface="宋体" panose="02010600030101010101" pitchFamily="2" charset="-122"/>
            </a:endParaRPr>
          </a:p>
        </p:txBody>
      </p:sp>
      <p:sp>
        <p:nvSpPr>
          <p:cNvPr id="78864" name="Text Box 16"/>
          <p:cNvSpPr txBox="1"/>
          <p:nvPr/>
        </p:nvSpPr>
        <p:spPr>
          <a:xfrm>
            <a:off x="611188" y="4438650"/>
            <a:ext cx="1524000" cy="466725"/>
          </a:xfrm>
          <a:prstGeom prst="rect">
            <a:avLst/>
          </a:prstGeom>
          <a:solidFill>
            <a:srgbClr val="FFCC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B</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L</a:t>
            </a:r>
            <a:r>
              <a:rPr lang="zh-CN" altLang="zh-CN" sz="2400" b="1" dirty="0">
                <a:latin typeface="Times New Roman" panose="02020603050405020304" pitchFamily="18" charset="0"/>
                <a:ea typeface="宋体" panose="02010600030101010101" pitchFamily="2" charset="-122"/>
              </a:rPr>
              <a:t>时</a:t>
            </a:r>
            <a:endParaRPr lang="zh-CN" altLang="en-US" sz="2400" b="1" dirty="0">
              <a:latin typeface="Times New Roman" panose="02020603050405020304" pitchFamily="18" charset="0"/>
              <a:ea typeface="宋体" panose="02010600030101010101" pitchFamily="2" charset="-122"/>
            </a:endParaRPr>
          </a:p>
        </p:txBody>
      </p:sp>
      <p:sp>
        <p:nvSpPr>
          <p:cNvPr id="56336" name="Text Box 17"/>
          <p:cNvSpPr txBox="1"/>
          <p:nvPr/>
        </p:nvSpPr>
        <p:spPr>
          <a:xfrm>
            <a:off x="323850" y="1341438"/>
            <a:ext cx="4032250" cy="519112"/>
          </a:xfrm>
          <a:prstGeom prst="rect">
            <a:avLst/>
          </a:prstGeom>
          <a:noFill/>
          <a:ln w="9525">
            <a:noFill/>
          </a:ln>
        </p:spPr>
        <p:txBody>
          <a:bodyPr anchor="t">
            <a:spAutoFit/>
          </a:bodyPr>
          <a:lstStyle/>
          <a:p>
            <a:pPr>
              <a:spcBef>
                <a:spcPct val="50000"/>
              </a:spcBef>
            </a:pPr>
            <a:r>
              <a:rPr lang="zh-CN" altLang="zh-CN" sz="2800" dirty="0">
                <a:latin typeface="华文行楷" panose="02010800040101010101" pitchFamily="2" charset="-122"/>
                <a:ea typeface="华文行楷" panose="02010800040101010101" pitchFamily="2" charset="-122"/>
              </a:rPr>
              <a:t>1</a:t>
            </a:r>
            <a:r>
              <a:rPr lang="en-US" altLang="zh-CN" sz="2800" dirty="0">
                <a:latin typeface="华文行楷" panose="02010800040101010101" pitchFamily="2" charset="-122"/>
                <a:ea typeface="华文行楷" panose="02010800040101010101" pitchFamily="2" charset="-122"/>
              </a:rPr>
              <a:t>. </a:t>
            </a:r>
            <a:r>
              <a:rPr lang="zh-CN" altLang="en-US" sz="2800" dirty="0">
                <a:latin typeface="华文行楷" panose="02010800040101010101" pitchFamily="2" charset="-122"/>
                <a:ea typeface="华文行楷" panose="02010800040101010101" pitchFamily="2" charset="-122"/>
              </a:rPr>
              <a:t>电路组成及工作原理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88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8854"/>
                                        </p:tgtEl>
                                        <p:attrNameLst>
                                          <p:attrName>style.visibility</p:attrName>
                                        </p:attrNameLst>
                                      </p:cBhvr>
                                      <p:to>
                                        <p:strVal val="visible"/>
                                      </p:to>
                                    </p:set>
                                    <p:animEffect transition="in" filter="wipe(up)">
                                      <p:cBhvr>
                                        <p:cTn id="21" dur="500"/>
                                        <p:tgtEl>
                                          <p:spTgt spid="7885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788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855"/>
                                        </p:tgtEl>
                                        <p:attrNameLst>
                                          <p:attrName>style.visibility</p:attrName>
                                        </p:attrNameLst>
                                      </p:cBhvr>
                                      <p:to>
                                        <p:strVal val="visible"/>
                                      </p:to>
                                    </p:set>
                                    <p:animEffect transition="in" filter="wipe(up)">
                                      <p:cBhvr>
                                        <p:cTn id="30" dur="500"/>
                                        <p:tgtEl>
                                          <p:spTgt spid="7885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788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8859">
                                            <p:txEl>
                                              <p:pRg st="0" end="0"/>
                                            </p:txEl>
                                          </p:spTgt>
                                        </p:tgtEl>
                                        <p:attrNameLst>
                                          <p:attrName>style.visibility</p:attrName>
                                        </p:attrNameLst>
                                      </p:cBhvr>
                                      <p:to>
                                        <p:strVal val="visible"/>
                                      </p:to>
                                    </p:set>
                                    <p:animEffect transition="in" filter="wipe(left)">
                                      <p:cBhvr>
                                        <p:cTn id="39" dur="500"/>
                                        <p:tgtEl>
                                          <p:spTgt spid="7885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8863"/>
                                        </p:tgtEl>
                                        <p:attrNameLst>
                                          <p:attrName>style.visibility</p:attrName>
                                        </p:attrNameLst>
                                      </p:cBhvr>
                                      <p:to>
                                        <p:strVal val="visible"/>
                                      </p:to>
                                    </p:set>
                                    <p:animEffect transition="in" filter="wipe(left)">
                                      <p:cBhvr>
                                        <p:cTn id="44" dur="500"/>
                                        <p:tgtEl>
                                          <p:spTgt spid="7886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8860"/>
                                        </p:tgtEl>
                                        <p:attrNameLst>
                                          <p:attrName>style.visibility</p:attrName>
                                        </p:attrNameLst>
                                      </p:cBhvr>
                                      <p:to>
                                        <p:strVal val="visible"/>
                                      </p:to>
                                    </p:set>
                                    <p:animEffect transition="in" filter="wipe(left)">
                                      <p:cBhvr>
                                        <p:cTn id="49" dur="500"/>
                                        <p:tgtEl>
                                          <p:spTgt spid="7886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8861"/>
                                        </p:tgtEl>
                                        <p:attrNameLst>
                                          <p:attrName>style.visibility</p:attrName>
                                        </p:attrNameLst>
                                      </p:cBhvr>
                                      <p:to>
                                        <p:strVal val="visible"/>
                                      </p:to>
                                    </p:set>
                                    <p:animEffect transition="in" filter="wipe(left)">
                                      <p:cBhvr>
                                        <p:cTn id="54" dur="500"/>
                                        <p:tgtEl>
                                          <p:spTgt spid="788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864"/>
                                        </p:tgtEl>
                                        <p:attrNameLst>
                                          <p:attrName>style.visibility</p:attrName>
                                        </p:attrNameLst>
                                      </p:cBhvr>
                                      <p:to>
                                        <p:strVal val="visible"/>
                                      </p:to>
                                    </p:set>
                                    <p:animEffect transition="in" filter="wipe(left)">
                                      <p:cBhvr>
                                        <p:cTn id="59" dur="500"/>
                                        <p:tgtEl>
                                          <p:spTgt spid="788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8862"/>
                                        </p:tgtEl>
                                        <p:attrNameLst>
                                          <p:attrName>style.visibility</p:attrName>
                                        </p:attrNameLst>
                                      </p:cBhvr>
                                      <p:to>
                                        <p:strVal val="visible"/>
                                      </p:to>
                                    </p:set>
                                    <p:animEffect transition="in" filter="wipe(left)">
                                      <p:cBhvr>
                                        <p:cTn id="64" dur="500"/>
                                        <p:tgtEl>
                                          <p:spTgt spid="788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8852"/>
                                        </p:tgtEl>
                                        <p:attrNameLst>
                                          <p:attrName>style.visibility</p:attrName>
                                        </p:attrNameLst>
                                      </p:cBhvr>
                                      <p:to>
                                        <p:strVal val="visible"/>
                                      </p:to>
                                    </p:set>
                                    <p:animEffect transition="in" filter="wipe(left)">
                                      <p:cBhvr>
                                        <p:cTn id="69"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9" grpId="0" build="p"/>
      <p:bldP spid="78861" grpId="0" animBg="1"/>
      <p:bldP spid="78863" grpId="0" animBg="1"/>
      <p:bldP spid="7886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250825" y="981075"/>
            <a:ext cx="7073900" cy="4572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2.  </a:t>
            </a:r>
            <a:r>
              <a:rPr lang="zh-CN" altLang="zh-CN" sz="2800" dirty="0">
                <a:solidFill>
                  <a:schemeClr val="tx1"/>
                </a:solidFill>
                <a:latin typeface="华文行楷" panose="02010800040101010101" pitchFamily="2" charset="-122"/>
                <a:ea typeface="华文行楷" panose="02010800040101010101" pitchFamily="2" charset="-122"/>
              </a:rPr>
              <a:t>波形分析及输出电压平均值</a:t>
            </a:r>
          </a:p>
        </p:txBody>
      </p:sp>
      <p:graphicFrame>
        <p:nvGraphicFramePr>
          <p:cNvPr id="57346" name="Object 3"/>
          <p:cNvGraphicFramePr/>
          <p:nvPr/>
        </p:nvGraphicFramePr>
        <p:xfrm>
          <a:off x="863600" y="1712913"/>
          <a:ext cx="4343400" cy="1822450"/>
        </p:xfrm>
        <a:graphic>
          <a:graphicData uri="http://schemas.openxmlformats.org/presentationml/2006/ole">
            <mc:AlternateContent xmlns:mc="http://schemas.openxmlformats.org/markup-compatibility/2006">
              <mc:Choice xmlns:v="urn:schemas-microsoft-com:vml" Requires="v">
                <p:oleObj spid="_x0000_s38919" r:id="rId3" imgW="13916025" imgH="5838825" progId="MSPhotoEd.3">
                  <p:embed/>
                </p:oleObj>
              </mc:Choice>
              <mc:Fallback>
                <p:oleObj r:id="rId3" imgW="13916025" imgH="5838825" progId="MSPhotoEd.3">
                  <p:embed/>
                  <p:pic>
                    <p:nvPicPr>
                      <p:cNvPr id="0" name="图片 3162"/>
                      <p:cNvPicPr/>
                      <p:nvPr/>
                    </p:nvPicPr>
                    <p:blipFill>
                      <a:blip r:embed="rId4"/>
                      <a:stretch>
                        <a:fillRect/>
                      </a:stretch>
                    </p:blipFill>
                    <p:spPr>
                      <a:xfrm>
                        <a:off x="863600" y="1712913"/>
                        <a:ext cx="4343400" cy="1822450"/>
                      </a:xfrm>
                      <a:prstGeom prst="rect">
                        <a:avLst/>
                      </a:prstGeom>
                      <a:noFill/>
                      <a:ln w="38100">
                        <a:noFill/>
                        <a:miter/>
                      </a:ln>
                    </p:spPr>
                  </p:pic>
                </p:oleObj>
              </mc:Fallback>
            </mc:AlternateContent>
          </a:graphicData>
        </a:graphic>
      </p:graphicFrame>
      <p:graphicFrame>
        <p:nvGraphicFramePr>
          <p:cNvPr id="79876" name="Object 4"/>
          <p:cNvGraphicFramePr/>
          <p:nvPr/>
        </p:nvGraphicFramePr>
        <p:xfrm>
          <a:off x="5435600" y="1484313"/>
          <a:ext cx="2859088" cy="2895600"/>
        </p:xfrm>
        <a:graphic>
          <a:graphicData uri="http://schemas.openxmlformats.org/presentationml/2006/ole">
            <mc:AlternateContent xmlns:mc="http://schemas.openxmlformats.org/markup-compatibility/2006">
              <mc:Choice xmlns:v="urn:schemas-microsoft-com:vml" Requires="v">
                <p:oleObj spid="_x0000_s38920" r:id="rId5" imgW="11172825" imgH="11325225" progId="MSPhotoEd.3">
                  <p:embed/>
                </p:oleObj>
              </mc:Choice>
              <mc:Fallback>
                <p:oleObj r:id="rId5" imgW="11172825" imgH="11325225" progId="MSPhotoEd.3">
                  <p:embed/>
                  <p:pic>
                    <p:nvPicPr>
                      <p:cNvPr id="0" name="图片 3163"/>
                      <p:cNvPicPr/>
                      <p:nvPr/>
                    </p:nvPicPr>
                    <p:blipFill>
                      <a:blip r:embed="rId6"/>
                      <a:stretch>
                        <a:fillRect/>
                      </a:stretch>
                    </p:blipFill>
                    <p:spPr>
                      <a:xfrm>
                        <a:off x="5435600" y="1484313"/>
                        <a:ext cx="2859088" cy="2895600"/>
                      </a:xfrm>
                      <a:prstGeom prst="rect">
                        <a:avLst/>
                      </a:prstGeom>
                      <a:noFill/>
                      <a:ln w="38100">
                        <a:noFill/>
                        <a:miter/>
                      </a:ln>
                    </p:spPr>
                  </p:pic>
                </p:oleObj>
              </mc:Fallback>
            </mc:AlternateContent>
          </a:graphicData>
        </a:graphic>
      </p:graphicFrame>
      <p:sp>
        <p:nvSpPr>
          <p:cNvPr id="79877" name="Line 5"/>
          <p:cNvSpPr/>
          <p:nvPr/>
        </p:nvSpPr>
        <p:spPr>
          <a:xfrm>
            <a:off x="5857875" y="3733800"/>
            <a:ext cx="2130425" cy="0"/>
          </a:xfrm>
          <a:prstGeom prst="line">
            <a:avLst/>
          </a:prstGeom>
          <a:ln w="28575" cap="flat" cmpd="sng">
            <a:solidFill>
              <a:srgbClr val="FF3300"/>
            </a:solidFill>
            <a:prstDash val="solid"/>
            <a:round/>
            <a:headEnd type="none" w="med" len="med"/>
            <a:tailEnd type="none" w="med" len="med"/>
          </a:ln>
        </p:spPr>
      </p:sp>
      <p:graphicFrame>
        <p:nvGraphicFramePr>
          <p:cNvPr id="79878" name="Object 6"/>
          <p:cNvGraphicFramePr/>
          <p:nvPr/>
        </p:nvGraphicFramePr>
        <p:xfrm>
          <a:off x="2311400" y="4456113"/>
          <a:ext cx="4191000" cy="798512"/>
        </p:xfrm>
        <a:graphic>
          <a:graphicData uri="http://schemas.openxmlformats.org/presentationml/2006/ole">
            <mc:AlternateContent xmlns:mc="http://schemas.openxmlformats.org/markup-compatibility/2006">
              <mc:Choice xmlns:v="urn:schemas-microsoft-com:vml" Requires="v">
                <p:oleObj spid="_x0000_s38921" r:id="rId7" imgW="2056765" imgH="393700" progId="Equation.3">
                  <p:embed/>
                </p:oleObj>
              </mc:Choice>
              <mc:Fallback>
                <p:oleObj r:id="rId7" imgW="2056765" imgH="393700" progId="Equation.3">
                  <p:embed/>
                  <p:pic>
                    <p:nvPicPr>
                      <p:cNvPr id="0" name="图片 3172"/>
                      <p:cNvPicPr/>
                      <p:nvPr/>
                    </p:nvPicPr>
                    <p:blipFill>
                      <a:blip r:embed="rId8"/>
                      <a:stretch>
                        <a:fillRect/>
                      </a:stretch>
                    </p:blipFill>
                    <p:spPr>
                      <a:xfrm>
                        <a:off x="2311400" y="4456113"/>
                        <a:ext cx="4191000" cy="798512"/>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57350" name="Line 7"/>
          <p:cNvSpPr/>
          <p:nvPr/>
        </p:nvSpPr>
        <p:spPr>
          <a:xfrm>
            <a:off x="2311400" y="1789113"/>
            <a:ext cx="0" cy="1981200"/>
          </a:xfrm>
          <a:prstGeom prst="line">
            <a:avLst/>
          </a:prstGeom>
          <a:ln w="9525" cap="flat" cmpd="sng">
            <a:solidFill>
              <a:srgbClr val="FF3300"/>
            </a:solidFill>
            <a:prstDash val="lgDash"/>
            <a:round/>
            <a:headEnd type="none" w="med" len="med"/>
            <a:tailEnd type="none" w="med" len="med"/>
          </a:ln>
        </p:spPr>
      </p:sp>
      <p:sp>
        <p:nvSpPr>
          <p:cNvPr id="57351" name="Line 8"/>
          <p:cNvSpPr/>
          <p:nvPr/>
        </p:nvSpPr>
        <p:spPr>
          <a:xfrm>
            <a:off x="2921000" y="1789113"/>
            <a:ext cx="0" cy="1905000"/>
          </a:xfrm>
          <a:prstGeom prst="line">
            <a:avLst/>
          </a:prstGeom>
          <a:ln w="9525" cap="flat" cmpd="sng">
            <a:solidFill>
              <a:srgbClr val="FF3300"/>
            </a:solidFill>
            <a:prstDash val="lgDash"/>
            <a:round/>
            <a:headEnd type="none" w="med" len="med"/>
            <a:tailEnd type="none" w="med" len="med"/>
          </a:ln>
        </p:spPr>
      </p:sp>
      <p:sp>
        <p:nvSpPr>
          <p:cNvPr id="57352" name="Line 9"/>
          <p:cNvSpPr/>
          <p:nvPr/>
        </p:nvSpPr>
        <p:spPr>
          <a:xfrm>
            <a:off x="4368800" y="1789113"/>
            <a:ext cx="0" cy="1905000"/>
          </a:xfrm>
          <a:prstGeom prst="line">
            <a:avLst/>
          </a:prstGeom>
          <a:ln w="9525" cap="flat" cmpd="sng">
            <a:solidFill>
              <a:srgbClr val="FF3300"/>
            </a:solidFill>
            <a:prstDash val="lgDash"/>
            <a:round/>
            <a:headEnd type="none" w="med" len="med"/>
            <a:tailEnd type="none" w="med" len="med"/>
          </a:ln>
        </p:spPr>
      </p:sp>
      <p:graphicFrame>
        <p:nvGraphicFramePr>
          <p:cNvPr id="57353" name="Object 10"/>
          <p:cNvGraphicFramePr/>
          <p:nvPr/>
        </p:nvGraphicFramePr>
        <p:xfrm>
          <a:off x="1320800" y="3617913"/>
          <a:ext cx="762000" cy="311150"/>
        </p:xfrm>
        <a:graphic>
          <a:graphicData uri="http://schemas.openxmlformats.org/presentationml/2006/ole">
            <mc:AlternateContent xmlns:mc="http://schemas.openxmlformats.org/markup-compatibility/2006">
              <mc:Choice xmlns:v="urn:schemas-microsoft-com:vml" Requires="v">
                <p:oleObj spid="_x0000_s38922" r:id="rId9" imgW="494665" imgH="203200" progId="Equation.3">
                  <p:embed/>
                </p:oleObj>
              </mc:Choice>
              <mc:Fallback>
                <p:oleObj r:id="rId9" imgW="494665" imgH="203200" progId="Equation.3">
                  <p:embed/>
                  <p:pic>
                    <p:nvPicPr>
                      <p:cNvPr id="0" name="图片 3170"/>
                      <p:cNvPicPr/>
                      <p:nvPr/>
                    </p:nvPicPr>
                    <p:blipFill>
                      <a:blip r:embed="rId10"/>
                      <a:stretch>
                        <a:fillRect/>
                      </a:stretch>
                    </p:blipFill>
                    <p:spPr>
                      <a:xfrm>
                        <a:off x="1320800" y="3617913"/>
                        <a:ext cx="762000" cy="311150"/>
                      </a:xfrm>
                      <a:prstGeom prst="rect">
                        <a:avLst/>
                      </a:prstGeom>
                      <a:solidFill>
                        <a:srgbClr val="FFFFCC"/>
                      </a:solidFill>
                      <a:ln w="38100">
                        <a:noFill/>
                        <a:miter/>
                      </a:ln>
                    </p:spPr>
                  </p:pic>
                </p:oleObj>
              </mc:Fallback>
            </mc:AlternateContent>
          </a:graphicData>
        </a:graphic>
      </p:graphicFrame>
      <p:graphicFrame>
        <p:nvGraphicFramePr>
          <p:cNvPr id="57354" name="Object 11"/>
          <p:cNvGraphicFramePr/>
          <p:nvPr/>
        </p:nvGraphicFramePr>
        <p:xfrm>
          <a:off x="2235200" y="3541713"/>
          <a:ext cx="762000" cy="665162"/>
        </p:xfrm>
        <a:graphic>
          <a:graphicData uri="http://schemas.openxmlformats.org/presentationml/2006/ole">
            <mc:AlternateContent xmlns:mc="http://schemas.openxmlformats.org/markup-compatibility/2006">
              <mc:Choice xmlns:v="urn:schemas-microsoft-com:vml" Requires="v">
                <p:oleObj spid="_x0000_s38923" r:id="rId11" imgW="495300" imgH="431800" progId="Equation.3">
                  <p:embed/>
                </p:oleObj>
              </mc:Choice>
              <mc:Fallback>
                <p:oleObj r:id="rId11" imgW="495300" imgH="431800" progId="Equation.3">
                  <p:embed/>
                  <p:pic>
                    <p:nvPicPr>
                      <p:cNvPr id="0" name="图片 3171"/>
                      <p:cNvPicPr/>
                      <p:nvPr/>
                    </p:nvPicPr>
                    <p:blipFill>
                      <a:blip r:embed="rId12"/>
                      <a:stretch>
                        <a:fillRect/>
                      </a:stretch>
                    </p:blipFill>
                    <p:spPr>
                      <a:xfrm>
                        <a:off x="2235200" y="3541713"/>
                        <a:ext cx="762000" cy="665162"/>
                      </a:xfrm>
                      <a:prstGeom prst="rect">
                        <a:avLst/>
                      </a:prstGeom>
                      <a:solidFill>
                        <a:srgbClr val="FFFFCC"/>
                      </a:solidFill>
                      <a:ln w="38100">
                        <a:noFill/>
                        <a:miter/>
                      </a:ln>
                    </p:spPr>
                  </p:pic>
                </p:oleObj>
              </mc:Fallback>
            </mc:AlternateContent>
          </a:graphicData>
        </a:graphic>
      </p:graphicFrame>
      <p:graphicFrame>
        <p:nvGraphicFramePr>
          <p:cNvPr id="57355" name="Object 12"/>
          <p:cNvGraphicFramePr/>
          <p:nvPr/>
        </p:nvGraphicFramePr>
        <p:xfrm>
          <a:off x="3225800" y="3617913"/>
          <a:ext cx="990600" cy="307975"/>
        </p:xfrm>
        <a:graphic>
          <a:graphicData uri="http://schemas.openxmlformats.org/presentationml/2006/ole">
            <mc:AlternateContent xmlns:mc="http://schemas.openxmlformats.org/markup-compatibility/2006">
              <mc:Choice xmlns:v="urn:schemas-microsoft-com:vml" Requires="v">
                <p:oleObj spid="_x0000_s38924" r:id="rId13" imgW="647065" imgH="203200" progId="Equation.3">
                  <p:embed/>
                </p:oleObj>
              </mc:Choice>
              <mc:Fallback>
                <p:oleObj r:id="rId13" imgW="647065" imgH="203200" progId="Equation.3">
                  <p:embed/>
                  <p:pic>
                    <p:nvPicPr>
                      <p:cNvPr id="0" name="图片 3169"/>
                      <p:cNvPicPr/>
                      <p:nvPr/>
                    </p:nvPicPr>
                    <p:blipFill>
                      <a:blip r:embed="rId14"/>
                      <a:stretch>
                        <a:fillRect/>
                      </a:stretch>
                    </p:blipFill>
                    <p:spPr>
                      <a:xfrm>
                        <a:off x="3225800" y="3617913"/>
                        <a:ext cx="990600" cy="307975"/>
                      </a:xfrm>
                      <a:prstGeom prst="rect">
                        <a:avLst/>
                      </a:prstGeom>
                      <a:solidFill>
                        <a:srgbClr val="FFFFCC"/>
                      </a:solidFill>
                      <a:ln w="38100">
                        <a:noFill/>
                        <a:miter/>
                      </a:ln>
                    </p:spPr>
                  </p:pic>
                </p:oleObj>
              </mc:Fallback>
            </mc:AlternateContent>
          </a:graphicData>
        </a:graphic>
      </p:graphicFrame>
      <p:sp>
        <p:nvSpPr>
          <p:cNvPr id="79885" name="Text Box 13"/>
          <p:cNvSpPr txBox="1"/>
          <p:nvPr/>
        </p:nvSpPr>
        <p:spPr>
          <a:xfrm>
            <a:off x="711200" y="5218113"/>
            <a:ext cx="8153400" cy="96837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关键技术：大功率高频管，高质量磁性材料</a:t>
            </a:r>
          </a:p>
          <a:p>
            <a:pPr>
              <a:lnSpc>
                <a:spcPct val="120000"/>
              </a:lnSpc>
            </a:pPr>
            <a:r>
              <a:rPr lang="zh-CN" altLang="en-US" sz="2400" b="1" dirty="0">
                <a:latin typeface="Times New Roman" panose="02020603050405020304" pitchFamily="18" charset="0"/>
                <a:ea typeface="宋体" panose="02010600030101010101" pitchFamily="2" charset="-122"/>
              </a:rPr>
              <a:t>稳压原理：若某种原因使输出电压升高，则应减小占空比。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wipe(left)">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85">
                                            <p:txEl>
                                              <p:pRg st="0" end="0"/>
                                            </p:txEl>
                                          </p:spTgt>
                                        </p:tgtEl>
                                        <p:attrNameLst>
                                          <p:attrName>style.visibility</p:attrName>
                                        </p:attrNameLst>
                                      </p:cBhvr>
                                      <p:to>
                                        <p:strVal val="visible"/>
                                      </p:to>
                                    </p:set>
                                    <p:animEffect transition="in" filter="wipe(left)">
                                      <p:cBhvr>
                                        <p:cTn id="22" dur="500"/>
                                        <p:tgtEl>
                                          <p:spTgt spid="798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85">
                                            <p:txEl>
                                              <p:pRg st="1" end="1"/>
                                            </p:txEl>
                                          </p:spTgt>
                                        </p:tgtEl>
                                        <p:attrNameLst>
                                          <p:attrName>style.visibility</p:attrName>
                                        </p:attrNameLst>
                                      </p:cBhvr>
                                      <p:to>
                                        <p:strVal val="visible"/>
                                      </p:to>
                                    </p:set>
                                    <p:animEffect transition="in" filter="wipe(left)">
                                      <p:cBhvr>
                                        <p:cTn id="27" dur="500"/>
                                        <p:tgtEl>
                                          <p:spTgt spid="798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323850" y="908050"/>
            <a:ext cx="4648200" cy="533400"/>
          </a:xfrm>
        </p:spPr>
        <p:txBody>
          <a:bodyPr wrap="square" lIns="91440" tIns="45720" rIns="91440" bIns="45720" anchor="ctr"/>
          <a:lstStyle/>
          <a:p>
            <a:pPr marL="838200" indent="-838200" algn="l" eaLnBrk="1" hangingPunct="1"/>
            <a:r>
              <a:rPr lang="en-US" altLang="zh-CN" sz="2800" dirty="0">
                <a:solidFill>
                  <a:schemeClr val="tx1"/>
                </a:solidFill>
                <a:latin typeface="华文行楷" panose="02010800040101010101" pitchFamily="2" charset="-122"/>
                <a:ea typeface="华文行楷" panose="02010800040101010101" pitchFamily="2" charset="-122"/>
              </a:rPr>
              <a:t>3.  </a:t>
            </a:r>
            <a:r>
              <a:rPr lang="zh-CN" altLang="zh-CN" sz="2800" dirty="0">
                <a:solidFill>
                  <a:schemeClr val="tx1"/>
                </a:solidFill>
                <a:latin typeface="华文行楷" panose="02010800040101010101" pitchFamily="2" charset="-122"/>
                <a:ea typeface="华文行楷" panose="02010800040101010101" pitchFamily="2" charset="-122"/>
              </a:rPr>
              <a:t>稳压原理</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58370" name="Object 3"/>
          <p:cNvGraphicFramePr/>
          <p:nvPr/>
        </p:nvGraphicFramePr>
        <p:xfrm>
          <a:off x="1981200" y="2349500"/>
          <a:ext cx="4419600" cy="1716088"/>
        </p:xfrm>
        <a:graphic>
          <a:graphicData uri="http://schemas.openxmlformats.org/presentationml/2006/ole">
            <mc:AlternateContent xmlns:mc="http://schemas.openxmlformats.org/markup-compatibility/2006">
              <mc:Choice xmlns:v="urn:schemas-microsoft-com:vml" Requires="v">
                <p:oleObj spid="_x0000_s39938" r:id="rId3" imgW="13916025" imgH="5400675" progId="MSPhotoEd.3">
                  <p:embed/>
                </p:oleObj>
              </mc:Choice>
              <mc:Fallback>
                <p:oleObj r:id="rId3" imgW="13916025" imgH="5400675" progId="MSPhotoEd.3">
                  <p:embed/>
                  <p:pic>
                    <p:nvPicPr>
                      <p:cNvPr id="0" name="图片 3173"/>
                      <p:cNvPicPr/>
                      <p:nvPr/>
                    </p:nvPicPr>
                    <p:blipFill>
                      <a:blip r:embed="rId4"/>
                      <a:stretch>
                        <a:fillRect/>
                      </a:stretch>
                    </p:blipFill>
                    <p:spPr>
                      <a:xfrm>
                        <a:off x="1981200" y="2349500"/>
                        <a:ext cx="4419600" cy="1716088"/>
                      </a:xfrm>
                      <a:prstGeom prst="rect">
                        <a:avLst/>
                      </a:prstGeom>
                      <a:noFill/>
                      <a:ln w="38100">
                        <a:noFill/>
                        <a:miter/>
                      </a:ln>
                    </p:spPr>
                  </p:pic>
                </p:oleObj>
              </mc:Fallback>
            </mc:AlternateContent>
          </a:graphicData>
        </a:graphic>
      </p:graphicFrame>
      <p:sp>
        <p:nvSpPr>
          <p:cNvPr id="80900" name="Text Box 4"/>
          <p:cNvSpPr txBox="1"/>
          <p:nvPr/>
        </p:nvSpPr>
        <p:spPr>
          <a:xfrm>
            <a:off x="762000" y="1358900"/>
            <a:ext cx="7162800" cy="968375"/>
          </a:xfrm>
          <a:prstGeom prst="rect">
            <a:avLst/>
          </a:prstGeom>
          <a:noFill/>
          <a:ln w="9525">
            <a:noFill/>
          </a:ln>
        </p:spPr>
        <p:txBody>
          <a:bodyPr anchor="t">
            <a:spAutoFit/>
          </a:bodyPr>
          <a:lstStyle/>
          <a:p>
            <a:pPr>
              <a:lnSpc>
                <a:spcPct val="120000"/>
              </a:lnSpc>
            </a:pPr>
            <a:r>
              <a:rPr lang="zh-CN" altLang="zh-CN" sz="2400" b="1" dirty="0">
                <a:latin typeface="Times New Roman" panose="02020603050405020304" pitchFamily="18" charset="0"/>
                <a:ea typeface="宋体" panose="02010600030101010101" pitchFamily="2" charset="-122"/>
              </a:rPr>
              <a:t>脉冲宽度调制式：</a:t>
            </a:r>
            <a:r>
              <a:rPr lang="en-US" altLang="zh-CN" sz="2400" b="1" dirty="0">
                <a:latin typeface="Times New Roman" panose="02020603050405020304" pitchFamily="18" charset="0"/>
                <a:ea typeface="宋体" panose="02010600030101010101" pitchFamily="2" charset="-122"/>
              </a:rPr>
              <a:t>PWM</a:t>
            </a:r>
            <a:r>
              <a:rPr lang="zh-CN" altLang="zh-CN" sz="2400" b="1" dirty="0">
                <a:latin typeface="Times New Roman" panose="02020603050405020304" pitchFamily="18" charset="0"/>
                <a:ea typeface="宋体" panose="02010600030101010101" pitchFamily="2" charset="-122"/>
              </a:rPr>
              <a:t>电路作用：</a:t>
            </a:r>
          </a:p>
          <a:p>
            <a:pPr>
              <a:lnSpc>
                <a:spcPct val="120000"/>
              </a:lnSpc>
            </a:pP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T</a:t>
            </a:r>
            <a:r>
              <a:rPr lang="zh-CN" altLang="zh-CN" sz="2400" b="1" baseline="-25000" dirty="0">
                <a:latin typeface="Times New Roman" panose="02020603050405020304" pitchFamily="18" charset="0"/>
                <a:ea typeface="宋体" panose="02010600030101010101" pitchFamily="2" charset="-122"/>
              </a:rPr>
              <a:t>on</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δ</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
        <p:nvSpPr>
          <p:cNvPr id="80901" name="Text Box 5"/>
          <p:cNvSpPr txBox="1"/>
          <p:nvPr/>
        </p:nvSpPr>
        <p:spPr>
          <a:xfrm>
            <a:off x="533400" y="4102100"/>
            <a:ext cx="8610600" cy="14065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其它控制方式：</a:t>
            </a:r>
          </a:p>
          <a:p>
            <a:pPr>
              <a:lnSpc>
                <a:spcPct val="120000"/>
              </a:lnSpc>
            </a:pPr>
            <a:r>
              <a:rPr lang="zh-CN" altLang="en-US" sz="2400" b="1" dirty="0">
                <a:latin typeface="Times New Roman" panose="02020603050405020304" pitchFamily="18" charset="0"/>
                <a:ea typeface="宋体" panose="02010600030101010101" pitchFamily="2" charset="-122"/>
              </a:rPr>
              <a:t>脉冲频率调制式：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T</a:t>
            </a:r>
            <a:r>
              <a:rPr lang="zh-CN" altLang="zh-CN" sz="2400" b="1" dirty="0">
                <a:latin typeface="Times New Roman" panose="02020603050405020304" pitchFamily="18" charset="0"/>
                <a:ea typeface="宋体" panose="02010600030101010101" pitchFamily="2" charset="-122"/>
              </a:rPr>
              <a:t>↑（脉宽不变）→ </a:t>
            </a:r>
            <a:r>
              <a:rPr lang="zh-CN" altLang="zh-CN" sz="2400" b="1" i="1" dirty="0">
                <a:latin typeface="Times New Roman" panose="02020603050405020304" pitchFamily="18" charset="0"/>
                <a:ea typeface="宋体" panose="02010600030101010101" pitchFamily="2" charset="-122"/>
              </a:rPr>
              <a:t>δ</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p>
          <a:p>
            <a:pPr>
              <a:lnSpc>
                <a:spcPct val="120000"/>
              </a:lnSpc>
            </a:pPr>
            <a:r>
              <a:rPr lang="zh-CN" altLang="zh-CN" sz="2400" b="1" dirty="0">
                <a:latin typeface="Times New Roman" panose="02020603050405020304" pitchFamily="18" charset="0"/>
                <a:ea typeface="宋体" panose="02010600030101010101" pitchFamily="2" charset="-122"/>
              </a:rPr>
              <a:t>混合调制式：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T</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T</a:t>
            </a:r>
            <a:r>
              <a:rPr lang="zh-CN" altLang="zh-CN" sz="2400" b="1" baseline="-25000" dirty="0">
                <a:latin typeface="Times New Roman" panose="02020603050405020304" pitchFamily="18" charset="0"/>
                <a:ea typeface="宋体" panose="02010600030101010101" pitchFamily="2" charset="-122"/>
              </a:rPr>
              <a:t>on</a:t>
            </a:r>
            <a:r>
              <a:rPr lang="zh-CN" altLang="zh-CN" sz="2400" b="1" i="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δ</a:t>
            </a:r>
            <a:r>
              <a:rPr lang="zh-CN" altLang="zh-CN" sz="2400" b="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U</a:t>
            </a:r>
            <a:r>
              <a:rPr lang="zh-CN"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
        <p:nvSpPr>
          <p:cNvPr id="80902" name="Text Box 6"/>
          <p:cNvSpPr txBox="1"/>
          <p:nvPr/>
        </p:nvSpPr>
        <p:spPr>
          <a:xfrm>
            <a:off x="914400" y="5626100"/>
            <a:ext cx="7696200" cy="457200"/>
          </a:xfrm>
          <a:prstGeom prst="rect">
            <a:avLst/>
          </a:prstGeom>
          <a:noFill/>
          <a:ln w="9525">
            <a:noFill/>
          </a:ln>
        </p:spPr>
        <p:txBody>
          <a:bodyPr anchor="t">
            <a:spAutoFit/>
          </a:bodyPr>
          <a:lstStyle/>
          <a:p>
            <a:pPr>
              <a:spcBef>
                <a:spcPct val="50000"/>
              </a:spcBef>
            </a:pPr>
            <a:r>
              <a:rPr lang="zh-CN" altLang="zh-CN" sz="2400" b="1" dirty="0">
                <a:solidFill>
                  <a:srgbClr val="A50021"/>
                </a:solidFill>
                <a:latin typeface="Times New Roman" panose="02020603050405020304" pitchFamily="18" charset="0"/>
                <a:ea typeface="宋体" panose="02010600030101010101" pitchFamily="2" charset="-122"/>
              </a:rPr>
              <a:t>在串联开关型稳压电路中  </a:t>
            </a:r>
            <a:r>
              <a:rPr lang="en-US" altLang="zh-CN" sz="2400" b="1" i="1" dirty="0">
                <a:solidFill>
                  <a:srgbClr val="A50021"/>
                </a:solidFill>
                <a:latin typeface="Times New Roman" panose="02020603050405020304" pitchFamily="18" charset="0"/>
                <a:ea typeface="宋体" panose="02010600030101010101" pitchFamily="2" charset="-122"/>
              </a:rPr>
              <a:t>U</a:t>
            </a:r>
            <a:r>
              <a:rPr lang="en-US" altLang="zh-CN" sz="2400" b="1" baseline="-25000" dirty="0">
                <a:solidFill>
                  <a:srgbClr val="A50021"/>
                </a:solidFill>
                <a:latin typeface="Times New Roman" panose="02020603050405020304" pitchFamily="18" charset="0"/>
                <a:ea typeface="宋体" panose="02010600030101010101" pitchFamily="2" charset="-122"/>
              </a:rPr>
              <a:t>O</a:t>
            </a:r>
            <a:r>
              <a:rPr lang="en-US" altLang="zh-CN" sz="2400" b="1" dirty="0">
                <a:solidFill>
                  <a:srgbClr val="A50021"/>
                </a:solidFill>
                <a:latin typeface="Times New Roman" panose="02020603050405020304" pitchFamily="18" charset="0"/>
                <a:ea typeface="宋体" panose="02010600030101010101" pitchFamily="2" charset="-122"/>
              </a:rPr>
              <a:t> &lt; </a:t>
            </a:r>
            <a:r>
              <a:rPr lang="en-US" altLang="zh-CN" sz="2400" b="1" i="1" dirty="0">
                <a:solidFill>
                  <a:srgbClr val="A50021"/>
                </a:solidFill>
                <a:latin typeface="Times New Roman" panose="02020603050405020304" pitchFamily="18" charset="0"/>
                <a:ea typeface="宋体" panose="02010600030101010101" pitchFamily="2" charset="-122"/>
              </a:rPr>
              <a:t>U</a:t>
            </a:r>
            <a:r>
              <a:rPr lang="en-US" altLang="zh-CN" sz="2400" b="1" baseline="-25000" dirty="0">
                <a:solidFill>
                  <a:srgbClr val="A50021"/>
                </a:solidFill>
                <a:latin typeface="Times New Roman" panose="02020603050405020304" pitchFamily="18" charset="0"/>
                <a:ea typeface="宋体" panose="02010600030101010101" pitchFamily="2" charset="-122"/>
              </a:rPr>
              <a:t>I</a:t>
            </a:r>
            <a:r>
              <a:rPr lang="zh-CN" altLang="en-US" sz="2400" b="1" dirty="0">
                <a:solidFill>
                  <a:srgbClr val="A50021"/>
                </a:solidFill>
                <a:latin typeface="Times New Roman" panose="02020603050405020304" pitchFamily="18" charset="0"/>
                <a:ea typeface="宋体" panose="02010600030101010101" pitchFamily="2" charset="-122"/>
              </a:rPr>
              <a:t>，</a:t>
            </a:r>
            <a:r>
              <a:rPr lang="zh-CN" altLang="zh-CN" sz="2400" b="1" dirty="0">
                <a:solidFill>
                  <a:srgbClr val="A50021"/>
                </a:solidFill>
                <a:latin typeface="Times New Roman" panose="02020603050405020304" pitchFamily="18" charset="0"/>
                <a:ea typeface="宋体" panose="02010600030101010101" pitchFamily="2" charset="-122"/>
              </a:rPr>
              <a:t>故为降压型电路。</a:t>
            </a:r>
            <a:endParaRPr lang="zh-CN" altLang="en-US" sz="2400" b="1" baseline="-25000" dirty="0">
              <a:solidFill>
                <a:srgbClr val="A5002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Effect transition="in" filter="wipe(left)">
                                      <p:cBhvr>
                                        <p:cTn id="7" dur="500"/>
                                        <p:tgtEl>
                                          <p:spTgt spid="809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0">
                                            <p:txEl>
                                              <p:pRg st="1" end="1"/>
                                            </p:txEl>
                                          </p:spTgt>
                                        </p:tgtEl>
                                        <p:attrNameLst>
                                          <p:attrName>style.visibility</p:attrName>
                                        </p:attrNameLst>
                                      </p:cBhvr>
                                      <p:to>
                                        <p:strVal val="visible"/>
                                      </p:to>
                                    </p:set>
                                    <p:animEffect transition="in" filter="wipe(left)">
                                      <p:cBhvr>
                                        <p:cTn id="12" dur="500"/>
                                        <p:tgtEl>
                                          <p:spTgt spid="809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1">
                                            <p:txEl>
                                              <p:pRg st="0" end="0"/>
                                            </p:txEl>
                                          </p:spTgt>
                                        </p:tgtEl>
                                        <p:attrNameLst>
                                          <p:attrName>style.visibility</p:attrName>
                                        </p:attrNameLst>
                                      </p:cBhvr>
                                      <p:to>
                                        <p:strVal val="visible"/>
                                      </p:to>
                                    </p:set>
                                    <p:animEffect transition="in" filter="wipe(left)">
                                      <p:cBhvr>
                                        <p:cTn id="17" dur="500"/>
                                        <p:tgtEl>
                                          <p:spTgt spid="8090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901">
                                            <p:txEl>
                                              <p:pRg st="1" end="1"/>
                                            </p:txEl>
                                          </p:spTgt>
                                        </p:tgtEl>
                                        <p:attrNameLst>
                                          <p:attrName>style.visibility</p:attrName>
                                        </p:attrNameLst>
                                      </p:cBhvr>
                                      <p:to>
                                        <p:strVal val="visible"/>
                                      </p:to>
                                    </p:set>
                                    <p:animEffect transition="in" filter="wipe(left)">
                                      <p:cBhvr>
                                        <p:cTn id="22" dur="500"/>
                                        <p:tgtEl>
                                          <p:spTgt spid="8090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901">
                                            <p:txEl>
                                              <p:pRg st="2" end="2"/>
                                            </p:txEl>
                                          </p:spTgt>
                                        </p:tgtEl>
                                        <p:attrNameLst>
                                          <p:attrName>style.visibility</p:attrName>
                                        </p:attrNameLst>
                                      </p:cBhvr>
                                      <p:to>
                                        <p:strVal val="visible"/>
                                      </p:to>
                                    </p:set>
                                    <p:animEffect transition="in" filter="wipe(left)">
                                      <p:cBhvr>
                                        <p:cTn id="27" dur="500"/>
                                        <p:tgtEl>
                                          <p:spTgt spid="8090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80902">
                                            <p:txEl>
                                              <p:pRg st="0" end="0"/>
                                            </p:txEl>
                                          </p:spTgt>
                                        </p:tgtEl>
                                        <p:attrNameLst>
                                          <p:attrName>style.visibility</p:attrName>
                                        </p:attrNameLst>
                                      </p:cBhvr>
                                      <p:to>
                                        <p:strVal val="visible"/>
                                      </p:to>
                                    </p:set>
                                    <p:animEffect transition="in" filter="wipe(up)">
                                      <p:cBhvr>
                                        <p:cTn id="32" dur="75"/>
                                        <p:tgtEl>
                                          <p:spTgt spid="809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uild="p"/>
      <p:bldP spid="80901" grpId="0" build="p"/>
      <p:bldP spid="8090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a:xfrm>
            <a:off x="457200" y="685800"/>
            <a:ext cx="4724400" cy="685800"/>
          </a:xfrm>
        </p:spPr>
        <p:txBody>
          <a:bodyPr anchor="ctr" anchorCtr="0"/>
          <a:lstStyle/>
          <a:p>
            <a:pPr marL="838200" indent="-838200" algn="l"/>
            <a:r>
              <a:rPr lang="en-US" altLang="zh-CN" sz="2800" dirty="0">
                <a:solidFill>
                  <a:schemeClr val="tx1"/>
                </a:solidFill>
                <a:latin typeface="华文行楷" panose="02010800040101010101" pitchFamily="2" charset="-122"/>
                <a:ea typeface="华文行楷" panose="02010800040101010101" pitchFamily="2" charset="-122"/>
                <a:cs typeface="华文行楷" panose="02010800040101010101" pitchFamily="2" charset="-122"/>
              </a:rPr>
              <a:t>4 .</a:t>
            </a:r>
            <a:r>
              <a:rPr lang="zh-CN" altLang="en-US" sz="2800" dirty="0">
                <a:solidFill>
                  <a:schemeClr val="tx1"/>
                </a:solidFill>
                <a:latin typeface="华文行楷" panose="02010800040101010101" pitchFamily="2" charset="-122"/>
                <a:ea typeface="华文行楷" panose="02010800040101010101" pitchFamily="2" charset="-122"/>
                <a:cs typeface="华文行楷" panose="02010800040101010101" pitchFamily="2" charset="-122"/>
              </a:rPr>
              <a:t>脉宽调制电路的基本原理</a:t>
            </a:r>
            <a:endParaRPr lang="zh-CN" altLang="en-US" sz="2800">
              <a:solidFill>
                <a:schemeClr val="tx1"/>
              </a:solidFill>
              <a:latin typeface="华文行楷" panose="02010800040101010101" pitchFamily="2" charset="-122"/>
              <a:ea typeface="华文行楷" panose="02010800040101010101" pitchFamily="2" charset="-122"/>
              <a:cs typeface="华文行楷" panose="02010800040101010101" pitchFamily="2" charset="-122"/>
            </a:endParaRPr>
          </a:p>
        </p:txBody>
      </p:sp>
      <p:graphicFrame>
        <p:nvGraphicFramePr>
          <p:cNvPr id="72712" name="对象 72711"/>
          <p:cNvGraphicFramePr/>
          <p:nvPr/>
        </p:nvGraphicFramePr>
        <p:xfrm>
          <a:off x="6553200" y="1981200"/>
          <a:ext cx="2405063" cy="2819400"/>
        </p:xfrm>
        <a:graphic>
          <a:graphicData uri="http://schemas.openxmlformats.org/presentationml/2006/ole">
            <mc:AlternateContent xmlns:mc="http://schemas.openxmlformats.org/markup-compatibility/2006">
              <mc:Choice xmlns:v="urn:schemas-microsoft-com:vml" Requires="v">
                <p:oleObj spid="_x0000_s40963" r:id="rId3" imgW="11020425" imgH="12925425" progId="MSPhotoEd.3">
                  <p:embed/>
                </p:oleObj>
              </mc:Choice>
              <mc:Fallback>
                <p:oleObj r:id="rId3" imgW="11020425" imgH="12925425" progId="MSPhotoEd.3">
                  <p:embed/>
                  <p:pic>
                    <p:nvPicPr>
                      <p:cNvPr id="0" name="图片 3114"/>
                      <p:cNvPicPr/>
                      <p:nvPr/>
                    </p:nvPicPr>
                    <p:blipFill>
                      <a:blip r:embed="rId4"/>
                      <a:stretch>
                        <a:fillRect/>
                      </a:stretch>
                    </p:blipFill>
                    <p:spPr>
                      <a:xfrm>
                        <a:off x="6553200" y="1981200"/>
                        <a:ext cx="2405063" cy="2819400"/>
                      </a:xfrm>
                      <a:prstGeom prst="rect">
                        <a:avLst/>
                      </a:prstGeom>
                      <a:noFill/>
                      <a:ln w="38100">
                        <a:noFill/>
                        <a:miter/>
                      </a:ln>
                    </p:spPr>
                  </p:pic>
                </p:oleObj>
              </mc:Fallback>
            </mc:AlternateContent>
          </a:graphicData>
        </a:graphic>
      </p:graphicFrame>
      <p:graphicFrame>
        <p:nvGraphicFramePr>
          <p:cNvPr id="72715" name="对象 72714"/>
          <p:cNvGraphicFramePr/>
          <p:nvPr/>
        </p:nvGraphicFramePr>
        <p:xfrm>
          <a:off x="457200" y="1981200"/>
          <a:ext cx="6096000" cy="2540000"/>
        </p:xfrm>
        <a:graphic>
          <a:graphicData uri="http://schemas.openxmlformats.org/presentationml/2006/ole">
            <mc:AlternateContent xmlns:mc="http://schemas.openxmlformats.org/markup-compatibility/2006">
              <mc:Choice xmlns:v="urn:schemas-microsoft-com:vml" Requires="v">
                <p:oleObj spid="_x0000_s40964" r:id="rId5" imgW="23707725" imgH="9877425" progId="MSPhotoEd.3">
                  <p:embed/>
                </p:oleObj>
              </mc:Choice>
              <mc:Fallback>
                <p:oleObj r:id="rId5" imgW="23707725" imgH="9877425" progId="MSPhotoEd.3">
                  <p:embed/>
                  <p:pic>
                    <p:nvPicPr>
                      <p:cNvPr id="0" name="图片 3113"/>
                      <p:cNvPicPr/>
                      <p:nvPr/>
                    </p:nvPicPr>
                    <p:blipFill>
                      <a:blip r:embed="rId6"/>
                      <a:stretch>
                        <a:fillRect/>
                      </a:stretch>
                    </p:blipFill>
                    <p:spPr>
                      <a:xfrm>
                        <a:off x="457200" y="1981200"/>
                        <a:ext cx="6096000" cy="2540000"/>
                      </a:xfrm>
                      <a:prstGeom prst="rect">
                        <a:avLst/>
                      </a:prstGeom>
                      <a:noFill/>
                      <a:ln w="38100">
                        <a:noFill/>
                        <a:miter/>
                      </a:ln>
                    </p:spPr>
                  </p:pic>
                </p:oleObj>
              </mc:Fallback>
            </mc:AlternateContent>
          </a:graphicData>
        </a:graphic>
      </p:graphicFrame>
      <p:sp>
        <p:nvSpPr>
          <p:cNvPr id="72716" name="直接连接符 72715"/>
          <p:cNvSpPr/>
          <p:nvPr/>
        </p:nvSpPr>
        <p:spPr>
          <a:xfrm>
            <a:off x="2662238" y="2133600"/>
            <a:ext cx="0" cy="2362200"/>
          </a:xfrm>
          <a:prstGeom prst="line">
            <a:avLst/>
          </a:prstGeom>
          <a:ln w="9525" cap="flat" cmpd="sng">
            <a:solidFill>
              <a:srgbClr val="FF3300"/>
            </a:solidFill>
            <a:prstDash val="lgDash"/>
            <a:headEnd type="none" w="med" len="med"/>
            <a:tailEnd type="none" w="med" len="med"/>
          </a:ln>
        </p:spPr>
      </p:sp>
      <p:sp>
        <p:nvSpPr>
          <p:cNvPr id="72717" name="直接连接符 72716"/>
          <p:cNvSpPr/>
          <p:nvPr/>
        </p:nvSpPr>
        <p:spPr>
          <a:xfrm>
            <a:off x="4191000" y="2133600"/>
            <a:ext cx="0" cy="2362200"/>
          </a:xfrm>
          <a:prstGeom prst="line">
            <a:avLst/>
          </a:prstGeom>
          <a:ln w="9525" cap="flat" cmpd="sng">
            <a:solidFill>
              <a:srgbClr val="FF3300"/>
            </a:solidFill>
            <a:prstDash val="lgDash"/>
            <a:headEnd type="none" w="med" len="med"/>
            <a:tailEnd type="none" w="med" len="med"/>
          </a:ln>
        </p:spPr>
      </p:sp>
      <p:sp>
        <p:nvSpPr>
          <p:cNvPr id="72718" name="文本框 72717"/>
          <p:cNvSpPr txBox="1"/>
          <p:nvPr/>
        </p:nvSpPr>
        <p:spPr>
          <a:xfrm>
            <a:off x="2514600" y="1752600"/>
            <a:ext cx="1752600" cy="396875"/>
          </a:xfrm>
          <a:prstGeom prst="rect">
            <a:avLst/>
          </a:prstGeom>
          <a:noFill/>
          <a:ln w="9525">
            <a:noFill/>
          </a:ln>
        </p:spPr>
        <p:txBody>
          <a:bodyPr>
            <a:spAutoFit/>
          </a:bodyPr>
          <a:lstStyle/>
          <a:p>
            <a:pPr>
              <a:spcBef>
                <a:spcPct val="50000"/>
              </a:spcBef>
            </a:pPr>
            <a:r>
              <a:rPr lang="zh-CN" altLang="en-US" sz="2000" b="1" dirty="0">
                <a:solidFill>
                  <a:srgbClr val="D60093"/>
                </a:solidFill>
                <a:latin typeface="Times New Roman" panose="02020603050405020304" pitchFamily="18" charset="0"/>
              </a:rPr>
              <a:t>比较放大电路</a:t>
            </a:r>
            <a:endParaRPr lang="zh-CN" altLang="en-US" sz="2000" b="1">
              <a:solidFill>
                <a:srgbClr val="D60093"/>
              </a:solidFill>
              <a:latin typeface="Times New Roman" panose="02020603050405020304" pitchFamily="18" charset="0"/>
            </a:endParaRPr>
          </a:p>
        </p:txBody>
      </p:sp>
      <p:sp>
        <p:nvSpPr>
          <p:cNvPr id="72719" name="文本框 72718"/>
          <p:cNvSpPr txBox="1"/>
          <p:nvPr/>
        </p:nvSpPr>
        <p:spPr>
          <a:xfrm>
            <a:off x="1600200" y="1524000"/>
            <a:ext cx="990600" cy="701675"/>
          </a:xfrm>
          <a:prstGeom prst="rect">
            <a:avLst/>
          </a:prstGeom>
          <a:noFill/>
          <a:ln w="9525">
            <a:noFill/>
          </a:ln>
        </p:spPr>
        <p:txBody>
          <a:bodyPr>
            <a:spAutoFit/>
          </a:bodyPr>
          <a:lstStyle/>
          <a:p>
            <a:pPr algn="ctr"/>
            <a:r>
              <a:rPr lang="zh-CN" altLang="en-US" sz="2000" b="1" dirty="0">
                <a:solidFill>
                  <a:srgbClr val="D60093"/>
                </a:solidFill>
                <a:latin typeface="Times New Roman" panose="02020603050405020304" pitchFamily="18" charset="0"/>
              </a:rPr>
              <a:t>电压</a:t>
            </a:r>
          </a:p>
          <a:p>
            <a:pPr algn="ctr"/>
            <a:r>
              <a:rPr lang="zh-CN" altLang="en-US" sz="2000" b="1" dirty="0">
                <a:solidFill>
                  <a:srgbClr val="D60093"/>
                </a:solidFill>
                <a:latin typeface="Times New Roman" panose="02020603050405020304" pitchFamily="18" charset="0"/>
              </a:rPr>
              <a:t>比较器</a:t>
            </a:r>
            <a:endParaRPr lang="zh-CN" altLang="en-US" sz="2000" b="1">
              <a:solidFill>
                <a:srgbClr val="D60093"/>
              </a:solidFill>
              <a:latin typeface="Times New Roman" panose="02020603050405020304" pitchFamily="18" charset="0"/>
            </a:endParaRPr>
          </a:p>
        </p:txBody>
      </p:sp>
      <p:grpSp>
        <p:nvGrpSpPr>
          <p:cNvPr id="72724" name="组合 72723"/>
          <p:cNvGrpSpPr/>
          <p:nvPr/>
        </p:nvGrpSpPr>
        <p:grpSpPr>
          <a:xfrm>
            <a:off x="679450" y="2133600"/>
            <a:ext cx="920750" cy="609600"/>
            <a:chOff x="428" y="864"/>
            <a:chExt cx="580" cy="384"/>
          </a:xfrm>
        </p:grpSpPr>
        <p:sp>
          <p:nvSpPr>
            <p:cNvPr id="72720" name="直接连接符 72719"/>
            <p:cNvSpPr/>
            <p:nvPr/>
          </p:nvSpPr>
          <p:spPr>
            <a:xfrm>
              <a:off x="428" y="864"/>
              <a:ext cx="0" cy="384"/>
            </a:xfrm>
            <a:prstGeom prst="line">
              <a:avLst/>
            </a:prstGeom>
            <a:ln w="9525" cap="flat" cmpd="sng">
              <a:solidFill>
                <a:srgbClr val="FF3300"/>
              </a:solidFill>
              <a:prstDash val="lgDash"/>
              <a:headEnd type="none" w="med" len="med"/>
              <a:tailEnd type="none" w="med" len="med"/>
            </a:ln>
          </p:spPr>
        </p:sp>
        <p:sp>
          <p:nvSpPr>
            <p:cNvPr id="72721" name="直接连接符 72720"/>
            <p:cNvSpPr/>
            <p:nvPr/>
          </p:nvSpPr>
          <p:spPr>
            <a:xfrm>
              <a:off x="432" y="1248"/>
              <a:ext cx="576" cy="0"/>
            </a:xfrm>
            <a:prstGeom prst="line">
              <a:avLst/>
            </a:prstGeom>
            <a:ln w="9525" cap="flat" cmpd="sng">
              <a:solidFill>
                <a:srgbClr val="FF3300"/>
              </a:solidFill>
              <a:prstDash val="lgDash"/>
              <a:headEnd type="none" w="med" len="med"/>
              <a:tailEnd type="none" w="med" len="med"/>
            </a:ln>
          </p:spPr>
        </p:sp>
        <p:sp>
          <p:nvSpPr>
            <p:cNvPr id="72722" name="直接连接符 72721"/>
            <p:cNvSpPr/>
            <p:nvPr/>
          </p:nvSpPr>
          <p:spPr>
            <a:xfrm flipV="1">
              <a:off x="1008" y="864"/>
              <a:ext cx="0" cy="384"/>
            </a:xfrm>
            <a:prstGeom prst="line">
              <a:avLst/>
            </a:prstGeom>
            <a:ln w="9525" cap="flat" cmpd="sng">
              <a:solidFill>
                <a:srgbClr val="FF3300"/>
              </a:solidFill>
              <a:prstDash val="lgDash"/>
              <a:headEnd type="none" w="med" len="med"/>
              <a:tailEnd type="none" w="med" len="med"/>
            </a:ln>
          </p:spPr>
        </p:sp>
      </p:grpSp>
      <p:sp>
        <p:nvSpPr>
          <p:cNvPr id="72723" name="文本框 72722"/>
          <p:cNvSpPr txBox="1"/>
          <p:nvPr/>
        </p:nvSpPr>
        <p:spPr>
          <a:xfrm>
            <a:off x="685800" y="1752600"/>
            <a:ext cx="914400" cy="366713"/>
          </a:xfrm>
          <a:prstGeom prst="rect">
            <a:avLst/>
          </a:prstGeom>
          <a:noFill/>
          <a:ln w="9525">
            <a:noFill/>
          </a:ln>
        </p:spPr>
        <p:txBody>
          <a:bodyPr>
            <a:spAutoFit/>
          </a:bodyPr>
          <a:lstStyle/>
          <a:p>
            <a:pPr>
              <a:spcBef>
                <a:spcPct val="50000"/>
              </a:spcBef>
            </a:pPr>
            <a:r>
              <a:rPr lang="zh-CN" altLang="en-US" sz="1800" b="1" dirty="0">
                <a:solidFill>
                  <a:srgbClr val="D60093"/>
                </a:solidFill>
                <a:latin typeface="Times New Roman" panose="02020603050405020304" pitchFamily="18" charset="0"/>
              </a:rPr>
              <a:t>调整管</a:t>
            </a:r>
            <a:endParaRPr lang="zh-CN" altLang="en-US" sz="1800" b="1">
              <a:solidFill>
                <a:srgbClr val="D60093"/>
              </a:solidFill>
              <a:latin typeface="Times New Roman" panose="02020603050405020304" pitchFamily="18" charset="0"/>
            </a:endParaRPr>
          </a:p>
        </p:txBody>
      </p:sp>
      <p:sp>
        <p:nvSpPr>
          <p:cNvPr id="72725" name="文本框 72724"/>
          <p:cNvSpPr txBox="1"/>
          <p:nvPr/>
        </p:nvSpPr>
        <p:spPr>
          <a:xfrm>
            <a:off x="467995" y="5154295"/>
            <a:ext cx="7924800" cy="460375"/>
          </a:xfrm>
          <a:prstGeom prst="rect">
            <a:avLst/>
          </a:prstGeom>
          <a:noFill/>
          <a:ln w="9525">
            <a:noFill/>
          </a:ln>
        </p:spPr>
        <p:txBody>
          <a:bodyPr>
            <a:spAutoFit/>
          </a:bodyPr>
          <a:lstStyle/>
          <a:p>
            <a:pPr>
              <a:spcBef>
                <a:spcPct val="50000"/>
              </a:spcBef>
            </a:pP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N1</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O1 </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P2</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B1</a:t>
            </a:r>
            <a:r>
              <a:rPr lang="zh-CN" altLang="en-US" sz="2400" b="1" dirty="0">
                <a:latin typeface="Times New Roman" panose="02020603050405020304" pitchFamily="18" charset="0"/>
              </a:rPr>
              <a:t>的占空比</a:t>
            </a:r>
            <a:r>
              <a:rPr lang="en-US" altLang="zh-CN" sz="2400" b="1" i="1">
                <a:latin typeface="Times New Roman" panose="02020603050405020304" pitchFamily="18" charset="0"/>
                <a:cs typeface="Times New Roman" panose="02020603050405020304" pitchFamily="18" charset="0"/>
              </a:rPr>
              <a:t>δ</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a:t>
            </a:r>
          </a:p>
        </p:txBody>
      </p:sp>
      <p:sp>
        <p:nvSpPr>
          <p:cNvPr id="72726" name="文本框 72725"/>
          <p:cNvSpPr txBox="1"/>
          <p:nvPr/>
        </p:nvSpPr>
        <p:spPr>
          <a:xfrm>
            <a:off x="457200" y="5661025"/>
            <a:ext cx="7924800" cy="460375"/>
          </a:xfrm>
          <a:prstGeom prst="rect">
            <a:avLst/>
          </a:prstGeom>
          <a:noFill/>
          <a:ln w="9525">
            <a:noFill/>
          </a:ln>
        </p:spPr>
        <p:txBody>
          <a:bodyPr>
            <a:spAutoFit/>
          </a:bodyPr>
          <a:lstStyle/>
          <a:p>
            <a:pPr>
              <a:spcBef>
                <a:spcPct val="50000"/>
              </a:spcBef>
            </a:pP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N1 </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O1</a:t>
            </a:r>
            <a:r>
              <a:rPr lang="en-US" altLang="zh-CN" sz="2400" b="1">
                <a:latin typeface="Times New Roman" panose="02020603050405020304" pitchFamily="18" charset="0"/>
              </a:rPr>
              <a:t>↑</a:t>
            </a:r>
            <a:r>
              <a:rPr lang="en-US" altLang="zh-CN" sz="2400" b="1" baseline="-25000">
                <a:latin typeface="Times New Roman" panose="02020603050405020304" pitchFamily="18" charset="0"/>
              </a:rPr>
              <a:t> </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P2</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B1</a:t>
            </a:r>
            <a:r>
              <a:rPr lang="zh-CN" altLang="en-US" sz="2400" b="1" dirty="0">
                <a:latin typeface="Times New Roman" panose="02020603050405020304" pitchFamily="18" charset="0"/>
              </a:rPr>
              <a:t>的占空比</a:t>
            </a:r>
            <a:r>
              <a:rPr lang="en-US" altLang="zh-CN" sz="2400" b="1" i="1">
                <a:latin typeface="Times New Roman" panose="02020603050405020304" pitchFamily="18" charset="0"/>
                <a:cs typeface="Times New Roman" panose="02020603050405020304" pitchFamily="18" charset="0"/>
              </a:rPr>
              <a:t>δ</a:t>
            </a:r>
            <a:r>
              <a:rPr lang="en-US" altLang="zh-CN"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a:t>
            </a:r>
          </a:p>
        </p:txBody>
      </p:sp>
      <p:sp>
        <p:nvSpPr>
          <p:cNvPr id="72727" name="文本框 72726"/>
          <p:cNvSpPr txBox="1"/>
          <p:nvPr/>
        </p:nvSpPr>
        <p:spPr>
          <a:xfrm>
            <a:off x="6400800" y="1066800"/>
            <a:ext cx="2286000" cy="822325"/>
          </a:xfrm>
          <a:prstGeom prst="rect">
            <a:avLst/>
          </a:prstGeom>
          <a:noFill/>
          <a:ln w="9525">
            <a:noFill/>
          </a:ln>
        </p:spPr>
        <p:txBody>
          <a:bodyPr>
            <a:spAutoFit/>
          </a:bodyPr>
          <a:lstStyle/>
          <a:p>
            <a:pPr>
              <a:spcBef>
                <a:spcPct val="50000"/>
              </a:spcBef>
            </a:pPr>
            <a:r>
              <a:rPr lang="en-US" altLang="zh-CN" b="1" i="1">
                <a:solidFill>
                  <a:srgbClr val="D60093"/>
                </a:solidFill>
                <a:latin typeface="Times New Roman" panose="02020603050405020304" pitchFamily="18" charset="0"/>
              </a:rPr>
              <a:t>u</a:t>
            </a:r>
            <a:r>
              <a:rPr lang="en-US" altLang="zh-CN" b="1" baseline="-25000">
                <a:solidFill>
                  <a:srgbClr val="D60093"/>
                </a:solidFill>
                <a:latin typeface="Times New Roman" panose="02020603050405020304" pitchFamily="18" charset="0"/>
              </a:rPr>
              <a:t>P2</a:t>
            </a:r>
            <a:r>
              <a:rPr lang="zh-CN" altLang="en-US" b="1">
                <a:solidFill>
                  <a:srgbClr val="D60093"/>
                </a:solidFill>
                <a:latin typeface="Times New Roman" panose="02020603050405020304" pitchFamily="18" charset="0"/>
              </a:rPr>
              <a:t>与</a:t>
            </a:r>
            <a:r>
              <a:rPr lang="en-US" altLang="zh-CN" b="1" i="1">
                <a:solidFill>
                  <a:srgbClr val="D60093"/>
                </a:solidFill>
                <a:latin typeface="Times New Roman" panose="02020603050405020304" pitchFamily="18" charset="0"/>
              </a:rPr>
              <a:t>u</a:t>
            </a:r>
            <a:r>
              <a:rPr lang="en-US" altLang="zh-CN" b="1" baseline="-25000">
                <a:solidFill>
                  <a:srgbClr val="D60093"/>
                </a:solidFill>
                <a:latin typeface="Times New Roman" panose="02020603050405020304" pitchFamily="18" charset="0"/>
              </a:rPr>
              <a:t>B1</a:t>
            </a:r>
            <a:r>
              <a:rPr lang="zh-CN" altLang="en-US" b="1" dirty="0">
                <a:solidFill>
                  <a:srgbClr val="D60093"/>
                </a:solidFill>
                <a:latin typeface="Times New Roman" panose="02020603050405020304" pitchFamily="18" charset="0"/>
              </a:rPr>
              <a:t>占空比的关系</a:t>
            </a:r>
            <a:endParaRPr lang="zh-CN" altLang="en-US" b="1">
              <a:solidFill>
                <a:srgbClr val="D60093"/>
              </a:solidFill>
              <a:latin typeface="Times New Roman" panose="02020603050405020304" pitchFamily="18" charset="0"/>
            </a:endParaRPr>
          </a:p>
        </p:txBody>
      </p:sp>
      <p:sp>
        <p:nvSpPr>
          <p:cNvPr id="72728" name="直接连接符 72727"/>
          <p:cNvSpPr/>
          <p:nvPr/>
        </p:nvSpPr>
        <p:spPr>
          <a:xfrm>
            <a:off x="6781800" y="2362200"/>
            <a:ext cx="1676400" cy="0"/>
          </a:xfrm>
          <a:prstGeom prst="line">
            <a:avLst/>
          </a:prstGeom>
          <a:ln w="28575" cap="flat" cmpd="sng">
            <a:solidFill>
              <a:srgbClr val="FF3300"/>
            </a:solidFill>
            <a:prstDash val="lgDash"/>
            <a:headEnd type="none" w="med" len="med"/>
            <a:tailEnd type="none" w="med" len="med"/>
          </a:ln>
        </p:spPr>
      </p:sp>
      <p:grpSp>
        <p:nvGrpSpPr>
          <p:cNvPr id="72733" name="组合 72732"/>
          <p:cNvGrpSpPr/>
          <p:nvPr/>
        </p:nvGrpSpPr>
        <p:grpSpPr>
          <a:xfrm>
            <a:off x="7121525" y="2362200"/>
            <a:ext cx="1090613" cy="2133600"/>
            <a:chOff x="4486" y="1488"/>
            <a:chExt cx="687" cy="1344"/>
          </a:xfrm>
        </p:grpSpPr>
        <p:sp>
          <p:nvSpPr>
            <p:cNvPr id="72729" name="直接连接符 72728"/>
            <p:cNvSpPr/>
            <p:nvPr/>
          </p:nvSpPr>
          <p:spPr>
            <a:xfrm>
              <a:off x="4486" y="1488"/>
              <a:ext cx="0" cy="1344"/>
            </a:xfrm>
            <a:prstGeom prst="line">
              <a:avLst/>
            </a:prstGeom>
            <a:ln w="9525" cap="flat" cmpd="sng">
              <a:solidFill>
                <a:srgbClr val="FF3300"/>
              </a:solidFill>
              <a:prstDash val="lgDash"/>
              <a:headEnd type="none" w="med" len="med"/>
              <a:tailEnd type="none" w="med" len="med"/>
            </a:ln>
          </p:spPr>
        </p:sp>
        <p:sp>
          <p:nvSpPr>
            <p:cNvPr id="72730" name="直接连接符 72729"/>
            <p:cNvSpPr/>
            <p:nvPr/>
          </p:nvSpPr>
          <p:spPr>
            <a:xfrm>
              <a:off x="4608" y="1488"/>
              <a:ext cx="0" cy="1344"/>
            </a:xfrm>
            <a:prstGeom prst="line">
              <a:avLst/>
            </a:prstGeom>
            <a:ln w="9525" cap="flat" cmpd="sng">
              <a:solidFill>
                <a:srgbClr val="FF3300"/>
              </a:solidFill>
              <a:prstDash val="lgDash"/>
              <a:headEnd type="none" w="med" len="med"/>
              <a:tailEnd type="none" w="med" len="med"/>
            </a:ln>
          </p:spPr>
        </p:sp>
        <p:sp>
          <p:nvSpPr>
            <p:cNvPr id="72731" name="直接连接符 72730"/>
            <p:cNvSpPr/>
            <p:nvPr/>
          </p:nvSpPr>
          <p:spPr>
            <a:xfrm>
              <a:off x="5048" y="1488"/>
              <a:ext cx="0" cy="1344"/>
            </a:xfrm>
            <a:prstGeom prst="line">
              <a:avLst/>
            </a:prstGeom>
            <a:ln w="9525" cap="flat" cmpd="sng">
              <a:solidFill>
                <a:srgbClr val="FF3300"/>
              </a:solidFill>
              <a:prstDash val="lgDash"/>
              <a:headEnd type="none" w="med" len="med"/>
              <a:tailEnd type="none" w="med" len="med"/>
            </a:ln>
          </p:spPr>
        </p:sp>
        <p:sp>
          <p:nvSpPr>
            <p:cNvPr id="72732" name="直接连接符 72731"/>
            <p:cNvSpPr/>
            <p:nvPr/>
          </p:nvSpPr>
          <p:spPr>
            <a:xfrm>
              <a:off x="5173" y="1488"/>
              <a:ext cx="0" cy="1344"/>
            </a:xfrm>
            <a:prstGeom prst="line">
              <a:avLst/>
            </a:prstGeom>
            <a:ln w="9525" cap="flat" cmpd="sng">
              <a:solidFill>
                <a:srgbClr val="FF3300"/>
              </a:solidFill>
              <a:prstDash val="lgDash"/>
              <a:headEnd type="none" w="med" len="med"/>
              <a:tailEnd type="none" w="med" len="med"/>
            </a:ln>
          </p:spPr>
        </p:sp>
      </p:grpSp>
      <p:grpSp>
        <p:nvGrpSpPr>
          <p:cNvPr id="72750" name="组合 72749"/>
          <p:cNvGrpSpPr/>
          <p:nvPr/>
        </p:nvGrpSpPr>
        <p:grpSpPr>
          <a:xfrm>
            <a:off x="6781800" y="3522663"/>
            <a:ext cx="1793875" cy="969962"/>
            <a:chOff x="4272" y="2219"/>
            <a:chExt cx="1130" cy="611"/>
          </a:xfrm>
        </p:grpSpPr>
        <p:sp>
          <p:nvSpPr>
            <p:cNvPr id="72734" name="直接连接符 72733"/>
            <p:cNvSpPr/>
            <p:nvPr/>
          </p:nvSpPr>
          <p:spPr>
            <a:xfrm>
              <a:off x="4272" y="2230"/>
              <a:ext cx="218" cy="0"/>
            </a:xfrm>
            <a:prstGeom prst="line">
              <a:avLst/>
            </a:prstGeom>
            <a:ln w="28575" cap="flat" cmpd="sng">
              <a:solidFill>
                <a:srgbClr val="FF3300"/>
              </a:solidFill>
              <a:prstDash val="solid"/>
              <a:headEnd type="none" w="med" len="med"/>
              <a:tailEnd type="none" w="med" len="med"/>
            </a:ln>
          </p:spPr>
        </p:sp>
        <p:sp>
          <p:nvSpPr>
            <p:cNvPr id="72735" name="直接连接符 72734"/>
            <p:cNvSpPr/>
            <p:nvPr/>
          </p:nvSpPr>
          <p:spPr>
            <a:xfrm>
              <a:off x="4488" y="2232"/>
              <a:ext cx="0" cy="598"/>
            </a:xfrm>
            <a:prstGeom prst="line">
              <a:avLst/>
            </a:prstGeom>
            <a:ln w="28575" cap="flat" cmpd="sng">
              <a:solidFill>
                <a:srgbClr val="FF3300"/>
              </a:solidFill>
              <a:prstDash val="solid"/>
              <a:headEnd type="none" w="med" len="med"/>
              <a:tailEnd type="none" w="med" len="med"/>
            </a:ln>
          </p:spPr>
        </p:sp>
        <p:sp>
          <p:nvSpPr>
            <p:cNvPr id="72736" name="直接连接符 72735"/>
            <p:cNvSpPr/>
            <p:nvPr/>
          </p:nvSpPr>
          <p:spPr>
            <a:xfrm>
              <a:off x="4475" y="2820"/>
              <a:ext cx="141" cy="0"/>
            </a:xfrm>
            <a:prstGeom prst="line">
              <a:avLst/>
            </a:prstGeom>
            <a:ln w="28575" cap="flat" cmpd="sng">
              <a:solidFill>
                <a:srgbClr val="FF3300"/>
              </a:solidFill>
              <a:prstDash val="solid"/>
              <a:headEnd type="none" w="med" len="med"/>
              <a:tailEnd type="none" w="med" len="med"/>
            </a:ln>
          </p:spPr>
        </p:sp>
        <p:sp>
          <p:nvSpPr>
            <p:cNvPr id="72738" name="直接连接符 72737"/>
            <p:cNvSpPr/>
            <p:nvPr/>
          </p:nvSpPr>
          <p:spPr>
            <a:xfrm>
              <a:off x="4608" y="2219"/>
              <a:ext cx="0" cy="598"/>
            </a:xfrm>
            <a:prstGeom prst="line">
              <a:avLst/>
            </a:prstGeom>
            <a:ln w="28575" cap="flat" cmpd="sng">
              <a:solidFill>
                <a:srgbClr val="FF3300"/>
              </a:solidFill>
              <a:prstDash val="solid"/>
              <a:headEnd type="none" w="med" len="med"/>
              <a:tailEnd type="none" w="med" len="med"/>
            </a:ln>
          </p:spPr>
        </p:sp>
        <p:sp>
          <p:nvSpPr>
            <p:cNvPr id="72743" name="直接连接符 72742"/>
            <p:cNvSpPr/>
            <p:nvPr/>
          </p:nvSpPr>
          <p:spPr>
            <a:xfrm flipV="1">
              <a:off x="4608" y="2230"/>
              <a:ext cx="458" cy="0"/>
            </a:xfrm>
            <a:prstGeom prst="line">
              <a:avLst/>
            </a:prstGeom>
            <a:ln w="28575" cap="flat" cmpd="sng">
              <a:solidFill>
                <a:srgbClr val="FF3300"/>
              </a:solidFill>
              <a:prstDash val="solid"/>
              <a:headEnd type="none" w="med" len="med"/>
              <a:tailEnd type="none" w="med" len="med"/>
            </a:ln>
          </p:spPr>
        </p:sp>
        <p:sp>
          <p:nvSpPr>
            <p:cNvPr id="72744" name="直接连接符 72743"/>
            <p:cNvSpPr/>
            <p:nvPr/>
          </p:nvSpPr>
          <p:spPr>
            <a:xfrm>
              <a:off x="5053" y="2221"/>
              <a:ext cx="0" cy="598"/>
            </a:xfrm>
            <a:prstGeom prst="line">
              <a:avLst/>
            </a:prstGeom>
            <a:ln w="28575" cap="flat" cmpd="sng">
              <a:solidFill>
                <a:srgbClr val="FF3300"/>
              </a:solidFill>
              <a:prstDash val="solid"/>
              <a:headEnd type="none" w="med" len="med"/>
              <a:tailEnd type="none" w="med" len="med"/>
            </a:ln>
          </p:spPr>
        </p:sp>
        <p:sp>
          <p:nvSpPr>
            <p:cNvPr id="72745" name="直接连接符 72744"/>
            <p:cNvSpPr/>
            <p:nvPr/>
          </p:nvSpPr>
          <p:spPr>
            <a:xfrm>
              <a:off x="5044" y="2815"/>
              <a:ext cx="141" cy="0"/>
            </a:xfrm>
            <a:prstGeom prst="line">
              <a:avLst/>
            </a:prstGeom>
            <a:ln w="28575" cap="flat" cmpd="sng">
              <a:solidFill>
                <a:srgbClr val="FF3300"/>
              </a:solidFill>
              <a:prstDash val="solid"/>
              <a:headEnd type="none" w="med" len="med"/>
              <a:tailEnd type="none" w="med" len="med"/>
            </a:ln>
          </p:spPr>
        </p:sp>
        <p:sp>
          <p:nvSpPr>
            <p:cNvPr id="72746" name="直接连接符 72745"/>
            <p:cNvSpPr/>
            <p:nvPr/>
          </p:nvSpPr>
          <p:spPr>
            <a:xfrm>
              <a:off x="5180" y="2219"/>
              <a:ext cx="0" cy="598"/>
            </a:xfrm>
            <a:prstGeom prst="line">
              <a:avLst/>
            </a:prstGeom>
            <a:ln w="28575" cap="flat" cmpd="sng">
              <a:solidFill>
                <a:srgbClr val="FF3300"/>
              </a:solidFill>
              <a:prstDash val="solid"/>
              <a:headEnd type="none" w="med" len="med"/>
              <a:tailEnd type="none" w="med" len="med"/>
            </a:ln>
          </p:spPr>
        </p:sp>
        <p:sp>
          <p:nvSpPr>
            <p:cNvPr id="72747" name="直接连接符 72746"/>
            <p:cNvSpPr/>
            <p:nvPr/>
          </p:nvSpPr>
          <p:spPr>
            <a:xfrm>
              <a:off x="5184" y="2230"/>
              <a:ext cx="218" cy="0"/>
            </a:xfrm>
            <a:prstGeom prst="line">
              <a:avLst/>
            </a:prstGeom>
            <a:ln w="28575" cap="flat" cmpd="sng">
              <a:solidFill>
                <a:srgbClr val="FF3300"/>
              </a:solidFill>
              <a:prstDash val="solid"/>
              <a:headEnd type="none" w="med" len="med"/>
              <a:tailEnd type="none" w="med" len="med"/>
            </a:ln>
          </p:spPr>
        </p:sp>
      </p:grpSp>
      <p:sp>
        <p:nvSpPr>
          <p:cNvPr id="72748" name="线形标注 1 72747"/>
          <p:cNvSpPr/>
          <p:nvPr/>
        </p:nvSpPr>
        <p:spPr>
          <a:xfrm>
            <a:off x="7620000" y="1600200"/>
            <a:ext cx="914400" cy="457200"/>
          </a:xfrm>
          <a:prstGeom prst="borderCallout1">
            <a:avLst>
              <a:gd name="adj1" fmla="val 25000"/>
              <a:gd name="adj2" fmla="val -8333"/>
              <a:gd name="adj3" fmla="val 161458"/>
              <a:gd name="adj4" fmla="val -76218"/>
            </a:avLst>
          </a:prstGeom>
          <a:solidFill>
            <a:srgbClr val="66FFFF"/>
          </a:solidFill>
          <a:ln w="19050" cap="flat" cmpd="sng">
            <a:solidFill>
              <a:srgbClr val="FF3300"/>
            </a:solidFill>
            <a:prstDash val="solid"/>
            <a:miter/>
            <a:headEnd type="none" w="med" len="med"/>
            <a:tailEnd type="none" w="med" len="med"/>
          </a:ln>
        </p:spPr>
        <p:txBody>
          <a:bodyPr/>
          <a:lstStyle/>
          <a:p>
            <a:pPr algn="ct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P2</a:t>
            </a:r>
            <a:r>
              <a:rPr lang="en-US" altLang="zh-CN" sz="2000" b="1">
                <a:latin typeface="Times New Roman" panose="02020603050405020304" pitchFamily="18" charset="0"/>
              </a:rPr>
              <a:t>↑</a:t>
            </a:r>
          </a:p>
        </p:txBody>
      </p:sp>
      <p:sp>
        <p:nvSpPr>
          <p:cNvPr id="72751" name="线形标注 1 72750"/>
          <p:cNvSpPr/>
          <p:nvPr/>
        </p:nvSpPr>
        <p:spPr>
          <a:xfrm>
            <a:off x="5715000" y="4457700"/>
            <a:ext cx="855663" cy="419100"/>
          </a:xfrm>
          <a:prstGeom prst="borderCallout1">
            <a:avLst>
              <a:gd name="adj1" fmla="val 27273"/>
              <a:gd name="adj2" fmla="val 108907"/>
              <a:gd name="adj3" fmla="val -90532"/>
              <a:gd name="adj4" fmla="val 164935"/>
            </a:avLst>
          </a:prstGeom>
          <a:solidFill>
            <a:srgbClr val="66FFFF"/>
          </a:solidFill>
          <a:ln w="19050" cap="flat" cmpd="sng">
            <a:solidFill>
              <a:srgbClr val="FF3300"/>
            </a:solidFill>
            <a:prstDash val="solid"/>
            <a:miter/>
            <a:headEnd type="none" w="med" len="med"/>
            <a:tailEnd type="none" w="med" len="med"/>
          </a:ln>
        </p:spPr>
        <p:txBody>
          <a:bodyPr/>
          <a:lstStyle/>
          <a:p>
            <a:pPr algn="ctr"/>
            <a:r>
              <a:rPr lang="en-US" altLang="zh-CN" i="1">
                <a:latin typeface="Times New Roman" panose="02020603050405020304" pitchFamily="18" charset="0"/>
                <a:cs typeface="Times New Roman" panose="02020603050405020304" pitchFamily="18" charset="0"/>
              </a:rPr>
              <a:t>δ</a:t>
            </a:r>
            <a:r>
              <a:rPr lang="en-US" altLang="zh-CN" b="1">
                <a:latin typeface="Times New Roman" panose="02020603050405020304" pitchFamily="18" charset="0"/>
              </a:rPr>
              <a:t>↑</a:t>
            </a:r>
          </a:p>
        </p:txBody>
      </p:sp>
      <p:sp>
        <p:nvSpPr>
          <p:cNvPr id="72752" name="文本框 72751"/>
          <p:cNvSpPr txBox="1"/>
          <p:nvPr/>
        </p:nvSpPr>
        <p:spPr>
          <a:xfrm>
            <a:off x="457200" y="4648200"/>
            <a:ext cx="2133600" cy="46037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稳压原理：</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24"/>
                                        </p:tgtEl>
                                        <p:attrNameLst>
                                          <p:attrName>style.visibility</p:attrName>
                                        </p:attrNameLst>
                                      </p:cBhvr>
                                      <p:to>
                                        <p:strVal val="visible"/>
                                      </p:to>
                                    </p:set>
                                    <p:animEffect transition="in" filter="wipe(left)">
                                      <p:cBhvr>
                                        <p:cTn id="7" dur="500"/>
                                        <p:tgtEl>
                                          <p:spTgt spid="727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272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716"/>
                                        </p:tgtEl>
                                        <p:attrNameLst>
                                          <p:attrName>style.visibility</p:attrName>
                                        </p:attrNameLst>
                                      </p:cBhvr>
                                      <p:to>
                                        <p:strVal val="visible"/>
                                      </p:to>
                                    </p:set>
                                    <p:animEffect transition="in" filter="wipe(up)">
                                      <p:cBhvr>
                                        <p:cTn id="16" dur="500"/>
                                        <p:tgtEl>
                                          <p:spTgt spid="727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27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271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2717"/>
                                        </p:tgtEl>
                                        <p:attrNameLst>
                                          <p:attrName>style.visibility</p:attrName>
                                        </p:attrNameLst>
                                      </p:cBhvr>
                                      <p:to>
                                        <p:strVal val="visible"/>
                                      </p:to>
                                    </p:set>
                                    <p:animEffect transition="in" filter="wipe(up)">
                                      <p:cBhvr>
                                        <p:cTn id="29" dur="500"/>
                                        <p:tgtEl>
                                          <p:spTgt spid="7271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2718">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2727">
                                            <p:txEl>
                                              <p:pRg st="0" end="0"/>
                                            </p:txEl>
                                          </p:spTgt>
                                        </p:tgtEl>
                                        <p:attrNameLst>
                                          <p:attrName>style.visibility</p:attrName>
                                        </p:attrNameLst>
                                      </p:cBhvr>
                                      <p:to>
                                        <p:strVal val="visible"/>
                                      </p:to>
                                    </p:set>
                                    <p:animEffect transition="in" filter="wipe(left)">
                                      <p:cBhvr>
                                        <p:cTn id="38" dur="500"/>
                                        <p:tgtEl>
                                          <p:spTgt spid="7272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2712"/>
                                        </p:tgtEl>
                                        <p:attrNameLst>
                                          <p:attrName>style.visibility</p:attrName>
                                        </p:attrNameLst>
                                      </p:cBhvr>
                                      <p:to>
                                        <p:strVal val="visible"/>
                                      </p:to>
                                    </p:set>
                                    <p:animEffect transition="in" filter="wipe(left)">
                                      <p:cBhvr>
                                        <p:cTn id="43" dur="500"/>
                                        <p:tgtEl>
                                          <p:spTgt spid="727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2728"/>
                                        </p:tgtEl>
                                        <p:attrNameLst>
                                          <p:attrName>style.visibility</p:attrName>
                                        </p:attrNameLst>
                                      </p:cBhvr>
                                      <p:to>
                                        <p:strVal val="visible"/>
                                      </p:to>
                                    </p:set>
                                    <p:animEffect transition="in" filter="wipe(left)">
                                      <p:cBhvr>
                                        <p:cTn id="48" dur="500"/>
                                        <p:tgtEl>
                                          <p:spTgt spid="7272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727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2733"/>
                                        </p:tgtEl>
                                        <p:attrNameLst>
                                          <p:attrName>style.visibility</p:attrName>
                                        </p:attrNameLst>
                                      </p:cBhvr>
                                      <p:to>
                                        <p:strVal val="visible"/>
                                      </p:to>
                                    </p:set>
                                    <p:animEffect transition="in" filter="wipe(up)">
                                      <p:cBhvr>
                                        <p:cTn id="57" dur="500"/>
                                        <p:tgtEl>
                                          <p:spTgt spid="727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2750"/>
                                        </p:tgtEl>
                                        <p:attrNameLst>
                                          <p:attrName>style.visibility</p:attrName>
                                        </p:attrNameLst>
                                      </p:cBhvr>
                                      <p:to>
                                        <p:strVal val="visible"/>
                                      </p:to>
                                    </p:set>
                                    <p:animEffect transition="in" filter="wipe(left)">
                                      <p:cBhvr>
                                        <p:cTn id="62" dur="500"/>
                                        <p:tgtEl>
                                          <p:spTgt spid="7275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27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2752">
                                            <p:txEl>
                                              <p:pRg st="0" end="0"/>
                                            </p:txEl>
                                          </p:spTgt>
                                        </p:tgtEl>
                                        <p:attrNameLst>
                                          <p:attrName>style.visibility</p:attrName>
                                        </p:attrNameLst>
                                      </p:cBhvr>
                                      <p:to>
                                        <p:strVal val="visible"/>
                                      </p:to>
                                    </p:set>
                                    <p:animEffect transition="in" filter="wipe(left)">
                                      <p:cBhvr>
                                        <p:cTn id="71" dur="500"/>
                                        <p:tgtEl>
                                          <p:spTgt spid="72752">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2725">
                                            <p:txEl>
                                              <p:pRg st="0" end="0"/>
                                            </p:txEl>
                                          </p:spTgt>
                                        </p:tgtEl>
                                        <p:attrNameLst>
                                          <p:attrName>style.visibility</p:attrName>
                                        </p:attrNameLst>
                                      </p:cBhvr>
                                      <p:to>
                                        <p:strVal val="visible"/>
                                      </p:to>
                                    </p:set>
                                    <p:animEffect transition="in" filter="wipe(left)">
                                      <p:cBhvr>
                                        <p:cTn id="76" dur="500"/>
                                        <p:tgtEl>
                                          <p:spTgt spid="72725">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2726">
                                            <p:txEl>
                                              <p:pRg st="0" end="0"/>
                                            </p:txEl>
                                          </p:spTgt>
                                        </p:tgtEl>
                                        <p:attrNameLst>
                                          <p:attrName>style.visibility</p:attrName>
                                        </p:attrNameLst>
                                      </p:cBhvr>
                                      <p:to>
                                        <p:strVal val="visible"/>
                                      </p:to>
                                    </p:set>
                                    <p:animEffect transition="in" filter="wipe(left)">
                                      <p:cBhvr>
                                        <p:cTn id="81" dur="500"/>
                                        <p:tgtEl>
                                          <p:spTgt spid="727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8" grpId="0" build="p"/>
      <p:bldP spid="72719" grpId="0" build="p"/>
      <p:bldP spid="72723" grpId="0" build="p"/>
      <p:bldP spid="72725" grpId="0" build="p"/>
      <p:bldP spid="72726" grpId="0" build="p"/>
      <p:bldP spid="72727" grpId="0" build="p"/>
      <p:bldP spid="72748" grpId="0" bldLvl="0" animBg="1"/>
      <p:bldP spid="72751" grpId="0" bldLvl="0" animBg="1"/>
      <p:bldP spid="7275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0" y="620713"/>
            <a:ext cx="7339013" cy="863600"/>
          </a:xfrm>
        </p:spPr>
        <p:txBody>
          <a:bodyPr wrap="square" lIns="91440" tIns="45720" rIns="91440" bIns="45720" anchor="ctr"/>
          <a:lstStyle/>
          <a:p>
            <a:pPr algn="l" eaLnBrk="1" hangingPunct="1">
              <a:lnSpc>
                <a:spcPct val="130000"/>
              </a:lnSpc>
            </a:pPr>
            <a:r>
              <a:rPr lang="zh-CN" altLang="en-US" sz="3200" dirty="0">
                <a:solidFill>
                  <a:schemeClr val="tx1"/>
                </a:solidFill>
                <a:ea typeface="华文行楷" panose="02010800040101010101" pitchFamily="2" charset="-122"/>
              </a:rPr>
              <a:t>三、</a:t>
            </a:r>
            <a:r>
              <a:rPr lang="zh-CN" altLang="en-US" sz="3200" dirty="0">
                <a:solidFill>
                  <a:schemeClr val="tx1"/>
                </a:solidFill>
                <a:latin typeface="宋体" panose="02010600030101010101" pitchFamily="2" charset="-122"/>
                <a:ea typeface="华文行楷" panose="02010800040101010101" pitchFamily="2" charset="-122"/>
              </a:rPr>
              <a:t>并联</a:t>
            </a:r>
            <a:r>
              <a:rPr lang="zh-CN" altLang="zh-CN" sz="3200" dirty="0">
                <a:solidFill>
                  <a:schemeClr val="tx1"/>
                </a:solidFill>
                <a:latin typeface="宋体" panose="02010600030101010101" pitchFamily="2" charset="-122"/>
                <a:ea typeface="华文行楷" panose="02010800040101010101" pitchFamily="2" charset="-122"/>
              </a:rPr>
              <a:t>开关型稳压电路（升压型）</a:t>
            </a:r>
            <a:endParaRPr lang="zh-CN" altLang="en-US" sz="2400" dirty="0">
              <a:solidFill>
                <a:schemeClr val="tx1"/>
              </a:solidFill>
              <a:latin typeface="宋体" panose="02010600030101010101" pitchFamily="2" charset="-122"/>
              <a:ea typeface="华文行楷" panose="02010800040101010101" pitchFamily="2" charset="-122"/>
            </a:endParaRPr>
          </a:p>
        </p:txBody>
      </p:sp>
      <p:graphicFrame>
        <p:nvGraphicFramePr>
          <p:cNvPr id="59394" name="Object 3"/>
          <p:cNvGraphicFramePr/>
          <p:nvPr/>
        </p:nvGraphicFramePr>
        <p:xfrm>
          <a:off x="684213" y="1774825"/>
          <a:ext cx="3962400" cy="1744663"/>
        </p:xfrm>
        <a:graphic>
          <a:graphicData uri="http://schemas.openxmlformats.org/presentationml/2006/ole">
            <mc:AlternateContent xmlns:mc="http://schemas.openxmlformats.org/markup-compatibility/2006">
              <mc:Choice xmlns:v="urn:schemas-microsoft-com:vml" Requires="v">
                <p:oleObj spid="_x0000_s41988" r:id="rId3" imgW="13268325" imgH="5838825" progId="MSPhotoEd.3">
                  <p:embed/>
                </p:oleObj>
              </mc:Choice>
              <mc:Fallback>
                <p:oleObj r:id="rId3" imgW="13268325" imgH="5838825" progId="MSPhotoEd.3">
                  <p:embed/>
                  <p:pic>
                    <p:nvPicPr>
                      <p:cNvPr id="0" name="图片 3176"/>
                      <p:cNvPicPr/>
                      <p:nvPr/>
                    </p:nvPicPr>
                    <p:blipFill>
                      <a:blip r:embed="rId4"/>
                      <a:stretch>
                        <a:fillRect/>
                      </a:stretch>
                    </p:blipFill>
                    <p:spPr>
                      <a:xfrm>
                        <a:off x="684213" y="1774825"/>
                        <a:ext cx="3962400" cy="1744663"/>
                      </a:xfrm>
                      <a:prstGeom prst="rect">
                        <a:avLst/>
                      </a:prstGeom>
                      <a:noFill/>
                      <a:ln w="38100">
                        <a:noFill/>
                        <a:miter/>
                      </a:ln>
                    </p:spPr>
                  </p:pic>
                </p:oleObj>
              </mc:Fallback>
            </mc:AlternateContent>
          </a:graphicData>
        </a:graphic>
      </p:graphicFrame>
      <p:sp>
        <p:nvSpPr>
          <p:cNvPr id="81924" name="Text Box 4"/>
          <p:cNvSpPr txBox="1"/>
          <p:nvPr/>
        </p:nvSpPr>
        <p:spPr>
          <a:xfrm>
            <a:off x="4724400" y="4713288"/>
            <a:ext cx="3663950" cy="1784350"/>
          </a:xfrm>
          <a:prstGeom prst="rect">
            <a:avLst/>
          </a:prstGeom>
          <a:solidFill>
            <a:srgbClr val="FF99FF"/>
          </a:solidFill>
          <a:ln w="9525" cap="flat" cmpd="sng">
            <a:solidFill>
              <a:srgbClr val="FF3300"/>
            </a:solidFill>
            <a:prstDash val="solid"/>
            <a:miter/>
            <a:headEnd type="none" w="med" len="med"/>
            <a:tailEnd type="none" w="med" len="med"/>
          </a:ln>
        </p:spPr>
        <p:txBody>
          <a:bodyPr anchor="t">
            <a:spAutoFit/>
          </a:bodyPr>
          <a:lstStyle/>
          <a:p>
            <a:pPr>
              <a:lnSpc>
                <a:spcPct val="115000"/>
              </a:lnSpc>
            </a:pPr>
            <a:r>
              <a:rPr lang="en-US" altLang="zh-CN" sz="2400" b="1" dirty="0">
                <a:latin typeface="Times New Roman" panose="02020603050405020304" pitchFamily="18" charset="0"/>
                <a:ea typeface="宋体" panose="02010600030101010101" pitchFamily="2" charset="-122"/>
              </a:rPr>
              <a:t>       T</a:t>
            </a:r>
            <a:r>
              <a:rPr lang="zh-CN" altLang="zh-CN" sz="2400" b="1" dirty="0">
                <a:latin typeface="Times New Roman" panose="02020603050405020304" pitchFamily="18" charset="0"/>
                <a:ea typeface="宋体" panose="02010600030101010101" pitchFamily="2" charset="-122"/>
              </a:rPr>
              <a:t>截止，</a:t>
            </a:r>
            <a:r>
              <a:rPr lang="en-US" altLang="zh-CN" sz="2400" b="1" i="1" dirty="0">
                <a:latin typeface="Times New Roman" panose="02020603050405020304" pitchFamily="18" charset="0"/>
                <a:ea typeface="宋体" panose="02010600030101010101" pitchFamily="2" charset="-122"/>
              </a:rPr>
              <a:t>L</a:t>
            </a:r>
            <a:r>
              <a:rPr lang="zh-CN" altLang="zh-CN" sz="2400" b="1" dirty="0">
                <a:latin typeface="Times New Roman" panose="02020603050405020304" pitchFamily="18" charset="0"/>
                <a:ea typeface="宋体" panose="02010600030101010101" pitchFamily="2" charset="-122"/>
              </a:rPr>
              <a:t>产生感生电动势， </a:t>
            </a:r>
            <a:r>
              <a:rPr lang="en-US" altLang="zh-CN" sz="2400" b="1" dirty="0">
                <a:latin typeface="Times New Roman" panose="02020603050405020304" pitchFamily="18" charset="0"/>
                <a:ea typeface="宋体" panose="02010600030101010101" pitchFamily="2" charset="-122"/>
              </a:rPr>
              <a:t>D</a:t>
            </a:r>
            <a:r>
              <a:rPr lang="zh-CN" altLang="zh-CN" sz="2400" b="1" dirty="0">
                <a:latin typeface="Times New Roman" panose="02020603050405020304" pitchFamily="18" charset="0"/>
                <a:ea typeface="宋体" panose="02010600030101010101" pitchFamily="2" charset="-122"/>
              </a:rPr>
              <a:t>导通；</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zh-CN" sz="2400" b="1" dirty="0">
                <a:latin typeface="Times New Roman" panose="02020603050405020304" pitchFamily="18" charset="0"/>
                <a:ea typeface="宋体" panose="02010600030101010101" pitchFamily="2" charset="-122"/>
              </a:rPr>
              <a:t>与</a:t>
            </a:r>
            <a:r>
              <a:rPr lang="en-US" altLang="zh-CN" sz="2400" b="1" i="1" dirty="0">
                <a:latin typeface="Times New Roman" panose="02020603050405020304" pitchFamily="18" charset="0"/>
                <a:ea typeface="宋体" panose="02010600030101010101" pitchFamily="2" charset="-122"/>
              </a:rPr>
              <a:t>L</a:t>
            </a:r>
            <a:r>
              <a:rPr lang="zh-CN" altLang="zh-CN" sz="2400" b="1" dirty="0">
                <a:latin typeface="Times New Roman" panose="02020603050405020304" pitchFamily="18" charset="0"/>
                <a:ea typeface="宋体" panose="02010600030101010101" pitchFamily="2" charset="-122"/>
              </a:rPr>
              <a:t>所产生的感生电动势相加对</a:t>
            </a:r>
            <a:r>
              <a:rPr lang="en-US" altLang="zh-CN" sz="2400" b="1" i="1" dirty="0">
                <a:latin typeface="Times New Roman" panose="02020603050405020304" pitchFamily="18" charset="0"/>
                <a:ea typeface="宋体" panose="02010600030101010101" pitchFamily="2" charset="-122"/>
              </a:rPr>
              <a:t>C </a:t>
            </a:r>
            <a:r>
              <a:rPr lang="zh-CN" altLang="zh-CN" sz="2400" b="1" dirty="0">
                <a:latin typeface="Times New Roman" panose="02020603050405020304" pitchFamily="18" charset="0"/>
                <a:ea typeface="宋体" panose="02010600030101010101" pitchFamily="2" charset="-122"/>
              </a:rPr>
              <a:t>充电</a:t>
            </a:r>
            <a:r>
              <a:rPr lang="zh-CN" altLang="en-US" sz="2400" b="1" dirty="0">
                <a:latin typeface="Times New Roman" panose="02020603050405020304" pitchFamily="18" charset="0"/>
                <a:ea typeface="宋体" panose="02010600030101010101" pitchFamily="2" charset="-122"/>
              </a:rPr>
              <a:t>。</a:t>
            </a:r>
          </a:p>
        </p:txBody>
      </p:sp>
      <p:graphicFrame>
        <p:nvGraphicFramePr>
          <p:cNvPr id="81925" name="Object 5"/>
          <p:cNvGraphicFramePr/>
          <p:nvPr/>
        </p:nvGraphicFramePr>
        <p:xfrm>
          <a:off x="990600" y="3951288"/>
          <a:ext cx="3124200" cy="1587500"/>
        </p:xfrm>
        <a:graphic>
          <a:graphicData uri="http://schemas.openxmlformats.org/presentationml/2006/ole">
            <mc:AlternateContent xmlns:mc="http://schemas.openxmlformats.org/markup-compatibility/2006">
              <mc:Choice xmlns:v="urn:schemas-microsoft-com:vml" Requires="v">
                <p:oleObj spid="_x0000_s41989" r:id="rId5" imgW="11477625" imgH="5838825" progId="MSPhotoEd.3">
                  <p:embed/>
                </p:oleObj>
              </mc:Choice>
              <mc:Fallback>
                <p:oleObj r:id="rId5" imgW="11477625" imgH="5838825" progId="MSPhotoEd.3">
                  <p:embed/>
                  <p:pic>
                    <p:nvPicPr>
                      <p:cNvPr id="0" name="图片 3174"/>
                      <p:cNvPicPr/>
                      <p:nvPr/>
                    </p:nvPicPr>
                    <p:blipFill>
                      <a:blip r:embed="rId6"/>
                      <a:stretch>
                        <a:fillRect/>
                      </a:stretch>
                    </p:blipFill>
                    <p:spPr>
                      <a:xfrm>
                        <a:off x="990600" y="3951288"/>
                        <a:ext cx="3124200" cy="1587500"/>
                      </a:xfrm>
                      <a:prstGeom prst="rect">
                        <a:avLst/>
                      </a:prstGeom>
                      <a:noFill/>
                      <a:ln w="38100">
                        <a:noFill/>
                        <a:miter/>
                      </a:ln>
                    </p:spPr>
                  </p:pic>
                </p:oleObj>
              </mc:Fallback>
            </mc:AlternateContent>
          </a:graphicData>
        </a:graphic>
      </p:graphicFrame>
      <p:sp>
        <p:nvSpPr>
          <p:cNvPr id="81926" name="Text Box 6"/>
          <p:cNvSpPr txBox="1"/>
          <p:nvPr/>
        </p:nvSpPr>
        <p:spPr>
          <a:xfrm>
            <a:off x="827088" y="5591175"/>
            <a:ext cx="3529012" cy="831850"/>
          </a:xfrm>
          <a:prstGeom prst="rect">
            <a:avLst/>
          </a:prstGeom>
          <a:solidFill>
            <a:srgbClr val="66FFFF"/>
          </a:solidFill>
          <a:ln w="9525" cap="flat" cmpd="sng">
            <a:solidFill>
              <a:srgbClr val="00CCFF"/>
            </a:solidFill>
            <a:prstDash val="solid"/>
            <a:miter/>
            <a:headEnd type="none" w="med" len="med"/>
            <a:tailEnd type="none" w="med" len="med"/>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T</a:t>
            </a:r>
            <a:r>
              <a:rPr lang="zh-CN" altLang="zh-CN" sz="2400" b="1" dirty="0">
                <a:latin typeface="Times New Roman" panose="02020603050405020304" pitchFamily="18" charset="0"/>
                <a:ea typeface="宋体" panose="02010600030101010101" pitchFamily="2" charset="-122"/>
              </a:rPr>
              <a:t>饱和导通， </a:t>
            </a:r>
            <a:r>
              <a:rPr lang="en-US" altLang="zh-CN" sz="2400" b="1" i="1" dirty="0">
                <a:latin typeface="Times New Roman" panose="02020603050405020304" pitchFamily="18" charset="0"/>
                <a:ea typeface="宋体" panose="02010600030101010101" pitchFamily="2" charset="-122"/>
              </a:rPr>
              <a:t>L </a:t>
            </a:r>
            <a:r>
              <a:rPr lang="zh-CN" altLang="zh-CN" sz="2400" b="1" dirty="0">
                <a:latin typeface="Times New Roman" panose="02020603050405020304" pitchFamily="18" charset="0"/>
                <a:ea typeface="宋体" panose="02010600030101010101" pitchFamily="2" charset="-122"/>
              </a:rPr>
              <a:t>储能， </a:t>
            </a:r>
            <a:r>
              <a:rPr lang="en-US" altLang="zh-CN" sz="2400" b="1" dirty="0">
                <a:latin typeface="Times New Roman" panose="02020603050405020304" pitchFamily="18" charset="0"/>
                <a:ea typeface="宋体" panose="02010600030101010101" pitchFamily="2" charset="-122"/>
              </a:rPr>
              <a:t>D</a:t>
            </a:r>
            <a:r>
              <a:rPr lang="zh-CN" altLang="zh-CN" sz="2400" b="1" dirty="0">
                <a:latin typeface="Times New Roman" panose="02020603050405020304" pitchFamily="18" charset="0"/>
                <a:ea typeface="宋体" panose="02010600030101010101" pitchFamily="2" charset="-122"/>
              </a:rPr>
              <a:t>截止</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 </a:t>
            </a:r>
            <a:r>
              <a:rPr lang="zh-CN" altLang="zh-CN" sz="2400" b="1" dirty="0">
                <a:latin typeface="Times New Roman" panose="02020603050405020304" pitchFamily="18" charset="0"/>
                <a:ea typeface="宋体" panose="02010600030101010101" pitchFamily="2" charset="-122"/>
              </a:rPr>
              <a:t>对负载放电。</a:t>
            </a:r>
            <a:endParaRPr lang="zh-CN" altLang="en-US" sz="2400" b="1" dirty="0">
              <a:latin typeface="Times New Roman" panose="02020603050405020304" pitchFamily="18" charset="0"/>
              <a:ea typeface="宋体" panose="02010600030101010101" pitchFamily="2" charset="-122"/>
            </a:endParaRPr>
          </a:p>
        </p:txBody>
      </p:sp>
      <p:graphicFrame>
        <p:nvGraphicFramePr>
          <p:cNvPr id="81927" name="Object 7"/>
          <p:cNvGraphicFramePr/>
          <p:nvPr/>
        </p:nvGraphicFramePr>
        <p:xfrm>
          <a:off x="5076825" y="3141663"/>
          <a:ext cx="2971800" cy="1492250"/>
        </p:xfrm>
        <a:graphic>
          <a:graphicData uri="http://schemas.openxmlformats.org/presentationml/2006/ole">
            <mc:AlternateContent xmlns:mc="http://schemas.openxmlformats.org/markup-compatibility/2006">
              <mc:Choice xmlns:v="urn:schemas-microsoft-com:vml" Requires="v">
                <p:oleObj spid="_x0000_s41990" r:id="rId7" imgW="11401425" imgH="5724525" progId="MSPhotoEd.3">
                  <p:embed/>
                </p:oleObj>
              </mc:Choice>
              <mc:Fallback>
                <p:oleObj r:id="rId7" imgW="11401425" imgH="5724525" progId="MSPhotoEd.3">
                  <p:embed/>
                  <p:pic>
                    <p:nvPicPr>
                      <p:cNvPr id="0" name="图片 3177"/>
                      <p:cNvPicPr/>
                      <p:nvPr/>
                    </p:nvPicPr>
                    <p:blipFill>
                      <a:blip r:embed="rId8"/>
                      <a:stretch>
                        <a:fillRect/>
                      </a:stretch>
                    </p:blipFill>
                    <p:spPr>
                      <a:xfrm>
                        <a:off x="5076825" y="3141663"/>
                        <a:ext cx="2971800" cy="1492250"/>
                      </a:xfrm>
                      <a:prstGeom prst="rect">
                        <a:avLst/>
                      </a:prstGeom>
                      <a:noFill/>
                      <a:ln w="38100">
                        <a:noFill/>
                        <a:miter/>
                      </a:ln>
                    </p:spPr>
                  </p:pic>
                </p:oleObj>
              </mc:Fallback>
            </mc:AlternateContent>
          </a:graphicData>
        </a:graphic>
      </p:graphicFrame>
      <p:sp>
        <p:nvSpPr>
          <p:cNvPr id="81928" name="Text Box 8"/>
          <p:cNvSpPr txBox="1"/>
          <p:nvPr/>
        </p:nvSpPr>
        <p:spPr>
          <a:xfrm>
            <a:off x="914400" y="3494088"/>
            <a:ext cx="1600200" cy="466725"/>
          </a:xfrm>
          <a:prstGeom prst="rect">
            <a:avLst/>
          </a:prstGeom>
          <a:solidFill>
            <a:srgbClr val="66FFFF"/>
          </a:solidFill>
          <a:ln w="9525" cap="flat" cmpd="sng">
            <a:solidFill>
              <a:srgbClr val="00CCFF"/>
            </a:solidFill>
            <a:prstDash val="solid"/>
            <a:miter/>
            <a:headEnd type="none" w="med" len="med"/>
            <a:tailEnd type="none" w="med" len="med"/>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H</a:t>
            </a:r>
            <a:r>
              <a:rPr lang="zh-CN" altLang="zh-CN" sz="2400" b="1" dirty="0">
                <a:latin typeface="Times New Roman" panose="02020603050405020304" pitchFamily="18" charset="0"/>
                <a:ea typeface="宋体" panose="02010600030101010101" pitchFamily="2" charset="-122"/>
              </a:rPr>
              <a:t>时</a:t>
            </a:r>
            <a:endParaRPr lang="zh-CN" altLang="en-US" sz="2400" b="1" dirty="0">
              <a:latin typeface="Times New Roman" panose="02020603050405020304" pitchFamily="18" charset="0"/>
              <a:ea typeface="宋体" panose="02010600030101010101" pitchFamily="2" charset="-122"/>
            </a:endParaRPr>
          </a:p>
        </p:txBody>
      </p:sp>
      <p:sp>
        <p:nvSpPr>
          <p:cNvPr id="81929" name="Text Box 9"/>
          <p:cNvSpPr txBox="1"/>
          <p:nvPr/>
        </p:nvSpPr>
        <p:spPr>
          <a:xfrm>
            <a:off x="4724400" y="2579688"/>
            <a:ext cx="1676400" cy="466725"/>
          </a:xfrm>
          <a:prstGeom prst="rect">
            <a:avLst/>
          </a:prstGeom>
          <a:solidFill>
            <a:srgbClr val="FF99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L</a:t>
            </a:r>
            <a:r>
              <a:rPr lang="zh-CN" altLang="zh-CN" sz="2400" b="1" dirty="0">
                <a:latin typeface="Times New Roman" panose="02020603050405020304" pitchFamily="18" charset="0"/>
                <a:ea typeface="宋体" panose="02010600030101010101" pitchFamily="2" charset="-122"/>
              </a:rPr>
              <a:t>时</a:t>
            </a:r>
            <a:endParaRPr lang="zh-CN" altLang="en-US" sz="2400" b="1" dirty="0">
              <a:latin typeface="Times New Roman" panose="02020603050405020304" pitchFamily="18" charset="0"/>
              <a:ea typeface="宋体" panose="02010600030101010101" pitchFamily="2" charset="-122"/>
            </a:endParaRPr>
          </a:p>
        </p:txBody>
      </p:sp>
      <p:sp>
        <p:nvSpPr>
          <p:cNvPr id="81930" name="Text Box 10"/>
          <p:cNvSpPr txBox="1"/>
          <p:nvPr/>
        </p:nvSpPr>
        <p:spPr>
          <a:xfrm>
            <a:off x="4648200" y="1589088"/>
            <a:ext cx="4267200" cy="822325"/>
          </a:xfrm>
          <a:prstGeom prst="rect">
            <a:avLst/>
          </a:prstGeom>
          <a:noFill/>
          <a:ln w="9525">
            <a:noFill/>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要研究调整管在饱和导通和截止状态下电路的工作情况。</a:t>
            </a:r>
          </a:p>
        </p:txBody>
      </p:sp>
      <p:sp>
        <p:nvSpPr>
          <p:cNvPr id="59402" name="Text Box 16"/>
          <p:cNvSpPr txBox="1"/>
          <p:nvPr/>
        </p:nvSpPr>
        <p:spPr>
          <a:xfrm>
            <a:off x="395288" y="1270000"/>
            <a:ext cx="3598862"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30">
                                            <p:txEl>
                                              <p:pRg st="0" end="0"/>
                                            </p:txEl>
                                          </p:spTgt>
                                        </p:tgtEl>
                                        <p:attrNameLst>
                                          <p:attrName>style.visibility</p:attrName>
                                        </p:attrNameLst>
                                      </p:cBhvr>
                                      <p:to>
                                        <p:strVal val="visible"/>
                                      </p:to>
                                    </p:set>
                                    <p:animEffect transition="in" filter="wipe(left)">
                                      <p:cBhvr>
                                        <p:cTn id="7" dur="500"/>
                                        <p:tgtEl>
                                          <p:spTgt spid="81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wipe(left)">
                                      <p:cBhvr>
                                        <p:cTn id="12" dur="500"/>
                                        <p:tgtEl>
                                          <p:spTgt spid="819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25"/>
                                        </p:tgtEl>
                                        <p:attrNameLst>
                                          <p:attrName>style.visibility</p:attrName>
                                        </p:attrNameLst>
                                      </p:cBhvr>
                                      <p:to>
                                        <p:strVal val="visible"/>
                                      </p:to>
                                    </p:set>
                                    <p:animEffect transition="in" filter="wipe(left)">
                                      <p:cBhvr>
                                        <p:cTn id="17" dur="500"/>
                                        <p:tgtEl>
                                          <p:spTgt spid="81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6"/>
                                        </p:tgtEl>
                                        <p:attrNameLst>
                                          <p:attrName>style.visibility</p:attrName>
                                        </p:attrNameLst>
                                      </p:cBhvr>
                                      <p:to>
                                        <p:strVal val="visible"/>
                                      </p:to>
                                    </p:set>
                                    <p:animEffect transition="in" filter="wipe(left)">
                                      <p:cBhvr>
                                        <p:cTn id="22" dur="500"/>
                                        <p:tgtEl>
                                          <p:spTgt spid="819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9"/>
                                        </p:tgtEl>
                                        <p:attrNameLst>
                                          <p:attrName>style.visibility</p:attrName>
                                        </p:attrNameLst>
                                      </p:cBhvr>
                                      <p:to>
                                        <p:strVal val="visible"/>
                                      </p:to>
                                    </p:set>
                                    <p:animEffect transition="in" filter="wipe(left)">
                                      <p:cBhvr>
                                        <p:cTn id="27" dur="500"/>
                                        <p:tgtEl>
                                          <p:spTgt spid="819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27"/>
                                        </p:tgtEl>
                                        <p:attrNameLst>
                                          <p:attrName>style.visibility</p:attrName>
                                        </p:attrNameLst>
                                      </p:cBhvr>
                                      <p:to>
                                        <p:strVal val="visible"/>
                                      </p:to>
                                    </p:set>
                                    <p:animEffect transition="in" filter="wipe(left)">
                                      <p:cBhvr>
                                        <p:cTn id="32" dur="500"/>
                                        <p:tgtEl>
                                          <p:spTgt spid="819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24"/>
                                        </p:tgtEl>
                                        <p:attrNameLst>
                                          <p:attrName>style.visibility</p:attrName>
                                        </p:attrNameLst>
                                      </p:cBhvr>
                                      <p:to>
                                        <p:strVal val="visible"/>
                                      </p:to>
                                    </p:set>
                                    <p:animEffect transition="in" filter="wipe(left)">
                                      <p:cBhvr>
                                        <p:cTn id="3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6" grpId="0" animBg="1"/>
      <p:bldP spid="81928" grpId="0" animBg="1"/>
      <p:bldP spid="81929" grpId="0" animBg="1"/>
      <p:bldP spid="819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179388" y="908050"/>
            <a:ext cx="7345362" cy="457200"/>
          </a:xfrm>
        </p:spPr>
        <p:txBody>
          <a:bodyPr wrap="square" lIns="91440" tIns="45720" rIns="91440" bIns="45720" anchor="ctr"/>
          <a:lstStyle/>
          <a:p>
            <a:pPr algn="l" eaLnBrk="1" hangingPunct="1"/>
            <a:r>
              <a:rPr lang="zh-CN" altLang="en-US" sz="3200" dirty="0">
                <a:ea typeface="华文行楷" panose="02010800040101010101" pitchFamily="2" charset="-122"/>
              </a:rPr>
              <a:t>一、</a:t>
            </a:r>
            <a:r>
              <a:rPr lang="zh-CN" altLang="en-US" sz="3200" dirty="0">
                <a:solidFill>
                  <a:schemeClr val="tx1"/>
                </a:solidFill>
                <a:ea typeface="华文行楷" panose="02010800040101010101" pitchFamily="2" charset="-122"/>
              </a:rPr>
              <a:t>对整流电路要研究的问题</a:t>
            </a:r>
            <a:endParaRPr lang="zh-CN" altLang="en-US" sz="3200" dirty="0">
              <a:ea typeface="华文行楷" panose="02010800040101010101" pitchFamily="2" charset="-122"/>
            </a:endParaRPr>
          </a:p>
        </p:txBody>
      </p:sp>
      <p:sp>
        <p:nvSpPr>
          <p:cNvPr id="22531" name="Text Box 3"/>
          <p:cNvSpPr txBox="1"/>
          <p:nvPr/>
        </p:nvSpPr>
        <p:spPr>
          <a:xfrm>
            <a:off x="539750" y="1341438"/>
            <a:ext cx="8353425" cy="2305050"/>
          </a:xfrm>
          <a:prstGeom prst="rect">
            <a:avLst/>
          </a:prstGeom>
          <a:noFill/>
          <a:ln w="9525">
            <a:noFill/>
          </a:ln>
        </p:spPr>
        <p:txBody>
          <a:bodyPr anchor="t">
            <a:spAutoFit/>
          </a:bodyPr>
          <a:lstStyle/>
          <a:p>
            <a:pPr>
              <a:lnSpc>
                <a:spcPct val="110000"/>
              </a:lnSpc>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电路的工作原理</a:t>
            </a:r>
            <a:r>
              <a:rPr lang="zh-CN" altLang="en-US" sz="2400" b="1" dirty="0">
                <a:latin typeface="Times New Roman" panose="02020603050405020304" pitchFamily="18" charset="0"/>
                <a:ea typeface="宋体" panose="02010600030101010101" pitchFamily="2" charset="-122"/>
              </a:rPr>
              <a:t>：即二极管工作状态、电路波形的分析</a:t>
            </a:r>
          </a:p>
          <a:p>
            <a:pPr>
              <a:lnSpc>
                <a:spcPct val="110000"/>
              </a:lnSpc>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输出电压和输出电流平均值</a:t>
            </a:r>
            <a:r>
              <a:rPr lang="zh-CN" altLang="en-US" sz="2400" b="1" dirty="0">
                <a:latin typeface="Times New Roman" panose="02020603050405020304" pitchFamily="18" charset="0"/>
                <a:ea typeface="宋体" panose="02010600030101010101" pitchFamily="2" charset="-122"/>
              </a:rPr>
              <a:t>：即输出脉动直流电压和电流平均值的求解方法</a:t>
            </a:r>
          </a:p>
          <a:p>
            <a:pPr>
              <a:lnSpc>
                <a:spcPct val="110000"/>
              </a:lnSpc>
            </a:pPr>
            <a:r>
              <a:rPr lang="en-US" altLang="zh-CN" sz="2800" dirty="0">
                <a:latin typeface="华文行楷" panose="02010800040101010101" pitchFamily="2" charset="-122"/>
                <a:ea typeface="华文行楷" panose="02010800040101010101" pitchFamily="2" charset="-122"/>
              </a:rPr>
              <a:t>3. </a:t>
            </a:r>
            <a:r>
              <a:rPr lang="zh-CN" altLang="en-US" sz="2800" dirty="0">
                <a:latin typeface="华文行楷" panose="02010800040101010101" pitchFamily="2" charset="-122"/>
                <a:ea typeface="华文行楷" panose="02010800040101010101" pitchFamily="2" charset="-122"/>
              </a:rPr>
              <a:t>整流二极管的选择</a:t>
            </a:r>
            <a:r>
              <a:rPr lang="zh-CN" altLang="en-US" sz="2400" b="1" dirty="0">
                <a:latin typeface="Times New Roman" panose="02020603050405020304" pitchFamily="18" charset="0"/>
                <a:ea typeface="宋体" panose="02010600030101010101" pitchFamily="2" charset="-122"/>
              </a:rPr>
              <a:t>：即二极管承受的最大整流平均电流和最高反向工作电压的分析</a:t>
            </a:r>
          </a:p>
        </p:txBody>
      </p:sp>
      <p:sp>
        <p:nvSpPr>
          <p:cNvPr id="22532" name="Text Box 4"/>
          <p:cNvSpPr txBox="1"/>
          <p:nvPr/>
        </p:nvSpPr>
        <p:spPr>
          <a:xfrm>
            <a:off x="250825" y="3646488"/>
            <a:ext cx="9072563" cy="457200"/>
          </a:xfrm>
          <a:prstGeom prst="rect">
            <a:avLst/>
          </a:prstGeom>
          <a:noFill/>
          <a:ln w="9525">
            <a:noFill/>
          </a:ln>
        </p:spPr>
        <p:txBody>
          <a:bodyPr anchor="t">
            <a:spAutoFit/>
          </a:bodyPr>
          <a:lstStyle/>
          <a:p>
            <a:pPr>
              <a:spcBef>
                <a:spcPct val="50000"/>
              </a:spcBef>
            </a:pPr>
            <a:r>
              <a:rPr lang="zh-CN" altLang="en-US" sz="2400" b="1" dirty="0">
                <a:solidFill>
                  <a:srgbClr val="A50021"/>
                </a:solidFill>
                <a:latin typeface="Times New Roman" panose="02020603050405020304" pitchFamily="18" charset="0"/>
                <a:ea typeface="宋体" panose="02010600030101010101" pitchFamily="2" charset="-122"/>
              </a:rPr>
              <a:t>为分析问题简单起见，设二极管为理想二极管，变压器内阻为</a:t>
            </a:r>
            <a:r>
              <a:rPr lang="en-US" altLang="zh-CN" sz="2400" b="1" dirty="0">
                <a:solidFill>
                  <a:srgbClr val="A50021"/>
                </a:solidFill>
                <a:latin typeface="Times New Roman" panose="02020603050405020304" pitchFamily="18" charset="0"/>
                <a:ea typeface="宋体" panose="02010600030101010101" pitchFamily="2" charset="-122"/>
              </a:rPr>
              <a:t>0</a:t>
            </a:r>
            <a:r>
              <a:rPr lang="zh-CN" altLang="en-US" sz="2400" b="1" dirty="0">
                <a:solidFill>
                  <a:srgbClr val="A50021"/>
                </a:solidFill>
                <a:latin typeface="Times New Roman" panose="02020603050405020304" pitchFamily="18" charset="0"/>
                <a:ea typeface="宋体" panose="02010600030101010101" pitchFamily="2" charset="-122"/>
              </a:rPr>
              <a:t>。</a:t>
            </a:r>
          </a:p>
        </p:txBody>
      </p:sp>
      <p:sp>
        <p:nvSpPr>
          <p:cNvPr id="22533" name="Text Box 5"/>
          <p:cNvSpPr txBox="1"/>
          <p:nvPr/>
        </p:nvSpPr>
        <p:spPr>
          <a:xfrm>
            <a:off x="250825" y="4149725"/>
            <a:ext cx="4264025"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整流二极管的伏安特性：</a:t>
            </a:r>
          </a:p>
        </p:txBody>
      </p:sp>
      <p:pic>
        <p:nvPicPr>
          <p:cNvPr id="22534" name="Picture 6" descr="Dz010110"/>
          <p:cNvPicPr>
            <a:picLocks noChangeAspect="1"/>
          </p:cNvPicPr>
          <p:nvPr/>
        </p:nvPicPr>
        <p:blipFill>
          <a:blip r:embed="rId2"/>
          <a:srcRect l="14706" b="9911"/>
          <a:stretch>
            <a:fillRect/>
          </a:stretch>
        </p:blipFill>
        <p:spPr>
          <a:xfrm>
            <a:off x="4572000" y="4149725"/>
            <a:ext cx="2819400" cy="2430463"/>
          </a:xfrm>
          <a:prstGeom prst="rect">
            <a:avLst/>
          </a:prstGeom>
          <a:noFill/>
          <a:ln w="9525">
            <a:noFill/>
          </a:ln>
        </p:spPr>
      </p:pic>
      <p:grpSp>
        <p:nvGrpSpPr>
          <p:cNvPr id="2" name="Group 7"/>
          <p:cNvGrpSpPr/>
          <p:nvPr/>
        </p:nvGrpSpPr>
        <p:grpSpPr>
          <a:xfrm>
            <a:off x="4837113" y="4454525"/>
            <a:ext cx="1219200" cy="1766888"/>
            <a:chOff x="2951" y="2496"/>
            <a:chExt cx="768" cy="1113"/>
          </a:xfrm>
        </p:grpSpPr>
        <p:sp>
          <p:nvSpPr>
            <p:cNvPr id="9223" name="Line 8"/>
            <p:cNvSpPr/>
            <p:nvPr/>
          </p:nvSpPr>
          <p:spPr>
            <a:xfrm>
              <a:off x="2951" y="3609"/>
              <a:ext cx="768" cy="0"/>
            </a:xfrm>
            <a:prstGeom prst="line">
              <a:avLst/>
            </a:prstGeom>
            <a:ln w="28575" cap="flat" cmpd="sng">
              <a:solidFill>
                <a:srgbClr val="FF0000"/>
              </a:solidFill>
              <a:prstDash val="solid"/>
              <a:round/>
              <a:headEnd type="none" w="med" len="med"/>
              <a:tailEnd type="none" w="med" len="med"/>
            </a:ln>
          </p:spPr>
        </p:sp>
        <p:sp>
          <p:nvSpPr>
            <p:cNvPr id="9224" name="Line 9"/>
            <p:cNvSpPr/>
            <p:nvPr/>
          </p:nvSpPr>
          <p:spPr>
            <a:xfrm flipV="1">
              <a:off x="3717" y="2496"/>
              <a:ext cx="0" cy="1104"/>
            </a:xfrm>
            <a:prstGeom prst="line">
              <a:avLst/>
            </a:prstGeom>
            <a:ln w="28575" cap="flat" cmpd="sng">
              <a:solidFill>
                <a:srgbClr val="FF0000"/>
              </a:solidFill>
              <a:prstDash val="solid"/>
              <a:round/>
              <a:headEnd type="none" w="med" len="med"/>
              <a:tailEnd type="none" w="med" len="med"/>
            </a:ln>
          </p:spPr>
        </p:sp>
      </p:grpSp>
      <p:grpSp>
        <p:nvGrpSpPr>
          <p:cNvPr id="3" name="Group 10"/>
          <p:cNvGrpSpPr/>
          <p:nvPr/>
        </p:nvGrpSpPr>
        <p:grpSpPr>
          <a:xfrm>
            <a:off x="3716338" y="4132263"/>
            <a:ext cx="5046662" cy="931862"/>
            <a:chOff x="2245" y="2341"/>
            <a:chExt cx="3179" cy="587"/>
          </a:xfrm>
        </p:grpSpPr>
        <p:sp>
          <p:nvSpPr>
            <p:cNvPr id="9226" name="AutoShape 11"/>
            <p:cNvSpPr/>
            <p:nvPr/>
          </p:nvSpPr>
          <p:spPr>
            <a:xfrm>
              <a:off x="4601" y="2655"/>
              <a:ext cx="823" cy="273"/>
            </a:xfrm>
            <a:prstGeom prst="borderCallout1">
              <a:avLst>
                <a:gd name="adj1" fmla="val 26375"/>
                <a:gd name="adj2" fmla="val -5833"/>
                <a:gd name="adj3" fmla="val 153481"/>
                <a:gd name="adj4" fmla="val -47995"/>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实际特性</a:t>
              </a:r>
            </a:p>
          </p:txBody>
        </p:sp>
        <p:sp>
          <p:nvSpPr>
            <p:cNvPr id="9227" name="AutoShape 12"/>
            <p:cNvSpPr/>
            <p:nvPr/>
          </p:nvSpPr>
          <p:spPr>
            <a:xfrm>
              <a:off x="2245" y="2341"/>
              <a:ext cx="1074" cy="269"/>
            </a:xfrm>
            <a:prstGeom prst="borderCallout1">
              <a:avLst>
                <a:gd name="adj1" fmla="val 26764"/>
                <a:gd name="adj2" fmla="val 104468"/>
                <a:gd name="adj3" fmla="val 159481"/>
                <a:gd name="adj4" fmla="val 131097"/>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理想化特性</a:t>
              </a:r>
            </a:p>
          </p:txBody>
        </p:sp>
      </p:grpSp>
      <p:sp>
        <p:nvSpPr>
          <p:cNvPr id="22541" name="Text Box 13"/>
          <p:cNvSpPr txBox="1"/>
          <p:nvPr/>
        </p:nvSpPr>
        <p:spPr>
          <a:xfrm>
            <a:off x="539750" y="4652963"/>
            <a:ext cx="3455988" cy="155257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理想二极管的正向导通电压为</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，即正向电阻为</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；反向电流为</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，即反向电阻为无穷大。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pRg st="0" end="0"/>
                                            </p:txEl>
                                          </p:spTgt>
                                        </p:tgtEl>
                                        <p:attrNameLst>
                                          <p:attrName>style.visibility</p:attrName>
                                        </p:attrNameLst>
                                      </p:cBhvr>
                                      <p:to>
                                        <p:strVal val="visible"/>
                                      </p:to>
                                    </p:set>
                                    <p:animEffect transition="in" filter="wipe(left)">
                                      <p:cBhvr>
                                        <p:cTn id="22" dur="500"/>
                                        <p:tgtEl>
                                          <p:spTgt spid="225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3">
                                            <p:txEl>
                                              <p:pRg st="0" end="0"/>
                                            </p:txEl>
                                          </p:spTgt>
                                        </p:tgtEl>
                                        <p:attrNameLst>
                                          <p:attrName>style.visibility</p:attrName>
                                        </p:attrNameLst>
                                      </p:cBhvr>
                                      <p:to>
                                        <p:strVal val="visible"/>
                                      </p:to>
                                    </p:set>
                                    <p:animEffect transition="in" filter="wipe(left)">
                                      <p:cBhvr>
                                        <p:cTn id="27" dur="500"/>
                                        <p:tgtEl>
                                          <p:spTgt spid="2253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534"/>
                                        </p:tgtEl>
                                        <p:attrNameLst>
                                          <p:attrName>style.visibility</p:attrName>
                                        </p:attrNameLst>
                                      </p:cBhvr>
                                      <p:to>
                                        <p:strVal val="visible"/>
                                      </p:to>
                                    </p:set>
                                    <p:animEffect transition="in" filter="dissolve">
                                      <p:cBhvr>
                                        <p:cTn id="32" dur="500"/>
                                        <p:tgtEl>
                                          <p:spTgt spid="225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541">
                                            <p:txEl>
                                              <p:pRg st="0" end="0"/>
                                            </p:txEl>
                                          </p:spTgt>
                                        </p:tgtEl>
                                        <p:attrNameLst>
                                          <p:attrName>style.visibility</p:attrName>
                                        </p:attrNameLst>
                                      </p:cBhvr>
                                      <p:to>
                                        <p:strVal val="visible"/>
                                      </p:to>
                                    </p:set>
                                    <p:animEffect transition="in" filter="wipe(left)">
                                      <p:cBhvr>
                                        <p:cTn id="46" dur="500"/>
                                        <p:tgtEl>
                                          <p:spTgt spid="22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build="p"/>
      <p:bldP spid="22533" grpId="0" build="p"/>
      <p:bldP spid="2254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395288" y="908685"/>
            <a:ext cx="7772400" cy="579438"/>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输出电压</a:t>
            </a:r>
          </a:p>
        </p:txBody>
      </p:sp>
      <p:graphicFrame>
        <p:nvGraphicFramePr>
          <p:cNvPr id="60418" name="Object 3"/>
          <p:cNvGraphicFramePr/>
          <p:nvPr/>
        </p:nvGraphicFramePr>
        <p:xfrm>
          <a:off x="828675" y="1773238"/>
          <a:ext cx="3962400" cy="1744662"/>
        </p:xfrm>
        <a:graphic>
          <a:graphicData uri="http://schemas.openxmlformats.org/presentationml/2006/ole">
            <mc:AlternateContent xmlns:mc="http://schemas.openxmlformats.org/markup-compatibility/2006">
              <mc:Choice xmlns:v="urn:schemas-microsoft-com:vml" Requires="v">
                <p:oleObj spid="_x0000_s3179" r:id="rId3" imgW="13268325" imgH="5838825" progId="MSPhotoEd.3">
                  <p:embed/>
                </p:oleObj>
              </mc:Choice>
              <mc:Fallback>
                <p:oleObj r:id="rId3" imgW="13268325" imgH="5838825" progId="MSPhotoEd.3">
                  <p:embed/>
                  <p:pic>
                    <p:nvPicPr>
                      <p:cNvPr id="0" name="图片 3175"/>
                      <p:cNvPicPr/>
                      <p:nvPr/>
                    </p:nvPicPr>
                    <p:blipFill>
                      <a:blip r:embed="rId4"/>
                      <a:stretch>
                        <a:fillRect/>
                      </a:stretch>
                    </p:blipFill>
                    <p:spPr>
                      <a:xfrm>
                        <a:off x="828675" y="1773238"/>
                        <a:ext cx="3962400" cy="1744662"/>
                      </a:xfrm>
                      <a:prstGeom prst="rect">
                        <a:avLst/>
                      </a:prstGeom>
                      <a:noFill/>
                      <a:ln w="38100">
                        <a:noFill/>
                        <a:miter/>
                      </a:ln>
                    </p:spPr>
                  </p:pic>
                </p:oleObj>
              </mc:Fallback>
            </mc:AlternateContent>
          </a:graphicData>
        </a:graphic>
      </p:graphicFrame>
      <p:sp>
        <p:nvSpPr>
          <p:cNvPr id="82948" name="Text Box 4"/>
          <p:cNvSpPr txBox="1"/>
          <p:nvPr/>
        </p:nvSpPr>
        <p:spPr>
          <a:xfrm>
            <a:off x="323850" y="5300980"/>
            <a:ext cx="7816215" cy="902970"/>
          </a:xfrm>
          <a:prstGeom prst="rect">
            <a:avLst/>
          </a:prstGeom>
          <a:noFill/>
          <a:ln w="9525">
            <a:noFill/>
          </a:ln>
        </p:spPr>
        <p:txBody>
          <a:bodyPr wrap="square" anchor="t">
            <a:spAutoFit/>
          </a:bodyPr>
          <a:lstStyle/>
          <a:p>
            <a:pPr>
              <a:lnSpc>
                <a:spcPct val="110000"/>
              </a:lnSpc>
            </a:pPr>
            <a:r>
              <a:rPr lang="en-US" altLang="zh-CN" sz="2400" b="1" dirty="0">
                <a:latin typeface="Times New Roman" panose="02020603050405020304" pitchFamily="18" charset="0"/>
                <a:ea typeface="宋体" panose="02010600030101010101" pitchFamily="2" charset="-122"/>
              </a:rPr>
              <a:t>       </a:t>
            </a:r>
            <a:r>
              <a:rPr lang="zh-CN" altLang="zh-CN" sz="2400" b="1" dirty="0">
                <a:solidFill>
                  <a:srgbClr val="A50021"/>
                </a:solidFill>
                <a:latin typeface="Times New Roman" panose="02020603050405020304" pitchFamily="18" charset="0"/>
                <a:ea typeface="宋体" panose="02010600030101010101" pitchFamily="2" charset="-122"/>
              </a:rPr>
              <a:t>只有L足够大，才能升压；只有C足够大，输出电压交流分量才足够小!</a:t>
            </a:r>
            <a:endParaRPr lang="en-US" altLang="zh-CN" sz="2400" b="1" dirty="0">
              <a:latin typeface="Times New Roman" panose="02020603050405020304" pitchFamily="18" charset="0"/>
              <a:ea typeface="宋体" panose="02010600030101010101" pitchFamily="2" charset="-122"/>
            </a:endParaRPr>
          </a:p>
        </p:txBody>
      </p:sp>
      <p:sp>
        <p:nvSpPr>
          <p:cNvPr id="82949" name="Text Box 5"/>
          <p:cNvSpPr txBox="1"/>
          <p:nvPr/>
        </p:nvSpPr>
        <p:spPr>
          <a:xfrm>
            <a:off x="761365" y="3860800"/>
            <a:ext cx="4458970" cy="1198880"/>
          </a:xfrm>
          <a:prstGeom prst="rect">
            <a:avLst/>
          </a:prstGeom>
          <a:noFill/>
          <a:ln w="9525">
            <a:noFill/>
          </a:ln>
        </p:spPr>
        <p:txBody>
          <a:bodyPr wrap="square"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在周期不变的情况下，</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占空比越大，输出电压平均值越高。</a:t>
            </a:r>
          </a:p>
        </p:txBody>
      </p:sp>
      <p:grpSp>
        <p:nvGrpSpPr>
          <p:cNvPr id="2" name="Group 6"/>
          <p:cNvGrpSpPr/>
          <p:nvPr/>
        </p:nvGrpSpPr>
        <p:grpSpPr>
          <a:xfrm>
            <a:off x="676275" y="1697038"/>
            <a:ext cx="1981200" cy="1692275"/>
            <a:chOff x="528" y="864"/>
            <a:chExt cx="1248" cy="1066"/>
          </a:xfrm>
        </p:grpSpPr>
        <p:sp>
          <p:nvSpPr>
            <p:cNvPr id="60422" name="Text Box 7"/>
            <p:cNvSpPr txBox="1"/>
            <p:nvPr/>
          </p:nvSpPr>
          <p:spPr>
            <a:xfrm>
              <a:off x="1440" y="864"/>
              <a:ext cx="336" cy="250"/>
            </a:xfrm>
            <a:prstGeom prst="rect">
              <a:avLst/>
            </a:prstGeom>
            <a:noFill/>
            <a:ln w="9525">
              <a:noFill/>
            </a:ln>
          </p:spPr>
          <p:txBody>
            <a:bodyPr anchor="t">
              <a:spAutoFit/>
            </a:bodyPr>
            <a:lstStyle/>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a:t>
              </a:r>
            </a:p>
          </p:txBody>
        </p:sp>
        <p:sp>
          <p:nvSpPr>
            <p:cNvPr id="60423" name="Text Box 8"/>
            <p:cNvSpPr txBox="1"/>
            <p:nvPr/>
          </p:nvSpPr>
          <p:spPr>
            <a:xfrm>
              <a:off x="720" y="912"/>
              <a:ext cx="240" cy="250"/>
            </a:xfrm>
            <a:prstGeom prst="rect">
              <a:avLst/>
            </a:prstGeom>
            <a:noFill/>
            <a:ln w="9525">
              <a:noFill/>
            </a:ln>
          </p:spPr>
          <p:txBody>
            <a:bodyPr anchor="t">
              <a:spAutoFit/>
            </a:bodyPr>
            <a:lstStyle/>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a:t>
              </a:r>
            </a:p>
          </p:txBody>
        </p:sp>
        <p:sp>
          <p:nvSpPr>
            <p:cNvPr id="60424" name="Text Box 9"/>
            <p:cNvSpPr txBox="1"/>
            <p:nvPr/>
          </p:nvSpPr>
          <p:spPr>
            <a:xfrm>
              <a:off x="528" y="1008"/>
              <a:ext cx="336" cy="250"/>
            </a:xfrm>
            <a:prstGeom prst="rect">
              <a:avLst/>
            </a:prstGeom>
            <a:noFill/>
            <a:ln w="9525">
              <a:noFill/>
            </a:ln>
          </p:spPr>
          <p:txBody>
            <a:bodyPr anchor="t">
              <a:spAutoFit/>
            </a:bodyPr>
            <a:lstStyle/>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a:t>
              </a:r>
            </a:p>
          </p:txBody>
        </p:sp>
        <p:sp>
          <p:nvSpPr>
            <p:cNvPr id="60425" name="Text Box 10"/>
            <p:cNvSpPr txBox="1"/>
            <p:nvPr/>
          </p:nvSpPr>
          <p:spPr>
            <a:xfrm>
              <a:off x="528" y="1680"/>
              <a:ext cx="240" cy="250"/>
            </a:xfrm>
            <a:prstGeom prst="rect">
              <a:avLst/>
            </a:prstGeom>
            <a:noFill/>
            <a:ln w="9525">
              <a:noFill/>
            </a:ln>
          </p:spPr>
          <p:txBody>
            <a:bodyPr anchor="t">
              <a:spAutoFit/>
            </a:bodyPr>
            <a:lstStyle/>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a:t>
              </a:r>
            </a:p>
          </p:txBody>
        </p:sp>
      </p:grpSp>
      <p:sp>
        <p:nvSpPr>
          <p:cNvPr id="82955" name="Freeform 11"/>
          <p:cNvSpPr/>
          <p:nvPr/>
        </p:nvSpPr>
        <p:spPr>
          <a:xfrm>
            <a:off x="1438275" y="2166938"/>
            <a:ext cx="2222500" cy="1079500"/>
          </a:xfrm>
          <a:custGeom>
            <a:avLst/>
            <a:gdLst/>
            <a:ahLst/>
            <a:cxnLst>
              <a:cxn ang="0">
                <a:pos x="1814512661" y="100806239"/>
              </a:cxn>
              <a:cxn ang="0">
                <a:pos x="2147483647" y="221773770"/>
              </a:cxn>
              <a:cxn ang="0">
                <a:pos x="2147483647" y="1431448633"/>
              </a:cxn>
              <a:cxn ang="0">
                <a:pos x="1693545203" y="1673383943"/>
              </a:cxn>
              <a:cxn ang="0">
                <a:pos x="0" y="1673383943"/>
              </a:cxn>
            </a:cxnLst>
            <a:rect l="0" t="0" r="0" b="0"/>
            <a:pathLst>
              <a:path w="1400" h="680">
                <a:moveTo>
                  <a:pt x="720" y="40"/>
                </a:moveTo>
                <a:cubicBezTo>
                  <a:pt x="960" y="20"/>
                  <a:pt x="1200" y="0"/>
                  <a:pt x="1296" y="88"/>
                </a:cubicBezTo>
                <a:cubicBezTo>
                  <a:pt x="1392" y="176"/>
                  <a:pt x="1400" y="472"/>
                  <a:pt x="1296" y="568"/>
                </a:cubicBezTo>
                <a:cubicBezTo>
                  <a:pt x="1192" y="664"/>
                  <a:pt x="888" y="648"/>
                  <a:pt x="672" y="664"/>
                </a:cubicBezTo>
                <a:cubicBezTo>
                  <a:pt x="456" y="680"/>
                  <a:pt x="112" y="664"/>
                  <a:pt x="0" y="664"/>
                </a:cubicBezTo>
              </a:path>
            </a:pathLst>
          </a:custGeom>
          <a:noFill/>
          <a:ln w="28575" cap="flat" cmpd="sng">
            <a:solidFill>
              <a:srgbClr val="FF3300"/>
            </a:solidFill>
            <a:prstDash val="solid"/>
            <a:round/>
            <a:headEnd type="none" w="med" len="med"/>
            <a:tailEnd type="triangle" w="med" len="med"/>
          </a:ln>
        </p:spPr>
        <p:txBody>
          <a:bodyPr/>
          <a:lstStyle/>
          <a:p>
            <a:endParaRPr lang="zh-CN" altLang="en-US"/>
          </a:p>
        </p:txBody>
      </p:sp>
      <p:grpSp>
        <p:nvGrpSpPr>
          <p:cNvPr id="3" name="Group 13"/>
          <p:cNvGrpSpPr/>
          <p:nvPr/>
        </p:nvGrpSpPr>
        <p:grpSpPr>
          <a:xfrm>
            <a:off x="2339975" y="2205038"/>
            <a:ext cx="215900" cy="144462"/>
            <a:chOff x="1519" y="1162"/>
            <a:chExt cx="136" cy="91"/>
          </a:xfrm>
        </p:grpSpPr>
        <p:sp>
          <p:nvSpPr>
            <p:cNvPr id="60429" name="Line 14"/>
            <p:cNvSpPr/>
            <p:nvPr/>
          </p:nvSpPr>
          <p:spPr>
            <a:xfrm>
              <a:off x="1519" y="1162"/>
              <a:ext cx="136" cy="91"/>
            </a:xfrm>
            <a:prstGeom prst="line">
              <a:avLst/>
            </a:prstGeom>
            <a:ln w="28575" cap="flat" cmpd="sng">
              <a:solidFill>
                <a:srgbClr val="FF0000"/>
              </a:solidFill>
              <a:prstDash val="solid"/>
              <a:round/>
              <a:headEnd type="none" w="med" len="med"/>
              <a:tailEnd type="none" w="med" len="med"/>
            </a:ln>
          </p:spPr>
        </p:sp>
        <p:sp>
          <p:nvSpPr>
            <p:cNvPr id="60430" name="Line 15"/>
            <p:cNvSpPr/>
            <p:nvPr/>
          </p:nvSpPr>
          <p:spPr>
            <a:xfrm flipV="1">
              <a:off x="1519" y="1162"/>
              <a:ext cx="136" cy="91"/>
            </a:xfrm>
            <a:prstGeom prst="line">
              <a:avLst/>
            </a:prstGeom>
            <a:ln w="28575" cap="flat" cmpd="sng">
              <a:solidFill>
                <a:srgbClr val="FF0000"/>
              </a:solidFill>
              <a:prstDash val="solid"/>
              <a:round/>
              <a:headEnd type="none" w="med" len="med"/>
              <a:tailEnd type="none" w="med" len="med"/>
            </a:ln>
          </p:spPr>
        </p:sp>
      </p:grpSp>
      <p:graphicFrame>
        <p:nvGraphicFramePr>
          <p:cNvPr id="66562" name="对象 66561"/>
          <p:cNvGraphicFramePr/>
          <p:nvPr/>
        </p:nvGraphicFramePr>
        <p:xfrm>
          <a:off x="5220335" y="1556385"/>
          <a:ext cx="3429000" cy="2916238"/>
        </p:xfrm>
        <a:graphic>
          <a:graphicData uri="http://schemas.openxmlformats.org/presentationml/2006/ole">
            <mc:AlternateContent xmlns:mc="http://schemas.openxmlformats.org/markup-compatibility/2006">
              <mc:Choice xmlns:v="urn:schemas-microsoft-com:vml" Requires="v">
                <p:oleObj spid="_x0000_s3180" r:id="rId5" imgW="12068175" imgH="10258425" progId="MSPhotoEd.3">
                  <p:embed/>
                </p:oleObj>
              </mc:Choice>
              <mc:Fallback>
                <p:oleObj r:id="rId5" imgW="12068175" imgH="10258425" progId="MSPhotoEd.3">
                  <p:embed/>
                  <p:pic>
                    <p:nvPicPr>
                      <p:cNvPr id="0" name="图片 3119"/>
                      <p:cNvPicPr/>
                      <p:nvPr/>
                    </p:nvPicPr>
                    <p:blipFill>
                      <a:blip r:embed="rId6"/>
                      <a:stretch>
                        <a:fillRect/>
                      </a:stretch>
                    </p:blipFill>
                    <p:spPr>
                      <a:xfrm>
                        <a:off x="5220335" y="1556385"/>
                        <a:ext cx="3429000" cy="2916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562"/>
                                        </p:tgtEl>
                                        <p:attrNameLst>
                                          <p:attrName>style.visibility</p:attrName>
                                        </p:attrNameLst>
                                      </p:cBhvr>
                                      <p:to>
                                        <p:strVal val="visible"/>
                                      </p:to>
                                    </p:set>
                                    <p:animEffect transition="in" filter="wipe(left)">
                                      <p:cBhvr>
                                        <p:cTn id="16" dur="500"/>
                                        <p:tgtEl>
                                          <p:spTgt spid="665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2955"/>
                                        </p:tgtEl>
                                        <p:attrNameLst>
                                          <p:attrName>style.visibility</p:attrName>
                                        </p:attrNameLst>
                                      </p:cBhvr>
                                      <p:to>
                                        <p:strVal val="visible"/>
                                      </p:to>
                                    </p:set>
                                    <p:animEffect transition="in" filter="wipe(up)">
                                      <p:cBhvr>
                                        <p:cTn id="21" dur="500"/>
                                        <p:tgtEl>
                                          <p:spTgt spid="829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949">
                                            <p:txEl>
                                              <p:pRg st="0" end="0"/>
                                            </p:txEl>
                                          </p:spTgt>
                                        </p:tgtEl>
                                        <p:attrNameLst>
                                          <p:attrName>style.visibility</p:attrName>
                                        </p:attrNameLst>
                                      </p:cBhvr>
                                      <p:to>
                                        <p:strVal val="visible"/>
                                      </p:to>
                                    </p:set>
                                    <p:animEffect transition="in" filter="wipe(left)">
                                      <p:cBhvr>
                                        <p:cTn id="26" dur="500"/>
                                        <p:tgtEl>
                                          <p:spTgt spid="8294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2948"/>
                                        </p:tgtEl>
                                        <p:attrNameLst>
                                          <p:attrName>style.visibility</p:attrName>
                                        </p:attrNameLst>
                                      </p:cBhvr>
                                      <p:to>
                                        <p:strVal val="visible"/>
                                      </p:to>
                                    </p:set>
                                    <p:animEffect transition="in" filter="wipe(left)">
                                      <p:cBhvr>
                                        <p:cTn id="31"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9" grpId="0" build="p"/>
      <p:bldP spid="829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457200" y="914400"/>
            <a:ext cx="7072313" cy="381000"/>
          </a:xfrm>
        </p:spPr>
        <p:txBody>
          <a:bodyPr anchor="ctr" anchorCtr="0"/>
          <a:lstStyle/>
          <a:p>
            <a:pPr algn="l"/>
            <a:r>
              <a:rPr lang="zh-CN" altLang="zh-CN" sz="2800" b="1" dirty="0">
                <a:solidFill>
                  <a:schemeClr val="tx1"/>
                </a:solidFill>
                <a:latin typeface="华文行楷" panose="02010800040101010101" pitchFamily="2" charset="-122"/>
                <a:ea typeface="华文行楷" panose="02010800040101010101" pitchFamily="2" charset="-122"/>
              </a:rPr>
              <a:t>稳压原理</a:t>
            </a:r>
            <a:endParaRPr lang="zh-CN" altLang="en-US" sz="2800" b="1">
              <a:solidFill>
                <a:schemeClr val="tx1"/>
              </a:solidFill>
              <a:latin typeface="华文行楷" panose="02010800040101010101" pitchFamily="2" charset="-122"/>
              <a:ea typeface="华文行楷" panose="02010800040101010101" pitchFamily="2" charset="-122"/>
            </a:endParaRPr>
          </a:p>
        </p:txBody>
      </p:sp>
      <p:graphicFrame>
        <p:nvGraphicFramePr>
          <p:cNvPr id="67587" name="对象 67586"/>
          <p:cNvGraphicFramePr/>
          <p:nvPr/>
        </p:nvGraphicFramePr>
        <p:xfrm>
          <a:off x="1828800" y="1905000"/>
          <a:ext cx="4953000" cy="1712913"/>
        </p:xfrm>
        <a:graphic>
          <a:graphicData uri="http://schemas.openxmlformats.org/presentationml/2006/ole">
            <mc:AlternateContent xmlns:mc="http://schemas.openxmlformats.org/markup-compatibility/2006">
              <mc:Choice xmlns:v="urn:schemas-microsoft-com:vml" Requires="v">
                <p:oleObj spid="_x0000_s43010" r:id="rId4" imgW="15687675" imgH="5429250" progId="MSPhotoEd.3">
                  <p:embed/>
                </p:oleObj>
              </mc:Choice>
              <mc:Fallback>
                <p:oleObj r:id="rId4" imgW="15687675" imgH="5429250" progId="MSPhotoEd.3">
                  <p:embed/>
                  <p:pic>
                    <p:nvPicPr>
                      <p:cNvPr id="0" name="图片 3120"/>
                      <p:cNvPicPr/>
                      <p:nvPr/>
                    </p:nvPicPr>
                    <p:blipFill>
                      <a:blip r:embed="rId5"/>
                      <a:stretch>
                        <a:fillRect/>
                      </a:stretch>
                    </p:blipFill>
                    <p:spPr>
                      <a:xfrm>
                        <a:off x="1828800" y="1905000"/>
                        <a:ext cx="4953000" cy="1712913"/>
                      </a:xfrm>
                      <a:prstGeom prst="rect">
                        <a:avLst/>
                      </a:prstGeom>
                      <a:noFill/>
                      <a:ln w="38100">
                        <a:noFill/>
                        <a:miter/>
                      </a:ln>
                    </p:spPr>
                  </p:pic>
                </p:oleObj>
              </mc:Fallback>
            </mc:AlternateContent>
          </a:graphicData>
        </a:graphic>
      </p:graphicFrame>
      <p:sp>
        <p:nvSpPr>
          <p:cNvPr id="67588" name="文本框 67587"/>
          <p:cNvSpPr txBox="1"/>
          <p:nvPr/>
        </p:nvSpPr>
        <p:spPr>
          <a:xfrm>
            <a:off x="838200" y="4038600"/>
            <a:ext cx="7239000" cy="101473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脉宽调制式：</a:t>
            </a:r>
          </a:p>
          <a:p>
            <a:pPr>
              <a:spcBef>
                <a:spcPct val="50000"/>
              </a:spcBef>
            </a:pPr>
            <a:r>
              <a:rPr lang="zh-CN" altLang="en-US" sz="2400" b="1" dirty="0">
                <a:latin typeface="Times New Roman" panose="02020603050405020304" pitchFamily="18" charset="0"/>
              </a:rPr>
              <a:t>          </a:t>
            </a:r>
            <a:r>
              <a:rPr lang="zh-CN" altLang="en-US" sz="2400" b="1" i="1" dirty="0">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 </a:t>
            </a:r>
            <a:r>
              <a:rPr lang="en-US" altLang="zh-CN" sz="2400" b="1" i="1">
                <a:latin typeface="Times New Roman" panose="02020603050405020304" pitchFamily="18" charset="0"/>
              </a:rPr>
              <a:t>T</a:t>
            </a:r>
            <a:r>
              <a:rPr lang="en-US" altLang="zh-CN" sz="2400" b="1" baseline="-25000">
                <a:latin typeface="Times New Roman" panose="02020603050405020304" pitchFamily="18" charset="0"/>
              </a:rPr>
              <a:t>on</a:t>
            </a:r>
            <a:r>
              <a:rPr lang="en-US" altLang="zh-CN" sz="2400" b="1">
                <a:latin typeface="Times New Roman" panose="02020603050405020304" pitchFamily="18" charset="0"/>
              </a:rPr>
              <a:t>↓</a:t>
            </a:r>
            <a:r>
              <a:rPr lang="zh-CN" altLang="en-US" sz="2400" b="1">
                <a:latin typeface="Times New Roman" panose="02020603050405020304" pitchFamily="18" charset="0"/>
              </a:rPr>
              <a:t>（</a:t>
            </a:r>
            <a:r>
              <a:rPr lang="zh-CN" altLang="zh-CN" sz="2400" b="1" dirty="0">
                <a:latin typeface="Times New Roman" panose="02020603050405020304" pitchFamily="18" charset="0"/>
              </a:rPr>
              <a:t>频率不变）</a:t>
            </a:r>
            <a:r>
              <a:rPr lang="en-US" altLang="zh-CN" sz="2400" b="1" dirty="0">
                <a:latin typeface="Times New Roman" panose="02020603050405020304" pitchFamily="18" charset="0"/>
              </a:rPr>
              <a:t>→ </a:t>
            </a:r>
            <a:r>
              <a:rPr lang="en-US" altLang="zh-CN" sz="2400" b="1" i="1">
                <a:latin typeface="Times New Roman" panose="02020603050405020304" pitchFamily="18" charset="0"/>
              </a:rPr>
              <a:t>δ</a:t>
            </a:r>
            <a:r>
              <a:rPr lang="en-US" altLang="zh-CN" sz="2400" b="1">
                <a:latin typeface="Times New Roman" panose="02020603050405020304" pitchFamily="18" charset="0"/>
              </a:rPr>
              <a:t>↓→ </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a:t>
            </a:r>
            <a:r>
              <a:rPr lang="en-US" altLang="zh-CN" sz="2400" b="1">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wipe(left)">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xEl>
                                              <p:pRg st="1" end="1"/>
                                            </p:txEl>
                                          </p:spTgt>
                                        </p:tgtEl>
                                        <p:attrNameLst>
                                          <p:attrName>style.visibility</p:attrName>
                                        </p:attrNameLst>
                                      </p:cBhvr>
                                      <p:to>
                                        <p:strVal val="visible"/>
                                      </p:to>
                                    </p:set>
                                    <p:animEffect transition="in" filter="wipe(left)">
                                      <p:cBhvr>
                                        <p:cTn id="12" dur="500"/>
                                        <p:tgtEl>
                                          <p:spTgt spid="67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395288" y="1125538"/>
            <a:ext cx="1954212" cy="509587"/>
          </a:xfrm>
        </p:spPr>
        <p:txBody>
          <a:bodyPr wrap="square" lIns="91440" tIns="45720" rIns="91440" bIns="45720" anchor="ctr"/>
          <a:lstStyle/>
          <a:p>
            <a:pPr algn="l" eaLnBrk="1" hangingPunct="1"/>
            <a:r>
              <a:rPr lang="zh-CN" altLang="en-US" sz="3600" dirty="0">
                <a:ea typeface="华文行楷" panose="02010800040101010101" pitchFamily="2" charset="-122"/>
              </a:rPr>
              <a:t>讨论</a:t>
            </a:r>
          </a:p>
        </p:txBody>
      </p:sp>
      <p:sp>
        <p:nvSpPr>
          <p:cNvPr id="61442" name="Text Box 4"/>
          <p:cNvSpPr txBox="1"/>
          <p:nvPr/>
        </p:nvSpPr>
        <p:spPr>
          <a:xfrm>
            <a:off x="1258888" y="1916113"/>
            <a:ext cx="6626225" cy="3560762"/>
          </a:xfrm>
          <a:prstGeom prst="rect">
            <a:avLst/>
          </a:prstGeom>
          <a:noFill/>
          <a:ln w="9525">
            <a:noFill/>
          </a:ln>
        </p:spPr>
        <p:txBody>
          <a:bodyPr anchor="t">
            <a:spAutoFit/>
          </a:bodyPr>
          <a:lstStyle/>
          <a:p>
            <a:pPr marL="342900" indent="-342900">
              <a:spcBef>
                <a:spcPct val="50000"/>
              </a:spcBef>
            </a:pPr>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什么样的电子设备适于用开关型稳压电源作能源？</a:t>
            </a:r>
          </a:p>
          <a:p>
            <a:pPr marL="342900" indent="-342900">
              <a:spcBef>
                <a:spcPct val="50000"/>
              </a:spcBef>
            </a:pPr>
            <a:r>
              <a:rPr lang="en-US" altLang="zh-CN" sz="2400" b="1" dirty="0">
                <a:latin typeface="宋体" panose="02010600030101010101" pitchFamily="2" charset="-122"/>
                <a:ea typeface="宋体" panose="02010600030101010101" pitchFamily="2" charset="-122"/>
              </a:rPr>
              <a:t>2. </a:t>
            </a:r>
            <a:r>
              <a:rPr lang="zh-CN" altLang="en-US" sz="2400" b="1" dirty="0">
                <a:latin typeface="宋体" panose="02010600030101010101" pitchFamily="2" charset="-122"/>
                <a:ea typeface="宋体" panose="02010600030101010101" pitchFamily="2" charset="-122"/>
              </a:rPr>
              <a:t>在开关型稳压电源中，调整管的开关信号频率高些好还是低些好？为什么？</a:t>
            </a:r>
          </a:p>
          <a:p>
            <a:pPr marL="342900" indent="-342900">
              <a:spcBef>
                <a:spcPct val="50000"/>
              </a:spcBef>
            </a:pPr>
            <a:r>
              <a:rPr lang="en-US" altLang="zh-CN" sz="2400" b="1" dirty="0">
                <a:latin typeface="宋体" panose="02010600030101010101" pitchFamily="2" charset="-122"/>
                <a:ea typeface="宋体" panose="02010600030101010101" pitchFamily="2" charset="-122"/>
              </a:rPr>
              <a:t>3. </a:t>
            </a:r>
            <a:r>
              <a:rPr lang="zh-CN" altLang="en-US" sz="2400" b="1" dirty="0">
                <a:latin typeface="宋体" panose="02010600030101010101" pitchFamily="2" charset="-122"/>
                <a:ea typeface="宋体" panose="02010600030101010101" pitchFamily="2" charset="-122"/>
              </a:rPr>
              <a:t>在开关型稳压电源中是否可不用电源变压器而直接进行整流？为什么？</a:t>
            </a:r>
          </a:p>
          <a:p>
            <a:pPr marL="342900" indent="-342900">
              <a:spcBef>
                <a:spcPct val="50000"/>
              </a:spcBef>
            </a:pPr>
            <a:r>
              <a:rPr lang="en-US" altLang="zh-CN" sz="2400" b="1" dirty="0">
                <a:latin typeface="宋体" panose="02010600030101010101" pitchFamily="2" charset="-122"/>
                <a:ea typeface="宋体" panose="02010600030101010101" pitchFamily="2" charset="-122"/>
              </a:rPr>
              <a:t>4. </a:t>
            </a:r>
            <a:r>
              <a:rPr lang="zh-CN" altLang="en-US" sz="2400" b="1" dirty="0">
                <a:latin typeface="宋体" panose="02010600030101010101" pitchFamily="2" charset="-122"/>
                <a:ea typeface="宋体" panose="02010600030101010101" pitchFamily="2" charset="-122"/>
              </a:rPr>
              <a:t>如何使开关型稳压电路输出电压有较小的调节范围？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323850" y="908050"/>
            <a:ext cx="4186238" cy="457200"/>
          </a:xfrm>
        </p:spPr>
        <p:txBody>
          <a:bodyPr wrap="square" lIns="91440" tIns="45720" rIns="91440" bIns="45720" anchor="ctr"/>
          <a:lstStyle/>
          <a:p>
            <a:pPr algn="l" eaLnBrk="1" hangingPunct="1"/>
            <a:r>
              <a:rPr lang="zh-CN" altLang="en-US" sz="2800" dirty="0">
                <a:solidFill>
                  <a:schemeClr val="tx1"/>
                </a:solidFill>
                <a:latin typeface="华文行楷" panose="02010800040101010101" pitchFamily="2" charset="-122"/>
                <a:ea typeface="华文行楷" panose="02010800040101010101" pitchFamily="2" charset="-122"/>
              </a:rPr>
              <a:t>二、单相半波整流电路</a:t>
            </a:r>
            <a:endParaRPr lang="zh-CN" altLang="en-US" sz="2800" dirty="0">
              <a:latin typeface="华文行楷" panose="02010800040101010101" pitchFamily="2" charset="-122"/>
              <a:ea typeface="华文行楷" panose="02010800040101010101" pitchFamily="2" charset="-122"/>
            </a:endParaRPr>
          </a:p>
        </p:txBody>
      </p:sp>
      <p:sp>
        <p:nvSpPr>
          <p:cNvPr id="23555" name="Text Box 3"/>
          <p:cNvSpPr txBox="1"/>
          <p:nvPr/>
        </p:nvSpPr>
        <p:spPr>
          <a:xfrm>
            <a:off x="685800" y="1447800"/>
            <a:ext cx="4343400" cy="582613"/>
          </a:xfrm>
          <a:prstGeom prst="rect">
            <a:avLst/>
          </a:prstGeom>
          <a:noFill/>
          <a:ln w="9525">
            <a:noFill/>
          </a:ln>
        </p:spPr>
        <p:txBody>
          <a:bodyPr anchor="t">
            <a:spAutoFit/>
          </a:bodyPr>
          <a:lstStyle/>
          <a:p>
            <a:pPr>
              <a:lnSpc>
                <a:spcPct val="115000"/>
              </a:lnSpc>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工作原理</a:t>
            </a:r>
          </a:p>
        </p:txBody>
      </p:sp>
      <p:graphicFrame>
        <p:nvGraphicFramePr>
          <p:cNvPr id="23556" name="Object 4"/>
          <p:cNvGraphicFramePr/>
          <p:nvPr/>
        </p:nvGraphicFramePr>
        <p:xfrm>
          <a:off x="838200" y="2286000"/>
          <a:ext cx="3581400" cy="1928813"/>
        </p:xfrm>
        <a:graphic>
          <a:graphicData uri="http://schemas.openxmlformats.org/presentationml/2006/ole">
            <mc:AlternateContent xmlns:mc="http://schemas.openxmlformats.org/markup-compatibility/2006">
              <mc:Choice xmlns:v="urn:schemas-microsoft-com:vml" Requires="v">
                <p:oleObj spid="_x0000_s5133" r:id="rId3" imgW="10896600" imgH="5867400" progId="MSPhotoEd.3">
                  <p:embed/>
                </p:oleObj>
              </mc:Choice>
              <mc:Fallback>
                <p:oleObj r:id="rId3" imgW="10896600" imgH="5867400" progId="MSPhotoEd.3">
                  <p:embed/>
                  <p:pic>
                    <p:nvPicPr>
                      <p:cNvPr id="0" name="图片 3081"/>
                      <p:cNvPicPr/>
                      <p:nvPr/>
                    </p:nvPicPr>
                    <p:blipFill>
                      <a:blip r:embed="rId4"/>
                      <a:stretch>
                        <a:fillRect/>
                      </a:stretch>
                    </p:blipFill>
                    <p:spPr>
                      <a:xfrm>
                        <a:off x="838200" y="2286000"/>
                        <a:ext cx="3581400" cy="1928813"/>
                      </a:xfrm>
                      <a:prstGeom prst="rect">
                        <a:avLst/>
                      </a:prstGeom>
                      <a:noFill/>
                      <a:ln w="38100">
                        <a:noFill/>
                        <a:miter/>
                      </a:ln>
                    </p:spPr>
                  </p:pic>
                </p:oleObj>
              </mc:Fallback>
            </mc:AlternateContent>
          </a:graphicData>
        </a:graphic>
      </p:graphicFrame>
      <p:sp>
        <p:nvSpPr>
          <p:cNvPr id="23557" name="Text Box 5"/>
          <p:cNvSpPr txBox="1"/>
          <p:nvPr/>
        </p:nvSpPr>
        <p:spPr>
          <a:xfrm>
            <a:off x="914400" y="4800600"/>
            <a:ext cx="7315200" cy="530225"/>
          </a:xfrm>
          <a:prstGeom prst="rect">
            <a:avLst/>
          </a:prstGeom>
          <a:noFill/>
          <a:ln w="9525">
            <a:noFill/>
          </a:ln>
        </p:spPr>
        <p:txBody>
          <a:bodyPr anchor="t">
            <a:spAutoFit/>
          </a:bodyPr>
          <a:lstStyle/>
          <a:p>
            <a:pPr>
              <a:lnSpc>
                <a:spcPct val="12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的正半周，</a:t>
            </a:r>
            <a:r>
              <a:rPr lang="en-US" altLang="zh-CN" sz="2400" b="1" dirty="0">
                <a:latin typeface="Times New Roman" panose="02020603050405020304" pitchFamily="18" charset="0"/>
                <a:ea typeface="宋体" panose="02010600030101010101" pitchFamily="2" charset="-122"/>
              </a:rPr>
              <a:t>D</a:t>
            </a:r>
            <a:r>
              <a:rPr lang="zh-CN" altLang="zh-CN" sz="2400" b="1" dirty="0">
                <a:latin typeface="Times New Roman" panose="02020603050405020304" pitchFamily="18" charset="0"/>
                <a:ea typeface="宋体" panose="02010600030101010101" pitchFamily="2" charset="-122"/>
              </a:rPr>
              <a:t>导通， </a:t>
            </a:r>
            <a:r>
              <a:rPr lang="en-US" altLang="zh-CN" sz="2400" b="1" dirty="0">
                <a:latin typeface="Times New Roman" panose="02020603050405020304" pitchFamily="18" charset="0"/>
                <a:ea typeface="宋体" panose="02010600030101010101" pitchFamily="2" charset="-122"/>
              </a:rPr>
              <a:t>A→D→</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L</a:t>
            </a:r>
            <a:r>
              <a:rPr lang="en-US" altLang="zh-CN" sz="2400" b="1"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p>
        </p:txBody>
      </p:sp>
      <p:graphicFrame>
        <p:nvGraphicFramePr>
          <p:cNvPr id="23558" name="Object 6"/>
          <p:cNvGraphicFramePr/>
          <p:nvPr/>
        </p:nvGraphicFramePr>
        <p:xfrm>
          <a:off x="4859338" y="1484313"/>
          <a:ext cx="3276600" cy="3225800"/>
        </p:xfrm>
        <a:graphic>
          <a:graphicData uri="http://schemas.openxmlformats.org/presentationml/2006/ole">
            <mc:AlternateContent xmlns:mc="http://schemas.openxmlformats.org/markup-compatibility/2006">
              <mc:Choice xmlns:v="urn:schemas-microsoft-com:vml" Requires="v">
                <p:oleObj spid="_x0000_s5134" r:id="rId5" imgW="12172950" imgH="11982450" progId="MSPhotoEd.3">
                  <p:embed/>
                </p:oleObj>
              </mc:Choice>
              <mc:Fallback>
                <p:oleObj r:id="rId5" imgW="12172950" imgH="11982450" progId="MSPhotoEd.3">
                  <p:embed/>
                  <p:pic>
                    <p:nvPicPr>
                      <p:cNvPr id="0" name="图片 3084"/>
                      <p:cNvPicPr/>
                      <p:nvPr/>
                    </p:nvPicPr>
                    <p:blipFill>
                      <a:blip r:embed="rId6"/>
                      <a:stretch>
                        <a:fillRect/>
                      </a:stretch>
                    </p:blipFill>
                    <p:spPr>
                      <a:xfrm>
                        <a:off x="4859338" y="1484313"/>
                        <a:ext cx="3276600" cy="3225800"/>
                      </a:xfrm>
                      <a:prstGeom prst="rect">
                        <a:avLst/>
                      </a:prstGeom>
                      <a:noFill/>
                      <a:ln w="38100">
                        <a:noFill/>
                        <a:miter/>
                      </a:ln>
                    </p:spPr>
                  </p:pic>
                </p:oleObj>
              </mc:Fallback>
            </mc:AlternateContent>
          </a:graphicData>
        </a:graphic>
      </p:graphicFrame>
      <p:grpSp>
        <p:nvGrpSpPr>
          <p:cNvPr id="2" name="Group 7"/>
          <p:cNvGrpSpPr/>
          <p:nvPr/>
        </p:nvGrpSpPr>
        <p:grpSpPr>
          <a:xfrm>
            <a:off x="2209800" y="2209800"/>
            <a:ext cx="228600" cy="2081213"/>
            <a:chOff x="1392" y="1296"/>
            <a:chExt cx="144" cy="1311"/>
          </a:xfrm>
        </p:grpSpPr>
        <p:graphicFrame>
          <p:nvGraphicFramePr>
            <p:cNvPr id="10247" name="Object 8"/>
            <p:cNvGraphicFramePr/>
            <p:nvPr/>
          </p:nvGraphicFramePr>
          <p:xfrm>
            <a:off x="1392" y="1296"/>
            <a:ext cx="144" cy="144"/>
          </p:xfrm>
          <a:graphic>
            <a:graphicData uri="http://schemas.openxmlformats.org/presentationml/2006/ole">
              <mc:AlternateContent xmlns:mc="http://schemas.openxmlformats.org/markup-compatibility/2006">
                <mc:Choice xmlns:v="urn:schemas-microsoft-com:vml" Requires="v">
                  <p:oleObj spid="_x0000_s5135" r:id="rId7" imgW="139700" imgH="139700" progId="Equation.3">
                    <p:embed/>
                  </p:oleObj>
                </mc:Choice>
                <mc:Fallback>
                  <p:oleObj r:id="rId7" imgW="139700" imgH="139700" progId="Equation.3">
                    <p:embed/>
                    <p:pic>
                      <p:nvPicPr>
                        <p:cNvPr id="0" name="图片 3085"/>
                        <p:cNvPicPr/>
                        <p:nvPr/>
                      </p:nvPicPr>
                      <p:blipFill>
                        <a:blip r:embed="rId8"/>
                        <a:stretch>
                          <a:fillRect/>
                        </a:stretch>
                      </p:blipFill>
                      <p:spPr>
                        <a:xfrm>
                          <a:off x="1392" y="1296"/>
                          <a:ext cx="144" cy="144"/>
                        </a:xfrm>
                        <a:prstGeom prst="rect">
                          <a:avLst/>
                        </a:prstGeom>
                        <a:solidFill>
                          <a:srgbClr val="FF0000"/>
                        </a:solidFill>
                        <a:ln w="38100">
                          <a:noFill/>
                          <a:miter/>
                        </a:ln>
                      </p:spPr>
                    </p:pic>
                  </p:oleObj>
                </mc:Fallback>
              </mc:AlternateContent>
            </a:graphicData>
          </a:graphic>
        </p:graphicFrame>
        <p:graphicFrame>
          <p:nvGraphicFramePr>
            <p:cNvPr id="10248" name="Object 9"/>
            <p:cNvGraphicFramePr/>
            <p:nvPr/>
          </p:nvGraphicFramePr>
          <p:xfrm>
            <a:off x="1398" y="2528"/>
            <a:ext cx="131" cy="79"/>
          </p:xfrm>
          <a:graphic>
            <a:graphicData uri="http://schemas.openxmlformats.org/presentationml/2006/ole">
              <mc:AlternateContent xmlns:mc="http://schemas.openxmlformats.org/markup-compatibility/2006">
                <mc:Choice xmlns:v="urn:schemas-microsoft-com:vml" Requires="v">
                  <p:oleObj spid="_x0000_s5136" r:id="rId9" imgW="126365" imgH="76200" progId="Equation.3">
                    <p:embed/>
                  </p:oleObj>
                </mc:Choice>
                <mc:Fallback>
                  <p:oleObj r:id="rId9" imgW="126365" imgH="76200" progId="Equation.3">
                    <p:embed/>
                    <p:pic>
                      <p:nvPicPr>
                        <p:cNvPr id="0" name="图片 3086"/>
                        <p:cNvPicPr/>
                        <p:nvPr/>
                      </p:nvPicPr>
                      <p:blipFill>
                        <a:blip r:embed="rId10"/>
                        <a:stretch>
                          <a:fillRect/>
                        </a:stretch>
                      </p:blipFill>
                      <p:spPr>
                        <a:xfrm>
                          <a:off x="1398" y="2528"/>
                          <a:ext cx="131" cy="79"/>
                        </a:xfrm>
                        <a:prstGeom prst="rect">
                          <a:avLst/>
                        </a:prstGeom>
                        <a:solidFill>
                          <a:srgbClr val="FF0000"/>
                        </a:solidFill>
                        <a:ln w="38100">
                          <a:noFill/>
                          <a:miter/>
                        </a:ln>
                      </p:spPr>
                    </p:pic>
                  </p:oleObj>
                </mc:Fallback>
              </mc:AlternateContent>
            </a:graphicData>
          </a:graphic>
        </p:graphicFrame>
      </p:grpSp>
      <p:grpSp>
        <p:nvGrpSpPr>
          <p:cNvPr id="3" name="Group 10"/>
          <p:cNvGrpSpPr/>
          <p:nvPr/>
        </p:nvGrpSpPr>
        <p:grpSpPr>
          <a:xfrm>
            <a:off x="2362200" y="2743200"/>
            <a:ext cx="228600" cy="1143000"/>
            <a:chOff x="1488" y="1632"/>
            <a:chExt cx="144" cy="720"/>
          </a:xfrm>
        </p:grpSpPr>
        <p:graphicFrame>
          <p:nvGraphicFramePr>
            <p:cNvPr id="10250" name="Object 11"/>
            <p:cNvGraphicFramePr/>
            <p:nvPr/>
          </p:nvGraphicFramePr>
          <p:xfrm>
            <a:off x="1488" y="2208"/>
            <a:ext cx="144" cy="144"/>
          </p:xfrm>
          <a:graphic>
            <a:graphicData uri="http://schemas.openxmlformats.org/presentationml/2006/ole">
              <mc:AlternateContent xmlns:mc="http://schemas.openxmlformats.org/markup-compatibility/2006">
                <mc:Choice xmlns:v="urn:schemas-microsoft-com:vml" Requires="v">
                  <p:oleObj spid="_x0000_s5137" r:id="rId11" imgW="139700" imgH="139700" progId="Equation.3">
                    <p:embed/>
                  </p:oleObj>
                </mc:Choice>
                <mc:Fallback>
                  <p:oleObj r:id="rId11" imgW="139700" imgH="139700" progId="Equation.3">
                    <p:embed/>
                    <p:pic>
                      <p:nvPicPr>
                        <p:cNvPr id="0" name="图片 3087"/>
                        <p:cNvPicPr/>
                        <p:nvPr/>
                      </p:nvPicPr>
                      <p:blipFill>
                        <a:blip r:embed="rId12"/>
                        <a:stretch>
                          <a:fillRect/>
                        </a:stretch>
                      </p:blipFill>
                      <p:spPr>
                        <a:xfrm>
                          <a:off x="1488" y="2208"/>
                          <a:ext cx="144" cy="144"/>
                        </a:xfrm>
                        <a:prstGeom prst="rect">
                          <a:avLst/>
                        </a:prstGeom>
                        <a:solidFill>
                          <a:schemeClr val="accent1"/>
                        </a:solidFill>
                        <a:ln w="38100">
                          <a:noFill/>
                          <a:miter/>
                        </a:ln>
                      </p:spPr>
                    </p:pic>
                  </p:oleObj>
                </mc:Fallback>
              </mc:AlternateContent>
            </a:graphicData>
          </a:graphic>
        </p:graphicFrame>
        <p:graphicFrame>
          <p:nvGraphicFramePr>
            <p:cNvPr id="10251" name="Object 12"/>
            <p:cNvGraphicFramePr/>
            <p:nvPr/>
          </p:nvGraphicFramePr>
          <p:xfrm>
            <a:off x="1488" y="1632"/>
            <a:ext cx="131" cy="79"/>
          </p:xfrm>
          <a:graphic>
            <a:graphicData uri="http://schemas.openxmlformats.org/presentationml/2006/ole">
              <mc:AlternateContent xmlns:mc="http://schemas.openxmlformats.org/markup-compatibility/2006">
                <mc:Choice xmlns:v="urn:schemas-microsoft-com:vml" Requires="v">
                  <p:oleObj spid="_x0000_s5138" r:id="rId13" imgW="126365" imgH="76200" progId="Equation.3">
                    <p:embed/>
                  </p:oleObj>
                </mc:Choice>
                <mc:Fallback>
                  <p:oleObj r:id="rId13" imgW="126365" imgH="76200" progId="Equation.3">
                    <p:embed/>
                    <p:pic>
                      <p:nvPicPr>
                        <p:cNvPr id="0" name="图片 3082"/>
                        <p:cNvPicPr/>
                        <p:nvPr/>
                      </p:nvPicPr>
                      <p:blipFill>
                        <a:blip r:embed="rId10"/>
                        <a:stretch>
                          <a:fillRect/>
                        </a:stretch>
                      </p:blipFill>
                      <p:spPr>
                        <a:xfrm>
                          <a:off x="1488" y="1632"/>
                          <a:ext cx="131" cy="79"/>
                        </a:xfrm>
                        <a:prstGeom prst="rect">
                          <a:avLst/>
                        </a:prstGeom>
                        <a:solidFill>
                          <a:schemeClr val="accent1"/>
                        </a:solidFill>
                        <a:ln w="38100">
                          <a:noFill/>
                          <a:miter/>
                        </a:ln>
                      </p:spPr>
                    </p:pic>
                  </p:oleObj>
                </mc:Fallback>
              </mc:AlternateContent>
            </a:graphicData>
          </a:graphic>
        </p:graphicFrame>
      </p:grpSp>
      <p:grpSp>
        <p:nvGrpSpPr>
          <p:cNvPr id="4" name="Group 13"/>
          <p:cNvGrpSpPr/>
          <p:nvPr/>
        </p:nvGrpSpPr>
        <p:grpSpPr>
          <a:xfrm>
            <a:off x="2743200" y="2057400"/>
            <a:ext cx="838200" cy="457200"/>
            <a:chOff x="1728" y="1200"/>
            <a:chExt cx="528" cy="288"/>
          </a:xfrm>
        </p:grpSpPr>
        <p:graphicFrame>
          <p:nvGraphicFramePr>
            <p:cNvPr id="10253" name="Object 14"/>
            <p:cNvGraphicFramePr/>
            <p:nvPr/>
          </p:nvGraphicFramePr>
          <p:xfrm>
            <a:off x="1728" y="1392"/>
            <a:ext cx="131" cy="79"/>
          </p:xfrm>
          <a:graphic>
            <a:graphicData uri="http://schemas.openxmlformats.org/presentationml/2006/ole">
              <mc:AlternateContent xmlns:mc="http://schemas.openxmlformats.org/markup-compatibility/2006">
                <mc:Choice xmlns:v="urn:schemas-microsoft-com:vml" Requires="v">
                  <p:oleObj spid="_x0000_s5139" r:id="rId14" imgW="126365" imgH="76200" progId="Equation.3">
                    <p:embed/>
                  </p:oleObj>
                </mc:Choice>
                <mc:Fallback>
                  <p:oleObj r:id="rId14" imgW="126365" imgH="76200" progId="Equation.3">
                    <p:embed/>
                    <p:pic>
                      <p:nvPicPr>
                        <p:cNvPr id="0" name="图片 3089"/>
                        <p:cNvPicPr/>
                        <p:nvPr/>
                      </p:nvPicPr>
                      <p:blipFill>
                        <a:blip r:embed="rId10"/>
                        <a:stretch>
                          <a:fillRect/>
                        </a:stretch>
                      </p:blipFill>
                      <p:spPr>
                        <a:xfrm>
                          <a:off x="1728" y="1392"/>
                          <a:ext cx="131" cy="79"/>
                        </a:xfrm>
                        <a:prstGeom prst="rect">
                          <a:avLst/>
                        </a:prstGeom>
                        <a:solidFill>
                          <a:schemeClr val="accent1"/>
                        </a:solidFill>
                        <a:ln w="38100">
                          <a:noFill/>
                          <a:miter/>
                        </a:ln>
                      </p:spPr>
                    </p:pic>
                  </p:oleObj>
                </mc:Fallback>
              </mc:AlternateContent>
            </a:graphicData>
          </a:graphic>
        </p:graphicFrame>
        <p:graphicFrame>
          <p:nvGraphicFramePr>
            <p:cNvPr id="10254" name="Object 15"/>
            <p:cNvGraphicFramePr/>
            <p:nvPr/>
          </p:nvGraphicFramePr>
          <p:xfrm>
            <a:off x="2112" y="1344"/>
            <a:ext cx="144" cy="144"/>
          </p:xfrm>
          <a:graphic>
            <a:graphicData uri="http://schemas.openxmlformats.org/presentationml/2006/ole">
              <mc:AlternateContent xmlns:mc="http://schemas.openxmlformats.org/markup-compatibility/2006">
                <mc:Choice xmlns:v="urn:schemas-microsoft-com:vml" Requires="v">
                  <p:oleObj spid="_x0000_s5140" r:id="rId15" imgW="139700" imgH="139700" progId="Equation.3">
                    <p:embed/>
                  </p:oleObj>
                </mc:Choice>
                <mc:Fallback>
                  <p:oleObj r:id="rId15" imgW="139700" imgH="139700" progId="Equation.3">
                    <p:embed/>
                    <p:pic>
                      <p:nvPicPr>
                        <p:cNvPr id="0" name="图片 3088"/>
                        <p:cNvPicPr/>
                        <p:nvPr/>
                      </p:nvPicPr>
                      <p:blipFill>
                        <a:blip r:embed="rId12"/>
                        <a:stretch>
                          <a:fillRect/>
                        </a:stretch>
                      </p:blipFill>
                      <p:spPr>
                        <a:xfrm>
                          <a:off x="2112" y="1344"/>
                          <a:ext cx="144" cy="144"/>
                        </a:xfrm>
                        <a:prstGeom prst="rect">
                          <a:avLst/>
                        </a:prstGeom>
                        <a:solidFill>
                          <a:schemeClr val="accent1"/>
                        </a:solidFill>
                        <a:ln w="38100">
                          <a:noFill/>
                          <a:miter/>
                        </a:ln>
                      </p:spPr>
                    </p:pic>
                  </p:oleObj>
                </mc:Fallback>
              </mc:AlternateContent>
            </a:graphicData>
          </a:graphic>
        </p:graphicFrame>
        <p:graphicFrame>
          <p:nvGraphicFramePr>
            <p:cNvPr id="10255" name="Object 16"/>
            <p:cNvGraphicFramePr/>
            <p:nvPr/>
          </p:nvGraphicFramePr>
          <p:xfrm>
            <a:off x="1920" y="1200"/>
            <a:ext cx="162" cy="212"/>
          </p:xfrm>
          <a:graphic>
            <a:graphicData uri="http://schemas.openxmlformats.org/presentationml/2006/ole">
              <mc:AlternateContent xmlns:mc="http://schemas.openxmlformats.org/markup-compatibility/2006">
                <mc:Choice xmlns:v="urn:schemas-microsoft-com:vml" Requires="v">
                  <p:oleObj spid="_x0000_s5141" r:id="rId16" imgW="165100" imgH="215900" progId="Equation.3">
                    <p:embed/>
                  </p:oleObj>
                </mc:Choice>
                <mc:Fallback>
                  <p:oleObj r:id="rId16" imgW="165100" imgH="215900" progId="Equation.3">
                    <p:embed/>
                    <p:pic>
                      <p:nvPicPr>
                        <p:cNvPr id="0" name="图片 3090"/>
                        <p:cNvPicPr/>
                        <p:nvPr/>
                      </p:nvPicPr>
                      <p:blipFill>
                        <a:blip r:embed="rId17"/>
                        <a:stretch>
                          <a:fillRect/>
                        </a:stretch>
                      </p:blipFill>
                      <p:spPr>
                        <a:xfrm>
                          <a:off x="1920" y="1200"/>
                          <a:ext cx="162" cy="212"/>
                        </a:xfrm>
                        <a:prstGeom prst="rect">
                          <a:avLst/>
                        </a:prstGeom>
                        <a:solidFill>
                          <a:schemeClr val="accent1"/>
                        </a:solidFill>
                        <a:ln w="38100">
                          <a:noFill/>
                          <a:miter/>
                        </a:ln>
                      </p:spPr>
                    </p:pic>
                  </p:oleObj>
                </mc:Fallback>
              </mc:AlternateContent>
            </a:graphicData>
          </a:graphic>
        </p:graphicFrame>
      </p:grpSp>
      <p:sp>
        <p:nvSpPr>
          <p:cNvPr id="23569" name="Freeform 17"/>
          <p:cNvSpPr/>
          <p:nvPr/>
        </p:nvSpPr>
        <p:spPr>
          <a:xfrm>
            <a:off x="2667000" y="2743200"/>
            <a:ext cx="1066800" cy="1066800"/>
          </a:xfrm>
          <a:custGeom>
            <a:avLst/>
            <a:gdLst/>
            <a:ahLst/>
            <a:cxnLst>
              <a:cxn ang="0">
                <a:pos x="0" y="0"/>
              </a:cxn>
              <a:cxn ang="0">
                <a:pos x="1451609869" y="280587203"/>
              </a:cxn>
              <a:cxn ang="0">
                <a:pos x="1451609869" y="1543230310"/>
              </a:cxn>
              <a:cxn ang="0">
                <a:pos x="120967506" y="1823817834"/>
              </a:cxn>
            </a:cxnLst>
            <a:rect l="0" t="0" r="0" b="0"/>
            <a:pathLst>
              <a:path w="672" h="624">
                <a:moveTo>
                  <a:pt x="0" y="0"/>
                </a:moveTo>
                <a:cubicBezTo>
                  <a:pt x="240" y="4"/>
                  <a:pt x="480" y="8"/>
                  <a:pt x="576" y="96"/>
                </a:cubicBezTo>
                <a:cubicBezTo>
                  <a:pt x="672" y="184"/>
                  <a:pt x="664" y="440"/>
                  <a:pt x="576" y="528"/>
                </a:cubicBezTo>
                <a:cubicBezTo>
                  <a:pt x="488" y="616"/>
                  <a:pt x="144" y="608"/>
                  <a:pt x="48" y="624"/>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sp>
        <p:nvSpPr>
          <p:cNvPr id="23570" name="Text Box 18"/>
          <p:cNvSpPr txBox="1"/>
          <p:nvPr/>
        </p:nvSpPr>
        <p:spPr>
          <a:xfrm>
            <a:off x="914400" y="5334000"/>
            <a:ext cx="8001000" cy="457200"/>
          </a:xfrm>
          <a:prstGeom prst="rect">
            <a:avLst/>
          </a:prstGeom>
          <a:noFill/>
          <a:ln w="9525">
            <a:noFill/>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的负半周，</a:t>
            </a:r>
            <a:r>
              <a:rPr lang="en-US" altLang="zh-CN" sz="2400" b="1" dirty="0">
                <a:latin typeface="Times New Roman" panose="02020603050405020304" pitchFamily="18" charset="0"/>
                <a:ea typeface="宋体" panose="02010600030101010101" pitchFamily="2" charset="-122"/>
              </a:rPr>
              <a:t>D</a:t>
            </a:r>
            <a:r>
              <a:rPr lang="zh-CN" altLang="zh-CN" sz="2400" b="1" dirty="0">
                <a:latin typeface="Times New Roman" panose="02020603050405020304" pitchFamily="18" charset="0"/>
                <a:ea typeface="宋体" panose="02010600030101010101" pitchFamily="2" charset="-122"/>
              </a:rPr>
              <a:t>截止，承受反向电压，为</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en-US" sz="2400" b="1" baseline="-25000"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=0</a:t>
            </a:r>
            <a:r>
              <a:rPr lang="zh-CN" altLang="zh-CN"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pSp>
        <p:nvGrpSpPr>
          <p:cNvPr id="5" name="Group 19"/>
          <p:cNvGrpSpPr/>
          <p:nvPr/>
        </p:nvGrpSpPr>
        <p:grpSpPr>
          <a:xfrm>
            <a:off x="4495800" y="2492375"/>
            <a:ext cx="257175" cy="1585913"/>
            <a:chOff x="2832" y="1570"/>
            <a:chExt cx="162" cy="999"/>
          </a:xfrm>
        </p:grpSpPr>
        <p:graphicFrame>
          <p:nvGraphicFramePr>
            <p:cNvPr id="10259" name="Object 20"/>
            <p:cNvGraphicFramePr/>
            <p:nvPr/>
          </p:nvGraphicFramePr>
          <p:xfrm>
            <a:off x="2832" y="1968"/>
            <a:ext cx="162" cy="212"/>
          </p:xfrm>
          <a:graphic>
            <a:graphicData uri="http://schemas.openxmlformats.org/presentationml/2006/ole">
              <mc:AlternateContent xmlns:mc="http://schemas.openxmlformats.org/markup-compatibility/2006">
                <mc:Choice xmlns:v="urn:schemas-microsoft-com:vml" Requires="v">
                  <p:oleObj spid="_x0000_s5142" r:id="rId18" imgW="165100" imgH="215900" progId="Equation.3">
                    <p:embed/>
                  </p:oleObj>
                </mc:Choice>
                <mc:Fallback>
                  <p:oleObj r:id="rId18" imgW="165100" imgH="215900" progId="Equation.3">
                    <p:embed/>
                    <p:pic>
                      <p:nvPicPr>
                        <p:cNvPr id="0" name="图片 3091"/>
                        <p:cNvPicPr/>
                        <p:nvPr/>
                      </p:nvPicPr>
                      <p:blipFill>
                        <a:blip r:embed="rId17"/>
                        <a:stretch>
                          <a:fillRect/>
                        </a:stretch>
                      </p:blipFill>
                      <p:spPr>
                        <a:xfrm>
                          <a:off x="2832" y="1968"/>
                          <a:ext cx="162" cy="212"/>
                        </a:xfrm>
                        <a:prstGeom prst="rect">
                          <a:avLst/>
                        </a:prstGeom>
                        <a:solidFill>
                          <a:srgbClr val="FF0000"/>
                        </a:solidFill>
                        <a:ln w="38100">
                          <a:noFill/>
                          <a:miter/>
                        </a:ln>
                      </p:spPr>
                    </p:pic>
                  </p:oleObj>
                </mc:Fallback>
              </mc:AlternateContent>
            </a:graphicData>
          </a:graphic>
        </p:graphicFrame>
        <p:grpSp>
          <p:nvGrpSpPr>
            <p:cNvPr id="10260" name="Group 21"/>
            <p:cNvGrpSpPr/>
            <p:nvPr/>
          </p:nvGrpSpPr>
          <p:grpSpPr>
            <a:xfrm>
              <a:off x="2835" y="1570"/>
              <a:ext cx="136" cy="999"/>
              <a:chOff x="1392" y="1296"/>
              <a:chExt cx="144" cy="1311"/>
            </a:xfrm>
          </p:grpSpPr>
          <p:graphicFrame>
            <p:nvGraphicFramePr>
              <p:cNvPr id="10261" name="Object 22"/>
              <p:cNvGraphicFramePr/>
              <p:nvPr/>
            </p:nvGraphicFramePr>
            <p:xfrm>
              <a:off x="1392" y="1296"/>
              <a:ext cx="144" cy="144"/>
            </p:xfrm>
            <a:graphic>
              <a:graphicData uri="http://schemas.openxmlformats.org/presentationml/2006/ole">
                <mc:AlternateContent xmlns:mc="http://schemas.openxmlformats.org/markup-compatibility/2006">
                  <mc:Choice xmlns:v="urn:schemas-microsoft-com:vml" Requires="v">
                    <p:oleObj spid="_x0000_s5143" r:id="rId19" imgW="139700" imgH="139700" progId="Equation.3">
                      <p:embed/>
                    </p:oleObj>
                  </mc:Choice>
                  <mc:Fallback>
                    <p:oleObj r:id="rId19" imgW="139700" imgH="139700" progId="Equation.3">
                      <p:embed/>
                      <p:pic>
                        <p:nvPicPr>
                          <p:cNvPr id="0" name="图片 3092"/>
                          <p:cNvPicPr/>
                          <p:nvPr/>
                        </p:nvPicPr>
                        <p:blipFill>
                          <a:blip r:embed="rId8"/>
                          <a:stretch>
                            <a:fillRect/>
                          </a:stretch>
                        </p:blipFill>
                        <p:spPr>
                          <a:xfrm>
                            <a:off x="1392" y="1296"/>
                            <a:ext cx="144" cy="144"/>
                          </a:xfrm>
                          <a:prstGeom prst="rect">
                            <a:avLst/>
                          </a:prstGeom>
                          <a:solidFill>
                            <a:srgbClr val="FF0000"/>
                          </a:solidFill>
                          <a:ln w="38100">
                            <a:noFill/>
                            <a:miter/>
                          </a:ln>
                        </p:spPr>
                      </p:pic>
                    </p:oleObj>
                  </mc:Fallback>
                </mc:AlternateContent>
              </a:graphicData>
            </a:graphic>
          </p:graphicFrame>
          <p:graphicFrame>
            <p:nvGraphicFramePr>
              <p:cNvPr id="10262" name="Object 23"/>
              <p:cNvGraphicFramePr/>
              <p:nvPr/>
            </p:nvGraphicFramePr>
            <p:xfrm>
              <a:off x="1398" y="2528"/>
              <a:ext cx="131" cy="79"/>
            </p:xfrm>
            <a:graphic>
              <a:graphicData uri="http://schemas.openxmlformats.org/presentationml/2006/ole">
                <mc:AlternateContent xmlns:mc="http://schemas.openxmlformats.org/markup-compatibility/2006">
                  <mc:Choice xmlns:v="urn:schemas-microsoft-com:vml" Requires="v">
                    <p:oleObj spid="_x0000_s5144" r:id="rId20" imgW="126365" imgH="76200" progId="Equation.3">
                      <p:embed/>
                    </p:oleObj>
                  </mc:Choice>
                  <mc:Fallback>
                    <p:oleObj r:id="rId20" imgW="126365" imgH="76200" progId="Equation.3">
                      <p:embed/>
                      <p:pic>
                        <p:nvPicPr>
                          <p:cNvPr id="0" name="图片 3093"/>
                          <p:cNvPicPr/>
                          <p:nvPr/>
                        </p:nvPicPr>
                        <p:blipFill>
                          <a:blip r:embed="rId10"/>
                          <a:stretch>
                            <a:fillRect/>
                          </a:stretch>
                        </p:blipFill>
                        <p:spPr>
                          <a:xfrm>
                            <a:off x="1398" y="2528"/>
                            <a:ext cx="131" cy="79"/>
                          </a:xfrm>
                          <a:prstGeom prst="rect">
                            <a:avLst/>
                          </a:prstGeom>
                          <a:solidFill>
                            <a:srgbClr val="FF0000"/>
                          </a:solid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left)">
                                      <p:cBhvr>
                                        <p:cTn id="12" dur="500"/>
                                        <p:tgtEl>
                                          <p:spTgt spid="235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569"/>
                                        </p:tgtEl>
                                        <p:attrNameLst>
                                          <p:attrName>style.visibility</p:attrName>
                                        </p:attrNameLst>
                                      </p:cBhvr>
                                      <p:to>
                                        <p:strVal val="visible"/>
                                      </p:to>
                                    </p:set>
                                    <p:animEffect transition="in" filter="wipe(up)">
                                      <p:cBhvr>
                                        <p:cTn id="21" dur="500"/>
                                        <p:tgtEl>
                                          <p:spTgt spid="2356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557">
                                            <p:txEl>
                                              <p:pRg st="0" end="0"/>
                                            </p:txEl>
                                          </p:spTgt>
                                        </p:tgtEl>
                                        <p:attrNameLst>
                                          <p:attrName>style.visibility</p:attrName>
                                        </p:attrNameLst>
                                      </p:cBhvr>
                                      <p:to>
                                        <p:strVal val="visible"/>
                                      </p:to>
                                    </p:set>
                                    <p:animEffect transition="in" filter="wipe(left)">
                                      <p:cBhvr>
                                        <p:cTn id="31" dur="500"/>
                                        <p:tgtEl>
                                          <p:spTgt spid="235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righ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570">
                                            <p:txEl>
                                              <p:pRg st="0" end="0"/>
                                            </p:txEl>
                                          </p:spTgt>
                                        </p:tgtEl>
                                        <p:attrNameLst>
                                          <p:attrName>style.visibility</p:attrName>
                                        </p:attrNameLst>
                                      </p:cBhvr>
                                      <p:to>
                                        <p:strVal val="visible"/>
                                      </p:to>
                                    </p:set>
                                    <p:animEffect transition="in" filter="wipe(left)">
                                      <p:cBhvr>
                                        <p:cTn id="45" dur="500"/>
                                        <p:tgtEl>
                                          <p:spTgt spid="2357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558"/>
                                        </p:tgtEl>
                                        <p:attrNameLst>
                                          <p:attrName>style.visibility</p:attrName>
                                        </p:attrNameLst>
                                      </p:cBhvr>
                                      <p:to>
                                        <p:strVal val="visible"/>
                                      </p:to>
                                    </p:set>
                                    <p:animEffect transition="in" filter="wipe(left)">
                                      <p:cBhvr>
                                        <p:cTn id="50"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7" grpId="0" build="p"/>
      <p:bldP spid="23569" grpId="0" animBg="1"/>
      <p:bldP spid="2357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323850" y="765175"/>
            <a:ext cx="7073900" cy="762000"/>
          </a:xfrm>
        </p:spPr>
        <p:txBody>
          <a:bodyPr wrap="square" lIns="91440" tIns="45720" rIns="91440" bIns="45720" anchor="ctr"/>
          <a:lstStyle/>
          <a:p>
            <a:pPr algn="l" eaLnBrk="1" hangingPunct="1">
              <a:lnSpc>
                <a:spcPct val="120000"/>
              </a:lnSpc>
            </a:pPr>
            <a:r>
              <a:rPr lang="en-US" altLang="zh-CN" sz="2400" b="1" dirty="0">
                <a:solidFill>
                  <a:schemeClr val="tx1"/>
                </a:solidFill>
                <a:latin typeface="华文行楷" panose="02010800040101010101" pitchFamily="2" charset="-122"/>
                <a:ea typeface="华文行楷" panose="02010800040101010101" pitchFamily="2" charset="-122"/>
              </a:rPr>
              <a:t>2.</a:t>
            </a:r>
            <a:r>
              <a:rPr lang="en-US" altLang="zh-CN" sz="2400" b="1" dirty="0">
                <a:solidFill>
                  <a:schemeClr val="tx1"/>
                </a:solidFill>
              </a:rPr>
              <a:t> </a:t>
            </a:r>
            <a:r>
              <a:rPr lang="en-US" altLang="zh-CN" sz="2400" b="1" i="1" dirty="0">
                <a:solidFill>
                  <a:schemeClr val="tx1"/>
                </a:solidFill>
              </a:rPr>
              <a:t>U</a:t>
            </a:r>
            <a:r>
              <a:rPr lang="en-US" altLang="zh-CN" sz="2400" b="1" baseline="-25000" dirty="0">
                <a:solidFill>
                  <a:schemeClr val="tx1"/>
                </a:solidFill>
              </a:rPr>
              <a:t>O</a:t>
            </a:r>
            <a:r>
              <a:rPr lang="zh-CN" altLang="en-US" sz="2400" b="1" baseline="-25000" dirty="0">
                <a:solidFill>
                  <a:schemeClr val="tx1"/>
                </a:solidFill>
              </a:rPr>
              <a:t>（</a:t>
            </a:r>
            <a:r>
              <a:rPr lang="en-US" altLang="zh-CN" sz="2400" b="1" baseline="-25000" dirty="0">
                <a:solidFill>
                  <a:schemeClr val="tx1"/>
                </a:solidFill>
              </a:rPr>
              <a:t>AV</a:t>
            </a:r>
            <a:r>
              <a:rPr lang="zh-CN" altLang="en-US" sz="2400" b="1" baseline="-25000" dirty="0">
                <a:solidFill>
                  <a:schemeClr val="tx1"/>
                </a:solidFill>
              </a:rPr>
              <a:t>）</a:t>
            </a:r>
            <a:r>
              <a:rPr lang="zh-CN" altLang="zh-CN" sz="2400" dirty="0">
                <a:solidFill>
                  <a:schemeClr val="tx1"/>
                </a:solidFill>
                <a:ea typeface="华文行楷" panose="02010800040101010101" pitchFamily="2" charset="-122"/>
              </a:rPr>
              <a:t>和</a:t>
            </a:r>
            <a:r>
              <a:rPr lang="zh-CN" altLang="zh-CN" sz="2400" b="1" dirty="0">
                <a:solidFill>
                  <a:schemeClr val="tx1"/>
                </a:solidFill>
              </a:rPr>
              <a:t> </a:t>
            </a:r>
            <a:r>
              <a:rPr lang="en-US" altLang="zh-CN" sz="2400" b="1" i="1" dirty="0">
                <a:solidFill>
                  <a:schemeClr val="tx1"/>
                </a:solidFill>
              </a:rPr>
              <a:t>I</a:t>
            </a:r>
            <a:r>
              <a:rPr lang="en-US" altLang="zh-CN" sz="2400" b="1" baseline="-25000" dirty="0">
                <a:solidFill>
                  <a:schemeClr val="tx1"/>
                </a:solidFill>
              </a:rPr>
              <a:t>L</a:t>
            </a:r>
            <a:r>
              <a:rPr lang="zh-CN" altLang="en-US" sz="2400" b="1" baseline="-25000" dirty="0">
                <a:solidFill>
                  <a:schemeClr val="tx1"/>
                </a:solidFill>
              </a:rPr>
              <a:t>（</a:t>
            </a:r>
            <a:r>
              <a:rPr lang="en-US" altLang="zh-CN" sz="2400" b="1" baseline="-25000" dirty="0">
                <a:solidFill>
                  <a:schemeClr val="tx1"/>
                </a:solidFill>
              </a:rPr>
              <a:t>AV</a:t>
            </a:r>
            <a:r>
              <a:rPr lang="zh-CN" altLang="en-US" sz="2400" b="1" baseline="-25000" dirty="0">
                <a:solidFill>
                  <a:schemeClr val="tx1"/>
                </a:solidFill>
              </a:rPr>
              <a:t>）</a:t>
            </a:r>
            <a:r>
              <a:rPr lang="zh-CN" altLang="zh-CN" sz="2400" dirty="0">
                <a:solidFill>
                  <a:schemeClr val="tx1"/>
                </a:solidFill>
                <a:ea typeface="华文行楷" panose="02010800040101010101" pitchFamily="2" charset="-122"/>
              </a:rPr>
              <a:t>的估算</a:t>
            </a:r>
            <a:br>
              <a:rPr lang="zh-CN" altLang="en-US" sz="2400" b="1" dirty="0">
                <a:solidFill>
                  <a:schemeClr val="tx1"/>
                </a:solidFill>
              </a:rPr>
            </a:br>
            <a:r>
              <a:rPr lang="zh-CN" altLang="en-US" sz="2400" b="1" dirty="0">
                <a:solidFill>
                  <a:schemeClr val="tx1"/>
                </a:solidFill>
              </a:rPr>
              <a:t>   </a:t>
            </a:r>
            <a:r>
              <a:rPr lang="zh-CN" altLang="zh-CN" sz="2400" b="1" dirty="0">
                <a:solidFill>
                  <a:schemeClr val="tx1"/>
                </a:solidFill>
              </a:rPr>
              <a:t>  已知变压器副边电压有效值为</a:t>
            </a:r>
            <a:r>
              <a:rPr lang="en-US" altLang="zh-CN" sz="2400" b="1" i="1" dirty="0">
                <a:solidFill>
                  <a:schemeClr val="tx1"/>
                </a:solidFill>
              </a:rPr>
              <a:t>U</a:t>
            </a:r>
            <a:r>
              <a:rPr lang="en-US" altLang="zh-CN" sz="2400" b="1" baseline="-25000" dirty="0">
                <a:solidFill>
                  <a:schemeClr val="tx1"/>
                </a:solidFill>
              </a:rPr>
              <a:t>2</a:t>
            </a:r>
          </a:p>
        </p:txBody>
      </p:sp>
      <p:graphicFrame>
        <p:nvGraphicFramePr>
          <p:cNvPr id="13314" name="Object 3"/>
          <p:cNvGraphicFramePr/>
          <p:nvPr/>
        </p:nvGraphicFramePr>
        <p:xfrm>
          <a:off x="711200" y="1611313"/>
          <a:ext cx="2971800" cy="2925762"/>
        </p:xfrm>
        <a:graphic>
          <a:graphicData uri="http://schemas.openxmlformats.org/presentationml/2006/ole">
            <mc:AlternateContent xmlns:mc="http://schemas.openxmlformats.org/markup-compatibility/2006">
              <mc:Choice xmlns:v="urn:schemas-microsoft-com:vml" Requires="v">
                <p:oleObj spid="_x0000_s6152" r:id="rId4" imgW="12172950" imgH="11982450" progId="MSPhotoEd.3">
                  <p:embed/>
                </p:oleObj>
              </mc:Choice>
              <mc:Fallback>
                <p:oleObj r:id="rId4" imgW="12172950" imgH="11982450" progId="MSPhotoEd.3">
                  <p:embed/>
                  <p:pic>
                    <p:nvPicPr>
                      <p:cNvPr id="0" name="图片 3096"/>
                      <p:cNvPicPr/>
                      <p:nvPr/>
                    </p:nvPicPr>
                    <p:blipFill>
                      <a:blip r:embed="rId5"/>
                      <a:stretch>
                        <a:fillRect/>
                      </a:stretch>
                    </p:blipFill>
                    <p:spPr>
                      <a:xfrm>
                        <a:off x="711200" y="1611313"/>
                        <a:ext cx="2971800" cy="2925762"/>
                      </a:xfrm>
                      <a:prstGeom prst="rect">
                        <a:avLst/>
                      </a:prstGeom>
                      <a:noFill/>
                      <a:ln w="38100">
                        <a:noFill/>
                        <a:miter/>
                      </a:ln>
                    </p:spPr>
                  </p:pic>
                </p:oleObj>
              </mc:Fallback>
            </mc:AlternateContent>
          </a:graphicData>
        </a:graphic>
      </p:graphicFrame>
      <p:sp>
        <p:nvSpPr>
          <p:cNvPr id="24580" name="Line 4"/>
          <p:cNvSpPr/>
          <p:nvPr/>
        </p:nvSpPr>
        <p:spPr>
          <a:xfrm flipV="1">
            <a:off x="1171575" y="3440113"/>
            <a:ext cx="2209800" cy="0"/>
          </a:xfrm>
          <a:prstGeom prst="line">
            <a:avLst/>
          </a:prstGeom>
          <a:ln w="28575" cap="flat" cmpd="sng">
            <a:solidFill>
              <a:srgbClr val="FF0000"/>
            </a:solidFill>
            <a:prstDash val="solid"/>
            <a:round/>
            <a:headEnd type="none" w="med" len="med"/>
            <a:tailEnd type="none" w="med" len="med"/>
          </a:ln>
        </p:spPr>
      </p:sp>
      <p:graphicFrame>
        <p:nvGraphicFramePr>
          <p:cNvPr id="24581" name="Object 5"/>
          <p:cNvGraphicFramePr/>
          <p:nvPr/>
        </p:nvGraphicFramePr>
        <p:xfrm>
          <a:off x="4140200" y="1697038"/>
          <a:ext cx="4114800" cy="787400"/>
        </p:xfrm>
        <a:graphic>
          <a:graphicData uri="http://schemas.openxmlformats.org/presentationml/2006/ole">
            <mc:AlternateContent xmlns:mc="http://schemas.openxmlformats.org/markup-compatibility/2006">
              <mc:Choice xmlns:v="urn:schemas-microsoft-com:vml" Requires="v">
                <p:oleObj spid="_x0000_s6153" r:id="rId6" imgW="2056765" imgH="393700" progId="Equation.3">
                  <p:embed/>
                </p:oleObj>
              </mc:Choice>
              <mc:Fallback>
                <p:oleObj r:id="rId6" imgW="2056765" imgH="393700" progId="Equation.3">
                  <p:embed/>
                  <p:pic>
                    <p:nvPicPr>
                      <p:cNvPr id="0" name="图片 3095"/>
                      <p:cNvPicPr/>
                      <p:nvPr/>
                    </p:nvPicPr>
                    <p:blipFill>
                      <a:blip r:embed="rId7"/>
                      <a:stretch>
                        <a:fillRect/>
                      </a:stretch>
                    </p:blipFill>
                    <p:spPr>
                      <a:xfrm>
                        <a:off x="4140200" y="1697038"/>
                        <a:ext cx="4114800" cy="787400"/>
                      </a:xfrm>
                      <a:prstGeom prst="rect">
                        <a:avLst/>
                      </a:prstGeom>
                      <a:noFill/>
                      <a:ln w="38100">
                        <a:noFill/>
                        <a:miter/>
                      </a:ln>
                    </p:spPr>
                  </p:pic>
                </p:oleObj>
              </mc:Fallback>
            </mc:AlternateContent>
          </a:graphicData>
        </a:graphic>
      </p:graphicFrame>
      <p:graphicFrame>
        <p:nvGraphicFramePr>
          <p:cNvPr id="24582" name="Object 6"/>
          <p:cNvGraphicFramePr/>
          <p:nvPr/>
        </p:nvGraphicFramePr>
        <p:xfrm>
          <a:off x="4140200" y="3386138"/>
          <a:ext cx="2895600" cy="862012"/>
        </p:xfrm>
        <a:graphic>
          <a:graphicData uri="http://schemas.openxmlformats.org/presentationml/2006/ole">
            <mc:AlternateContent xmlns:mc="http://schemas.openxmlformats.org/markup-compatibility/2006">
              <mc:Choice xmlns:v="urn:schemas-microsoft-com:vml" Requires="v">
                <p:oleObj spid="_x0000_s6154" r:id="rId8" imgW="1536700" imgH="457200" progId="Equation.3">
                  <p:embed/>
                </p:oleObj>
              </mc:Choice>
              <mc:Fallback>
                <p:oleObj r:id="rId8" imgW="1536700" imgH="457200" progId="Equation.3">
                  <p:embed/>
                  <p:pic>
                    <p:nvPicPr>
                      <p:cNvPr id="0" name="图片 3105"/>
                      <p:cNvPicPr/>
                      <p:nvPr/>
                    </p:nvPicPr>
                    <p:blipFill>
                      <a:blip r:embed="rId9"/>
                      <a:stretch>
                        <a:fillRect/>
                      </a:stretch>
                    </p:blipFill>
                    <p:spPr>
                      <a:xfrm>
                        <a:off x="4140200" y="3386138"/>
                        <a:ext cx="2895600" cy="86201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4583" name="Object 7"/>
          <p:cNvGraphicFramePr/>
          <p:nvPr/>
        </p:nvGraphicFramePr>
        <p:xfrm>
          <a:off x="939800" y="5802313"/>
          <a:ext cx="2895600" cy="846137"/>
        </p:xfrm>
        <a:graphic>
          <a:graphicData uri="http://schemas.openxmlformats.org/presentationml/2006/ole">
            <mc:AlternateContent xmlns:mc="http://schemas.openxmlformats.org/markup-compatibility/2006">
              <mc:Choice xmlns:v="urn:schemas-microsoft-com:vml" Requires="v">
                <p:oleObj spid="_x0000_s6155" r:id="rId10" imgW="1472565" imgH="431800" progId="Equation.3">
                  <p:embed/>
                </p:oleObj>
              </mc:Choice>
              <mc:Fallback>
                <p:oleObj r:id="rId10" imgW="1472565" imgH="431800" progId="Equation.3">
                  <p:embed/>
                  <p:pic>
                    <p:nvPicPr>
                      <p:cNvPr id="0" name="图片 3106"/>
                      <p:cNvPicPr/>
                      <p:nvPr/>
                    </p:nvPicPr>
                    <p:blipFill>
                      <a:blip r:embed="rId11"/>
                      <a:stretch>
                        <a:fillRect/>
                      </a:stretch>
                    </p:blipFill>
                    <p:spPr>
                      <a:xfrm>
                        <a:off x="939800" y="5802313"/>
                        <a:ext cx="2895600" cy="846137"/>
                      </a:xfrm>
                      <a:prstGeom prst="rect">
                        <a:avLst/>
                      </a:prstGeom>
                      <a:noFill/>
                      <a:ln w="9525" cap="flat" cmpd="sng">
                        <a:solidFill>
                          <a:srgbClr val="A50021"/>
                        </a:solidFill>
                        <a:prstDash val="solid"/>
                        <a:miter/>
                        <a:headEnd type="none" w="med" len="med"/>
                        <a:tailEnd type="none" w="med" len="med"/>
                      </a:ln>
                    </p:spPr>
                  </p:pic>
                </p:oleObj>
              </mc:Fallback>
            </mc:AlternateContent>
          </a:graphicData>
        </a:graphic>
      </p:graphicFrame>
      <p:graphicFrame>
        <p:nvGraphicFramePr>
          <p:cNvPr id="24584" name="Object 8"/>
          <p:cNvGraphicFramePr/>
          <p:nvPr/>
        </p:nvGraphicFramePr>
        <p:xfrm>
          <a:off x="939800" y="5192713"/>
          <a:ext cx="1676400" cy="469900"/>
        </p:xfrm>
        <a:graphic>
          <a:graphicData uri="http://schemas.openxmlformats.org/presentationml/2006/ole">
            <mc:AlternateContent xmlns:mc="http://schemas.openxmlformats.org/markup-compatibility/2006">
              <mc:Choice xmlns:v="urn:schemas-microsoft-com:vml" Requires="v">
                <p:oleObj spid="_x0000_s6156" r:id="rId12" imgW="901065" imgH="254000" progId="Equation.3">
                  <p:embed/>
                </p:oleObj>
              </mc:Choice>
              <mc:Fallback>
                <p:oleObj r:id="rId12" imgW="901065" imgH="254000" progId="Equation.3">
                  <p:embed/>
                  <p:pic>
                    <p:nvPicPr>
                      <p:cNvPr id="0" name="图片 3107"/>
                      <p:cNvPicPr/>
                      <p:nvPr/>
                    </p:nvPicPr>
                    <p:blipFill>
                      <a:blip r:embed="rId13"/>
                      <a:stretch>
                        <a:fillRect/>
                      </a:stretch>
                    </p:blipFill>
                    <p:spPr>
                      <a:xfrm>
                        <a:off x="939800" y="5192713"/>
                        <a:ext cx="1676400" cy="469900"/>
                      </a:xfrm>
                      <a:prstGeom prst="rect">
                        <a:avLst/>
                      </a:prstGeom>
                      <a:noFill/>
                      <a:ln w="9525" cap="flat" cmpd="sng">
                        <a:solidFill>
                          <a:srgbClr val="A50021"/>
                        </a:solidFill>
                        <a:prstDash val="solid"/>
                        <a:miter/>
                        <a:headEnd type="none" w="med" len="med"/>
                        <a:tailEnd type="none" w="med" len="med"/>
                      </a:ln>
                    </p:spPr>
                  </p:pic>
                </p:oleObj>
              </mc:Fallback>
            </mc:AlternateContent>
          </a:graphicData>
        </a:graphic>
      </p:graphicFrame>
      <p:graphicFrame>
        <p:nvGraphicFramePr>
          <p:cNvPr id="24585" name="Object 9"/>
          <p:cNvGraphicFramePr/>
          <p:nvPr/>
        </p:nvGraphicFramePr>
        <p:xfrm>
          <a:off x="5081588" y="5268913"/>
          <a:ext cx="2319337" cy="1381125"/>
        </p:xfrm>
        <a:graphic>
          <a:graphicData uri="http://schemas.openxmlformats.org/presentationml/2006/ole">
            <mc:AlternateContent xmlns:mc="http://schemas.openxmlformats.org/markup-compatibility/2006">
              <mc:Choice xmlns:v="urn:schemas-microsoft-com:vml" Requires="v">
                <p:oleObj spid="_x0000_s6157" r:id="rId14" imgW="1193165" imgH="711200" progId="Equation.3">
                  <p:embed/>
                </p:oleObj>
              </mc:Choice>
              <mc:Fallback>
                <p:oleObj r:id="rId14" imgW="1193165" imgH="711200" progId="Equation.3">
                  <p:embed/>
                  <p:pic>
                    <p:nvPicPr>
                      <p:cNvPr id="0" name="图片 3108"/>
                      <p:cNvPicPr/>
                      <p:nvPr/>
                    </p:nvPicPr>
                    <p:blipFill>
                      <a:blip r:embed="rId15"/>
                      <a:stretch>
                        <a:fillRect/>
                      </a:stretch>
                    </p:blipFill>
                    <p:spPr>
                      <a:xfrm>
                        <a:off x="5081588" y="5268913"/>
                        <a:ext cx="2319337" cy="13811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4586" name="Object 10"/>
          <p:cNvGraphicFramePr/>
          <p:nvPr/>
        </p:nvGraphicFramePr>
        <p:xfrm>
          <a:off x="4140200" y="2492375"/>
          <a:ext cx="2819400" cy="800100"/>
        </p:xfrm>
        <a:graphic>
          <a:graphicData uri="http://schemas.openxmlformats.org/presentationml/2006/ole">
            <mc:AlternateContent xmlns:mc="http://schemas.openxmlformats.org/markup-compatibility/2006">
              <mc:Choice xmlns:v="urn:schemas-microsoft-com:vml" Requires="v">
                <p:oleObj spid="_x0000_s6158" r:id="rId16" imgW="1523365" imgH="431800" progId="Equation.3">
                  <p:embed/>
                </p:oleObj>
              </mc:Choice>
              <mc:Fallback>
                <p:oleObj r:id="rId16" imgW="1523365" imgH="431800" progId="Equation.3">
                  <p:embed/>
                  <p:pic>
                    <p:nvPicPr>
                      <p:cNvPr id="0" name="图片 3109"/>
                      <p:cNvPicPr/>
                      <p:nvPr/>
                    </p:nvPicPr>
                    <p:blipFill>
                      <a:blip r:embed="rId17"/>
                      <a:stretch>
                        <a:fillRect/>
                      </a:stretch>
                    </p:blipFill>
                    <p:spPr>
                      <a:xfrm>
                        <a:off x="4140200" y="2492375"/>
                        <a:ext cx="2819400" cy="8001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24587" name="Text Box 11"/>
          <p:cNvSpPr txBox="1"/>
          <p:nvPr/>
        </p:nvSpPr>
        <p:spPr>
          <a:xfrm>
            <a:off x="4064000" y="4354513"/>
            <a:ext cx="4648200" cy="118745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考虑到电网电压波动范围为</a:t>
            </a:r>
            <a:r>
              <a:rPr lang="en-US" altLang="zh-CN" sz="2400" b="1" dirty="0">
                <a:latin typeface="Times New Roman" panose="02020603050405020304" pitchFamily="18" charset="0"/>
                <a:ea typeface="宋体" panose="02010600030101010101" pitchFamily="2" charset="-122"/>
              </a:rPr>
              <a:t>±10</a:t>
            </a:r>
            <a:r>
              <a:rPr lang="zh-CN" altLang="en-US" sz="2400" b="1" dirty="0">
                <a:latin typeface="Times New Roman" panose="02020603050405020304" pitchFamily="18" charset="0"/>
                <a:ea typeface="宋体" panose="02010600030101010101" pitchFamily="2" charset="-122"/>
              </a:rPr>
              <a:t>％，二极管的极限参数应满足： </a:t>
            </a:r>
          </a:p>
        </p:txBody>
      </p:sp>
      <p:sp>
        <p:nvSpPr>
          <p:cNvPr id="24588" name="Text Box 12"/>
          <p:cNvSpPr txBox="1"/>
          <p:nvPr/>
        </p:nvSpPr>
        <p:spPr>
          <a:xfrm>
            <a:off x="635000" y="4659313"/>
            <a:ext cx="3048000" cy="457200"/>
          </a:xfrm>
          <a:prstGeom prst="rect">
            <a:avLst/>
          </a:prstGeom>
          <a:noFill/>
          <a:ln w="9525">
            <a:noFill/>
          </a:ln>
        </p:spPr>
        <p:txBody>
          <a:bodyPr anchor="ctr">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）二极管的选择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6"/>
                                        </p:tgtEl>
                                        <p:attrNameLst>
                                          <p:attrName>style.visibility</p:attrName>
                                        </p:attrNameLst>
                                      </p:cBhvr>
                                      <p:to>
                                        <p:strVal val="visible"/>
                                      </p:to>
                                    </p:set>
                                    <p:animEffect transition="in" filter="wipe(left)">
                                      <p:cBhvr>
                                        <p:cTn id="17" dur="500"/>
                                        <p:tgtEl>
                                          <p:spTgt spid="24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5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24587">
                                            <p:txEl>
                                              <p:pRg st="0" end="0"/>
                                            </p:txEl>
                                          </p:spTgt>
                                        </p:tgtEl>
                                        <p:attrNameLst>
                                          <p:attrName>style.visibility</p:attrName>
                                        </p:attrNameLst>
                                      </p:cBhvr>
                                      <p:to>
                                        <p:strVal val="visible"/>
                                      </p:to>
                                    </p:set>
                                    <p:animEffect transition="in" filter="wipe(up)">
                                      <p:cBhvr>
                                        <p:cTn id="39" dur="75"/>
                                        <p:tgtEl>
                                          <p:spTgt spid="2458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4585"/>
                                        </p:tgtEl>
                                        <p:attrNameLst>
                                          <p:attrName>style.visibility</p:attrName>
                                        </p:attrNameLst>
                                      </p:cBhvr>
                                      <p:to>
                                        <p:strVal val="visible"/>
                                      </p:to>
                                    </p:set>
                                    <p:animEffect transition="in" filter="wipe(left)">
                                      <p:cBhvr>
                                        <p:cTn id="44"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build="p"/>
      <p:bldP spid="2458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xfrm>
            <a:off x="250825" y="836613"/>
            <a:ext cx="6996113" cy="381000"/>
          </a:xfrm>
        </p:spPr>
        <p:txBody>
          <a:bodyPr wrap="square" lIns="91440" tIns="45720" rIns="91440" bIns="45720" anchor="ctr"/>
          <a:lstStyle/>
          <a:p>
            <a:pPr algn="l" eaLnBrk="1" hangingPunct="1">
              <a:lnSpc>
                <a:spcPct val="115000"/>
              </a:lnSpc>
            </a:pPr>
            <a:r>
              <a:rPr lang="zh-CN" altLang="zh-CN" sz="2800" dirty="0">
                <a:solidFill>
                  <a:schemeClr val="tx1"/>
                </a:solidFill>
                <a:latin typeface="华文行楷" panose="02010800040101010101" pitchFamily="2" charset="-122"/>
                <a:ea typeface="华文行楷" panose="02010800040101010101" pitchFamily="2" charset="-122"/>
              </a:rPr>
              <a:t>三、单相桥式整流电路</a:t>
            </a:r>
          </a:p>
        </p:txBody>
      </p:sp>
      <p:graphicFrame>
        <p:nvGraphicFramePr>
          <p:cNvPr id="26627" name="Object 3"/>
          <p:cNvGraphicFramePr/>
          <p:nvPr/>
        </p:nvGraphicFramePr>
        <p:xfrm>
          <a:off x="684213" y="2060575"/>
          <a:ext cx="4572000" cy="1660525"/>
        </p:xfrm>
        <a:graphic>
          <a:graphicData uri="http://schemas.openxmlformats.org/presentationml/2006/ole">
            <mc:AlternateContent xmlns:mc="http://schemas.openxmlformats.org/markup-compatibility/2006">
              <mc:Choice xmlns:v="urn:schemas-microsoft-com:vml" Requires="v">
                <p:oleObj spid="_x0000_s7176" r:id="rId4" imgW="27060525" imgH="6496050" progId="MSPhotoEd.3">
                  <p:embed/>
                </p:oleObj>
              </mc:Choice>
              <mc:Fallback>
                <p:oleObj r:id="rId4" imgW="27060525" imgH="6496050" progId="MSPhotoEd.3">
                  <p:embed/>
                  <p:pic>
                    <p:nvPicPr>
                      <p:cNvPr id="0" name="图片 3083"/>
                      <p:cNvPicPr/>
                      <p:nvPr/>
                    </p:nvPicPr>
                    <p:blipFill>
                      <a:blip r:embed="rId5"/>
                      <a:srcRect r="46249" b="18764"/>
                      <a:stretch>
                        <a:fillRect/>
                      </a:stretch>
                    </p:blipFill>
                    <p:spPr>
                      <a:xfrm>
                        <a:off x="684213" y="2060575"/>
                        <a:ext cx="4572000" cy="1660525"/>
                      </a:xfrm>
                      <a:prstGeom prst="rect">
                        <a:avLst/>
                      </a:prstGeom>
                      <a:noFill/>
                      <a:ln w="38100">
                        <a:noFill/>
                        <a:miter/>
                      </a:ln>
                    </p:spPr>
                  </p:pic>
                </p:oleObj>
              </mc:Fallback>
            </mc:AlternateContent>
          </a:graphicData>
        </a:graphic>
      </p:graphicFrame>
      <p:sp>
        <p:nvSpPr>
          <p:cNvPr id="26628" name="Text Box 4"/>
          <p:cNvSpPr txBox="1"/>
          <p:nvPr/>
        </p:nvSpPr>
        <p:spPr>
          <a:xfrm>
            <a:off x="758825" y="4262438"/>
            <a:ext cx="4495800" cy="968375"/>
          </a:xfrm>
          <a:prstGeom prst="rect">
            <a:avLst/>
          </a:prstGeom>
          <a:noFill/>
          <a:ln w="9525">
            <a:noFill/>
          </a:ln>
        </p:spPr>
        <p:txBody>
          <a:bodyPr anchor="ctr">
            <a:spAutoFit/>
          </a:bodyPr>
          <a:lstStyle/>
          <a:p>
            <a:pPr>
              <a:lnSpc>
                <a:spcPct val="12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的正半周</a:t>
            </a:r>
          </a:p>
          <a:p>
            <a:pPr>
              <a:lnSpc>
                <a:spcPct val="120000"/>
              </a:lnSpc>
            </a:pPr>
            <a:r>
              <a:rPr lang="zh-CN"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A→D</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L</a:t>
            </a:r>
            <a:r>
              <a:rPr lang="en-US" altLang="zh-CN" sz="2400" b="1" dirty="0">
                <a:latin typeface="Times New Roman" panose="02020603050405020304" pitchFamily="18" charset="0"/>
                <a:ea typeface="宋体" panose="02010600030101010101" pitchFamily="2" charset="-122"/>
              </a:rPr>
              <a:t>→D</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p>
        </p:txBody>
      </p:sp>
      <p:sp>
        <p:nvSpPr>
          <p:cNvPr id="26629" name="Text Box 5"/>
          <p:cNvSpPr txBox="1"/>
          <p:nvPr/>
        </p:nvSpPr>
        <p:spPr>
          <a:xfrm>
            <a:off x="758825" y="5176838"/>
            <a:ext cx="5334000" cy="968375"/>
          </a:xfrm>
          <a:prstGeom prst="rect">
            <a:avLst/>
          </a:prstGeom>
          <a:noFill/>
          <a:ln w="9525">
            <a:noFill/>
          </a:ln>
        </p:spPr>
        <p:txBody>
          <a:bodyPr anchor="ctr">
            <a:spAutoFit/>
          </a:bodyPr>
          <a:lstStyle/>
          <a:p>
            <a:pPr>
              <a:lnSpc>
                <a:spcPct val="12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的负半周</a:t>
            </a:r>
          </a:p>
          <a:p>
            <a:pPr>
              <a:lnSpc>
                <a:spcPct val="12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B →D</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L</a:t>
            </a:r>
            <a:r>
              <a:rPr lang="en-US" altLang="zh-CN" sz="2400" b="1" dirty="0">
                <a:latin typeface="Times New Roman" panose="02020603050405020304" pitchFamily="18" charset="0"/>
                <a:ea typeface="宋体" panose="02010600030101010101" pitchFamily="2" charset="-122"/>
              </a:rPr>
              <a:t>→D</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 A</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26630" name="AutoShape 6"/>
          <p:cNvSpPr/>
          <p:nvPr/>
        </p:nvSpPr>
        <p:spPr>
          <a:xfrm>
            <a:off x="658813" y="3814763"/>
            <a:ext cx="2247900" cy="415925"/>
          </a:xfrm>
          <a:prstGeom prst="borderCallout1">
            <a:avLst>
              <a:gd name="adj1" fmla="val 28125"/>
              <a:gd name="adj2" fmla="val 103403"/>
              <a:gd name="adj3" fmla="val -58204"/>
              <a:gd name="adj4" fmla="val 111917"/>
            </a:avLst>
          </a:prstGeom>
          <a:solidFill>
            <a:srgbClr val="66FFFF"/>
          </a:solidFill>
          <a:ln w="19050" cap="flat" cmpd="sng">
            <a:solidFill>
              <a:srgbClr val="FF0000"/>
            </a:solidFill>
            <a:prstDash val="solid"/>
            <a:miter/>
            <a:headEnd type="none" w="med" len="med"/>
            <a:tailEnd type="none" w="med" len="med"/>
          </a:ln>
        </p:spPr>
        <p:txBody>
          <a:bodyPr wrap="none" anchor="ctr">
            <a:spAutoFit/>
          </a:bodyPr>
          <a:lstStyle/>
          <a:p>
            <a:pPr algn="ctr"/>
            <a:r>
              <a:rPr lang="zh-CN" altLang="en-US" sz="2000" b="1" dirty="0">
                <a:solidFill>
                  <a:srgbClr val="000000"/>
                </a:solidFill>
                <a:latin typeface="Times New Roman" panose="02020603050405020304" pitchFamily="18" charset="0"/>
                <a:ea typeface="宋体" panose="02010600030101010101" pitchFamily="2" charset="-122"/>
              </a:rPr>
              <a:t>四只管子如何接？</a:t>
            </a:r>
            <a:endParaRPr lang="zh-CN" altLang="en-US" sz="2400" b="1" dirty="0">
              <a:solidFill>
                <a:srgbClr val="000000"/>
              </a:solidFill>
              <a:latin typeface="Times New Roman" panose="02020603050405020304" pitchFamily="18" charset="0"/>
              <a:ea typeface="宋体" panose="02010600030101010101" pitchFamily="2" charset="-122"/>
            </a:endParaRPr>
          </a:p>
        </p:txBody>
      </p:sp>
      <p:grpSp>
        <p:nvGrpSpPr>
          <p:cNvPr id="2" name="Group 7"/>
          <p:cNvGrpSpPr/>
          <p:nvPr/>
        </p:nvGrpSpPr>
        <p:grpSpPr>
          <a:xfrm>
            <a:off x="1901825" y="2295525"/>
            <a:ext cx="228600" cy="1114425"/>
            <a:chOff x="1200" y="768"/>
            <a:chExt cx="144" cy="702"/>
          </a:xfrm>
        </p:grpSpPr>
        <p:graphicFrame>
          <p:nvGraphicFramePr>
            <p:cNvPr id="11271" name="Object 8"/>
            <p:cNvGraphicFramePr/>
            <p:nvPr/>
          </p:nvGraphicFramePr>
          <p:xfrm>
            <a:off x="1200" y="768"/>
            <a:ext cx="144" cy="144"/>
          </p:xfrm>
          <a:graphic>
            <a:graphicData uri="http://schemas.openxmlformats.org/presentationml/2006/ole">
              <mc:AlternateContent xmlns:mc="http://schemas.openxmlformats.org/markup-compatibility/2006">
                <mc:Choice xmlns:v="urn:schemas-microsoft-com:vml" Requires="v">
                  <p:oleObj spid="_x0000_s7177" r:id="rId6" imgW="139700" imgH="139700" progId="Equation.3">
                    <p:embed/>
                  </p:oleObj>
                </mc:Choice>
                <mc:Fallback>
                  <p:oleObj r:id="rId6" imgW="139700" imgH="139700" progId="Equation.3">
                    <p:embed/>
                    <p:pic>
                      <p:nvPicPr>
                        <p:cNvPr id="0" name="图片 3097"/>
                        <p:cNvPicPr/>
                        <p:nvPr/>
                      </p:nvPicPr>
                      <p:blipFill>
                        <a:blip r:embed="rId7"/>
                        <a:stretch>
                          <a:fillRect/>
                        </a:stretch>
                      </p:blipFill>
                      <p:spPr>
                        <a:xfrm>
                          <a:off x="1200" y="768"/>
                          <a:ext cx="144" cy="144"/>
                        </a:xfrm>
                        <a:prstGeom prst="rect">
                          <a:avLst/>
                        </a:prstGeom>
                        <a:solidFill>
                          <a:srgbClr val="FF0000"/>
                        </a:solidFill>
                        <a:ln w="38100">
                          <a:noFill/>
                          <a:miter/>
                        </a:ln>
                      </p:spPr>
                    </p:pic>
                  </p:oleObj>
                </mc:Fallback>
              </mc:AlternateContent>
            </a:graphicData>
          </a:graphic>
        </p:graphicFrame>
        <p:graphicFrame>
          <p:nvGraphicFramePr>
            <p:cNvPr id="11272" name="Object 9"/>
            <p:cNvGraphicFramePr/>
            <p:nvPr/>
          </p:nvGraphicFramePr>
          <p:xfrm>
            <a:off x="1200" y="1392"/>
            <a:ext cx="131" cy="78"/>
          </p:xfrm>
          <a:graphic>
            <a:graphicData uri="http://schemas.openxmlformats.org/presentationml/2006/ole">
              <mc:AlternateContent xmlns:mc="http://schemas.openxmlformats.org/markup-compatibility/2006">
                <mc:Choice xmlns:v="urn:schemas-microsoft-com:vml" Requires="v">
                  <p:oleObj spid="_x0000_s7178" r:id="rId8" imgW="126365" imgH="76200" progId="Equation.3">
                    <p:embed/>
                  </p:oleObj>
                </mc:Choice>
                <mc:Fallback>
                  <p:oleObj r:id="rId8" imgW="126365" imgH="76200" progId="Equation.3">
                    <p:embed/>
                    <p:pic>
                      <p:nvPicPr>
                        <p:cNvPr id="0" name="图片 3098"/>
                        <p:cNvPicPr/>
                        <p:nvPr/>
                      </p:nvPicPr>
                      <p:blipFill>
                        <a:blip r:embed="rId9"/>
                        <a:stretch>
                          <a:fillRect/>
                        </a:stretch>
                      </p:blipFill>
                      <p:spPr>
                        <a:xfrm>
                          <a:off x="1200" y="1392"/>
                          <a:ext cx="131" cy="78"/>
                        </a:xfrm>
                        <a:prstGeom prst="rect">
                          <a:avLst/>
                        </a:prstGeom>
                        <a:solidFill>
                          <a:srgbClr val="FF0000"/>
                        </a:solidFill>
                        <a:ln w="38100">
                          <a:noFill/>
                          <a:miter/>
                        </a:ln>
                      </p:spPr>
                    </p:pic>
                  </p:oleObj>
                </mc:Fallback>
              </mc:AlternateContent>
            </a:graphicData>
          </a:graphic>
        </p:graphicFrame>
      </p:grpSp>
      <p:grpSp>
        <p:nvGrpSpPr>
          <p:cNvPr id="3" name="Group 10"/>
          <p:cNvGrpSpPr/>
          <p:nvPr/>
        </p:nvGrpSpPr>
        <p:grpSpPr>
          <a:xfrm>
            <a:off x="1787525" y="2068513"/>
            <a:ext cx="247650" cy="1639887"/>
            <a:chOff x="1128" y="625"/>
            <a:chExt cx="156" cy="1033"/>
          </a:xfrm>
        </p:grpSpPr>
        <p:graphicFrame>
          <p:nvGraphicFramePr>
            <p:cNvPr id="11274" name="Object 11"/>
            <p:cNvGraphicFramePr/>
            <p:nvPr/>
          </p:nvGraphicFramePr>
          <p:xfrm>
            <a:off x="1128" y="1514"/>
            <a:ext cx="144" cy="144"/>
          </p:xfrm>
          <a:graphic>
            <a:graphicData uri="http://schemas.openxmlformats.org/presentationml/2006/ole">
              <mc:AlternateContent xmlns:mc="http://schemas.openxmlformats.org/markup-compatibility/2006">
                <mc:Choice xmlns:v="urn:schemas-microsoft-com:vml" Requires="v">
                  <p:oleObj spid="_x0000_s7179" r:id="rId10" imgW="139700" imgH="139700" progId="Equation.3">
                    <p:embed/>
                  </p:oleObj>
                </mc:Choice>
                <mc:Fallback>
                  <p:oleObj r:id="rId10" imgW="139700" imgH="139700" progId="Equation.3">
                    <p:embed/>
                    <p:pic>
                      <p:nvPicPr>
                        <p:cNvPr id="0" name="图片 3099"/>
                        <p:cNvPicPr/>
                        <p:nvPr/>
                      </p:nvPicPr>
                      <p:blipFill>
                        <a:blip r:embed="rId11"/>
                        <a:stretch>
                          <a:fillRect/>
                        </a:stretch>
                      </p:blipFill>
                      <p:spPr>
                        <a:xfrm>
                          <a:off x="1128" y="1514"/>
                          <a:ext cx="144" cy="144"/>
                        </a:xfrm>
                        <a:prstGeom prst="rect">
                          <a:avLst/>
                        </a:prstGeom>
                        <a:solidFill>
                          <a:schemeClr val="hlink"/>
                        </a:solidFill>
                        <a:ln w="38100">
                          <a:noFill/>
                          <a:miter/>
                        </a:ln>
                      </p:spPr>
                    </p:pic>
                  </p:oleObj>
                </mc:Fallback>
              </mc:AlternateContent>
            </a:graphicData>
          </a:graphic>
        </p:graphicFrame>
        <p:graphicFrame>
          <p:nvGraphicFramePr>
            <p:cNvPr id="11275" name="Object 12"/>
            <p:cNvGraphicFramePr/>
            <p:nvPr/>
          </p:nvGraphicFramePr>
          <p:xfrm>
            <a:off x="1153" y="625"/>
            <a:ext cx="131" cy="78"/>
          </p:xfrm>
          <a:graphic>
            <a:graphicData uri="http://schemas.openxmlformats.org/presentationml/2006/ole">
              <mc:AlternateContent xmlns:mc="http://schemas.openxmlformats.org/markup-compatibility/2006">
                <mc:Choice xmlns:v="urn:schemas-microsoft-com:vml" Requires="v">
                  <p:oleObj spid="_x0000_s7180" r:id="rId12" imgW="126365" imgH="76200" progId="Equation.3">
                    <p:embed/>
                  </p:oleObj>
                </mc:Choice>
                <mc:Fallback>
                  <p:oleObj r:id="rId12" imgW="126365" imgH="76200" progId="Equation.3">
                    <p:embed/>
                    <p:pic>
                      <p:nvPicPr>
                        <p:cNvPr id="0" name="图片 3094"/>
                        <p:cNvPicPr/>
                        <p:nvPr/>
                      </p:nvPicPr>
                      <p:blipFill>
                        <a:blip r:embed="rId9"/>
                        <a:stretch>
                          <a:fillRect/>
                        </a:stretch>
                      </p:blipFill>
                      <p:spPr>
                        <a:xfrm>
                          <a:off x="1153" y="625"/>
                          <a:ext cx="131" cy="78"/>
                        </a:xfrm>
                        <a:prstGeom prst="rect">
                          <a:avLst/>
                        </a:prstGeom>
                        <a:solidFill>
                          <a:schemeClr val="hlink"/>
                        </a:solidFill>
                        <a:ln w="38100">
                          <a:noFill/>
                          <a:miter/>
                        </a:ln>
                      </p:spPr>
                    </p:pic>
                  </p:oleObj>
                </mc:Fallback>
              </mc:AlternateContent>
            </a:graphicData>
          </a:graphic>
        </p:graphicFrame>
      </p:grpSp>
      <p:sp>
        <p:nvSpPr>
          <p:cNvPr id="26637" name="Text Box 13"/>
          <p:cNvSpPr txBox="1"/>
          <p:nvPr/>
        </p:nvSpPr>
        <p:spPr>
          <a:xfrm>
            <a:off x="5635625" y="5176838"/>
            <a:ext cx="2971800" cy="822325"/>
          </a:xfrm>
          <a:prstGeom prst="rect">
            <a:avLst/>
          </a:prstGeom>
          <a:noFill/>
          <a:ln w="9525">
            <a:noFill/>
          </a:ln>
        </p:spPr>
        <p:txBody>
          <a:bodyPr anchor="t">
            <a:spAutoFit/>
          </a:bodyPr>
          <a:lstStyle/>
          <a:p>
            <a:pPr>
              <a:spcBef>
                <a:spcPct val="5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集成的桥式整流电路称为整流堆。</a:t>
            </a:r>
          </a:p>
        </p:txBody>
      </p:sp>
      <p:sp>
        <p:nvSpPr>
          <p:cNvPr id="26638" name="Text Box 14"/>
          <p:cNvSpPr txBox="1"/>
          <p:nvPr/>
        </p:nvSpPr>
        <p:spPr>
          <a:xfrm>
            <a:off x="838200" y="1295400"/>
            <a:ext cx="3200400"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工作原理</a:t>
            </a:r>
          </a:p>
        </p:txBody>
      </p:sp>
      <p:graphicFrame>
        <p:nvGraphicFramePr>
          <p:cNvPr id="26639" name="Object 15"/>
          <p:cNvGraphicFramePr/>
          <p:nvPr/>
        </p:nvGraphicFramePr>
        <p:xfrm>
          <a:off x="5653088" y="1484313"/>
          <a:ext cx="2181225" cy="3352800"/>
        </p:xfrm>
        <a:graphic>
          <a:graphicData uri="http://schemas.openxmlformats.org/presentationml/2006/ole">
            <mc:AlternateContent xmlns:mc="http://schemas.openxmlformats.org/markup-compatibility/2006">
              <mc:Choice xmlns:v="urn:schemas-microsoft-com:vml" Requires="v">
                <p:oleObj spid="_x0000_s7181" r:id="rId13" imgW="1384300" imgH="2132965" progId="Visio.Drawing.5">
                  <p:embed/>
                </p:oleObj>
              </mc:Choice>
              <mc:Fallback>
                <p:oleObj r:id="rId13" imgW="1384300" imgH="2132965" progId="Visio.Drawing.5">
                  <p:embed/>
                  <p:pic>
                    <p:nvPicPr>
                      <p:cNvPr id="0" name="图片 3100"/>
                      <p:cNvPicPr/>
                      <p:nvPr/>
                    </p:nvPicPr>
                    <p:blipFill>
                      <a:blip r:embed="rId14"/>
                      <a:stretch>
                        <a:fillRect/>
                      </a:stretch>
                    </p:blipFill>
                    <p:spPr>
                      <a:xfrm>
                        <a:off x="5653088" y="1484313"/>
                        <a:ext cx="2181225" cy="3352800"/>
                      </a:xfrm>
                      <a:prstGeom prst="rect">
                        <a:avLst/>
                      </a:prstGeom>
                      <a:noFill/>
                      <a:ln w="38100">
                        <a:noFill/>
                        <a:miter/>
                      </a:ln>
                    </p:spPr>
                  </p:pic>
                </p:oleObj>
              </mc:Fallback>
            </mc:AlternateContent>
          </a:graphicData>
        </a:graphic>
      </p:graphicFrame>
      <p:graphicFrame>
        <p:nvGraphicFramePr>
          <p:cNvPr id="26640" name="Object 16"/>
          <p:cNvGraphicFramePr/>
          <p:nvPr/>
        </p:nvGraphicFramePr>
        <p:xfrm>
          <a:off x="6396038" y="3843338"/>
          <a:ext cx="593725" cy="873125"/>
        </p:xfrm>
        <a:graphic>
          <a:graphicData uri="http://schemas.openxmlformats.org/presentationml/2006/ole">
            <mc:AlternateContent xmlns:mc="http://schemas.openxmlformats.org/markup-compatibility/2006">
              <mc:Choice xmlns:v="urn:schemas-microsoft-com:vml" Requires="v">
                <p:oleObj spid="_x0000_s7182" r:id="rId15" imgW="383540" imgH="564515" progId="Visio.Drawing.5">
                  <p:embed/>
                </p:oleObj>
              </mc:Choice>
              <mc:Fallback>
                <p:oleObj r:id="rId15" imgW="383540" imgH="564515" progId="Visio.Drawing.5">
                  <p:embed/>
                  <p:pic>
                    <p:nvPicPr>
                      <p:cNvPr id="0" name="图片 3101"/>
                      <p:cNvPicPr/>
                      <p:nvPr/>
                    </p:nvPicPr>
                    <p:blipFill>
                      <a:blip r:embed="rId16"/>
                      <a:stretch>
                        <a:fillRect/>
                      </a:stretch>
                    </p:blipFill>
                    <p:spPr>
                      <a:xfrm>
                        <a:off x="6396038" y="3843338"/>
                        <a:ext cx="593725" cy="873125"/>
                      </a:xfrm>
                      <a:prstGeom prst="rect">
                        <a:avLst/>
                      </a:prstGeom>
                      <a:noFill/>
                      <a:ln w="38100">
                        <a:noFill/>
                        <a:miter/>
                      </a:ln>
                    </p:spPr>
                  </p:pic>
                </p:oleObj>
              </mc:Fallback>
            </mc:AlternateContent>
          </a:graphicData>
        </a:graphic>
      </p:graphicFrame>
      <p:sp>
        <p:nvSpPr>
          <p:cNvPr id="26641" name="AutoShape 17"/>
          <p:cNvSpPr/>
          <p:nvPr/>
        </p:nvSpPr>
        <p:spPr>
          <a:xfrm>
            <a:off x="3654425" y="1519238"/>
            <a:ext cx="1828800" cy="468312"/>
          </a:xfrm>
          <a:prstGeom prst="borderCallout1">
            <a:avLst>
              <a:gd name="adj1" fmla="val 24407"/>
              <a:gd name="adj2" fmla="val -4167"/>
              <a:gd name="adj3" fmla="val 176611"/>
              <a:gd name="adj4" fmla="val -17273"/>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若接反了呢？</a:t>
            </a:r>
          </a:p>
        </p:txBody>
      </p:sp>
      <p:sp>
        <p:nvSpPr>
          <p:cNvPr id="26642" name="Freeform 18"/>
          <p:cNvSpPr/>
          <p:nvPr/>
        </p:nvSpPr>
        <p:spPr>
          <a:xfrm>
            <a:off x="2197100" y="2095500"/>
            <a:ext cx="2447925" cy="1476375"/>
          </a:xfrm>
          <a:custGeom>
            <a:avLst/>
            <a:gdLst/>
            <a:ahLst/>
            <a:cxnLst>
              <a:cxn ang="0">
                <a:pos x="112239744" y="57964397"/>
              </a:cxn>
              <a:cxn ang="0">
                <a:pos x="1356850050" y="57964397"/>
              </a:cxn>
              <a:cxn ang="0">
                <a:pos x="1923034788" y="400705632"/>
              </a:cxn>
              <a:cxn ang="0">
                <a:pos x="2147483647" y="859374246"/>
              </a:cxn>
              <a:cxn ang="0">
                <a:pos x="2147483647" y="743446891"/>
              </a:cxn>
              <a:cxn ang="0">
                <a:pos x="2147483647" y="516632888"/>
              </a:cxn>
              <a:cxn ang="0">
                <a:pos x="2147483647" y="400705632"/>
              </a:cxn>
              <a:cxn ang="0">
                <a:pos x="2147483647" y="400705632"/>
              </a:cxn>
              <a:cxn ang="0">
                <a:pos x="2147483647" y="630039096"/>
              </a:cxn>
              <a:cxn ang="0">
                <a:pos x="2147483647" y="2001004331"/>
              </a:cxn>
              <a:cxn ang="0">
                <a:pos x="2147483647" y="2147483647"/>
              </a:cxn>
              <a:cxn ang="0">
                <a:pos x="790663930" y="2147483647"/>
              </a:cxn>
              <a:cxn ang="0">
                <a:pos x="451451122" y="1544856566"/>
              </a:cxn>
              <a:cxn ang="0">
                <a:pos x="566186120" y="1202113819"/>
              </a:cxn>
              <a:cxn ang="0">
                <a:pos x="905397547" y="1315521614"/>
              </a:cxn>
              <a:cxn ang="0">
                <a:pos x="1356850050" y="1887598123"/>
              </a:cxn>
              <a:cxn ang="0">
                <a:pos x="790663930" y="2001004331"/>
              </a:cxn>
              <a:cxn ang="0">
                <a:pos x="0" y="2001004331"/>
              </a:cxn>
            </a:cxnLst>
            <a:rect l="0" t="0" r="0" b="0"/>
            <a:pathLst>
              <a:path w="1550" h="930">
                <a:moveTo>
                  <a:pt x="45" y="23"/>
                </a:moveTo>
                <a:cubicBezTo>
                  <a:pt x="234" y="11"/>
                  <a:pt x="423" y="0"/>
                  <a:pt x="544" y="23"/>
                </a:cubicBezTo>
                <a:cubicBezTo>
                  <a:pt x="665" y="46"/>
                  <a:pt x="711" y="106"/>
                  <a:pt x="771" y="159"/>
                </a:cubicBezTo>
                <a:cubicBezTo>
                  <a:pt x="831" y="212"/>
                  <a:pt x="877" y="318"/>
                  <a:pt x="907" y="341"/>
                </a:cubicBezTo>
                <a:cubicBezTo>
                  <a:pt x="937" y="364"/>
                  <a:pt x="945" y="318"/>
                  <a:pt x="952" y="295"/>
                </a:cubicBezTo>
                <a:cubicBezTo>
                  <a:pt x="959" y="272"/>
                  <a:pt x="944" y="228"/>
                  <a:pt x="952" y="205"/>
                </a:cubicBezTo>
                <a:cubicBezTo>
                  <a:pt x="960" y="182"/>
                  <a:pt x="922" y="167"/>
                  <a:pt x="998" y="159"/>
                </a:cubicBezTo>
                <a:cubicBezTo>
                  <a:pt x="1074" y="151"/>
                  <a:pt x="1323" y="144"/>
                  <a:pt x="1406" y="159"/>
                </a:cubicBezTo>
                <a:cubicBezTo>
                  <a:pt x="1489" y="174"/>
                  <a:pt x="1482" y="144"/>
                  <a:pt x="1497" y="250"/>
                </a:cubicBezTo>
                <a:cubicBezTo>
                  <a:pt x="1512" y="356"/>
                  <a:pt x="1550" y="688"/>
                  <a:pt x="1497" y="794"/>
                </a:cubicBezTo>
                <a:cubicBezTo>
                  <a:pt x="1444" y="900"/>
                  <a:pt x="1376" y="870"/>
                  <a:pt x="1179" y="885"/>
                </a:cubicBezTo>
                <a:cubicBezTo>
                  <a:pt x="982" y="900"/>
                  <a:pt x="483" y="930"/>
                  <a:pt x="317" y="885"/>
                </a:cubicBezTo>
                <a:cubicBezTo>
                  <a:pt x="151" y="840"/>
                  <a:pt x="196" y="681"/>
                  <a:pt x="181" y="613"/>
                </a:cubicBezTo>
                <a:cubicBezTo>
                  <a:pt x="166" y="545"/>
                  <a:pt x="197" y="492"/>
                  <a:pt x="227" y="477"/>
                </a:cubicBezTo>
                <a:cubicBezTo>
                  <a:pt x="257" y="462"/>
                  <a:pt x="310" y="477"/>
                  <a:pt x="363" y="522"/>
                </a:cubicBezTo>
                <a:cubicBezTo>
                  <a:pt x="416" y="567"/>
                  <a:pt x="552" y="704"/>
                  <a:pt x="544" y="749"/>
                </a:cubicBezTo>
                <a:cubicBezTo>
                  <a:pt x="536" y="794"/>
                  <a:pt x="408" y="786"/>
                  <a:pt x="317" y="794"/>
                </a:cubicBezTo>
                <a:cubicBezTo>
                  <a:pt x="226" y="802"/>
                  <a:pt x="53" y="794"/>
                  <a:pt x="0" y="794"/>
                </a:cubicBezTo>
              </a:path>
            </a:pathLst>
          </a:custGeom>
          <a:noFill/>
          <a:ln w="12700" cap="flat" cmpd="sng">
            <a:solidFill>
              <a:srgbClr val="FF0000"/>
            </a:solidFill>
            <a:prstDash val="solid"/>
            <a:round/>
            <a:headEnd type="none" w="med" len="med"/>
            <a:tailEnd type="triangle" w="med" len="med"/>
          </a:ln>
        </p:spPr>
        <p:txBody>
          <a:bodyPr/>
          <a:lstStyle/>
          <a:p>
            <a:endParaRPr lang="zh-CN" altLang="en-US"/>
          </a:p>
        </p:txBody>
      </p:sp>
      <p:sp>
        <p:nvSpPr>
          <p:cNvPr id="26643" name="Line 19"/>
          <p:cNvSpPr/>
          <p:nvPr/>
        </p:nvSpPr>
        <p:spPr>
          <a:xfrm>
            <a:off x="4860925" y="2420938"/>
            <a:ext cx="0" cy="215900"/>
          </a:xfrm>
          <a:prstGeom prst="line">
            <a:avLst/>
          </a:prstGeom>
          <a:ln w="12700" cap="flat" cmpd="sng">
            <a:solidFill>
              <a:srgbClr val="FF0000"/>
            </a:solidFill>
            <a:prstDash val="solid"/>
            <a:round/>
            <a:headEnd type="none" w="med" len="med"/>
            <a:tailEnd type="triangle" w="med" len="med"/>
          </a:ln>
        </p:spPr>
      </p:sp>
      <p:sp>
        <p:nvSpPr>
          <p:cNvPr id="26644" name="Freeform 20"/>
          <p:cNvSpPr/>
          <p:nvPr/>
        </p:nvSpPr>
        <p:spPr>
          <a:xfrm>
            <a:off x="2197100" y="2157413"/>
            <a:ext cx="2771775" cy="1630362"/>
          </a:xfrm>
          <a:custGeom>
            <a:avLst/>
            <a:gdLst/>
            <a:ahLst/>
            <a:cxnLst>
              <a:cxn ang="0">
                <a:pos x="113407843" y="2057056277"/>
              </a:cxn>
              <a:cxn ang="0">
                <a:pos x="1370965013" y="2057056277"/>
              </a:cxn>
              <a:cxn ang="0">
                <a:pos x="1943041513" y="1743072705"/>
              </a:cxn>
              <a:cxn ang="0">
                <a:pos x="2147483647" y="1115105183"/>
              </a:cxn>
              <a:cxn ang="0">
                <a:pos x="2147483647" y="173152618"/>
              </a:cxn>
              <a:cxn ang="0">
                <a:pos x="2147483647" y="69260748"/>
              </a:cxn>
              <a:cxn ang="0">
                <a:pos x="2147483647" y="591028178"/>
              </a:cxn>
              <a:cxn ang="0">
                <a:pos x="2147483647" y="2057056277"/>
              </a:cxn>
              <a:cxn ang="0">
                <a:pos x="2147483647" y="2147483647"/>
              </a:cxn>
              <a:cxn ang="0">
                <a:pos x="2147483647" y="2147483647"/>
              </a:cxn>
              <a:cxn ang="0">
                <a:pos x="1600299962" y="2147483647"/>
              </a:cxn>
              <a:cxn ang="0">
                <a:pos x="342741253" y="2147483647"/>
              </a:cxn>
              <a:cxn ang="0">
                <a:pos x="229335048" y="2147483647"/>
              </a:cxn>
              <a:cxn ang="0">
                <a:pos x="229335048" y="1115105183"/>
              </a:cxn>
              <a:cxn ang="0">
                <a:pos x="1028223859" y="277044512"/>
              </a:cxn>
              <a:cxn ang="0">
                <a:pos x="0" y="69260748"/>
              </a:cxn>
            </a:cxnLst>
            <a:rect l="0" t="0" r="0" b="0"/>
            <a:pathLst>
              <a:path w="1746" h="1073">
                <a:moveTo>
                  <a:pt x="45" y="891"/>
                </a:moveTo>
                <a:cubicBezTo>
                  <a:pt x="234" y="902"/>
                  <a:pt x="423" y="914"/>
                  <a:pt x="544" y="891"/>
                </a:cubicBezTo>
                <a:cubicBezTo>
                  <a:pt x="665" y="868"/>
                  <a:pt x="695" y="823"/>
                  <a:pt x="771" y="755"/>
                </a:cubicBezTo>
                <a:cubicBezTo>
                  <a:pt x="847" y="687"/>
                  <a:pt x="953" y="596"/>
                  <a:pt x="998" y="483"/>
                </a:cubicBezTo>
                <a:cubicBezTo>
                  <a:pt x="1043" y="370"/>
                  <a:pt x="937" y="150"/>
                  <a:pt x="1043" y="75"/>
                </a:cubicBezTo>
                <a:cubicBezTo>
                  <a:pt x="1149" y="0"/>
                  <a:pt x="1520" y="0"/>
                  <a:pt x="1633" y="30"/>
                </a:cubicBezTo>
                <a:cubicBezTo>
                  <a:pt x="1746" y="60"/>
                  <a:pt x="1708" y="113"/>
                  <a:pt x="1723" y="256"/>
                </a:cubicBezTo>
                <a:cubicBezTo>
                  <a:pt x="1738" y="399"/>
                  <a:pt x="1738" y="763"/>
                  <a:pt x="1723" y="891"/>
                </a:cubicBezTo>
                <a:cubicBezTo>
                  <a:pt x="1708" y="1019"/>
                  <a:pt x="1693" y="1004"/>
                  <a:pt x="1633" y="1027"/>
                </a:cubicBezTo>
                <a:cubicBezTo>
                  <a:pt x="1573" y="1050"/>
                  <a:pt x="1527" y="1027"/>
                  <a:pt x="1361" y="1027"/>
                </a:cubicBezTo>
                <a:cubicBezTo>
                  <a:pt x="1195" y="1027"/>
                  <a:pt x="839" y="1027"/>
                  <a:pt x="635" y="1027"/>
                </a:cubicBezTo>
                <a:cubicBezTo>
                  <a:pt x="431" y="1027"/>
                  <a:pt x="227" y="1035"/>
                  <a:pt x="136" y="1027"/>
                </a:cubicBezTo>
                <a:cubicBezTo>
                  <a:pt x="45" y="1019"/>
                  <a:pt x="99" y="1073"/>
                  <a:pt x="91" y="982"/>
                </a:cubicBezTo>
                <a:cubicBezTo>
                  <a:pt x="83" y="891"/>
                  <a:pt x="38" y="627"/>
                  <a:pt x="91" y="483"/>
                </a:cubicBezTo>
                <a:cubicBezTo>
                  <a:pt x="144" y="339"/>
                  <a:pt x="423" y="195"/>
                  <a:pt x="408" y="120"/>
                </a:cubicBezTo>
                <a:cubicBezTo>
                  <a:pt x="393" y="45"/>
                  <a:pt x="196" y="37"/>
                  <a:pt x="0" y="30"/>
                </a:cubicBezTo>
              </a:path>
            </a:pathLst>
          </a:custGeom>
          <a:noFill/>
          <a:ln w="12700" cap="flat" cmpd="sng">
            <a:solidFill>
              <a:schemeClr val="accent2"/>
            </a:solidFill>
            <a:prstDash val="solid"/>
            <a:round/>
            <a:headEnd type="none" w="med" len="med"/>
            <a:tailEnd type="triangle" w="med" len="med"/>
          </a:ln>
        </p:spPr>
        <p:txBody>
          <a:bodyPr/>
          <a:lstStyle/>
          <a:p>
            <a:endParaRPr lang="zh-CN" altLang="en-US"/>
          </a:p>
        </p:txBody>
      </p:sp>
      <p:sp>
        <p:nvSpPr>
          <p:cNvPr id="26645" name="Line 21"/>
          <p:cNvSpPr/>
          <p:nvPr/>
        </p:nvSpPr>
        <p:spPr>
          <a:xfrm>
            <a:off x="4860925" y="2779713"/>
            <a:ext cx="0" cy="288925"/>
          </a:xfrm>
          <a:prstGeom prst="line">
            <a:avLst/>
          </a:prstGeom>
          <a:ln w="12700" cap="flat" cmpd="sng">
            <a:solidFill>
              <a:schemeClr val="accent2"/>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8">
                                            <p:txEl>
                                              <p:pRg st="0" end="0"/>
                                            </p:txEl>
                                          </p:spTgt>
                                        </p:tgtEl>
                                        <p:attrNameLst>
                                          <p:attrName>style.visibility</p:attrName>
                                        </p:attrNameLst>
                                      </p:cBhvr>
                                      <p:to>
                                        <p:strVal val="visible"/>
                                      </p:to>
                                    </p:set>
                                    <p:animEffect transition="in" filter="wipe(left)">
                                      <p:cBhvr>
                                        <p:cTn id="12" dur="500"/>
                                        <p:tgtEl>
                                          <p:spTgt spid="266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642"/>
                                        </p:tgtEl>
                                        <p:attrNameLst>
                                          <p:attrName>style.visibility</p:attrName>
                                        </p:attrNameLst>
                                      </p:cBhvr>
                                      <p:to>
                                        <p:strVal val="visible"/>
                                      </p:to>
                                    </p:set>
                                    <p:animEffect transition="in" filter="wipe(up)">
                                      <p:cBhvr>
                                        <p:cTn id="21" dur="500"/>
                                        <p:tgtEl>
                                          <p:spTgt spid="266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643"/>
                                        </p:tgtEl>
                                        <p:attrNameLst>
                                          <p:attrName>style.visibility</p:attrName>
                                        </p:attrNameLst>
                                      </p:cBhvr>
                                      <p:to>
                                        <p:strVal val="visible"/>
                                      </p:to>
                                    </p:set>
                                    <p:animEffect transition="in" filter="wipe(up)">
                                      <p:cBhvr>
                                        <p:cTn id="26" dur="500"/>
                                        <p:tgtEl>
                                          <p:spTgt spid="266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628">
                                            <p:txEl>
                                              <p:pRg st="0" end="0"/>
                                            </p:txEl>
                                          </p:spTgt>
                                        </p:tgtEl>
                                        <p:attrNameLst>
                                          <p:attrName>style.visibility</p:attrName>
                                        </p:attrNameLst>
                                      </p:cBhvr>
                                      <p:to>
                                        <p:strVal val="visible"/>
                                      </p:to>
                                    </p:set>
                                    <p:animEffect transition="in" filter="wipe(left)">
                                      <p:cBhvr>
                                        <p:cTn id="31" dur="500"/>
                                        <p:tgtEl>
                                          <p:spTgt spid="2662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628">
                                            <p:txEl>
                                              <p:pRg st="1" end="1"/>
                                            </p:txEl>
                                          </p:spTgt>
                                        </p:tgtEl>
                                        <p:attrNameLst>
                                          <p:attrName>style.visibility</p:attrName>
                                        </p:attrNameLst>
                                      </p:cBhvr>
                                      <p:to>
                                        <p:strVal val="visible"/>
                                      </p:to>
                                    </p:set>
                                    <p:animEffect transition="in" filter="wipe(left)">
                                      <p:cBhvr>
                                        <p:cTn id="36" dur="500"/>
                                        <p:tgtEl>
                                          <p:spTgt spid="2662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639"/>
                                        </p:tgtEl>
                                        <p:attrNameLst>
                                          <p:attrName>style.visibility</p:attrName>
                                        </p:attrNameLst>
                                      </p:cBhvr>
                                      <p:to>
                                        <p:strVal val="visible"/>
                                      </p:to>
                                    </p:set>
                                    <p:animEffect transition="in" filter="wipe(left)">
                                      <p:cBhvr>
                                        <p:cTn id="41" dur="500"/>
                                        <p:tgtEl>
                                          <p:spTgt spid="2663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644"/>
                                        </p:tgtEl>
                                        <p:attrNameLst>
                                          <p:attrName>style.visibility</p:attrName>
                                        </p:attrNameLst>
                                      </p:cBhvr>
                                      <p:to>
                                        <p:strVal val="visible"/>
                                      </p:to>
                                    </p:set>
                                    <p:animEffect transition="in" filter="wipe(left)">
                                      <p:cBhvr>
                                        <p:cTn id="50" dur="500"/>
                                        <p:tgtEl>
                                          <p:spTgt spid="266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6645"/>
                                        </p:tgtEl>
                                        <p:attrNameLst>
                                          <p:attrName>style.visibility</p:attrName>
                                        </p:attrNameLst>
                                      </p:cBhvr>
                                      <p:to>
                                        <p:strVal val="visible"/>
                                      </p:to>
                                    </p:set>
                                    <p:animEffect transition="in" filter="wipe(up)">
                                      <p:cBhvr>
                                        <p:cTn id="55" dur="500"/>
                                        <p:tgtEl>
                                          <p:spTgt spid="266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629">
                                            <p:txEl>
                                              <p:pRg st="0" end="0"/>
                                            </p:txEl>
                                          </p:spTgt>
                                        </p:tgtEl>
                                        <p:attrNameLst>
                                          <p:attrName>style.visibility</p:attrName>
                                        </p:attrNameLst>
                                      </p:cBhvr>
                                      <p:to>
                                        <p:strVal val="visible"/>
                                      </p:to>
                                    </p:set>
                                    <p:animEffect transition="in" filter="wipe(left)">
                                      <p:cBhvr>
                                        <p:cTn id="60" dur="500"/>
                                        <p:tgtEl>
                                          <p:spTgt spid="2662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629">
                                            <p:txEl>
                                              <p:pRg st="1" end="1"/>
                                            </p:txEl>
                                          </p:spTgt>
                                        </p:tgtEl>
                                        <p:attrNameLst>
                                          <p:attrName>style.visibility</p:attrName>
                                        </p:attrNameLst>
                                      </p:cBhvr>
                                      <p:to>
                                        <p:strVal val="visible"/>
                                      </p:to>
                                    </p:set>
                                    <p:animEffect transition="in" filter="wipe(left)">
                                      <p:cBhvr>
                                        <p:cTn id="65" dur="500"/>
                                        <p:tgtEl>
                                          <p:spTgt spid="26629">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6640"/>
                                        </p:tgtEl>
                                        <p:attrNameLst>
                                          <p:attrName>style.visibility</p:attrName>
                                        </p:attrNameLst>
                                      </p:cBhvr>
                                      <p:to>
                                        <p:strVal val="visible"/>
                                      </p:to>
                                    </p:set>
                                    <p:animEffect transition="in" filter="wipe(left)">
                                      <p:cBhvr>
                                        <p:cTn id="70" dur="500"/>
                                        <p:tgtEl>
                                          <p:spTgt spid="2664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64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6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664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664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6637">
                                            <p:txEl>
                                              <p:pRg st="0" end="0"/>
                                            </p:txEl>
                                          </p:spTgt>
                                        </p:tgtEl>
                                        <p:attrNameLst>
                                          <p:attrName>style.visibility</p:attrName>
                                        </p:attrNameLst>
                                      </p:cBhvr>
                                      <p:to>
                                        <p:strVal val="visible"/>
                                      </p:to>
                                    </p:set>
                                    <p:animEffect transition="in" filter="wipe(left)">
                                      <p:cBhvr>
                                        <p:cTn id="89" dur="500"/>
                                        <p:tgtEl>
                                          <p:spTgt spid="26637">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266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P spid="26629" grpId="0" build="p"/>
      <p:bldP spid="26638" grpId="0" build="p"/>
      <p:bldP spid="26641" grpId="0" animBg="1"/>
      <p:bldP spid="26642" grpId="0" animBg="1"/>
      <p:bldP spid="26642" grpId="1" animBg="1"/>
      <p:bldP spid="26644" grpId="0" animBg="1"/>
      <p:bldP spid="2664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395288" y="908050"/>
            <a:ext cx="5329237" cy="381000"/>
          </a:xfrm>
        </p:spPr>
        <p:txBody>
          <a:bodyPr wrap="square" lIns="91440" tIns="45720" rIns="91440" bIns="45720" anchor="ctr"/>
          <a:lstStyle/>
          <a:p>
            <a:pPr algn="l" eaLnBrk="1" hangingPunct="1">
              <a:lnSpc>
                <a:spcPct val="115000"/>
              </a:lnSpc>
            </a:pPr>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输出电压和电流平均值的估算</a:t>
            </a:r>
            <a:endParaRPr lang="zh-CN" altLang="zh-CN" sz="2800" dirty="0">
              <a:solidFill>
                <a:schemeClr val="tx1"/>
              </a:solidFill>
              <a:latin typeface="华文行楷" panose="02010800040101010101" pitchFamily="2" charset="-122"/>
              <a:ea typeface="华文行楷" panose="02010800040101010101" pitchFamily="2" charset="-122"/>
            </a:endParaRPr>
          </a:p>
        </p:txBody>
      </p:sp>
      <p:graphicFrame>
        <p:nvGraphicFramePr>
          <p:cNvPr id="28675" name="Object 3"/>
          <p:cNvGraphicFramePr/>
          <p:nvPr/>
        </p:nvGraphicFramePr>
        <p:xfrm>
          <a:off x="5105400" y="1511300"/>
          <a:ext cx="3082925" cy="4572000"/>
        </p:xfrm>
        <a:graphic>
          <a:graphicData uri="http://schemas.openxmlformats.org/presentationml/2006/ole">
            <mc:AlternateContent xmlns:mc="http://schemas.openxmlformats.org/markup-compatibility/2006">
              <mc:Choice xmlns:v="urn:schemas-microsoft-com:vml" Requires="v">
                <p:oleObj spid="_x0000_s8198" r:id="rId3" imgW="11687175" imgH="17335500" progId="MSPhotoEd.3">
                  <p:embed/>
                </p:oleObj>
              </mc:Choice>
              <mc:Fallback>
                <p:oleObj r:id="rId3" imgW="11687175" imgH="17335500" progId="MSPhotoEd.3">
                  <p:embed/>
                  <p:pic>
                    <p:nvPicPr>
                      <p:cNvPr id="0" name="图片 3103"/>
                      <p:cNvPicPr/>
                      <p:nvPr/>
                    </p:nvPicPr>
                    <p:blipFill>
                      <a:blip r:embed="rId4"/>
                      <a:stretch>
                        <a:fillRect/>
                      </a:stretch>
                    </p:blipFill>
                    <p:spPr>
                      <a:xfrm>
                        <a:off x="5105400" y="1511300"/>
                        <a:ext cx="3082925" cy="4572000"/>
                      </a:xfrm>
                      <a:prstGeom prst="rect">
                        <a:avLst/>
                      </a:prstGeom>
                      <a:noFill/>
                      <a:ln w="38100">
                        <a:noFill/>
                        <a:miter/>
                      </a:ln>
                    </p:spPr>
                  </p:pic>
                </p:oleObj>
              </mc:Fallback>
            </mc:AlternateContent>
          </a:graphicData>
        </a:graphic>
      </p:graphicFrame>
      <p:graphicFrame>
        <p:nvGraphicFramePr>
          <p:cNvPr id="28676" name="Object 4"/>
          <p:cNvGraphicFramePr/>
          <p:nvPr/>
        </p:nvGraphicFramePr>
        <p:xfrm>
          <a:off x="838200" y="3187700"/>
          <a:ext cx="3862388" cy="782638"/>
        </p:xfrm>
        <a:graphic>
          <a:graphicData uri="http://schemas.openxmlformats.org/presentationml/2006/ole">
            <mc:AlternateContent xmlns:mc="http://schemas.openxmlformats.org/markup-compatibility/2006">
              <mc:Choice xmlns:v="urn:schemas-microsoft-com:vml" Requires="v">
                <p:oleObj spid="_x0000_s8199" r:id="rId5" imgW="1942465" imgH="393700" progId="Equation.3">
                  <p:embed/>
                </p:oleObj>
              </mc:Choice>
              <mc:Fallback>
                <p:oleObj r:id="rId5" imgW="1942465" imgH="393700" progId="Equation.3">
                  <p:embed/>
                  <p:pic>
                    <p:nvPicPr>
                      <p:cNvPr id="0" name="图片 3104"/>
                      <p:cNvPicPr/>
                      <p:nvPr/>
                    </p:nvPicPr>
                    <p:blipFill>
                      <a:blip r:embed="rId6"/>
                      <a:stretch>
                        <a:fillRect/>
                      </a:stretch>
                    </p:blipFill>
                    <p:spPr>
                      <a:xfrm>
                        <a:off x="838200" y="3187700"/>
                        <a:ext cx="3862388" cy="782638"/>
                      </a:xfrm>
                      <a:prstGeom prst="rect">
                        <a:avLst/>
                      </a:prstGeom>
                      <a:noFill/>
                      <a:ln w="38100">
                        <a:noFill/>
                        <a:miter/>
                      </a:ln>
                    </p:spPr>
                  </p:pic>
                </p:oleObj>
              </mc:Fallback>
            </mc:AlternateContent>
          </a:graphicData>
        </a:graphic>
      </p:graphicFrame>
      <p:graphicFrame>
        <p:nvGraphicFramePr>
          <p:cNvPr id="28677" name="Object 5"/>
          <p:cNvGraphicFramePr/>
          <p:nvPr/>
        </p:nvGraphicFramePr>
        <p:xfrm>
          <a:off x="1219200" y="4940300"/>
          <a:ext cx="2743200" cy="858838"/>
        </p:xfrm>
        <a:graphic>
          <a:graphicData uri="http://schemas.openxmlformats.org/presentationml/2006/ole">
            <mc:AlternateContent xmlns:mc="http://schemas.openxmlformats.org/markup-compatibility/2006">
              <mc:Choice xmlns:v="urn:schemas-microsoft-com:vml" Requires="v">
                <p:oleObj spid="_x0000_s8200" r:id="rId7" imgW="1459865" imgH="457200" progId="Equation.3">
                  <p:embed/>
                </p:oleObj>
              </mc:Choice>
              <mc:Fallback>
                <p:oleObj r:id="rId7" imgW="1459865" imgH="457200" progId="Equation.3">
                  <p:embed/>
                  <p:pic>
                    <p:nvPicPr>
                      <p:cNvPr id="0" name="图片 3112"/>
                      <p:cNvPicPr/>
                      <p:nvPr/>
                    </p:nvPicPr>
                    <p:blipFill>
                      <a:blip r:embed="rId8"/>
                      <a:stretch>
                        <a:fillRect/>
                      </a:stretch>
                    </p:blipFill>
                    <p:spPr>
                      <a:xfrm>
                        <a:off x="1219200" y="4940300"/>
                        <a:ext cx="2743200" cy="858838"/>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8678" name="Object 6"/>
          <p:cNvGraphicFramePr/>
          <p:nvPr/>
        </p:nvGraphicFramePr>
        <p:xfrm>
          <a:off x="1219200" y="4102100"/>
          <a:ext cx="2819400" cy="792163"/>
        </p:xfrm>
        <a:graphic>
          <a:graphicData uri="http://schemas.openxmlformats.org/presentationml/2006/ole">
            <mc:AlternateContent xmlns:mc="http://schemas.openxmlformats.org/markup-compatibility/2006">
              <mc:Choice xmlns:v="urn:schemas-microsoft-com:vml" Requires="v">
                <p:oleObj spid="_x0000_s8201" r:id="rId9" imgW="1536065" imgH="431800" progId="Equation.3">
                  <p:embed/>
                </p:oleObj>
              </mc:Choice>
              <mc:Fallback>
                <p:oleObj r:id="rId9" imgW="1536065" imgH="431800" progId="Equation.3">
                  <p:embed/>
                  <p:pic>
                    <p:nvPicPr>
                      <p:cNvPr id="0" name="图片 3113"/>
                      <p:cNvPicPr/>
                      <p:nvPr/>
                    </p:nvPicPr>
                    <p:blipFill>
                      <a:blip r:embed="rId10"/>
                      <a:stretch>
                        <a:fillRect/>
                      </a:stretch>
                    </p:blipFill>
                    <p:spPr>
                      <a:xfrm>
                        <a:off x="1219200" y="4102100"/>
                        <a:ext cx="2819400" cy="79216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5366" name="Object 7"/>
          <p:cNvGraphicFramePr/>
          <p:nvPr/>
        </p:nvGraphicFramePr>
        <p:xfrm>
          <a:off x="755650" y="1557338"/>
          <a:ext cx="4114800" cy="1522412"/>
        </p:xfrm>
        <a:graphic>
          <a:graphicData uri="http://schemas.openxmlformats.org/presentationml/2006/ole">
            <mc:AlternateContent xmlns:mc="http://schemas.openxmlformats.org/markup-compatibility/2006">
              <mc:Choice xmlns:v="urn:schemas-microsoft-com:vml" Requires="v">
                <p:oleObj spid="_x0000_s8202" r:id="rId11" imgW="14144625" imgH="5229225" progId="MSPhotoEd.3">
                  <p:embed/>
                </p:oleObj>
              </mc:Choice>
              <mc:Fallback>
                <p:oleObj r:id="rId11" imgW="14144625" imgH="5229225" progId="MSPhotoEd.3">
                  <p:embed/>
                  <p:pic>
                    <p:nvPicPr>
                      <p:cNvPr id="0" name="图片 3114"/>
                      <p:cNvPicPr/>
                      <p:nvPr/>
                    </p:nvPicPr>
                    <p:blipFill>
                      <a:blip r:embed="rId12"/>
                      <a:stretch>
                        <a:fillRect/>
                      </a:stretch>
                    </p:blipFill>
                    <p:spPr>
                      <a:xfrm>
                        <a:off x="755650" y="1557338"/>
                        <a:ext cx="4114800" cy="1522412"/>
                      </a:xfrm>
                      <a:prstGeom prst="rect">
                        <a:avLst/>
                      </a:prstGeom>
                      <a:noFill/>
                      <a:ln w="38100">
                        <a:noFill/>
                        <a:miter/>
                      </a:ln>
                    </p:spPr>
                  </p:pic>
                </p:oleObj>
              </mc:Fallback>
            </mc:AlternateContent>
          </a:graphicData>
        </a:graphic>
      </p:graphicFrame>
      <p:sp>
        <p:nvSpPr>
          <p:cNvPr id="28680" name="Line 8"/>
          <p:cNvSpPr/>
          <p:nvPr/>
        </p:nvSpPr>
        <p:spPr>
          <a:xfrm>
            <a:off x="5621338" y="4476750"/>
            <a:ext cx="2209800" cy="0"/>
          </a:xfrm>
          <a:prstGeom prst="line">
            <a:avLst/>
          </a:prstGeom>
          <a:ln w="28575"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8680"/>
                                        </p:tgtEl>
                                        <p:attrNameLst>
                                          <p:attrName>style.visibility</p:attrName>
                                        </p:attrNameLst>
                                      </p:cBhvr>
                                      <p:to>
                                        <p:strVal val="visible"/>
                                      </p:to>
                                    </p:set>
                                    <p:animEffect transition="in" filter="wipe(left)">
                                      <p:cBhvr>
                                        <p:cTn id="11" dur="500"/>
                                        <p:tgtEl>
                                          <p:spTgt spid="286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676"/>
                                        </p:tgtEl>
                                        <p:attrNameLst>
                                          <p:attrName>style.visibility</p:attrName>
                                        </p:attrNameLst>
                                      </p:cBhvr>
                                      <p:to>
                                        <p:strVal val="visible"/>
                                      </p:to>
                                    </p:set>
                                    <p:animEffect transition="in" filter="wipe(left)">
                                      <p:cBhvr>
                                        <p:cTn id="16" dur="500"/>
                                        <p:tgtEl>
                                          <p:spTgt spid="286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wipe(left)">
                                      <p:cBhvr>
                                        <p:cTn id="21" dur="500"/>
                                        <p:tgtEl>
                                          <p:spTgt spid="286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2940</Words>
  <Application>Microsoft Office PowerPoint</Application>
  <PresentationFormat>全屏显示(4:3)</PresentationFormat>
  <Paragraphs>310</Paragraphs>
  <Slides>52</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52</vt:i4>
      </vt:variant>
    </vt:vector>
  </HeadingPairs>
  <TitlesOfParts>
    <vt:vector size="65" baseType="lpstr">
      <vt:lpstr>华文行楷</vt:lpstr>
      <vt:lpstr>华文楷体</vt:lpstr>
      <vt:lpstr>隶书</vt:lpstr>
      <vt:lpstr>宋体</vt:lpstr>
      <vt:lpstr>Arial</vt:lpstr>
      <vt:lpstr>Cambria Math</vt:lpstr>
      <vt:lpstr>Times New Roman</vt:lpstr>
      <vt:lpstr>默认设计模板</vt:lpstr>
      <vt:lpstr>MSPhotoEd.3</vt:lpstr>
      <vt:lpstr>Equation.3</vt:lpstr>
      <vt:lpstr>Visio.Drawing.5</vt:lpstr>
      <vt:lpstr>Equation.KSEE3</vt:lpstr>
      <vt:lpstr>Equation.DSMT4</vt:lpstr>
      <vt:lpstr>第九章 直流电源</vt:lpstr>
      <vt:lpstr>§9.1  直流电源的组成</vt:lpstr>
      <vt:lpstr>直流电源的组成及各部分的作用</vt:lpstr>
      <vt:lpstr>§9.2  整流电路</vt:lpstr>
      <vt:lpstr>一、对整流电路要研究的问题</vt:lpstr>
      <vt:lpstr>二、单相半波整流电路</vt:lpstr>
      <vt:lpstr>2. UO（AV）和 IL（AV）的估算      已知变压器副边电压有效值为U2</vt:lpstr>
      <vt:lpstr>三、单相桥式整流电路</vt:lpstr>
      <vt:lpstr>2. 输出电压和电流平均值的估算</vt:lpstr>
      <vt:lpstr>3. 二极管的选择</vt:lpstr>
      <vt:lpstr>§9.3  滤波电路</vt:lpstr>
      <vt:lpstr>一、电容滤波电路</vt:lpstr>
      <vt:lpstr>考虑变压器和整流电路的内阻</vt:lpstr>
      <vt:lpstr>2. 二极管的导通角</vt:lpstr>
      <vt:lpstr>3. 电容的选择及UO（AV）的估算</vt:lpstr>
      <vt:lpstr>二、倍压整流电路</vt:lpstr>
      <vt:lpstr>1. 电感滤波电路</vt:lpstr>
      <vt:lpstr>2. 复式滤波电路</vt:lpstr>
      <vt:lpstr>讨论</vt:lpstr>
      <vt:lpstr>§9.4  稳压管稳压电路</vt:lpstr>
      <vt:lpstr>一、稳压电路的性能指标</vt:lpstr>
      <vt:lpstr>二、稳压管稳压电路</vt:lpstr>
      <vt:lpstr>2. 稳压管稳压电路的工作原理</vt:lpstr>
      <vt:lpstr>3. 稳压管稳压电路的主要指标</vt:lpstr>
      <vt:lpstr>5. 稳压管稳压电路的设计</vt:lpstr>
      <vt:lpstr>讨论：稳压管稳压电路的设计</vt:lpstr>
      <vt:lpstr>§9.5  串联型稳压电路</vt:lpstr>
      <vt:lpstr>PowerPoint 演示文稿</vt:lpstr>
      <vt:lpstr>PowerPoint 演示文稿</vt:lpstr>
      <vt:lpstr>PowerPoint 演示文稿</vt:lpstr>
      <vt:lpstr>3. 串联型稳压电路的基本组成及其作用</vt:lpstr>
      <vt:lpstr>4. 串联型稳压电源中调整管的选择</vt:lpstr>
      <vt:lpstr>讨论一：对于基本串联型稳压电源的讨论</vt:lpstr>
      <vt:lpstr>讨论二：关于实用串联型稳压电源的讨论</vt:lpstr>
      <vt:lpstr>讨论二 ：关于实用串联型稳压电源的讨论</vt:lpstr>
      <vt:lpstr>三、集成稳压器（三端稳压器）</vt:lpstr>
      <vt:lpstr>（2）基本应用</vt:lpstr>
      <vt:lpstr>（3） 输出电流扩展电路</vt:lpstr>
      <vt:lpstr>（4）输出电压扩展电路</vt:lpstr>
      <vt:lpstr>2. 基准电压源三端稳压器 W117 </vt:lpstr>
      <vt:lpstr>讨论三：W117的应用</vt:lpstr>
      <vt:lpstr>§9.6  开关型稳压电路</vt:lpstr>
      <vt:lpstr>一、开关型稳压电源的特点及基本原理</vt:lpstr>
      <vt:lpstr>构成开关型稳压电源的基本思路:</vt:lpstr>
      <vt:lpstr>二、串联开关型稳压电路</vt:lpstr>
      <vt:lpstr>2.  波形分析及输出电压平均值</vt:lpstr>
      <vt:lpstr>3.  稳压原理</vt:lpstr>
      <vt:lpstr>4 .脉宽调制电路的基本原理</vt:lpstr>
      <vt:lpstr>三、并联开关型稳压电路（升压型）</vt:lpstr>
      <vt:lpstr>2. 输出电压</vt:lpstr>
      <vt:lpstr>稳压原理</vt:lpstr>
      <vt:lpstr>讨论</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 </dc:creator>
  <cp:lastModifiedBy>埃尔弗雷德 施坦因</cp:lastModifiedBy>
  <cp:revision>91</cp:revision>
  <dcterms:created xsi:type="dcterms:W3CDTF">2007-07-18T09:03:00Z</dcterms:created>
  <dcterms:modified xsi:type="dcterms:W3CDTF">2021-12-17T13:48:09Z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21F2C8268CA442308B15C50622919DAA</vt:lpwstr>
  </property>
</Properties>
</file>