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390" r:id="rId3"/>
    <p:sldId id="257" r:id="rId4"/>
    <p:sldId id="287" r:id="rId5"/>
    <p:sldId id="269" r:id="rId6"/>
    <p:sldId id="270" r:id="rId7"/>
    <p:sldId id="274" r:id="rId8"/>
    <p:sldId id="275" r:id="rId9"/>
    <p:sldId id="260" r:id="rId10"/>
    <p:sldId id="289" r:id="rId11"/>
    <p:sldId id="288" r:id="rId12"/>
    <p:sldId id="262" r:id="rId13"/>
    <p:sldId id="290" r:id="rId14"/>
    <p:sldId id="357" r:id="rId15"/>
    <p:sldId id="291" r:id="rId16"/>
    <p:sldId id="362" r:id="rId17"/>
    <p:sldId id="363" r:id="rId18"/>
    <p:sldId id="364" r:id="rId19"/>
    <p:sldId id="365" r:id="rId20"/>
    <p:sldId id="420" r:id="rId21"/>
    <p:sldId id="366" r:id="rId22"/>
    <p:sldId id="370" r:id="rId23"/>
    <p:sldId id="296" r:id="rId24"/>
    <p:sldId id="367" r:id="rId25"/>
    <p:sldId id="369" r:id="rId26"/>
    <p:sldId id="292" r:id="rId27"/>
    <p:sldId id="293" r:id="rId28"/>
    <p:sldId id="299" r:id="rId29"/>
    <p:sldId id="301" r:id="rId30"/>
    <p:sldId id="302" r:id="rId31"/>
    <p:sldId id="304" r:id="rId32"/>
    <p:sldId id="35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90" d="100"/>
          <a:sy n="90" d="100"/>
        </p:scale>
        <p:origin x="768" y="33"/>
      </p:cViewPr>
      <p:guideLst>
        <p:guide orient="horz" pos="2160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3" Type="http://schemas.openxmlformats.org/officeDocument/2006/relationships/image" Target="../media/image18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4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6.wmf"/><Relationship Id="rId2" Type="http://schemas.openxmlformats.org/officeDocument/2006/relationships/image" Target="../media/image21.w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6.wmf"/><Relationship Id="rId5" Type="http://schemas.openxmlformats.org/officeDocument/2006/relationships/image" Target="../media/image21.wmf"/><Relationship Id="rId4" Type="http://schemas.openxmlformats.org/officeDocument/2006/relationships/image" Target="../media/image5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0" Type="http://schemas.openxmlformats.org/officeDocument/2006/relationships/image" Target="../media/image28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49.wmf"/><Relationship Id="rId1" Type="http://schemas.openxmlformats.org/officeDocument/2006/relationships/image" Target="../media/image48.png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D3B8D-D684-4855-AF8D-C75365D865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426F9-8EFE-4793-8A39-D8727FEF09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F783-3F6B-4ABB-94F3-96738125D43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1598-0DDA-45A3-9300-0BF3ADB98AC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5635-6B64-420B-9C56-45AD987E48F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234-E035-4193-869F-DA08AC838B3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268-3C0F-4B57-B813-28EBB8F50B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BCF-EBC3-495D-B6F1-DB3F39A93B3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E1B7-AF76-415C-9C75-2DDEA71C1B4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4A9D-117F-45F0-A79A-98208AB8634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C6C8-1DD1-41BD-ABF9-02A61CB02F0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6920-0875-45F9-AB2A-58357E43AD2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A486-4A42-456B-86AD-A56D92FC5D4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BC6CE-9ED6-4157-97AE-D8A605F1F7E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wmf"/><Relationship Id="rId2" Type="http://schemas.openxmlformats.org/officeDocument/2006/relationships/oleObject" Target="../embeddings/oleObject46.bin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3.w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38.png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0.png"/><Relationship Id="rId5" Type="http://schemas.openxmlformats.org/officeDocument/2006/relationships/image" Target="../media/image42.png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48.png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6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75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6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6.wmf"/><Relationship Id="rId2" Type="http://schemas.openxmlformats.org/officeDocument/2006/relationships/oleObject" Target="../embeddings/oleObject65.bin"/><Relationship Id="rId1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png"/><Relationship Id="rId8" Type="http://schemas.openxmlformats.org/officeDocument/2006/relationships/image" Target="../media/image92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91.png"/><Relationship Id="rId5" Type="http://schemas.openxmlformats.org/officeDocument/2006/relationships/image" Target="../media/image90.wmf"/><Relationship Id="rId4" Type="http://schemas.openxmlformats.org/officeDocument/2006/relationships/oleObject" Target="../embeddings/oleObject67.bin"/><Relationship Id="rId3" Type="http://schemas.openxmlformats.org/officeDocument/2006/relationships/image" Target="../media/image89.wmf"/><Relationship Id="rId2" Type="http://schemas.openxmlformats.org/officeDocument/2006/relationships/oleObject" Target="../embeddings/oleObject66.bin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30" Type="http://schemas.openxmlformats.org/officeDocument/2006/relationships/vmlDrawing" Target="../drawings/vmlDrawing2.vml"/><Relationship Id="rId3" Type="http://schemas.openxmlformats.org/officeDocument/2006/relationships/image" Target="../media/image5.wmf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8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7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6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5.png"/><Relationship Id="rId21" Type="http://schemas.openxmlformats.org/officeDocument/2006/relationships/image" Target="../media/image14.wmf"/><Relationship Id="rId20" Type="http://schemas.openxmlformats.org/officeDocument/2006/relationships/oleObject" Target="../embeddings/oleObject11.bin"/><Relationship Id="rId2" Type="http://schemas.openxmlformats.org/officeDocument/2006/relationships/oleObject" Target="../embeddings/oleObject2.bin"/><Relationship Id="rId19" Type="http://schemas.openxmlformats.org/officeDocument/2006/relationships/image" Target="../media/image13.wmf"/><Relationship Id="rId18" Type="http://schemas.openxmlformats.org/officeDocument/2006/relationships/oleObject" Target="../embeddings/oleObject10.bin"/><Relationship Id="rId17" Type="http://schemas.openxmlformats.org/officeDocument/2006/relationships/image" Target="../media/image12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.wmf"/><Relationship Id="rId36" Type="http://schemas.openxmlformats.org/officeDocument/2006/relationships/vmlDrawing" Target="../drawings/vmlDrawing3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4.png"/><Relationship Id="rId33" Type="http://schemas.openxmlformats.org/officeDocument/2006/relationships/image" Target="../media/image15.png"/><Relationship Id="rId32" Type="http://schemas.openxmlformats.org/officeDocument/2006/relationships/image" Target="../media/image14.wmf"/><Relationship Id="rId31" Type="http://schemas.openxmlformats.org/officeDocument/2006/relationships/oleObject" Target="../embeddings/oleObject30.bin"/><Relationship Id="rId30" Type="http://schemas.openxmlformats.org/officeDocument/2006/relationships/image" Target="../media/image13.wmf"/><Relationship Id="rId3" Type="http://schemas.openxmlformats.org/officeDocument/2006/relationships/oleObject" Target="../embeddings/oleObject15.bin"/><Relationship Id="rId29" Type="http://schemas.openxmlformats.org/officeDocument/2006/relationships/oleObject" Target="../embeddings/oleObject29.bin"/><Relationship Id="rId28" Type="http://schemas.openxmlformats.org/officeDocument/2006/relationships/image" Target="../media/image12.wmf"/><Relationship Id="rId27" Type="http://schemas.openxmlformats.org/officeDocument/2006/relationships/oleObject" Target="../embeddings/oleObject28.bin"/><Relationship Id="rId26" Type="http://schemas.openxmlformats.org/officeDocument/2006/relationships/image" Target="../media/image11.wmf"/><Relationship Id="rId25" Type="http://schemas.openxmlformats.org/officeDocument/2006/relationships/oleObject" Target="../embeddings/oleObject27.bin"/><Relationship Id="rId24" Type="http://schemas.openxmlformats.org/officeDocument/2006/relationships/image" Target="../media/image10.wmf"/><Relationship Id="rId23" Type="http://schemas.openxmlformats.org/officeDocument/2006/relationships/oleObject" Target="../embeddings/oleObject26.bin"/><Relationship Id="rId22" Type="http://schemas.openxmlformats.org/officeDocument/2006/relationships/oleObject" Target="../embeddings/oleObject25.bin"/><Relationship Id="rId21" Type="http://schemas.openxmlformats.org/officeDocument/2006/relationships/image" Target="../media/image8.wmf"/><Relationship Id="rId20" Type="http://schemas.openxmlformats.org/officeDocument/2006/relationships/oleObject" Target="../embeddings/oleObject24.bin"/><Relationship Id="rId2" Type="http://schemas.openxmlformats.org/officeDocument/2006/relationships/image" Target="../media/image20.png"/><Relationship Id="rId19" Type="http://schemas.openxmlformats.org/officeDocument/2006/relationships/image" Target="../media/image7.wmf"/><Relationship Id="rId18" Type="http://schemas.openxmlformats.org/officeDocument/2006/relationships/oleObject" Target="../embeddings/oleObject23.bin"/><Relationship Id="rId17" Type="http://schemas.openxmlformats.org/officeDocument/2006/relationships/oleObject" Target="../embeddings/oleObject22.bin"/><Relationship Id="rId16" Type="http://schemas.openxmlformats.org/officeDocument/2006/relationships/oleObject" Target="../embeddings/oleObject21.bin"/><Relationship Id="rId15" Type="http://schemas.openxmlformats.org/officeDocument/2006/relationships/image" Target="../media/image4.png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34.bin"/><Relationship Id="rId7" Type="http://schemas.openxmlformats.org/officeDocument/2006/relationships/image" Target="../media/image20.png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2.bin"/><Relationship Id="rId25" Type="http://schemas.openxmlformats.org/officeDocument/2006/relationships/vmlDrawing" Target="../drawings/vmlDrawing4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0.png"/><Relationship Id="rId22" Type="http://schemas.openxmlformats.org/officeDocument/2006/relationships/image" Target="../media/image29.png"/><Relationship Id="rId21" Type="http://schemas.openxmlformats.org/officeDocument/2006/relationships/image" Target="../media/image28.wmf"/><Relationship Id="rId20" Type="http://schemas.openxmlformats.org/officeDocument/2006/relationships/oleObject" Target="../embeddings/oleObject40.bin"/><Relationship Id="rId2" Type="http://schemas.openxmlformats.org/officeDocument/2006/relationships/image" Target="../media/image25.wmf"/><Relationship Id="rId19" Type="http://schemas.openxmlformats.org/officeDocument/2006/relationships/image" Target="../media/image9.wmf"/><Relationship Id="rId18" Type="http://schemas.openxmlformats.org/officeDocument/2006/relationships/oleObject" Target="../embeddings/oleObject39.bin"/><Relationship Id="rId17" Type="http://schemas.openxmlformats.org/officeDocument/2006/relationships/image" Target="../media/image23.wmf"/><Relationship Id="rId16" Type="http://schemas.openxmlformats.org/officeDocument/2006/relationships/oleObject" Target="../embeddings/oleObject38.bin"/><Relationship Id="rId15" Type="http://schemas.openxmlformats.org/officeDocument/2006/relationships/image" Target="../media/image22.wmf"/><Relationship Id="rId14" Type="http://schemas.openxmlformats.org/officeDocument/2006/relationships/oleObject" Target="../embeddings/oleObject37.bin"/><Relationship Id="rId13" Type="http://schemas.openxmlformats.org/officeDocument/2006/relationships/image" Target="../media/image6.wmf"/><Relationship Id="rId12" Type="http://schemas.openxmlformats.org/officeDocument/2006/relationships/oleObject" Target="../embeddings/oleObject36.bin"/><Relationship Id="rId11" Type="http://schemas.openxmlformats.org/officeDocument/2006/relationships/image" Target="../media/image21.wmf"/><Relationship Id="rId10" Type="http://schemas.openxmlformats.org/officeDocument/2006/relationships/oleObject" Target="../embeddings/oleObject35.bin"/><Relationship Id="rId1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1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3270" y="620688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自上个世纪下半叶以来，物理学古典理论中的简洁有力渐渐消失了，理论图像变得越来越复杂、模糊和不确定，实验验证也越来越难，这标志着物理学的前沿探索似乎遇到了很大的障碍和困难。‘科学边界’试图开辟一条新的思维途径，简单地说就是试图用科学的方法找出科学的局限性，试图确定科学对自然界的认知在深度和精度上是否存在一条底线</a:t>
            </a:r>
            <a:r>
              <a:rPr lang="en-US" altLang="zh-CN" sz="2400" dirty="0"/>
              <a:t>——</a:t>
            </a:r>
            <a:r>
              <a:rPr lang="zh-CN" altLang="en-US" sz="2400" dirty="0"/>
              <a:t>底线之下是科学进入不了的。现代物理学的发展，似乎隐隐约约地触到了这条底线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                                                                       ——《</a:t>
            </a:r>
            <a:r>
              <a:rPr lang="zh-CN" altLang="en-US" sz="2400" dirty="0" smtClean="0"/>
              <a:t>三体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刘慈欣</a:t>
            </a:r>
            <a:br>
              <a:rPr lang="zh-CN" altLang="en-US" sz="2400" dirty="0"/>
            </a:br>
            <a:r>
              <a:rPr lang="zh-CN" altLang="en-US" sz="2400" dirty="0" smtClean="0"/>
              <a:t> </a:t>
            </a:r>
            <a:endParaRPr lang="zh-CN" altLang="en-US" sz="2400" kern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7246" y="85357"/>
            <a:ext cx="5922641" cy="2363064"/>
            <a:chOff x="1714480" y="785794"/>
            <a:chExt cx="5438775" cy="2152650"/>
          </a:xfrm>
        </p:grpSpPr>
        <p:pic>
          <p:nvPicPr>
            <p:cNvPr id="49154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714480" y="785794"/>
              <a:ext cx="5438775" cy="215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5000628" y="1857364"/>
            <a:ext cx="342233" cy="406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5" name="公式" r:id="rId2" imgW="203200" imgH="241300" progId="Equation.3">
                    <p:embed/>
                  </p:oleObj>
                </mc:Choice>
                <mc:Fallback>
                  <p:oleObj name="公式" r:id="rId2" imgW="203200" imgH="2413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28" y="1857364"/>
                          <a:ext cx="342233" cy="406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250617" y="2335424"/>
            <a:ext cx="5995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输出端交流短路时双极晶体管的高频小信号交流等效电路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614225" y="4204368"/>
            <a:ext cx="4500264" cy="2508427"/>
            <a:chOff x="4614225" y="4204368"/>
            <a:chExt cx="4500264" cy="2508427"/>
          </a:xfrm>
        </p:grpSpPr>
        <p:pic>
          <p:nvPicPr>
            <p:cNvPr id="4916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20266" y="4470614"/>
              <a:ext cx="2268097" cy="13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9163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999887" y="5703664"/>
              <a:ext cx="3114602" cy="1009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左大括号 7"/>
            <p:cNvSpPr/>
            <p:nvPr/>
          </p:nvSpPr>
          <p:spPr>
            <a:xfrm>
              <a:off x="5580112" y="5047929"/>
              <a:ext cx="182191" cy="140540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环形箭头 9"/>
            <p:cNvSpPr/>
            <p:nvPr/>
          </p:nvSpPr>
          <p:spPr>
            <a:xfrm rot="15811245" flipH="1">
              <a:off x="4546002" y="4272591"/>
              <a:ext cx="1687119" cy="15506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68634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16216" y="110763"/>
            <a:ext cx="241765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FF"/>
                </a:solidFill>
              </a:rPr>
              <a:t>f</a:t>
            </a:r>
            <a:r>
              <a:rPr lang="en-US" altLang="zh-CN" sz="2800" baseline="-25000" dirty="0">
                <a:solidFill>
                  <a:srgbClr val="0000FF"/>
                </a:solidFill>
                <a:sym typeface="Symbol" panose="05050102010706020507"/>
              </a:rPr>
              <a:t></a:t>
            </a:r>
            <a:r>
              <a:rPr lang="zh-CN" altLang="en-US" sz="2800" dirty="0">
                <a:solidFill>
                  <a:srgbClr val="0000FF"/>
                </a:solidFill>
                <a:sym typeface="Symbol" panose="05050102010706020507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/>
              </a:rPr>
              <a:t></a:t>
            </a:r>
            <a:r>
              <a:rPr lang="zh-CN" altLang="en-US" sz="2800" dirty="0">
                <a:solidFill>
                  <a:srgbClr val="0000FF"/>
                </a:solidFill>
                <a:sym typeface="Symbol" panose="05050102010706020507"/>
              </a:rPr>
              <a:t>截止频率</a:t>
            </a:r>
            <a:endParaRPr lang="en-US" altLang="zh-CN" sz="2800" dirty="0">
              <a:solidFill>
                <a:srgbClr val="0000FF"/>
              </a:solidFill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ym typeface="Symbol" panose="05050102010706020507"/>
              </a:rPr>
              <a:t>f=</a:t>
            </a:r>
            <a:r>
              <a:rPr lang="en-US" altLang="zh-CN" sz="2800" dirty="0"/>
              <a:t> f</a:t>
            </a:r>
            <a:r>
              <a:rPr lang="en-US" altLang="zh-CN" sz="2800" baseline="-25000" dirty="0">
                <a:sym typeface="Symbol" panose="05050102010706020507"/>
              </a:rPr>
              <a:t></a:t>
            </a:r>
            <a:endParaRPr lang="en-US" altLang="zh-CN" sz="2800" baseline="-25000" dirty="0"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ym typeface="Symbol" panose="05050102010706020507"/>
              </a:rPr>
              <a:t>= </a:t>
            </a:r>
            <a:r>
              <a:rPr lang="en-US" altLang="zh-CN" sz="2800" baseline="-25000" dirty="0">
                <a:sym typeface="Symbol" panose="05050102010706020507"/>
              </a:rPr>
              <a:t>0</a:t>
            </a:r>
            <a:r>
              <a:rPr lang="en-US" altLang="zh-CN" sz="2800" dirty="0">
                <a:sym typeface="Symbol" panose="05050102010706020507"/>
              </a:rPr>
              <a:t>/2</a:t>
            </a:r>
            <a:endParaRPr lang="en-US" altLang="zh-CN" sz="2800" dirty="0">
              <a:sym typeface="Symbol" panose="05050102010706020507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err="1">
                <a:solidFill>
                  <a:srgbClr val="0000FF"/>
                </a:solidFill>
              </a:rPr>
              <a:t>f</a:t>
            </a:r>
            <a:r>
              <a:rPr lang="en-US" altLang="zh-CN" sz="2800" baseline="-25000" dirty="0" err="1">
                <a:solidFill>
                  <a:srgbClr val="0000FF"/>
                </a:solidFill>
                <a:sym typeface="Symbol" panose="05050102010706020507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sym typeface="Symbol" panose="05050102010706020507"/>
              </a:rPr>
              <a:t>：特征频率</a:t>
            </a:r>
            <a:endParaRPr lang="en-US" altLang="zh-CN" sz="2800" dirty="0">
              <a:solidFill>
                <a:srgbClr val="0000FF"/>
              </a:solidFill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ym typeface="Symbol" panose="05050102010706020507"/>
              </a:rPr>
              <a:t>f=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</a:t>
            </a:r>
            <a:r>
              <a:rPr lang="en-US" altLang="zh-CN" sz="2800" baseline="-25000" dirty="0" err="1"/>
              <a:t>T</a:t>
            </a:r>
            <a:r>
              <a:rPr lang="zh-CN" altLang="en-US" sz="2800" dirty="0"/>
              <a:t>＝</a:t>
            </a:r>
            <a:r>
              <a:rPr lang="en-US" altLang="zh-CN" sz="2800" dirty="0">
                <a:sym typeface="Symbol" panose="05050102010706020507"/>
              </a:rPr>
              <a:t> </a:t>
            </a:r>
            <a:r>
              <a:rPr lang="en-US" altLang="zh-CN" sz="2800" baseline="-25000" dirty="0">
                <a:sym typeface="Symbol" panose="05050102010706020507"/>
              </a:rPr>
              <a:t>0</a:t>
            </a:r>
            <a:r>
              <a:rPr lang="en-US" altLang="zh-CN" sz="2800" dirty="0"/>
              <a:t> f</a:t>
            </a:r>
            <a:r>
              <a:rPr lang="en-US" altLang="zh-CN" sz="2800" baseline="-25000" dirty="0">
                <a:sym typeface="Symbol" panose="05050102010706020507"/>
              </a:rPr>
              <a:t></a:t>
            </a:r>
            <a:endParaRPr lang="en-US" altLang="zh-CN" sz="2800" baseline="-25000" dirty="0"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ym typeface="Symbol" panose="05050102010706020507"/>
              </a:rPr>
              <a:t>= 1</a:t>
            </a:r>
            <a:endParaRPr lang="zh-CN" altLang="en-US" sz="2800" dirty="0"/>
          </a:p>
        </p:txBody>
      </p:sp>
      <p:pic>
        <p:nvPicPr>
          <p:cNvPr id="49167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7" y="2817349"/>
            <a:ext cx="59245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442682" y="4153484"/>
            <a:ext cx="3868592" cy="2712733"/>
            <a:chOff x="442682" y="4153484"/>
            <a:chExt cx="3868592" cy="2712733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611560" y="5768896"/>
            <a:ext cx="1549158" cy="1097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6" name="公式" r:id="rId7" imgW="14630400" imgH="10363200" progId="Equation.3">
                    <p:embed/>
                  </p:oleObj>
                </mc:Choice>
                <mc:Fallback>
                  <p:oleObj name="公式" r:id="rId7" imgW="14630400" imgH="1036320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5768896"/>
                          <a:ext cx="1549158" cy="1097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右大括号 1"/>
            <p:cNvSpPr/>
            <p:nvPr/>
          </p:nvSpPr>
          <p:spPr>
            <a:xfrm>
              <a:off x="2627784" y="5152189"/>
              <a:ext cx="620609" cy="14451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环形箭头 11"/>
            <p:cNvSpPr/>
            <p:nvPr/>
          </p:nvSpPr>
          <p:spPr>
            <a:xfrm rot="6220216" flipH="1">
              <a:off x="2489519" y="4329135"/>
              <a:ext cx="1997405" cy="1646104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49168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682" y="4694014"/>
              <a:ext cx="20097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/>
              </a:rPr>
              <a:t>随工作频率的变化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2771" name="Object 1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959809" y="1788192"/>
          <a:ext cx="1285884" cy="840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" name="公式" r:id="rId1" imgW="14325600" imgH="9448800" progId="Equation.3">
                  <p:embed/>
                </p:oleObj>
              </mc:Choice>
              <mc:Fallback>
                <p:oleObj name="公式" r:id="rId1" imgW="14325600" imgH="944880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809" y="1788192"/>
                        <a:ext cx="1285884" cy="840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1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223777" y="4823372"/>
          <a:ext cx="2043831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" name="公式" r:id="rId3" imgW="21945600" imgH="5486400" progId="Equation.3">
                  <p:embed/>
                </p:oleObj>
              </mc:Choice>
              <mc:Fallback>
                <p:oleObj name="公式" r:id="rId3" imgW="21945600" imgH="54864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777" y="4823372"/>
                        <a:ext cx="2043831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1071546"/>
            <a:ext cx="7310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表示共基极交流短路电流增益，即输出端交流短路时交流电流之比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293974" y="367039"/>
          <a:ext cx="1291596" cy="140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" name="公式" r:id="rId5" imgW="419100" imgH="457200" progId="Equation.3">
                  <p:embed/>
                </p:oleObj>
              </mc:Choice>
              <mc:Fallback>
                <p:oleObj name="公式" r:id="rId5" imgW="419100" imgH="45720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974" y="367039"/>
                        <a:ext cx="1291596" cy="140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829155" y="4989372"/>
            <a:ext cx="4104456" cy="668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ym typeface="Symbol" panose="05050102010706020507"/>
              </a:rPr>
              <a:t>f=</a:t>
            </a:r>
            <a:r>
              <a:rPr lang="en-US" altLang="zh-CN" sz="2800" dirty="0"/>
              <a:t> f</a:t>
            </a:r>
            <a:r>
              <a:rPr lang="en-US" altLang="zh-CN" sz="2800" baseline="-25000" dirty="0">
                <a:sym typeface="Symbol" panose="05050102010706020507"/>
              </a:rPr>
              <a:t>       </a:t>
            </a:r>
            <a:r>
              <a:rPr lang="en-US" altLang="zh-CN" sz="2800" dirty="0">
                <a:sym typeface="Symbol" panose="05050102010706020507"/>
              </a:rPr>
              <a:t>= </a:t>
            </a:r>
            <a:r>
              <a:rPr lang="en-US" altLang="zh-CN" sz="2800" baseline="-25000" dirty="0">
                <a:sym typeface="Symbol" panose="05050102010706020507"/>
              </a:rPr>
              <a:t>0</a:t>
            </a:r>
            <a:r>
              <a:rPr lang="en-US" altLang="zh-CN" sz="2800" dirty="0">
                <a:sym typeface="Symbol" panose="05050102010706020507"/>
              </a:rPr>
              <a:t>/2</a:t>
            </a:r>
            <a:endParaRPr lang="en-US" altLang="zh-CN" sz="2800" dirty="0">
              <a:sym typeface="Symbol" panose="05050102010706020507"/>
            </a:endParaRPr>
          </a:p>
        </p:txBody>
      </p:sp>
      <p:graphicFrame>
        <p:nvGraphicFramePr>
          <p:cNvPr id="11" name="Object 1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351213" y="1765300"/>
          <a:ext cx="12858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" name="公式" r:id="rId7" imgW="14325600" imgH="10058400" progId="Equation.3">
                  <p:embed/>
                </p:oleObj>
              </mc:Choice>
              <mc:Fallback>
                <p:oleObj name="公式" r:id="rId7" imgW="14325600" imgH="10058400" progId="Equation.3">
                  <p:embed/>
                  <p:pic>
                    <p:nvPicPr>
                      <p:cNvPr id="0" name="图片 4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1765300"/>
                        <a:ext cx="1285875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2627784" y="2138182"/>
            <a:ext cx="430082" cy="140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5400000">
            <a:off x="5292380" y="1968411"/>
            <a:ext cx="199792" cy="561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283968" y="2836472"/>
            <a:ext cx="217004" cy="448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Object 1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930400" y="3397250"/>
          <a:ext cx="41306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" name="公式" r:id="rId9" imgW="46024800" imgH="10668000" progId="Equation.3">
                  <p:embed/>
                </p:oleObj>
              </mc:Choice>
              <mc:Fallback>
                <p:oleObj name="公式" r:id="rId9" imgW="46024800" imgH="10668000" progId="Equation.3">
                  <p:embed/>
                  <p:pic>
                    <p:nvPicPr>
                      <p:cNvPr id="0" name="图片 4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397250"/>
                        <a:ext cx="41306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50385" y="1499641"/>
            <a:ext cx="2268097" cy="13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1074950" y="5430941"/>
            <a:ext cx="27943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FF"/>
                </a:solidFill>
              </a:rPr>
              <a:t>f</a:t>
            </a:r>
            <a:r>
              <a:rPr lang="en-US" altLang="zh-CN" sz="3200" baseline="-25000" dirty="0">
                <a:solidFill>
                  <a:srgbClr val="0000FF"/>
                </a:solidFill>
                <a:sym typeface="Symbol" panose="05050102010706020507"/>
              </a:rPr>
              <a:t></a:t>
            </a:r>
            <a:r>
              <a:rPr lang="zh-CN" altLang="en-US" sz="3200" dirty="0">
                <a:solidFill>
                  <a:srgbClr val="0000FF"/>
                </a:solidFill>
                <a:sym typeface="Symbol" panose="05050102010706020507"/>
              </a:rPr>
              <a:t>：</a:t>
            </a:r>
            <a:r>
              <a:rPr lang="en-US" altLang="zh-CN" sz="3200" dirty="0">
                <a:solidFill>
                  <a:srgbClr val="0000FF"/>
                </a:solidFill>
                <a:sym typeface="Symbol" panose="05050102010706020507"/>
              </a:rPr>
              <a:t></a:t>
            </a:r>
            <a:r>
              <a:rPr lang="zh-CN" altLang="en-US" sz="3200" dirty="0">
                <a:solidFill>
                  <a:srgbClr val="0000FF"/>
                </a:solidFill>
                <a:sym typeface="Symbol" panose="05050102010706020507"/>
              </a:rPr>
              <a:t>截止频率</a:t>
            </a:r>
            <a:endParaRPr lang="en-US" altLang="zh-CN" sz="3200" dirty="0">
              <a:sym typeface="Symbol" panose="0505010201070602050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36255" y="1772816"/>
          <a:ext cx="7638454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1" name="位图图像" r:id="rId1" imgW="3905250" imgH="2171700" progId="PBrush">
                  <p:embed/>
                </p:oleObj>
              </mc:Choice>
              <mc:Fallback>
                <p:oleObj name="位图图像" r:id="rId1" imgW="3905250" imgH="2171700" progId="PBrush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55" y="1772816"/>
                        <a:ext cx="7638454" cy="4248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21476" y="1969730"/>
            <a:ext cx="3559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/>
              <a:t>3</a:t>
            </a:r>
            <a:endParaRPr lang="zh-CN" altLang="en-US" sz="20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32817" y="4562018"/>
            <a:ext cx="695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/>
              <a:t>3</a:t>
            </a:r>
            <a:r>
              <a:rPr lang="en-US" altLang="zh-CN" sz="2000" dirty="0"/>
              <a:t>dB</a:t>
            </a:r>
            <a:endParaRPr lang="en-US" altLang="zh-CN" sz="2000" dirty="0"/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640311" y="1772816"/>
          <a:ext cx="546502" cy="626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2" name="Equation" r:id="rId3" imgW="177800" imgH="203200" progId="Equation.3">
                  <p:embed/>
                </p:oleObj>
              </mc:Choice>
              <mc:Fallback>
                <p:oleObj name="Equation" r:id="rId3" imgW="177800" imgH="2032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11" y="1772816"/>
                        <a:ext cx="546502" cy="626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76" y="130986"/>
            <a:ext cx="20097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23677" y="1408032"/>
                <a:ext cx="2385268" cy="736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677" y="1408032"/>
                <a:ext cx="2385268" cy="736740"/>
              </a:xfrm>
              <a:prstGeom prst="rect">
                <a:avLst/>
              </a:prstGeom>
              <a:blipFill rotWithShape="1">
                <a:blip r:embed="rId6"/>
                <a:stretch>
                  <a:fillRect l="-15" t="-32" r="-261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494396" y="4344702"/>
          <a:ext cx="2043831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3" name="公式" r:id="rId7" imgW="914400" imgH="228600" progId="Equation.3">
                  <p:embed/>
                </p:oleObj>
              </mc:Choice>
              <mc:Fallback>
                <p:oleObj name="公式" r:id="rId7" imgW="914400" imgH="228600" progId="Equation.3">
                  <p:embed/>
                  <p:pic>
                    <p:nvPicPr>
                      <p:cNvPr id="0" name="图片 519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396" y="4344702"/>
                        <a:ext cx="2043831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888383" y="3500168"/>
            <a:ext cx="1303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1" dirty="0" err="1"/>
              <a:t>f</a:t>
            </a:r>
            <a:r>
              <a:rPr lang="en-US" altLang="zh-CN" sz="2400" i="1" baseline="-25000" dirty="0" err="1"/>
              <a:t>T</a:t>
            </a:r>
            <a:r>
              <a:rPr lang="zh-CN" altLang="en-US" sz="2400" dirty="0"/>
              <a:t>＝</a:t>
            </a:r>
            <a:r>
              <a:rPr lang="en-US" altLang="zh-CN" sz="2400" dirty="0">
                <a:sym typeface="Symbol" panose="05050102010706020507"/>
              </a:rPr>
              <a:t> </a:t>
            </a:r>
            <a:r>
              <a:rPr lang="en-US" altLang="zh-CN" sz="2400" baseline="-25000" dirty="0">
                <a:sym typeface="Symbol" panose="05050102010706020507"/>
              </a:rPr>
              <a:t>0</a:t>
            </a:r>
            <a:r>
              <a:rPr lang="en-US" altLang="zh-CN" sz="2400" dirty="0"/>
              <a:t> f</a:t>
            </a:r>
            <a:r>
              <a:rPr lang="en-US" altLang="zh-CN" sz="2400" baseline="-25000" dirty="0">
                <a:sym typeface="Symbol" panose="05050102010706020507"/>
              </a:rPr>
              <a:t></a:t>
            </a:r>
            <a:endParaRPr lang="en-US" altLang="zh-CN" sz="2400" baseline="-25000" dirty="0">
              <a:sym typeface="Symbol" panose="05050102010706020507"/>
            </a:endParaRP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57122" y="2179648"/>
            <a:ext cx="2268097" cy="13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419872" y="5949280"/>
                <a:ext cx="470129" cy="536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949280"/>
                <a:ext cx="470129" cy="536301"/>
              </a:xfrm>
              <a:prstGeom prst="rect">
                <a:avLst/>
              </a:prstGeom>
              <a:blipFill rotWithShape="1">
                <a:blip r:embed="rId10"/>
                <a:stretch>
                  <a:fillRect l="-84" t="-112" r="-1648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319553" y="5920669"/>
                <a:ext cx="4799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53" y="5920669"/>
                <a:ext cx="479940" cy="492443"/>
              </a:xfrm>
              <a:prstGeom prst="rect">
                <a:avLst/>
              </a:prstGeom>
              <a:blipFill rotWithShape="1">
                <a:blip r:embed="rId11"/>
                <a:stretch>
                  <a:fillRect l="-33" t="-115" r="-12958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843737" y="5918634"/>
                <a:ext cx="4799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737" y="5918634"/>
                <a:ext cx="479940" cy="492443"/>
              </a:xfrm>
              <a:prstGeom prst="rect">
                <a:avLst/>
              </a:prstGeom>
              <a:blipFill rotWithShape="1">
                <a:blip r:embed="rId12"/>
                <a:stretch>
                  <a:fillRect l="-97" t="-88" r="-1448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7281154" y="5929797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54" y="5929797"/>
                <a:ext cx="331053" cy="492443"/>
              </a:xfrm>
              <a:prstGeom prst="rect">
                <a:avLst/>
              </a:prstGeom>
              <a:blipFill rotWithShape="1">
                <a:blip r:embed="rId13"/>
                <a:stretch>
                  <a:fillRect l="-74" t="-34" r="-11753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75957" y="3053566"/>
          <a:ext cx="1673389" cy="72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80" name="公式" r:id="rId1" imgW="469900" imgH="203200" progId="Equation.KSEE3">
                  <p:embed/>
                </p:oleObj>
              </mc:Choice>
              <mc:Fallback>
                <p:oleObj name="公式" r:id="rId1" imgW="469900" imgH="203200" progId="Equation.KSEE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" y="3053566"/>
                        <a:ext cx="1673389" cy="7203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13948" y="1045188"/>
          <a:ext cx="3974450" cy="1303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81" name="公式" r:id="rId3" imgW="1384300" imgH="457200" progId="Equation.KSEE3">
                  <p:embed/>
                </p:oleObj>
              </mc:Choice>
              <mc:Fallback>
                <p:oleObj name="公式" r:id="rId3" imgW="1384300" imgH="457200" progId="Equation.KSEE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48" y="1045188"/>
                        <a:ext cx="3974450" cy="1303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19872" y="2907308"/>
          <a:ext cx="3491678" cy="883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82" name="公式" r:id="rId5" imgW="825500" imgH="203200" progId="Equation.KSEE3">
                  <p:embed/>
                </p:oleObj>
              </mc:Choice>
              <mc:Fallback>
                <p:oleObj name="公式" r:id="rId5" imgW="825500" imgH="203200" progId="Equation.KSEE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907308"/>
                        <a:ext cx="3491678" cy="8831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30516" y="0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增益带宽乘积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51520" y="4893267"/>
            <a:ext cx="748997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当工作频率远大于</a:t>
            </a:r>
            <a:r>
              <a:rPr lang="zh-CN" altLang="en-US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截止频率时，则工作频率与此频率下放大倍数的乘积等于特征频率，因此特征频率又称为增益带宽乘积。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428119" y="5245169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1835696" y="5941904"/>
          <a:ext cx="291970" cy="43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83" name="公式" r:id="rId7" imgW="165100" imgH="203200" progId="Equation.KSEE3">
                  <p:embed/>
                </p:oleObj>
              </mc:Choice>
              <mc:Fallback>
                <p:oleObj name="公式" r:id="rId7" imgW="165100" imgH="203200" progId="Equation.KSEE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941904"/>
                        <a:ext cx="291970" cy="4379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381573" y="5926068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工作频率大于    时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2680462" y="5923497"/>
            <a:ext cx="54152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频率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每升高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倍，其放大倍数就是原值的二分之一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9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91597"/>
            <a:ext cx="5642985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61350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最高工作频率</a:t>
            </a:r>
            <a:endParaRPr lang="en-US" altLang="zh-CN" sz="4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双极晶体管功率增益为</a:t>
            </a:r>
            <a:r>
              <a:rPr lang="en-US" altLang="zh-CN" sz="3200" dirty="0">
                <a:latin typeface="+mn-ea"/>
              </a:rPr>
              <a:t>1</a:t>
            </a:r>
            <a:r>
              <a:rPr lang="zh-CN" altLang="en-US" sz="3200" dirty="0">
                <a:latin typeface="+mn-ea"/>
              </a:rPr>
              <a:t>时的频率</a:t>
            </a:r>
            <a:endParaRPr lang="zh-CN" altLang="en-US" sz="32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282" y="3643314"/>
            <a:ext cx="80724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由于一般晶体管的输出阻抗大于输入阻抗，因此，即使</a:t>
            </a:r>
            <a:r>
              <a:rPr lang="en-US" altLang="zh-CN" sz="2400" dirty="0"/>
              <a:t>β≤1</a:t>
            </a:r>
            <a:r>
              <a:rPr lang="zh-CN" altLang="en-US" sz="2400" dirty="0"/>
              <a:t>，它仍可以获得功率放大。故为了说明晶体管工作频率上的限制，又专门定义功率增益等于</a:t>
            </a:r>
            <a:r>
              <a:rPr lang="en-US" altLang="zh-CN" sz="2400" dirty="0"/>
              <a:t>1</a:t>
            </a:r>
            <a:r>
              <a:rPr lang="zh-CN" altLang="en-US" sz="2400" dirty="0"/>
              <a:t>时的工作频率称为晶体管的最高振荡频率</a:t>
            </a:r>
            <a:r>
              <a:rPr lang="en-US" altLang="zh-CN" sz="2400" dirty="0"/>
              <a:t>fm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zh-CN" altLang="en-US" sz="2400" dirty="0"/>
              <a:t>    显然，当</a:t>
            </a:r>
            <a:r>
              <a:rPr lang="en-US" altLang="zh-CN" sz="2400" dirty="0"/>
              <a:t>f=fm</a:t>
            </a:r>
            <a:r>
              <a:rPr lang="zh-CN" altLang="en-US" sz="2400" dirty="0"/>
              <a:t>时，晶体管的功率放大倍数等于</a:t>
            </a:r>
            <a:r>
              <a:rPr lang="en-US" altLang="zh-CN" sz="2400" dirty="0"/>
              <a:t>1</a:t>
            </a:r>
            <a:r>
              <a:rPr lang="zh-CN" altLang="en-US" sz="2400" dirty="0"/>
              <a:t>。其输出端功率反馈到输入端时刚好可以维持振荡状态，如果频率再高一点，电路就会停止振荡。</a:t>
            </a:r>
            <a:endParaRPr lang="zh-CN" altLang="en-US" sz="2400" dirty="0"/>
          </a:p>
          <a:p>
            <a:r>
              <a:rPr lang="zh-CN" altLang="en-US" sz="2400" dirty="0"/>
              <a:t>   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4" y="548680"/>
            <a:ext cx="9067800" cy="457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2527" y="5425146"/>
            <a:ext cx="8798946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高频下，一部分载流子参加了各种电容的充放电，没有形成传导电流被集电极收集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34" y="1084414"/>
            <a:ext cx="8964488" cy="55211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87" y="235344"/>
            <a:ext cx="2838450" cy="2057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0863" y="116632"/>
            <a:ext cx="41456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发射结延迟时间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99592" y="478230"/>
                <a:ext cx="2597058" cy="1137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𝑇𝑒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𝑇𝑒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8230"/>
                <a:ext cx="2597058" cy="1137940"/>
              </a:xfrm>
              <a:prstGeom prst="rect">
                <a:avLst/>
              </a:prstGeom>
              <a:blipFill rotWithShape="1">
                <a:blip r:embed="rId1"/>
                <a:stretch>
                  <a:fillRect l="-17" t="-7" r="-86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43608" y="2348880"/>
                <a:ext cx="2669513" cy="10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𝐶𝑇𝑒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𝑇𝑒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348880"/>
                <a:ext cx="2669513" cy="1046890"/>
              </a:xfrm>
              <a:prstGeom prst="rect">
                <a:avLst/>
              </a:prstGeom>
              <a:blipFill rotWithShape="1">
                <a:blip r:embed="rId2"/>
                <a:stretch>
                  <a:fillRect l="-11" t="-1" r="-870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15436" y="4509120"/>
                <a:ext cx="3125856" cy="1043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𝑛𝑒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36" y="4509120"/>
                <a:ext cx="3125856" cy="1043299"/>
              </a:xfrm>
              <a:prstGeom prst="rect">
                <a:avLst/>
              </a:prstGeom>
              <a:blipFill rotWithShape="1">
                <a:blip r:embed="rId3"/>
                <a:stretch>
                  <a:fillRect l="-3" t="-59" r="-533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781034" y="3140968"/>
                <a:ext cx="3953262" cy="1187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𝐶𝑇𝑒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𝑛𝑒</m:t>
                              </m:r>
                            </m:sub>
                          </m:sSub>
                          <m:r>
                            <a:rPr lang="en-US" altLang="zh-CN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</m:sub>
                          </m:sSub>
                        </m:den>
                      </m:f>
                      <m:r>
                        <a:rPr lang="en-US" altLang="zh-CN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𝑇𝑒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34" y="3140968"/>
                <a:ext cx="3953262" cy="1187826"/>
              </a:xfrm>
              <a:prstGeom prst="rect">
                <a:avLst/>
              </a:prstGeom>
              <a:blipFill rotWithShape="1">
                <a:blip r:embed="rId4"/>
                <a:stretch>
                  <a:fillRect l="-3" t="-22" r="-1096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大括号 2"/>
          <p:cNvSpPr/>
          <p:nvPr/>
        </p:nvSpPr>
        <p:spPr>
          <a:xfrm>
            <a:off x="4067944" y="2962521"/>
            <a:ext cx="432048" cy="1618607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068381" y="5747004"/>
                <a:ext cx="1560830" cy="974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𝑞𝐼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81" y="5747004"/>
                <a:ext cx="1560830" cy="974725"/>
              </a:xfrm>
              <a:prstGeom prst="rect">
                <a:avLst/>
              </a:prstGeom>
              <a:blipFill rotWithShape="1">
                <a:blip r:embed="rId5"/>
                <a:stretch>
                  <a:fillRect l="-37" t="-26" r="37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 flipV="1">
            <a:off x="3708400" y="5589270"/>
            <a:ext cx="264160" cy="53213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1041473"/>
            <a:ext cx="7767016" cy="5524181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6292852" y="4797152"/>
            <a:ext cx="1512168" cy="72008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10775" y="4509120"/>
            <a:ext cx="288032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7504" y="116632"/>
            <a:ext cx="499527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基区渡越时间（</a:t>
            </a:r>
            <a:r>
              <a:rPr lang="en-US" altLang="zh-CN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719" y="4652741"/>
            <a:ext cx="4151126" cy="1958865"/>
          </a:xfrm>
          <a:prstGeom prst="rect">
            <a:avLst/>
          </a:prstGeom>
          <a:solidFill>
            <a:srgbClr val="92D050">
              <a:alpha val="76000"/>
            </a:srgbClr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403816" y="2564502"/>
                <a:ext cx="3796552" cy="1412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16" y="2564502"/>
                <a:ext cx="3796552" cy="1412503"/>
              </a:xfrm>
              <a:prstGeom prst="rect">
                <a:avLst/>
              </a:prstGeom>
              <a:blipFill rotWithShape="1">
                <a:blip r:embed="rId2"/>
                <a:stretch>
                  <a:fillRect l="-12" t="-26" r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/>
              <p:cNvSpPr txBox="1"/>
              <p:nvPr/>
            </p:nvSpPr>
            <p:spPr bwMode="auto">
              <a:xfrm>
                <a:off x="1403985" y="620395"/>
                <a:ext cx="5299710" cy="15017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𝑬𝒏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𝒏𝑩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985" y="620395"/>
                <a:ext cx="5299710" cy="1501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03" y="136525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晶体管的小信号等效电路与频率特性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5" y="1279525"/>
            <a:ext cx="8641154" cy="544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61640"/>
            <a:ext cx="8363272" cy="5877272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504" y="0"/>
            <a:ext cx="56886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基区渡越时间（</a:t>
            </a:r>
            <a:r>
              <a:rPr lang="en-US" altLang="zh-CN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5D89-834A-46E5-8F88-7A487D898700}" type="slidenum">
              <a:rPr lang="zh-CN" altLang="en-US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Object 2"/>
              <p:cNvSpPr txBox="1"/>
              <p:nvPr/>
            </p:nvSpPr>
            <p:spPr bwMode="auto">
              <a:xfrm>
                <a:off x="323528" y="1412776"/>
                <a:ext cx="8496944" cy="34563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基区渡越时间可以认为是少子扩散经过中性基区所需要的时间。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少子渡越基区的速度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1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412776"/>
                <a:ext cx="8496944" cy="3456384"/>
              </a:xfrm>
              <a:prstGeom prst="rect">
                <a:avLst/>
              </a:prstGeom>
              <a:blipFill rotWithShape="1">
                <a:blip r:embed="rId1"/>
                <a:stretch>
                  <a:fillRect l="-4" t="-16" r="-151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504" y="0"/>
            <a:ext cx="56886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基区渡越时间（</a:t>
            </a:r>
            <a:r>
              <a:rPr lang="en-US" altLang="zh-CN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E932-AEBD-45DD-B852-ECA22F96033F}" type="slidenum">
              <a:rPr lang="zh-CN" altLang="en-US"/>
            </a:fld>
            <a:endParaRPr lang="en-US" altLang="zh-CN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39700" y="849124"/>
          <a:ext cx="4502150" cy="347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2" name="公式" r:id="rId1" imgW="50596800" imgH="39014400" progId="Equation.3">
                  <p:embed/>
                </p:oleObj>
              </mc:Choice>
              <mc:Fallback>
                <p:oleObj name="公式" r:id="rId1" imgW="50596800" imgH="390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849124"/>
                        <a:ext cx="4502150" cy="3473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634510" y="1614279"/>
          <a:ext cx="45021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3" name="公式" r:id="rId3" imgW="46634400" imgH="16459200" progId="Equation.3">
                  <p:embed/>
                </p:oleObj>
              </mc:Choice>
              <mc:Fallback>
                <p:oleObj name="公式" r:id="rId3" imgW="46634400" imgH="16459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510" y="1614279"/>
                        <a:ext cx="4502150" cy="15875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3500" y="4406900"/>
          <a:ext cx="50180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4" name="公式" r:id="rId5" imgW="58826400" imgH="9753600" progId="Equation.3">
                  <p:embed/>
                </p:oleObj>
              </mc:Choice>
              <mc:Fallback>
                <p:oleObj name="公式" r:id="rId5" imgW="58826400" imgH="9753600" progId="Equation.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00" y="4406900"/>
                        <a:ext cx="5018088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1920" y="5418138"/>
          <a:ext cx="616426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5" name="公式" r:id="rId7" imgW="70104000" imgH="10972800" progId="Equation.3">
                  <p:embed/>
                </p:oleObj>
              </mc:Choice>
              <mc:Fallback>
                <p:oleObj name="公式" r:id="rId7" imgW="70104000" imgH="10972800" progId="Equation.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920" y="5418138"/>
                        <a:ext cx="6164263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53200" y="4227512"/>
          <a:ext cx="24511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6" name="公式" r:id="rId9" imgW="26517600" imgH="10972800" progId="Equation.3">
                  <p:embed/>
                </p:oleObj>
              </mc:Choice>
              <mc:Fallback>
                <p:oleObj name="公式" r:id="rId9" imgW="26517600" imgH="10972800" progId="Equation.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3200" y="4227512"/>
                        <a:ext cx="2451100" cy="101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7504" y="0"/>
            <a:ext cx="56886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基区渡越时间（</a:t>
            </a:r>
            <a:r>
              <a:rPr lang="en-US" altLang="zh-CN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-4388"/>
            <a:ext cx="56886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集电区渡越时间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946" y="2060848"/>
            <a:ext cx="3581400" cy="188823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68450" y="2853318"/>
            <a:ext cx="40944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考虑到空间电荷变化导致</a:t>
            </a:r>
            <a:endParaRPr lang="zh-CN" altLang="en-US" sz="2800" dirty="0" smtClean="0"/>
          </a:p>
          <a:p>
            <a:r>
              <a:rPr lang="zh-CN" altLang="en-US" sz="2800" dirty="0" smtClean="0"/>
              <a:t>的位移电流的影响</a:t>
            </a:r>
            <a:endParaRPr lang="zh-CN" altLang="en-US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924236" y="1037844"/>
                <a:ext cx="4733925" cy="13563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236" y="1037844"/>
                <a:ext cx="4733925" cy="1356360"/>
              </a:xfrm>
              <a:prstGeom prst="rect">
                <a:avLst/>
              </a:prstGeom>
              <a:blipFill rotWithShape="1">
                <a:blip r:embed="rId2"/>
                <a:stretch>
                  <a:fillRect l="-12" t="-19" r="-14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16081" y="4509389"/>
                <a:ext cx="2484120" cy="13658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/>
              </a:p>
              <a:p>
                <a:pPr algn="l"/>
                <a:endParaRPr lang="zh-CN" altLang="en-US" sz="28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81" y="4509389"/>
                <a:ext cx="2484120" cy="1365885"/>
              </a:xfrm>
              <a:prstGeom prst="rect">
                <a:avLst/>
              </a:prstGeom>
              <a:blipFill rotWithShape="1">
                <a:blip r:embed="rId3"/>
                <a:stretch>
                  <a:fillRect l="-23" t="-19" r="23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67" y="0"/>
            <a:ext cx="5688632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集电区延迟时间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04" y="764828"/>
            <a:ext cx="9144000" cy="51106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92080" y="39330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交流短路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FC4D-FF30-4F25-9F5B-27F4D1D28595}" type="slidenum">
              <a:rPr lang="zh-CN" altLang="en-US"/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9552" y="188640"/>
            <a:ext cx="68392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FF0000"/>
                </a:solidFill>
              </a:rPr>
              <a:t>渡越时间及特征频率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87363" y="1484784"/>
            <a:ext cx="6584950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双极晶体管是渡越时间器件。当</a:t>
            </a:r>
            <a:r>
              <a:rPr lang="en-US" altLang="zh-CN" sz="2800" dirty="0"/>
              <a:t>B-E</a:t>
            </a:r>
            <a:r>
              <a:rPr lang="zh-CN" altLang="en-US" sz="2800" dirty="0"/>
              <a:t>结施加电压时，载流子将从发射极注入到基区，经基区扩散后被集电极收集。若频率增加，渡越时间与输入信号周期可以相比，这时输出不再与输入信号同相位，电流增益将因此而降低。</a:t>
            </a:r>
            <a:endParaRPr lang="zh-CN" altLang="en-US" sz="2800" dirty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2699792" y="2204864"/>
            <a:ext cx="1440161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D4EF-B81D-4E26-A054-807064A97687}" type="slidenum">
              <a:rPr lang="zh-CN" altLang="en-US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Object 3"/>
              <p:cNvSpPr txBox="1"/>
              <p:nvPr/>
            </p:nvSpPr>
            <p:spPr bwMode="auto">
              <a:xfrm>
                <a:off x="611560" y="1124744"/>
                <a:ext cx="7473950" cy="48688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发射极到集电极的时间延迟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发射结电容充电时间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：基区渡越时间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：集电结耗尽区渡越时间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：集电结电容充电时间</m:t>
                      </m:r>
                    </m:oMath>
                  </m:oMathPara>
                </a14:m>
                <a:endPara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14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124744"/>
                <a:ext cx="7473950" cy="4868863"/>
              </a:xfrm>
              <a:prstGeom prst="rect">
                <a:avLst/>
              </a:prstGeom>
              <a:blipFill rotWithShape="1">
                <a:blip r:embed="rId1"/>
                <a:stretch>
                  <a:fillRect l="-1" t="-3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1800" y="94952"/>
            <a:ext cx="68392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FF0000"/>
                </a:solidFill>
              </a:rPr>
              <a:t>渡越时间及特征频率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5395-0FA4-456D-A529-BCAA740247A2}" type="slidenum">
              <a:rPr lang="zh-CN" altLang="en-US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6" name="Object 2"/>
              <p:cNvSpPr txBox="1"/>
              <p:nvPr/>
            </p:nvSpPr>
            <p:spPr bwMode="auto">
              <a:xfrm>
                <a:off x="684213" y="1484313"/>
                <a:ext cx="8136259" cy="1238250"/>
              </a:xfrm>
              <a:prstGeom prst="rect">
                <a:avLst/>
              </a:prstGeom>
              <a:solidFill>
                <a:srgbClr val="CC99FF">
                  <a:alpha val="41176"/>
                </a:srgbClr>
              </a:solidFill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𝒆𝒄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𝒋𝑪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1484313"/>
                <a:ext cx="8136259" cy="1238250"/>
              </a:xfrm>
              <a:prstGeom prst="rect">
                <a:avLst/>
              </a:prstGeom>
              <a:blipFill rotWithShape="1">
                <a:blip r:embed="rId1"/>
                <a:stretch>
                  <a:fillRect l="-4" t="-26" r="4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97917" y="2858504"/>
          <a:ext cx="5507037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9" name="公式" r:id="rId2" imgW="41757600" imgH="15849600" progId="Equation.3">
                  <p:embed/>
                </p:oleObj>
              </mc:Choice>
              <mc:Fallback>
                <p:oleObj name="公式" r:id="rId2" imgW="41757600" imgH="15849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917" y="2858504"/>
                        <a:ext cx="5507037" cy="2090738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38039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475656" y="5085184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err="1">
                <a:solidFill>
                  <a:srgbClr val="0000FF"/>
                </a:solidFill>
              </a:rPr>
              <a:t>f</a:t>
            </a:r>
            <a:r>
              <a:rPr lang="en-US" altLang="zh-CN" sz="2800" baseline="-25000" dirty="0" err="1">
                <a:solidFill>
                  <a:srgbClr val="0000FF"/>
                </a:solidFill>
                <a:sym typeface="Symbol" panose="05050102010706020507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sym typeface="Symbol" panose="05050102010706020507"/>
              </a:rPr>
              <a:t>：特征频率</a:t>
            </a:r>
            <a:endParaRPr lang="en-US" altLang="zh-CN" sz="2800" dirty="0">
              <a:solidFill>
                <a:srgbClr val="0000FF"/>
              </a:solidFill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f</a:t>
            </a:r>
            <a:r>
              <a:rPr lang="en-US" altLang="zh-CN" sz="2800" baseline="-25000" dirty="0" err="1"/>
              <a:t>T</a:t>
            </a:r>
            <a:r>
              <a:rPr lang="zh-CN" altLang="en-US" sz="2800" dirty="0"/>
              <a:t>＝</a:t>
            </a:r>
            <a:r>
              <a:rPr lang="en-US" altLang="zh-CN" sz="2800" dirty="0">
                <a:sym typeface="Symbol" panose="05050102010706020507"/>
              </a:rPr>
              <a:t> </a:t>
            </a:r>
            <a:r>
              <a:rPr lang="en-US" altLang="zh-CN" sz="2800" baseline="-25000" dirty="0">
                <a:sym typeface="Symbol" panose="05050102010706020507"/>
              </a:rPr>
              <a:t>0</a:t>
            </a:r>
            <a:r>
              <a:rPr lang="en-US" altLang="zh-CN" sz="2800" dirty="0"/>
              <a:t> f</a:t>
            </a:r>
            <a:r>
              <a:rPr lang="en-US" altLang="zh-CN" sz="2800" baseline="-25000" dirty="0">
                <a:sym typeface="Symbol" panose="05050102010706020507"/>
              </a:rPr>
              <a:t> </a:t>
            </a:r>
            <a:r>
              <a:rPr lang="zh-CN" altLang="en-US" sz="2800" dirty="0">
                <a:sym typeface="Symbol" panose="05050102010706020507"/>
              </a:rPr>
              <a:t>：增益带宽乘积</a:t>
            </a:r>
            <a:endParaRPr lang="zh-CN" altLang="en-US" sz="2800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1800" y="94952"/>
            <a:ext cx="68392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FF0000"/>
                </a:solidFill>
              </a:rPr>
              <a:t>渡越时间及特征频率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57"/>
            <a:ext cx="8229600" cy="1143000"/>
          </a:xfrm>
        </p:spPr>
        <p:txBody>
          <a:bodyPr/>
          <a:lstStyle/>
          <a:p>
            <a:r>
              <a:rPr lang="zh-CN" altLang="en-US" dirty="0"/>
              <a:t>例题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08720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2400" dirty="0"/>
                  <a:t>Calculate the emitter-to-collector transit time and the cutoff frequency of a bipolar transistor, given the transistor parameters.</a:t>
                </a:r>
                <a:endParaRPr lang="en-US" altLang="zh-CN" sz="24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2400" dirty="0"/>
                  <a:t>Consider a silicon </a:t>
                </a:r>
                <a:r>
                  <a:rPr lang="en-US" altLang="zh-CN" sz="2400" dirty="0" err="1"/>
                  <a:t>npn</a:t>
                </a:r>
                <a:r>
                  <a:rPr lang="en-US" altLang="zh-CN" sz="2400" dirty="0"/>
                  <a:t> transistor at T=300K, assume the following parameters:</a:t>
                </a:r>
                <a:endParaRPr lang="en-US" altLang="zh-CN" sz="2400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𝑚𝐴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𝑗𝑒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𝑝𝐹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5</m:t>
                      </m:r>
                      <m:r>
                        <a:rPr lang="zh-CN" altLang="en-US" sz="2400" b="0" i="1" smtClean="0">
                          <a:latin typeface="Cambria Math" panose="02040503050406030204"/>
                        </a:rPr>
                        <m:t>𝜇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25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𝑑𝑐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4</m:t>
                      </m:r>
                      <m:r>
                        <a:rPr lang="zh-CN" altLang="en-US" sz="2400" b="0" i="1" smtClean="0">
                          <a:latin typeface="Cambria Math" panose="02040503050406030204"/>
                        </a:rPr>
                        <m:t>𝜇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 panose="02040503050406030204"/>
                          <a:ea typeface="Cambria Math" panose="02040503050406030204"/>
                        </a:rPr>
                        <m:t>Ω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1" smtClean="0">
                              <a:latin typeface="Cambria Math" panose="02040503050406030204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𝑝𝐹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   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/>
                        </a:rPr>
                        <m:t>𝑝𝐹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08720"/>
                <a:ext cx="8229600" cy="4525963"/>
              </a:xfrm>
              <a:blipFill rotWithShape="1">
                <a:blip r:embed="rId1"/>
                <a:stretch>
                  <a:fillRect l="-7" t="-1" r="7" b="-24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 will initially calculate the various time-delay factors. If we neglect the parasitic capacitance, the emitter-base junction charging time is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Then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The base transit time is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The collector transit</a:t>
            </a:r>
            <a:r>
              <a:rPr lang="zh-CN" altLang="en-US" sz="2400" dirty="0"/>
              <a:t> </a:t>
            </a:r>
            <a:r>
              <a:rPr lang="en-US" altLang="zh-CN" sz="2400" dirty="0"/>
              <a:t>time is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The collector capacitance charging time is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The total emitter-to-collector time delay is 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27392" y="1838767"/>
                <a:ext cx="3817007" cy="668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/>
                          </a:rPr>
                          <m:t>r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/>
                          </a:rPr>
                          <m:t>e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𝑘𝑇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𝑞</m:t>
                        </m:r>
                      </m:den>
                    </m:f>
                    <m:r>
                      <a:rPr lang="en-US" altLang="zh-CN" sz="2400" i="1" dirty="0" smtClean="0">
                        <a:latin typeface="Cambria Math" panose="02040503050406030204"/>
                        <a:ea typeface="Cambria Math" panose="02040503050406030204"/>
                      </a:rPr>
                      <m:t>∙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/>
                            <a:ea typeface="Cambria Math" panose="02040503050406030204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latin typeface="Cambria Math" panose="02040503050406030204"/>
                        <a:ea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/>
                            <a:ea typeface="Cambria Math" panose="02040503050406030204"/>
                          </a:rPr>
                          <m:t>0</m:t>
                        </m:r>
                        <m:r>
                          <a:rPr lang="en-US" altLang="zh-CN" sz="2400" b="0" i="1" dirty="0" smtClean="0">
                            <a:latin typeface="Cambria Math" panose="02040503050406030204"/>
                            <a:ea typeface="Cambria Math" panose="02040503050406030204"/>
                          </a:rPr>
                          <m:t>.</m:t>
                        </m:r>
                        <m:r>
                          <a:rPr lang="en-US" altLang="zh-CN" sz="2400" b="0" i="1" dirty="0" smtClean="0">
                            <a:latin typeface="Cambria Math" panose="02040503050406030204"/>
                            <a:ea typeface="Cambria Math" panose="02040503050406030204"/>
                          </a:rPr>
                          <m:t>026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/>
                            <a:ea typeface="Cambria Math" panose="02040503050406030204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−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1" dirty="0" smtClean="0">
                        <a:latin typeface="Cambria Math" panose="02040503050406030204"/>
                        <a:ea typeface="Cambria Math" panose="02040503050406030204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/>
                        <a:ea typeface="Cambria Math" panose="02040503050406030204"/>
                      </a:rPr>
                      <m:t>25</m:t>
                    </m:r>
                    <m:r>
                      <a:rPr lang="en-US" altLang="zh-CN" sz="2400" b="0" i="1" dirty="0" smtClean="0">
                        <a:latin typeface="Cambria Math" panose="02040503050406030204"/>
                        <a:ea typeface="Cambria Math" panose="02040503050406030204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/>
                        <a:ea typeface="Cambria Math" panose="02040503050406030204"/>
                      </a:rPr>
                      <m:t>9</m:t>
                    </m:r>
                    <m:r>
                      <m:rPr>
                        <m:sty m:val="p"/>
                      </m:rPr>
                      <a:rPr lang="el-GR" altLang="zh-CN" sz="2400" b="0" i="1" dirty="0" smtClean="0">
                        <a:latin typeface="Cambria Math" panose="02040503050406030204"/>
                        <a:ea typeface="Cambria Math" panose="02040503050406030204"/>
                      </a:rPr>
                      <m:t>Ω</m:t>
                    </m:r>
                  </m:oMath>
                </a14:m>
                <a:endParaRPr lang="en-US" altLang="zh-CN" sz="2400" b="0" dirty="0">
                  <a:ea typeface="Cambria Math" panose="02040503050406030204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392" y="1838767"/>
                <a:ext cx="3817007" cy="668068"/>
              </a:xfrm>
              <a:prstGeom prst="rect">
                <a:avLst/>
              </a:prstGeom>
              <a:blipFill rotWithShape="1">
                <a:blip r:embed="rId1"/>
                <a:stretch>
                  <a:fillRect l="-5" t="-66" r="6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91680" y="1222138"/>
          <a:ext cx="5133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3" name="公式" r:id="rId2" imgW="61569600" imgH="6096000" progId="Equation.3">
                  <p:embed/>
                </p:oleObj>
              </mc:Choice>
              <mc:Fallback>
                <p:oleObj name="公式" r:id="rId2" imgW="61569600" imgH="6096000" progId="Equation.3">
                  <p:embed/>
                  <p:pic>
                    <p:nvPicPr>
                      <p:cNvPr id="0" name="图片 608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680" y="1222138"/>
                        <a:ext cx="513397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35896" y="2545754"/>
          <a:ext cx="4796104" cy="9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4" name="公式" r:id="rId4" imgW="55473600" imgH="10972800" progId="Equation.3">
                  <p:embed/>
                </p:oleObj>
              </mc:Choice>
              <mc:Fallback>
                <p:oleObj name="公式" r:id="rId4" imgW="55473600" imgH="10972800" progId="Equation.3">
                  <p:embed/>
                  <p:pic>
                    <p:nvPicPr>
                      <p:cNvPr id="0" name="图片 608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896" y="2545754"/>
                        <a:ext cx="4796104" cy="94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/>
              <p:cNvSpPr txBox="1"/>
              <p:nvPr/>
            </p:nvSpPr>
            <p:spPr>
              <a:xfrm>
                <a:off x="4259263" y="3536950"/>
                <a:ext cx="3962400" cy="849313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对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63" y="3536950"/>
                <a:ext cx="3962400" cy="849313"/>
              </a:xfrm>
              <a:prstGeom prst="rect">
                <a:avLst/>
              </a:prstGeom>
              <a:blipFill rotWithShape="1">
                <a:blip r:embed="rId6"/>
                <a:stretch>
                  <a:fillRect l="-8" r="8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95736" y="4869160"/>
          <a:ext cx="6394077" cy="57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5" name="公式" r:id="rId7" imgW="71628000" imgH="6400800" progId="Equation.3">
                  <p:embed/>
                </p:oleObj>
              </mc:Choice>
              <mc:Fallback>
                <p:oleObj name="公式" r:id="rId7" imgW="71628000" imgH="6400800" progId="Equation.3">
                  <p:embed/>
                  <p:pic>
                    <p:nvPicPr>
                      <p:cNvPr id="0" name="图片 608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5736" y="4869160"/>
                        <a:ext cx="6394077" cy="571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象 7"/>
              <p:cNvSpPr txBox="1"/>
              <p:nvPr/>
            </p:nvSpPr>
            <p:spPr>
              <a:xfrm>
                <a:off x="1907705" y="5949950"/>
                <a:ext cx="6767984" cy="7715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" name="对象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5" y="5949950"/>
                <a:ext cx="6767984" cy="771525"/>
              </a:xfrm>
              <a:prstGeom prst="rect">
                <a:avLst/>
              </a:prstGeom>
              <a:blipFill rotWithShape="1">
                <a:blip r:embed="rId9"/>
                <a:stretch>
                  <a:fillRect l="-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2752428" y="446782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 eaLnBrk="0" hangingPunct="0"/>
            <a:r>
              <a:rPr lang="zh-CN" altLang="en-US" sz="2000" b="1" dirty="0">
                <a:latin typeface="宋体" panose="02010600030101010101" pitchFamily="2" charset="-122"/>
              </a:rPr>
              <a:t>二极管交流小信号等效电路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" name="Object 24"/>
          <p:cNvGraphicFramePr>
            <a:graphicFrameLocks noChangeAspect="1"/>
          </p:cNvGraphicFramePr>
          <p:nvPr/>
        </p:nvGraphicFramePr>
        <p:xfrm>
          <a:off x="744324" y="1556792"/>
          <a:ext cx="7978607" cy="2503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4" name="位图图像" r:id="rId1" imgW="6829425" imgH="2143125" progId="PBrush">
                  <p:embed/>
                </p:oleObj>
              </mc:Choice>
              <mc:Fallback>
                <p:oleObj name="位图图像" r:id="rId1" imgW="6829425" imgH="2143125" progId="PBrush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24" y="1556792"/>
                        <a:ext cx="7978607" cy="2503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30856" y="260648"/>
                <a:ext cx="8813766" cy="5975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So that the cutoff frequency is calculated as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If we assume a low-frequency common-emitter current gain of </a:t>
                </a:r>
                <a:r>
                  <a:rPr lang="en-US" altLang="zh-CN" sz="2400" dirty="0">
                    <a:sym typeface="Symbol" panose="05050102010706020507"/>
                  </a:rPr>
                  <a:t>=100, then</a:t>
                </a:r>
                <a:r>
                  <a:rPr lang="en-US" altLang="zh-CN" sz="2400" dirty="0"/>
                  <a:t> the beta cutoff frequency is</a:t>
                </a:r>
                <a:endParaRPr lang="en-US" altLang="zh-CN" sz="24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           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𝑓</m:t>
                        </m:r>
                      </m:e>
                      <m:sub>
                        <m:r>
                          <a:rPr lang="zh-CN" altLang="en-US" sz="2800" i="1" smtClean="0">
                            <a:latin typeface="Cambria Math" panose="02040503050406030204"/>
                          </a:rPr>
                          <m:t>𝛽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 panose="02040503050406030204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zh-CN" sz="2800" dirty="0"/>
                  <a:t>=17.3MHz</a:t>
                </a:r>
                <a:endParaRPr lang="en-US" altLang="zh-CN" sz="28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Comment:</a:t>
                </a:r>
                <a:endParaRPr lang="en-US" altLang="zh-CN" sz="2400" dirty="0"/>
              </a:p>
              <a:p>
                <a:r>
                  <a:rPr lang="en-US" altLang="zh-CN" sz="2400" dirty="0"/>
                  <a:t>The design of high-frequency transistors requires small device geometries in order to reduce capacitances, and narrow base widths in order to reduce the base transit time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56" y="260648"/>
                <a:ext cx="8813766" cy="5975482"/>
              </a:xfrm>
              <a:prstGeom prst="rect">
                <a:avLst/>
              </a:prstGeom>
              <a:blipFill rotWithShape="1">
                <a:blip r:embed="rId1"/>
                <a:stretch>
                  <a:fillRect t="-5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36712"/>
            <a:ext cx="600075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51720" y="14847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作业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" y="2636700"/>
            <a:ext cx="9144000" cy="674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7211"/>
            <a:ext cx="9144000" cy="109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info.vit.ac.in/onlinelab/Images/manuals6.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5638" y="160338"/>
            <a:ext cx="6391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晶体管的小信号等效电路</a:t>
            </a:r>
            <a:endParaRPr lang="zh-CN" altLang="en-US" sz="4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484784"/>
            <a:ext cx="763092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9331" y="1455829"/>
            <a:ext cx="4535462" cy="3420514"/>
            <a:chOff x="4506123" y="1268760"/>
            <a:chExt cx="4535462" cy="3420514"/>
          </a:xfrm>
        </p:grpSpPr>
        <p:grpSp>
          <p:nvGrpSpPr>
            <p:cNvPr id="2" name="组合 1"/>
            <p:cNvGrpSpPr/>
            <p:nvPr/>
          </p:nvGrpSpPr>
          <p:grpSpPr>
            <a:xfrm>
              <a:off x="4670849" y="1268760"/>
              <a:ext cx="4301064" cy="3335344"/>
              <a:chOff x="395536" y="298210"/>
              <a:chExt cx="8521647" cy="5508642"/>
            </a:xfrm>
          </p:grpSpPr>
          <p:pic>
            <p:nvPicPr>
              <p:cNvPr id="28674" name="Picture 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764704"/>
                <a:ext cx="8521647" cy="5042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5" name="对象 4"/>
              <p:cNvGraphicFramePr>
                <a:graphicFrameLocks noChangeAspect="1"/>
              </p:cNvGraphicFramePr>
              <p:nvPr/>
            </p:nvGraphicFramePr>
            <p:xfrm>
              <a:off x="1027894" y="764705"/>
              <a:ext cx="504056" cy="698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597" name="公式" r:id="rId2" imgW="165100" imgH="228600" progId="Equation.3">
                      <p:embed/>
                    </p:oleObj>
                  </mc:Choice>
                  <mc:Fallback>
                    <p:oleObj name="公式" r:id="rId2" imgW="165100" imgH="228600" progId="Equation.3">
                      <p:embed/>
                      <p:pic>
                        <p:nvPicPr>
                          <p:cNvPr id="0" name="Picture 1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7894" y="764705"/>
                            <a:ext cx="504056" cy="6988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6"/>
              <p:cNvGraphicFramePr>
                <a:graphicFrameLocks noChangeAspect="1"/>
              </p:cNvGraphicFramePr>
              <p:nvPr/>
            </p:nvGraphicFramePr>
            <p:xfrm>
              <a:off x="4357686" y="298210"/>
              <a:ext cx="735387" cy="7378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598" name="公式" r:id="rId4" imgW="241300" imgH="241300" progId="Equation.3">
                      <p:embed/>
                    </p:oleObj>
                  </mc:Choice>
                  <mc:Fallback>
                    <p:oleObj name="公式" r:id="rId4" imgW="241300" imgH="241300" progId="Equation.3">
                      <p:embed/>
                      <p:pic>
                        <p:nvPicPr>
                          <p:cNvPr id="0" name="Picture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7686" y="298210"/>
                            <a:ext cx="735387" cy="7378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7"/>
              <p:cNvGraphicFramePr>
                <a:graphicFrameLocks noChangeAspect="1"/>
              </p:cNvGraphicFramePr>
              <p:nvPr/>
            </p:nvGraphicFramePr>
            <p:xfrm>
              <a:off x="6944903" y="1556197"/>
              <a:ext cx="540583" cy="6988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599" name="公式" r:id="rId6" imgW="177800" imgH="228600" progId="Equation.3">
                      <p:embed/>
                    </p:oleObj>
                  </mc:Choice>
                  <mc:Fallback>
                    <p:oleObj name="公式" r:id="rId6" imgW="177800" imgH="228600" progId="Equation.3">
                      <p:embed/>
                      <p:pic>
                        <p:nvPicPr>
                          <p:cNvPr id="0" name="Picture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44903" y="1556197"/>
                            <a:ext cx="540583" cy="6988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8"/>
              <p:cNvGraphicFramePr>
                <a:graphicFrameLocks noChangeAspect="1"/>
              </p:cNvGraphicFramePr>
              <p:nvPr/>
            </p:nvGraphicFramePr>
            <p:xfrm>
              <a:off x="5473700" y="3357563"/>
              <a:ext cx="1203325" cy="698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600" name="公式" r:id="rId8" imgW="9448800" imgH="5486400" progId="Equation.3">
                      <p:embed/>
                    </p:oleObj>
                  </mc:Choice>
                  <mc:Fallback>
                    <p:oleObj name="公式" r:id="rId8" imgW="9448800" imgH="5486400" progId="Equation.3">
                      <p:embed/>
                      <p:pic>
                        <p:nvPicPr>
                          <p:cNvPr id="0" name="Picture 1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3700" y="3357563"/>
                            <a:ext cx="1203325" cy="698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/>
              <p:cNvGraphicFramePr>
                <a:graphicFrameLocks noChangeAspect="1"/>
              </p:cNvGraphicFramePr>
              <p:nvPr/>
            </p:nvGraphicFramePr>
            <p:xfrm>
              <a:off x="7796646" y="692697"/>
              <a:ext cx="504056" cy="698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601" name="公式" r:id="rId10" imgW="165100" imgH="228600" progId="Equation.3">
                      <p:embed/>
                    </p:oleObj>
                  </mc:Choice>
                  <mc:Fallback>
                    <p:oleObj name="公式" r:id="rId10" imgW="165100" imgH="228600" progId="Equation.3">
                      <p:embed/>
                      <p:pic>
                        <p:nvPicPr>
                          <p:cNvPr id="0" name="Picture 1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96646" y="692697"/>
                            <a:ext cx="504056" cy="6988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3"/>
              <p:cNvGraphicFramePr>
                <a:graphicFrameLocks noChangeAspect="1"/>
              </p:cNvGraphicFramePr>
              <p:nvPr/>
            </p:nvGraphicFramePr>
            <p:xfrm>
              <a:off x="4663793" y="4797152"/>
              <a:ext cx="504058" cy="6988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602" name="公式" r:id="rId12" imgW="165100" imgH="228600" progId="Equation.3">
                      <p:embed/>
                    </p:oleObj>
                  </mc:Choice>
                  <mc:Fallback>
                    <p:oleObj name="公式" r:id="rId12" imgW="165100" imgH="228600" progId="Equation.3">
                      <p:embed/>
                      <p:pic>
                        <p:nvPicPr>
                          <p:cNvPr id="0" name="Picture 1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3793" y="4797152"/>
                            <a:ext cx="504058" cy="6988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/>
              <p:cNvGraphicFramePr>
                <a:graphicFrameLocks noChangeAspect="1"/>
              </p:cNvGraphicFramePr>
              <p:nvPr/>
            </p:nvGraphicFramePr>
            <p:xfrm>
              <a:off x="1092148" y="3245243"/>
              <a:ext cx="735387" cy="7378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603" name="公式" r:id="rId14" imgW="241300" imgH="241300" progId="Equation.3">
                      <p:embed/>
                    </p:oleObj>
                  </mc:Choice>
                  <mc:Fallback>
                    <p:oleObj name="公式" r:id="rId14" imgW="241300" imgH="241300" progId="Equation.3">
                      <p:embed/>
                      <p:pic>
                        <p:nvPicPr>
                          <p:cNvPr id="0" name="Picture 1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2148" y="3245243"/>
                            <a:ext cx="735387" cy="7378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/>
            </p:nvGraphicFramePr>
            <p:xfrm>
              <a:off x="2268699" y="3450823"/>
              <a:ext cx="591338" cy="5619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604" name="公式" r:id="rId16" imgW="241300" imgH="228600" progId="Equation.3">
                      <p:embed/>
                    </p:oleObj>
                  </mc:Choice>
                  <mc:Fallback>
                    <p:oleObj name="公式" r:id="rId16" imgW="241300" imgH="228600" progId="Equation.3">
                      <p:embed/>
                      <p:pic>
                        <p:nvPicPr>
                          <p:cNvPr id="0" name="Picture 1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8699" y="3450823"/>
                            <a:ext cx="591338" cy="56196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/>
            </p:nvGraphicFramePr>
            <p:xfrm>
              <a:off x="7557452" y="2970329"/>
              <a:ext cx="503238" cy="698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605" name="公式" r:id="rId18" imgW="165100" imgH="228600" progId="Equation.3">
                      <p:embed/>
                    </p:oleObj>
                  </mc:Choice>
                  <mc:Fallback>
                    <p:oleObj name="公式" r:id="rId18" imgW="165100" imgH="228600" progId="Equation.3">
                      <p:embed/>
                      <p:pic>
                        <p:nvPicPr>
                          <p:cNvPr id="0" name="Picture 1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57452" y="2970329"/>
                            <a:ext cx="503238" cy="698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42" name="Object 170"/>
              <p:cNvGraphicFramePr>
                <a:graphicFrameLocks noChangeAspect="1"/>
              </p:cNvGraphicFramePr>
              <p:nvPr/>
            </p:nvGraphicFramePr>
            <p:xfrm>
              <a:off x="4357686" y="1785926"/>
              <a:ext cx="554189" cy="714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606" name="公式" r:id="rId20" imgW="203200" imgH="241300" progId="Equation.3">
                      <p:embed/>
                    </p:oleObj>
                  </mc:Choice>
                  <mc:Fallback>
                    <p:oleObj name="公式" r:id="rId20" imgW="203200" imgH="241300" progId="Equation.3">
                      <p:embed/>
                      <p:pic>
                        <p:nvPicPr>
                          <p:cNvPr id="0" name="Picture 1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7686" y="1785926"/>
                            <a:ext cx="554189" cy="7143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文本框 10"/>
            <p:cNvSpPr txBox="1"/>
            <p:nvPr/>
          </p:nvSpPr>
          <p:spPr>
            <a:xfrm>
              <a:off x="4506123" y="162966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770172" y="1629664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r>
                <a:rPr lang="en-US" altLang="zh-CN" sz="2400" baseline="30000" dirty="0"/>
                <a:t>’</a:t>
              </a:r>
              <a:endParaRPr lang="zh-CN" altLang="en-US" sz="2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63102" y="422760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E</a:t>
              </a:r>
              <a:endParaRPr lang="zh-CN" altLang="en-US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339038" y="385111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E</a:t>
              </a:r>
              <a:r>
                <a:rPr lang="en-US" altLang="zh-CN" sz="2400" baseline="30000" dirty="0"/>
                <a:t>’</a:t>
              </a:r>
              <a:endParaRPr lang="zh-CN" altLang="en-US" sz="2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90207" y="1597353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682331" y="1597353"/>
              <a:ext cx="412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</a:t>
              </a:r>
              <a:r>
                <a:rPr lang="en-US" altLang="zh-CN" sz="2400" baseline="30000" dirty="0"/>
                <a:t>’</a:t>
              </a:r>
              <a:endParaRPr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/>
                <p:cNvSpPr/>
                <p:nvPr/>
              </p:nvSpPr>
              <p:spPr>
                <a:xfrm>
                  <a:off x="6339038" y="3008172"/>
                  <a:ext cx="817724" cy="5143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dirty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𝐵𝐸</m:t>
                                </m:r>
                              </m:sub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038" y="3008172"/>
                  <a:ext cx="817724" cy="514308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2" name="Object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076281" y="5516669"/>
          <a:ext cx="264311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7" name="公式" r:id="rId23" imgW="1256665" imgH="444500" progId="Equation.3">
                  <p:embed/>
                </p:oleObj>
              </mc:Choice>
              <mc:Fallback>
                <p:oleObj name="公式" r:id="rId23" imgW="1256665" imgH="444500" progId="Equation.3">
                  <p:embed/>
                  <p:pic>
                    <p:nvPicPr>
                      <p:cNvPr id="0" name="图片 90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281" y="5516669"/>
                        <a:ext cx="2643117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5008291" y="4871856"/>
          <a:ext cx="4135789" cy="47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8" name="公式" r:id="rId25" imgW="1981200" imgH="228600" progId="Equation.3">
                  <p:embed/>
                </p:oleObj>
              </mc:Choice>
              <mc:Fallback>
                <p:oleObj name="公式" r:id="rId25" imgW="1981200" imgH="228600" progId="Equation.3">
                  <p:embed/>
                  <p:pic>
                    <p:nvPicPr>
                      <p:cNvPr id="0" name="图片 90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291" y="4871856"/>
                        <a:ext cx="4135789" cy="477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67511" y="5374982"/>
          <a:ext cx="4415292" cy="1346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9" name="公式" r:id="rId27" imgW="2247900" imgH="685800" progId="Equation.3">
                  <p:embed/>
                </p:oleObj>
              </mc:Choice>
              <mc:Fallback>
                <p:oleObj name="公式" r:id="rId27" imgW="2247900" imgH="685800" progId="Equation.3">
                  <p:embed/>
                  <p:pic>
                    <p:nvPicPr>
                      <p:cNvPr id="0" name="图片 90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11" y="5374982"/>
                        <a:ext cx="4415292" cy="1346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39331" y="68607"/>
            <a:ext cx="33726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  <a:sym typeface="Symbol" panose="05050102010706020507"/>
              </a:rPr>
              <a:t>C</a:t>
            </a:r>
            <a:r>
              <a:rPr lang="en-US" altLang="zh-CN" baseline="-25000" dirty="0" err="1">
                <a:latin typeface="+mn-ea"/>
                <a:sym typeface="Symbol" panose="05050102010706020507"/>
              </a:rPr>
              <a:t>de</a:t>
            </a:r>
            <a:r>
              <a:rPr lang="zh-CN" altLang="en-US" dirty="0">
                <a:latin typeface="+mn-ea"/>
                <a:sym typeface="Symbol" panose="05050102010706020507"/>
              </a:rPr>
              <a:t>：发射结正偏时的扩散电容。</a:t>
            </a:r>
            <a:endParaRPr lang="en-US" altLang="zh-CN" dirty="0">
              <a:latin typeface="+mn-ea"/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  <a:sym typeface="Symbol" panose="05050102010706020507"/>
              </a:rPr>
              <a:t>g</a:t>
            </a:r>
            <a:r>
              <a:rPr lang="en-US" altLang="zh-CN" baseline="-25000" dirty="0" err="1">
                <a:latin typeface="+mn-ea"/>
                <a:sym typeface="Symbol" panose="05050102010706020507"/>
              </a:rPr>
              <a:t>BE</a:t>
            </a:r>
            <a:r>
              <a:rPr lang="zh-CN" altLang="en-US" dirty="0">
                <a:latin typeface="+mn-ea"/>
                <a:sym typeface="Symbol" panose="05050102010706020507"/>
              </a:rPr>
              <a:t>：发射结正偏时的扩散电阻。</a:t>
            </a:r>
            <a:endParaRPr lang="en-US" altLang="zh-CN" dirty="0">
              <a:latin typeface="+mn-ea"/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  <a:sym typeface="Symbol" panose="05050102010706020507"/>
              </a:rPr>
              <a:t>C</a:t>
            </a:r>
            <a:r>
              <a:rPr lang="en-US" altLang="zh-CN" baseline="-25000" dirty="0" err="1">
                <a:latin typeface="+mn-ea"/>
                <a:sym typeface="Symbol" panose="05050102010706020507"/>
              </a:rPr>
              <a:t>je</a:t>
            </a:r>
            <a:r>
              <a:rPr lang="zh-CN" altLang="en-US" dirty="0">
                <a:latin typeface="+mn-ea"/>
                <a:sym typeface="Symbol" panose="05050102010706020507"/>
              </a:rPr>
              <a:t>：发射结的势垒电容。</a:t>
            </a:r>
            <a:endParaRPr lang="en-US" altLang="zh-CN" dirty="0">
              <a:latin typeface="+mn-ea"/>
              <a:sym typeface="Symbol" panose="05050102010706020507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47173" y="2525827"/>
            <a:ext cx="425020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  <a:sym typeface="Symbol" panose="05050102010706020507"/>
              </a:rPr>
              <a:t>g</a:t>
            </a:r>
            <a:r>
              <a:rPr lang="en-US" altLang="zh-CN" baseline="-25000" dirty="0" err="1">
                <a:latin typeface="+mn-ea"/>
                <a:sym typeface="Symbol" panose="05050102010706020507"/>
              </a:rPr>
              <a:t>m</a:t>
            </a:r>
            <a:r>
              <a:rPr lang="en-US" altLang="zh-CN" dirty="0" err="1">
                <a:latin typeface="+mn-ea"/>
                <a:sym typeface="Symbol" panose="05050102010706020507"/>
              </a:rPr>
              <a:t>V</a:t>
            </a:r>
            <a:r>
              <a:rPr lang="en-US" altLang="zh-CN" baseline="-25000" dirty="0" err="1">
                <a:latin typeface="+mn-ea"/>
                <a:sym typeface="Symbol" panose="05050102010706020507"/>
              </a:rPr>
              <a:t>be</a:t>
            </a:r>
            <a:r>
              <a:rPr lang="en-US" altLang="zh-CN" dirty="0">
                <a:latin typeface="+mn-ea"/>
                <a:sym typeface="Symbol" panose="05050102010706020507"/>
              </a:rPr>
              <a:t></a:t>
            </a:r>
            <a:r>
              <a:rPr lang="zh-CN" altLang="en-US" dirty="0">
                <a:latin typeface="+mn-ea"/>
                <a:sym typeface="Symbol" panose="05050102010706020507"/>
              </a:rPr>
              <a:t>：受到内发射结电压控制的集</a:t>
            </a:r>
            <a:r>
              <a:rPr lang="zh-CN" altLang="en-US" dirty="0" smtClean="0">
                <a:latin typeface="+mn-ea"/>
                <a:sym typeface="Symbol" panose="05050102010706020507"/>
              </a:rPr>
              <a:t>电</a:t>
            </a:r>
            <a:endParaRPr lang="en-US" altLang="zh-CN" dirty="0" smtClean="0">
              <a:latin typeface="+mn-ea"/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sym typeface="Symbol" panose="05050102010706020507"/>
              </a:rPr>
              <a:t> </a:t>
            </a:r>
            <a:r>
              <a:rPr lang="en-US" altLang="zh-CN" dirty="0" smtClean="0">
                <a:latin typeface="+mn-ea"/>
                <a:sym typeface="Symbol" panose="05050102010706020507"/>
              </a:rPr>
              <a:t>      </a:t>
            </a:r>
            <a:r>
              <a:rPr lang="zh-CN" altLang="en-US" dirty="0" smtClean="0">
                <a:latin typeface="+mn-ea"/>
                <a:sym typeface="Symbol" panose="05050102010706020507"/>
              </a:rPr>
              <a:t>极</a:t>
            </a:r>
            <a:r>
              <a:rPr lang="zh-CN" altLang="en-US" dirty="0">
                <a:latin typeface="+mn-ea"/>
                <a:sym typeface="Symbol" panose="05050102010706020507"/>
              </a:rPr>
              <a:t>电流。</a:t>
            </a:r>
            <a:endParaRPr lang="en-US" altLang="zh-CN" dirty="0">
              <a:latin typeface="+mn-ea"/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r</a:t>
            </a:r>
            <a:r>
              <a:rPr lang="en-US" altLang="zh-CN" baseline="-25000" dirty="0">
                <a:latin typeface="+mn-ea"/>
              </a:rPr>
              <a:t>0</a:t>
            </a:r>
            <a:r>
              <a:rPr lang="zh-CN" altLang="en-US" dirty="0">
                <a:latin typeface="+mn-ea"/>
                <a:sym typeface="Symbol" panose="05050102010706020507"/>
              </a:rPr>
              <a:t>：与</a:t>
            </a:r>
            <a:r>
              <a:rPr lang="en-US" altLang="zh-CN" dirty="0">
                <a:latin typeface="+mn-ea"/>
                <a:sym typeface="Symbol" panose="05050102010706020507"/>
              </a:rPr>
              <a:t>early</a:t>
            </a:r>
            <a:r>
              <a:rPr lang="zh-CN" altLang="en-US" dirty="0">
                <a:latin typeface="+mn-ea"/>
                <a:sym typeface="Symbol" panose="05050102010706020507"/>
              </a:rPr>
              <a:t>电压有关的输出电导的倒数。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48532" y="51931"/>
            <a:ext cx="4566973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err="1">
                <a:latin typeface="+mn-ea"/>
                <a:sym typeface="Symbol" panose="05050102010706020507"/>
              </a:rPr>
              <a:t>C</a:t>
            </a:r>
            <a:r>
              <a:rPr lang="en-US" altLang="zh-CN" baseline="-25000" dirty="0" err="1">
                <a:latin typeface="+mn-ea"/>
                <a:sym typeface="Symbol" panose="05050102010706020507"/>
              </a:rPr>
              <a:t>jc</a:t>
            </a:r>
            <a:r>
              <a:rPr lang="zh-CN" altLang="en-US" dirty="0">
                <a:latin typeface="+mn-ea"/>
                <a:sym typeface="Symbol" panose="05050102010706020507"/>
              </a:rPr>
              <a:t> ：反向偏置集电结的势垒电容，</a:t>
            </a:r>
            <a:r>
              <a:rPr lang="zh-CN" altLang="en-US" dirty="0" smtClean="0">
                <a:latin typeface="+mn-ea"/>
                <a:sym typeface="Symbol" panose="05050102010706020507"/>
              </a:rPr>
              <a:t>通常 </a:t>
            </a:r>
            <a:endParaRPr lang="en-US" altLang="zh-CN" dirty="0" smtClean="0">
              <a:latin typeface="+mn-ea"/>
              <a:sym typeface="Symbol" panose="05050102010706020507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+mn-ea"/>
                <a:sym typeface="Symbol" panose="05050102010706020507"/>
              </a:rPr>
              <a:t> </a:t>
            </a:r>
            <a:r>
              <a:rPr lang="en-US" altLang="zh-CN" dirty="0" smtClean="0">
                <a:latin typeface="+mn-ea"/>
                <a:sym typeface="Symbol" panose="05050102010706020507"/>
              </a:rPr>
              <a:t>    </a:t>
            </a:r>
            <a:r>
              <a:rPr lang="zh-CN" altLang="en-US" dirty="0" smtClean="0">
                <a:latin typeface="+mn-ea"/>
                <a:sym typeface="Symbol" panose="05050102010706020507"/>
              </a:rPr>
              <a:t>很</a:t>
            </a:r>
            <a:r>
              <a:rPr lang="zh-CN" altLang="en-US" dirty="0">
                <a:latin typeface="+mn-ea"/>
                <a:sym typeface="Symbol" panose="05050102010706020507"/>
              </a:rPr>
              <a:t>小，</a:t>
            </a:r>
            <a:r>
              <a:rPr lang="zh-CN" altLang="en-US" dirty="0" smtClean="0">
                <a:latin typeface="+mn-ea"/>
                <a:sym typeface="Symbol" panose="05050102010706020507"/>
              </a:rPr>
              <a:t>但由于</a:t>
            </a:r>
            <a:r>
              <a:rPr lang="en-US" altLang="zh-CN" dirty="0">
                <a:latin typeface="+mn-ea"/>
                <a:sym typeface="Symbol" panose="05050102010706020507"/>
              </a:rPr>
              <a:t>Miller</a:t>
            </a:r>
            <a:r>
              <a:rPr lang="zh-CN" altLang="en-US" dirty="0">
                <a:latin typeface="+mn-ea"/>
                <a:sym typeface="Symbol" panose="05050102010706020507"/>
              </a:rPr>
              <a:t>效应而不能忽略。</a:t>
            </a:r>
            <a:endParaRPr lang="en-US" altLang="zh-CN" dirty="0">
              <a:latin typeface="+mn-ea"/>
              <a:sym typeface="Symbol" panose="05050102010706020507"/>
            </a:endParaRPr>
          </a:p>
          <a:p>
            <a:pPr>
              <a:lnSpc>
                <a:spcPct val="125000"/>
              </a:lnSpc>
            </a:pPr>
            <a:r>
              <a:rPr lang="en-US" altLang="zh-CN" dirty="0" err="1">
                <a:latin typeface="+mn-ea"/>
                <a:sym typeface="Symbol" panose="05050102010706020507"/>
              </a:rPr>
              <a:t>r</a:t>
            </a:r>
            <a:r>
              <a:rPr lang="en-US" altLang="zh-CN" baseline="-25000" dirty="0" err="1">
                <a:latin typeface="+mn-ea"/>
                <a:sym typeface="Symbol" panose="05050102010706020507"/>
              </a:rPr>
              <a:t>jc</a:t>
            </a:r>
            <a:r>
              <a:rPr lang="zh-CN" altLang="en-US" dirty="0">
                <a:latin typeface="+mn-ea"/>
                <a:sym typeface="Symbol" panose="05050102010706020507"/>
              </a:rPr>
              <a:t> ：反向偏置集电结的电阻，在</a:t>
            </a:r>
            <a:r>
              <a:rPr lang="en-US" altLang="zh-CN" dirty="0">
                <a:latin typeface="+mn-ea"/>
                <a:sym typeface="Symbol" panose="05050102010706020507"/>
              </a:rPr>
              <a:t>M</a:t>
            </a:r>
            <a:r>
              <a:rPr lang="en-US" altLang="zh-CN" dirty="0" smtClean="0">
                <a:latin typeface="+mn-ea"/>
                <a:sym typeface="Symbol" panose="05050102010706020507"/>
              </a:rPr>
              <a:t></a:t>
            </a:r>
            <a:endParaRPr lang="en-US" altLang="zh-CN" dirty="0" smtClean="0">
              <a:latin typeface="+mn-ea"/>
              <a:sym typeface="Symbol" panose="05050102010706020507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+mn-ea"/>
                <a:sym typeface="Symbol" panose="05050102010706020507"/>
              </a:rPr>
              <a:t> </a:t>
            </a:r>
            <a:r>
              <a:rPr lang="en-US" altLang="zh-CN" dirty="0" smtClean="0">
                <a:latin typeface="+mn-ea"/>
                <a:sym typeface="Symbol" panose="05050102010706020507"/>
              </a:rPr>
              <a:t>     </a:t>
            </a:r>
            <a:r>
              <a:rPr lang="zh-CN" altLang="en-US" dirty="0" smtClean="0">
                <a:latin typeface="+mn-ea"/>
                <a:sym typeface="Symbol" panose="05050102010706020507"/>
              </a:rPr>
              <a:t>量</a:t>
            </a:r>
            <a:r>
              <a:rPr lang="zh-CN" altLang="en-US" dirty="0">
                <a:latin typeface="+mn-ea"/>
                <a:sym typeface="Symbol" panose="05050102010706020507"/>
              </a:rPr>
              <a:t>级，</a:t>
            </a:r>
            <a:r>
              <a:rPr lang="zh-CN" altLang="en-US" dirty="0" smtClean="0">
                <a:latin typeface="+mn-ea"/>
                <a:sym typeface="Symbol" panose="05050102010706020507"/>
              </a:rPr>
              <a:t>通常</a:t>
            </a:r>
            <a:r>
              <a:rPr lang="zh-CN" altLang="en-US" dirty="0">
                <a:latin typeface="+mn-ea"/>
                <a:sym typeface="Symbol" panose="05050102010706020507"/>
              </a:rPr>
              <a:t>可以忽略。</a:t>
            </a:r>
            <a:endParaRPr lang="en-US" altLang="zh-CN" dirty="0">
              <a:latin typeface="+mn-ea"/>
              <a:sym typeface="Symbol" panose="0505010201070602050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88" y="3864673"/>
            <a:ext cx="4575554" cy="224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974188" y="116632"/>
            <a:ext cx="4169812" cy="2574705"/>
            <a:chOff x="395536" y="4053507"/>
            <a:chExt cx="4743450" cy="2142992"/>
          </a:xfrm>
        </p:grpSpPr>
        <p:pic>
          <p:nvPicPr>
            <p:cNvPr id="7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29599"/>
              <a:ext cx="4743450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899592" y="4053507"/>
            <a:ext cx="328612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87" name="公式" r:id="rId3" imgW="165100" imgH="228600" progId="Equation.3">
                    <p:embed/>
                  </p:oleObj>
                </mc:Choice>
                <mc:Fallback>
                  <p:oleObj name="公式" r:id="rId3" imgW="165100" imgH="228600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4053507"/>
                          <a:ext cx="328612" cy="455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1100138" y="5022850"/>
            <a:ext cx="50482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88" name="公式" r:id="rId5" imgW="254000" imgH="241300" progId="Equation.3">
                    <p:embed/>
                  </p:oleObj>
                </mc:Choice>
                <mc:Fallback>
                  <p:oleObj name="公式" r:id="rId5" imgW="254000" imgH="241300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138" y="5022850"/>
                          <a:ext cx="504825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2627784" y="4100115"/>
            <a:ext cx="47942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89" name="公式" r:id="rId7" imgW="241300" imgH="241300" progId="Equation.3">
                    <p:embed/>
                  </p:oleObj>
                </mc:Choice>
                <mc:Fallback>
                  <p:oleObj name="公式" r:id="rId7" imgW="241300" imgH="241300" progId="Equation.3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4100115"/>
                          <a:ext cx="479425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2417763" y="5157788"/>
            <a:ext cx="377825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90" name="公式" r:id="rId9" imgW="190500" imgH="228600" progId="Equation.3">
                    <p:embed/>
                  </p:oleObj>
                </mc:Choice>
                <mc:Fallback>
                  <p:oleObj name="公式" r:id="rId9" imgW="190500" imgH="228600" progId="Equation.3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763" y="5157788"/>
                          <a:ext cx="377825" cy="455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3563888" y="5035242"/>
            <a:ext cx="758825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91" name="公式" r:id="rId11" imgW="381000" imgH="228600" progId="Equation.3">
                    <p:embed/>
                  </p:oleObj>
                </mc:Choice>
                <mc:Fallback>
                  <p:oleObj name="公式" r:id="rId11" imgW="381000" imgH="228600" progId="Equation.3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5035242"/>
                          <a:ext cx="758825" cy="455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4161303" y="4077072"/>
            <a:ext cx="328612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92" name="公式" r:id="rId13" imgW="165100" imgH="228600" progId="Equation.3">
                    <p:embed/>
                  </p:oleObj>
                </mc:Choice>
                <mc:Fallback>
                  <p:oleObj name="公式" r:id="rId13" imgW="165100" imgH="228600" progId="Equation.3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1303" y="4077072"/>
                          <a:ext cx="328612" cy="455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3627139" y="6292416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低频小信号交流等效电路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3268" y="2801135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高频小信号交流等效电路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56802" y="-27384"/>
            <a:ext cx="4535462" cy="3420514"/>
            <a:chOff x="4506123" y="1268760"/>
            <a:chExt cx="4535462" cy="3420514"/>
          </a:xfrm>
        </p:grpSpPr>
        <p:grpSp>
          <p:nvGrpSpPr>
            <p:cNvPr id="16" name="组合 15"/>
            <p:cNvGrpSpPr/>
            <p:nvPr/>
          </p:nvGrpSpPr>
          <p:grpSpPr>
            <a:xfrm>
              <a:off x="4670849" y="1268760"/>
              <a:ext cx="4301064" cy="3335344"/>
              <a:chOff x="395536" y="298210"/>
              <a:chExt cx="8521647" cy="5508642"/>
            </a:xfrm>
          </p:grpSpPr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764704"/>
                <a:ext cx="8521647" cy="5042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25" name="对象 24"/>
              <p:cNvGraphicFramePr>
                <a:graphicFrameLocks noChangeAspect="1"/>
              </p:cNvGraphicFramePr>
              <p:nvPr/>
            </p:nvGraphicFramePr>
            <p:xfrm>
              <a:off x="1027894" y="764705"/>
              <a:ext cx="504056" cy="698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293" name="公式" r:id="rId16" imgW="165100" imgH="228600" progId="Equation.3">
                      <p:embed/>
                    </p:oleObj>
                  </mc:Choice>
                  <mc:Fallback>
                    <p:oleObj name="公式" r:id="rId16" imgW="165100" imgH="228600" progId="Equation.3">
                      <p:embed/>
                      <p:pic>
                        <p:nvPicPr>
                          <p:cNvPr id="0" name="图片 172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7894" y="764705"/>
                            <a:ext cx="504056" cy="6988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4357686" y="298210"/>
              <a:ext cx="735387" cy="7378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294" name="公式" r:id="rId17" imgW="241300" imgH="241300" progId="Equation.3">
                      <p:embed/>
                    </p:oleObj>
                  </mc:Choice>
                  <mc:Fallback>
                    <p:oleObj name="公式" r:id="rId17" imgW="241300" imgH="241300" progId="Equation.3">
                      <p:embed/>
                      <p:pic>
                        <p:nvPicPr>
                          <p:cNvPr id="0" name="图片 172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7686" y="298210"/>
                            <a:ext cx="735387" cy="7378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6944903" y="1556197"/>
              <a:ext cx="540583" cy="6988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295" name="公式" r:id="rId18" imgW="177800" imgH="228600" progId="Equation.3">
                      <p:embed/>
                    </p:oleObj>
                  </mc:Choice>
                  <mc:Fallback>
                    <p:oleObj name="公式" r:id="rId18" imgW="177800" imgH="228600" progId="Equation.3">
                      <p:embed/>
                      <p:pic>
                        <p:nvPicPr>
                          <p:cNvPr id="0" name="图片 172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44903" y="1556197"/>
                            <a:ext cx="540583" cy="6988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27"/>
              <p:cNvGraphicFramePr>
                <a:graphicFrameLocks noChangeAspect="1"/>
              </p:cNvGraphicFramePr>
              <p:nvPr/>
            </p:nvGraphicFramePr>
            <p:xfrm>
              <a:off x="5473700" y="3357563"/>
              <a:ext cx="1203325" cy="698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296" name="公式" r:id="rId20" imgW="9448800" imgH="5486400" progId="Equation.3">
                      <p:embed/>
                    </p:oleObj>
                  </mc:Choice>
                  <mc:Fallback>
                    <p:oleObj name="公式" r:id="rId20" imgW="9448800" imgH="5486400" progId="Equation.3">
                      <p:embed/>
                      <p:pic>
                        <p:nvPicPr>
                          <p:cNvPr id="0" name="图片 172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3700" y="3357563"/>
                            <a:ext cx="1203325" cy="698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28"/>
              <p:cNvGraphicFramePr>
                <a:graphicFrameLocks noChangeAspect="1"/>
              </p:cNvGraphicFramePr>
              <p:nvPr/>
            </p:nvGraphicFramePr>
            <p:xfrm>
              <a:off x="7796646" y="692697"/>
              <a:ext cx="504056" cy="698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297" name="公式" r:id="rId22" imgW="165100" imgH="228600" progId="Equation.3">
                      <p:embed/>
                    </p:oleObj>
                  </mc:Choice>
                  <mc:Fallback>
                    <p:oleObj name="公式" r:id="rId22" imgW="165100" imgH="228600" progId="Equation.3">
                      <p:embed/>
                      <p:pic>
                        <p:nvPicPr>
                          <p:cNvPr id="0" name="图片 172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96646" y="692697"/>
                            <a:ext cx="504056" cy="6988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对象 29"/>
              <p:cNvGraphicFramePr>
                <a:graphicFrameLocks noChangeAspect="1"/>
              </p:cNvGraphicFramePr>
              <p:nvPr/>
            </p:nvGraphicFramePr>
            <p:xfrm>
              <a:off x="4663793" y="4797152"/>
              <a:ext cx="504058" cy="6988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298" name="公式" r:id="rId23" imgW="165100" imgH="228600" progId="Equation.3">
                      <p:embed/>
                    </p:oleObj>
                  </mc:Choice>
                  <mc:Fallback>
                    <p:oleObj name="公式" r:id="rId23" imgW="165100" imgH="228600" progId="Equation.3">
                      <p:embed/>
                      <p:pic>
                        <p:nvPicPr>
                          <p:cNvPr id="0" name="图片 172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3793" y="4797152"/>
                            <a:ext cx="504058" cy="6988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对象 30"/>
              <p:cNvGraphicFramePr>
                <a:graphicFrameLocks noChangeAspect="1"/>
              </p:cNvGraphicFramePr>
              <p:nvPr/>
            </p:nvGraphicFramePr>
            <p:xfrm>
              <a:off x="1092148" y="3245243"/>
              <a:ext cx="735387" cy="7378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299" name="公式" r:id="rId25" imgW="241300" imgH="241300" progId="Equation.3">
                      <p:embed/>
                    </p:oleObj>
                  </mc:Choice>
                  <mc:Fallback>
                    <p:oleObj name="公式" r:id="rId25" imgW="241300" imgH="241300" progId="Equation.3">
                      <p:embed/>
                      <p:pic>
                        <p:nvPicPr>
                          <p:cNvPr id="0" name="图片 172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2148" y="3245243"/>
                            <a:ext cx="735387" cy="7378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/>
              <p:cNvGraphicFramePr>
                <a:graphicFrameLocks noChangeAspect="1"/>
              </p:cNvGraphicFramePr>
              <p:nvPr/>
            </p:nvGraphicFramePr>
            <p:xfrm>
              <a:off x="2268699" y="3450823"/>
              <a:ext cx="591338" cy="5619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00" name="公式" r:id="rId27" imgW="241300" imgH="228600" progId="Equation.3">
                      <p:embed/>
                    </p:oleObj>
                  </mc:Choice>
                  <mc:Fallback>
                    <p:oleObj name="公式" r:id="rId27" imgW="241300" imgH="228600" progId="Equation.3">
                      <p:embed/>
                      <p:pic>
                        <p:nvPicPr>
                          <p:cNvPr id="0" name="图片 172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8699" y="3450823"/>
                            <a:ext cx="591338" cy="56196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对象 32"/>
              <p:cNvGraphicFramePr>
                <a:graphicFrameLocks noChangeAspect="1"/>
              </p:cNvGraphicFramePr>
              <p:nvPr/>
            </p:nvGraphicFramePr>
            <p:xfrm>
              <a:off x="7557452" y="2970329"/>
              <a:ext cx="503238" cy="698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01" name="公式" r:id="rId29" imgW="165100" imgH="228600" progId="Equation.3">
                      <p:embed/>
                    </p:oleObj>
                  </mc:Choice>
                  <mc:Fallback>
                    <p:oleObj name="公式" r:id="rId29" imgW="165100" imgH="228600" progId="Equation.3">
                      <p:embed/>
                      <p:pic>
                        <p:nvPicPr>
                          <p:cNvPr id="0" name="图片 173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57452" y="2970329"/>
                            <a:ext cx="503238" cy="698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170"/>
              <p:cNvGraphicFramePr>
                <a:graphicFrameLocks noChangeAspect="1"/>
              </p:cNvGraphicFramePr>
              <p:nvPr/>
            </p:nvGraphicFramePr>
            <p:xfrm>
              <a:off x="4357686" y="1785926"/>
              <a:ext cx="554189" cy="714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02" name="公式" r:id="rId31" imgW="203200" imgH="241300" progId="Equation.3">
                      <p:embed/>
                    </p:oleObj>
                  </mc:Choice>
                  <mc:Fallback>
                    <p:oleObj name="公式" r:id="rId31" imgW="203200" imgH="241300" progId="Equation.3">
                      <p:embed/>
                      <p:pic>
                        <p:nvPicPr>
                          <p:cNvPr id="0" name="图片 173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7686" y="1785926"/>
                            <a:ext cx="554189" cy="7143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" name="文本框 16"/>
            <p:cNvSpPr txBox="1"/>
            <p:nvPr/>
          </p:nvSpPr>
          <p:spPr>
            <a:xfrm>
              <a:off x="4506123" y="162966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770172" y="1629664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r>
                <a:rPr lang="en-US" altLang="zh-CN" sz="2400" baseline="30000" dirty="0"/>
                <a:t>’</a:t>
              </a:r>
              <a:endParaRPr lang="zh-CN" altLang="en-US" sz="2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63102" y="422760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E</a:t>
              </a:r>
              <a:endParaRPr lang="zh-CN" altLang="en-US" sz="2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39038" y="385111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E</a:t>
              </a:r>
              <a:r>
                <a:rPr lang="en-US" altLang="zh-CN" sz="2400" baseline="30000" dirty="0"/>
                <a:t>’</a:t>
              </a:r>
              <a:endParaRPr lang="zh-CN" altLang="en-US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90207" y="1597353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682331" y="1597353"/>
              <a:ext cx="412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</a:t>
              </a:r>
              <a:r>
                <a:rPr lang="en-US" altLang="zh-CN" sz="2400" baseline="30000" dirty="0"/>
                <a:t>’</a:t>
              </a:r>
              <a:endParaRPr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/>
                <p:cNvSpPr/>
                <p:nvPr/>
              </p:nvSpPr>
              <p:spPr>
                <a:xfrm>
                  <a:off x="6339038" y="3008172"/>
                  <a:ext cx="817724" cy="5143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dirty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𝐵𝐸</m:t>
                                </m:r>
                              </m:sub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038" y="3008172"/>
                  <a:ext cx="817724" cy="514308"/>
                </a:xfrm>
                <a:prstGeom prst="rect">
                  <a:avLst/>
                </a:prstGeom>
                <a:blipFill rotWithShape="1">
                  <a:blip r:embed="rId3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68713" y="5157192"/>
            <a:ext cx="1752600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频率特性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13572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电流增益随频率的变化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0724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928662" y="3214686"/>
          <a:ext cx="6716056" cy="636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2" name="公式" r:id="rId1" imgW="2679700" imgH="254000" progId="Equation.3">
                  <p:embed/>
                </p:oleObj>
              </mc:Choice>
              <mc:Fallback>
                <p:oleObj name="公式" r:id="rId1" imgW="2679700" imgH="254000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214686"/>
                        <a:ext cx="6716056" cy="636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28596" y="4357694"/>
          <a:ext cx="4238679" cy="85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3" name="公式" r:id="rId3" imgW="2260600" imgH="457200" progId="Equation.3">
                  <p:embed/>
                </p:oleObj>
              </mc:Choice>
              <mc:Fallback>
                <p:oleObj name="公式" r:id="rId3" imgW="2260600" imgH="457200" progId="Equation.3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357694"/>
                        <a:ext cx="4238679" cy="8572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357290" y="5572140"/>
          <a:ext cx="6043000" cy="114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4" name="公式" r:id="rId5" imgW="2819400" imgH="533400" progId="Equation.3">
                  <p:embed/>
                </p:oleObj>
              </mc:Choice>
              <mc:Fallback>
                <p:oleObj name="公式" r:id="rId5" imgW="2819400" imgH="53340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5572140"/>
                        <a:ext cx="6043000" cy="1143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357290" y="165728"/>
            <a:ext cx="6959126" cy="2570427"/>
            <a:chOff x="395536" y="4053507"/>
            <a:chExt cx="4743450" cy="2142992"/>
          </a:xfrm>
        </p:grpSpPr>
        <p:pic>
          <p:nvPicPr>
            <p:cNvPr id="13" name="Picture 1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29599"/>
              <a:ext cx="4743450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899592" y="4053507"/>
            <a:ext cx="328612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05" name="公式" r:id="rId8" imgW="165100" imgH="228600" progId="Equation.3">
                    <p:embed/>
                  </p:oleObj>
                </mc:Choice>
                <mc:Fallback>
                  <p:oleObj name="公式" r:id="rId8" imgW="165100" imgH="228600" progId="Equation.3">
                    <p:embed/>
                    <p:pic>
                      <p:nvPicPr>
                        <p:cNvPr id="0" name="Picture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4053507"/>
                          <a:ext cx="328612" cy="455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1100138" y="5022850"/>
            <a:ext cx="50482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06" name="公式" r:id="rId10" imgW="254000" imgH="241300" progId="Equation.3">
                    <p:embed/>
                  </p:oleObj>
                </mc:Choice>
                <mc:Fallback>
                  <p:oleObj name="公式" r:id="rId10" imgW="254000" imgH="241300" progId="Equation.3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138" y="5022850"/>
                          <a:ext cx="504825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2627784" y="4100115"/>
            <a:ext cx="47942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07" name="公式" r:id="rId12" imgW="241300" imgH="241300" progId="Equation.3">
                    <p:embed/>
                  </p:oleObj>
                </mc:Choice>
                <mc:Fallback>
                  <p:oleObj name="公式" r:id="rId12" imgW="241300" imgH="241300" progId="Equation.3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4100115"/>
                          <a:ext cx="479425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2417763" y="5157788"/>
            <a:ext cx="377825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08" name="公式" r:id="rId14" imgW="190500" imgH="228600" progId="Equation.3">
                    <p:embed/>
                  </p:oleObj>
                </mc:Choice>
                <mc:Fallback>
                  <p:oleObj name="公式" r:id="rId14" imgW="190500" imgH="228600" progId="Equation.3">
                    <p:embed/>
                    <p:pic>
                      <p:nvPicPr>
                        <p:cNvPr id="0" name="Picture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763" y="5157788"/>
                          <a:ext cx="377825" cy="455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3563888" y="5035242"/>
            <a:ext cx="758825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09" name="公式" r:id="rId16" imgW="381000" imgH="228600" progId="Equation.3">
                    <p:embed/>
                  </p:oleObj>
                </mc:Choice>
                <mc:Fallback>
                  <p:oleObj name="公式" r:id="rId16" imgW="381000" imgH="228600" progId="Equation.3">
                    <p:embed/>
                    <p:pic>
                      <p:nvPicPr>
                        <p:cNvPr id="0" name="Picture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5035242"/>
                          <a:ext cx="758825" cy="455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4161303" y="4077072"/>
            <a:ext cx="328612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10" name="公式" r:id="rId18" imgW="165100" imgH="228600" progId="Equation.3">
                    <p:embed/>
                  </p:oleObj>
                </mc:Choice>
                <mc:Fallback>
                  <p:oleObj name="公式" r:id="rId18" imgW="165100" imgH="228600" progId="Equation.3">
                    <p:embed/>
                    <p:pic>
                      <p:nvPicPr>
                        <p:cNvPr id="0" name="Picture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1303" y="4077072"/>
                          <a:ext cx="328612" cy="455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7" name="Object 109"/>
          <p:cNvGraphicFramePr>
            <a:graphicFrameLocks noChangeAspect="1"/>
          </p:cNvGraphicFramePr>
          <p:nvPr/>
        </p:nvGraphicFramePr>
        <p:xfrm>
          <a:off x="5643570" y="4286256"/>
          <a:ext cx="3238523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1" name="公式" r:id="rId20" imgW="1727200" imgH="457200" progId="Equation.3">
                  <p:embed/>
                </p:oleObj>
              </mc:Choice>
              <mc:Fallback>
                <p:oleObj name="公式" r:id="rId20" imgW="1727200" imgH="457200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4286256"/>
                        <a:ext cx="3238523" cy="857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箭头 20"/>
          <p:cNvSpPr/>
          <p:nvPr/>
        </p:nvSpPr>
        <p:spPr>
          <a:xfrm>
            <a:off x="4929190" y="4500570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9012768">
            <a:off x="6023151" y="4099485"/>
            <a:ext cx="1168917" cy="109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131756" y="445389"/>
                <a:ext cx="434975" cy="372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56" y="445389"/>
                <a:ext cx="434975" cy="372110"/>
              </a:xfrm>
              <a:prstGeom prst="rect">
                <a:avLst/>
              </a:prstGeom>
              <a:blipFill rotWithShape="1">
                <a:blip r:embed="rId22"/>
                <a:stretch>
                  <a:fillRect l="-131" t="-68" r="131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219700" y="404495"/>
                <a:ext cx="911860" cy="372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404495"/>
                <a:ext cx="911860" cy="3721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857224" y="214290"/>
          <a:ext cx="7176534" cy="135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5" name="公式" r:id="rId1" imgW="2819400" imgH="533400" progId="Equation.3">
                  <p:embed/>
                </p:oleObj>
              </mc:Choice>
              <mc:Fallback>
                <p:oleObj name="公式" r:id="rId1" imgW="2819400" imgH="5334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14290"/>
                        <a:ext cx="7176534" cy="1357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857224" y="2500306"/>
          <a:ext cx="67595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6" name="公式" r:id="rId3" imgW="2540000" imgH="254000" progId="Equation.3">
                  <p:embed/>
                </p:oleObj>
              </mc:Choice>
              <mc:Fallback>
                <p:oleObj name="公式" r:id="rId3" imgW="2540000" imgH="2540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500306"/>
                        <a:ext cx="6759575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73100" y="3557588"/>
          <a:ext cx="59245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7" name="公式" r:id="rId5" imgW="2501900" imgH="254000" progId="Equation.3">
                  <p:embed/>
                </p:oleObj>
              </mc:Choice>
              <mc:Fallback>
                <p:oleObj name="公式" r:id="rId5" imgW="2501900" imgH="2540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3557588"/>
                        <a:ext cx="592455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928662" y="1714488"/>
          <a:ext cx="3971926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8" name="公式" r:id="rId7" imgW="1917700" imgH="241300" progId="Equation.3">
                  <p:embed/>
                </p:oleObj>
              </mc:Choice>
              <mc:Fallback>
                <p:oleObj name="公式" r:id="rId7" imgW="1917700" imgH="2413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714488"/>
                        <a:ext cx="3971926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928662" y="4429132"/>
          <a:ext cx="5102225" cy="57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9" name="公式" r:id="rId9" imgW="1917065" imgH="254000" progId="Equation.3">
                  <p:embed/>
                </p:oleObj>
              </mc:Choice>
              <mc:Fallback>
                <p:oleObj name="公式" r:id="rId9" imgW="1917065" imgH="2540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429132"/>
                        <a:ext cx="5102225" cy="5715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5286388"/>
            <a:ext cx="7929618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Miller</a:t>
            </a:r>
            <a:r>
              <a:rPr lang="zh-CN" altLang="en-US" sz="2400" dirty="0"/>
              <a:t>电容的意义：把集电结势垒电容倍成以后反馈到输入端，增加其容抗。所以小的集电结电容一般不能忽略。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3425</Words>
  <Application>WPS 演示</Application>
  <PresentationFormat>全屏显示(4:3)</PresentationFormat>
  <Paragraphs>281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68</vt:i4>
      </vt:variant>
      <vt:variant>
        <vt:lpstr>幻灯片标题</vt:lpstr>
      </vt:variant>
      <vt:variant>
        <vt:i4>31</vt:i4>
      </vt:variant>
    </vt:vector>
  </HeadingPairs>
  <TitlesOfParts>
    <vt:vector size="112" baseType="lpstr">
      <vt:lpstr>Arial</vt:lpstr>
      <vt:lpstr>宋体</vt:lpstr>
      <vt:lpstr>Wingdings</vt:lpstr>
      <vt:lpstr>黑体</vt:lpstr>
      <vt:lpstr>Cambria Math</vt:lpstr>
      <vt:lpstr>Symbol</vt:lpstr>
      <vt:lpstr>Calibri</vt:lpstr>
      <vt:lpstr>微软雅黑</vt:lpstr>
      <vt:lpstr>Arial Unicode MS</vt:lpstr>
      <vt:lpstr>等线</vt:lpstr>
      <vt:lpstr>Times New Roman</vt:lpstr>
      <vt:lpstr>Cambria Math</vt:lpstr>
      <vt:lpstr>Office 主题​​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晶体管的小信号等效电路与频率特性</vt:lpstr>
      <vt:lpstr>PowerPoint 演示文稿</vt:lpstr>
      <vt:lpstr>PowerPoint 演示文稿</vt:lpstr>
      <vt:lpstr>PowerPoint 演示文稿</vt:lpstr>
      <vt:lpstr>PowerPoint 演示文稿</vt:lpstr>
      <vt:lpstr>频率特性</vt:lpstr>
      <vt:lpstr>PowerPoint 演示文稿</vt:lpstr>
      <vt:lpstr>PowerPoint 演示文稿</vt:lpstr>
      <vt:lpstr>PowerPoint 演示文稿</vt:lpstr>
      <vt:lpstr>随工作频率的变化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刘雁鸿</cp:lastModifiedBy>
  <cp:revision>228</cp:revision>
  <dcterms:created xsi:type="dcterms:W3CDTF">2015-05-05T10:42:00Z</dcterms:created>
  <dcterms:modified xsi:type="dcterms:W3CDTF">2021-11-10T14:10:32Z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34A2623B1FF6496B9469EBAA58BD7914</vt:lpwstr>
  </property>
  <property fmtid="{D5CDD505-2E9C-101B-9397-08002B2CF9AE}" pid="3" name="KSOProductBuildVer">
    <vt:lpwstr>2052-11.1.0.11045</vt:lpwstr>
  </property>
</Properties>
</file>