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22" r:id="rId2"/>
    <p:sldId id="425" r:id="rId3"/>
    <p:sldId id="426" r:id="rId4"/>
    <p:sldId id="427" r:id="rId5"/>
    <p:sldId id="479" r:id="rId6"/>
    <p:sldId id="485" r:id="rId7"/>
    <p:sldId id="449" r:id="rId8"/>
    <p:sldId id="480" r:id="rId9"/>
    <p:sldId id="481" r:id="rId10"/>
    <p:sldId id="487" r:id="rId11"/>
    <p:sldId id="488" r:id="rId12"/>
    <p:sldId id="489" r:id="rId13"/>
    <p:sldId id="482" r:id="rId14"/>
    <p:sldId id="458" r:id="rId15"/>
    <p:sldId id="460" r:id="rId16"/>
    <p:sldId id="484" r:id="rId17"/>
    <p:sldId id="486" r:id="rId18"/>
    <p:sldId id="483" r:id="rId19"/>
    <p:sldId id="464" r:id="rId20"/>
    <p:sldId id="472" r:id="rId21"/>
    <p:sldId id="490" r:id="rId22"/>
    <p:sldId id="435" r:id="rId23"/>
    <p:sldId id="432" r:id="rId24"/>
    <p:sldId id="433" r:id="rId25"/>
    <p:sldId id="434" r:id="rId26"/>
    <p:sldId id="439" r:id="rId27"/>
    <p:sldId id="438" r:id="rId28"/>
    <p:sldId id="440" r:id="rId29"/>
    <p:sldId id="465" r:id="rId30"/>
    <p:sldId id="475" r:id="rId31"/>
    <p:sldId id="476" r:id="rId32"/>
    <p:sldId id="474" r:id="rId33"/>
    <p:sldId id="498" r:id="rId34"/>
    <p:sldId id="499" r:id="rId35"/>
    <p:sldId id="500" r:id="rId36"/>
    <p:sldId id="501" r:id="rId37"/>
    <p:sldId id="502" r:id="rId38"/>
    <p:sldId id="505" r:id="rId39"/>
    <p:sldId id="504" r:id="rId40"/>
    <p:sldId id="507" r:id="rId41"/>
    <p:sldId id="508" r:id="rId42"/>
    <p:sldId id="509" r:id="rId43"/>
    <p:sldId id="511" r:id="rId44"/>
    <p:sldId id="51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png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2731-4300-4D2B-AB32-15B0BA99553F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0F439-2A73-4229-A1F9-E7B349097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3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F439-2A73-4229-A1F9-E7B3490977E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BB92-C914-42FC-89E3-B0AEB7AEB695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655-72D1-4B76-A33B-8D0E5444CC88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4BFD-B22F-4F7D-9B81-69BD749AD6B5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CA6C322-EB18-4F90-B5D8-6E826FD7CBE9}" type="datetime1">
              <a:rPr lang="zh-CN" altLang="en-US" smtClean="0"/>
              <a:t>2020/11/22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0B23EBB-2564-498E-89F3-E40BA440B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576492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5D80-8493-444B-AD2C-24AAEFEAD1F5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12D6-09A3-4BAF-B20C-6FB95681B19D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1C5-5F91-41FF-AA42-9C9F7B0351A8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2A0F-5393-45BC-89DC-BC6C81645C0D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77D-574F-4C9D-9331-965056165B49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6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E8C-C7C8-45DF-ABEF-28461AFB4502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A204-1ED5-40AA-88FA-17C6EA21CA11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AD72-C786-471D-8AB3-0658E2E5B20E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3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E0F9-C1C2-49EE-BAA0-56DBBBFD2EE9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369F-4E37-4A18-B376-E5A04EB4C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8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64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0.wmf"/><Relationship Id="rId1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59.wmf"/><Relationship Id="rId19" Type="http://schemas.openxmlformats.org/officeDocument/2006/relationships/image" Target="../media/image63.wmf"/><Relationship Id="rId4" Type="http://schemas.openxmlformats.org/officeDocument/2006/relationships/image" Target="../media/image65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8.wmf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63.wmf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69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pn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84.wmf"/><Relationship Id="rId4" Type="http://schemas.openxmlformats.org/officeDocument/2006/relationships/image" Target="../media/image81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8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93.pn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png"/><Relationship Id="rId11" Type="http://schemas.openxmlformats.org/officeDocument/2006/relationships/image" Target="../media/image97.png"/><Relationship Id="rId5" Type="http://schemas.openxmlformats.org/officeDocument/2006/relationships/image" Target="../media/image95.png"/><Relationship Id="rId10" Type="http://schemas.openxmlformats.org/officeDocument/2006/relationships/image" Target="../media/image92.w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s://www.gfsstp.com/url?sa=i&amp;source=imgres&amp;cd=&amp;cad=rja&amp;uact=8&amp;ved=0CAwQjRw&amp;url=http://www.vk6fh.com/vk6fh/schottky%20diode.htm&amp;ei=aQVMVdO1C9LiuQSPvYCQDg&amp;psig=AFQjCNHOpEhm7jCPE1lzz9-Cpjnhy_hwPw&amp;ust=1431131881245616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0.wmf"/><Relationship Id="rId3" Type="http://schemas.openxmlformats.org/officeDocument/2006/relationships/image" Target="../media/image102.jpeg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0.bin"/><Relationship Id="rId11" Type="http://schemas.openxmlformats.org/officeDocument/2006/relationships/image" Target="../media/image104.png"/><Relationship Id="rId5" Type="http://schemas.openxmlformats.org/officeDocument/2006/relationships/image" Target="../media/image99.wmf"/><Relationship Id="rId15" Type="http://schemas.openxmlformats.org/officeDocument/2006/relationships/image" Target="../media/image101.wmf"/><Relationship Id="rId10" Type="http://schemas.openxmlformats.org/officeDocument/2006/relationships/image" Target="../media/image133.pn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32.png"/><Relationship Id="rId14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06.png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0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08.png"/><Relationship Id="rId4" Type="http://schemas.openxmlformats.org/officeDocument/2006/relationships/image" Target="../media/image1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13.t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image" Target="../media/image112.w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109.wmf"/><Relationship Id="rId9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134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oleObject" Target="../embeddings/oleObject85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48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8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5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9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96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9.png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19" Type="http://schemas.openxmlformats.org/officeDocument/2006/relationships/image" Target="../media/image30.png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2387" y="2688953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第三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章双极晶体管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35" y="966755"/>
            <a:ext cx="4654536" cy="3564012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8864" y="706713"/>
            <a:ext cx="4080742" cy="420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559086" y="1832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共基极接法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22738" y="1832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共发射极接法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82388" y="4852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输入特性曲线：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82881" y="4898810"/>
                <a:ext cx="771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81" y="4898810"/>
                <a:ext cx="77143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299" r="-236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382388" y="54983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特性曲线：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588561" y="5059535"/>
                <a:ext cx="767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61" y="5059535"/>
                <a:ext cx="7670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158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577162" y="50595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输入特性曲线：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93379" y="5498339"/>
                <a:ext cx="756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79" y="5498339"/>
                <a:ext cx="75623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2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577161" y="58898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特性曲线：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637338" y="5867671"/>
                <a:ext cx="756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338" y="5867671"/>
                <a:ext cx="7562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258" r="-161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5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24" y="274875"/>
            <a:ext cx="3800558" cy="3186722"/>
          </a:xfrm>
          <a:prstGeom prst="rect">
            <a:avLst/>
          </a:prstGeom>
        </p:spPr>
      </p:pic>
      <p:pic>
        <p:nvPicPr>
          <p:cNvPr id="3" name="Picture 1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9" y="3514855"/>
            <a:ext cx="3663863" cy="33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1668" y="50879"/>
            <a:ext cx="77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共基极接法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15955" y="370093"/>
            <a:ext cx="2588653" cy="2540288"/>
            <a:chOff x="3668606" y="186447"/>
            <a:chExt cx="2515627" cy="3358503"/>
          </a:xfrm>
        </p:grpSpPr>
        <p:grpSp>
          <p:nvGrpSpPr>
            <p:cNvPr id="7" name="组合 6"/>
            <p:cNvGrpSpPr/>
            <p:nvPr/>
          </p:nvGrpSpPr>
          <p:grpSpPr>
            <a:xfrm>
              <a:off x="3668606" y="188313"/>
              <a:ext cx="2515627" cy="3356637"/>
              <a:chOff x="857224" y="1714488"/>
              <a:chExt cx="1842848" cy="285752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857224" y="4569628"/>
                <a:ext cx="1842848" cy="2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-499304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64852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>
                <a:off x="1143770" y="3142454"/>
                <a:ext cx="285752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928662" y="2214554"/>
                <a:ext cx="1346619" cy="235586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928663" y="2214554"/>
                <a:ext cx="1062360" cy="235586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/>
            <p:cNvCxnSpPr/>
            <p:nvPr/>
          </p:nvCxnSpPr>
          <p:spPr>
            <a:xfrm flipH="1">
              <a:off x="5604361" y="186447"/>
              <a:ext cx="12032" cy="3356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93435" y="773859"/>
              <a:ext cx="2220276" cy="2769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498375" y="1366068"/>
                  <a:ext cx="4902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75" y="1366068"/>
                  <a:ext cx="49026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56" r="-3659" b="-5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4313709" y="2786796"/>
                  <a:ext cx="6749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09" y="2786796"/>
                  <a:ext cx="67492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734894" y="2073224"/>
                  <a:ext cx="6749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894" y="2073224"/>
                  <a:ext cx="67492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/>
          </p:nvCxnSpPr>
          <p:spPr>
            <a:xfrm flipV="1">
              <a:off x="4298407" y="2158472"/>
              <a:ext cx="352766" cy="128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4671314" y="1650670"/>
              <a:ext cx="91856" cy="17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0"/>
            </p:cNvCxnSpPr>
            <p:nvPr/>
          </p:nvCxnSpPr>
          <p:spPr>
            <a:xfrm flipV="1">
              <a:off x="4651173" y="2668372"/>
              <a:ext cx="92333" cy="11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864" y="3633672"/>
            <a:ext cx="2944005" cy="319397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790" y="188314"/>
            <a:ext cx="5666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共发射极的工作曲线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192" y="188314"/>
            <a:ext cx="3499593" cy="310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101" y="3606706"/>
            <a:ext cx="3886691" cy="3251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113948" y="273899"/>
            <a:ext cx="2698794" cy="3017046"/>
            <a:chOff x="849623" y="2424039"/>
            <a:chExt cx="2913859" cy="3727937"/>
          </a:xfrm>
        </p:grpSpPr>
        <p:grpSp>
          <p:nvGrpSpPr>
            <p:cNvPr id="7" name="组合 6"/>
            <p:cNvGrpSpPr/>
            <p:nvPr/>
          </p:nvGrpSpPr>
          <p:grpSpPr>
            <a:xfrm>
              <a:off x="1316092" y="2555784"/>
              <a:ext cx="2000921" cy="3255696"/>
              <a:chOff x="924447" y="2337028"/>
              <a:chExt cx="1147223" cy="23489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928661" y="4565119"/>
                <a:ext cx="1141421" cy="68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928662" y="2337028"/>
                <a:ext cx="14877" cy="223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065937" y="2337028"/>
                <a:ext cx="4145" cy="2234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928661" y="4065053"/>
                <a:ext cx="1141421" cy="68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928662" y="3571876"/>
                <a:ext cx="1143008" cy="1000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924447" y="4079278"/>
                <a:ext cx="1147223" cy="492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924448" y="4272224"/>
                <a:ext cx="1105319" cy="299776"/>
              </a:xfrm>
              <a:custGeom>
                <a:avLst/>
                <a:gdLst>
                  <a:gd name="connsiteX0" fmla="*/ 0 w 1105319"/>
                  <a:gd name="connsiteY0" fmla="*/ 8374 h 299776"/>
                  <a:gd name="connsiteX1" fmla="*/ 221064 w 1105319"/>
                  <a:gd name="connsiteY1" fmla="*/ 18422 h 299776"/>
                  <a:gd name="connsiteX2" fmla="*/ 502418 w 1105319"/>
                  <a:gd name="connsiteY2" fmla="*/ 118906 h 299776"/>
                  <a:gd name="connsiteX3" fmla="*/ 1105319 w 1105319"/>
                  <a:gd name="connsiteY3" fmla="*/ 299776 h 299776"/>
                  <a:gd name="connsiteX4" fmla="*/ 1105319 w 1105319"/>
                  <a:gd name="connsiteY4" fmla="*/ 299776 h 29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5319" h="299776">
                    <a:moveTo>
                      <a:pt x="0" y="8374"/>
                    </a:moveTo>
                    <a:cubicBezTo>
                      <a:pt x="68664" y="4187"/>
                      <a:pt x="137328" y="0"/>
                      <a:pt x="221064" y="18422"/>
                    </a:cubicBezTo>
                    <a:cubicBezTo>
                      <a:pt x="304800" y="36844"/>
                      <a:pt x="355042" y="72014"/>
                      <a:pt x="502418" y="118906"/>
                    </a:cubicBezTo>
                    <a:cubicBezTo>
                      <a:pt x="649794" y="165798"/>
                      <a:pt x="1105319" y="299776"/>
                      <a:pt x="1105319" y="299776"/>
                    </a:cubicBezTo>
                    <a:lnTo>
                      <a:pt x="1105319" y="299776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1000100" y="3390554"/>
                <a:ext cx="285752" cy="1813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1400410" y="3925719"/>
                <a:ext cx="97648" cy="3421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1357290" y="4429132"/>
                <a:ext cx="43121" cy="2567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821835" y="3646692"/>
                  <a:ext cx="1561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𝐶𝐸𝑂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35" y="3646692"/>
                  <a:ext cx="156164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063" b="-408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00033" y="4287444"/>
                  <a:ext cx="15431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𝐶𝐵𝑆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33" y="4287444"/>
                  <a:ext cx="15431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4681" b="-408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886143" y="5782644"/>
                  <a:ext cx="14152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𝐶𝐵𝑂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143" y="5782644"/>
                  <a:ext cx="141525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651" b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909163" y="2424039"/>
                  <a:ext cx="498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63" y="2424039"/>
                  <a:ext cx="49847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49623" y="4710822"/>
                  <a:ext cx="586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23" y="4710822"/>
                  <a:ext cx="58695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209099" y="5709007"/>
                  <a:ext cx="554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099" y="5709007"/>
                  <a:ext cx="55438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245848" y="5753555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848" y="5753555"/>
                  <a:ext cx="18114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4" r="-35714" b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/>
          <p:cNvGrpSpPr/>
          <p:nvPr/>
        </p:nvGrpSpPr>
        <p:grpSpPr>
          <a:xfrm>
            <a:off x="6412638" y="4216403"/>
            <a:ext cx="4369093" cy="2245537"/>
            <a:chOff x="2914830" y="792653"/>
            <a:chExt cx="4999424" cy="3411347"/>
          </a:xfrm>
        </p:grpSpPr>
        <p:grpSp>
          <p:nvGrpSpPr>
            <p:cNvPr id="47" name="组合 46"/>
            <p:cNvGrpSpPr/>
            <p:nvPr/>
          </p:nvGrpSpPr>
          <p:grpSpPr>
            <a:xfrm>
              <a:off x="3339240" y="792653"/>
              <a:ext cx="4474198" cy="2973277"/>
              <a:chOff x="6156176" y="366426"/>
              <a:chExt cx="2844948" cy="2448272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6181117" y="366426"/>
                <a:ext cx="2820007" cy="2448272"/>
                <a:chOff x="6372200" y="332656"/>
                <a:chExt cx="2820007" cy="2448272"/>
              </a:xfrm>
            </p:grpSpPr>
            <p:cxnSp>
              <p:nvCxnSpPr>
                <p:cNvPr id="59" name="直接连接符 58"/>
                <p:cNvCxnSpPr/>
                <p:nvPr/>
              </p:nvCxnSpPr>
              <p:spPr>
                <a:xfrm>
                  <a:off x="6372200" y="2764065"/>
                  <a:ext cx="282000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flipV="1">
                  <a:off x="6372200" y="332656"/>
                  <a:ext cx="0" cy="24482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任意多边形 60"/>
                <p:cNvSpPr/>
                <p:nvPr/>
              </p:nvSpPr>
              <p:spPr>
                <a:xfrm>
                  <a:off x="6373504" y="2563758"/>
                  <a:ext cx="2540254" cy="193090"/>
                </a:xfrm>
                <a:custGeom>
                  <a:avLst/>
                  <a:gdLst>
                    <a:gd name="connsiteX0" fmla="*/ 0 w 2540254"/>
                    <a:gd name="connsiteY0" fmla="*/ 193090 h 193090"/>
                    <a:gd name="connsiteX1" fmla="*/ 518615 w 2540254"/>
                    <a:gd name="connsiteY1" fmla="*/ 29317 h 193090"/>
                    <a:gd name="connsiteX2" fmla="*/ 2483893 w 2540254"/>
                    <a:gd name="connsiteY2" fmla="*/ 2021 h 193090"/>
                    <a:gd name="connsiteX3" fmla="*/ 2047165 w 2540254"/>
                    <a:gd name="connsiteY3" fmla="*/ 2021 h 193090"/>
                    <a:gd name="connsiteX4" fmla="*/ 2047165 w 2540254"/>
                    <a:gd name="connsiteY4" fmla="*/ 2021 h 193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254" h="193090">
                      <a:moveTo>
                        <a:pt x="0" y="193090"/>
                      </a:moveTo>
                      <a:cubicBezTo>
                        <a:pt x="52316" y="127126"/>
                        <a:pt x="104633" y="61162"/>
                        <a:pt x="518615" y="29317"/>
                      </a:cubicBezTo>
                      <a:cubicBezTo>
                        <a:pt x="932597" y="-2528"/>
                        <a:pt x="2229135" y="6570"/>
                        <a:pt x="2483893" y="2021"/>
                      </a:cubicBezTo>
                      <a:cubicBezTo>
                        <a:pt x="2738651" y="-2528"/>
                        <a:pt x="2047165" y="2021"/>
                        <a:pt x="2047165" y="2021"/>
                      </a:cubicBezTo>
                      <a:lnTo>
                        <a:pt x="2047165" y="202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任意多边形 61"/>
                <p:cNvSpPr/>
                <p:nvPr/>
              </p:nvSpPr>
              <p:spPr>
                <a:xfrm>
                  <a:off x="8892480" y="458888"/>
                  <a:ext cx="191083" cy="2106891"/>
                </a:xfrm>
                <a:custGeom>
                  <a:avLst/>
                  <a:gdLst>
                    <a:gd name="connsiteX0" fmla="*/ 0 w 191083"/>
                    <a:gd name="connsiteY0" fmla="*/ 2106891 h 2106891"/>
                    <a:gd name="connsiteX1" fmla="*/ 177421 w 191083"/>
                    <a:gd name="connsiteY1" fmla="*/ 1711106 h 2106891"/>
                    <a:gd name="connsiteX2" fmla="*/ 177421 w 191083"/>
                    <a:gd name="connsiteY2" fmla="*/ 264443 h 2106891"/>
                    <a:gd name="connsiteX3" fmla="*/ 163773 w 191083"/>
                    <a:gd name="connsiteY3" fmla="*/ 5136 h 2106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83" h="2106891">
                      <a:moveTo>
                        <a:pt x="0" y="2106891"/>
                      </a:moveTo>
                      <a:cubicBezTo>
                        <a:pt x="73925" y="2062536"/>
                        <a:pt x="147851" y="2018181"/>
                        <a:pt x="177421" y="1711106"/>
                      </a:cubicBezTo>
                      <a:cubicBezTo>
                        <a:pt x="206991" y="1404031"/>
                        <a:pt x="179696" y="548771"/>
                        <a:pt x="177421" y="264443"/>
                      </a:cubicBezTo>
                      <a:cubicBezTo>
                        <a:pt x="175146" y="-19885"/>
                        <a:pt x="169459" y="-7375"/>
                        <a:pt x="163773" y="513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6373504" y="1916832"/>
                  <a:ext cx="837851" cy="812720"/>
                </a:xfrm>
                <a:custGeom>
                  <a:avLst/>
                  <a:gdLst>
                    <a:gd name="connsiteX0" fmla="*/ 0 w 1323833"/>
                    <a:gd name="connsiteY0" fmla="*/ 1214651 h 1214651"/>
                    <a:gd name="connsiteX1" fmla="*/ 491320 w 1323833"/>
                    <a:gd name="connsiteY1" fmla="*/ 204717 h 1214651"/>
                    <a:gd name="connsiteX2" fmla="*/ 1323833 w 1323833"/>
                    <a:gd name="connsiteY2" fmla="*/ 0 h 1214651"/>
                    <a:gd name="connsiteX3" fmla="*/ 1323833 w 1323833"/>
                    <a:gd name="connsiteY3" fmla="*/ 0 h 1214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3833" h="1214651">
                      <a:moveTo>
                        <a:pt x="0" y="1214651"/>
                      </a:moveTo>
                      <a:cubicBezTo>
                        <a:pt x="135340" y="810905"/>
                        <a:pt x="270681" y="407159"/>
                        <a:pt x="491320" y="204717"/>
                      </a:cubicBezTo>
                      <a:cubicBezTo>
                        <a:pt x="711959" y="2275"/>
                        <a:pt x="1323833" y="0"/>
                        <a:pt x="1323833" y="0"/>
                      </a:cubicBezTo>
                      <a:lnTo>
                        <a:pt x="13238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任意多边形 63"/>
                <p:cNvSpPr/>
                <p:nvPr/>
              </p:nvSpPr>
              <p:spPr>
                <a:xfrm>
                  <a:off x="7283363" y="376012"/>
                  <a:ext cx="314043" cy="1542554"/>
                </a:xfrm>
                <a:custGeom>
                  <a:avLst/>
                  <a:gdLst>
                    <a:gd name="connsiteX0" fmla="*/ 0 w 314043"/>
                    <a:gd name="connsiteY0" fmla="*/ 1534675 h 1542554"/>
                    <a:gd name="connsiteX1" fmla="*/ 272955 w 314043"/>
                    <a:gd name="connsiteY1" fmla="*/ 1411845 h 1542554"/>
                    <a:gd name="connsiteX2" fmla="*/ 313898 w 314043"/>
                    <a:gd name="connsiteY2" fmla="*/ 633922 h 1542554"/>
                    <a:gd name="connsiteX3" fmla="*/ 286603 w 314043"/>
                    <a:gd name="connsiteY3" fmla="*/ 74364 h 1542554"/>
                    <a:gd name="connsiteX4" fmla="*/ 286603 w 314043"/>
                    <a:gd name="connsiteY4" fmla="*/ 6125 h 1542554"/>
                    <a:gd name="connsiteX5" fmla="*/ 286603 w 314043"/>
                    <a:gd name="connsiteY5" fmla="*/ 6125 h 1542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4043" h="1542554">
                      <a:moveTo>
                        <a:pt x="0" y="1534675"/>
                      </a:moveTo>
                      <a:cubicBezTo>
                        <a:pt x="110319" y="1548322"/>
                        <a:pt x="220639" y="1561970"/>
                        <a:pt x="272955" y="1411845"/>
                      </a:cubicBezTo>
                      <a:cubicBezTo>
                        <a:pt x="325271" y="1261720"/>
                        <a:pt x="311623" y="856835"/>
                        <a:pt x="313898" y="633922"/>
                      </a:cubicBezTo>
                      <a:cubicBezTo>
                        <a:pt x="316173" y="411009"/>
                        <a:pt x="291152" y="178997"/>
                        <a:pt x="286603" y="74364"/>
                      </a:cubicBezTo>
                      <a:cubicBezTo>
                        <a:pt x="282054" y="-30269"/>
                        <a:pt x="286603" y="6125"/>
                        <a:pt x="286603" y="6125"/>
                      </a:cubicBezTo>
                      <a:lnTo>
                        <a:pt x="286603" y="612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5" name="直接连接符 54"/>
              <p:cNvCxnSpPr/>
              <p:nvPr/>
            </p:nvCxnSpPr>
            <p:spPr>
              <a:xfrm>
                <a:off x="6181117" y="1952336"/>
                <a:ext cx="1190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6156176" y="2636912"/>
                <a:ext cx="1190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452548" y="2694073"/>
                <a:ext cx="0" cy="1037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8820472" y="2677166"/>
                <a:ext cx="0" cy="1037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4961561" y="3834668"/>
                  <a:ext cx="8329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𝐶𝐸𝑂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561" y="3834668"/>
                  <a:ext cx="83292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83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7074922" y="3749159"/>
                  <a:ext cx="83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𝐶𝐵𝑂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922" y="3749159"/>
                  <a:ext cx="83933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2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/>
            <p:cNvSpPr txBox="1"/>
            <p:nvPr/>
          </p:nvSpPr>
          <p:spPr>
            <a:xfrm>
              <a:off x="6882999" y="12129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共基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59852" y="124206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共射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2920047" y="2516374"/>
                  <a:ext cx="468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𝐶𝐸𝑂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047" y="2516374"/>
                  <a:ext cx="46820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896" r="-11940" b="-7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2914830" y="3342815"/>
                  <a:ext cx="474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𝐶𝐵𝑂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830" y="3342815"/>
                  <a:ext cx="47461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588" r="-11765" b="-7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0"/>
            <a:ext cx="2328850" cy="8572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基区穿通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54" y="1315569"/>
            <a:ext cx="9002645" cy="429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694300" y="2248751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R1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182888" y="3229946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V</a:t>
            </a:r>
            <a:r>
              <a:rPr lang="en-US" altLang="zh-CN" sz="2400" baseline="-25000" dirty="0"/>
              <a:t>R2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838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55" y="3996847"/>
            <a:ext cx="4984715" cy="244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60628" y="1063570"/>
            <a:ext cx="5040560" cy="2354279"/>
            <a:chOff x="395536" y="4053507"/>
            <a:chExt cx="4743450" cy="2142992"/>
          </a:xfrm>
        </p:grpSpPr>
        <p:pic>
          <p:nvPicPr>
            <p:cNvPr id="7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29599"/>
              <a:ext cx="4743450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899592" y="4053507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0" name="公式" r:id="rId5" imgW="165028" imgH="228501" progId="Equation.3">
                    <p:embed/>
                  </p:oleObj>
                </mc:Choice>
                <mc:Fallback>
                  <p:oleObj name="公式" r:id="rId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053507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1100138" y="5022850"/>
            <a:ext cx="5048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1" name="公式" r:id="rId7" imgW="253890" imgH="241195" progId="Equation.3">
                    <p:embed/>
                  </p:oleObj>
                </mc:Choice>
                <mc:Fallback>
                  <p:oleObj name="公式" r:id="rId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138" y="5022850"/>
                          <a:ext cx="5048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2627784" y="4100115"/>
            <a:ext cx="4794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2" name="公式" r:id="rId9" imgW="241195" imgH="241195" progId="Equation.3">
                    <p:embed/>
                  </p:oleObj>
                </mc:Choice>
                <mc:Fallback>
                  <p:oleObj name="公式" r:id="rId9" imgW="24119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4100115"/>
                          <a:ext cx="4794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2417763" y="5157788"/>
            <a:ext cx="377825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3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763" y="5157788"/>
                          <a:ext cx="377825" cy="455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3563888" y="5035242"/>
            <a:ext cx="75882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4" name="公式" r:id="rId13" imgW="381000" imgH="228600" progId="Equation.3">
                    <p:embed/>
                  </p:oleObj>
                </mc:Choice>
                <mc:Fallback>
                  <p:oleObj name="公式" r:id="rId13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5035242"/>
                          <a:ext cx="758825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4161303" y="4077072"/>
            <a:ext cx="3286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5" name="公式" r:id="rId15" imgW="165028" imgH="228501" progId="Equation.3">
                    <p:embed/>
                  </p:oleObj>
                </mc:Choice>
                <mc:Fallback>
                  <p:oleObj name="公式" r:id="rId15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303" y="4077072"/>
                          <a:ext cx="328612" cy="455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4890684" y="6458773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低频小信号交流等效电路</a:t>
            </a:r>
          </a:p>
        </p:txBody>
      </p:sp>
      <p:sp>
        <p:nvSpPr>
          <p:cNvPr id="14" name="矩形 13"/>
          <p:cNvSpPr/>
          <p:nvPr/>
        </p:nvSpPr>
        <p:spPr>
          <a:xfrm>
            <a:off x="4811462" y="359664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高频小信号交流等效电路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3693" y="99496"/>
            <a:ext cx="114588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-Roman"/>
              </a:rPr>
              <a:t>Sketch the simplified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-Roman"/>
              </a:rPr>
              <a:t>small-signal circuit of the transistor biased in the forward-active mode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65040" y="937960"/>
            <a:ext cx="5777461" cy="2578084"/>
            <a:chOff x="1714480" y="785794"/>
            <a:chExt cx="5438775" cy="215265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714480" y="785794"/>
              <a:ext cx="5438775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000628" y="1857364"/>
            <a:ext cx="342233" cy="406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6" name="公式" r:id="rId18" imgW="203112" imgH="241195" progId="Equation.3">
                    <p:embed/>
                  </p:oleObj>
                </mc:Choice>
                <mc:Fallback>
                  <p:oleObj name="公式" r:id="rId18" imgW="20311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1857364"/>
                          <a:ext cx="342233" cy="406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1939" y="150158"/>
            <a:ext cx="5438775" cy="2152650"/>
            <a:chOff x="1714480" y="785794"/>
            <a:chExt cx="5438775" cy="2152650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785794"/>
              <a:ext cx="5438775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5000628" y="1857364"/>
            <a:ext cx="342233" cy="406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1" name="公式" r:id="rId4" imgW="203112" imgH="241195" progId="Equation.3">
                    <p:embed/>
                  </p:oleObj>
                </mc:Choice>
                <mc:Fallback>
                  <p:oleObj name="公式" r:id="rId4" imgW="20311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1857364"/>
                          <a:ext cx="342233" cy="406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760937" y="2323158"/>
            <a:ext cx="599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输出端交流短路时双极晶体管的高频小信号交流等效电路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138225" y="4204369"/>
            <a:ext cx="4500264" cy="2508427"/>
            <a:chOff x="4614225" y="4204368"/>
            <a:chExt cx="4500264" cy="2508427"/>
          </a:xfrm>
        </p:grpSpPr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20266" y="4470614"/>
              <a:ext cx="2268097" cy="13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163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999887" y="5703664"/>
              <a:ext cx="3114602" cy="1009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左大括号 7"/>
            <p:cNvSpPr/>
            <p:nvPr/>
          </p:nvSpPr>
          <p:spPr>
            <a:xfrm>
              <a:off x="5580112" y="5047929"/>
              <a:ext cx="182191" cy="14054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环形箭头 9"/>
            <p:cNvSpPr/>
            <p:nvPr/>
          </p:nvSpPr>
          <p:spPr>
            <a:xfrm rot="15811245" flipH="1">
              <a:off x="4546002" y="4272591"/>
              <a:ext cx="1687119" cy="15506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68634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40216" y="110764"/>
            <a:ext cx="24176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</a:rPr>
              <a:t>f</a:t>
            </a:r>
            <a:r>
              <a:rPr lang="en-US" altLang="zh-CN" sz="2800" baseline="-25000" dirty="0">
                <a:solidFill>
                  <a:srgbClr val="0000FF"/>
                </a:solidFill>
                <a:sym typeface="Symbol"/>
              </a:rPr>
              <a:t>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sym typeface="Symbol"/>
              </a:rPr>
              <a:t>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截止频率</a:t>
            </a:r>
            <a:endParaRPr lang="en-US" altLang="zh-CN" sz="280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/>
              </a:rPr>
              <a:t>f=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/>
              </a:rPr>
              <a:t>= </a:t>
            </a:r>
            <a:r>
              <a:rPr lang="en-US" altLang="zh-CN" sz="2800" baseline="-25000" dirty="0">
                <a:sym typeface="Symbol"/>
              </a:rPr>
              <a:t>0</a:t>
            </a:r>
            <a:r>
              <a:rPr lang="en-US" altLang="zh-CN" sz="2800" dirty="0">
                <a:sym typeface="Symbol"/>
              </a:rPr>
              <a:t>/2</a:t>
            </a:r>
          </a:p>
          <a:p>
            <a:pPr>
              <a:lnSpc>
                <a:spcPct val="200000"/>
              </a:lnSpc>
            </a:pPr>
            <a:r>
              <a:rPr lang="en-US" altLang="zh-CN" sz="2800" dirty="0" err="1">
                <a:solidFill>
                  <a:srgbClr val="0000FF"/>
                </a:solidFill>
              </a:rPr>
              <a:t>f</a:t>
            </a:r>
            <a:r>
              <a:rPr lang="en-US" altLang="zh-CN" sz="2800" baseline="-25000" dirty="0" err="1">
                <a:solidFill>
                  <a:srgbClr val="0000FF"/>
                </a:solidFill>
                <a:sym typeface="Symbol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sym typeface="Symbol"/>
              </a:rPr>
              <a:t>：特征频率</a:t>
            </a:r>
            <a:endParaRPr lang="en-US" altLang="zh-CN" sz="280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/>
              </a:rPr>
              <a:t>f=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T</a:t>
            </a:r>
            <a:r>
              <a:rPr lang="zh-CN" altLang="en-US" sz="2800" dirty="0"/>
              <a:t>＝</a:t>
            </a:r>
            <a:r>
              <a:rPr lang="en-US" altLang="zh-CN" sz="2800" dirty="0">
                <a:sym typeface="Symbol"/>
              </a:rPr>
              <a:t> </a:t>
            </a:r>
            <a:r>
              <a:rPr lang="en-US" altLang="zh-CN" sz="2800" baseline="-25000" dirty="0">
                <a:sym typeface="Symbol"/>
              </a:rPr>
              <a:t>0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/>
              </a:rPr>
              <a:t>= 1</a:t>
            </a:r>
            <a:endParaRPr lang="zh-CN" altLang="en-US" sz="2800" dirty="0"/>
          </a:p>
        </p:txBody>
      </p:sp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5" y="3426420"/>
            <a:ext cx="5924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66682" y="4470615"/>
            <a:ext cx="3687143" cy="2395603"/>
            <a:chOff x="442682" y="4153484"/>
            <a:chExt cx="3868592" cy="271273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611560" y="5768896"/>
            <a:ext cx="1549158" cy="1097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2" name="公式" r:id="rId9" imgW="609480" imgH="431640" progId="Equation.3">
                    <p:embed/>
                  </p:oleObj>
                </mc:Choice>
                <mc:Fallback>
                  <p:oleObj name="公式" r:id="rId9" imgW="609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5768896"/>
                          <a:ext cx="1549158" cy="1097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右大括号 1"/>
            <p:cNvSpPr/>
            <p:nvPr/>
          </p:nvSpPr>
          <p:spPr>
            <a:xfrm>
              <a:off x="2627784" y="5152189"/>
              <a:ext cx="620609" cy="14451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环形箭头 11"/>
            <p:cNvSpPr/>
            <p:nvPr/>
          </p:nvSpPr>
          <p:spPr>
            <a:xfrm rot="6220216" flipH="1">
              <a:off x="2489519" y="4329135"/>
              <a:ext cx="1997405" cy="164610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49168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2" y="4694014"/>
              <a:ext cx="20097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8" name="Object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80462"/>
              </p:ext>
            </p:extLst>
          </p:nvPr>
        </p:nvGraphicFramePr>
        <p:xfrm>
          <a:off x="796438" y="2862398"/>
          <a:ext cx="5924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3" name="公式" r:id="rId12" imgW="2501640" imgH="241200" progId="Equation.3">
                  <p:embed/>
                </p:oleObj>
              </mc:Choice>
              <mc:Fallback>
                <p:oleObj name="公式" r:id="rId12" imgW="250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38" y="2862398"/>
                        <a:ext cx="59245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/>
              </a:rPr>
              <a:t>随工作频率的变化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2771" name="Object 15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483809" y="1788193"/>
          <a:ext cx="1285884" cy="84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0" name="公式" r:id="rId3" imgW="596880" imgH="393480" progId="Equation.3">
                  <p:embed/>
                </p:oleObj>
              </mc:Choice>
              <mc:Fallback>
                <p:oleObj name="公式" r:id="rId3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809" y="1788193"/>
                        <a:ext cx="1285884" cy="840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7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747778" y="4823372"/>
          <a:ext cx="204383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1" name="公式" r:id="rId5" imgW="914400" imgH="228600" progId="Equation.3">
                  <p:embed/>
                </p:oleObj>
              </mc:Choice>
              <mc:Fallback>
                <p:oleObj name="公式" r:id="rId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778" y="4823372"/>
                        <a:ext cx="204383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38282" y="1071547"/>
            <a:ext cx="7310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表示共基极交流短路电流增益，即输出端交流短路时交流电流之比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8817974" y="367040"/>
          <a:ext cx="1291596" cy="140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2" name="公式" r:id="rId7" imgW="419100" imgH="457200" progId="Equation.3">
                  <p:embed/>
                </p:oleObj>
              </mc:Choice>
              <mc:Fallback>
                <p:oleObj name="公式" r:id="rId7" imgW="41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7974" y="367040"/>
                        <a:ext cx="1291596" cy="1409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53155" y="4989372"/>
            <a:ext cx="4104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ym typeface="Symbol"/>
              </a:rPr>
              <a:t>f=</a:t>
            </a:r>
            <a:r>
              <a:rPr lang="en-US" altLang="zh-CN" sz="2800" dirty="0"/>
              <a:t> f</a:t>
            </a:r>
            <a:r>
              <a:rPr lang="en-US" altLang="zh-CN" sz="2800" baseline="-25000" dirty="0">
                <a:sym typeface="Symbol"/>
              </a:rPr>
              <a:t>       </a:t>
            </a:r>
            <a:r>
              <a:rPr lang="en-US" altLang="zh-CN" sz="2800" dirty="0">
                <a:sym typeface="Symbol"/>
              </a:rPr>
              <a:t>= </a:t>
            </a:r>
            <a:r>
              <a:rPr lang="en-US" altLang="zh-CN" sz="2800" baseline="-25000" dirty="0">
                <a:sym typeface="Symbol"/>
              </a:rPr>
              <a:t>0</a:t>
            </a:r>
            <a:r>
              <a:rPr lang="en-US" altLang="zh-CN" sz="2800" dirty="0">
                <a:sym typeface="Symbol"/>
              </a:rPr>
              <a:t>/2</a:t>
            </a:r>
          </a:p>
        </p:txBody>
      </p:sp>
      <p:graphicFrame>
        <p:nvGraphicFramePr>
          <p:cNvPr id="11" name="Object 15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4875214" y="1765301"/>
          <a:ext cx="1285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3" name="公式" r:id="rId9" imgW="596880" imgH="419040" progId="Equation.3">
                  <p:embed/>
                </p:oleObj>
              </mc:Choice>
              <mc:Fallback>
                <p:oleObj name="公式" r:id="rId9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4" y="1765301"/>
                        <a:ext cx="1285875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151784" y="2138183"/>
            <a:ext cx="430082" cy="14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5400000">
            <a:off x="6816380" y="1968411"/>
            <a:ext cx="199792" cy="56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807968" y="2836472"/>
            <a:ext cx="217004" cy="44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Object 15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3454401" y="3397251"/>
          <a:ext cx="41306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4" name="公式" r:id="rId11" imgW="1917360" imgH="444240" progId="Equation.3">
                  <p:embed/>
                </p:oleObj>
              </mc:Choice>
              <mc:Fallback>
                <p:oleObj name="公式" r:id="rId11" imgW="1917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1" y="3397251"/>
                        <a:ext cx="41306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74386" y="1499642"/>
            <a:ext cx="2268097" cy="13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598951" y="5430942"/>
            <a:ext cx="2794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</a:rPr>
              <a:t>f</a:t>
            </a:r>
            <a:r>
              <a:rPr lang="en-US" altLang="zh-CN" sz="3200" baseline="-25000" dirty="0">
                <a:solidFill>
                  <a:srgbClr val="0000FF"/>
                </a:solidFill>
                <a:sym typeface="Symbol"/>
              </a:rPr>
              <a:t></a:t>
            </a:r>
            <a:r>
              <a:rPr lang="zh-CN" altLang="en-US" sz="3200" dirty="0">
                <a:solidFill>
                  <a:srgbClr val="0000FF"/>
                </a:solidFill>
                <a:sym typeface="Symbol"/>
              </a:rPr>
              <a:t>：</a:t>
            </a:r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</a:t>
            </a:r>
            <a:r>
              <a:rPr lang="zh-CN" altLang="en-US" sz="3200" dirty="0">
                <a:solidFill>
                  <a:srgbClr val="0000FF"/>
                </a:solidFill>
                <a:sym typeface="Symbol"/>
              </a:rPr>
              <a:t>截止频率</a:t>
            </a:r>
            <a:endParaRPr lang="en-US" altLang="zh-CN" sz="32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605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7577"/>
            <a:ext cx="11718701" cy="1935387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Describe qualitatively the four time-delay or </a:t>
            </a:r>
            <a:r>
              <a:rPr lang="en-US" altLang="zh-CN" sz="3600" dirty="0" smtClean="0"/>
              <a:t>time-constant components </a:t>
            </a:r>
            <a:r>
              <a:rPr lang="en-US" altLang="zh-CN" sz="3600" dirty="0"/>
              <a:t>in the </a:t>
            </a:r>
            <a:r>
              <a:rPr lang="en-US" altLang="zh-CN" sz="3600" dirty="0" smtClean="0"/>
              <a:t>frequency response </a:t>
            </a:r>
            <a:r>
              <a:rPr lang="en-US" altLang="zh-CN" sz="3600" dirty="0"/>
              <a:t>of the bipolar </a:t>
            </a:r>
            <a:r>
              <a:rPr lang="en-US" altLang="zh-CN" sz="3600" dirty="0" smtClean="0"/>
              <a:t>transistor </a:t>
            </a:r>
            <a:br>
              <a:rPr lang="en-US" altLang="zh-CN" sz="3600" dirty="0" smtClean="0"/>
            </a:br>
            <a:r>
              <a:rPr lang="en-US" altLang="zh-CN" sz="3600" dirty="0" smtClean="0"/>
              <a:t>or why the frequency </a:t>
            </a:r>
            <a:r>
              <a:rPr lang="en-US" altLang="zh-CN" sz="3600" dirty="0"/>
              <a:t>response of </a:t>
            </a:r>
            <a:r>
              <a:rPr lang="en-US" altLang="zh-CN" sz="3600" dirty="0" smtClean="0"/>
              <a:t>the bipolar transistors is transit-time-dependent?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6" y="2064175"/>
            <a:ext cx="5768775" cy="3555547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35336"/>
              </p:ext>
            </p:extLst>
          </p:nvPr>
        </p:nvGraphicFramePr>
        <p:xfrm>
          <a:off x="6595682" y="1755015"/>
          <a:ext cx="5277307" cy="358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公式" r:id="rId4" imgW="2171520" imgH="1473120" progId="Equation.3">
                  <p:embed/>
                </p:oleObj>
              </mc:Choice>
              <mc:Fallback>
                <p:oleObj name="公式" r:id="rId4" imgW="217152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682" y="1755015"/>
                        <a:ext cx="5277307" cy="3581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478" y="5833700"/>
            <a:ext cx="5476875" cy="10001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65809"/>
              </p:ext>
            </p:extLst>
          </p:nvPr>
        </p:nvGraphicFramePr>
        <p:xfrm>
          <a:off x="1653123" y="1154630"/>
          <a:ext cx="763845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4" name="位图图像" r:id="rId3" imgW="3905795" imgH="2172003" progId="PBrush">
                  <p:embed/>
                </p:oleObj>
              </mc:Choice>
              <mc:Fallback>
                <p:oleObj name="位图图像" r:id="rId3" imgW="3905795" imgH="217200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123" y="1154630"/>
                        <a:ext cx="7638454" cy="4248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5476" y="1969730"/>
            <a:ext cx="355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3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56818" y="4562018"/>
            <a:ext cx="695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3</a:t>
            </a:r>
            <a:r>
              <a:rPr lang="en-US" altLang="zh-CN" sz="2000" dirty="0"/>
              <a:t>dB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7348887" y="5786154"/>
          <a:ext cx="502530" cy="50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5" name="Equation" r:id="rId5" imgW="203024" imgH="203024" progId="Equation.3">
                  <p:embed/>
                </p:oleObj>
              </mc:Choice>
              <mc:Fallback>
                <p:oleObj name="Equation" r:id="rId5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887" y="5786154"/>
                        <a:ext cx="502530" cy="502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/>
          </p:nvPr>
        </p:nvGraphicFramePr>
        <p:xfrm>
          <a:off x="4684591" y="5786154"/>
          <a:ext cx="536032" cy="60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6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591" y="5786154"/>
                        <a:ext cx="536032" cy="603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/>
          </p:nvPr>
        </p:nvGraphicFramePr>
        <p:xfrm>
          <a:off x="6772823" y="5786154"/>
          <a:ext cx="502530" cy="50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7" name="Equation" r:id="rId9" imgW="203024" imgH="203024" progId="Equation.3">
                  <p:embed/>
                </p:oleObj>
              </mc:Choice>
              <mc:Fallback>
                <p:oleObj name="Equation" r:id="rId9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823" y="5786154"/>
                        <a:ext cx="502530" cy="502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8789047" y="5930170"/>
          <a:ext cx="502530" cy="50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8" name="Equation" r:id="rId11" imgW="139700" imgH="139700" progId="Equation.3">
                  <p:embed/>
                </p:oleObj>
              </mc:Choice>
              <mc:Fallback>
                <p:oleObj name="Equation" r:id="rId11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047" y="5930170"/>
                        <a:ext cx="502530" cy="502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/>
          </p:nvPr>
        </p:nvGraphicFramePr>
        <p:xfrm>
          <a:off x="2164311" y="1772817"/>
          <a:ext cx="546502" cy="62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9" name="Equation" r:id="rId13" imgW="177569" imgH="202936" progId="Equation.3">
                  <p:embed/>
                </p:oleObj>
              </mc:Choice>
              <mc:Fallback>
                <p:oleObj name="Equation" r:id="rId13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311" y="1772817"/>
                        <a:ext cx="546502" cy="626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850731" y="2781909"/>
          <a:ext cx="1673389" cy="7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2" name="公式" r:id="rId3" imgW="469696" imgH="203112" progId="Equation.KSEE3">
                  <p:embed/>
                </p:oleObj>
              </mc:Choice>
              <mc:Fallback>
                <p:oleObj name="公式" r:id="rId3" imgW="469696" imgH="203112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731" y="2781909"/>
                        <a:ext cx="1673389" cy="720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837948" y="1045188"/>
          <a:ext cx="3974450" cy="130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3" name="公式" r:id="rId5" imgW="1384300" imgH="457200" progId="Equation.KSEE3">
                  <p:embed/>
                </p:oleObj>
              </mc:Choice>
              <mc:Fallback>
                <p:oleObj name="公式" r:id="rId5" imgW="1384300" imgH="4572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948" y="1045188"/>
                        <a:ext cx="3974450" cy="1303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704716" y="3770027"/>
          <a:ext cx="3491678" cy="8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4" name="公式" r:id="rId7" imgW="825500" imgH="203200" progId="Equation.KSEE3">
                  <p:embed/>
                </p:oleObj>
              </mc:Choice>
              <mc:Fallback>
                <p:oleObj name="公式" r:id="rId7" imgW="825500" imgH="2032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716" y="3770027"/>
                        <a:ext cx="3491678" cy="883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1554517" y="1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增益带宽乘积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1775521" y="4893268"/>
            <a:ext cx="74899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当工作频率远大于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截止频率时，则工作频率与此频率下放大倍数的乘积等于特征频率，因此特征频率又称为增益带宽乘积。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952120" y="524516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/>
          </p:nvPr>
        </p:nvGraphicFramePr>
        <p:xfrm>
          <a:off x="3359696" y="5941905"/>
          <a:ext cx="291970" cy="43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公式" r:id="rId9" imgW="164957" imgH="203024" progId="Equation.KSEE3">
                  <p:embed/>
                </p:oleObj>
              </mc:Choice>
              <mc:Fallback>
                <p:oleObj name="公式" r:id="rId9" imgW="164957" imgH="203024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5941905"/>
                        <a:ext cx="291970" cy="437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1905573" y="5926068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工作频率大于    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4204462" y="5923497"/>
            <a:ext cx="54152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频率每升高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倍，其放大倍数就是原值的二分之一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0" y="45720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集电极</a:t>
            </a:r>
            <a:r>
              <a:rPr lang="zh-CN" altLang="en-US" dirty="0">
                <a:ea typeface="黑体" pitchFamily="49" charset="-122"/>
              </a:rPr>
              <a:t>，</a:t>
            </a:r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表示（</a:t>
            </a:r>
            <a:r>
              <a:rPr lang="en-US" altLang="zh-CN" dirty="0"/>
              <a:t>Collector）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ea typeface="黑体" pitchFamily="49" charset="-122"/>
              </a:rPr>
              <a:t>Jc</a:t>
            </a:r>
            <a:r>
              <a:rPr lang="en-US" altLang="zh-CN" dirty="0">
                <a:solidFill>
                  <a:srgbClr val="FF0000"/>
                </a:solidFill>
                <a:ea typeface="黑体" pitchFamily="49" charset="-122"/>
              </a:rPr>
              <a:t>)</a:t>
            </a:r>
            <a:endParaRPr lang="en-US" altLang="zh-CN" dirty="0"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35399" y="46341"/>
            <a:ext cx="8122255" cy="5584365"/>
            <a:chOff x="-89432" y="-214338"/>
            <a:chExt cx="7738012" cy="5041691"/>
          </a:xfrm>
        </p:grpSpPr>
        <p:sp>
          <p:nvSpPr>
            <p:cNvPr id="5" name="矩形 4"/>
            <p:cNvSpPr/>
            <p:nvPr/>
          </p:nvSpPr>
          <p:spPr>
            <a:xfrm>
              <a:off x="0" y="3357562"/>
              <a:ext cx="3929058" cy="333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  <a:ea typeface="黑体" pitchFamily="49" charset="-122"/>
                </a:rPr>
                <a:t>发射极</a:t>
              </a:r>
              <a:r>
                <a:rPr lang="zh-CN" altLang="en-US" dirty="0">
                  <a:ea typeface="黑体" pitchFamily="49" charset="-122"/>
                </a:rPr>
                <a:t>，</a:t>
              </a:r>
              <a:r>
                <a:rPr lang="zh-CN" altLang="en-US" dirty="0"/>
                <a:t>用</a:t>
              </a:r>
              <a:r>
                <a:rPr lang="en-US" altLang="zh-CN" dirty="0"/>
                <a:t>E</a:t>
              </a:r>
              <a:r>
                <a:rPr lang="zh-CN" altLang="en-US" dirty="0"/>
                <a:t>或</a:t>
              </a:r>
              <a:r>
                <a:rPr lang="en-US" altLang="zh-CN" dirty="0"/>
                <a:t>e</a:t>
              </a:r>
              <a:r>
                <a:rPr lang="zh-CN" altLang="en-US" dirty="0"/>
                <a:t>表示（</a:t>
              </a:r>
              <a:r>
                <a:rPr lang="en-US" altLang="zh-CN" dirty="0"/>
                <a:t>Emitter）</a:t>
              </a:r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89432" y="-214338"/>
              <a:ext cx="7738012" cy="5041691"/>
              <a:chOff x="196288" y="785794"/>
              <a:chExt cx="7738012" cy="5041691"/>
            </a:xfrm>
          </p:grpSpPr>
          <p:graphicFrame>
            <p:nvGraphicFramePr>
              <p:cNvPr id="17410" name="Object 2"/>
              <p:cNvGraphicFramePr>
                <a:graphicFrameLocks noChangeAspect="1"/>
              </p:cNvGraphicFramePr>
              <p:nvPr/>
            </p:nvGraphicFramePr>
            <p:xfrm>
              <a:off x="1000100" y="1428736"/>
              <a:ext cx="6934200" cy="2947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863" name="BMP 图象" r:id="rId3" imgW="5286174" imgH="2247546" progId="PBrush">
                      <p:embed/>
                    </p:oleObj>
                  </mc:Choice>
                  <mc:Fallback>
                    <p:oleObj name="BMP 图象" r:id="rId3" imgW="5286174" imgH="2247546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1428736"/>
                            <a:ext cx="6934200" cy="2947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196288" y="5243963"/>
                <a:ext cx="4176185" cy="58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    基     极</a:t>
                </a:r>
                <a:r>
                  <a:rPr lang="zh-CN" altLang="en-US" dirty="0">
                    <a:ea typeface="黑体" pitchFamily="49" charset="-122"/>
                  </a:rPr>
                  <a:t>，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表示（</a:t>
                </a:r>
                <a:r>
                  <a:rPr lang="en-US" altLang="zh-CN" dirty="0"/>
                  <a:t>Base）    </a:t>
                </a:r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FF0000"/>
                    </a:solidFill>
                    <a:ea typeface="黑体" pitchFamily="49" charset="-122"/>
                  </a:rPr>
                  <a:t>J</a:t>
                </a:r>
                <a:r>
                  <a:rPr lang="en-US" altLang="zh-CN" baseline="-25000" dirty="0" err="1">
                    <a:solidFill>
                      <a:srgbClr val="FF0000"/>
                    </a:solidFill>
                    <a:ea typeface="黑体" pitchFamily="49" charset="-122"/>
                  </a:rPr>
                  <a:t>b</a:t>
                </a:r>
                <a:r>
                  <a:rPr lang="en-US" altLang="zh-CN" dirty="0">
                    <a:solidFill>
                      <a:srgbClr val="FF0000"/>
                    </a:solidFill>
                    <a:ea typeface="黑体" pitchFamily="49" charset="-122"/>
                  </a:rPr>
                  <a:t>)</a:t>
                </a:r>
                <a:endParaRPr lang="en-US" altLang="zh-CN" dirty="0">
                  <a:ea typeface="黑体" pitchFamily="49" charset="-122"/>
                </a:endParaRPr>
              </a:p>
              <a:p>
                <a:pPr algn="ctr"/>
                <a:r>
                  <a:rPr lang="en-US" altLang="zh-CN" dirty="0"/>
                  <a:t>；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36410" y="4542360"/>
                <a:ext cx="2332450" cy="58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发射结：发射极与基</a:t>
                </a:r>
                <a:endParaRPr lang="en-US" altLang="zh-CN" dirty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ea typeface="黑体" pitchFamily="49" charset="-122"/>
                  </a:rPr>
                  <a:t>                  </a:t>
                </a:r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极之间的结</a:t>
                </a:r>
                <a:endParaRPr lang="en-US" altLang="zh-CN" dirty="0">
                  <a:ea typeface="黑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35154" y="5204124"/>
                <a:ext cx="2370909" cy="58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集电结：集电极与基</a:t>
                </a:r>
                <a:endParaRPr lang="en-US" altLang="zh-CN" dirty="0">
                  <a:solidFill>
                    <a:srgbClr val="FF0000"/>
                  </a:solidFill>
                  <a:ea typeface="黑体" pitchFamily="49" charset="-122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黑体" pitchFamily="49" charset="-122"/>
                  </a:rPr>
                  <a:t>                  </a:t>
                </a:r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极之间的结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69767" y="4357694"/>
                <a:ext cx="490527" cy="333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ea typeface="黑体" pitchFamily="49" charset="-122"/>
                  </a:rPr>
                  <a:t>(</a:t>
                </a:r>
                <a:r>
                  <a:rPr lang="en-US" altLang="zh-CN" dirty="0">
                    <a:solidFill>
                      <a:srgbClr val="FF0000"/>
                    </a:solidFill>
                    <a:ea typeface="黑体" pitchFamily="49" charset="-122"/>
                  </a:rPr>
                  <a:t>Je)</a:t>
                </a:r>
                <a:endParaRPr lang="en-US" altLang="zh-CN" dirty="0">
                  <a:ea typeface="黑体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5720" y="785794"/>
                <a:ext cx="2228445" cy="472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/>
                  <a:t>双结三层结构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854828" y="2112646"/>
            <a:ext cx="1932623" cy="2760463"/>
            <a:chOff x="6786578" y="1571612"/>
            <a:chExt cx="2413417" cy="4203456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6578" y="2071678"/>
              <a:ext cx="2257425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3" name="组合 42"/>
            <p:cNvGrpSpPr/>
            <p:nvPr/>
          </p:nvGrpSpPr>
          <p:grpSpPr>
            <a:xfrm>
              <a:off x="7500958" y="1571612"/>
              <a:ext cx="1699037" cy="4203456"/>
              <a:chOff x="7500958" y="1571612"/>
              <a:chExt cx="1699037" cy="4203456"/>
            </a:xfrm>
          </p:grpSpPr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8286776" y="1571612"/>
                <a:ext cx="913219" cy="702994"/>
              </a:xfrm>
              <a:prstGeom prst="rect">
                <a:avLst/>
              </a:prstGeom>
              <a:noFill/>
              <a:ln w="7938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latin typeface="Times New Roman" pitchFamily="18" charset="0"/>
                  </a:rPr>
                  <a:t>cm</a:t>
                </a:r>
                <a:r>
                  <a:rPr kumimoji="1" lang="en-US" altLang="zh-CN" sz="2400" baseline="30000" dirty="0">
                    <a:latin typeface="Times New Roman" pitchFamily="18" charset="0"/>
                  </a:rPr>
                  <a:t>-3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39" name="Text Box 21"/>
              <p:cNvSpPr txBox="1">
                <a:spLocks noChangeArrowheads="1"/>
              </p:cNvSpPr>
              <p:nvPr/>
            </p:nvSpPr>
            <p:spPr bwMode="auto">
              <a:xfrm>
                <a:off x="7500958" y="2071678"/>
                <a:ext cx="871181" cy="702994"/>
              </a:xfrm>
              <a:prstGeom prst="rect">
                <a:avLst/>
              </a:prstGeom>
              <a:noFill/>
              <a:ln w="7938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kumimoji="1" lang="zh-CN" altLang="en-US" sz="2400" baseline="30000" dirty="0">
                    <a:solidFill>
                      <a:srgbClr val="000000"/>
                    </a:solidFill>
                    <a:latin typeface="Times New Roman" pitchFamily="18" charset="0"/>
                  </a:rPr>
                  <a:t>19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7786710" y="5072074"/>
                <a:ext cx="871181" cy="702994"/>
              </a:xfrm>
              <a:prstGeom prst="rect">
                <a:avLst/>
              </a:prstGeom>
              <a:noFill/>
              <a:ln w="7938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kumimoji="1" lang="zh-CN" altLang="en-US" sz="2400" baseline="30000" dirty="0">
                    <a:solidFill>
                      <a:srgbClr val="000000"/>
                    </a:solidFill>
                    <a:latin typeface="Times New Roman" pitchFamily="18" charset="0"/>
                  </a:rPr>
                  <a:t>17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Text Box 23"/>
              <p:cNvSpPr txBox="1">
                <a:spLocks noChangeArrowheads="1"/>
              </p:cNvSpPr>
              <p:nvPr/>
            </p:nvSpPr>
            <p:spPr bwMode="auto">
              <a:xfrm>
                <a:off x="8286776" y="3571876"/>
                <a:ext cx="871181" cy="702994"/>
              </a:xfrm>
              <a:prstGeom prst="rect">
                <a:avLst/>
              </a:prstGeom>
              <a:noFill/>
              <a:ln w="7938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kumimoji="1" lang="zh-CN" altLang="en-US" sz="2400" baseline="30000" dirty="0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07" y="2128551"/>
            <a:ext cx="3935069" cy="2173639"/>
          </a:xfrm>
          <a:noFill/>
          <a:ln/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061" y="1644808"/>
            <a:ext cx="3713690" cy="2789047"/>
          </a:xfrm>
          <a:noFill/>
          <a:ln/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02" y="163929"/>
            <a:ext cx="110488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Describe the response of a bipolar transistor when it is switching between </a:t>
            </a:r>
            <a:r>
              <a:rPr lang="en-US" altLang="zh-CN" sz="3200" dirty="0" smtClean="0"/>
              <a:t>saturation and </a:t>
            </a:r>
            <a:r>
              <a:rPr lang="en-US" altLang="zh-CN" sz="3200" dirty="0"/>
              <a:t>cutoff. 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开关</a:t>
            </a:r>
            <a:r>
              <a:rPr lang="zh-CN" altLang="en-US" sz="3200" b="1" dirty="0">
                <a:solidFill>
                  <a:srgbClr val="FF0000"/>
                </a:solidFill>
              </a:rPr>
              <a:t>过程中的少子分布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319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02" y="4591595"/>
            <a:ext cx="3950074" cy="2073499"/>
          </a:xfrm>
          <a:noFill/>
          <a:ln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92D8A-02A5-4258-9C4E-11F3D0914CC9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061" y="4599690"/>
            <a:ext cx="3417990" cy="2101148"/>
          </a:xfrm>
          <a:prstGeom prst="rect">
            <a:avLst/>
          </a:prstGeom>
          <a:noFill/>
          <a:ln/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51073"/>
              </p:ext>
            </p:extLst>
          </p:nvPr>
        </p:nvGraphicFramePr>
        <p:xfrm>
          <a:off x="8136336" y="1377875"/>
          <a:ext cx="3427945" cy="127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0" name="公式" r:id="rId7" imgW="1879560" imgH="698400" progId="Equation.3">
                  <p:embed/>
                </p:oleObj>
              </mc:Choice>
              <mc:Fallback>
                <p:oleObj name="公式" r:id="rId7" imgW="1879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6336" y="1377875"/>
                        <a:ext cx="3427945" cy="127487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11210"/>
              </p:ext>
            </p:extLst>
          </p:nvPr>
        </p:nvGraphicFramePr>
        <p:xfrm>
          <a:off x="8156833" y="2789482"/>
          <a:ext cx="3150817" cy="151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1" name="Equation" r:id="rId9" imgW="1346200" imgH="990600" progId="Equation.3">
                  <p:embed/>
                </p:oleObj>
              </mc:Choice>
              <mc:Fallback>
                <p:oleObj name="Equation" r:id="rId9" imgW="1346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833" y="2789482"/>
                        <a:ext cx="3150817" cy="151270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34" y="4575647"/>
            <a:ext cx="3627335" cy="212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7969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F9123-385A-4181-9D1E-4A51125203BF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28489" y="350689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 sz="2800" dirty="0" err="1"/>
              <a:t>Schotty</a:t>
            </a:r>
            <a:r>
              <a:rPr lang="zh-CN" altLang="en-US" sz="2800" dirty="0"/>
              <a:t>钳位二极管及其电路符号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87500" y="4654698"/>
            <a:ext cx="357020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钳位二极管的作用</a:t>
            </a:r>
            <a:r>
              <a:rPr lang="zh-CN" altLang="en-US" dirty="0" smtClean="0"/>
              <a:t>：分流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降低</a:t>
            </a:r>
            <a:r>
              <a:rPr lang="en-US" altLang="zh-CN" dirty="0"/>
              <a:t>V</a:t>
            </a:r>
            <a:r>
              <a:rPr lang="en-US" altLang="zh-CN" baseline="-25000" dirty="0"/>
              <a:t>BC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</a:t>
            </a:r>
            <a:r>
              <a:rPr lang="zh-CN" altLang="en-US" dirty="0"/>
              <a:t>0.6-0.3</a:t>
            </a:r>
            <a:r>
              <a:rPr lang="en-US" altLang="zh-CN" dirty="0"/>
              <a:t>V</a:t>
            </a:r>
          </a:p>
        </p:txBody>
      </p:sp>
      <p:sp>
        <p:nvSpPr>
          <p:cNvPr id="2" name="AutoShape 15" descr="“schottky-clamped transistor”的图片搜索结果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7" descr="“schottky-clamped transistor”的图片搜索结果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307" name="Picture 19" descr="http://t2.gfsstp.com/images?q=tbn:ANd9GcQP9NFLmOn9TtRXfUpm81aUBBYKYuiydFuFsP_GpqPgnsoDc5aFz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55" y="137305"/>
            <a:ext cx="5112568" cy="32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5875"/>
            <a:ext cx="553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钳位二极管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24489" y="1761383"/>
            <a:ext cx="5667511" cy="32316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提高开关速度的方法：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</a:endParaRP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减小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发射结和集电结势垒电容</a:t>
            </a: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增大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基极抽取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电流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</a:endParaRP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减小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基极驱动电流</a:t>
            </a: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缩短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基区电子寿命和集电区空穴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寿命</a:t>
            </a:r>
            <a:endParaRPr lang="en-US" altLang="zh-CN" sz="2400" b="1" dirty="0" smtClean="0">
              <a:solidFill>
                <a:srgbClr val="0000CC"/>
              </a:solidFill>
              <a:latin typeface="宋体" pitchFamily="2" charset="-122"/>
            </a:endParaRPr>
          </a:p>
          <a:p>
            <a:pPr marL="514350" indent="-514350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itchFamily="2" charset="-122"/>
              </a:rPr>
              <a:t>减小面积</a:t>
            </a:r>
            <a:endParaRPr lang="zh-CN" altLang="en-US" sz="2400" b="1" dirty="0">
              <a:solidFill>
                <a:srgbClr val="0000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4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941" y="334685"/>
            <a:ext cx="1162962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is meant by base width modulation? What is another term used for this effect? </a:t>
            </a:r>
            <a:br>
              <a:rPr lang="en-US" altLang="zh-CN" dirty="0"/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基区宽度调制效应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——Early effect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Picture 2" descr="http://baike.satipm.com/uploads/metal/DD011T0218001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5020" y="2144139"/>
            <a:ext cx="5007038" cy="2787762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214867" y="2039618"/>
            <a:ext cx="3859411" cy="3090625"/>
            <a:chOff x="4813469" y="1244786"/>
            <a:chExt cx="2777345" cy="231441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对象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38530000"/>
                    </p:ext>
                  </p:extLst>
                </p:nvPr>
              </p:nvGraphicFramePr>
              <p:xfrm>
                <a:off x="4817010" y="1244786"/>
                <a:ext cx="2773804" cy="21945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822" name="BMP 图像" r:id="rId4" imgW="2064960" imgH="1638360" progId="Paint.Picture">
                        <p:embed/>
                      </p:oleObj>
                    </mc:Choice>
                    <mc:Fallback>
                      <p:oleObj name="BMP 图像" r:id="rId4" imgW="2064960" imgH="163836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7010" y="1244786"/>
                              <a:ext cx="2773804" cy="21945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对象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38530000"/>
                    </p:ext>
                  </p:extLst>
                </p:nvPr>
              </p:nvGraphicFramePr>
              <p:xfrm>
                <a:off x="4817010" y="1244786"/>
                <a:ext cx="2773804" cy="21945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7789" name="BMP 图像" r:id="rId6" imgW="2064960" imgH="1638360" progId="Paint.Picture">
                        <p:embed/>
                      </p:oleObj>
                    </mc:Choice>
                    <mc:Fallback>
                      <p:oleObj name="BMP 图像" r:id="rId6" imgW="2064960" imgH="163836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7010" y="1244786"/>
                              <a:ext cx="2773804" cy="21945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813469" y="1504349"/>
                  <a:ext cx="62395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69" y="1504349"/>
                  <a:ext cx="623953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65962" y="3140968"/>
                  <a:ext cx="399084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962" y="3140968"/>
                  <a:ext cx="399084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576" r="-9091" b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057834" y="1802764"/>
                  <a:ext cx="623953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34" y="1802764"/>
                  <a:ext cx="623953" cy="2984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54" r="-12621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750107" y="3189872"/>
                  <a:ext cx="4866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107" y="3189872"/>
                  <a:ext cx="48660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对象 1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15305"/>
              </p:ext>
            </p:extLst>
          </p:nvPr>
        </p:nvGraphicFramePr>
        <p:xfrm>
          <a:off x="5818789" y="5497959"/>
          <a:ext cx="5583622" cy="122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公式" r:id="rId12" imgW="2463800" imgH="584200" progId="Equation.3">
                  <p:embed/>
                </p:oleObj>
              </mc:Choice>
              <mc:Fallback>
                <p:oleObj name="公式" r:id="rId12" imgW="2463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789" y="5497959"/>
                        <a:ext cx="5583622" cy="12235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17636"/>
              </p:ext>
            </p:extLst>
          </p:nvPr>
        </p:nvGraphicFramePr>
        <p:xfrm>
          <a:off x="2002444" y="5497959"/>
          <a:ext cx="3071834" cy="77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公式" r:id="rId14" imgW="838200" imgH="241300" progId="Equation.3">
                  <p:embed/>
                </p:oleObj>
              </mc:Choice>
              <mc:Fallback>
                <p:oleObj name="公式" r:id="rId14" imgW="83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444" y="5497959"/>
                        <a:ext cx="3071834" cy="774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缓变基区晶体管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5" y="2159272"/>
            <a:ext cx="5133656" cy="31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71751"/>
              </p:ext>
            </p:extLst>
          </p:nvPr>
        </p:nvGraphicFramePr>
        <p:xfrm>
          <a:off x="6711156" y="488116"/>
          <a:ext cx="37988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公式" r:id="rId4" imgW="1498320" imgH="419040" progId="Equation.3">
                  <p:embed/>
                </p:oleObj>
              </mc:Choice>
              <mc:Fallback>
                <p:oleObj name="公式" r:id="rId4" imgW="1498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1156" y="488116"/>
                        <a:ext cx="3798887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37293"/>
              </p:ext>
            </p:extLst>
          </p:nvPr>
        </p:nvGraphicFramePr>
        <p:xfrm>
          <a:off x="6628516" y="2050803"/>
          <a:ext cx="4407512" cy="131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3" name="公式" r:id="rId6" imgW="1574640" imgH="469800" progId="Equation.3">
                  <p:embed/>
                </p:oleObj>
              </mc:Choice>
              <mc:Fallback>
                <p:oleObj name="公式" r:id="rId6" imgW="15746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8516" y="2050803"/>
                        <a:ext cx="4407512" cy="1315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88246"/>
              </p:ext>
            </p:extLst>
          </p:nvPr>
        </p:nvGraphicFramePr>
        <p:xfrm>
          <a:off x="6917218" y="3942707"/>
          <a:ext cx="3916346" cy="147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公式" r:id="rId8" imgW="1511300" imgH="571500" progId="Equation.3">
                  <p:embed/>
                </p:oleObj>
              </mc:Choice>
              <mc:Fallback>
                <p:oleObj name="公式" r:id="rId8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218" y="3942707"/>
                        <a:ext cx="3916346" cy="14767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7058731" y="6015692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zh-CN" altLang="en-US" sz="2800" dirty="0" smtClean="0"/>
              <a:t>称为</a:t>
            </a:r>
            <a:r>
              <a:rPr lang="en-US" altLang="zh-CN" sz="2800" dirty="0" err="1" smtClean="0"/>
              <a:t>Gummel</a:t>
            </a:r>
            <a:r>
              <a:rPr lang="zh-CN" altLang="en-US" sz="2800" dirty="0" smtClean="0"/>
              <a:t>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86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453" y="17604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Explain emitter current </a:t>
            </a:r>
            <a:r>
              <a:rPr lang="en-US" altLang="zh-CN" dirty="0" smtClean="0"/>
              <a:t>crowding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基区扩展电阻及发射极电流集边效应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20" name="对象 1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97366"/>
              </p:ext>
            </p:extLst>
          </p:nvPr>
        </p:nvGraphicFramePr>
        <p:xfrm>
          <a:off x="2681273" y="5365528"/>
          <a:ext cx="6483350" cy="50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公式" r:id="rId3" imgW="2349500" imgH="228600" progId="Equation.3">
                  <p:embed/>
                </p:oleObj>
              </mc:Choice>
              <mc:Fallback>
                <p:oleObj name="公式" r:id="rId3" imgW="234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73" y="5365528"/>
                        <a:ext cx="6483350" cy="503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613977" y="1482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dirty="0"/>
              <a:t>+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70110" y="1840771"/>
            <a:ext cx="7305675" cy="2836064"/>
            <a:chOff x="2270110" y="718126"/>
            <a:chExt cx="7305675" cy="2836064"/>
          </a:xfrm>
        </p:grpSpPr>
        <p:grpSp>
          <p:nvGrpSpPr>
            <p:cNvPr id="5" name="组合 4"/>
            <p:cNvGrpSpPr/>
            <p:nvPr/>
          </p:nvGrpSpPr>
          <p:grpSpPr>
            <a:xfrm>
              <a:off x="2270110" y="718126"/>
              <a:ext cx="7305675" cy="2836064"/>
              <a:chOff x="919163" y="1807374"/>
              <a:chExt cx="7305675" cy="2836064"/>
            </a:xfrm>
          </p:grpSpPr>
          <p:pic>
            <p:nvPicPr>
              <p:cNvPr id="85011" name="Picture 1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163" y="2214563"/>
                <a:ext cx="7305675" cy="2428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2" name="直接箭头连接符 31"/>
              <p:cNvCxnSpPr/>
              <p:nvPr/>
            </p:nvCxnSpPr>
            <p:spPr>
              <a:xfrm>
                <a:off x="5461357" y="2708920"/>
                <a:ext cx="3600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4125537" y="2690045"/>
                <a:ext cx="5468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572000" y="2060848"/>
                <a:ext cx="6197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</a:t>
                </a: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BE</a:t>
                </a:r>
                <a:endParaRPr lang="zh-CN" altLang="en-US" sz="2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52120" y="18221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23244" y="180737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91744" y="932769"/>
              <a:ext cx="1671422" cy="738664"/>
              <a:chOff x="3791744" y="932769"/>
              <a:chExt cx="1671422" cy="738664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flipH="1">
                <a:off x="3791744" y="1539851"/>
                <a:ext cx="5468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404647" y="932769"/>
                <a:ext cx="6197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</a:t>
                </a: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BE</a:t>
                </a:r>
                <a:endParaRPr lang="zh-CN" altLang="en-US" sz="2400" dirty="0"/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5103126" y="1539851"/>
                <a:ext cx="3600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3513" y="11663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发射区重掺杂效应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635125" y="2432227"/>
          <a:ext cx="1451470" cy="10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8" name="公式" r:id="rId3" imgW="647640" imgH="457200" progId="Equation.3">
                  <p:embed/>
                </p:oleObj>
              </mc:Choice>
              <mc:Fallback>
                <p:oleObj name="公式" r:id="rId3" imgW="6476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2432227"/>
                        <a:ext cx="1451470" cy="102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734836" y="2432228"/>
          <a:ext cx="1244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9" name="公式" r:id="rId5" imgW="596880" imgH="457200" progId="Equation.3">
                  <p:embed/>
                </p:oleObj>
              </mc:Choice>
              <mc:Fallback>
                <p:oleObj name="公式" r:id="rId5" imgW="596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4836" y="2432228"/>
                        <a:ext cx="1244600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1703513" y="3754590"/>
          <a:ext cx="4214405" cy="92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0" name="公式" r:id="rId7" imgW="2095200" imgH="457200" progId="Equation.3">
                  <p:embed/>
                </p:oleObj>
              </mc:Choice>
              <mc:Fallback>
                <p:oleObj name="公式" r:id="rId7" imgW="209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3754590"/>
                        <a:ext cx="4214405" cy="9202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600056" y="3017872"/>
                <a:ext cx="3881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17    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18   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    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     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3017872"/>
                <a:ext cx="38818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4" t="-444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35126" y="814423"/>
          <a:ext cx="750887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1" name="公式" r:id="rId10" imgW="3759120" imgH="660240" progId="Equation.KSEE3">
                  <p:embed/>
                </p:oleObj>
              </mc:Choice>
              <mc:Fallback>
                <p:oleObj name="公式" r:id="rId10" imgW="3759120" imgH="66024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814423"/>
                        <a:ext cx="7508875" cy="1319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27" y="3376661"/>
            <a:ext cx="4499992" cy="34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384232"/>
              </p:ext>
            </p:extLst>
          </p:nvPr>
        </p:nvGraphicFramePr>
        <p:xfrm>
          <a:off x="3181955" y="1312612"/>
          <a:ext cx="4489461" cy="16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9" name="公式" r:id="rId3" imgW="1511300" imgH="571500" progId="Equation.3">
                  <p:embed/>
                </p:oleObj>
              </mc:Choice>
              <mc:Fallback>
                <p:oleObj name="公式" r:id="rId3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955" y="1312612"/>
                        <a:ext cx="4489461" cy="169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96654"/>
              </p:ext>
            </p:extLst>
          </p:nvPr>
        </p:nvGraphicFramePr>
        <p:xfrm>
          <a:off x="546969" y="5734860"/>
          <a:ext cx="84359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公式" r:id="rId5" imgW="2869920" imgH="330120" progId="Equation.3">
                  <p:embed/>
                </p:oleObj>
              </mc:Choice>
              <mc:Fallback>
                <p:oleObj name="公式" r:id="rId5" imgW="2869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69" y="5734860"/>
                        <a:ext cx="843597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585" y="97442"/>
            <a:ext cx="5562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What is meant by high injection </a:t>
            </a:r>
            <a:br>
              <a:rPr lang="en-US" altLang="zh-CN" sz="3200" dirty="0"/>
            </a:b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注入特性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077" y="48363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准中性基区：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481442"/>
              </p:ext>
            </p:extLst>
          </p:nvPr>
        </p:nvGraphicFramePr>
        <p:xfrm>
          <a:off x="3447545" y="3426182"/>
          <a:ext cx="4567690" cy="95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" name="公式" r:id="rId7" imgW="1637589" imgH="342751" progId="Equation.3">
                  <p:embed/>
                </p:oleObj>
              </mc:Choice>
              <mc:Fallback>
                <p:oleObj name="公式" r:id="rId7" imgW="163758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545" y="3426182"/>
                        <a:ext cx="4567690" cy="955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0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268760"/>
            <a:ext cx="4036651" cy="406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151034" y="140034"/>
            <a:ext cx="5976664" cy="7524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7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Sah</a:t>
            </a:r>
            <a:r>
              <a:rPr lang="zh-CN" altLang="en-US" sz="37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效应和</a:t>
            </a:r>
            <a:r>
              <a:rPr lang="en-US" altLang="zh-CN" sz="37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Webster</a:t>
            </a:r>
            <a:r>
              <a:rPr lang="zh-CN" altLang="en-US" sz="37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效应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75921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9" y="1747628"/>
            <a:ext cx="4415571" cy="345638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-2143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基区展宽效应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——Kirk effect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3519" y="1069429"/>
            <a:ext cx="7860763" cy="56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767736" y="1075848"/>
          <a:ext cx="2376264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公式" r:id="rId4" imgW="914400" imgH="228600" progId="Equation.3">
                  <p:embed/>
                </p:oleObj>
              </mc:Choice>
              <mc:Fallback>
                <p:oleObj name="公式" r:id="rId4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7736" y="1075848"/>
                        <a:ext cx="2376264" cy="594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8315369" y="36374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15370" y="3637411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73059" y="3379656"/>
            <a:ext cx="2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2091597"/>
            <a:ext cx="5642985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1" y="0"/>
            <a:ext cx="61350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最高工作频率</a:t>
            </a:r>
            <a:endParaRPr lang="en-US" altLang="zh-CN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双极晶体管功率增益为</a:t>
            </a:r>
            <a:r>
              <a:rPr lang="en-US" altLang="zh-CN" sz="3200" dirty="0">
                <a:latin typeface="+mn-ea"/>
              </a:rPr>
              <a:t>1</a:t>
            </a:r>
            <a:r>
              <a:rPr lang="zh-CN" altLang="en-US" sz="3200" dirty="0">
                <a:latin typeface="+mn-ea"/>
              </a:rPr>
              <a:t>时的频率</a:t>
            </a:r>
          </a:p>
        </p:txBody>
      </p:sp>
      <p:sp>
        <p:nvSpPr>
          <p:cNvPr id="4" name="矩形 3"/>
          <p:cNvSpPr/>
          <p:nvPr/>
        </p:nvSpPr>
        <p:spPr>
          <a:xfrm>
            <a:off x="1738282" y="3643314"/>
            <a:ext cx="80724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由于一般晶体管的输出阻抗大于输入阻抗，因此，即使</a:t>
            </a:r>
            <a:r>
              <a:rPr lang="en-US" altLang="zh-CN" sz="2400" dirty="0"/>
              <a:t>β≤1</a:t>
            </a:r>
            <a:r>
              <a:rPr lang="zh-CN" altLang="en-US" sz="2400" dirty="0"/>
              <a:t>，它仍可以获得功率放大。故为了说明晶体管工作频率上的限制，又专门定义功率增益等于</a:t>
            </a:r>
            <a:r>
              <a:rPr lang="en-US" altLang="zh-CN" sz="2400" dirty="0"/>
              <a:t>1</a:t>
            </a:r>
            <a:r>
              <a:rPr lang="zh-CN" altLang="en-US" sz="2400" dirty="0"/>
              <a:t>时的工作频率称为晶体管的最高振荡频率</a:t>
            </a:r>
            <a:r>
              <a:rPr lang="en-US" altLang="zh-CN" sz="2400" dirty="0"/>
              <a:t>fm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    显然，当</a:t>
            </a:r>
            <a:r>
              <a:rPr lang="en-US" altLang="zh-CN" sz="2400" dirty="0"/>
              <a:t>f=fm</a:t>
            </a:r>
            <a:r>
              <a:rPr lang="zh-CN" altLang="en-US" sz="2400" dirty="0"/>
              <a:t>时，晶体管的功率放大倍数等于</a:t>
            </a:r>
            <a:r>
              <a:rPr lang="en-US" altLang="zh-CN" sz="2400" dirty="0"/>
              <a:t>1</a:t>
            </a:r>
            <a:r>
              <a:rPr lang="zh-CN" altLang="en-US" sz="2400" dirty="0"/>
              <a:t>。其输出端功率反馈到输入端时刚好可以维持振荡状态，如果频率再高一点，电路就会停止振荡。</a:t>
            </a:r>
          </a:p>
          <a:p>
            <a:r>
              <a:rPr lang="zh-CN" altLang="en-US" sz="2400" dirty="0"/>
              <a:t>  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2141" y="223045"/>
            <a:ext cx="866369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259" y="5380672"/>
            <a:ext cx="112374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charge flow in an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bipolar transistor biased in the forward-active mode. Is the current by drift or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41204" y="1223020"/>
            <a:ext cx="6940996" cy="5634980"/>
            <a:chOff x="1375420" y="962372"/>
            <a:chExt cx="6143228" cy="4914900"/>
          </a:xfrm>
        </p:grpSpPr>
        <p:pic>
          <p:nvPicPr>
            <p:cNvPr id="655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773" y="1276297"/>
              <a:ext cx="2809875" cy="355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420" y="962372"/>
              <a:ext cx="2809875" cy="491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231" y="1229304"/>
              <a:ext cx="590550" cy="447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28033" y="0"/>
            <a:ext cx="821899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dirty="0" err="1" smtClean="0">
                <a:solidFill>
                  <a:srgbClr val="FF0000"/>
                </a:solidFill>
              </a:rPr>
              <a:t>Heterojunction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bipolar transistor 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异质结晶体管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C79BD-5719-4F96-8423-08C1FB8A4F05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695450" y="848985"/>
            <a:ext cx="8286750" cy="5181600"/>
            <a:chOff x="422391" y="836712"/>
            <a:chExt cx="8286750" cy="5181600"/>
          </a:xfrm>
        </p:grpSpPr>
        <p:pic>
          <p:nvPicPr>
            <p:cNvPr id="665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91" y="836712"/>
              <a:ext cx="8286750" cy="518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接连接符 4"/>
            <p:cNvCxnSpPr/>
            <p:nvPr/>
          </p:nvCxnSpPr>
          <p:spPr>
            <a:xfrm>
              <a:off x="4427984" y="4725144"/>
              <a:ext cx="3600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427984" y="5367783"/>
              <a:ext cx="3600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499992" y="4725144"/>
              <a:ext cx="0" cy="6465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3907073" y="4890539"/>
                  <a:ext cx="5929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073" y="4890539"/>
                  <a:ext cx="59291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371" r="-3093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3"/>
          <p:cNvSpPr txBox="1"/>
          <p:nvPr/>
        </p:nvSpPr>
        <p:spPr>
          <a:xfrm>
            <a:off x="9408926" y="882808"/>
            <a:ext cx="21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Vacuum level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92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77792" y="603112"/>
            <a:ext cx="8077200" cy="34163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N</a:t>
            </a:r>
            <a:r>
              <a:rPr lang="en-US" altLang="zh-CN" baseline="-25000" dirty="0" err="1"/>
              <a:t>b</a:t>
            </a:r>
            <a:r>
              <a:rPr lang="zh-CN" altLang="en-US" dirty="0"/>
              <a:t>可提高至10</a:t>
            </a:r>
            <a:r>
              <a:rPr lang="zh-CN" altLang="en-US" baseline="30000" dirty="0"/>
              <a:t>20</a:t>
            </a:r>
            <a:r>
              <a:rPr lang="zh-CN" altLang="en-US" dirty="0"/>
              <a:t>/</a:t>
            </a:r>
            <a:r>
              <a:rPr lang="en-US" altLang="zh-CN" dirty="0"/>
              <a:t>cm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１、</a:t>
            </a:r>
            <a:r>
              <a:rPr lang="zh-CN" altLang="en-US" dirty="0"/>
              <a:t>基区不容易穿通</a:t>
            </a:r>
            <a:r>
              <a:rPr lang="en-US" altLang="zh-CN" dirty="0"/>
              <a:t>，</a:t>
            </a:r>
            <a:r>
              <a:rPr lang="zh-CN" altLang="en-US" dirty="0"/>
              <a:t>从而厚度可以做小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２、</a:t>
            </a:r>
            <a:r>
              <a:rPr lang="en-US" altLang="zh-CN" dirty="0"/>
              <a:t>R</a:t>
            </a:r>
            <a:r>
              <a:rPr lang="en-US" altLang="zh-CN" baseline="-25000" dirty="0"/>
              <a:t>B</a:t>
            </a:r>
            <a:r>
              <a:rPr lang="zh-CN" altLang="en-US" dirty="0"/>
              <a:t>降低，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max</a:t>
            </a:r>
            <a:r>
              <a:rPr lang="zh-CN" altLang="en-US" dirty="0"/>
              <a:t>可提高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３、基区电导调制效应不明显，大注入效应不明显，改善大注入下的增益下降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４、基区电荷对输出电压不敏感，</a:t>
            </a:r>
            <a:r>
              <a:rPr lang="en-US" altLang="zh-CN" dirty="0"/>
              <a:t>Early</a:t>
            </a:r>
            <a:r>
              <a:rPr lang="zh-CN" altLang="en-US" dirty="0"/>
              <a:t>电压显著增大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77792" y="4637164"/>
            <a:ext cx="7491153" cy="83099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N</a:t>
            </a:r>
            <a:r>
              <a:rPr lang="en-US" altLang="zh-CN" baseline="-25000" dirty="0"/>
              <a:t>E</a:t>
            </a:r>
            <a:r>
              <a:rPr lang="zh-CN" altLang="en-US" dirty="0"/>
              <a:t>可降低到10</a:t>
            </a:r>
            <a:r>
              <a:rPr lang="zh-CN" altLang="en-US" baseline="30000" dirty="0"/>
              <a:t>17</a:t>
            </a:r>
            <a:r>
              <a:rPr lang="zh-CN" altLang="en-US" dirty="0"/>
              <a:t>/</a:t>
            </a:r>
            <a:r>
              <a:rPr lang="en-US" altLang="zh-CN" dirty="0"/>
              <a:t>cm</a:t>
            </a:r>
            <a:r>
              <a:rPr lang="en-US" altLang="zh-CN" baseline="30000" dirty="0"/>
              <a:t>3</a:t>
            </a:r>
            <a:r>
              <a:rPr lang="en-US" altLang="zh-CN" dirty="0"/>
              <a:t>,</a:t>
            </a:r>
          </a:p>
          <a:p>
            <a:pPr eaLnBrk="1" hangingPunct="1"/>
            <a:r>
              <a:rPr lang="zh-CN" altLang="en-US" dirty="0"/>
              <a:t>　　发射结耗尽层电容减少，电流放大截止频率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T</a:t>
            </a:r>
            <a:r>
              <a:rPr lang="zh-CN" altLang="en-US" dirty="0"/>
              <a:t>上升</a:t>
            </a:r>
          </a:p>
        </p:txBody>
      </p:sp>
    </p:spTree>
    <p:extLst>
      <p:ext uri="{BB962C8B-B14F-4D97-AF65-F5344CB8AC3E}">
        <p14:creationId xmlns:p14="http://schemas.microsoft.com/office/powerpoint/2010/main" val="39051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83633" y="88661"/>
            <a:ext cx="6695567" cy="3272432"/>
            <a:chOff x="942110" y="191708"/>
            <a:chExt cx="7731219" cy="4230767"/>
          </a:xfrm>
        </p:grpSpPr>
        <p:grpSp>
          <p:nvGrpSpPr>
            <p:cNvPr id="7" name="组合 6"/>
            <p:cNvGrpSpPr/>
            <p:nvPr/>
          </p:nvGrpSpPr>
          <p:grpSpPr>
            <a:xfrm>
              <a:off x="942110" y="191708"/>
              <a:ext cx="7731219" cy="4230767"/>
              <a:chOff x="942110" y="191708"/>
              <a:chExt cx="7731219" cy="4230767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764704"/>
                <a:ext cx="6924675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942110" y="2255366"/>
                <a:ext cx="466811" cy="676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184307" y="2111782"/>
                <a:ext cx="489022" cy="67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546280" y="3746029"/>
                <a:ext cx="489022" cy="67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915816" y="3059668"/>
                <a:ext cx="505679" cy="67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56176" y="3059668"/>
                <a:ext cx="537147" cy="67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40493" y="191708"/>
                <a:ext cx="983225" cy="67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90186" y="202215"/>
                <a:ext cx="1770800" cy="676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568208" y="2635002"/>
              <a:ext cx="520487" cy="676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72198" y="2896612"/>
              <a:ext cx="537147" cy="676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03982" y="2635002"/>
              <a:ext cx="537147" cy="676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对象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305301" y="3827463"/>
          <a:ext cx="2690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公式" r:id="rId4" imgW="1015920" imgH="215640" progId="Equation.3">
                  <p:embed/>
                </p:oleObj>
              </mc:Choice>
              <mc:Fallback>
                <p:oleObj name="公式" r:id="rId4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1" y="3827463"/>
                        <a:ext cx="2690813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75482" y="3233501"/>
          <a:ext cx="3775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公式" r:id="rId6" imgW="1726920" imgH="228600" progId="Equation.3">
                  <p:embed/>
                </p:oleObj>
              </mc:Choice>
              <mc:Fallback>
                <p:oleObj name="公式" r:id="rId6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482" y="3233501"/>
                        <a:ext cx="3775075" cy="500062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9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676738" y="3176753"/>
          <a:ext cx="385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公式" r:id="rId8" imgW="1726920" imgH="228600" progId="Equation.3">
                  <p:embed/>
                </p:oleObj>
              </mc:Choice>
              <mc:Fallback>
                <p:oleObj name="公式" r:id="rId8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38" y="3176753"/>
                        <a:ext cx="3857625" cy="51117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9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4138657" y="2660621"/>
            <a:ext cx="359052" cy="469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7659212" y="2520188"/>
            <a:ext cx="452583" cy="4692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/>
          <p:cNvSpPr txBox="1">
            <a:spLocks/>
          </p:cNvSpPr>
          <p:nvPr/>
        </p:nvSpPr>
        <p:spPr>
          <a:xfrm>
            <a:off x="1384097" y="63976"/>
            <a:ext cx="247172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E-M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256242" y="13158"/>
          <a:ext cx="2411759" cy="44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3" name="公式" r:id="rId10" imgW="1231560" imgH="228600" progId="Equation.3">
                  <p:embed/>
                </p:oleObj>
              </mc:Choice>
              <mc:Fallback>
                <p:oleObj name="公式" r:id="rId10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2" y="13158"/>
                        <a:ext cx="2411759" cy="447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240658" y="5648097"/>
            <a:ext cx="7695460" cy="1103752"/>
            <a:chOff x="971600" y="305052"/>
            <a:chExt cx="7695460" cy="1103752"/>
          </a:xfrm>
        </p:grpSpPr>
        <p:graphicFrame>
          <p:nvGraphicFramePr>
            <p:cNvPr id="25" name="Object 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71600" y="305052"/>
            <a:ext cx="7695460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4" name="公式" r:id="rId12" imgW="3517560" imgH="228600" progId="Equation.3">
                    <p:embed/>
                  </p:oleObj>
                </mc:Choice>
                <mc:Fallback>
                  <p:oleObj name="公式" r:id="rId12" imgW="3517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305052"/>
                          <a:ext cx="7695460" cy="500066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063039" y="908720"/>
            <a:ext cx="7390130" cy="500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5" name="公式" r:id="rId14" imgW="3377880" imgH="228600" progId="Equation.3">
                    <p:embed/>
                  </p:oleObj>
                </mc:Choice>
                <mc:Fallback>
                  <p:oleObj name="公式" r:id="rId14" imgW="3377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039" y="908720"/>
                          <a:ext cx="7390130" cy="500084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367214" y="4365625"/>
          <a:ext cx="22812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6" name="公式" r:id="rId16" imgW="939600" imgH="228600" progId="Equation.3">
                  <p:embed/>
                </p:oleObj>
              </mc:Choice>
              <mc:Fallback>
                <p:oleObj name="公式" r:id="rId16" imgW="93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67214" y="4365625"/>
                        <a:ext cx="228123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446589" y="5118100"/>
          <a:ext cx="39211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7" name="公式" r:id="rId18" imgW="1688760" imgH="215640" progId="Equation.3">
                  <p:embed/>
                </p:oleObj>
              </mc:Choice>
              <mc:Fallback>
                <p:oleObj name="公式" r:id="rId18" imgW="1688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46589" y="5118100"/>
                        <a:ext cx="39211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170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95236" y="155770"/>
            <a:ext cx="9106705" cy="6211265"/>
            <a:chOff x="34184" y="693000"/>
            <a:chExt cx="9106705" cy="6211265"/>
          </a:xfrm>
        </p:grpSpPr>
        <p:graphicFrame>
          <p:nvGraphicFramePr>
            <p:cNvPr id="5" name="对象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4184" y="904220"/>
            <a:ext cx="3415440" cy="1381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2" name="公式" r:id="rId3" imgW="1193760" imgH="482400" progId="Equation.3">
                    <p:embed/>
                  </p:oleObj>
                </mc:Choice>
                <mc:Fallback>
                  <p:oleObj name="公式" r:id="rId3" imgW="11937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4" y="904220"/>
                          <a:ext cx="3415440" cy="1381820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25098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组合 26"/>
            <p:cNvGrpSpPr/>
            <p:nvPr/>
          </p:nvGrpSpPr>
          <p:grpSpPr>
            <a:xfrm>
              <a:off x="3561040" y="693000"/>
              <a:ext cx="5579849" cy="3596106"/>
              <a:chOff x="3561040" y="693000"/>
              <a:chExt cx="5579849" cy="3596106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3852515" y="693000"/>
              <a:ext cx="1076414" cy="484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3" name="公式" r:id="rId5" imgW="507960" imgH="228600" progId="Equation.3">
                      <p:embed/>
                    </p:oleObj>
                  </mc:Choice>
                  <mc:Fallback>
                    <p:oleObj name="公式" r:id="rId5" imgW="5079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2515" y="693000"/>
                            <a:ext cx="1076414" cy="484387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/>
              <p:cNvGraphicFramePr>
                <a:graphicFrameLocks noChangeAspect="1"/>
              </p:cNvGraphicFramePr>
              <p:nvPr/>
            </p:nvGraphicFramePr>
            <p:xfrm>
              <a:off x="6126735" y="3047590"/>
              <a:ext cx="2507419" cy="1241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4" name="公式" r:id="rId7" imgW="1104840" imgH="444240" progId="Equation.3">
                      <p:embed/>
                    </p:oleObj>
                  </mc:Choice>
                  <mc:Fallback>
                    <p:oleObj name="公式" r:id="rId7" imgW="110484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6735" y="3047590"/>
                            <a:ext cx="2507419" cy="1241516"/>
                          </a:xfrm>
                          <a:prstGeom prst="rect">
                            <a:avLst/>
                          </a:prstGeom>
                          <a:solidFill>
                            <a:srgbClr val="00B0F0">
                              <a:alpha val="32941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右箭头 10"/>
              <p:cNvSpPr/>
              <p:nvPr/>
            </p:nvSpPr>
            <p:spPr>
              <a:xfrm>
                <a:off x="3561040" y="1344783"/>
                <a:ext cx="1583913" cy="2346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" name="对象 1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5144953" y="1472517"/>
              <a:ext cx="3995936" cy="480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5" name="公式" r:id="rId9" imgW="1790640" imgH="228600" progId="Equation.3">
                      <p:embed/>
                    </p:oleObj>
                  </mc:Choice>
                  <mc:Fallback>
                    <p:oleObj name="公式" r:id="rId9" imgW="1790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953" y="1472517"/>
                            <a:ext cx="3995936" cy="48027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下箭头 2"/>
              <p:cNvSpPr/>
              <p:nvPr/>
            </p:nvSpPr>
            <p:spPr>
              <a:xfrm>
                <a:off x="7580538" y="2232415"/>
                <a:ext cx="288032" cy="6480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6041809" y="2297619"/>
              <a:ext cx="1388170" cy="520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6" name="公式" r:id="rId11" imgW="609480" imgH="228600" progId="Equation.3">
                      <p:embed/>
                    </p:oleObj>
                  </mc:Choice>
                  <mc:Fallback>
                    <p:oleObj name="公式" r:id="rId11" imgW="609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41809" y="2297619"/>
                            <a:ext cx="1388170" cy="520386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组合 25"/>
            <p:cNvGrpSpPr/>
            <p:nvPr/>
          </p:nvGrpSpPr>
          <p:grpSpPr>
            <a:xfrm>
              <a:off x="193732" y="2556451"/>
              <a:ext cx="5868994" cy="3929181"/>
              <a:chOff x="233241" y="2524447"/>
              <a:chExt cx="5868994" cy="3929181"/>
            </a:xfrm>
          </p:grpSpPr>
          <p:graphicFrame>
            <p:nvGraphicFramePr>
              <p:cNvPr id="8" name="对象 7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3362210" y="5351903"/>
              <a:ext cx="2740025" cy="1101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7" name="公式" r:id="rId13" imgW="1104840" imgH="444240" progId="Equation.3">
                      <p:embed/>
                    </p:oleObj>
                  </mc:Choice>
                  <mc:Fallback>
                    <p:oleObj name="公式" r:id="rId13" imgW="110484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2210" y="5351903"/>
                            <a:ext cx="2740025" cy="1101725"/>
                          </a:xfrm>
                          <a:prstGeom prst="rect">
                            <a:avLst/>
                          </a:prstGeom>
                          <a:solidFill>
                            <a:srgbClr val="00B0F0">
                              <a:alpha val="38039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下箭头 20"/>
              <p:cNvSpPr/>
              <p:nvPr/>
            </p:nvSpPr>
            <p:spPr>
              <a:xfrm>
                <a:off x="1101283" y="2524447"/>
                <a:ext cx="288032" cy="6480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/>
            </p:nvGraphicFramePr>
            <p:xfrm>
              <a:off x="1644916" y="2541773"/>
              <a:ext cx="129540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8" name="公式" r:id="rId15" imgW="507960" imgH="228600" progId="Equation.3">
                      <p:embed/>
                    </p:oleObj>
                  </mc:Choice>
                  <mc:Fallback>
                    <p:oleObj name="公式" r:id="rId15" imgW="5079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4916" y="2541773"/>
                            <a:ext cx="1295400" cy="582612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305124" y="4437949"/>
              <a:ext cx="4568086" cy="567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79" name="公式" r:id="rId17" imgW="1841400" imgH="228600" progId="Equation.3">
                      <p:embed/>
                    </p:oleObj>
                  </mc:Choice>
                  <mc:Fallback>
                    <p:oleObj name="公式" r:id="rId17" imgW="1841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24" y="4437949"/>
                            <a:ext cx="4568086" cy="5671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/>
            </p:nvGraphicFramePr>
            <p:xfrm>
              <a:off x="867835" y="5296440"/>
              <a:ext cx="1554162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80" name="公式" r:id="rId19" imgW="609480" imgH="228600" progId="Equation.3">
                      <p:embed/>
                    </p:oleObj>
                  </mc:Choice>
                  <mc:Fallback>
                    <p:oleObj name="公式" r:id="rId19" imgW="609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7835" y="5296440"/>
                            <a:ext cx="1554162" cy="582612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圆角右箭头 22"/>
              <p:cNvSpPr/>
              <p:nvPr/>
            </p:nvSpPr>
            <p:spPr>
              <a:xfrm flipV="1">
                <a:off x="233241" y="5565479"/>
                <a:ext cx="3096344" cy="792088"/>
              </a:xfrm>
              <a:prstGeom prst="bentArrow">
                <a:avLst>
                  <a:gd name="adj1" fmla="val 16577"/>
                  <a:gd name="adj2" fmla="val 31581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02650" y="4965273"/>
              <a:ext cx="25557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dirty="0"/>
                <a:t>I</a:t>
              </a:r>
              <a:r>
                <a:rPr lang="en-US" altLang="zh-CN" sz="2400" baseline="-25000" dirty="0"/>
                <a:t>EBO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 I</a:t>
              </a:r>
              <a:r>
                <a:rPr lang="en-US" altLang="zh-CN" sz="2400" baseline="-25000" dirty="0"/>
                <a:t>CBO </a:t>
              </a:r>
              <a:r>
                <a:rPr lang="zh-CN" altLang="en-US" sz="2400" dirty="0"/>
                <a:t>）是集电极（发射极）开路的发射结（集电结）反射饱和电流</a:t>
              </a:r>
            </a:p>
          </p:txBody>
        </p:sp>
        <p:graphicFrame>
          <p:nvGraphicFramePr>
            <p:cNvPr id="24" name="对象 23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457000" y="735921"/>
            <a:ext cx="3482519" cy="60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1" name="公式" r:id="rId21" imgW="1307880" imgH="228600" progId="Equation.3">
                    <p:embed/>
                  </p:oleObj>
                </mc:Choice>
                <mc:Fallback>
                  <p:oleObj name="公式" r:id="rId21" imgW="1307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000" y="735921"/>
                          <a:ext cx="3482519" cy="608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65615" y="3558415"/>
            <a:ext cx="3978144" cy="695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2" name="公式" r:id="rId23" imgW="1307880" imgH="228600" progId="Equation.3">
                    <p:embed/>
                  </p:oleObj>
                </mc:Choice>
                <mc:Fallback>
                  <p:oleObj name="公式" r:id="rId23" imgW="1307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15" y="3558415"/>
                          <a:ext cx="3978144" cy="6955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138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86504"/>
              </p:ext>
            </p:extLst>
          </p:nvPr>
        </p:nvGraphicFramePr>
        <p:xfrm>
          <a:off x="1118937" y="530417"/>
          <a:ext cx="8749215" cy="224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公式" r:id="rId3" imgW="2679700" imgH="800100" progId="Equation.KSEE3">
                  <p:embed/>
                </p:oleObj>
              </mc:Choice>
              <mc:Fallback>
                <p:oleObj name="公式" r:id="rId3" imgW="2679700" imgH="8001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937" y="530417"/>
                        <a:ext cx="8749215" cy="224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30261"/>
              </p:ext>
            </p:extLst>
          </p:nvPr>
        </p:nvGraphicFramePr>
        <p:xfrm>
          <a:off x="1599448" y="3313778"/>
          <a:ext cx="3024336" cy="61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9" name="公式" r:id="rId5" imgW="1066337" imgH="215806" progId="Equation.KSEE3">
                  <p:embed/>
                </p:oleObj>
              </mc:Choice>
              <mc:Fallback>
                <p:oleObj name="公式" r:id="rId5" imgW="1066337" imgH="215806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448" y="3313778"/>
                        <a:ext cx="3024336" cy="612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/>
              <p:cNvSpPr txBox="1"/>
              <p:nvPr/>
            </p:nvSpPr>
            <p:spPr bwMode="auto">
              <a:xfrm>
                <a:off x="5844952" y="3071819"/>
                <a:ext cx="4464496" cy="1096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𝐴𝑞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952" y="3071819"/>
                <a:ext cx="4464496" cy="1096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/>
              <p:cNvSpPr txBox="1"/>
              <p:nvPr/>
            </p:nvSpPr>
            <p:spPr bwMode="auto">
              <a:xfrm>
                <a:off x="1479141" y="4287323"/>
                <a:ext cx="3024336" cy="1096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9141" y="4287323"/>
                <a:ext cx="3024336" cy="10960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53300"/>
              </p:ext>
            </p:extLst>
          </p:nvPr>
        </p:nvGraphicFramePr>
        <p:xfrm>
          <a:off x="1868316" y="5625379"/>
          <a:ext cx="7953272" cy="109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公式" r:id="rId9" imgW="2882900" imgH="381000" progId="Equation.KSEE3">
                  <p:embed/>
                </p:oleObj>
              </mc:Choice>
              <mc:Fallback>
                <p:oleObj name="公式" r:id="rId9" imgW="2882900" imgH="3810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316" y="5625379"/>
                        <a:ext cx="7953272" cy="1096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53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  <a:pPr/>
              <a:t>36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hlinkClick r:id="" action="ppaction://ole?verb=1"/>
              </p:cNvPr>
              <p:cNvSpPr txBox="1"/>
              <p:nvPr/>
            </p:nvSpPr>
            <p:spPr bwMode="auto">
              <a:xfrm>
                <a:off x="1524001" y="136524"/>
                <a:ext cx="9144000" cy="68208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𝐵𝐸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𝐵𝐶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..........................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发射极向集电极的传输电流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𝐵𝐸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正向传输电流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反向传输电流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晶体管的饱和电流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𝐵𝑂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𝐴𝑞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热平衡时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基区的多子电荷总量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𝑞𝐴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工作状态下基区多子电荷总量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136524"/>
                <a:ext cx="9144000" cy="6820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738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113666" name="Object 9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3071664" y="-482"/>
          <a:ext cx="3600400" cy="118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6" name="公式" r:id="rId3" imgW="1218960" imgH="368280" progId="Equation.3">
                  <p:embed/>
                </p:oleObj>
              </mc:Choice>
              <mc:Fallback>
                <p:oleObj name="公式" r:id="rId3" imgW="1218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-482"/>
                        <a:ext cx="3600400" cy="1186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0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423593" y="1268760"/>
          <a:ext cx="65907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7" name="公式" r:id="rId5" imgW="2209680" imgH="241200" progId="Equation.3">
                  <p:embed/>
                </p:oleObj>
              </mc:Choice>
              <mc:Fallback>
                <p:oleObj name="公式" r:id="rId5" imgW="2209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1268760"/>
                        <a:ext cx="659073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47529" y="2348880"/>
          <a:ext cx="7896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公式" r:id="rId7" imgW="3581280" imgH="228600" progId="Equation.3">
                  <p:embed/>
                </p:oleObj>
              </mc:Choice>
              <mc:Fallback>
                <p:oleObj name="公式" r:id="rId7" imgW="358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2348880"/>
                        <a:ext cx="78962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47529" y="3140968"/>
          <a:ext cx="837813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9" name="公式" r:id="rId9" imgW="4546440" imgH="507960" progId="Equation.3">
                  <p:embed/>
                </p:oleObj>
              </mc:Choice>
              <mc:Fallback>
                <p:oleObj name="公式" r:id="rId9" imgW="4546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3140968"/>
                        <a:ext cx="8378131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47528" y="4293096"/>
          <a:ext cx="840153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name="公式" r:id="rId11" imgW="4559040" imgH="507960" progId="Equation.3">
                  <p:embed/>
                </p:oleObj>
              </mc:Choice>
              <mc:Fallback>
                <p:oleObj name="公式" r:id="rId11" imgW="4559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293096"/>
                        <a:ext cx="8401534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47528" y="5373217"/>
          <a:ext cx="8208912" cy="45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1" name="公式" r:id="rId13" imgW="4101840" imgH="228600" progId="Equation.3">
                  <p:embed/>
                </p:oleObj>
              </mc:Choice>
              <mc:Fallback>
                <p:oleObj name="公式" r:id="rId13" imgW="410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373217"/>
                        <a:ext cx="8208912" cy="456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47529" y="6165304"/>
          <a:ext cx="82089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2" name="公式" r:id="rId15" imgW="4101840" imgH="228600" progId="Equation.3">
                  <p:embed/>
                </p:oleObj>
              </mc:Choice>
              <mc:Fallback>
                <p:oleObj name="公式" r:id="rId15" imgW="410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6165304"/>
                        <a:ext cx="82089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98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BE020-EB12-4982-9348-67BE4668B05A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919537" y="332657"/>
            <a:ext cx="67140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FF0000"/>
                </a:solidFill>
              </a:rPr>
              <a:t>新型高性能双极晶体管：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0" y="2249124"/>
            <a:ext cx="118801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3200" dirty="0">
                <a:latin typeface="+mn-ea"/>
                <a:ea typeface="+mn-ea"/>
              </a:rPr>
              <a:t>异质结晶体管（</a:t>
            </a:r>
            <a:r>
              <a:rPr lang="en-US" altLang="zh-CN" sz="3200" dirty="0" smtClean="0">
                <a:latin typeface="+mn-ea"/>
                <a:ea typeface="+mn-ea"/>
              </a:rPr>
              <a:t>HBT——heterojunction-bipolar-transistor）</a:t>
            </a:r>
            <a:endParaRPr lang="en-US" altLang="zh-CN" sz="32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3200" dirty="0">
                <a:latin typeface="+mn-ea"/>
                <a:ea typeface="+mn-ea"/>
              </a:rPr>
              <a:t>多晶硅发射极晶体管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3200" dirty="0">
                <a:latin typeface="+mn-ea"/>
                <a:ea typeface="+mn-ea"/>
              </a:rPr>
              <a:t>锗硅基区晶体管</a:t>
            </a:r>
          </a:p>
        </p:txBody>
      </p:sp>
    </p:spTree>
    <p:extLst>
      <p:ext uri="{BB962C8B-B14F-4D97-AF65-F5344CB8AC3E}">
        <p14:creationId xmlns:p14="http://schemas.microsoft.com/office/powerpoint/2010/main" val="2664365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C79BD-5719-4F96-8423-08C1FB8A4F05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700607"/>
            <a:ext cx="82867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74939" y="470491"/>
            <a:ext cx="21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Vacuum level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198875" y="196551"/>
            <a:ext cx="72008" cy="669674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807775"/>
              </p:ext>
            </p:extLst>
          </p:nvPr>
        </p:nvGraphicFramePr>
        <p:xfrm>
          <a:off x="117976" y="5819405"/>
          <a:ext cx="6363035" cy="107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公式" r:id="rId4" imgW="4165560" imgH="711000" progId="Equation.3">
                  <p:embed/>
                </p:oleObj>
              </mc:Choice>
              <mc:Fallback>
                <p:oleObj name="公式" r:id="rId4" imgW="4165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76" y="5819405"/>
                        <a:ext cx="6363035" cy="107389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3317" y="285825"/>
            <a:ext cx="3865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HBT——</a:t>
            </a:r>
            <a:r>
              <a:rPr lang="en-US" altLang="zh-CN" sz="3600" b="1" dirty="0" smtClean="0">
                <a:solidFill>
                  <a:srgbClr val="FF0000"/>
                </a:solidFill>
                <a:latin typeface="+mn-ea"/>
              </a:rPr>
              <a:t>heterojunction bipolar transistor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 descr="“transistor theory”的图片搜索结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AutoShape 4" descr="“transistor theory”的图片搜索结果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17489"/>
              </p:ext>
            </p:extLst>
          </p:nvPr>
        </p:nvGraphicFramePr>
        <p:xfrm>
          <a:off x="1034396" y="1481486"/>
          <a:ext cx="4144212" cy="159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4" name="公式" r:id="rId3" imgW="1714320" imgH="660240" progId="Equation.3">
                  <p:embed/>
                </p:oleObj>
              </mc:Choice>
              <mc:Fallback>
                <p:oleObj name="公式" r:id="rId3" imgW="1714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396" y="1481486"/>
                        <a:ext cx="4144212" cy="1596289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607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1603102" y="3573016"/>
          <a:ext cx="826651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5" name="公式" r:id="rId5" imgW="3644900" imgH="508000" progId="Equation.3">
                  <p:embed/>
                </p:oleObj>
              </mc:Choice>
              <mc:Fallback>
                <p:oleObj name="公式" r:id="rId5" imgW="364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102" y="3573016"/>
                        <a:ext cx="8266519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135560" y="5157193"/>
          <a:ext cx="2592288" cy="1538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6" r:id="rId7" imgW="1157710" imgH="686993" progId="Equation.3">
                  <p:embed/>
                </p:oleObj>
              </mc:Choice>
              <mc:Fallback>
                <p:oleObj r:id="rId7" imgW="1157710" imgH="6869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157193"/>
                        <a:ext cx="2592288" cy="1538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6675439" y="5159376"/>
          <a:ext cx="32416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7" name="公式" r:id="rId9" imgW="1473200" imgH="685800" progId="Equation.3">
                  <p:embed/>
                </p:oleObj>
              </mc:Choice>
              <mc:Fallback>
                <p:oleObj name="公式" r:id="rId9" imgW="1473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9" y="5159376"/>
                        <a:ext cx="3241675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36362" y="692696"/>
            <a:ext cx="493163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1768" y="41289"/>
            <a:ext cx="117111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-Roman"/>
              </a:rPr>
              <a:t>Define the current-limiting factors from the current components in the transistor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75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9785" y="5577126"/>
            <a:ext cx="3888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多晶硅中载流子迁移率低，扩散系数小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65" y="537647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多晶硅发射极晶体管示意图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5CF-F9A9-48AC-9DFE-D0925D1F47F2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168C8BA-7272-48C9-93A1-8EA5A356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" y="966399"/>
            <a:ext cx="4276725" cy="441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0289BE6-1F30-42C3-8CDA-2A371E04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89" y="966399"/>
            <a:ext cx="3859911" cy="31683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16A4FFB-8151-4B6F-9136-D3FD73FAF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65" y="4074052"/>
            <a:ext cx="3871293" cy="2693908"/>
          </a:xfrm>
          <a:prstGeom prst="rect">
            <a:avLst/>
          </a:prstGeom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-65250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多晶硅发射极晶体管</a:t>
            </a:r>
          </a:p>
        </p:txBody>
      </p:sp>
    </p:spTree>
    <p:extLst>
      <p:ext uri="{BB962C8B-B14F-4D97-AF65-F5344CB8AC3E}">
        <p14:creationId xmlns:p14="http://schemas.microsoft.com/office/powerpoint/2010/main" val="351899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9F736-6A63-468E-90B9-FA83BE0B9B01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590800" y="14763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锗硅基极晶体管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981200" y="5156022"/>
            <a:ext cx="78189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结构特点：将锗引进基区中它的分布特点是靠近发射</a:t>
            </a:r>
          </a:p>
          <a:p>
            <a:pPr eaLnBrk="1" hangingPunct="1"/>
            <a:r>
              <a:rPr lang="zh-CN" altLang="en-US" dirty="0"/>
              <a:t>结处要尽量小，而靠近集电结处要尽可能 大。也就是说两个晶体管发射结是相同的，不同的是集电结。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104113" y="206273"/>
            <a:ext cx="2109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 err="1">
                <a:sym typeface="Symbol" pitchFamily="18" charset="2"/>
              </a:rPr>
              <a:t>E</a:t>
            </a:r>
            <a:r>
              <a:rPr lang="en-US" altLang="zh-CN" baseline="-25000" dirty="0" err="1">
                <a:sym typeface="Symbol" pitchFamily="18" charset="2"/>
              </a:rPr>
              <a:t>g</a:t>
            </a:r>
            <a:r>
              <a:rPr lang="en-US" altLang="zh-CN" dirty="0">
                <a:sym typeface="Symbol" pitchFamily="18" charset="2"/>
              </a:rPr>
              <a:t>(Ge)=0.67eV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err="1">
                <a:sym typeface="Symbol" pitchFamily="18" charset="2"/>
              </a:rPr>
              <a:t>E</a:t>
            </a:r>
            <a:r>
              <a:rPr lang="en-US" altLang="zh-CN" baseline="-25000" dirty="0" err="1">
                <a:sym typeface="Symbol" pitchFamily="18" charset="2"/>
              </a:rPr>
              <a:t>g</a:t>
            </a:r>
            <a:r>
              <a:rPr lang="en-US" altLang="zh-CN" dirty="0">
                <a:sym typeface="Symbol" pitchFamily="18" charset="2"/>
              </a:rPr>
              <a:t>(Si)=1.12eV</a:t>
            </a:r>
          </a:p>
        </p:txBody>
      </p:sp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16832"/>
            <a:ext cx="3756039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2" y="1569949"/>
            <a:ext cx="48958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7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81912-43BF-4EDA-8A37-0DDE3E68BBA3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727325" y="32543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基区中平衡少子浓度随位置变化：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7406"/>
            <a:ext cx="6228184" cy="43898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箭头连接符 2"/>
          <p:cNvCxnSpPr/>
          <p:nvPr/>
        </p:nvCxnSpPr>
        <p:spPr>
          <a:xfrm flipH="1">
            <a:off x="3719737" y="2276872"/>
            <a:ext cx="16561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284599" y="782639"/>
          <a:ext cx="3200400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Equation" r:id="rId4" imgW="990170" imgH="761669" progId="Equation.3">
                  <p:embed/>
                </p:oleObj>
              </mc:Choice>
              <mc:Fallback>
                <p:oleObj name="Equation" r:id="rId4" imgW="990170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4599" y="782639"/>
                        <a:ext cx="3200400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65999" y="1602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自建电场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88088" y="4220449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自建电场的作用：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阻止少子扩散，维持基区准中性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加速注入少子的漂移运动，减小基区渡越时间</a:t>
            </a:r>
          </a:p>
        </p:txBody>
      </p:sp>
    </p:spTree>
    <p:extLst>
      <p:ext uri="{BB962C8B-B14F-4D97-AF65-F5344CB8AC3E}">
        <p14:creationId xmlns:p14="http://schemas.microsoft.com/office/powerpoint/2010/main" val="7188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6727"/>
            <a:ext cx="12192000" cy="605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Describe the charge flow in an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bipolar transistor biased in the forward-active mode. Is the current by drift or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diffusion?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Define the common-emitter current gain and explain why, to a first approximation, the current gain is a constant.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Explain the conditions of the cutoff, saturation, and inversed-active modes.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Sketch the minority carrier concentrations in a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bipolar transistor biased in the forward-active mode.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Define and describe the limiting factors in the common-base current gain.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What is meant by base width modulation? What is another term used for this effect?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What is meant by high injection?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Explain emitter current crowding.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Sketch simplified small-signal equivalent circuit for an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bipolar transistor and explain when this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equivalent circuit is used.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time-delay factors in the frequency limitation of the bipolar transistor.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cutoff frequency of a bipolar transistor?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response of a bipolar transistor when it is switching between saturation  and cutoff.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Deline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explain 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endParaRPr lang="zh-CN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8316" y="6196280"/>
            <a:ext cx="5041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UESTIONS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24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81" y="646331"/>
            <a:ext cx="11923295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Helvetica-Bold"/>
              </a:rPr>
              <a:t>1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basic operation of the transistor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the energy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bands of the transistor in thermal equilibrium and when biased in the various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modes. Calculate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a good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approximation, the collector current as a function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base-emitter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the minority carrier concentrations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under the various operating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various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and other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the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from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minority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distribution curves.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mechanisms of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gain limiting factors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Define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current-limiting factors from the current components in the transistor.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width modulation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effect on the current-voltage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transistor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voltage breakdown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in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transistor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qualitatively the four time-delay or time-constant components in the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bipolar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533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7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1" y="1643980"/>
            <a:ext cx="7012129" cy="480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07830" y="237277"/>
            <a:ext cx="1178416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Sketch the minority carrier concentrations throughout the transistor under the various operating modes</a:t>
            </a: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0" y="2240925"/>
            <a:ext cx="3645385" cy="3677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82078"/>
              </p:ext>
            </p:extLst>
          </p:nvPr>
        </p:nvGraphicFramePr>
        <p:xfrm>
          <a:off x="1188358" y="836712"/>
          <a:ext cx="5903495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6" name="公式" r:id="rId3" imgW="2273300" imgH="914400" progId="Equation.3">
                  <p:embed/>
                </p:oleObj>
              </mc:Choice>
              <mc:Fallback>
                <p:oleObj name="公式" r:id="rId3" imgW="2273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358" y="836712"/>
                        <a:ext cx="5903495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40207"/>
              </p:ext>
            </p:extLst>
          </p:nvPr>
        </p:nvGraphicFramePr>
        <p:xfrm>
          <a:off x="1062024" y="3908078"/>
          <a:ext cx="615616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7" name="公式" r:id="rId5" imgW="2425700" imgH="965200" progId="Equation.3">
                  <p:embed/>
                </p:oleObj>
              </mc:Choice>
              <mc:Fallback>
                <p:oleObj name="公式" r:id="rId5" imgW="2425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24" y="3908078"/>
                        <a:ext cx="6156162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37766" y="83671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提高</a:t>
            </a:r>
            <a:r>
              <a:rPr lang="en-US" altLang="zh-CN" dirty="0"/>
              <a:t>NE, </a:t>
            </a:r>
            <a:r>
              <a:rPr lang="zh-CN" altLang="en-US" dirty="0"/>
              <a:t>但不能太大，以免重掺杂效应导致禁带变窄</a:t>
            </a:r>
            <a:endParaRPr lang="en-US" altLang="zh-CN" dirty="0"/>
          </a:p>
          <a:p>
            <a:r>
              <a:rPr lang="zh-CN" altLang="en-US" dirty="0"/>
              <a:t>降低</a:t>
            </a:r>
            <a:r>
              <a:rPr lang="en-US" altLang="zh-CN" dirty="0"/>
              <a:t>NB</a:t>
            </a:r>
            <a:r>
              <a:rPr lang="zh-CN" altLang="en-US" dirty="0"/>
              <a:t>，但不能太低，否则基区电阻太大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4232" y="479715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在不至降低击穿电压</a:t>
            </a:r>
            <a:endParaRPr lang="en-US" altLang="zh-CN" dirty="0"/>
          </a:p>
          <a:p>
            <a:r>
              <a:rPr lang="zh-CN" altLang="en-US" dirty="0"/>
              <a:t>的条件下，降低基区的宽度</a:t>
            </a:r>
          </a:p>
        </p:txBody>
      </p:sp>
    </p:spTree>
    <p:extLst>
      <p:ext uri="{BB962C8B-B14F-4D97-AF65-F5344CB8AC3E}">
        <p14:creationId xmlns:p14="http://schemas.microsoft.com/office/powerpoint/2010/main" val="25588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17" y="1259019"/>
            <a:ext cx="6560448" cy="44535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588" y="340045"/>
            <a:ext cx="108998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-Roman"/>
              </a:rPr>
              <a:t>Describe the voltage breakdown </a:t>
            </a:r>
            <a:r>
              <a:rPr lang="en-US" altLang="zh-CN" sz="2400" dirty="0" smtClean="0">
                <a:solidFill>
                  <a:srgbClr val="000000"/>
                </a:solidFill>
                <a:latin typeface="Times-Roman"/>
              </a:rPr>
              <a:t>mechanisms in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-Bold"/>
              </a:rPr>
              <a:t>a </a:t>
            </a:r>
            <a:r>
              <a:rPr lang="en-US" altLang="zh-CN" sz="2400" dirty="0" smtClean="0">
                <a:solidFill>
                  <a:srgbClr val="000000"/>
                </a:solidFill>
                <a:latin typeface="Times-Roman"/>
              </a:rPr>
              <a:t>bipolar transisto</a:t>
            </a:r>
            <a:r>
              <a:rPr lang="en-US" altLang="zh-CN" dirty="0" smtClean="0">
                <a:solidFill>
                  <a:srgbClr val="000000"/>
                </a:solidFill>
                <a:latin typeface="Times-Roman"/>
              </a:rPr>
              <a:t>r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369F-4E37-4A18-B376-E5A04EB4C3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1847529" y="332657"/>
          <a:ext cx="76565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8" name="公式" r:id="rId3" imgW="2705100" imgH="228600" progId="Equation.3">
                  <p:embed/>
                </p:oleObj>
              </mc:Choice>
              <mc:Fallback>
                <p:oleObj name="公式" r:id="rId3" imgW="270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332657"/>
                        <a:ext cx="7656513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128892" y="1244538"/>
          <a:ext cx="4032448" cy="57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9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92" y="1244538"/>
                        <a:ext cx="4032448" cy="5710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104271" y="2103635"/>
          <a:ext cx="3744416" cy="97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0" name="公式" r:id="rId7" imgW="1701800" imgH="444500" progId="Equation.3">
                  <p:embed/>
                </p:oleObj>
              </mc:Choice>
              <mc:Fallback>
                <p:oleObj name="公式" r:id="rId7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271" y="2103635"/>
                        <a:ext cx="3744416" cy="978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1864151" y="4273412"/>
          <a:ext cx="4304160" cy="152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1" name="公式" r:id="rId9" imgW="1866600" imgH="660240" progId="Equation.3">
                  <p:embed/>
                </p:oleObj>
              </mc:Choice>
              <mc:Fallback>
                <p:oleObj name="公式" r:id="rId9" imgW="1866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51" y="4273412"/>
                        <a:ext cx="4304160" cy="15225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4961590" y="5065860"/>
          <a:ext cx="2646539" cy="123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2" name="公式" r:id="rId11" imgW="952087" imgH="444307" progId="Equation.3">
                  <p:embed/>
                </p:oleObj>
              </mc:Choice>
              <mc:Fallback>
                <p:oleObj name="公式" r:id="rId11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590" y="5065860"/>
                        <a:ext cx="2646539" cy="1239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>
            <p:extLst/>
          </p:nvPr>
        </p:nvGraphicFramePr>
        <p:xfrm>
          <a:off x="2138779" y="3201876"/>
          <a:ext cx="3391044" cy="70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3" name="公式" r:id="rId13" imgW="1168400" imgH="228600" progId="Equation.3">
                  <p:embed/>
                </p:oleObj>
              </mc:Choice>
              <mc:Fallback>
                <p:oleObj name="公式" r:id="rId13" imgW="11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79" y="3201876"/>
                        <a:ext cx="3391044" cy="7014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7" name="Picture 11" descr="http://upload.wikimedia.org/wikipedia/commons/thumb/a/a0/NPN_common_emitter.svg/2000px-NPN_common_emitter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452" y="3691567"/>
            <a:ext cx="2577801" cy="30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06" y="1098140"/>
            <a:ext cx="3018881" cy="26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0805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发射极开路的基极－集电极电流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9264352" y="369332"/>
            <a:ext cx="144016" cy="25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1924" y="64747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基极开路的发射极－集电极电流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735960" y="6165305"/>
            <a:ext cx="72008" cy="30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1064" y="106619"/>
            <a:ext cx="5715008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对共发射极接</a:t>
            </a:r>
            <a:r>
              <a:rPr lang="zh-CN" altLang="en-US" sz="2800" dirty="0" smtClean="0"/>
              <a:t>法</a:t>
            </a:r>
            <a:endParaRPr lang="zh-CN" altLang="en-US" dirty="0"/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>
            <p:extLst/>
          </p:nvPr>
        </p:nvGraphicFramePr>
        <p:xfrm>
          <a:off x="303892" y="179381"/>
          <a:ext cx="1178683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7"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2" y="179381"/>
                        <a:ext cx="1178683" cy="642918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45366" y="1167829"/>
            <a:ext cx="9684147" cy="5481014"/>
            <a:chOff x="2220913" y="1125538"/>
            <a:chExt cx="9684147" cy="548101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2220913" y="1125538"/>
            <a:ext cx="3806825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8" name="公式" r:id="rId5" imgW="1231560" imgH="228600" progId="Equation.3">
                    <p:embed/>
                  </p:oleObj>
                </mc:Choice>
                <mc:Fallback>
                  <p:oleObj name="公式" r:id="rId5" imgW="1231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3" y="1125538"/>
                          <a:ext cx="3806825" cy="7064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7" name="Object 7">
              <a:hlinkClick r:id="" action="ppaction://ole?verb=1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39523" y="1125538"/>
            <a:ext cx="2889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9" name="公式" r:id="rId7" imgW="1155600" imgH="228600" progId="Equation.3">
                    <p:embed/>
                  </p:oleObj>
                </mc:Choice>
                <mc:Fallback>
                  <p:oleObj name="公式" r:id="rId7" imgW="1155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523" y="1125538"/>
                          <a:ext cx="28892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88" name="Object 8">
              <a:hlinkClick r:id="" action="ppaction://ole?verb=1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540480" y="4090263"/>
            <a:ext cx="3492500" cy="212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0" name="公式" r:id="rId9" imgW="1523880" imgH="927000" progId="Equation.3">
                    <p:embed/>
                  </p:oleObj>
                </mc:Choice>
                <mc:Fallback>
                  <p:oleObj name="公式" r:id="rId9" imgW="1523880" imgH="92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480" y="4090263"/>
                          <a:ext cx="3492500" cy="2124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1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33855" y="2048453"/>
            <a:ext cx="2692609" cy="1227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1" name="公式" r:id="rId11" imgW="1002960" imgH="457200" progId="Equation.3">
                    <p:embed/>
                  </p:oleObj>
                </mc:Choice>
                <mc:Fallback>
                  <p:oleObj name="公式" r:id="rId11" imgW="10029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3855" y="2048453"/>
                          <a:ext cx="2692609" cy="1227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1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82297" y="4823072"/>
            <a:ext cx="432276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2" name="公式" r:id="rId13" imgW="1536480" imgH="266400" progId="Equation.3">
                    <p:embed/>
                  </p:oleObj>
                </mc:Choice>
                <mc:Fallback>
                  <p:oleObj name="公式" r:id="rId13" imgW="15364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2297" y="4823072"/>
                          <a:ext cx="4322763" cy="74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7623736" y="3464368"/>
            <a:ext cx="3713163" cy="1184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3" name="公式" r:id="rId15" imgW="1473120" imgH="469800" progId="Equation.3">
                    <p:embed/>
                  </p:oleObj>
                </mc:Choice>
                <mc:Fallback>
                  <p:oleObj name="公式" r:id="rId15" imgW="1473120" imgH="469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623736" y="3464368"/>
                          <a:ext cx="3713163" cy="1184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1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17794" y="5965202"/>
            <a:ext cx="278765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4" name="公式" r:id="rId17" imgW="990360" imgH="228600" progId="Equation.3">
                    <p:embed/>
                  </p:oleObj>
                </mc:Choice>
                <mc:Fallback>
                  <p:oleObj name="公式" r:id="rId17" imgW="990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7794" y="5965202"/>
                          <a:ext cx="278765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93863" y="169572"/>
            <a:ext cx="2301426" cy="352187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304" y="4671015"/>
            <a:ext cx="3376948" cy="1137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255819" y="3179352"/>
            <a:ext cx="1608157" cy="1674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4657729" y="1336883"/>
            <a:ext cx="748873" cy="23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560342" y="2192190"/>
          <a:ext cx="2454408" cy="11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5" name="公式" r:id="rId20" imgW="914400" imgH="444240" progId="Equation.3">
                  <p:embed/>
                </p:oleObj>
              </mc:Choice>
              <mc:Fallback>
                <p:oleObj name="公式" r:id="rId20" imgW="9144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60342" y="2192190"/>
                        <a:ext cx="2454408" cy="11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4317970" y="2502396"/>
            <a:ext cx="748873" cy="23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596681">
            <a:off x="7022586" y="3206932"/>
            <a:ext cx="165078" cy="41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1042</Words>
  <Application>Microsoft Office PowerPoint</Application>
  <PresentationFormat>宽屏</PresentationFormat>
  <Paragraphs>211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Helvetica-Bold</vt:lpstr>
      <vt:lpstr>Times-Bold</vt:lpstr>
      <vt:lpstr>Times-Roman</vt:lpstr>
      <vt:lpstr>黑体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BMP 图象</vt:lpstr>
      <vt:lpstr>公式</vt:lpstr>
      <vt:lpstr>Equation.3</vt:lpstr>
      <vt:lpstr>位图图像</vt:lpstr>
      <vt:lpstr>Equation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基区穿通</vt:lpstr>
      <vt:lpstr>PowerPoint 演示文稿</vt:lpstr>
      <vt:lpstr>PowerPoint 演示文稿</vt:lpstr>
      <vt:lpstr>随工作频率的变化</vt:lpstr>
      <vt:lpstr>Describe qualitatively the four time-delay or time-constant components in the frequency response of the bipolar transistor  or why the frequency response of the bipolar transistors is transit-time-dependent? </vt:lpstr>
      <vt:lpstr>PowerPoint 演示文稿</vt:lpstr>
      <vt:lpstr>PowerPoint 演示文稿</vt:lpstr>
      <vt:lpstr>PowerPoint 演示文稿</vt:lpstr>
      <vt:lpstr>PowerPoint 演示文稿</vt:lpstr>
      <vt:lpstr>What is meant by base width modulation? What is another term used for this effect?  基区宽度调制效应——Early effect</vt:lpstr>
      <vt:lpstr>缓变基区晶体管</vt:lpstr>
      <vt:lpstr>Explain emitter current crowding 基区扩展电阻及发射极电流集边效应</vt:lpstr>
      <vt:lpstr>PowerPoint 演示文稿</vt:lpstr>
      <vt:lpstr>PowerPoint 演示文稿</vt:lpstr>
      <vt:lpstr>PowerPoint 演示文稿</vt:lpstr>
      <vt:lpstr>基区展宽效应——Kirk effect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Microsoft 帐户</cp:lastModifiedBy>
  <cp:revision>93</cp:revision>
  <dcterms:created xsi:type="dcterms:W3CDTF">2015-06-09T01:43:44Z</dcterms:created>
  <dcterms:modified xsi:type="dcterms:W3CDTF">2020-11-22T03:53:12Z</dcterms:modified>
</cp:coreProperties>
</file>