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1291" r:id="rId3"/>
    <p:sldId id="1358" r:id="rId4"/>
    <p:sldId id="1297" r:id="rId5"/>
    <p:sldId id="1276" r:id="rId6"/>
    <p:sldId id="1298" r:id="rId7"/>
    <p:sldId id="1281" r:id="rId8"/>
    <p:sldId id="1282" r:id="rId9"/>
    <p:sldId id="1283" r:id="rId10"/>
    <p:sldId id="1284" r:id="rId11"/>
    <p:sldId id="1285" r:id="rId12"/>
    <p:sldId id="1286" r:id="rId13"/>
    <p:sldId id="1344" r:id="rId14"/>
    <p:sldId id="1287" r:id="rId15"/>
    <p:sldId id="1288" r:id="rId16"/>
    <p:sldId id="1345" r:id="rId17"/>
    <p:sldId id="1524" r:id="rId18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HLiu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5FB51"/>
    <a:srgbClr val="0066FF"/>
    <a:srgbClr val="FF9999"/>
    <a:srgbClr val="99FFCC"/>
    <a:srgbClr val="66FF66"/>
    <a:srgbClr val="FFFFCC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>
      <p:cViewPr varScale="1">
        <p:scale>
          <a:sx n="90" d="100"/>
          <a:sy n="90" d="100"/>
        </p:scale>
        <p:origin x="645" y="63"/>
      </p:cViewPr>
      <p:guideLst>
        <p:guide orient="horz" pos="2160"/>
        <p:guide pos="29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3" cy="45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7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19200" y="719138"/>
            <a:ext cx="48768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4163" cy="432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CB06811-AFC7-40E2-A197-6E457CC2EAB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760C8-E6AE-4835-8E35-5A83C1C8EDDA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AFBA3-A3C2-46C1-91D8-7FB39F13328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9CE73-8249-458F-809A-989556FAEF44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E331F-1ABB-4090-BD73-1158887CFE5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A53A0-10BB-413B-9583-D42D0EC4135C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8C6BB-3E5A-4961-A54F-5FAAB357FBB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2BD6-FFD0-46B3-BBDE-5025152B4280}" type="datetime1">
              <a:rPr lang="zh-CN" altLang="en-US"/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68B97-009C-42C2-809D-898E643C001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86F31-4298-4EB3-9780-4E687AEE0268}" type="datetime1">
              <a:rPr lang="zh-CN" altLang="en-US"/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882D8-FB99-4938-9074-328306E6814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FEA8D-6596-4ADE-9005-BAEFC514AB46}" type="datetime1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C28AB-5139-48C9-9EF5-6BF6C782F1A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DBCAE-8F35-46AE-91ED-E7879142A14E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4519F-41BD-48DC-AF51-676F974AC50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71F94-2E6F-436C-B4FE-277A05CD4AFB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ADF75-1B9D-47E9-8835-CC7EC78FD61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A9D08-43C9-4D55-99A9-88E022DBBC55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C0A02-33A8-4A9A-94C9-F996152828B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FF19E-7148-4C7E-87CF-A04EC40144CF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8DCE6-EA3E-41B0-AB1A-5918009EE1F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BFA3A-0118-4296-BB7B-41A57E6A752D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63F4C-0CC5-45EC-9DAD-6D0195EED38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E2099-7E4E-44F9-BE99-9BBF06CB4510}" type="datetime1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F3A29-FA15-4DCE-AC94-E22201B8ACD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1C58A-ED9D-4FA3-9BB6-4AD97A10EB5F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D4EF1-263D-4E96-8ACD-9DAA41E62F6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2B68B-AEA3-44EB-AD1A-EAA78F249785}" type="datetime1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FB111-15C1-47B6-AA16-03527D63616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61641-1071-438F-9676-1B0F648F43F8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64A59-C38F-4751-8257-6C02E6FF6CF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D99F9-1B9F-47C1-B7C5-D3D25C251CBD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E908E-33C0-4661-BA53-12C1EEC4007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F80D105-2F87-4E11-9D00-7AFF3D04A034}" type="datetime1">
              <a:rPr lang="zh-CN" altLang="en-US"/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0E53EEA-DA60-4304-B218-4392F058D6A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wmf"/><Relationship Id="rId2" Type="http://schemas.openxmlformats.org/officeDocument/2006/relationships/oleObject" Target="../embeddings/oleObject18.bin"/><Relationship Id="rId1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wmf"/><Relationship Id="rId1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2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41.wmf"/><Relationship Id="rId1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4.png"/><Relationship Id="rId3" Type="http://schemas.openxmlformats.org/officeDocument/2006/relationships/image" Target="../media/image38.png"/><Relationship Id="rId2" Type="http://schemas.openxmlformats.org/officeDocument/2006/relationships/image" Target="../media/image43.wmf"/><Relationship Id="rId1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5.png"/><Relationship Id="rId1" Type="http://schemas.openxmlformats.org/officeDocument/2006/relationships/hyperlink" Target="https://www.gfsstp.com/url?sa=i&amp;source=imgres&amp;cd=&amp;cad=rja&amp;uact=8&amp;ved=0CAoQjhwwAA&amp;url=http://ecee.colorado.edu/~bart/book/book/chapter7/ch7_5.htm&amp;ei=LG1uVYCOHsmE8gX1k4C4Ag&amp;psig=AFQjCNGLbhg0yj97k9ampzN4a0_MKQCatA&amp;ust=143338666857742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.png"/><Relationship Id="rId11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2.png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6.wmf"/><Relationship Id="rId15" Type="http://schemas.openxmlformats.org/officeDocument/2006/relationships/vmlDrawing" Target="../drawings/vmlDrawing5.vml"/><Relationship Id="rId14" Type="http://schemas.openxmlformats.org/officeDocument/2006/relationships/slideLayout" Target="../slideLayouts/slideLayout4.xml"/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.tiff"/><Relationship Id="rId2" Type="http://schemas.openxmlformats.org/officeDocument/2006/relationships/image" Target="../media/image27.wmf"/><Relationship Id="rId1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596ACE-AE34-4D28-A868-258BAE47976E}" type="slidenum">
              <a:rPr lang="zh-CN" altLang="en-US" sz="1400" smtClean="0">
                <a:latin typeface="Times New Roman" panose="02020603050405020304" pitchFamily="18" charset="0"/>
              </a:rPr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06375" y="203358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zh-CN" kern="0" dirty="0">
                <a:solidFill>
                  <a:srgbClr val="FF0000"/>
                </a:solidFill>
              </a:rPr>
              <a:t>MOSFET small-signal parameters</a:t>
            </a:r>
            <a:endParaRPr lang="zh-CN" altLang="zh-CN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41718" y="548808"/>
          <a:ext cx="8730582" cy="5492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2" name="公式" r:id="rId1" imgW="2463800" imgH="2184400" progId="Equation.3">
                  <p:embed/>
                </p:oleObj>
              </mc:Choice>
              <mc:Fallback>
                <p:oleObj name="公式" r:id="rId1" imgW="2463800" imgH="2184400" progId="Equation.3">
                  <p:embed/>
                  <p:pic>
                    <p:nvPicPr>
                      <p:cNvPr id="0" name="Picture 5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18" y="548808"/>
                        <a:ext cx="8730582" cy="54928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-21246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包含Miller电容小信号等效电路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2162" y="5722041"/>
            <a:ext cx="8351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Small signal equivalent circuit including Miller capacitance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81087" y="1453958"/>
            <a:ext cx="6981825" cy="3932429"/>
            <a:chOff x="1081087" y="1453958"/>
            <a:chExt cx="6981825" cy="3932429"/>
          </a:xfrm>
        </p:grpSpPr>
        <p:grpSp>
          <p:nvGrpSpPr>
            <p:cNvPr id="21" name="组合 20"/>
            <p:cNvGrpSpPr/>
            <p:nvPr/>
          </p:nvGrpSpPr>
          <p:grpSpPr>
            <a:xfrm>
              <a:off x="1081087" y="1453958"/>
              <a:ext cx="6981825" cy="3932429"/>
              <a:chOff x="1081087" y="1453958"/>
              <a:chExt cx="6981825" cy="3932429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081087" y="1471612"/>
                <a:ext cx="6981825" cy="3914775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3579249" y="2593846"/>
                    <a:ext cx="49071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9249" y="2593846"/>
                    <a:ext cx="490712" cy="369332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1702939" y="2890313"/>
                    <a:ext cx="704680" cy="49173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2939" y="2890313"/>
                    <a:ext cx="704680" cy="491738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7305461" y="2839715"/>
                    <a:ext cx="72802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5461" y="2839715"/>
                    <a:ext cx="728020" cy="461665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2411856" y="1453958"/>
                    <a:ext cx="49045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856" y="1453958"/>
                    <a:ext cx="490455" cy="461665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5922090" y="1471612"/>
                    <a:ext cx="55560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2090" y="1471612"/>
                    <a:ext cx="555600" cy="461665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4403961" y="2347977"/>
                    <a:ext cx="1108317" cy="49173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3961" y="2347977"/>
                    <a:ext cx="1108317" cy="491738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" name="文本框 3"/>
            <p:cNvSpPr txBox="1"/>
            <p:nvPr/>
          </p:nvSpPr>
          <p:spPr>
            <a:xfrm>
              <a:off x="1247575" y="1933277"/>
              <a:ext cx="33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236497" y="1949194"/>
              <a:ext cx="33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755791" y="4914099"/>
              <a:ext cx="332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C0A02-33A8-4A9A-94C9-F996152828B4}" type="slidenum">
              <a:rPr lang="zh-CN" altLang="en-US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712" y="21286"/>
            <a:ext cx="8172450" cy="1504950"/>
          </a:xfrm>
          <a:prstGeom prst="rect">
            <a:avLst/>
          </a:prstGeom>
        </p:spPr>
      </p:pic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611736" y="2258922"/>
          <a:ext cx="7566080" cy="3489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81" name="公式" r:id="rId2" imgW="82600800" imgH="38100000" progId="Equation.3">
                  <p:embed/>
                </p:oleObj>
              </mc:Choice>
              <mc:Fallback>
                <p:oleObj name="公式" r:id="rId2" imgW="82600800" imgH="38100000" progId="Equation.3">
                  <p:embed/>
                  <p:pic>
                    <p:nvPicPr>
                      <p:cNvPr id="0" name="图片 11165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736" y="2258922"/>
                        <a:ext cx="7566080" cy="34896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75" y="1270000"/>
            <a:ext cx="989013" cy="1143000"/>
          </a:xfrm>
        </p:spPr>
        <p:txBody>
          <a:bodyPr/>
          <a:lstStyle/>
          <a:p>
            <a:pPr eaLnBrk="1" hangingPunct="1"/>
            <a:r>
              <a:rPr lang="zh-CN" altLang="en-US" sz="4000"/>
              <a:t>截止频率</a:t>
            </a:r>
            <a:endParaRPr lang="zh-CN" altLang="en-US" sz="4000"/>
          </a:p>
        </p:txBody>
      </p:sp>
      <p:graphicFrame>
        <p:nvGraphicFramePr>
          <p:cNvPr id="4301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287463" y="652463"/>
          <a:ext cx="7805737" cy="559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8" name="公式" r:id="rId1" imgW="2692400" imgH="1930400" progId="Equation.3">
                  <p:embed/>
                </p:oleObj>
              </mc:Choice>
              <mc:Fallback>
                <p:oleObj name="公式" r:id="rId1" imgW="2692400" imgH="1930400" progId="Equation.3">
                  <p:embed/>
                  <p:pic>
                    <p:nvPicPr>
                      <p:cNvPr id="0" name="Picture 5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652463"/>
                        <a:ext cx="7805737" cy="559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552450" y="188913"/>
          <a:ext cx="4286250" cy="650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7" name="公式" r:id="rId1" imgW="35356800" imgH="53644800" progId="Equation.3">
                  <p:embed/>
                </p:oleObj>
              </mc:Choice>
              <mc:Fallback>
                <p:oleObj name="公式" r:id="rId1" imgW="35356800" imgH="53644800" progId="Equation.3">
                  <p:embed/>
                  <p:pic>
                    <p:nvPicPr>
                      <p:cNvPr id="0" name="Picture 10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188913"/>
                        <a:ext cx="4286250" cy="650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5726113" y="1089025"/>
          <a:ext cx="3086100" cy="373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8" name="公式" r:id="rId3" imgW="1155700" imgH="1397000" progId="Equation.3">
                  <p:embed/>
                </p:oleObj>
              </mc:Choice>
              <mc:Fallback>
                <p:oleObj name="公式" r:id="rId3" imgW="1155700" imgH="1397000" progId="Equation.3">
                  <p:embed/>
                  <p:pic>
                    <p:nvPicPr>
                      <p:cNvPr id="0" name="Picture 10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113" y="1089025"/>
                        <a:ext cx="3086100" cy="37306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562600" y="5508625"/>
            <a:ext cx="35115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Verdana" panose="020B0604030504040204" pitchFamily="34" charset="0"/>
              </a:rPr>
              <a:t>考虑寄生电容的话，截止频率要降低</a:t>
            </a:r>
            <a:endParaRPr lang="zh-CN" altLang="en-US" sz="24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B63F4C-0CC5-45EC-9DAD-6D0195EED38A}" type="slidenum">
              <a:rPr lang="zh-CN" altLang="en-US" smtClean="0"/>
            </a:fld>
            <a:endParaRPr lang="en-US" altLang="zh-CN"/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521829" y="3338809"/>
          <a:ext cx="7164387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2" name="公式" r:id="rId1" imgW="79552800" imgH="10668000" progId="Equation.3">
                  <p:embed/>
                </p:oleObj>
              </mc:Choice>
              <mc:Fallback>
                <p:oleObj name="公式" r:id="rId1" imgW="79552800" imgH="10668000" progId="Equation.3">
                  <p:embed/>
                  <p:pic>
                    <p:nvPicPr>
                      <p:cNvPr id="0" name="图片 11268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29" y="3338809"/>
                        <a:ext cx="7164387" cy="960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06" y="593811"/>
            <a:ext cx="8172450" cy="1504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2503735"/>
            <a:ext cx="6229350" cy="3524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FB111-15C1-47B6-AA16-03527D63616A}" type="slidenum">
              <a:rPr lang="zh-CN" altLang="en-US" smtClean="0"/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736811" y="5640308"/>
            <a:ext cx="56920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05FB5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1"/>
              </a:rPr>
              <a:t>MOSFET SPICE MODEL</a:t>
            </a:r>
            <a:endParaRPr lang="zh-CN" altLang="en-US" sz="4000" dirty="0">
              <a:solidFill>
                <a:srgbClr val="05FB5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760" y="548808"/>
            <a:ext cx="7490025" cy="49053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FB111-15C1-47B6-AA16-03527D63616A}" type="slidenum">
              <a:rPr lang="zh-CN" altLang="en-US" smtClean="0"/>
            </a:fld>
            <a:endParaRPr lang="en-US" altLang="zh-CN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61720" y="503555"/>
            <a:ext cx="7466330" cy="52368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06B556D-3ABF-44E3-B6C0-7373CCEDA5CA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9516" y="123024"/>
            <a:ext cx="9001125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600" kern="0" dirty="0">
                <a:solidFill>
                  <a:srgbClr val="FF0000"/>
                </a:solidFill>
              </a:rPr>
              <a:t>本征区和非本征区</a:t>
            </a:r>
            <a:endParaRPr lang="en-US" altLang="zh-CN" sz="3600" kern="0" dirty="0">
              <a:solidFill>
                <a:srgbClr val="FF0000"/>
              </a:solidFill>
            </a:endParaRPr>
          </a:p>
        </p:txBody>
      </p:sp>
      <p:graphicFrame>
        <p:nvGraphicFramePr>
          <p:cNvPr id="28676" name="Object 18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652072" y="48604"/>
          <a:ext cx="234156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5" name="公式" r:id="rId1" imgW="965200" imgH="444500" progId="Equation.3">
                  <p:embed/>
                </p:oleObj>
              </mc:Choice>
              <mc:Fallback>
                <p:oleObj name="公式" r:id="rId1" imgW="965200" imgH="444500" progId="Equation.3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072" y="48604"/>
                        <a:ext cx="2341563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22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652072" y="1171734"/>
          <a:ext cx="2471737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6" name="公式" r:id="rId3" imgW="965200" imgH="444500" progId="Equation.3">
                  <p:embed/>
                </p:oleObj>
              </mc:Choice>
              <mc:Fallback>
                <p:oleObj name="公式" r:id="rId3" imgW="965200" imgH="444500" progId="Equation.3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072" y="1171734"/>
                        <a:ext cx="2471737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3"/>
          <p:cNvSpPr txBox="1">
            <a:spLocks noChangeArrowheads="1"/>
          </p:cNvSpPr>
          <p:nvPr/>
        </p:nvSpPr>
        <p:spPr bwMode="auto">
          <a:xfrm>
            <a:off x="5079999" y="2386034"/>
            <a:ext cx="3044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4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DS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&lt; </a:t>
            </a:r>
            <a:r>
              <a:rPr lang="zh-CN" altLang="en-US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4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DS,sat 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(线性区）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680" name="Object 4"/>
          <p:cNvGraphicFramePr>
            <a:graphicFrameLocks noChangeAspect="1"/>
          </p:cNvGraphicFramePr>
          <p:nvPr/>
        </p:nvGraphicFramePr>
        <p:xfrm>
          <a:off x="5136747" y="3048794"/>
          <a:ext cx="36925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7" name="公式" r:id="rId5" imgW="44196000" imgH="9448800" progId="Equation.3">
                  <p:embed/>
                </p:oleObj>
              </mc:Choice>
              <mc:Fallback>
                <p:oleObj name="公式" r:id="rId5" imgW="44196000" imgH="9448800" progId="Equation.3">
                  <p:embed/>
                  <p:pic>
                    <p:nvPicPr>
                      <p:cNvPr id="0" name="Picture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6747" y="3048794"/>
                        <a:ext cx="3692525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5"/>
          <p:cNvGraphicFramePr>
            <a:graphicFrameLocks noChangeAspect="1"/>
          </p:cNvGraphicFramePr>
          <p:nvPr/>
        </p:nvGraphicFramePr>
        <p:xfrm>
          <a:off x="5129985" y="3984879"/>
          <a:ext cx="22352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8" name="公式" r:id="rId7" imgW="26822400" imgH="9448800" progId="Equation.3">
                  <p:embed/>
                </p:oleObj>
              </mc:Choice>
              <mc:Fallback>
                <p:oleObj name="公式" r:id="rId7" imgW="26822400" imgH="9448800" progId="Equation.3">
                  <p:embed/>
                  <p:pic>
                    <p:nvPicPr>
                      <p:cNvPr id="0" name="Picture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985" y="3984879"/>
                        <a:ext cx="223520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Text Box 6"/>
          <p:cNvSpPr txBox="1">
            <a:spLocks noChangeArrowheads="1"/>
          </p:cNvSpPr>
          <p:nvPr/>
        </p:nvSpPr>
        <p:spPr bwMode="auto">
          <a:xfrm>
            <a:off x="3580357" y="5383532"/>
            <a:ext cx="36496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When </a:t>
            </a:r>
            <a:r>
              <a:rPr lang="zh-CN" altLang="en-US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4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DS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 &gt; </a:t>
            </a:r>
            <a:r>
              <a:rPr lang="zh-CN" altLang="en-US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400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DS,sat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 (饱和区)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83" name="Text Box 7"/>
              <p:cNvSpPr txBox="1">
                <a:spLocks noChangeArrowheads="1"/>
              </p:cNvSpPr>
              <p:nvPr/>
            </p:nvSpPr>
            <p:spPr bwMode="auto">
              <a:xfrm>
                <a:off x="3580706" y="6136487"/>
                <a:ext cx="98937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</a:rPr>
                  <a:t>g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zh-CN" altLang="zh-CN" sz="2400" baseline="-25000" dirty="0">
                    <a:latin typeface="Times New Roman" panose="02020603050405020304" pitchFamily="18" charset="0"/>
                  </a:rPr>
                  <a:t>d</a:t>
                </a:r>
                <a:r>
                  <a:rPr lang="zh-CN" altLang="zh-CN" sz="2400" dirty="0">
                    <a:latin typeface="Times New Roman" panose="02020603050405020304" pitchFamily="18" charset="0"/>
                  </a:rPr>
                  <a:t> = 0</a:t>
                </a:r>
                <a:endParaRPr lang="zh-CN" altLang="zh-CN" sz="24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68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0706" y="6136487"/>
                <a:ext cx="989373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58" t="-104" r="63" b="-22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684" name="Object 8"/>
          <p:cNvGraphicFramePr>
            <a:graphicFrameLocks noChangeAspect="1"/>
          </p:cNvGraphicFramePr>
          <p:nvPr/>
        </p:nvGraphicFramePr>
        <p:xfrm>
          <a:off x="5286734" y="5974414"/>
          <a:ext cx="28765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9" name="公式" r:id="rId10" imgW="1435100" imgH="393700" progId="Equation.3">
                  <p:embed/>
                </p:oleObj>
              </mc:Choice>
              <mc:Fallback>
                <p:oleObj name="公式" r:id="rId10" imgW="1435100" imgH="393700" progId="Equation.3">
                  <p:embed/>
                  <p:pic>
                    <p:nvPicPr>
                      <p:cNvPr id="0" name="Picture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734" y="5974414"/>
                        <a:ext cx="2876550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图片 35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59" y="1126517"/>
            <a:ext cx="4437281" cy="38836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4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006600" y="47625"/>
          <a:ext cx="4799013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66" name="公式" r:id="rId1" imgW="35661600" imgH="10972800" progId="Equation.3">
                  <p:embed/>
                </p:oleObj>
              </mc:Choice>
              <mc:Fallback>
                <p:oleObj name="公式" r:id="rId1" imgW="35661600" imgH="10972800" progId="Equation.3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47625"/>
                        <a:ext cx="4799013" cy="147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26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96715" y="3510940"/>
          <a:ext cx="8696325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67" name="公式" r:id="rId3" imgW="81381600" imgH="10363200" progId="Equation.3">
                  <p:embed/>
                </p:oleObj>
              </mc:Choice>
              <mc:Fallback>
                <p:oleObj name="公式" r:id="rId3" imgW="81381600" imgH="10363200" progId="Equation.3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15" y="3510940"/>
                        <a:ext cx="8696325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24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024773" y="1853895"/>
          <a:ext cx="502285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68" name="公式" r:id="rId5" imgW="41452800" imgH="10972800" progId="Equation.3">
                  <p:embed/>
                </p:oleObj>
              </mc:Choice>
              <mc:Fallback>
                <p:oleObj name="公式" r:id="rId5" imgW="41452800" imgH="10972800" progId="Equation.3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773" y="1853895"/>
                        <a:ext cx="5022850" cy="1327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721" y="4734087"/>
            <a:ext cx="836295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47E8BDB-7C40-4B57-96C5-078AC2384F8E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30723" name="Object 2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701675" y="728820"/>
          <a:ext cx="6784975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6" name="公式" r:id="rId1" imgW="2032000" imgH="444500" progId="Equation.3">
                  <p:embed/>
                </p:oleObj>
              </mc:Choice>
              <mc:Fallback>
                <p:oleObj name="公式" r:id="rId1" imgW="2032000" imgH="44450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728820"/>
                        <a:ext cx="6784975" cy="148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28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701675" y="2528940"/>
          <a:ext cx="6650038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7" name="公式" r:id="rId3" imgW="2032000" imgH="444500" progId="Equation.3">
                  <p:embed/>
                </p:oleObj>
              </mc:Choice>
              <mc:Fallback>
                <p:oleObj name="公式" r:id="rId3" imgW="2032000" imgH="44450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2528940"/>
                        <a:ext cx="6650038" cy="1455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文本框 4"/>
          <p:cNvSpPr txBox="1">
            <a:spLocks noChangeArrowheads="1"/>
          </p:cNvSpPr>
          <p:nvPr/>
        </p:nvSpPr>
        <p:spPr bwMode="auto">
          <a:xfrm>
            <a:off x="791748" y="4419066"/>
            <a:ext cx="7366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/>
              <a:t>可见串联电阻使跨导和漏导降低同样的比例。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频率限制因素</a:t>
            </a:r>
            <a:endParaRPr lang="zh-CN" altLang="en-US"/>
          </a:p>
        </p:txBody>
      </p:sp>
      <p:graphicFrame>
        <p:nvGraphicFramePr>
          <p:cNvPr id="368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1600200"/>
          <a:ext cx="7580031" cy="4213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2" name="" r:id="rId1" imgW="3225800" imgH="1854200" progId="Equation.3">
                  <p:embed/>
                </p:oleObj>
              </mc:Choice>
              <mc:Fallback>
                <p:oleObj name="" r:id="rId1" imgW="3225800" imgH="1854200" progId="Equation.3">
                  <p:embed/>
                  <p:pic>
                    <p:nvPicPr>
                      <p:cNvPr id="0" name="Picture 5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7580031" cy="42139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746" y="46207"/>
            <a:ext cx="3799779" cy="99218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频率限制因素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7891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206709" y="998838"/>
          <a:ext cx="7517110" cy="1346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9" name="公式" r:id="rId1" imgW="2552700" imgH="457200" progId="Equation.3">
                  <p:embed/>
                </p:oleObj>
              </mc:Choice>
              <mc:Fallback>
                <p:oleObj name="公式" r:id="rId1" imgW="2552700" imgH="457200" progId="Equation.3">
                  <p:embed/>
                  <p:pic>
                    <p:nvPicPr>
                      <p:cNvPr id="0" name="Picture 8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09" y="998838"/>
                        <a:ext cx="7517110" cy="13467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318962" y="5882668"/>
          <a:ext cx="1825038" cy="420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0" name="公式" r:id="rId3" imgW="951865" imgH="228600" progId="Equation.3">
                  <p:embed/>
                </p:oleObj>
              </mc:Choice>
              <mc:Fallback>
                <p:oleObj name="公式" r:id="rId3" imgW="951865" imgH="22860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962" y="5882668"/>
                        <a:ext cx="1825038" cy="4205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457200" y="2528940"/>
            <a:ext cx="6724974" cy="4147848"/>
            <a:chOff x="928536" y="2528126"/>
            <a:chExt cx="6390426" cy="378782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8536" y="2528126"/>
              <a:ext cx="6390426" cy="3787824"/>
            </a:xfrm>
            <a:prstGeom prst="rect">
              <a:avLst/>
            </a:prstGeom>
          </p:spPr>
        </p:pic>
        <p:cxnSp>
          <p:nvCxnSpPr>
            <p:cNvPr id="11" name="直接箭头连接符 10"/>
            <p:cNvCxnSpPr/>
            <p:nvPr/>
          </p:nvCxnSpPr>
          <p:spPr bwMode="auto">
            <a:xfrm flipH="1">
              <a:off x="5279672" y="3034798"/>
              <a:ext cx="49503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5341111" y="2626668"/>
                  <a:ext cx="3721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1111" y="2626668"/>
                  <a:ext cx="372153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/>
            <p:cNvCxnSpPr/>
            <p:nvPr/>
          </p:nvCxnSpPr>
          <p:spPr bwMode="auto">
            <a:xfrm>
              <a:off x="2276847" y="3034798"/>
              <a:ext cx="45512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2276847" y="2626668"/>
                  <a:ext cx="30700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847" y="2626668"/>
                  <a:ext cx="307007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3570891" y="2552373"/>
                  <a:ext cx="712952" cy="3994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𝑔𝑑𝑇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0891" y="2552373"/>
                  <a:ext cx="712952" cy="399405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2209739" y="3638273"/>
                  <a:ext cx="677686" cy="3994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𝑔𝑠𝑇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739" y="3638273"/>
                  <a:ext cx="677686" cy="399405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3570891" y="3837975"/>
                  <a:ext cx="895181" cy="3994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𝑔𝑠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0891" y="3837975"/>
                  <a:ext cx="895181" cy="399405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5546469" y="3868049"/>
                  <a:ext cx="4415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6469" y="3868049"/>
                  <a:ext cx="441531" cy="369332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本框 9"/>
            <p:cNvSpPr txBox="1"/>
            <p:nvPr/>
          </p:nvSpPr>
          <p:spPr>
            <a:xfrm>
              <a:off x="1526273" y="3268941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552324" y="4712461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-</a:t>
              </a:r>
              <a:endParaRPr lang="zh-CN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 13"/>
                <p:cNvSpPr/>
                <p:nvPr/>
              </p:nvSpPr>
              <p:spPr>
                <a:xfrm>
                  <a:off x="1614830" y="3722223"/>
                  <a:ext cx="676211" cy="4917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𝑔𝑠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830" y="3722223"/>
                  <a:ext cx="676211" cy="491738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矩形 22"/>
                <p:cNvSpPr/>
                <p:nvPr/>
              </p:nvSpPr>
              <p:spPr>
                <a:xfrm>
                  <a:off x="6562413" y="3871459"/>
                  <a:ext cx="60933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413" y="3871459"/>
                  <a:ext cx="609334" cy="461665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文本框 23"/>
            <p:cNvSpPr txBox="1"/>
            <p:nvPr/>
          </p:nvSpPr>
          <p:spPr>
            <a:xfrm>
              <a:off x="6402015" y="3463354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464890" y="4398853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-</a:t>
              </a:r>
              <a:endParaRPr lang="zh-CN" altLang="en-US" sz="24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-26988"/>
            <a:ext cx="8229600" cy="1135063"/>
          </a:xfrm>
        </p:spPr>
        <p:txBody>
          <a:bodyPr/>
          <a:lstStyle/>
          <a:p>
            <a:pPr eaLnBrk="1" hangingPunct="1"/>
            <a:r>
              <a:rPr lang="zh-CN" altLang="en-US"/>
              <a:t>高频小信号等效电路</a:t>
            </a:r>
            <a:endParaRPr lang="zh-CN" altLang="en-US"/>
          </a:p>
        </p:txBody>
      </p:sp>
      <p:graphicFrame>
        <p:nvGraphicFramePr>
          <p:cNvPr id="38915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460042" y="5008486"/>
          <a:ext cx="8677275" cy="176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2" name="公式" r:id="rId1" imgW="74980800" imgH="16459200" progId="Equation.3">
                  <p:embed/>
                </p:oleObj>
              </mc:Choice>
              <mc:Fallback>
                <p:oleObj name="公式" r:id="rId1" imgW="74980800" imgH="16459200" progId="Equation.3">
                  <p:embed/>
                  <p:pic>
                    <p:nvPicPr>
                      <p:cNvPr id="0" name="Picture 5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42" y="5008486"/>
                        <a:ext cx="8677275" cy="1762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63" y="1107874"/>
            <a:ext cx="7380492" cy="37365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0" y="323850"/>
          <a:ext cx="8948738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6" name="公式" r:id="rId1" imgW="3175000" imgH="1181100" progId="Equation.3">
                  <p:embed/>
                </p:oleObj>
              </mc:Choice>
              <mc:Fallback>
                <p:oleObj name="公式" r:id="rId1" imgW="3175000" imgH="1181100" progId="Equation.3">
                  <p:embed/>
                  <p:pic>
                    <p:nvPicPr>
                      <p:cNvPr id="0" name="Picture 10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3850"/>
                        <a:ext cx="8948738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60325" y="3940175"/>
          <a:ext cx="89789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7" name="公式" r:id="rId3" imgW="61569600" imgH="10972800" progId="Equation.3">
                  <p:embed/>
                </p:oleObj>
              </mc:Choice>
              <mc:Fallback>
                <p:oleObj name="公式" r:id="rId3" imgW="61569600" imgH="1097280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" y="3940175"/>
                        <a:ext cx="89789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6-金属半导体接触</Template>
  <TotalTime>0</TotalTime>
  <Words>389</Words>
  <Application>WPS 演示</Application>
  <PresentationFormat>全屏显示(4:3)</PresentationFormat>
  <Paragraphs>84</Paragraphs>
  <Slides>16</Slides>
  <Notes>2</Notes>
  <HiddenSlides>1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22</vt:i4>
      </vt:variant>
      <vt:variant>
        <vt:lpstr>幻灯片标题</vt:lpstr>
      </vt:variant>
      <vt:variant>
        <vt:i4>16</vt:i4>
      </vt:variant>
    </vt:vector>
  </HeadingPairs>
  <TitlesOfParts>
    <vt:vector size="53" baseType="lpstr">
      <vt:lpstr>Arial</vt:lpstr>
      <vt:lpstr>宋体</vt:lpstr>
      <vt:lpstr>Wingdings</vt:lpstr>
      <vt:lpstr>Verdana</vt:lpstr>
      <vt:lpstr>Times New Roman</vt:lpstr>
      <vt:lpstr>Cambria Math</vt:lpstr>
      <vt:lpstr>Calibri</vt:lpstr>
      <vt:lpstr>Symbol</vt:lpstr>
      <vt:lpstr>黑体</vt:lpstr>
      <vt:lpstr>Garamond</vt:lpstr>
      <vt:lpstr>微软雅黑</vt:lpstr>
      <vt:lpstr>Arial Unicode MS</vt:lpstr>
      <vt:lpstr>Comic Sans MS</vt:lpstr>
      <vt:lpstr>Microsoft JhengHei UI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频率限制因素</vt:lpstr>
      <vt:lpstr>频率限制因素</vt:lpstr>
      <vt:lpstr>高频小信号等效电路</vt:lpstr>
      <vt:lpstr>PowerPoint 演示文稿</vt:lpstr>
      <vt:lpstr>PowerPoint 演示文稿</vt:lpstr>
      <vt:lpstr>包含Miller电容小信号等效电路</vt:lpstr>
      <vt:lpstr>PowerPoint 演示文稿</vt:lpstr>
      <vt:lpstr>截止频率</vt:lpstr>
      <vt:lpstr>PowerPoint 演示文稿</vt:lpstr>
      <vt:lpstr>PowerPoint 演示文稿</vt:lpstr>
      <vt:lpstr>PowerPoint 演示文稿</vt:lpstr>
    </vt:vector>
  </TitlesOfParts>
  <Company>Legend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Legend User</dc:creator>
  <cp:lastModifiedBy>刘雁鸿</cp:lastModifiedBy>
  <cp:revision>496</cp:revision>
  <cp:lastPrinted>2411-12-30T00:00:00Z</cp:lastPrinted>
  <dcterms:created xsi:type="dcterms:W3CDTF">2005-01-25T02:28:00Z</dcterms:created>
  <dcterms:modified xsi:type="dcterms:W3CDTF">2021-12-05T09:57:34Z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4DE5F7A31D9C4492BEE5B8B8CDB44A96</vt:lpwstr>
  </property>
</Properties>
</file>