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55"/>
  </p:handoutMasterIdLst>
  <p:sldIdLst>
    <p:sldId id="481" r:id="rId3"/>
    <p:sldId id="482" r:id="rId4"/>
    <p:sldId id="356" r:id="rId5"/>
    <p:sldId id="359" r:id="rId6"/>
    <p:sldId id="357" r:id="rId7"/>
    <p:sldId id="358" r:id="rId8"/>
    <p:sldId id="360" r:id="rId9"/>
    <p:sldId id="361" r:id="rId10"/>
    <p:sldId id="362" r:id="rId11"/>
    <p:sldId id="382" r:id="rId12"/>
    <p:sldId id="418" r:id="rId13"/>
    <p:sldId id="364" r:id="rId14"/>
    <p:sldId id="365" r:id="rId15"/>
    <p:sldId id="366" r:id="rId16"/>
    <p:sldId id="367" r:id="rId17"/>
    <p:sldId id="368" r:id="rId18"/>
    <p:sldId id="369" r:id="rId19"/>
    <p:sldId id="371" r:id="rId20"/>
    <p:sldId id="419" r:id="rId22"/>
    <p:sldId id="420" r:id="rId23"/>
    <p:sldId id="421" r:id="rId24"/>
    <p:sldId id="374" r:id="rId25"/>
    <p:sldId id="422" r:id="rId26"/>
    <p:sldId id="423" r:id="rId27"/>
    <p:sldId id="373" r:id="rId28"/>
    <p:sldId id="376" r:id="rId29"/>
    <p:sldId id="378" r:id="rId30"/>
    <p:sldId id="318" r:id="rId31"/>
    <p:sldId id="287" r:id="rId32"/>
    <p:sldId id="289" r:id="rId33"/>
    <p:sldId id="320" r:id="rId34"/>
    <p:sldId id="327" r:id="rId35"/>
    <p:sldId id="460" r:id="rId36"/>
    <p:sldId id="535" r:id="rId37"/>
    <p:sldId id="290" r:id="rId38"/>
    <p:sldId id="354" r:id="rId39"/>
    <p:sldId id="321" r:id="rId40"/>
    <p:sldId id="292" r:id="rId41"/>
    <p:sldId id="293" r:id="rId42"/>
    <p:sldId id="294" r:id="rId43"/>
    <p:sldId id="328" r:id="rId44"/>
    <p:sldId id="295" r:id="rId45"/>
    <p:sldId id="296" r:id="rId46"/>
    <p:sldId id="297" r:id="rId47"/>
    <p:sldId id="298" r:id="rId48"/>
    <p:sldId id="299" r:id="rId49"/>
    <p:sldId id="355" r:id="rId50"/>
    <p:sldId id="380" r:id="rId51"/>
    <p:sldId id="329" r:id="rId52"/>
    <p:sldId id="300" r:id="rId53"/>
    <p:sldId id="379" r:id="rId54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06E0"/>
    <a:srgbClr val="0000FF"/>
    <a:srgbClr val="17A933"/>
    <a:srgbClr val="F7F7F7"/>
    <a:srgbClr val="9FF927"/>
    <a:srgbClr val="2C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4116A17-C68A-4550-802C-1587352E09B6}" styleName="{2a02dc73-2fad-4778-a758-80782e2d947c}">
    <a:wholeTbl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24A5A9"/>
              </a:solidFill>
            </a:ln>
          </a:left>
          <a:right>
            <a:ln w="6350" cmpd="sng">
              <a:solidFill>
                <a:srgbClr val="24A5A9"/>
              </a:solidFill>
            </a:ln>
          </a:right>
          <a:top>
            <a:ln w="6350" cmpd="sng">
              <a:solidFill>
                <a:srgbClr val="24A5A9"/>
              </a:solidFill>
            </a:ln>
          </a:top>
          <a:bottom>
            <a:ln w="6350" cmpd="sng">
              <a:solidFill>
                <a:srgbClr val="24A5A9"/>
              </a:solidFill>
            </a:ln>
          </a:bottom>
          <a:insideH>
            <a:ln w="6350" cmpd="sng">
              <a:solidFill>
                <a:srgbClr val="24A5A9"/>
              </a:solidFill>
            </a:ln>
          </a:insideH>
          <a:insideV>
            <a:ln w="6350" cmpd="sng">
              <a:solidFill>
                <a:srgbClr val="24A5A9"/>
              </a:solidFill>
            </a:ln>
          </a:insideV>
        </a:tcBdr>
        <a:fill>
          <a:solidFill>
            <a:srgbClr val="FFFFFF"/>
          </a:solidFill>
        </a:fill>
      </a:tcStyle>
    </a:wholeTbl>
    <a:lastRow>
      <a:tcTxStyle>
        <a:fontRef idx="none">
          <a:prstClr val="black"/>
        </a:fontRef>
      </a:tcTxStyle>
      <a:tcStyle>
        <a:tcBdr/>
        <a:fill>
          <a:solidFill>
            <a:srgbClr val="24A5A9"/>
          </a:solidFill>
        </a:fill>
      </a:tcStyle>
    </a:la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90" d="100"/>
          <a:sy n="90" d="100"/>
        </p:scale>
        <p:origin x="810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6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F08FA-A1B6-4E8C-9F67-99978202AC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51E1F-CE2F-4DD7-A669-BD914DBCEF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51E1F-CE2F-4DD7-A669-BD914DBCEF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51E1F-CE2F-4DD7-A669-BD914DBCEF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9464-C37E-4FB5-BC3E-4143568639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A2D-54E1-433F-8D87-2E8E78D8F5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07B0-2EB1-46BA-A63B-E4235E6C01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5C87-D0DD-4F74-9BB7-E705FB9C7A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4371-AB2F-454B-A0E7-79F8E2861D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A10B-AEEE-4E98-AA99-74B4CF0C1B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8904-7B69-4EDC-BB49-AE30E96A74D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13B4-CA7D-4032-BD50-D9DF43933DC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1E3-952F-46D0-95AF-90A16E29F6A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C48-8238-455D-9715-A698082DA62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2E3-C216-42A7-B3A6-D3B5D0F426A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8889-1A6A-4410-97CF-6EAC351E778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3.wmf"/><Relationship Id="rId6" Type="http://schemas.openxmlformats.org/officeDocument/2006/relationships/oleObject" Target="../embeddings/oleObject5.bin"/><Relationship Id="rId5" Type="http://schemas.openxmlformats.org/officeDocument/2006/relationships/tags" Target="../tags/tag3.xml"/><Relationship Id="rId4" Type="http://schemas.openxmlformats.org/officeDocument/2006/relationships/image" Target="../media/image58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70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83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81.wmf"/><Relationship Id="rId2" Type="http://schemas.openxmlformats.org/officeDocument/2006/relationships/oleObject" Target="../embeddings/oleObject16.bin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5.w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6.png"/><Relationship Id="rId2" Type="http://schemas.openxmlformats.org/officeDocument/2006/relationships/image" Target="../media/image95.emf"/><Relationship Id="rId1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6.png"/><Relationship Id="rId2" Type="http://schemas.openxmlformats.org/officeDocument/2006/relationships/image" Target="../media/image95.emf"/><Relationship Id="rId1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105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image" Target="../media/image114.png"/><Relationship Id="rId7" Type="http://schemas.openxmlformats.org/officeDocument/2006/relationships/image" Target="../media/image113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wmf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5.png"/><Relationship Id="rId1" Type="http://schemas.openxmlformats.org/officeDocument/2006/relationships/image" Target="../media/image15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900" smtClean="0"/>
            </a:fld>
            <a:endParaRPr lang="zh-CN" altLang="en-US" sz="9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13" y="2061210"/>
            <a:ext cx="5293046" cy="1714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掺杂浓度越小，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SCR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越宽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对单边突变结，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SCR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主要扩展在低掺杂浓度一侧。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在冶金结处电场最高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1"/>
                </p:custDataLst>
              </p:nvPr>
            </p:nvGraphicFramePr>
            <p:xfrm>
              <a:off x="1691640" y="477044"/>
              <a:ext cx="5805170" cy="1347470"/>
            </p:xfrm>
            <a:graphic>
              <a:graphicData uri="http://schemas.openxmlformats.org/drawingml/2006/table">
                <a:tbl>
                  <a:tblPr firstRow="1" bandRow="1">
                    <a:tableStyleId>{84116A17-C68A-4550-802C-1587352E09B6}</a:tableStyleId>
                  </a:tblPr>
                  <a:tblGrid>
                    <a:gridCol w="942975"/>
                    <a:gridCol w="785495"/>
                    <a:gridCol w="901700"/>
                    <a:gridCol w="678815"/>
                    <a:gridCol w="1329690"/>
                    <a:gridCol w="1166495"/>
                  </a:tblGrid>
                  <a:tr h="314960"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zh-CN" altLang="en-US" sz="135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3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a:t>)</a:t>
                          </a:r>
                          <a:endParaRPr lang="zh-CN" altLang="en-US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𝒃𝒊</m:t>
                                    </m:r>
                                  </m:sub>
                                </m:sSub>
                                <m:r>
                                  <a:rPr lang="zh-CN" altLang="en-US" sz="135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35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zh-CN" altLang="en-US" sz="135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:r>
                            <a:rPr lang="zh-CN" altLang="en-US" sz="13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a:t>W(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35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zh-CN" altLang="en-US" sz="135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zh-CN" altLang="en-US" sz="13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a:t>)</a:t>
                          </a:r>
                          <a:endParaRPr lang="zh-CN" altLang="en-US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zh-CN" altLang="en-US" sz="135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135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1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3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a:t>(V/cm)</a:t>
                          </a:r>
                          <a:endParaRPr lang="zh-CN" altLang="en-US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44170">
                    <a:tc rowSpan="3"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zh-CN" altLang="zh-CN" sz="1350" b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zh-CN" altLang="zh-CN" sz="1350" b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zh-CN" altLang="zh-CN" sz="1350" b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𝟔𝟐𝟓</m:t>
                              </m:r>
                            </m:oMath>
                          </a14:m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/0.625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𝟔𝟓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</a:tr>
                  <a:tr h="34417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0.659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0.968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0.88/0.088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𝟑𝟔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</a:tr>
                  <a:tr h="34417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0.778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1.001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1.000/0.001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𝟓𝟒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zh-CN" altLang="zh-CN" sz="1350" b="1" kern="1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zh-CN" altLang="zh-CN" sz="1350" b="1" kern="1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2"/>
                </p:custDataLst>
              </p:nvPr>
            </p:nvGraphicFramePr>
            <p:xfrm>
              <a:off x="1691640" y="477044"/>
              <a:ext cx="5805170" cy="1347470"/>
            </p:xfrm>
            <a:graphic>
              <a:graphicData uri="http://schemas.openxmlformats.org/drawingml/2006/table">
                <a:tbl>
                  <a:tblPr firstRow="1" bandRow="1">
                    <a:tableStyleId>{84116A17-C68A-4550-802C-1587352E09B6}</a:tableStyleId>
                  </a:tblPr>
                  <a:tblGrid>
                    <a:gridCol w="942975"/>
                    <a:gridCol w="785495"/>
                    <a:gridCol w="901700"/>
                    <a:gridCol w="678815"/>
                    <a:gridCol w="1329690"/>
                    <a:gridCol w="1166495"/>
                  </a:tblGrid>
                  <a:tr h="314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</a:tr>
                  <a:tr h="344170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</a:tr>
                  <a:tr h="34417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0.659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0.968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0.88/0.088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</a:tr>
                  <a:tr h="34417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0.778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1.001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zh-CN" sz="1350" b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1.000/0.001</a:t>
                          </a:r>
                          <a:endParaRPr lang="zh-CN" altLang="zh-CN" sz="1350" b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anchorCtr="0"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124744"/>
            <a:ext cx="7575918" cy="4725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83" y="764704"/>
            <a:ext cx="3915694" cy="626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455295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92175" y="620713"/>
          <a:ext cx="65659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6" name="公式" r:id="rId1" imgW="53340000" imgH="10972800" progId="Equation.3">
                  <p:embed/>
                </p:oleObj>
              </mc:Choice>
              <mc:Fallback>
                <p:oleObj name="公式" r:id="rId1" imgW="53340000" imgH="10972800" progId="Equation.3">
                  <p:embed/>
                  <p:pic>
                    <p:nvPicPr>
                      <p:cNvPr id="0" name="图片 129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620713"/>
                        <a:ext cx="6565900" cy="133826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98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9552" y="2708920"/>
          <a:ext cx="7802563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7" name="公式" r:id="rId3" imgW="59436000" imgH="23164800" progId="Equation.3">
                  <p:embed/>
                </p:oleObj>
              </mc:Choice>
              <mc:Fallback>
                <p:oleObj name="公式" r:id="rId3" imgW="59436000" imgH="23164800" progId="Equation.3">
                  <p:embed/>
                  <p:pic>
                    <p:nvPicPr>
                      <p:cNvPr id="0" name="图片 129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708920"/>
                        <a:ext cx="7802563" cy="303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857488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准中性区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677077" y="265946"/>
                <a:ext cx="1779591" cy="6135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677077" y="265946"/>
                <a:ext cx="1779591" cy="613513"/>
              </a:xfrm>
              <a:prstGeom prst="rect">
                <a:avLst/>
              </a:prstGeom>
              <a:blipFill rotWithShape="1">
                <a:blip r:embed="rId1"/>
                <a:stretch>
                  <a:fillRect l="-31" t="-84" r="13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4711968" y="909472"/>
                <a:ext cx="4185761" cy="9286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8915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1968" y="909472"/>
                <a:ext cx="4185761" cy="928687"/>
              </a:xfrm>
              <a:prstGeom prst="rect">
                <a:avLst/>
              </a:prstGeom>
              <a:blipFill rotWithShape="1">
                <a:blip r:embed="rId2"/>
                <a:stretch>
                  <a:fillRect l="-6" t="-16" r="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1429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电场为零，电流连续性方程：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307181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定义扩散长度：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6" name="Object 4">
                <a:hlinkClick r:id="" action="ppaction://ole?verb=1"/>
              </p:cNvPr>
              <p:cNvSpPr txBox="1"/>
              <p:nvPr/>
            </p:nvSpPr>
            <p:spPr bwMode="auto">
              <a:xfrm>
                <a:off x="4714876" y="1877204"/>
                <a:ext cx="3388478" cy="107157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8916" name="Object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4876" y="1877204"/>
                <a:ext cx="3388478" cy="1071570"/>
              </a:xfrm>
              <a:prstGeom prst="rect">
                <a:avLst/>
              </a:prstGeom>
              <a:blipFill rotWithShape="1">
                <a:blip r:embed="rId3"/>
                <a:stretch>
                  <a:fillRect t="-13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71670" y="20002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稳态条件下：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/>
              <p:cNvSpPr txBox="1"/>
              <p:nvPr/>
            </p:nvSpPr>
            <p:spPr bwMode="auto">
              <a:xfrm>
                <a:off x="4630484" y="2863853"/>
                <a:ext cx="2656160" cy="5270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0484" y="2863853"/>
                <a:ext cx="2656160" cy="527050"/>
              </a:xfrm>
              <a:prstGeom prst="rect">
                <a:avLst/>
              </a:prstGeom>
              <a:blipFill rotWithShape="1">
                <a:blip r:embed="rId4"/>
                <a:stretch>
                  <a:fillRect l="-2" t="-1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1538" y="407194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在均匀掺杂衬底中：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8" name="Object 6"/>
              <p:cNvSpPr txBox="1"/>
              <p:nvPr/>
            </p:nvSpPr>
            <p:spPr bwMode="auto">
              <a:xfrm>
                <a:off x="4512768" y="3792387"/>
                <a:ext cx="4609652" cy="928694"/>
              </a:xfrm>
              <a:prstGeom prst="rect">
                <a:avLst/>
              </a:prstGeom>
              <a:solidFill>
                <a:srgbClr val="FF0000">
                  <a:alpha val="21176"/>
                </a:srgbClr>
              </a:solidFill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89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2768" y="3792387"/>
                <a:ext cx="4609652" cy="928694"/>
              </a:xfrm>
              <a:prstGeom prst="rect">
                <a:avLst/>
              </a:prstGeom>
              <a:blipFill rotWithShape="1">
                <a:blip r:embed="rId5"/>
                <a:stretch>
                  <a:fillRect l="-10" t="-1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19" name="Object 7">
                <a:hlinkClick r:id="" action="ppaction://ole?verb=1"/>
              </p:cNvPr>
              <p:cNvSpPr txBox="1"/>
              <p:nvPr/>
            </p:nvSpPr>
            <p:spPr bwMode="auto">
              <a:xfrm>
                <a:off x="3566872" y="5281613"/>
                <a:ext cx="5577128" cy="10747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8919" name="Object 7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6872" y="5281613"/>
                <a:ext cx="5577128" cy="1074737"/>
              </a:xfrm>
              <a:prstGeom prst="rect">
                <a:avLst/>
              </a:prstGeom>
              <a:blipFill rotWithShape="1">
                <a:blip r:embed="rId6"/>
                <a:stretch>
                  <a:fillRect l="-1" t="-30" b="-6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20" name="Object 8"/>
              <p:cNvSpPr txBox="1"/>
              <p:nvPr/>
            </p:nvSpPr>
            <p:spPr bwMode="auto">
              <a:xfrm>
                <a:off x="1456575" y="5628201"/>
                <a:ext cx="1921850" cy="428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边界条件</m:t>
                      </m:r>
                      <m:r>
                        <a:rPr lang="zh-CN" alt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3892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6575" y="5628201"/>
                <a:ext cx="1921850" cy="428625"/>
              </a:xfrm>
              <a:prstGeom prst="rect">
                <a:avLst/>
              </a:prstGeom>
              <a:blipFill rotWithShape="1">
                <a:blip r:embed="rId7"/>
                <a:stretch>
                  <a:fillRect l="-27" t="-46" r="12" b="-137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781" y="69101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通解：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8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1558802" y="371129"/>
                <a:ext cx="6973638" cy="10001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𝐬𝐢𝐧𝐡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𝐬𝐢𝐧𝐡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9938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8802" y="371129"/>
                <a:ext cx="6973638" cy="1000125"/>
              </a:xfrm>
              <a:prstGeom prst="rect">
                <a:avLst/>
              </a:prstGeom>
              <a:blipFill rotWithShape="1">
                <a:blip r:embed="rId1"/>
                <a:stretch>
                  <a:fillRect l="-7" t="-29" r="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Object 3"/>
              <p:cNvSpPr txBox="1"/>
              <p:nvPr/>
            </p:nvSpPr>
            <p:spPr bwMode="auto">
              <a:xfrm>
                <a:off x="1525860" y="1577882"/>
                <a:ext cx="5011065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b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a:rPr lang="zh-CN" alt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𝐬𝐢𝐧𝐡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</m:func>
                      <m:r>
                        <a:rPr lang="zh-CN" altLang="en-US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>
                              <a:solidFill>
                                <a:srgbClr val="0000FF"/>
                              </a:solidFill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400" b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860" y="1577882"/>
                <a:ext cx="5011065" cy="882650"/>
              </a:xfrm>
              <a:prstGeom prst="rect">
                <a:avLst/>
              </a:prstGeom>
              <a:blipFill rotWithShape="1">
                <a:blip r:embed="rId2"/>
                <a:stretch>
                  <a:fillRect l="-12" t="-61" r="5" b="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4261" y="27089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由边界条件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Object 4">
                <a:hlinkClick r:id="" action="ppaction://ole?verb=1"/>
              </p:cNvPr>
              <p:cNvSpPr txBox="1"/>
              <p:nvPr/>
            </p:nvSpPr>
            <p:spPr bwMode="auto">
              <a:xfrm>
                <a:off x="850970" y="3539927"/>
                <a:ext cx="6513413" cy="8969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>
                        <m:fPr>
                          <m:type m:val="lin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𝒒𝑽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39940" name="Object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70" y="3539927"/>
                <a:ext cx="6513413" cy="896937"/>
              </a:xfrm>
              <a:prstGeom prst="rect">
                <a:avLst/>
              </a:prstGeom>
              <a:blipFill rotWithShape="1">
                <a:blip r:embed="rId3"/>
                <a:stretch>
                  <a:fillRect l="-1" t="-49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41" name="Object 5">
                <a:hlinkClick r:id="" action="ppaction://ole?verb=1"/>
              </p:cNvPr>
              <p:cNvSpPr txBox="1"/>
              <p:nvPr/>
            </p:nvSpPr>
            <p:spPr bwMode="auto">
              <a:xfrm>
                <a:off x="493507" y="4562476"/>
                <a:ext cx="8110941" cy="20621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39941" name="Object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07" y="4562476"/>
                <a:ext cx="8110941" cy="2062162"/>
              </a:xfrm>
              <a:prstGeom prst="rect">
                <a:avLst/>
              </a:prstGeom>
              <a:blipFill rotWithShape="1">
                <a:blip r:embed="rId4"/>
                <a:stretch>
                  <a:fillRect l="-1" r="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48249" y="173285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正弦双曲函数）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>
              <a:xfrm>
                <a:off x="2135002" y="2640855"/>
                <a:ext cx="3268661" cy="59779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02" y="2640855"/>
                <a:ext cx="3268661" cy="597794"/>
              </a:xfrm>
              <a:prstGeom prst="rect">
                <a:avLst/>
              </a:prstGeom>
              <a:blipFill rotWithShape="1">
                <a:blip r:embed="rId5"/>
                <a:stretch>
                  <a:fillRect l="-4" t="-88" r="1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95536" y="181252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其中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33841" y="2608958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754"/>
            <a:ext cx="8229600" cy="7647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sz="2800" b="1" dirty="0">
                <a:solidFill>
                  <a:srgbClr val="C00000"/>
                </a:solidFill>
              </a:rPr>
              <a:t>在</a:t>
            </a:r>
            <a:r>
              <a:rPr lang="en-US" altLang="zh-CN" sz="2800" b="1" dirty="0">
                <a:solidFill>
                  <a:srgbClr val="C00000"/>
                </a:solidFill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</a:rPr>
              <a:t>型准中性区，空穴扩散电流密度为：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2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395789" y="2852986"/>
                <a:ext cx="6954837" cy="4294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𝐜𝐨𝐬𝐡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𝐜𝐨𝐬𝐡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</m:func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40962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789" y="2852986"/>
                <a:ext cx="6954837" cy="4294188"/>
              </a:xfrm>
              <a:prstGeom prst="rect">
                <a:avLst/>
              </a:prstGeom>
              <a:blipFill rotWithShape="1">
                <a:blip r:embed="rId1"/>
                <a:stretch>
                  <a:fillRect l="-3" t="-13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4193" y="5949280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余弦双曲函数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hlinkClick r:id="" action="ppaction://ole?verb=1"/>
              </p:cNvPr>
              <p:cNvSpPr txBox="1"/>
              <p:nvPr/>
            </p:nvSpPr>
            <p:spPr bwMode="auto">
              <a:xfrm>
                <a:off x="251520" y="980689"/>
                <a:ext cx="8110941" cy="20621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6" name="Object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80689"/>
                <a:ext cx="8110941" cy="2062162"/>
              </a:xfrm>
              <a:prstGeom prst="rect">
                <a:avLst/>
              </a:prstGeom>
              <a:blipFill rotWithShape="1">
                <a:blip r:embed="rId2"/>
                <a:stretch>
                  <a:fillRect l="-1" t="-12" r="2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010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-17463" y="285750"/>
                <a:ext cx="7973839" cy="343128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准中性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区（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）电子是少数载流子</m:t>
                      </m:r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电子浓度分布</m:t>
                      </m:r>
                    </m:oMath>
                  </m:oMathPara>
                </a14:m>
                <a:endParaRPr lang="en-US" altLang="zh-CN" sz="2400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3010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7463" y="285750"/>
                <a:ext cx="7973839" cy="3431282"/>
              </a:xfrm>
              <a:prstGeom prst="rect">
                <a:avLst/>
              </a:prstGeom>
              <a:blipFill rotWithShape="1">
                <a:blip r:embed="rId1"/>
                <a:stretch>
                  <a:fillRect l="4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11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323528" y="3408015"/>
                <a:ext cx="8568952" cy="2685281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注入</m:t>
                      </m:r>
                      <m:r>
                        <a:rPr lang="zh-CN" altLang="en-US" sz="2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型中性区的电子扩散电流密度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𝐜𝐨𝐬𝐡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𝐬𝐢𝐧𝐡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3011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408015"/>
                <a:ext cx="8568952" cy="2685281"/>
              </a:xfrm>
              <a:prstGeom prst="rect">
                <a:avLst/>
              </a:prstGeom>
              <a:blipFill rotWithShape="1">
                <a:blip r:embed="rId2"/>
                <a:stretch>
                  <a:fillRect l="-4" t="-23" r="7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6670" y="297815"/>
          <a:ext cx="8903970" cy="508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name="公式" r:id="rId1" imgW="3733800" imgH="2133600" progId="Equation.3">
                  <p:embed/>
                </p:oleObj>
              </mc:Choice>
              <mc:Fallback>
                <p:oleObj name="公式" r:id="rId1" imgW="3733800" imgH="2133600" progId="Equation.3">
                  <p:embed/>
                  <p:pic>
                    <p:nvPicPr>
                      <p:cNvPr id="0" name="图片 149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" y="297815"/>
                        <a:ext cx="8903970" cy="5088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39739" y="5589245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正切双曲线）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034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251520" y="116632"/>
                <a:ext cx="7632848" cy="152929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处，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𝐭𝐚𝐧𝐡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44034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6632"/>
                <a:ext cx="7632848" cy="1529294"/>
              </a:xfrm>
              <a:prstGeom prst="rect">
                <a:avLst/>
              </a:prstGeom>
              <a:blipFill rotWithShape="1">
                <a:blip r:embed="rId1"/>
                <a:stretch>
                  <a:fillRect l="-1" t="-28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35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251460" y="1772285"/>
                <a:ext cx="8658860" cy="341820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𝐭𝐚𝐧𝐡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𝐭𝐚𝐧𝐡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800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br>
                  <a:rPr lang="zh-CN" altLang="en-US" sz="2000" b="1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</a:br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4035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" y="1772285"/>
                <a:ext cx="8658860" cy="3418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3"/>
              <p:cNvSpPr txBox="1"/>
              <p:nvPr/>
            </p:nvSpPr>
            <p:spPr>
              <a:xfrm>
                <a:off x="683310" y="4508786"/>
                <a:ext cx="6408712" cy="127726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0" y="4508786"/>
                <a:ext cx="6408712" cy="1277266"/>
              </a:xfrm>
              <a:prstGeom prst="rect">
                <a:avLst/>
              </a:prstGeom>
              <a:blipFill rotWithShape="1">
                <a:blip r:embed="rId3"/>
                <a:stretch>
                  <a:fillRect l="-1" t="-22" r="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25681" y="5962140"/>
                <a:ext cx="3536161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1" y="5962140"/>
                <a:ext cx="3536161" cy="394210"/>
              </a:xfrm>
              <a:prstGeom prst="rect">
                <a:avLst/>
              </a:prstGeom>
              <a:blipFill rotWithShape="1">
                <a:blip r:embed="rId4"/>
                <a:stretch>
                  <a:fillRect l="-6" t="-32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 descr="“少数载流子密度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60" name="AutoShape 4" descr="“少数载流子密度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4000496" cy="101122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讨论一：长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22" y="1412776"/>
            <a:ext cx="591713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准中性区，如果 长度</a:t>
            </a:r>
            <a:r>
              <a:rPr lang="en-US" altLang="zh-CN" sz="2400" b="1" dirty="0">
                <a:solidFill>
                  <a:srgbClr val="0000FF"/>
                </a:solidFill>
              </a:rPr>
              <a:t>W n&gt;&gt;Lp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r>
              <a:rPr lang="en-US" altLang="zh-CN" sz="2400" b="1" dirty="0" err="1">
                <a:solidFill>
                  <a:srgbClr val="0000FF"/>
                </a:solidFill>
              </a:rPr>
              <a:t>Wp</a:t>
            </a:r>
            <a:r>
              <a:rPr lang="en-US" altLang="zh-CN" sz="2400" b="1" dirty="0">
                <a:solidFill>
                  <a:srgbClr val="0000FF"/>
                </a:solidFill>
              </a:rPr>
              <a:t>&gt;&gt;Ln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FF"/>
                </a:solidFill>
              </a:rPr>
              <a:t>exp</a:t>
            </a:r>
            <a:r>
              <a:rPr lang="en-US" altLang="zh-CN" sz="2400" b="1" dirty="0">
                <a:solidFill>
                  <a:srgbClr val="0000FF"/>
                </a:solidFill>
              </a:rPr>
              <a:t>(-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/>
              </a:rPr>
              <a:t>)0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</a:rPr>
              <a:t>即对长</a:t>
            </a:r>
            <a:r>
              <a:rPr lang="en-US" altLang="zh-CN" sz="2400" b="1" dirty="0">
                <a:solidFill>
                  <a:srgbClr val="0000FF"/>
                </a:solidFill>
              </a:rPr>
              <a:t>PN</a:t>
            </a:r>
            <a:r>
              <a:rPr lang="zh-CN" altLang="en-US" sz="2400" b="1" dirty="0">
                <a:solidFill>
                  <a:srgbClr val="0000FF"/>
                </a:solidFill>
              </a:rPr>
              <a:t> 结，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/>
              </a:rPr>
              <a:t>有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691628" y="2976960"/>
                <a:ext cx="2100255" cy="413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𝐭𝐚𝐧𝐡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28" y="2976960"/>
                <a:ext cx="2100255" cy="413959"/>
              </a:xfrm>
              <a:prstGeom prst="rect">
                <a:avLst/>
              </a:prstGeom>
              <a:blipFill rotWithShape="1">
                <a:blip r:embed="rId1"/>
                <a:stretch>
                  <a:fillRect l="-30" t="-19" r="1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729728" y="3611017"/>
                <a:ext cx="2100255" cy="413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𝐭𝐚𝐧𝐡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  <m:sup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728" y="3611017"/>
                <a:ext cx="2100255" cy="413959"/>
              </a:xfrm>
              <a:prstGeom prst="rect">
                <a:avLst/>
              </a:prstGeom>
              <a:blipFill rotWithShape="1">
                <a:blip r:embed="rId2"/>
                <a:stretch>
                  <a:fillRect l="-30" t="-98" r="1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3"/>
              <p:cNvSpPr txBox="1"/>
              <p:nvPr/>
            </p:nvSpPr>
            <p:spPr>
              <a:xfrm>
                <a:off x="971600" y="5445224"/>
                <a:ext cx="3240360" cy="127726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2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45224"/>
                <a:ext cx="3240360" cy="1277266"/>
              </a:xfrm>
              <a:prstGeom prst="rect">
                <a:avLst/>
              </a:prstGeom>
              <a:blipFill rotWithShape="1">
                <a:blip r:embed="rId3"/>
                <a:stretch>
                  <a:fillRect l="-2" t="-8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对象 3"/>
              <p:cNvSpPr txBox="1"/>
              <p:nvPr/>
            </p:nvSpPr>
            <p:spPr>
              <a:xfrm>
                <a:off x="899592" y="4069525"/>
                <a:ext cx="6408712" cy="127726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3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69525"/>
                <a:ext cx="6408712" cy="1277266"/>
              </a:xfrm>
              <a:prstGeom prst="rect">
                <a:avLst/>
              </a:prstGeom>
              <a:blipFill rotWithShape="1">
                <a:blip r:embed="rId4"/>
                <a:stretch>
                  <a:fillRect l="-7" t="-35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custDataLst>
              <p:tags r:id="rId5"/>
            </p:custDataLst>
          </p:nvPr>
        </p:nvGraphicFramePr>
        <p:xfrm>
          <a:off x="4068445" y="116840"/>
          <a:ext cx="4998720" cy="111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3279775" imgH="833120" progId="Equation.KSEE3">
                  <p:embed/>
                </p:oleObj>
              </mc:Choice>
              <mc:Fallback>
                <p:oleObj name="" r:id="rId6" imgW="3279775" imgH="83312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8445" y="116840"/>
                        <a:ext cx="4998720" cy="111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 descr="“少数载流子密度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60" name="AutoShape 4" descr="“少数载流子密度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4000496" cy="101122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讨论一：长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034" y="1322152"/>
            <a:ext cx="8736905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准中性区，如果 长度</a:t>
            </a:r>
            <a:r>
              <a:rPr lang="en-US" altLang="zh-CN" sz="2400" dirty="0" smtClean="0"/>
              <a:t>W n&gt;&gt;Lp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Wp</a:t>
            </a:r>
            <a:r>
              <a:rPr lang="en-US" altLang="zh-CN" sz="2400" dirty="0" smtClean="0"/>
              <a:t>&gt;&gt;Ln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(-</a:t>
            </a:r>
            <a:r>
              <a:rPr lang="en-US" altLang="zh-CN" sz="2400" dirty="0" smtClean="0">
                <a:sym typeface="Symbol" panose="05050102010706020507"/>
              </a:rPr>
              <a:t>)0</a:t>
            </a:r>
            <a:r>
              <a:rPr lang="zh-CN" altLang="en-US" sz="2400" dirty="0" smtClean="0">
                <a:sym typeface="Symbol" panose="05050102010706020507"/>
              </a:rPr>
              <a:t>，</a:t>
            </a:r>
            <a:r>
              <a:rPr lang="zh-CN" altLang="en-US" sz="2400" dirty="0" smtClean="0"/>
              <a:t>即对长</a:t>
            </a:r>
            <a:r>
              <a:rPr lang="en-US" altLang="zh-CN" sz="2400" dirty="0" smtClean="0"/>
              <a:t>PN</a:t>
            </a:r>
            <a:r>
              <a:rPr lang="zh-CN" altLang="en-US" sz="2400" dirty="0" smtClean="0"/>
              <a:t> 结，</a:t>
            </a:r>
            <a:r>
              <a:rPr lang="zh-CN" altLang="en-US" sz="2400" dirty="0" smtClean="0">
                <a:sym typeface="Symbol" panose="05050102010706020507"/>
              </a:rPr>
              <a:t>有</a:t>
            </a:r>
            <a:endParaRPr lang="zh-CN" altLang="en-US" sz="2400" dirty="0"/>
          </a:p>
        </p:txBody>
      </p:sp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63573" y="3356992"/>
          <a:ext cx="7743825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3" name="公式" r:id="rId1" imgW="96621600" imgH="30784800" progId="Equation.3">
                  <p:embed/>
                </p:oleObj>
              </mc:Choice>
              <mc:Fallback>
                <p:oleObj name="公式" r:id="rId1" imgW="96621600" imgH="307848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3" y="3356992"/>
                        <a:ext cx="7743825" cy="246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76056" y="242094"/>
          <a:ext cx="37639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4" name="公式" r:id="rId3" imgW="40233600" imgH="9448800" progId="Equation.3">
                  <p:embed/>
                </p:oleObj>
              </mc:Choice>
              <mc:Fallback>
                <p:oleObj name="公式" r:id="rId3" imgW="40233600" imgH="944880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2094"/>
                        <a:ext cx="37639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900" smtClean="0"/>
            </a:fld>
            <a:endParaRPr lang="zh-CN" altLang="en-US" sz="9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621030"/>
            <a:ext cx="8972550" cy="515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173" y="45025"/>
            <a:ext cx="87249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</a:t>
            </a:r>
            <a:endParaRPr lang="zh-CN" altLang="en-US" sz="27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34950" y="3513138"/>
          <a:ext cx="86280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04" name="公式" r:id="rId1" imgW="77724000" imgH="10972800" progId="Equation.3">
                  <p:embed/>
                </p:oleObj>
              </mc:Choice>
              <mc:Fallback>
                <p:oleObj name="公式" r:id="rId1" imgW="77724000" imgH="109728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513138"/>
                        <a:ext cx="862806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5900" y="4652963"/>
          <a:ext cx="86407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05" name="公式" r:id="rId3" imgW="74371200" imgH="10363200" progId="Equation.3">
                  <p:embed/>
                </p:oleObj>
              </mc:Choice>
              <mc:Fallback>
                <p:oleObj name="公式" r:id="rId3" imgW="74371200" imgH="103632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4652963"/>
                        <a:ext cx="864076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95536" y="1412776"/>
          <a:ext cx="7786742" cy="52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06" name="公式" r:id="rId5" imgW="3238500" imgH="241300" progId="Equation.3">
                  <p:embed/>
                </p:oleObj>
              </mc:Choice>
              <mc:Fallback>
                <p:oleObj name="公式" r:id="rId5" imgW="32385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7786742" cy="527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54025" y="2349500"/>
          <a:ext cx="75311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07" name="公式" r:id="rId7" imgW="74980800" imgH="5791200" progId="Equation.3">
                  <p:embed/>
                </p:oleObj>
              </mc:Choice>
              <mc:Fallback>
                <p:oleObj name="公式" r:id="rId7" imgW="74980800" imgH="57912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349500"/>
                        <a:ext cx="7531100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在耗尽区边界处：</a:t>
            </a:r>
            <a:endParaRPr lang="zh-CN" altLang="en-US" sz="2400" dirty="0"/>
          </a:p>
        </p:txBody>
      </p:sp>
      <p:graphicFrame>
        <p:nvGraphicFramePr>
          <p:cNvPr id="45057" name="Object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53728" y="714380"/>
          <a:ext cx="4716739" cy="98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1" name="公式" r:id="rId1" imgW="52730400" imgH="10972800" progId="Equation.3">
                  <p:embed/>
                </p:oleObj>
              </mc:Choice>
              <mc:Fallback>
                <p:oleObj name="公式" r:id="rId1" imgW="52730400" imgH="1097280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28" y="714380"/>
                        <a:ext cx="4716739" cy="982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" name="Object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9110" y="2125494"/>
          <a:ext cx="5116806" cy="96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2" name="公式" r:id="rId3" imgW="54864000" imgH="10363200" progId="Equation.3">
                  <p:embed/>
                </p:oleObj>
              </mc:Choice>
              <mc:Fallback>
                <p:oleObj name="公式" r:id="rId3" imgW="54864000" imgH="1036320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0" y="2125494"/>
                        <a:ext cx="5116806" cy="966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2664" y="3297503"/>
          <a:ext cx="5860066" cy="104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3" name="公式" r:id="rId5" imgW="64922400" imgH="11582400" progId="Equation.3">
                  <p:embed/>
                </p:oleObj>
              </mc:Choice>
              <mc:Fallback>
                <p:oleObj name="公式" r:id="rId5" imgW="64922400" imgH="1158240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4" y="3297503"/>
                        <a:ext cx="5860066" cy="1045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1928" y="4600421"/>
          <a:ext cx="5850802" cy="102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4" name="公式" r:id="rId7" imgW="69799200" imgH="12192000" progId="Equation.3">
                  <p:embed/>
                </p:oleObj>
              </mc:Choice>
              <mc:Fallback>
                <p:oleObj name="公式" r:id="rId7" imgW="69799200" imgH="1219200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" y="4600421"/>
                        <a:ext cx="5850802" cy="1022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5429256" y="0"/>
            <a:ext cx="3545250" cy="3226852"/>
            <a:chOff x="5429256" y="285728"/>
            <a:chExt cx="3545250" cy="3226852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715008" y="428604"/>
              <a:ext cx="30099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8501090" y="257174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86446" y="1357298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715008" y="500042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2198" y="14287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702" y="14287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-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3570" y="928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9454" y="857232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</a:t>
              </a:r>
              <a:endParaRPr lang="zh-CN" altLang="en-US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143768" y="2558297"/>
              <a:ext cx="642942" cy="1344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5400000" flipH="1" flipV="1">
              <a:off x="7180281" y="821513"/>
              <a:ext cx="356396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15206" y="10715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J</a:t>
              </a:r>
              <a:endParaRPr lang="zh-CN" altLang="en-US" sz="20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9256" y="2857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J</a:t>
              </a:r>
              <a:endParaRPr lang="zh-CN" altLang="en-US" sz="20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00694" y="114298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J</a:t>
              </a:r>
              <a:endParaRPr lang="zh-CN" altLang="en-US" sz="200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86710" y="2428868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J</a:t>
              </a:r>
              <a:r>
                <a:rPr lang="en-US" altLang="zh-CN" sz="2000" i="1" baseline="-25000" dirty="0" smtClean="0"/>
                <a:t>S</a:t>
              </a:r>
              <a:endParaRPr lang="zh-CN" altLang="en-US" sz="200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43966" y="235743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V</a:t>
              </a:r>
              <a:endParaRPr lang="zh-CN" altLang="en-US" sz="20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37402" y="3143248"/>
              <a:ext cx="18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(a)</a:t>
              </a:r>
              <a:r>
                <a:rPr lang="zh-CN" altLang="en-US" dirty="0" smtClean="0"/>
                <a:t>线性坐标系</a:t>
              </a:r>
              <a:endParaRPr lang="zh-CN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57158" y="564357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理想</a:t>
            </a:r>
            <a:r>
              <a:rPr lang="en-US" altLang="zh-CN" sz="2000" dirty="0" smtClean="0"/>
              <a:t>I-V</a:t>
            </a:r>
            <a:r>
              <a:rPr lang="zh-CN" altLang="en-US" sz="2000" dirty="0" smtClean="0"/>
              <a:t>方程。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i="1" dirty="0" smtClean="0"/>
              <a:t>J</a:t>
            </a:r>
            <a:r>
              <a:rPr lang="en-US" altLang="zh-CN" sz="2000" i="1" baseline="-25000" dirty="0" smtClean="0"/>
              <a:t>S</a:t>
            </a:r>
            <a:r>
              <a:rPr lang="zh-CN" altLang="en-US" sz="2000" dirty="0" smtClean="0"/>
              <a:t>反向饱和电流，也是反向漂移电流。</a:t>
            </a:r>
            <a:endParaRPr lang="zh-CN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728228" y="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正向扩散电流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5572132" y="2285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反向</a:t>
            </a:r>
            <a:r>
              <a:rPr lang="zh-CN" altLang="en-US" dirty="0"/>
              <a:t>饱和</a:t>
            </a:r>
            <a:r>
              <a:rPr lang="zh-CN" altLang="en-US" dirty="0" smtClean="0"/>
              <a:t>电流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6277670" y="3278637"/>
            <a:ext cx="2315822" cy="3505454"/>
            <a:chOff x="5929322" y="3286124"/>
            <a:chExt cx="2315822" cy="3505454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15074" y="6143644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 flipH="1" flipV="1">
              <a:off x="5215734" y="4643446"/>
              <a:ext cx="1999472" cy="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 flipH="1" flipV="1">
              <a:off x="6179353" y="5179229"/>
              <a:ext cx="357190" cy="2857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 flipH="1" flipV="1">
              <a:off x="6322231" y="3750471"/>
              <a:ext cx="1571635" cy="1214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 flipH="1" flipV="1">
              <a:off x="6107123" y="6036487"/>
              <a:ext cx="21510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000760" y="5312647"/>
              <a:ext cx="571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latin typeface="Calibri" panose="020F0502020204030204"/>
                </a:rPr>
                <a:t>≈</a:t>
              </a:r>
              <a:endParaRPr lang="zh-CN" altLang="en-US" sz="4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29322" y="328612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ln</a:t>
              </a:r>
              <a:r>
                <a:rPr lang="en-US" altLang="zh-CN" dirty="0" smtClean="0"/>
                <a:t>(</a:t>
              </a:r>
              <a:r>
                <a:rPr lang="en-US" altLang="zh-CN" i="1" dirty="0" smtClean="0"/>
                <a:t>J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643834" y="6286520"/>
              <a:ext cx="5000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rot="16200000" flipV="1">
              <a:off x="5857884" y="3929066"/>
              <a:ext cx="438152" cy="9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120" y="6391468"/>
              <a:ext cx="790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err="1" smtClean="0"/>
                <a:t>qV</a:t>
              </a:r>
              <a:r>
                <a:rPr lang="en-US" altLang="zh-CN" sz="2000" i="1" dirty="0" smtClean="0"/>
                <a:t>/</a:t>
              </a:r>
              <a:r>
                <a:rPr lang="en-US" altLang="zh-CN" sz="2000" i="1" dirty="0" err="1" smtClean="0"/>
                <a:t>kT</a:t>
              </a:r>
              <a:endParaRPr lang="zh-CN" altLang="en-US" sz="2000" i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9" name="TextBox 39"/>
          <p:cNvSpPr txBox="1"/>
          <p:nvPr/>
        </p:nvSpPr>
        <p:spPr>
          <a:xfrm>
            <a:off x="5912730" y="6423883"/>
            <a:ext cx="38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r>
              <a:rPr lang="zh-CN" altLang="en-US" dirty="0" smtClean="0"/>
              <a:t>半对数坐标系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1480" y="-151489"/>
            <a:ext cx="45720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讨论二：短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</a:t>
            </a:r>
            <a:endParaRPr lang="zh-CN" altLang="en-US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5857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W</a:t>
            </a:r>
            <a:r>
              <a:rPr lang="en-US" altLang="zh-CN" sz="24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</a:rPr>
              <a:t>&lt;&lt;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L</a:t>
            </a:r>
            <a:r>
              <a:rPr lang="en-US" altLang="zh-CN" sz="2400" b="1" baseline="-25000" dirty="0" err="1">
                <a:solidFill>
                  <a:srgbClr val="0000FF"/>
                </a:solidFill>
              </a:rPr>
              <a:t>p</a:t>
            </a:r>
            <a:r>
              <a:rPr lang="zh-CN" altLang="en-US" sz="2400" b="1" baseline="-25000" dirty="0">
                <a:solidFill>
                  <a:srgbClr val="0000FF"/>
                </a:solidFill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</a:rPr>
              <a:t>或</a:t>
            </a:r>
            <a:r>
              <a:rPr lang="en-US" altLang="zh-CN" sz="2400" b="1" dirty="0" err="1">
                <a:solidFill>
                  <a:srgbClr val="0000FF"/>
                </a:solidFill>
              </a:rPr>
              <a:t>W</a:t>
            </a:r>
            <a:r>
              <a:rPr lang="en-US" altLang="zh-CN" sz="2400" b="1" baseline="-25000" dirty="0" err="1">
                <a:solidFill>
                  <a:srgbClr val="0000FF"/>
                </a:solidFill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</a:rPr>
              <a:t>&lt;&lt;L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</a:rPr>
              <a:t>，则</a:t>
            </a:r>
            <a:r>
              <a:rPr lang="en-US" altLang="zh-CN" sz="2400" b="1" dirty="0">
                <a:solidFill>
                  <a:srgbClr val="0000FF"/>
                </a:solidFill>
              </a:rPr>
              <a:t>tanh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/>
              </a:rPr>
              <a:t></a:t>
            </a:r>
            <a:r>
              <a:rPr lang="en-US" altLang="zh-CN" sz="2400" b="1" dirty="0">
                <a:solidFill>
                  <a:srgbClr val="0000FF"/>
                </a:solidFill>
                <a:latin typeface="Calibri" panose="020F0502020204030204"/>
                <a:sym typeface="Symbol" panose="05050102010706020507"/>
              </a:rPr>
              <a:t>≈</a:t>
            </a:r>
            <a:r>
              <a:rPr lang="zh-CN" altLang="en-US" sz="2400" b="1" dirty="0">
                <a:solidFill>
                  <a:srgbClr val="0000FF"/>
                </a:solidFill>
                <a:latin typeface="Calibri" panose="020F0502020204030204"/>
                <a:sym typeface="Symbol" panose="05050102010706020507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</a:rPr>
              <a:t> 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4500" b="1" dirty="0">
                <a:solidFill>
                  <a:srgbClr val="0000FF"/>
                </a:solidFill>
              </a:rPr>
              <a:t>                                    </a:t>
            </a:r>
            <a:endParaRPr lang="en-US" altLang="zh-CN" sz="4500" b="1" dirty="0">
              <a:solidFill>
                <a:srgbClr val="0000FF"/>
              </a:solidFill>
              <a:latin typeface="Calibri" panose="020F0502020204030204"/>
              <a:sym typeface="Symbol" panose="05050102010706020507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i="1" dirty="0"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80" name="Object 4">
                <a:hlinkClick r:id="" action="ppaction://ole?verb=1"/>
              </p:cNvPr>
              <p:cNvSpPr txBox="1"/>
              <p:nvPr/>
            </p:nvSpPr>
            <p:spPr bwMode="auto">
              <a:xfrm>
                <a:off x="2093616" y="5882044"/>
                <a:ext cx="3705225" cy="555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0180" name="Object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3616" y="5882044"/>
                <a:ext cx="3705225" cy="555625"/>
              </a:xfrm>
              <a:prstGeom prst="rect">
                <a:avLst/>
              </a:prstGeom>
              <a:blipFill rotWithShape="1">
                <a:blip r:embed="rId1"/>
                <a:stretch>
                  <a:fillRect l="-1" t="-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1" name="Object 5">
                <a:hlinkClick r:id="" action="ppaction://ole?verb=1"/>
              </p:cNvPr>
              <p:cNvSpPr txBox="1"/>
              <p:nvPr/>
            </p:nvSpPr>
            <p:spPr bwMode="auto">
              <a:xfrm>
                <a:off x="422895" y="4389779"/>
                <a:ext cx="7570991" cy="10358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0181" name="Object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95" y="4389779"/>
                <a:ext cx="7570991" cy="1035847"/>
              </a:xfrm>
              <a:prstGeom prst="rect">
                <a:avLst/>
              </a:prstGeom>
              <a:blipFill rotWithShape="1">
                <a:blip r:embed="rId2"/>
                <a:stretch>
                  <a:fillRect l="-8" t="-2" r="7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32767" y="1979796"/>
                <a:ext cx="3513462" cy="521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𝐭𝐚𝐧𝐡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67" y="1979796"/>
                <a:ext cx="3513462" cy="521168"/>
              </a:xfrm>
              <a:prstGeom prst="rect">
                <a:avLst/>
              </a:prstGeom>
              <a:blipFill rotWithShape="1">
                <a:blip r:embed="rId3"/>
                <a:stretch>
                  <a:fillRect l="-9" t="-96" r="10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716016" y="1979796"/>
                <a:ext cx="3513462" cy="521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𝐭𝐚𝐧𝐡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79796"/>
                <a:ext cx="3513462" cy="521168"/>
              </a:xfrm>
              <a:prstGeom prst="rect">
                <a:avLst/>
              </a:prstGeom>
              <a:blipFill rotWithShape="1">
                <a:blip r:embed="rId4"/>
                <a:stretch>
                  <a:fillRect l="-14" t="-96" r="1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3"/>
              <p:cNvSpPr txBox="1"/>
              <p:nvPr/>
            </p:nvSpPr>
            <p:spPr>
              <a:xfrm>
                <a:off x="422910" y="2708910"/>
                <a:ext cx="7973695" cy="1778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" y="2708910"/>
                <a:ext cx="7973695" cy="1778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1480" y="-151489"/>
            <a:ext cx="45720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讨论二：短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5720" y="1000108"/>
                <a:ext cx="8229600" cy="585789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准中性区宽度比少子扩散长度小得多，</a:t>
                </a:r>
                <a:r>
                  <a:rPr lang="en-US" altLang="zh-CN" sz="2400" dirty="0" smtClean="0"/>
                  <a:t>W</a:t>
                </a:r>
                <a:r>
                  <a:rPr lang="en-US" altLang="zh-CN" sz="2400" baseline="-25000" dirty="0" smtClean="0"/>
                  <a:t>n</a:t>
                </a:r>
                <a:r>
                  <a:rPr lang="en-US" altLang="zh-CN" sz="2400" dirty="0" smtClean="0"/>
                  <a:t>&lt;&lt;</a:t>
                </a:r>
                <a:r>
                  <a:rPr lang="en-US" altLang="zh-CN" sz="2400" dirty="0" err="1" smtClean="0"/>
                  <a:t>L</a:t>
                </a:r>
                <a:r>
                  <a:rPr lang="en-US" altLang="zh-CN" sz="2400" baseline="-25000" dirty="0" err="1" smtClean="0"/>
                  <a:t>p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或</a:t>
                </a:r>
                <a:r>
                  <a:rPr lang="en-US" altLang="zh-CN" sz="2400" dirty="0" err="1" smtClean="0"/>
                  <a:t>W</a:t>
                </a:r>
                <a:r>
                  <a:rPr lang="en-US" altLang="zh-CN" sz="2400" baseline="-25000" dirty="0" err="1" smtClean="0"/>
                  <a:t>p</a:t>
                </a:r>
                <a:r>
                  <a:rPr lang="en-US" altLang="zh-CN" sz="2400" dirty="0" smtClean="0"/>
                  <a:t>&lt;&lt;L</a:t>
                </a:r>
                <a:r>
                  <a:rPr lang="en-US" altLang="zh-CN" sz="2400" baseline="-25000" dirty="0" smtClean="0"/>
                  <a:t>n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，则</a:t>
                </a:r>
                <a:r>
                  <a:rPr lang="en-US" altLang="zh-CN" sz="2400" dirty="0" smtClean="0"/>
                  <a:t>sinh</a:t>
                </a:r>
                <a:r>
                  <a:rPr lang="en-US" altLang="zh-CN" sz="2400" dirty="0" smtClean="0">
                    <a:sym typeface="Symbol" panose="05050102010706020507"/>
                  </a:rPr>
                  <a:t></a:t>
                </a:r>
                <a:r>
                  <a:rPr lang="en-US" altLang="zh-CN" sz="2400" dirty="0" smtClean="0">
                    <a:latin typeface="Calibri" panose="020F0502020204030204"/>
                    <a:sym typeface="Symbol" panose="05050102010706020507"/>
                  </a:rPr>
                  <a:t>≈</a:t>
                </a:r>
                <a:r>
                  <a:rPr lang="zh-CN" altLang="en-US" sz="2400" dirty="0" smtClean="0">
                    <a:latin typeface="Calibri" panose="020F0502020204030204"/>
                    <a:sym typeface="Symbol" panose="05050102010706020507"/>
                  </a:rPr>
                  <a:t>，所以准中性区少子分布可表示为</a:t>
                </a:r>
                <a:endParaRPr lang="en-US" altLang="zh-CN" sz="2400" dirty="0" smtClean="0">
                  <a:latin typeface="Calibri" panose="020F0502020204030204"/>
                  <a:sym typeface="Symbol" panose="05050102010706020507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Calibri" panose="020F0502020204030204"/>
                  <a:sym typeface="Symbol" panose="05050102010706020507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W</a:t>
                </a:r>
                <a:r>
                  <a:rPr lang="en-US" altLang="zh-CN" sz="2400" baseline="-25000" dirty="0" smtClean="0"/>
                  <a:t>n</a:t>
                </a:r>
                <a:r>
                  <a:rPr lang="en-US" altLang="zh-CN" sz="2400" dirty="0" smtClean="0"/>
                  <a:t>&lt;&lt;</a:t>
                </a:r>
                <a:r>
                  <a:rPr lang="en-US" altLang="zh-CN" sz="2400" dirty="0" err="1" smtClean="0"/>
                  <a:t>L</a:t>
                </a:r>
                <a:r>
                  <a:rPr lang="en-US" altLang="zh-CN" sz="2400" baseline="-25000" dirty="0" err="1" smtClean="0"/>
                  <a:t>p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或</a:t>
                </a:r>
                <a:r>
                  <a:rPr lang="en-US" altLang="zh-CN" sz="2400" dirty="0" err="1" smtClean="0"/>
                  <a:t>W</a:t>
                </a:r>
                <a:r>
                  <a:rPr lang="en-US" altLang="zh-CN" sz="2400" baseline="-25000" dirty="0" err="1" smtClean="0"/>
                  <a:t>p</a:t>
                </a:r>
                <a:r>
                  <a:rPr lang="en-US" altLang="zh-CN" sz="2400" dirty="0" smtClean="0"/>
                  <a:t>&lt;&lt;L</a:t>
                </a:r>
                <a:r>
                  <a:rPr lang="en-US" altLang="zh-CN" sz="2400" baseline="-25000" dirty="0" smtClean="0"/>
                  <a:t>n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，说明注入的少子不被复合，相当于它的寿命无限长。所以微分方程有线性解。故电流密度为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2400" dirty="0" smtClean="0">
                  <a:latin typeface="Calibri" panose="020F0502020204030204"/>
                  <a:sym typeface="Symbol" panose="05050102010706020507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2400" dirty="0" smtClean="0">
                  <a:latin typeface="Calibri" panose="020F0502020204030204"/>
                  <a:sym typeface="Symbol" panose="05050102010706020507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2400" dirty="0" smtClean="0">
                  <a:latin typeface="Calibri" panose="020F0502020204030204"/>
                  <a:sym typeface="Symbol" panose="05050102010706020507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2400" dirty="0" smtClean="0">
                    <a:latin typeface="Calibri" panose="020F0502020204030204"/>
                    <a:sym typeface="Symbol" panose="05050102010706020507"/>
                  </a:rPr>
                  <a:t>形式上与长</a:t>
                </a:r>
                <a:r>
                  <a:rPr lang="en-US" altLang="zh-CN" sz="2400" dirty="0" smtClean="0">
                    <a:latin typeface="Calibri" panose="020F0502020204030204"/>
                    <a:sym typeface="Symbol" panose="05050102010706020507"/>
                  </a:rPr>
                  <a:t>PN</a:t>
                </a:r>
                <a:r>
                  <a:rPr lang="zh-CN" altLang="en-US" sz="2400" dirty="0" smtClean="0">
                    <a:latin typeface="Calibri" panose="020F0502020204030204"/>
                    <a:sym typeface="Symbol" panose="05050102010706020507"/>
                  </a:rPr>
                  <a:t>结是一样的。</a:t>
                </a:r>
                <a:endParaRPr lang="en-US" altLang="zh-CN" sz="2400" dirty="0" smtClean="0">
                  <a:latin typeface="Calibri" panose="020F0502020204030204"/>
                  <a:sym typeface="Symbol" panose="05050102010706020507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20" y="1000108"/>
                <a:ext cx="8229600" cy="5857892"/>
              </a:xfrm>
              <a:blipFill rotWithShape="1">
                <a:blip r:embed="rId1"/>
                <a:stretch>
                  <a:fillRect l="-7" t="-11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78" name="Object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83260" y="2050415"/>
          <a:ext cx="5638165" cy="157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1" name="公式" r:id="rId2" imgW="69189600" imgH="21945600" progId="Equation.3">
                  <p:embed/>
                </p:oleObj>
              </mc:Choice>
              <mc:Fallback>
                <p:oleObj name="公式" r:id="rId2" imgW="69189600" imgH="21945600" progId="Equation.3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" y="2050415"/>
                        <a:ext cx="5638165" cy="1576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24780" y="4727288"/>
          <a:ext cx="33829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2" name="公式" r:id="rId4" imgW="47244000" imgH="10668000" progId="Equation.3">
                  <p:embed/>
                </p:oleObj>
              </mc:Choice>
              <mc:Fallback>
                <p:oleObj name="公式" r:id="rId4" imgW="47244000" imgH="10668000" progId="Equation.3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80" y="4727288"/>
                        <a:ext cx="3382963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65113" y="5607050"/>
          <a:ext cx="3705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3" name="公式" r:id="rId6" imgW="36576000" imgH="5486400" progId="Equation.3">
                  <p:embed/>
                </p:oleObj>
              </mc:Choice>
              <mc:Fallback>
                <p:oleObj name="公式" r:id="rId6" imgW="36576000" imgH="5486400" progId="Equation.3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5607050"/>
                        <a:ext cx="37052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011737" y="5575300"/>
          <a:ext cx="30829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4" name="公式" r:id="rId8" imgW="39014400" imgH="12192000" progId="Equation.3">
                  <p:embed/>
                </p:oleObj>
              </mc:Choice>
              <mc:Fallback>
                <p:oleObj name="公式" r:id="rId8" imgW="39014400" imgH="12192000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7" y="5575300"/>
                        <a:ext cx="308292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810760" y="4698365"/>
          <a:ext cx="349440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5" name="公式" r:id="rId10" imgW="1930400" imgH="444500" progId="Equation.3">
                  <p:embed/>
                </p:oleObj>
              </mc:Choice>
              <mc:Fallback>
                <p:oleObj name="公式" r:id="rId10" imgW="1930400" imgH="444500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760" y="4698365"/>
                        <a:ext cx="349440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423453" y="476672"/>
          <a:ext cx="7164387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9" name="公式" r:id="rId1" imgW="58216800" imgH="37185600" progId="Equation.3">
                  <p:embed/>
                </p:oleObj>
              </mc:Choice>
              <mc:Fallback>
                <p:oleObj name="公式" r:id="rId1" imgW="58216800" imgH="37185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53" y="476672"/>
                        <a:ext cx="7164387" cy="45370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98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5543581"/>
            <a:ext cx="357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理想情况下，反向泄漏电流很小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429256" y="0"/>
            <a:ext cx="3545250" cy="3226852"/>
            <a:chOff x="5429256" y="285728"/>
            <a:chExt cx="3545250" cy="3226852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715008" y="428604"/>
              <a:ext cx="30099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8501090" y="257174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86446" y="1357298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715008" y="500042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2198" y="14287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702" y="14287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3570" y="928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9454" y="857232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143768" y="2558297"/>
              <a:ext cx="642942" cy="1344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5400000" flipH="1" flipV="1">
              <a:off x="7180281" y="821513"/>
              <a:ext cx="356396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15206" y="10715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J</a:t>
              </a:r>
              <a:endParaRPr lang="zh-CN" altLang="en-US" sz="20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9256" y="2857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J</a:t>
              </a:r>
              <a:endParaRPr lang="zh-CN" altLang="en-US" sz="20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00694" y="114298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J</a:t>
              </a:r>
              <a:endParaRPr lang="zh-CN" altLang="en-US" sz="200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86710" y="2428868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J</a:t>
              </a:r>
              <a:r>
                <a:rPr lang="en-US" altLang="zh-CN" sz="2000" i="1" baseline="-25000" dirty="0"/>
                <a:t>S</a:t>
              </a:r>
              <a:endParaRPr lang="zh-CN" altLang="en-US" sz="200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43966" y="235743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V</a:t>
              </a:r>
              <a:endParaRPr lang="zh-CN" altLang="en-US" sz="20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37402" y="3143248"/>
              <a:ext cx="18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r>
                <a:rPr lang="zh-CN" altLang="en-US" dirty="0"/>
                <a:t>线性坐标系</a:t>
              </a:r>
              <a:endParaRPr lang="zh-CN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1455" y="6165367"/>
            <a:ext cx="42862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反向饱和电流，也是反向抽取电流。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28228" y="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正向扩散电流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5809410" y="2371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反向饱和电流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6277670" y="3278637"/>
            <a:ext cx="2315822" cy="3505454"/>
            <a:chOff x="5929322" y="3286124"/>
            <a:chExt cx="2315822" cy="3505454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15074" y="6143644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 flipH="1" flipV="1">
              <a:off x="5215734" y="4643446"/>
              <a:ext cx="1999472" cy="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 flipH="1" flipV="1">
              <a:off x="6179353" y="5179229"/>
              <a:ext cx="357190" cy="2857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 flipH="1" flipV="1">
              <a:off x="6322231" y="3750471"/>
              <a:ext cx="1571635" cy="1214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 flipH="1" flipV="1">
              <a:off x="6107123" y="6036487"/>
              <a:ext cx="21510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000760" y="5312647"/>
              <a:ext cx="571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alibri" panose="020F0502020204030204"/>
                </a:rPr>
                <a:t>≈</a:t>
              </a:r>
              <a:endParaRPr lang="zh-CN" altLang="en-US" sz="4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29322" y="328612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ln</a:t>
              </a:r>
              <a:r>
                <a:rPr lang="en-US" altLang="zh-CN" dirty="0"/>
                <a:t>(</a:t>
              </a:r>
              <a:r>
                <a:rPr lang="en-US" altLang="zh-CN" i="1" dirty="0"/>
                <a:t>J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643834" y="6286520"/>
              <a:ext cx="5000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rot="16200000" flipV="1">
              <a:off x="5857884" y="3929066"/>
              <a:ext cx="438152" cy="9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120" y="6391468"/>
              <a:ext cx="790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err="1"/>
                <a:t>qV</a:t>
              </a:r>
              <a:r>
                <a:rPr lang="en-US" altLang="zh-CN" sz="2000" i="1" dirty="0"/>
                <a:t>/</a:t>
              </a:r>
              <a:r>
                <a:rPr lang="en-US" altLang="zh-CN" sz="2000" i="1" dirty="0" err="1"/>
                <a:t>kT</a:t>
              </a:r>
              <a:endParaRPr lang="zh-CN" altLang="en-US" sz="2000" i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9" name="TextBox 39"/>
          <p:cNvSpPr txBox="1"/>
          <p:nvPr/>
        </p:nvSpPr>
        <p:spPr>
          <a:xfrm>
            <a:off x="5912730" y="6423883"/>
            <a:ext cx="38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r>
              <a:rPr lang="zh-CN" altLang="en-US" dirty="0"/>
              <a:t>半对数坐标系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530" y="5305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理想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I-V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方程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4">
                <a:hlinkClick r:id="" action="ppaction://ole?verb=1"/>
              </p:cNvPr>
              <p:cNvSpPr txBox="1"/>
              <p:nvPr/>
            </p:nvSpPr>
            <p:spPr bwMode="auto">
              <a:xfrm>
                <a:off x="213332" y="805428"/>
                <a:ext cx="3705225" cy="555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2" name="Object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32" y="805428"/>
                <a:ext cx="3705225" cy="555625"/>
              </a:xfrm>
              <a:prstGeom prst="rect">
                <a:avLst/>
              </a:prstGeom>
              <a:blipFill rotWithShape="1">
                <a:blip r:embed="rId2"/>
                <a:stretch>
                  <a:fillRect l="-16" t="-45" r="1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对象 3"/>
              <p:cNvSpPr txBox="1"/>
              <p:nvPr/>
            </p:nvSpPr>
            <p:spPr>
              <a:xfrm>
                <a:off x="147845" y="1266267"/>
                <a:ext cx="3848943" cy="146118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6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5" y="1266267"/>
                <a:ext cx="3848943" cy="1461189"/>
              </a:xfrm>
              <a:prstGeom prst="rect">
                <a:avLst/>
              </a:prstGeom>
              <a:blipFill rotWithShape="1">
                <a:blip r:embed="rId3"/>
                <a:stretch>
                  <a:fillRect l="-14" t="-5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-196325" y="3798369"/>
                <a:ext cx="4193113" cy="933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325" y="3798369"/>
                <a:ext cx="4193113" cy="933782"/>
              </a:xfrm>
              <a:prstGeom prst="rect">
                <a:avLst/>
              </a:prstGeom>
              <a:blipFill rotWithShape="1">
                <a:blip r:embed="rId4"/>
                <a:stretch>
                  <a:fillRect l="3" t="-46" r="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1740" y="5042356"/>
                <a:ext cx="3076034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0" y="5042356"/>
                <a:ext cx="3076034" cy="793551"/>
              </a:xfrm>
              <a:prstGeom prst="rect">
                <a:avLst/>
              </a:prstGeom>
              <a:blipFill rotWithShape="1">
                <a:blip r:embed="rId5"/>
                <a:stretch>
                  <a:fillRect l="-8" t="-57" r="11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92479" y="2501625"/>
                <a:ext cx="4230965" cy="933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9" y="2501625"/>
                <a:ext cx="4230965" cy="933525"/>
              </a:xfrm>
              <a:prstGeom prst="rect">
                <a:avLst/>
              </a:prstGeom>
              <a:blipFill rotWithShape="1">
                <a:blip r:embed="rId6"/>
                <a:stretch>
                  <a:fillRect l="-10" t="-39" r="9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830618" y="2236533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For long PN 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73640" y="4633705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For short PN 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67544" y="952296"/>
            <a:ext cx="3677265" cy="2074673"/>
            <a:chOff x="659840" y="1072565"/>
            <a:chExt cx="4394957" cy="2521322"/>
          </a:xfrm>
        </p:grpSpPr>
        <p:grpSp>
          <p:nvGrpSpPr>
            <p:cNvPr id="3" name="组合 2"/>
            <p:cNvGrpSpPr/>
            <p:nvPr/>
          </p:nvGrpSpPr>
          <p:grpSpPr>
            <a:xfrm>
              <a:off x="2409992" y="1966824"/>
              <a:ext cx="465381" cy="1080120"/>
              <a:chOff x="3419872" y="4365104"/>
              <a:chExt cx="465381" cy="108012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3426729" y="5445224"/>
                <a:ext cx="458524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419872" y="4365104"/>
                <a:ext cx="458524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1078227" y="1464036"/>
              <a:ext cx="3605442" cy="1555845"/>
              <a:chOff x="2088107" y="3862316"/>
              <a:chExt cx="3605442" cy="155584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2088107" y="3862316"/>
                <a:ext cx="1364777" cy="491320"/>
              </a:xfrm>
              <a:custGeom>
                <a:avLst/>
                <a:gdLst>
                  <a:gd name="connsiteX0" fmla="*/ 1364777 w 1364777"/>
                  <a:gd name="connsiteY0" fmla="*/ 491320 h 491320"/>
                  <a:gd name="connsiteX1" fmla="*/ 1037230 w 1364777"/>
                  <a:gd name="connsiteY1" fmla="*/ 163774 h 491320"/>
                  <a:gd name="connsiteX2" fmla="*/ 0 w 1364777"/>
                  <a:gd name="connsiteY2" fmla="*/ 0 h 49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4777" h="491320">
                    <a:moveTo>
                      <a:pt x="1364777" y="491320"/>
                    </a:moveTo>
                    <a:cubicBezTo>
                      <a:pt x="1314735" y="368490"/>
                      <a:pt x="1264693" y="245661"/>
                      <a:pt x="1037230" y="163774"/>
                    </a:cubicBezTo>
                    <a:cubicBezTo>
                      <a:pt x="809767" y="81887"/>
                      <a:pt x="404883" y="40943"/>
                      <a:pt x="0" y="0"/>
                    </a:cubicBezTo>
                  </a:path>
                </a:pathLst>
              </a:custGeom>
              <a:noFill/>
              <a:ln>
                <a:solidFill>
                  <a:srgbClr val="1606E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3878396" y="3862316"/>
                <a:ext cx="1815153" cy="1555845"/>
              </a:xfrm>
              <a:custGeom>
                <a:avLst/>
                <a:gdLst>
                  <a:gd name="connsiteX0" fmla="*/ 0 w 1815153"/>
                  <a:gd name="connsiteY0" fmla="*/ 1555845 h 1555845"/>
                  <a:gd name="connsiteX1" fmla="*/ 477672 w 1815153"/>
                  <a:gd name="connsiteY1" fmla="*/ 805218 h 1555845"/>
                  <a:gd name="connsiteX2" fmla="*/ 1815153 w 1815153"/>
                  <a:gd name="connsiteY2" fmla="*/ 0 h 1555845"/>
                  <a:gd name="connsiteX3" fmla="*/ 1815153 w 1815153"/>
                  <a:gd name="connsiteY3" fmla="*/ 0 h 155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5153" h="1555845">
                    <a:moveTo>
                      <a:pt x="0" y="1555845"/>
                    </a:moveTo>
                    <a:cubicBezTo>
                      <a:pt x="87573" y="1310185"/>
                      <a:pt x="175147" y="1064525"/>
                      <a:pt x="477672" y="805218"/>
                    </a:cubicBezTo>
                    <a:cubicBezTo>
                      <a:pt x="780198" y="545910"/>
                      <a:pt x="1815153" y="0"/>
                      <a:pt x="1815153" y="0"/>
                    </a:cubicBezTo>
                    <a:lnTo>
                      <a:pt x="1815153" y="0"/>
                    </a:lnTo>
                  </a:path>
                </a:pathLst>
              </a:custGeom>
              <a:noFill/>
              <a:ln>
                <a:solidFill>
                  <a:srgbClr val="1606E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59840" y="1124744"/>
              <a:ext cx="4354339" cy="2469143"/>
              <a:chOff x="1669720" y="3840177"/>
              <a:chExt cx="4354339" cy="2469143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669720" y="6303471"/>
                <a:ext cx="4354339" cy="19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16200000" flipH="1">
                <a:off x="2207021" y="5071823"/>
                <a:ext cx="2463293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6200000" flipH="1">
                <a:off x="2621382" y="5065681"/>
                <a:ext cx="2469143" cy="181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任意多边形 12"/>
              <p:cNvSpPr/>
              <p:nvPr/>
            </p:nvSpPr>
            <p:spPr>
              <a:xfrm>
                <a:off x="2234784" y="5717661"/>
                <a:ext cx="1204452" cy="580571"/>
              </a:xfrm>
              <a:custGeom>
                <a:avLst/>
                <a:gdLst>
                  <a:gd name="connsiteX0" fmla="*/ 1204452 w 1204452"/>
                  <a:gd name="connsiteY0" fmla="*/ 0 h 580571"/>
                  <a:gd name="connsiteX1" fmla="*/ 904201 w 1204452"/>
                  <a:gd name="connsiteY1" fmla="*/ 341194 h 580571"/>
                  <a:gd name="connsiteX2" fmla="*/ 71688 w 1204452"/>
                  <a:gd name="connsiteY2" fmla="*/ 559559 h 580571"/>
                  <a:gd name="connsiteX3" fmla="*/ 98983 w 1204452"/>
                  <a:gd name="connsiteY3" fmla="*/ 559559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4452" h="580571">
                    <a:moveTo>
                      <a:pt x="1204452" y="0"/>
                    </a:moveTo>
                    <a:cubicBezTo>
                      <a:pt x="1148723" y="123967"/>
                      <a:pt x="1092995" y="247934"/>
                      <a:pt x="904201" y="341194"/>
                    </a:cubicBezTo>
                    <a:cubicBezTo>
                      <a:pt x="715407" y="434454"/>
                      <a:pt x="205891" y="523165"/>
                      <a:pt x="71688" y="559559"/>
                    </a:cubicBezTo>
                    <a:cubicBezTo>
                      <a:pt x="-62515" y="595953"/>
                      <a:pt x="18234" y="577756"/>
                      <a:pt x="98983" y="55955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848669" y="4653136"/>
                <a:ext cx="1815152" cy="1637731"/>
              </a:xfrm>
              <a:custGeom>
                <a:avLst/>
                <a:gdLst>
                  <a:gd name="connsiteX0" fmla="*/ 0 w 1815152"/>
                  <a:gd name="connsiteY0" fmla="*/ 0 h 1637731"/>
                  <a:gd name="connsiteX1" fmla="*/ 532262 w 1815152"/>
                  <a:gd name="connsiteY1" fmla="*/ 1050878 h 1637731"/>
                  <a:gd name="connsiteX2" fmla="*/ 1815152 w 1815152"/>
                  <a:gd name="connsiteY2" fmla="*/ 1637731 h 1637731"/>
                  <a:gd name="connsiteX3" fmla="*/ 1815152 w 1815152"/>
                  <a:gd name="connsiteY3" fmla="*/ 1637731 h 163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5152" h="1637731">
                    <a:moveTo>
                      <a:pt x="0" y="0"/>
                    </a:moveTo>
                    <a:cubicBezTo>
                      <a:pt x="114868" y="388961"/>
                      <a:pt x="229737" y="777923"/>
                      <a:pt x="532262" y="1050878"/>
                    </a:cubicBezTo>
                    <a:cubicBezTo>
                      <a:pt x="834787" y="1323833"/>
                      <a:pt x="1815152" y="1637731"/>
                      <a:pt x="1815152" y="1637731"/>
                    </a:cubicBezTo>
                    <a:lnTo>
                      <a:pt x="1815152" y="163773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681800" y="1464036"/>
              <a:ext cx="43729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03011" y="10725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总电流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9105" y="2923181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</a:t>
              </a:r>
              <a:r>
                <a:rPr lang="en-US" altLang="zh-CN" baseline="-25000" dirty="0"/>
                <a:t>PD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8759" y="307558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</a:t>
              </a:r>
              <a:r>
                <a:rPr lang="en-US" altLang="zh-CN" baseline="-25000" dirty="0"/>
                <a:t>ND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8407" y="187262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</a:t>
              </a:r>
              <a:r>
                <a:rPr lang="en-US" altLang="zh-CN" baseline="-25000" dirty="0"/>
                <a:t>N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06565" y="160435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</a:t>
              </a:r>
              <a:r>
                <a:rPr lang="en-US" altLang="zh-CN" baseline="-25000" dirty="0"/>
                <a:t>P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对象 21"/>
              <p:cNvSpPr txBox="1"/>
              <p:nvPr/>
            </p:nvSpPr>
            <p:spPr bwMode="auto">
              <a:xfrm>
                <a:off x="5508625" y="981075"/>
                <a:ext cx="3508375" cy="17240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2" name="对象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25" y="981075"/>
                <a:ext cx="3508375" cy="17240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对象 22"/>
              <p:cNvSpPr txBox="1"/>
              <p:nvPr/>
            </p:nvSpPr>
            <p:spPr bwMode="auto">
              <a:xfrm>
                <a:off x="357188" y="3302000"/>
                <a:ext cx="8463284" cy="30686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m:rPr>
                          <m:aln/>
                        </m:rP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m:rPr>
                          <m:aln/>
                        </m:rP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0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0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𝟔𝟓</m:t>
                                      </m:r>
                                    </m:num>
                                    <m:den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zh-CN" altLang="en-US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𝟎𝟐𝟓𝟗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m:rPr>
                          <m:aln/>
                        </m:rP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𝟒𝟔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sup>
                          </m:sSup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sup>
                          </m:sSup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对象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88" y="3302000"/>
                <a:ext cx="8463284" cy="3068638"/>
              </a:xfrm>
              <a:prstGeom prst="rect">
                <a:avLst/>
              </a:prstGeom>
              <a:blipFill rotWithShape="1">
                <a:blip r:embed="rId2"/>
                <a:stretch>
                  <a:fillRect l="-4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90656" y="9249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中性区电场的估算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04293" y="6356350"/>
                <a:ext cx="624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𝟑𝟎𝟎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𝟎𝟑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，则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电压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𝟎𝟐𝟕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3" y="6356350"/>
                <a:ext cx="624190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r="-733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3"/>
              <p:cNvSpPr txBox="1"/>
              <p:nvPr/>
            </p:nvSpPr>
            <p:spPr bwMode="auto">
              <a:xfrm>
                <a:off x="107950" y="3716655"/>
                <a:ext cx="6444615" cy="1800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zh-CN" altLang="en-US" sz="2800" b="1" i="0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zh-CN" altLang="en-US" sz="2800" b="1" i="0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solidFill>
                    <a:srgbClr val="1606E0"/>
                  </a:solidFill>
                </a:endParaRPr>
              </a:p>
            </p:txBody>
          </p:sp>
        </mc:Choice>
        <mc:Fallback>
          <p:sp>
            <p:nvSpPr>
              <p:cNvPr id="2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" y="3716655"/>
                <a:ext cx="6444615" cy="18002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29393" y="236290"/>
            <a:ext cx="2110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反向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偏置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1392"/>
            <a:ext cx="6563072" cy="3632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3"/>
              <p:cNvSpPr txBox="1"/>
              <p:nvPr/>
            </p:nvSpPr>
            <p:spPr>
              <a:xfrm>
                <a:off x="467995" y="5260340"/>
                <a:ext cx="4014470" cy="14611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1606E0"/>
                  </a:solidFill>
                </a:endParaRPr>
              </a:p>
            </p:txBody>
          </p:sp>
        </mc:Choice>
        <mc:Fallback>
          <p:sp>
            <p:nvSpPr>
              <p:cNvPr id="6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5" y="5260340"/>
                <a:ext cx="4014470" cy="1461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738620" y="435546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反向抽取作用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835775" y="5445125"/>
            <a:ext cx="2081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反向饱和电流是漂移电流还是扩散电流？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763688" y="2780928"/>
            <a:ext cx="5400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实际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PN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结的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I-V</a:t>
            </a:r>
            <a:r>
              <a:rPr lang="zh-CN" altLang="en-US" sz="4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特性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-15627"/>
            <a:ext cx="6048672" cy="6816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459" y="0"/>
            <a:ext cx="5220067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理想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结的直流特性</a:t>
            </a:r>
            <a:endParaRPr lang="zh-CN" altLang="en-US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52297" y="1229263"/>
            <a:ext cx="4393583" cy="3775799"/>
            <a:chOff x="2242652" y="2029465"/>
            <a:chExt cx="4033027" cy="377579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608466" y="5011093"/>
              <a:ext cx="1944216" cy="2083"/>
            </a:xfrm>
            <a:prstGeom prst="line">
              <a:avLst/>
            </a:prstGeom>
            <a:ln w="28575">
              <a:solidFill>
                <a:srgbClr val="160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4423325" y="2429145"/>
              <a:ext cx="978794" cy="2575774"/>
            </a:xfrm>
            <a:custGeom>
              <a:avLst/>
              <a:gdLst>
                <a:gd name="connsiteX0" fmla="*/ 0 w 978794"/>
                <a:gd name="connsiteY0" fmla="*/ 2575774 h 2575774"/>
                <a:gd name="connsiteX1" fmla="*/ 540912 w 978794"/>
                <a:gd name="connsiteY1" fmla="*/ 2459864 h 2575774"/>
                <a:gd name="connsiteX2" fmla="*/ 734095 w 978794"/>
                <a:gd name="connsiteY2" fmla="*/ 1983346 h 2575774"/>
                <a:gd name="connsiteX3" fmla="*/ 978794 w 978794"/>
                <a:gd name="connsiteY3" fmla="*/ 0 h 2575774"/>
                <a:gd name="connsiteX4" fmla="*/ 978794 w 978794"/>
                <a:gd name="connsiteY4" fmla="*/ 0 h 257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794" h="2575774">
                  <a:moveTo>
                    <a:pt x="0" y="2575774"/>
                  </a:moveTo>
                  <a:cubicBezTo>
                    <a:pt x="209281" y="2567188"/>
                    <a:pt x="418563" y="2558602"/>
                    <a:pt x="540912" y="2459864"/>
                  </a:cubicBezTo>
                  <a:cubicBezTo>
                    <a:pt x="663261" y="2361126"/>
                    <a:pt x="661115" y="2393323"/>
                    <a:pt x="734095" y="1983346"/>
                  </a:cubicBezTo>
                  <a:cubicBezTo>
                    <a:pt x="807075" y="1573369"/>
                    <a:pt x="978794" y="0"/>
                    <a:pt x="978794" y="0"/>
                  </a:cubicBezTo>
                  <a:lnTo>
                    <a:pt x="978794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4408666" y="2132856"/>
              <a:ext cx="0" cy="36724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248426" y="5011093"/>
              <a:ext cx="38884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2242652" y="5025065"/>
              <a:ext cx="2166016" cy="19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887431" y="505229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</a:t>
              </a:r>
              <a:endParaRPr lang="zh-CN" altLang="en-US" sz="28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76403" y="2029465"/>
              <a:ext cx="274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I</a:t>
              </a:r>
              <a:endParaRPr lang="zh-CN" alt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2011531" y="5445027"/>
                <a:ext cx="5120529" cy="70717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zh-CN" altLang="en-US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32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𝒒𝑽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32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5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1531" y="5445027"/>
                <a:ext cx="5120529" cy="707170"/>
              </a:xfrm>
              <a:prstGeom prst="rect">
                <a:avLst/>
              </a:prstGeom>
              <a:blipFill rotWithShape="1">
                <a:blip r:embed="rId1"/>
                <a:stretch>
                  <a:fillRect l="-9" t="-76" r="7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B84E-326B-4D76-ADA8-8CBEE0D1DA7F}" type="slidenum">
              <a:rPr lang="en-US" altLang="zh-CN"/>
            </a:fld>
            <a:endParaRPr lang="en-US" altLang="zh-CN"/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1187624" y="980728"/>
            <a:ext cx="5610831" cy="43146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实际</a:t>
            </a:r>
            <a:r>
              <a:rPr kumimoji="1" lang="en-US" altLang="zh-CN" sz="4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kumimoji="1" lang="zh-CN" altLang="en-US" sz="4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结电流电压特性</a:t>
            </a:r>
            <a:endParaRPr kumimoji="1" lang="zh-CN" altLang="en-US" sz="40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Ge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，正向偏置下理论与实际符合较好</a:t>
            </a:r>
            <a:endParaRPr kumimoji="1"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Si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，正向偏置下有较大偏差：</a:t>
            </a:r>
            <a:endParaRPr kumimoji="1"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　　　正向小电流，理论值小</a:t>
            </a:r>
            <a:endParaRPr kumimoji="1"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　　　正向大电流，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I——exp(</a:t>
            </a:r>
            <a:r>
              <a:rPr kumimoji="1" lang="en-US" altLang="zh-CN" sz="2400" b="1" dirty="0" err="1">
                <a:latin typeface="黑体" panose="02010609060101010101" pitchFamily="2" charset="-122"/>
                <a:ea typeface="黑体" panose="02010609060101010101" pitchFamily="2" charset="-122"/>
              </a:rPr>
              <a:t>qV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/2kT)</a:t>
            </a:r>
            <a:endParaRPr kumimoji="1"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  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电流进一步增加，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I——V</a:t>
            </a:r>
            <a:endParaRPr kumimoji="1"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反向：实际值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&gt;&gt;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理论值，且不饱和</a:t>
            </a:r>
            <a:endParaRPr kumimoji="1"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3"/>
          <p:cNvSpPr txBox="1"/>
          <p:nvPr/>
        </p:nvSpPr>
        <p:spPr>
          <a:xfrm>
            <a:off x="323528" y="836712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理想的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P-N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结的基本假设及其意义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外加电压全部降落在耗尽区上，耗尽区以外的半导体是电中性的；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忽略中性区的体电阻和接触电阻；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在准中性区，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均匀掺杂。无载流子漂移运动；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空间电荷区内不存在复合电流和产生电流；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小注入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半导体非简并；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36520"/>
            <a:ext cx="7772400" cy="1132205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空间电荷区产生与复合电流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76835"/>
            <a:ext cx="3754120" cy="2337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420620"/>
            <a:ext cx="4098290" cy="2312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850" y="116840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+mj-ea"/>
                <a:ea typeface="+mj-ea"/>
                <a:cs typeface="+mj-ea"/>
                <a:sym typeface="+mn-ea"/>
              </a:rPr>
              <a:t>正向偏置　少子注入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+mn-ea"/>
              </a:rPr>
              <a:t>J</a:t>
            </a:r>
            <a:r>
              <a:rPr kumimoji="1" lang="en-US" altLang="zh-CN" sz="2400" b="1" baseline="-25000" dirty="0">
                <a:latin typeface="+mj-ea"/>
                <a:ea typeface="+mj-ea"/>
                <a:cs typeface="+mj-ea"/>
                <a:sym typeface="+mn-ea"/>
              </a:rPr>
              <a:t>F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+mn-ea"/>
              </a:rPr>
              <a:t>=J</a:t>
            </a:r>
            <a:r>
              <a:rPr kumimoji="1" lang="en-US" altLang="zh-CN" sz="2400" b="1" baseline="-25000" dirty="0">
                <a:latin typeface="+mj-ea"/>
                <a:ea typeface="+mj-ea"/>
                <a:cs typeface="+mj-ea"/>
                <a:sym typeface="+mn-ea"/>
              </a:rPr>
              <a:t>FD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+mn-ea"/>
              </a:rPr>
              <a:t>+J</a:t>
            </a:r>
            <a:r>
              <a:rPr kumimoji="1" lang="en-US" altLang="zh-CN" sz="2400" b="1" baseline="-25000" dirty="0">
                <a:latin typeface="+mj-ea"/>
                <a:ea typeface="+mj-ea"/>
                <a:cs typeface="+mj-ea"/>
                <a:sym typeface="+mn-ea"/>
              </a:rPr>
              <a:t>R</a:t>
            </a:r>
            <a:endParaRPr kumimoji="1" lang="en-US" altLang="zh-CN" sz="2400" b="1" baseline="-25000" dirty="0">
              <a:latin typeface="+mj-ea"/>
              <a:ea typeface="+mj-ea"/>
              <a:cs typeface="+mj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+mj-ea"/>
                <a:ea typeface="+mj-ea"/>
                <a:cs typeface="+mj-ea"/>
                <a:sym typeface="+mn-ea"/>
              </a:rPr>
              <a:t>反射偏置　抽取电流　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+mn-ea"/>
              </a:rPr>
              <a:t>J</a:t>
            </a:r>
            <a:r>
              <a:rPr kumimoji="1" lang="en-US" altLang="zh-CN" sz="2400" b="1" baseline="-25000" dirty="0">
                <a:latin typeface="+mj-ea"/>
                <a:ea typeface="+mj-ea"/>
                <a:cs typeface="+mj-ea"/>
                <a:sym typeface="+mn-ea"/>
              </a:rPr>
              <a:t>R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+mn-ea"/>
              </a:rPr>
              <a:t>=J</a:t>
            </a:r>
            <a:r>
              <a:rPr kumimoji="1" lang="en-US" altLang="zh-CN" sz="2400" b="1" baseline="-25000" dirty="0">
                <a:latin typeface="+mj-ea"/>
                <a:ea typeface="+mj-ea"/>
                <a:cs typeface="+mj-ea"/>
                <a:sym typeface="+mn-ea"/>
              </a:rPr>
              <a:t>RD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+mn-ea"/>
              </a:rPr>
              <a:t>+J</a:t>
            </a:r>
            <a:r>
              <a:rPr kumimoji="1" lang="en-US" altLang="zh-CN" sz="2400" b="1" baseline="-25000" dirty="0">
                <a:latin typeface="+mj-ea"/>
                <a:ea typeface="+mj-ea"/>
                <a:cs typeface="+mj-ea"/>
                <a:sym typeface="+mn-ea"/>
              </a:rPr>
              <a:t>G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3895" y="1700530"/>
            <a:ext cx="3606165" cy="1827530"/>
            <a:chOff x="963" y="3900"/>
            <a:chExt cx="5679" cy="2878"/>
          </a:xfrm>
        </p:grpSpPr>
        <p:graphicFrame>
          <p:nvGraphicFramePr>
            <p:cNvPr id="16" name="对象 15"/>
            <p:cNvGraphicFramePr/>
            <p:nvPr/>
          </p:nvGraphicFramePr>
          <p:xfrm>
            <a:off x="1190" y="3900"/>
            <a:ext cx="5452" cy="2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3" imgW="2952750" imgH="1308100" progId="Paint.Picture">
                    <p:embed/>
                  </p:oleObj>
                </mc:Choice>
                <mc:Fallback>
                  <p:oleObj name="" r:id="rId3" imgW="2952750" imgH="1308100" progId="Paint.Picture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90" y="3900"/>
                          <a:ext cx="5452" cy="28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1791" y="4928"/>
              <a:ext cx="58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72" y="4928"/>
              <a:ext cx="60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400" b="1">
                  <a:solidFill>
                    <a:srgbClr val="FF0000"/>
                  </a:solidFill>
                  <a:sym typeface="+mn-ea"/>
                </a:rPr>
                <a:t>N</a:t>
              </a:r>
              <a:endParaRPr lang="en-US" altLang="zh-CN" sz="240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63" y="4039"/>
              <a:ext cx="19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	</a:t>
              </a:r>
              <a:r>
                <a:rPr lang="en-US" altLang="zh-CN" b="1">
                  <a:solidFill>
                    <a:srgbClr val="00B050"/>
                  </a:solidFill>
                </a:rPr>
                <a:t>p</a:t>
              </a:r>
              <a:endParaRPr lang="en-US" altLang="zh-CN" b="1">
                <a:solidFill>
                  <a:srgbClr val="00B05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932" y="5967"/>
              <a:ext cx="4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n</a:t>
              </a:r>
              <a:endParaRPr lang="en-US" altLang="zh-CN" b="1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043876" y="3933444"/>
                <a:ext cx="1879600" cy="5029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altLang="zh-CN" sz="2800" b="1" i="1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76" y="3933444"/>
                <a:ext cx="1879600" cy="502920"/>
              </a:xfrm>
              <a:prstGeom prst="rect">
                <a:avLst/>
              </a:prstGeom>
              <a:blipFill rotWithShape="1">
                <a:blip r:embed="rId5"/>
                <a:stretch>
                  <a:fillRect l="-30" t="-51" r="-139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539750" y="5135245"/>
            <a:ext cx="6045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PN</a:t>
            </a:r>
            <a:r>
              <a:rPr lang="zh-CN" altLang="en-US" sz="2800" b="1">
                <a:solidFill>
                  <a:srgbClr val="FF0000"/>
                </a:solidFill>
              </a:rPr>
              <a:t>结是双极器件，是少子器件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3"/>
              <p:cNvSpPr txBox="1"/>
              <p:nvPr/>
            </p:nvSpPr>
            <p:spPr bwMode="auto">
              <a:xfrm>
                <a:off x="107950" y="3716655"/>
                <a:ext cx="6444615" cy="1800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zh-CN" altLang="en-US" sz="2800" b="1" i="0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zh-CN" altLang="en-US" sz="2800" b="1" i="0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solidFill>
                    <a:srgbClr val="1606E0"/>
                  </a:solidFill>
                </a:endParaRPr>
              </a:p>
            </p:txBody>
          </p:sp>
        </mc:Choice>
        <mc:Fallback>
          <p:sp>
            <p:nvSpPr>
              <p:cNvPr id="2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" y="3716655"/>
                <a:ext cx="6444615" cy="18002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29393" y="236290"/>
            <a:ext cx="2110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反向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偏置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1392"/>
            <a:ext cx="6563072" cy="3632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3"/>
              <p:cNvSpPr txBox="1"/>
              <p:nvPr/>
            </p:nvSpPr>
            <p:spPr>
              <a:xfrm>
                <a:off x="467995" y="5260340"/>
                <a:ext cx="4014470" cy="14611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1606E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1606E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1606E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1606E0"/>
                  </a:solidFill>
                </a:endParaRPr>
              </a:p>
            </p:txBody>
          </p:sp>
        </mc:Choice>
        <mc:Fallback>
          <p:sp>
            <p:nvSpPr>
              <p:cNvPr id="6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5" y="5260340"/>
                <a:ext cx="4014470" cy="1461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738620" y="435546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反向抽取作用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835775" y="5445125"/>
            <a:ext cx="2081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反向饱和电流是漂移电流还是扩散电流？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7AEB-C99C-459F-953F-73C0C4A5C8DA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298" name="Text Box 2"/>
              <p:cNvSpPr txBox="1">
                <a:spLocks noChangeArrowheads="1"/>
              </p:cNvSpPr>
              <p:nvPr/>
            </p:nvSpPr>
            <p:spPr bwMode="auto">
              <a:xfrm>
                <a:off x="425913" y="136525"/>
                <a:ext cx="7864475" cy="5759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正向偏置　少子注入</a:t>
                </a:r>
                <a:r>
                  <a:rPr kumimoji="1" lang="en-US" altLang="zh-CN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J</a:t>
                </a:r>
                <a:r>
                  <a:rPr kumimoji="1" lang="en-US" altLang="zh-CN" sz="2400" b="1" i="1" baseline="-250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FD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 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𝒒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uFillTx/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uFillTx/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𝒌𝑻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    </a:t>
                </a:r>
                <a:endParaRPr kumimoji="1" lang="en-US" altLang="zh-CN" sz="2400" b="1" baseline="-25000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          </a:t>
                </a:r>
                <a:r>
                  <a:rPr kumimoji="1"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复合电流</a:t>
                </a:r>
                <a:r>
                  <a:rPr kumimoji="1" lang="en-US" altLang="zh-CN" sz="2400" b="1" dirty="0"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  </a:t>
                </a:r>
                <a:r>
                  <a:rPr lang="zh-CN" altLang="en-US" sz="2400" b="1" i="1">
                    <a:solidFill>
                      <a:srgbClr val="FF0000"/>
                    </a:solidFill>
                    <a:latin typeface="Cambria Math" panose="02040503050406030204" pitchFamily="18" charset="0"/>
                    <a:sym typeface="+mn-ea"/>
                  </a:rPr>
                  <a:t>J</a:t>
                </a:r>
                <a:r>
                  <a:rPr lang="zh-CN" altLang="en-US" sz="2400" b="1" i="1" baseline="-25000">
                    <a:solidFill>
                      <a:srgbClr val="FF0000"/>
                    </a:solidFill>
                    <a:latin typeface="Cambria Math" panose="02040503050406030204" pitchFamily="18" charset="0"/>
                    <a:sym typeface="+mn-ea"/>
                  </a:rPr>
                  <a:t>R</a:t>
                </a:r>
                <a:r>
                  <a:rPr lang="en-US" altLang="zh-CN" sz="2400" b="1" i="1" baseline="-25000">
                    <a:solidFill>
                      <a:srgbClr val="FF0000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uFillTx/>
                    <a:latin typeface="Cambria Math" panose="02040503050406030204" pitchFamily="18" charset="0"/>
                    <a:sym typeface="+mn-ea"/>
                  </a:rPr>
                  <a:t>=</a:t>
                </a:r>
                <a:r>
                  <a:rPr lang="zh-CN" altLang="en-US" sz="2400" b="1" i="1">
                    <a:solidFill>
                      <a:srgbClr val="FF0000"/>
                    </a:solidFill>
                    <a:uFillTx/>
                    <a:latin typeface="Cambria Math" panose="02040503050406030204" pitchFamily="18" charset="0"/>
                    <a:sym typeface="+mn-ea"/>
                  </a:rPr>
                  <a:t>qx</a:t>
                </a:r>
                <a:r>
                  <a:rPr lang="zh-CN" altLang="en-US" sz="2400" b="1" i="1" baseline="-25000">
                    <a:solidFill>
                      <a:srgbClr val="FF0000"/>
                    </a:solidFill>
                    <a:uFillTx/>
                    <a:latin typeface="Cambria Math" panose="02040503050406030204" pitchFamily="18" charset="0"/>
                    <a:sym typeface="+mn-ea"/>
                  </a:rPr>
                  <a:t>m</a:t>
                </a:r>
                <a:r>
                  <a:rPr lang="zh-CN" altLang="en-US" sz="2400" b="1" i="1">
                    <a:solidFill>
                      <a:srgbClr val="FF0000"/>
                    </a:solidFill>
                    <a:uFillTx/>
                    <a:latin typeface="Cambria Math" panose="02040503050406030204" pitchFamily="18" charset="0"/>
                    <a:sym typeface="+mn-ea"/>
                  </a:rPr>
                  <a:t>R</a:t>
                </a:r>
                <a:endParaRPr kumimoji="1" lang="en-US" altLang="zh-CN" sz="2400" b="1" dirty="0">
                  <a:solidFill>
                    <a:srgbClr val="00B05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反射偏置　抽取电流　</a:t>
                </a:r>
                <a:r>
                  <a:rPr lang="zh-CN" altLang="en-US" sz="2400" b="1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zh-CN" altLang="en-US" sz="2400" b="1" i="1" baseline="-25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</a:t>
                </a:r>
                <a:r>
                  <a:rPr lang="zh-CN" altLang="en-US" sz="2400" b="1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=J</a:t>
                </a:r>
                <a:r>
                  <a:rPr lang="zh-CN" altLang="en-US" sz="2400" b="1" i="1" baseline="-25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RD</a:t>
                </a:r>
                <a:endParaRPr lang="zh-CN" altLang="en-US" sz="2400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　　</a:t>
                </a:r>
                <a:r>
                  <a:rPr kumimoji="1" lang="en-US" altLang="zh-CN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     </a:t>
                </a:r>
                <a:r>
                  <a:rPr kumimoji="1"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产生电流　</a:t>
                </a:r>
                <a:r>
                  <a:rPr lang="zh-CN" altLang="en-US" sz="2400" b="1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zh-CN" altLang="en-US" sz="2400" b="1" i="1" baseline="-25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G</a:t>
                </a:r>
                <a:r>
                  <a:rPr lang="zh-CN" altLang="en-US" sz="2400" b="1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qx</a:t>
                </a:r>
                <a:r>
                  <a:rPr lang="zh-CN" altLang="en-US" sz="2400" b="1" i="1" baseline="-25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r>
                  <a:rPr lang="zh-CN" altLang="en-US" sz="2400" b="1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G</a:t>
                </a:r>
                <a:endParaRPr kumimoji="1"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最大净复合率</a:t>
                </a:r>
                <a:endParaRPr kumimoji="1"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            U =</a:t>
                </a:r>
                <a:endParaRPr kumimoji="1"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endParaRPr kumimoji="1" lang="en-US" altLang="zh-CN" sz="3200" dirty="0">
                  <a:latin typeface="Times New Roman" panose="02020603050405020304" pitchFamily="18" charset="0"/>
                </a:endParaRPr>
              </a:p>
              <a:p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endParaRPr kumimoji="1" lang="en-US" altLang="zh-CN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329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913" y="136525"/>
                <a:ext cx="7864475" cy="5759450"/>
              </a:xfrm>
              <a:prstGeom prst="rect">
                <a:avLst/>
              </a:prstGeom>
              <a:blipFill rotWithShape="1">
                <a:blip r:embed="rId1"/>
                <a:stretch>
                  <a:fillRect l="-6" r="6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397" name="Object 5"/>
              <p:cNvSpPr txBox="1"/>
              <p:nvPr/>
            </p:nvSpPr>
            <p:spPr bwMode="auto">
              <a:xfrm>
                <a:off x="3038165" y="3814316"/>
                <a:ext cx="2787650" cy="1355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𝒒𝑽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𝒌𝑻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𝒒𝑽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𝒌𝑻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73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8165" y="3814316"/>
                <a:ext cx="2787650" cy="1355725"/>
              </a:xfrm>
              <a:prstGeom prst="rect">
                <a:avLst/>
              </a:prstGeom>
              <a:blipFill rotWithShape="1">
                <a:blip r:embed="rId2"/>
                <a:stretch>
                  <a:fillRect l="-12" t="-37" r="12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5690525" y="3536521"/>
            <a:ext cx="2873375" cy="1314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&lt;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０  产生</a:t>
            </a:r>
            <a:endParaRPr kumimoji="1"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&gt;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０　复合</a:t>
            </a:r>
            <a:endParaRPr kumimoji="1"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301596" y="4964216"/>
            <a:ext cx="8143932" cy="5762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正向偏置：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&gt;&gt;</a:t>
            </a:r>
            <a:r>
              <a:rPr kumimoji="1" lang="en-US" altLang="zh-CN" sz="2400" b="1" dirty="0" err="1">
                <a:latin typeface="黑体" panose="02010609060101010101" pitchFamily="2" charset="-122"/>
                <a:ea typeface="黑体" panose="02010609060101010101" pitchFamily="2" charset="-122"/>
              </a:rPr>
              <a:t>kT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/q       </a:t>
            </a: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反向偏置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&gt;&gt;</a:t>
            </a:r>
            <a:r>
              <a:rPr kumimoji="1" lang="en-US" altLang="zh-CN" sz="2400" b="1" dirty="0" err="1">
                <a:latin typeface="黑体" panose="02010609060101010101" pitchFamily="2" charset="-122"/>
                <a:ea typeface="黑体" panose="02010609060101010101" pitchFamily="2" charset="-122"/>
              </a:rPr>
              <a:t>kT</a:t>
            </a:r>
            <a:r>
              <a:rPr kumimoji="1"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/q </a:t>
            </a:r>
            <a:endParaRPr kumimoji="1"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7398" name="Object 6"/>
          <p:cNvSpPr txBox="1"/>
          <p:nvPr/>
        </p:nvSpPr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399" name="Object 7"/>
              <p:cNvSpPr txBox="1"/>
              <p:nvPr/>
            </p:nvSpPr>
            <p:spPr bwMode="auto">
              <a:xfrm>
                <a:off x="1317321" y="5806972"/>
                <a:ext cx="2546959" cy="957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FF0000"/>
                          </a:solidFill>
                          <a:uFillTx/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  <m:t>𝝉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  <m:t>𝒒𝑽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uFillTx/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73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7321" y="5806972"/>
                <a:ext cx="2546959" cy="957263"/>
              </a:xfrm>
              <a:prstGeom prst="rect">
                <a:avLst/>
              </a:prstGeom>
              <a:blipFill rotWithShape="1">
                <a:blip r:embed="rId3"/>
                <a:stretch>
                  <a:fillRect l="-13" t="-56" r="1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400" name="Object 8"/>
              <p:cNvSpPr txBox="1"/>
              <p:nvPr/>
            </p:nvSpPr>
            <p:spPr bwMode="auto">
              <a:xfrm>
                <a:off x="5690525" y="5766145"/>
                <a:ext cx="1357475" cy="8423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FF0000"/>
                          </a:solidFill>
                          <a:uFillTx/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uFillTx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</a:rPr>
                            <m:t>𝝉</m:t>
                          </m:r>
                        </m:den>
                      </m:f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uFillTx/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740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0525" y="5766145"/>
                <a:ext cx="1357475" cy="842348"/>
              </a:xfrm>
              <a:prstGeom prst="rect">
                <a:avLst/>
              </a:prstGeom>
              <a:blipFill rotWithShape="1">
                <a:blip r:embed="rId4"/>
                <a:stretch>
                  <a:fillRect l="-21" t="-41" r="10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/>
          <p:cNvSpPr/>
          <p:nvPr/>
        </p:nvSpPr>
        <p:spPr>
          <a:xfrm>
            <a:off x="6012180" y="1125220"/>
            <a:ext cx="144145" cy="5035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99835" y="1052830"/>
            <a:ext cx="1607820" cy="71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en-US" altLang="zh-CN" sz="2800" b="1" i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=J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FD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+J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</a:t>
            </a:r>
            <a:endParaRPr lang="zh-CN" altLang="en-US" sz="2800" i="1"/>
          </a:p>
        </p:txBody>
      </p:sp>
      <p:sp>
        <p:nvSpPr>
          <p:cNvPr id="4" name="右大括号 3"/>
          <p:cNvSpPr/>
          <p:nvPr>
            <p:custDataLst>
              <p:tags r:id="rId5"/>
            </p:custDataLst>
          </p:nvPr>
        </p:nvSpPr>
        <p:spPr>
          <a:xfrm>
            <a:off x="5363845" y="2277110"/>
            <a:ext cx="144145" cy="5035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2135" y="2277110"/>
            <a:ext cx="16668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i="1">
                <a:solidFill>
                  <a:srgbClr val="FF0000"/>
                </a:solidFill>
                <a:latin typeface="Cambria Math" panose="02040503050406030204" pitchFamily="18" charset="0"/>
                <a:sym typeface="+mn-ea"/>
              </a:rPr>
              <a:t>J</a:t>
            </a:r>
            <a:r>
              <a:rPr lang="zh-CN" altLang="en-US" sz="2400" b="1" i="1" baseline="-25000">
                <a:solidFill>
                  <a:srgbClr val="FF0000"/>
                </a:solidFill>
                <a:latin typeface="Cambria Math" panose="02040503050406030204" pitchFamily="18" charset="0"/>
                <a:sym typeface="+mn-ea"/>
              </a:rPr>
              <a:t>R</a:t>
            </a:r>
            <a:r>
              <a:rPr lang="zh-CN" altLang="en-US" sz="2400" b="1" i="1">
                <a:solidFill>
                  <a:srgbClr val="FF0000"/>
                </a:solidFill>
                <a:latin typeface="Cambria Math" panose="02040503050406030204" pitchFamily="18" charset="0"/>
                <a:sym typeface="+mn-ea"/>
              </a:rPr>
              <a:t>=J</a:t>
            </a:r>
            <a:r>
              <a:rPr lang="zh-CN" altLang="en-US" sz="2400" b="1" i="1" baseline="-25000">
                <a:solidFill>
                  <a:srgbClr val="FF0000"/>
                </a:solidFill>
                <a:latin typeface="Cambria Math" panose="02040503050406030204" pitchFamily="18" charset="0"/>
                <a:sym typeface="+mn-ea"/>
              </a:rPr>
              <a:t>RD</a:t>
            </a:r>
            <a:r>
              <a:rPr lang="zh-CN" altLang="en-US" sz="2400" b="1" i="1">
                <a:solidFill>
                  <a:srgbClr val="FF0000"/>
                </a:solidFill>
                <a:latin typeface="Cambria Math" panose="02040503050406030204" pitchFamily="18" charset="0"/>
                <a:sym typeface="+mn-ea"/>
              </a:rPr>
              <a:t>+J</a:t>
            </a:r>
            <a:r>
              <a:rPr lang="zh-CN" altLang="en-US" sz="2400" b="1" i="1" baseline="-25000">
                <a:solidFill>
                  <a:srgbClr val="FF0000"/>
                </a:solidFill>
                <a:latin typeface="Cambria Math" panose="02040503050406030204" pitchFamily="18" charset="0"/>
                <a:sym typeface="+mn-ea"/>
              </a:rPr>
              <a:t>G</a:t>
            </a:r>
            <a:endParaRPr lang="zh-CN" altLang="en-US" sz="2400" b="1" i="1" baseline="-25000">
              <a:solidFill>
                <a:srgbClr val="FF0000"/>
              </a:solidFill>
              <a:latin typeface="Cambria Math" panose="02040503050406030204" pitchFamily="18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95" y="5805170"/>
            <a:ext cx="2520315" cy="8642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5108575" y="5766435"/>
            <a:ext cx="2520315" cy="8642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412" y="1222939"/>
            <a:ext cx="5544616" cy="1448594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65412" y="4437112"/>
          <a:ext cx="3869228" cy="103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6" name="公式" r:id="rId2" imgW="36576000" imgH="9753600" progId="Equations">
                  <p:embed/>
                </p:oleObj>
              </mc:Choice>
              <mc:Fallback>
                <p:oleObj name="公式" r:id="rId2" imgW="36576000" imgH="9753600" progId="Equations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412" y="4437112"/>
                        <a:ext cx="3869228" cy="1039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65412" y="3175523"/>
          <a:ext cx="3738146" cy="101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7" name="公式" r:id="rId4" imgW="36271200" imgH="9753600" progId="Equations">
                  <p:embed/>
                </p:oleObj>
              </mc:Choice>
              <mc:Fallback>
                <p:oleObj name="公式" r:id="rId4" imgW="36271200" imgH="9753600" progId="Equations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412" y="3175523"/>
                        <a:ext cx="3738146" cy="1010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384175" y="260350"/>
                <a:ext cx="5351463" cy="111571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np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  <m:sup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𝛕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𝛕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75" y="260350"/>
                <a:ext cx="5351463" cy="1115715"/>
              </a:xfrm>
              <a:prstGeom prst="rect">
                <a:avLst/>
              </a:prstGeom>
              <a:blipFill rotWithShape="1">
                <a:blip r:embed="rId1"/>
                <a:stretch>
                  <a:fillRect r="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6060855" y="265166"/>
                <a:ext cx="2241749" cy="500932"/>
              </a:xfrm>
              <a:prstGeom prst="rect">
                <a:avLst/>
              </a:prstGeom>
              <a:solidFill>
                <a:srgbClr val="FF0000">
                  <a:alpha val="27843"/>
                </a:srgbClr>
              </a:solidFill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0855" y="265166"/>
                <a:ext cx="2241749" cy="500932"/>
              </a:xfrm>
              <a:prstGeom prst="rect">
                <a:avLst/>
              </a:prstGeom>
              <a:blipFill rotWithShape="1">
                <a:blip r:embed="rId2"/>
                <a:stretch>
                  <a:fillRect l="-19" t="-74" r="2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12477" y="2517748"/>
                <a:ext cx="2947025" cy="965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𝑞𝑉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7" y="2517748"/>
                <a:ext cx="2947025" cy="965392"/>
              </a:xfrm>
              <a:prstGeom prst="rect">
                <a:avLst/>
              </a:prstGeom>
              <a:blipFill rotWithShape="1">
                <a:blip r:embed="rId3"/>
                <a:stretch>
                  <a:fillRect l="-11" t="-63" r="1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51520" y="4598330"/>
                <a:ext cx="4141903" cy="969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𝑞𝑉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𝑞𝑉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98330"/>
                <a:ext cx="4141903" cy="969624"/>
              </a:xfrm>
              <a:prstGeom prst="rect">
                <a:avLst/>
              </a:prstGeom>
              <a:blipFill rotWithShape="1">
                <a:blip r:embed="rId4"/>
                <a:stretch>
                  <a:fillRect l="-1" t="-30" r="12" b="-2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572000" y="5618391"/>
                <a:ext cx="2594878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18391"/>
                <a:ext cx="2594878" cy="737959"/>
              </a:xfrm>
              <a:prstGeom prst="rect">
                <a:avLst/>
              </a:prstGeom>
              <a:blipFill rotWithShape="1">
                <a:blip r:embed="rId5"/>
                <a:stretch>
                  <a:fillRect t="-74" r="10" b="-7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546189" y="5489744"/>
                <a:ext cx="1191287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189" y="5489744"/>
                <a:ext cx="1191287" cy="737959"/>
              </a:xfrm>
              <a:prstGeom prst="rect">
                <a:avLst/>
              </a:prstGeom>
              <a:blipFill rotWithShape="1">
                <a:blip r:embed="rId6"/>
                <a:stretch>
                  <a:fillRect l="-41" t="-23" r="-1823" b="-7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4517225" y="1553371"/>
            <a:ext cx="4762778" cy="2867652"/>
            <a:chOff x="4531121" y="1847443"/>
            <a:chExt cx="4762778" cy="2867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对象 5"/>
                <p:cNvSpPr txBox="1"/>
                <p:nvPr/>
              </p:nvSpPr>
              <p:spPr bwMode="auto">
                <a:xfrm>
                  <a:off x="5069562" y="4132483"/>
                  <a:ext cx="4224337" cy="5826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𝒏𝒑</m:t>
                            </m:r>
                          </m:e>
                        </m:rad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𝒒𝒗</m:t>
                                </m:r>
                              </m:num>
                              <m:den>
                                <m:r>
                                  <a:rPr lang="zh-CN" alt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𝒌𝑻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mc:Choice>
          <mc:Fallback>
            <p:sp>
              <p:nvSpPr>
                <p:cNvPr id="6" name="对象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9562" y="4132483"/>
                  <a:ext cx="4224337" cy="58261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对象 7"/>
                <p:cNvSpPr txBox="1"/>
                <p:nvPr/>
              </p:nvSpPr>
              <p:spPr bwMode="auto">
                <a:xfrm>
                  <a:off x="6488112" y="2342742"/>
                  <a:ext cx="2627313" cy="6461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mc:Choice>
          <mc:Fallback>
            <p:sp>
              <p:nvSpPr>
                <p:cNvPr id="8" name="对象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88112" y="2342742"/>
                  <a:ext cx="2627313" cy="64611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5069562" y="2933231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电子和空穴少子寿命相同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对象 10"/>
                <p:cNvSpPr txBox="1"/>
                <p:nvPr/>
              </p:nvSpPr>
              <p:spPr bwMode="auto">
                <a:xfrm>
                  <a:off x="6553200" y="3528661"/>
                  <a:ext cx="2482850" cy="51866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mc:Choice>
          <mc:Fallback>
            <p:sp>
              <p:nvSpPr>
                <p:cNvPr id="11" name="对象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528661"/>
                  <a:ext cx="2482850" cy="51866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>
              <a:off x="4531121" y="2163223"/>
              <a:ext cx="432048" cy="216904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921984" y="184744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陷阱能级在本征能级的位置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箭头: 下 14"/>
          <p:cNvSpPr/>
          <p:nvPr/>
        </p:nvSpPr>
        <p:spPr>
          <a:xfrm rot="9309645" flipH="1">
            <a:off x="4092851" y="1433898"/>
            <a:ext cx="98826" cy="15717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05F5-8937-49BB-AD5A-0964F24EE8D1}" type="slidenum">
              <a:rPr lang="en-US" altLang="zh-CN"/>
            </a:fld>
            <a:endParaRPr lang="en-US" altLang="zh-CN"/>
          </a:p>
        </p:txBody>
      </p:sp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0" y="1600200"/>
            <a:ext cx="1212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</a:rPr>
              <a:t>对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aseline="300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结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448" name="Object 8"/>
              <p:cNvSpPr txBox="1"/>
              <p:nvPr/>
            </p:nvSpPr>
            <p:spPr bwMode="auto">
              <a:xfrm>
                <a:off x="1298575" y="136524"/>
                <a:ext cx="7388225" cy="338270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𝐹𝐷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𝐴𝑞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𝐴𝑞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sup>
                          </m:sSup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944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575" y="136524"/>
                <a:ext cx="7388225" cy="3382703"/>
              </a:xfrm>
              <a:prstGeom prst="rect">
                <a:avLst/>
              </a:prstGeom>
              <a:blipFill rotWithShape="1">
                <a:blip r:embed="rId1"/>
                <a:stretch>
                  <a:fillRect t="-1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40457" y="3936910"/>
            <a:ext cx="3810000" cy="12094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对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Si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，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baseline="300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=10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15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cm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-3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 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=1s,   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=500cm</a:t>
            </a:r>
            <a:r>
              <a:rPr kumimoji="1"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/vs</a:t>
            </a:r>
            <a:endParaRPr kumimoji="1"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 m,     </a:t>
            </a: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=1.0*10</a:t>
            </a:r>
            <a:r>
              <a:rPr kumimoji="1"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cm</a:t>
            </a:r>
            <a:r>
              <a:rPr kumimoji="1"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-3</a:t>
            </a:r>
            <a:endParaRPr kumimoji="1"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449" name="Object 9"/>
              <p:cNvSpPr txBox="1"/>
              <p:nvPr/>
            </p:nvSpPr>
            <p:spPr bwMode="auto">
              <a:xfrm>
                <a:off x="4838055" y="3895725"/>
                <a:ext cx="4160837" cy="48392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𝑭𝑫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944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8055" y="3895725"/>
                <a:ext cx="4160837" cy="483928"/>
              </a:xfrm>
              <a:prstGeom prst="rect">
                <a:avLst/>
              </a:prstGeom>
              <a:blipFill rotWithShape="1">
                <a:blip r:embed="rId2"/>
                <a:stretch>
                  <a:fillRect l="-15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450" name="Object 10"/>
          <p:cNvSpPr txBox="1"/>
          <p:nvPr/>
        </p:nvSpPr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451" name="Object 11"/>
              <p:cNvSpPr txBox="1"/>
              <p:nvPr/>
            </p:nvSpPr>
            <p:spPr bwMode="auto">
              <a:xfrm>
                <a:off x="4870450" y="4756150"/>
                <a:ext cx="3455988" cy="1317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𝑭𝑫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𝑹𝑮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𝑭𝑫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𝑹𝑮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𝑭𝑫</m:t>
                          </m:r>
                        </m:sub>
                      </m:sSub>
                    </m:oMath>
                  </m:oMathPara>
                </a14:m>
                <a:endParaRPr lang="zh-CN" altLang="en-US" sz="2000" b="1"/>
              </a:p>
            </p:txBody>
          </p:sp>
        </mc:Choice>
        <mc:Fallback>
          <p:sp>
            <p:nvSpPr>
              <p:cNvPr id="18945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450" y="4756150"/>
                <a:ext cx="3455988" cy="1317625"/>
              </a:xfrm>
              <a:prstGeom prst="rect">
                <a:avLst/>
              </a:prstGeom>
              <a:blipFill rotWithShape="1">
                <a:blip r:embed="rId3"/>
                <a:stretch>
                  <a:fillRect r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381000" y="5670550"/>
            <a:ext cx="3124200" cy="8225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对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Si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正向电压较小时，复合电流大于扩散电流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185355" name="Picture 11" descr="NA01441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92" y="3505200"/>
            <a:ext cx="9144000" cy="152400"/>
          </a:xfrm>
          <a:prstGeom prst="rect">
            <a:avLst/>
          </a:prstGeom>
          <a:noFill/>
        </p:spPr>
      </p:pic>
      <p:pic>
        <p:nvPicPr>
          <p:cNvPr id="185356" name="Picture 12" descr="BD21313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3657600"/>
            <a:ext cx="152400" cy="32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961B-8BC3-4786-8081-B313DBB061CD}" type="slidenum">
              <a:rPr lang="en-US" altLang="zh-CN"/>
            </a:fld>
            <a:endParaRPr lang="en-US" altLang="zh-CN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611560" y="476672"/>
            <a:ext cx="5466184" cy="32316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对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Ge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300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n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15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cm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-3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=10s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=2000cm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/Vs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 m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=2.510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cm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-3</a:t>
            </a:r>
            <a:endParaRPr kumimoji="1" lang="en-US" altLang="zh-CN" sz="2400" b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469" name="Object 5"/>
              <p:cNvSpPr txBox="1"/>
              <p:nvPr/>
            </p:nvSpPr>
            <p:spPr bwMode="auto">
              <a:xfrm>
                <a:off x="4211961" y="1729755"/>
                <a:ext cx="4176464" cy="7254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𝑹𝑮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𝑭𝑫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046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1" y="1729755"/>
                <a:ext cx="4176464" cy="725487"/>
              </a:xfrm>
              <a:prstGeom prst="rect">
                <a:avLst/>
              </a:prstGeom>
              <a:blipFill rotWithShape="1">
                <a:blip r:embed="rId1"/>
                <a:stretch>
                  <a:fillRect t="-2" r="2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043608" y="4199941"/>
            <a:ext cx="482536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可见：即使在很小的正向电压下，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470" name="Object 6"/>
              <p:cNvSpPr txBox="1"/>
              <p:nvPr/>
            </p:nvSpPr>
            <p:spPr bwMode="auto">
              <a:xfrm>
                <a:off x="6165019" y="4199941"/>
                <a:ext cx="1917700" cy="690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𝑹𝑮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𝑭𝑫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047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019" y="4199941"/>
                <a:ext cx="1917700" cy="690563"/>
              </a:xfrm>
              <a:prstGeom prst="rect">
                <a:avLst/>
              </a:prstGeom>
              <a:blipFill rotWithShape="1">
                <a:blip r:embed="rId2"/>
                <a:stretch>
                  <a:fillRect l="-23" t="-7" r="23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21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直流特性</a:t>
            </a:r>
            <a:endParaRPr lang="zh-CN" altLang="en-US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理想的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P-N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外加电压全部降落在耗尽区上，耗尽区以外的半导体是电中性的；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无载流子漂移运动；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忽略中性区的体电阻和接触电阻；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在准中性区，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均匀掺杂；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空间电荷区内不存在复合电流和产生电流；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小注入，即            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Clr>
                <a:srgbClr val="000066"/>
              </a:buClr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半导体非简并；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1" name="Object 1"/>
              <p:cNvSpPr txBox="1"/>
              <p:nvPr/>
            </p:nvSpPr>
            <p:spPr bwMode="auto">
              <a:xfrm>
                <a:off x="2579762" y="4529928"/>
                <a:ext cx="2856334" cy="5635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zh-CN" alt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0721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9762" y="4529928"/>
                <a:ext cx="2856334" cy="563562"/>
              </a:xfrm>
              <a:prstGeom prst="rect">
                <a:avLst/>
              </a:prstGeom>
              <a:blipFill rotWithShape="1">
                <a:blip r:embed="rId1"/>
                <a:stretch>
                  <a:fillRect l="-14" t="-84" r="17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Object 3"/>
              <p:cNvSpPr txBox="1"/>
              <p:nvPr/>
            </p:nvSpPr>
            <p:spPr bwMode="auto">
              <a:xfrm>
                <a:off x="2454598" y="5147070"/>
                <a:ext cx="3629569" cy="755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072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598" y="5147070"/>
                <a:ext cx="3629569" cy="755650"/>
              </a:xfrm>
              <a:prstGeom prst="rect">
                <a:avLst/>
              </a:prstGeom>
              <a:blipFill rotWithShape="1">
                <a:blip r:embed="rId2"/>
                <a:stretch>
                  <a:fillRect l="-9" t="-52" r="6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2033-D9DC-4831-8DEB-99FA38AB368F}" type="slidenum">
              <a:rPr lang="en-US" altLang="zh-CN"/>
            </a:fld>
            <a:endParaRPr lang="en-US" altLang="zh-CN"/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528" y="896143"/>
            <a:ext cx="3368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反向偏置时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500" name="Object 12"/>
              <p:cNvSpPr txBox="1"/>
              <p:nvPr/>
            </p:nvSpPr>
            <p:spPr bwMode="auto">
              <a:xfrm>
                <a:off x="2987824" y="554832"/>
                <a:ext cx="4225925" cy="1885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𝑹𝑫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9150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554832"/>
                <a:ext cx="4225925" cy="1885950"/>
              </a:xfrm>
              <a:prstGeom prst="rect">
                <a:avLst/>
              </a:prstGeom>
              <a:blipFill rotWithShape="1">
                <a:blip r:embed="rId1"/>
                <a:stretch>
                  <a:fillRect l="-4" t="-25" r="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539553" y="2440782"/>
            <a:ext cx="5328592" cy="3292475"/>
            <a:chOff x="502338" y="3428999"/>
            <a:chExt cx="7238013" cy="3292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501" name="Object 13"/>
                <p:cNvSpPr txBox="1"/>
                <p:nvPr/>
              </p:nvSpPr>
              <p:spPr bwMode="auto">
                <a:xfrm>
                  <a:off x="502338" y="3428999"/>
                  <a:ext cx="7238013" cy="329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 lnSpcReduction="20000"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对</m:t>
                        </m:r>
                        <m:r>
                          <a:rPr lang="zh-CN" alt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　</m:t>
                        </m:r>
                        <m:f>
                          <m:fPr>
                            <m:ctrlP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zh-CN" alt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zh-CN" alt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𝑹𝑫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&gt;&gt;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𝑹𝑫</m:t>
                            </m:r>
                          </m:sub>
                        </m:sSub>
                      </m:oMath>
                    </m:oMathPara>
                  </a14:m>
                  <a:br>
                    <a:rPr lang="zh-CN" altLang="en-US" sz="2400" b="1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:endParaRPr lang="en-US" altLang="zh-CN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a:t>                                                          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正比于</a:t>
                  </a:r>
                  <a:r>
                    <a:rPr lang="en-US" altLang="zh-CN" sz="2400" b="1" i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b="1" i="1" baseline="-250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m</a:t>
                  </a:r>
                  <a:endPara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对</m:t>
                        </m:r>
                        <m:r>
                          <a:rPr lang="zh-CN" alt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𝑹𝑫</m:t>
                            </m:r>
                          </m:sub>
                        </m:sSub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&lt;&lt;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𝑹𝑫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91501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338" y="3428999"/>
                  <a:ext cx="7238013" cy="329247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bject 5"/>
                <p:cNvSpPr txBox="1"/>
                <p:nvPr/>
              </p:nvSpPr>
              <p:spPr bwMode="auto">
                <a:xfrm>
                  <a:off x="1172574" y="4882901"/>
                  <a:ext cx="2975725" cy="86409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𝑨𝒒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mc:Choice>
          <mc:Fallback>
            <p:sp>
              <p:nvSpPr>
                <p:cNvPr id="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2574" y="4882901"/>
                  <a:ext cx="2975725" cy="86409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550" y="2585212"/>
            <a:ext cx="3249450" cy="36640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、大注入效应</a:t>
            </a:r>
            <a:endParaRPr lang="zh-CN" altLang="en-US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F0FF-FE54-492F-A657-5E567DB57079}" type="slidenum">
              <a:rPr lang="en-US" altLang="zh-CN"/>
            </a:fld>
            <a:endParaRPr lang="en-US" altLang="zh-CN"/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3886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、大注入效应</a:t>
            </a:r>
            <a:endParaRPr kumimoji="1" lang="zh-CN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07074" y="5013108"/>
            <a:ext cx="8871002" cy="16842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大注入自建电场：多子存在浓度梯度后，存在扩散的趋势，为保持电中性，必须存在一个电场，对多子产生一个漂移作用，补充扩散走的多子，维持多子的分布。这个电场叫大注入自建电场。</a:t>
            </a:r>
            <a:endParaRPr kumimoji="1"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188502" y="424370"/>
            <a:ext cx="4169756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注入的少子浓度与多子可比拟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519" name="Object 7"/>
              <p:cNvSpPr txBox="1"/>
              <p:nvPr/>
            </p:nvSpPr>
            <p:spPr bwMode="auto">
              <a:xfrm>
                <a:off x="251460" y="1229828"/>
                <a:ext cx="4844074" cy="27927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为了保持电中性，要求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　且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19251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" y="1229828"/>
                <a:ext cx="4844074" cy="2792737"/>
              </a:xfrm>
              <a:prstGeom prst="rect">
                <a:avLst/>
              </a:prstGeom>
              <a:blipFill rotWithShape="1">
                <a:blip r:embed="rId1"/>
                <a:stretch>
                  <a:fillRect t="-17" r="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283968" y="3717032"/>
            <a:ext cx="388843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40152" y="3717032"/>
            <a:ext cx="504056" cy="576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444208" y="1658739"/>
            <a:ext cx="0" cy="205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61733" y="3356992"/>
            <a:ext cx="1481764" cy="0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61733" y="2821863"/>
            <a:ext cx="1481764" cy="0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6444208" y="2834541"/>
            <a:ext cx="1481749" cy="474307"/>
          </a:xfrm>
          <a:custGeom>
            <a:avLst/>
            <a:gdLst>
              <a:gd name="connsiteX0" fmla="*/ 0 w 1540922"/>
              <a:gd name="connsiteY0" fmla="*/ 0 h 897584"/>
              <a:gd name="connsiteX1" fmla="*/ 463639 w 1540922"/>
              <a:gd name="connsiteY1" fmla="*/ 502277 h 897584"/>
              <a:gd name="connsiteX2" fmla="*/ 1442434 w 1540922"/>
              <a:gd name="connsiteY2" fmla="*/ 862885 h 897584"/>
              <a:gd name="connsiteX3" fmla="*/ 1455312 w 1540922"/>
              <a:gd name="connsiteY3" fmla="*/ 862885 h 89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22" h="897584">
                <a:moveTo>
                  <a:pt x="0" y="0"/>
                </a:moveTo>
                <a:cubicBezTo>
                  <a:pt x="111616" y="179231"/>
                  <a:pt x="223233" y="358463"/>
                  <a:pt x="463639" y="502277"/>
                </a:cubicBezTo>
                <a:cubicBezTo>
                  <a:pt x="704045" y="646091"/>
                  <a:pt x="1277155" y="802784"/>
                  <a:pt x="1442434" y="862885"/>
                </a:cubicBezTo>
                <a:cubicBezTo>
                  <a:pt x="1607713" y="922986"/>
                  <a:pt x="1531512" y="892935"/>
                  <a:pt x="1455312" y="862885"/>
                </a:cubicBezTo>
              </a:path>
            </a:pathLst>
          </a:custGeom>
          <a:noFill/>
          <a:ln>
            <a:solidFill>
              <a:srgbClr val="160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070839" y="3167681"/>
                <a:ext cx="574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39" y="3167681"/>
                <a:ext cx="57483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9" t="-81" r="2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028863" y="2441375"/>
                <a:ext cx="586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863" y="2441375"/>
                <a:ext cx="58695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5" t="-118" r="24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4458388" y="3527570"/>
            <a:ext cx="1481764" cy="0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46194" y="2487861"/>
            <a:ext cx="1481764" cy="0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4003041" y="3232578"/>
                <a:ext cx="58375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41" y="3232578"/>
                <a:ext cx="583750" cy="390748"/>
              </a:xfrm>
              <a:prstGeom prst="rect">
                <a:avLst/>
              </a:prstGeom>
              <a:blipFill rotWithShape="1">
                <a:blip r:embed="rId4"/>
                <a:stretch>
                  <a:fillRect t="-110" r="3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000497" y="2218502"/>
                <a:ext cx="58375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97" y="2218502"/>
                <a:ext cx="583750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108" t="-114" r="3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任意多边形 27"/>
          <p:cNvSpPr/>
          <p:nvPr/>
        </p:nvSpPr>
        <p:spPr>
          <a:xfrm>
            <a:off x="6467475" y="2338937"/>
            <a:ext cx="1458481" cy="482925"/>
          </a:xfrm>
          <a:custGeom>
            <a:avLst/>
            <a:gdLst>
              <a:gd name="connsiteX0" fmla="*/ 0 w 1540922"/>
              <a:gd name="connsiteY0" fmla="*/ 0 h 897584"/>
              <a:gd name="connsiteX1" fmla="*/ 463639 w 1540922"/>
              <a:gd name="connsiteY1" fmla="*/ 502277 h 897584"/>
              <a:gd name="connsiteX2" fmla="*/ 1442434 w 1540922"/>
              <a:gd name="connsiteY2" fmla="*/ 862885 h 897584"/>
              <a:gd name="connsiteX3" fmla="*/ 1455312 w 1540922"/>
              <a:gd name="connsiteY3" fmla="*/ 862885 h 89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22" h="897584">
                <a:moveTo>
                  <a:pt x="0" y="0"/>
                </a:moveTo>
                <a:cubicBezTo>
                  <a:pt x="111616" y="179231"/>
                  <a:pt x="223233" y="358463"/>
                  <a:pt x="463639" y="502277"/>
                </a:cubicBezTo>
                <a:cubicBezTo>
                  <a:pt x="704045" y="646091"/>
                  <a:pt x="1277155" y="802784"/>
                  <a:pt x="1442434" y="862885"/>
                </a:cubicBezTo>
                <a:cubicBezTo>
                  <a:pt x="1607713" y="922986"/>
                  <a:pt x="1531512" y="892935"/>
                  <a:pt x="1455312" y="862885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66399" y="3769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064901" y="37693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5927958" y="1658427"/>
            <a:ext cx="0" cy="205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6459220" y="3254375"/>
            <a:ext cx="1481455" cy="76200"/>
          </a:xfrm>
          <a:custGeom>
            <a:avLst/>
            <a:gdLst>
              <a:gd name="connsiteX0" fmla="*/ 0 w 1540922"/>
              <a:gd name="connsiteY0" fmla="*/ 0 h 897584"/>
              <a:gd name="connsiteX1" fmla="*/ 463639 w 1540922"/>
              <a:gd name="connsiteY1" fmla="*/ 502277 h 897584"/>
              <a:gd name="connsiteX2" fmla="*/ 1442434 w 1540922"/>
              <a:gd name="connsiteY2" fmla="*/ 862885 h 897584"/>
              <a:gd name="connsiteX3" fmla="*/ 1455312 w 1540922"/>
              <a:gd name="connsiteY3" fmla="*/ 862885 h 89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22" h="897584">
                <a:moveTo>
                  <a:pt x="0" y="0"/>
                </a:moveTo>
                <a:cubicBezTo>
                  <a:pt x="111616" y="179231"/>
                  <a:pt x="223233" y="358463"/>
                  <a:pt x="463639" y="502277"/>
                </a:cubicBezTo>
                <a:cubicBezTo>
                  <a:pt x="704045" y="646091"/>
                  <a:pt x="1277155" y="802784"/>
                  <a:pt x="1442434" y="862885"/>
                </a:cubicBezTo>
                <a:cubicBezTo>
                  <a:pt x="1607713" y="922986"/>
                  <a:pt x="1531512" y="892935"/>
                  <a:pt x="1455312" y="862885"/>
                </a:cubicBezTo>
              </a:path>
            </a:pathLst>
          </a:custGeom>
          <a:noFill/>
          <a:ln w="63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215" y="1845310"/>
            <a:ext cx="2736215" cy="36004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6290-0008-4E20-9253-9E3F47AC5FFB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66" name="Object 6"/>
              <p:cNvSpPr txBox="1"/>
              <p:nvPr/>
            </p:nvSpPr>
            <p:spPr bwMode="auto">
              <a:xfrm>
                <a:off x="747713" y="292100"/>
                <a:ext cx="6818312" cy="2704852"/>
              </a:xfrm>
              <a:prstGeom prst="rect">
                <a:avLst/>
              </a:prstGeom>
              <a:noFill/>
            </p:spPr>
            <p:txBody>
              <a:bodyPr>
                <a:normAutofit fontScale="75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95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𝒅𝒏</m:t>
                          </m:r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𝒒𝒏</m:t>
                      </m:r>
                      <m:sSub>
                        <m:sSub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3295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95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sub>
                      </m:sSub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𝒅𝒏</m:t>
                          </m:r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𝒅𝒏</m:t>
                          </m:r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329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>
                        <m:fPr>
                          <m:ctrlP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3295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3295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329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3295" b="1" dirty="0"/>
              </a:p>
            </p:txBody>
          </p:sp>
        </mc:Choice>
        <mc:Fallback>
          <p:sp>
            <p:nvSpPr>
              <p:cNvPr id="19456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713" y="292100"/>
                <a:ext cx="6818312" cy="2704852"/>
              </a:xfrm>
              <a:prstGeom prst="rect">
                <a:avLst/>
              </a:prstGeom>
              <a:blipFill rotWithShape="1">
                <a:blip r:embed="rId1"/>
                <a:stretch>
                  <a:fillRect l="-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/>
              <p:cNvSpPr txBox="1"/>
              <p:nvPr/>
            </p:nvSpPr>
            <p:spPr bwMode="auto">
              <a:xfrm>
                <a:off x="323528" y="3068900"/>
                <a:ext cx="8624888" cy="292368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𝒌𝑻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对象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068900"/>
                <a:ext cx="8624888" cy="2923684"/>
              </a:xfrm>
              <a:prstGeom prst="rect">
                <a:avLst/>
              </a:prstGeom>
              <a:blipFill rotWithShape="1">
                <a:blip r:embed="rId2"/>
                <a:stretch>
                  <a:fillRect l="-4" t="-20" r="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0951-5E4A-424B-B588-D409DF9A1B82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6" name="Object 4"/>
              <p:cNvSpPr txBox="1"/>
              <p:nvPr/>
            </p:nvSpPr>
            <p:spPr bwMode="auto">
              <a:xfrm>
                <a:off x="1907704" y="2649290"/>
                <a:ext cx="3779341" cy="11737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n-ea"/>
                </a:endParaRPr>
              </a:p>
            </p:txBody>
          </p:sp>
        </mc:Choice>
        <mc:Fallback>
          <p:sp>
            <p:nvSpPr>
              <p:cNvPr id="2385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2649290"/>
                <a:ext cx="3779341" cy="1173711"/>
              </a:xfrm>
              <a:prstGeom prst="rect">
                <a:avLst/>
              </a:prstGeom>
              <a:blipFill rotWithShape="1">
                <a:blip r:embed="rId1"/>
                <a:stretch>
                  <a:fillRect l="-4" t="-6" r="16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597" name="Object 5"/>
              <p:cNvSpPr txBox="1"/>
              <p:nvPr/>
            </p:nvSpPr>
            <p:spPr bwMode="auto">
              <a:xfrm>
                <a:off x="1475575" y="3861101"/>
                <a:ext cx="6324204" cy="206967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85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575" y="3861101"/>
                <a:ext cx="6324204" cy="2069678"/>
              </a:xfrm>
              <a:prstGeom prst="rect">
                <a:avLst/>
              </a:prstGeom>
              <a:blipFill rotWithShape="1">
                <a:blip r:embed="rId2"/>
                <a:stretch>
                  <a:fillRect l="-7" t="-15" r="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598" name="Object 6"/>
              <p:cNvSpPr txBox="1"/>
              <p:nvPr/>
            </p:nvSpPr>
            <p:spPr bwMode="auto">
              <a:xfrm>
                <a:off x="323528" y="6274593"/>
                <a:ext cx="5633392" cy="528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可见大注入时，边界处少子浓度与掺杂浓度无关</m:t>
                      </m:r>
                    </m:oMath>
                  </m:oMathPara>
                </a14:m>
                <a:endParaRPr lang="zh-CN" alt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MS Mincho" panose="02020609040205080304" charset="-128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85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6274593"/>
                <a:ext cx="5633392" cy="528638"/>
              </a:xfrm>
              <a:prstGeom prst="rect">
                <a:avLst/>
              </a:prstGeom>
              <a:blipFill rotWithShape="1">
                <a:blip r:embed="rId3"/>
                <a:stretch>
                  <a:fillRect l="-6" t="-30" r="11" b="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/>
              <p:cNvSpPr txBox="1"/>
              <p:nvPr/>
            </p:nvSpPr>
            <p:spPr bwMode="auto">
              <a:xfrm>
                <a:off x="1134840" y="357167"/>
                <a:ext cx="6485160" cy="9215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𝑷𝑵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结的端电压</m:t>
                      </m:r>
                    </m:oMath>
                  </m:oMathPara>
                </a14:m>
                <a:endParaRPr lang="zh-CN" altLang="en-US" sz="2800" b="1" dirty="0">
                  <a:latin typeface="+mn-ea"/>
                </a:endParaRPr>
              </a:p>
            </p:txBody>
          </p:sp>
        </mc:Choice>
        <mc:Fallback>
          <p:sp>
            <p:nvSpPr>
              <p:cNvPr id="2" name="对象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4840" y="357167"/>
                <a:ext cx="6485160" cy="921544"/>
              </a:xfrm>
              <a:prstGeom prst="rect">
                <a:avLst/>
              </a:prstGeom>
              <a:blipFill rotWithShape="1">
                <a:blip r:embed="rId4"/>
                <a:stretch>
                  <a:fillRect l="-1" t="-32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069465" y="1510030"/>
                <a:ext cx="5166360" cy="76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𝒌𝑻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sz="2800" b="1" dirty="0">
                    <a:latin typeface="+mn-ea"/>
                  </a:rPr>
                  <a:t>=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dirty="0">
                  <a:latin typeface="+mn-ea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65" y="1510030"/>
                <a:ext cx="5166360" cy="7613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732206" y="1844929"/>
                <a:ext cx="1757680" cy="10394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1" i="1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06" y="1844929"/>
                <a:ext cx="1757680" cy="1039495"/>
              </a:xfrm>
              <a:prstGeom prst="rect">
                <a:avLst/>
              </a:prstGeom>
              <a:blipFill rotWithShape="1">
                <a:blip r:embed="rId6"/>
                <a:stretch>
                  <a:fillRect l="-32" t="-24" r="-40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 flipV="1">
            <a:off x="4356100" y="2204720"/>
            <a:ext cx="2226310" cy="260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380046" y="6356350"/>
            <a:ext cx="2133600" cy="365125"/>
          </a:xfrm>
        </p:spPr>
        <p:txBody>
          <a:bodyPr/>
          <a:lstStyle/>
          <a:p>
            <a:fld id="{66374CE3-28EF-4525-8014-8FF5FFF123AE}" type="slidenum">
              <a:rPr lang="en-US" altLang="zh-CN"/>
            </a:fld>
            <a:endParaRPr lang="en-US" altLang="zh-CN"/>
          </a:p>
        </p:txBody>
      </p:sp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69863" y="95102"/>
            <a:ext cx="34804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Times New Roman" panose="02020603050405020304" pitchFamily="18" charset="0"/>
              </a:rPr>
              <a:t>大注入时正向电流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890" name="Object 2"/>
              <p:cNvSpPr txBox="1"/>
              <p:nvPr/>
            </p:nvSpPr>
            <p:spPr bwMode="auto">
              <a:xfrm>
                <a:off x="439986" y="961291"/>
                <a:ext cx="7372374" cy="29511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>
          <p:sp>
            <p:nvSpPr>
              <p:cNvPr id="29389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986" y="961291"/>
                <a:ext cx="7372374" cy="2951162"/>
              </a:xfrm>
              <a:prstGeom prst="rect">
                <a:avLst/>
              </a:prstGeom>
              <a:blipFill rotWithShape="1">
                <a:blip r:embed="rId1"/>
                <a:stretch>
                  <a:fillRect l="-8" t="-18" r="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891" name="Object 3"/>
              <p:cNvSpPr txBox="1"/>
              <p:nvPr/>
            </p:nvSpPr>
            <p:spPr bwMode="auto">
              <a:xfrm>
                <a:off x="7012000" y="1234980"/>
                <a:ext cx="2471737" cy="1182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qn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>
          <p:sp>
            <p:nvSpPr>
              <p:cNvPr id="2938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2000" y="1234980"/>
                <a:ext cx="2471737" cy="1182688"/>
              </a:xfrm>
              <a:prstGeom prst="rect">
                <a:avLst/>
              </a:prstGeom>
              <a:blipFill rotWithShape="1">
                <a:blip r:embed="rId2"/>
                <a:stretch>
                  <a:fillRect l="-13" t="-46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892" name="Object 4"/>
              <p:cNvSpPr txBox="1"/>
              <p:nvPr/>
            </p:nvSpPr>
            <p:spPr bwMode="auto">
              <a:xfrm>
                <a:off x="7180014" y="2737703"/>
                <a:ext cx="1524000" cy="117475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938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0014" y="2737703"/>
                <a:ext cx="1524000" cy="1174750"/>
              </a:xfrm>
              <a:prstGeom prst="rect">
                <a:avLst/>
              </a:prstGeom>
              <a:blipFill rotWithShape="1">
                <a:blip r:embed="rId3"/>
                <a:stretch>
                  <a:fillRect l="-5" t="-19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893" name="Object 5"/>
              <p:cNvSpPr txBox="1"/>
              <p:nvPr/>
            </p:nvSpPr>
            <p:spPr bwMode="auto">
              <a:xfrm>
                <a:off x="7233096" y="4232488"/>
                <a:ext cx="2029544" cy="9957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938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3096" y="4232488"/>
                <a:ext cx="2029544" cy="995716"/>
              </a:xfrm>
              <a:prstGeom prst="rect">
                <a:avLst/>
              </a:prstGeom>
              <a:blipFill rotWithShape="1">
                <a:blip r:embed="rId4"/>
                <a:stretch>
                  <a:fillRect l="-22" t="-21" r="26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894" name="Object 6"/>
              <p:cNvSpPr txBox="1"/>
              <p:nvPr/>
            </p:nvSpPr>
            <p:spPr bwMode="auto">
              <a:xfrm>
                <a:off x="1195348" y="4232488"/>
                <a:ext cx="3150815" cy="9957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9389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5348" y="4232488"/>
                <a:ext cx="3150815" cy="995716"/>
              </a:xfrm>
              <a:prstGeom prst="rect">
                <a:avLst/>
              </a:prstGeom>
              <a:blipFill rotWithShape="1">
                <a:blip r:embed="rId5"/>
                <a:stretch>
                  <a:fillRect l="-9" t="-21" r="7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99EE-A628-4ADA-93FA-77ACFAC0FF43}" type="slidenum">
              <a:rPr lang="en-US" altLang="zh-CN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908720"/>
            <a:ext cx="6696744" cy="3528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475656" y="4653136"/>
                <a:ext cx="3208026" cy="898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653136"/>
                <a:ext cx="3208026" cy="898451"/>
              </a:xfrm>
              <a:prstGeom prst="rect">
                <a:avLst/>
              </a:prstGeom>
              <a:blipFill rotWithShape="1">
                <a:blip r:embed="rId2"/>
                <a:stretch>
                  <a:fillRect l="-17" t="-55" r="1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24408" y="925091"/>
                <a:ext cx="4315027" cy="5847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 dirty="0">
                    <a:latin typeface="Times New Roman" panose="02020603050405020304" pitchFamily="18" charset="0"/>
                  </a:rPr>
                  <a:t>小注入时，</a:t>
                </a:r>
                <a:r>
                  <a:rPr kumimoji="1" lang="en-US" altLang="zh-CN" sz="3200" b="1" i="1" dirty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)&lt;&lt;</a:t>
                </a:r>
                <a:r>
                  <a:rPr kumimoji="1" lang="en-US" altLang="zh-CN" sz="3200" b="1" i="1" dirty="0" err="1"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3200" b="1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3200" b="1" baseline="-25000" dirty="0">
                    <a:latin typeface="Times New Roman" panose="02020603050405020304" pitchFamily="18" charset="0"/>
                  </a:rPr>
                  <a:t>，</a:t>
                </a:r>
                <a:endParaRPr kumimoji="1" lang="zh-CN" altLang="en-US" sz="3200" b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08" y="925091"/>
                <a:ext cx="4315027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6" t="-91" r="11" b="-5023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185346" y="2571166"/>
                <a:ext cx="3630997" cy="2586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346" y="2571166"/>
                <a:ext cx="3630997" cy="2586025"/>
              </a:xfrm>
              <a:prstGeom prst="rect">
                <a:avLst/>
              </a:prstGeom>
              <a:blipFill rotWithShape="1">
                <a:blip r:embed="rId2"/>
                <a:stretch>
                  <a:fillRect l="-15" t="-2" r="1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860032" y="908720"/>
                <a:ext cx="4315027" cy="5847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 dirty="0">
                    <a:latin typeface="Times New Roman" panose="02020603050405020304" pitchFamily="18" charset="0"/>
                  </a:rPr>
                  <a:t>大注入时，</a:t>
                </a:r>
                <a:r>
                  <a:rPr kumimoji="1" lang="en-US" altLang="zh-CN" sz="3200" b="1" i="1" dirty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)&gt;&gt;</a:t>
                </a:r>
                <a:r>
                  <a:rPr kumimoji="1" lang="en-US" altLang="zh-CN" sz="3200" b="1" i="1" dirty="0" err="1"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3200" b="1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3200" b="1" baseline="-25000" dirty="0">
                    <a:latin typeface="Times New Roman" panose="02020603050405020304" pitchFamily="18" charset="0"/>
                  </a:rPr>
                  <a:t>，</a:t>
                </a:r>
                <a:endParaRPr kumimoji="1" lang="zh-CN" altLang="en-US" sz="3200" b="1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908720"/>
                <a:ext cx="431502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9" t="-6" r="13" b="-5108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"/>
              <p:cNvSpPr txBox="1"/>
              <p:nvPr/>
            </p:nvSpPr>
            <p:spPr bwMode="auto">
              <a:xfrm>
                <a:off x="4737701" y="2383382"/>
                <a:ext cx="3630997" cy="219774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7701" y="2383382"/>
                <a:ext cx="3630997" cy="2197745"/>
              </a:xfrm>
              <a:prstGeom prst="rect">
                <a:avLst/>
              </a:prstGeom>
              <a:blipFill rotWithShape="1">
                <a:blip r:embed="rId4"/>
                <a:stretch>
                  <a:fillRect l="-17" t="-10" r="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620688"/>
            <a:ext cx="4824536" cy="5931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47664" y="2996952"/>
            <a:ext cx="5025735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4400" b="1" dirty="0">
                <a:solidFill>
                  <a:srgbClr val="C00000"/>
                </a:solidFill>
                <a:latin typeface="Arial" panose="020B0604020202020204" pitchFamily="34" charset="0"/>
              </a:rPr>
              <a:t>、串联电阻的影响</a:t>
            </a:r>
            <a:endParaRPr lang="zh-CN" altLang="en-US" sz="4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1680" y="903147"/>
            <a:ext cx="3834255" cy="1387710"/>
            <a:chOff x="4771778" y="980728"/>
            <a:chExt cx="3834255" cy="1387710"/>
          </a:xfrm>
        </p:grpSpPr>
        <p:sp>
          <p:nvSpPr>
            <p:cNvPr id="7" name="矩形 6"/>
            <p:cNvSpPr/>
            <p:nvPr/>
          </p:nvSpPr>
          <p:spPr>
            <a:xfrm>
              <a:off x="5076056" y="980728"/>
              <a:ext cx="3266002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516216" y="980728"/>
              <a:ext cx="0" cy="9361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011891" y="981802"/>
              <a:ext cx="504056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16216" y="981802"/>
              <a:ext cx="605874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4771778" y="1906773"/>
              <a:ext cx="3834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sz="2400" dirty="0" err="1"/>
                <a:t>W</a:t>
              </a:r>
              <a:r>
                <a:rPr lang="en-US" altLang="zh-CN" sz="2400" baseline="-25000" dirty="0" err="1"/>
                <a:t>p</a:t>
              </a:r>
              <a:r>
                <a:rPr lang="en-US" altLang="zh-CN" sz="2400" dirty="0"/>
                <a:t>         -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p</a:t>
              </a:r>
              <a:r>
                <a:rPr lang="en-US" altLang="zh-CN" sz="2400" baseline="-25000" dirty="0"/>
                <a:t>     </a:t>
              </a:r>
              <a:r>
                <a:rPr lang="en-US" altLang="zh-CN" sz="2400" dirty="0"/>
                <a:t>0      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n</a:t>
              </a:r>
              <a:r>
                <a:rPr lang="en-US" altLang="zh-CN" sz="2400" baseline="-25000" dirty="0"/>
                <a:t>                  </a:t>
              </a:r>
              <a:r>
                <a:rPr lang="en-US" altLang="zh-CN" sz="2400" dirty="0"/>
                <a:t>W</a:t>
              </a:r>
              <a:r>
                <a:rPr lang="en-US" altLang="zh-CN" sz="2400" baseline="-25000" dirty="0"/>
                <a:t>n</a:t>
              </a:r>
              <a:endParaRPr lang="zh-CN" altLang="en-US" sz="2400" dirty="0"/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5292080" y="1265188"/>
              <a:ext cx="2947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P                                N</a:t>
              </a:r>
              <a:endParaRPr lang="zh-CN" altLang="en-US" sz="2400" dirty="0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9470" y="256982"/>
            <a:ext cx="4128221" cy="2458261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9395" y="3789040"/>
            <a:ext cx="4194082" cy="237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下箭头 22"/>
          <p:cNvSpPr/>
          <p:nvPr/>
        </p:nvSpPr>
        <p:spPr>
          <a:xfrm rot="5400000">
            <a:off x="1680683" y="907655"/>
            <a:ext cx="332419" cy="9549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517506" y="3910106"/>
            <a:ext cx="806880" cy="2716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1667" y="4361712"/>
            <a:ext cx="3903184" cy="1387710"/>
            <a:chOff x="4771778" y="980728"/>
            <a:chExt cx="3903184" cy="1387710"/>
          </a:xfrm>
        </p:grpSpPr>
        <p:sp>
          <p:nvSpPr>
            <p:cNvPr id="16" name="矩形 15"/>
            <p:cNvSpPr/>
            <p:nvPr/>
          </p:nvSpPr>
          <p:spPr>
            <a:xfrm>
              <a:off x="5076056" y="980728"/>
              <a:ext cx="3266002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516216" y="980728"/>
              <a:ext cx="0" cy="9361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252241" y="981802"/>
              <a:ext cx="263706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16216" y="981802"/>
              <a:ext cx="498281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7"/>
            <p:cNvSpPr txBox="1"/>
            <p:nvPr/>
          </p:nvSpPr>
          <p:spPr>
            <a:xfrm>
              <a:off x="4771778" y="1906773"/>
              <a:ext cx="3903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sz="2400" dirty="0" err="1"/>
                <a:t>W</a:t>
              </a:r>
              <a:r>
                <a:rPr lang="en-US" altLang="zh-CN" sz="2400" baseline="-25000" dirty="0" err="1"/>
                <a:t>p</a:t>
              </a:r>
              <a:r>
                <a:rPr lang="en-US" altLang="zh-CN" sz="2400" dirty="0"/>
                <a:t>           -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p</a:t>
              </a:r>
              <a:r>
                <a:rPr lang="en-US" altLang="zh-CN" sz="2400" baseline="-25000" dirty="0"/>
                <a:t>  </a:t>
              </a:r>
              <a:r>
                <a:rPr lang="en-US" altLang="zh-CN" sz="2400" dirty="0"/>
                <a:t>0     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n</a:t>
              </a:r>
              <a:r>
                <a:rPr lang="en-US" altLang="zh-CN" sz="2400" baseline="-25000" dirty="0"/>
                <a:t>                  </a:t>
              </a:r>
              <a:r>
                <a:rPr lang="en-US" altLang="zh-CN" sz="2400" dirty="0"/>
                <a:t>W</a:t>
              </a:r>
              <a:r>
                <a:rPr lang="en-US" altLang="zh-CN" sz="2400" baseline="-25000" dirty="0"/>
                <a:t>n</a:t>
              </a:r>
              <a:endParaRPr lang="zh-CN" altLang="en-US" sz="2400" dirty="0"/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5292080" y="1265188"/>
              <a:ext cx="2947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P                                N</a:t>
              </a:r>
              <a:endParaRPr lang="zh-CN" altLang="en-US" sz="2400" dirty="0"/>
            </a:p>
          </p:txBody>
        </p:sp>
      </p:grpSp>
      <p:sp>
        <p:nvSpPr>
          <p:cNvPr id="26" name="下箭头 25"/>
          <p:cNvSpPr/>
          <p:nvPr/>
        </p:nvSpPr>
        <p:spPr>
          <a:xfrm rot="5400000">
            <a:off x="1699939" y="4555985"/>
            <a:ext cx="308070" cy="560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412116" y="3420174"/>
                <a:ext cx="11133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16" y="3420174"/>
                <a:ext cx="1113382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6" t="-15" r="-4725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41559" y="2470777"/>
                <a:ext cx="1867371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扩散</m:t>
                          </m:r>
                        </m:sub>
                      </m:sSub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＝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漂移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59" y="2470777"/>
                <a:ext cx="1867371" cy="463204"/>
              </a:xfrm>
              <a:prstGeom prst="rect">
                <a:avLst/>
              </a:prstGeom>
              <a:blipFill rotWithShape="1">
                <a:blip r:embed="rId4"/>
                <a:stretch>
                  <a:fillRect l="-25" t="-135" r="1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112241" y="6023910"/>
                <a:ext cx="1961371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扩散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漂移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" y="6023910"/>
                <a:ext cx="1961371" cy="463204"/>
              </a:xfrm>
              <a:prstGeom prst="rect">
                <a:avLst/>
              </a:prstGeom>
              <a:blipFill rotWithShape="1">
                <a:blip r:embed="rId5"/>
                <a:stretch>
                  <a:fillRect l="-18" t="-65" r="11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229053" y="201365"/>
                <a:ext cx="12964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53" y="201365"/>
                <a:ext cx="129644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5" t="-13" r="8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718-6E75-40DC-B390-B034B9AA907C}" type="slidenum">
              <a:rPr lang="en-US" altLang="zh-CN"/>
            </a:fld>
            <a:endParaRPr lang="en-US" altLang="zh-CN"/>
          </a:p>
        </p:txBody>
      </p:sp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34896" y="188640"/>
            <a:ext cx="36734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、串联电阻的影响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842" name="Object 2"/>
              <p:cNvSpPr txBox="1"/>
              <p:nvPr/>
            </p:nvSpPr>
            <p:spPr bwMode="auto">
              <a:xfrm>
                <a:off x="539433" y="1052513"/>
                <a:ext cx="3341687" cy="2593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9184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33" y="1052513"/>
                <a:ext cx="3341687" cy="2593975"/>
              </a:xfrm>
              <a:prstGeom prst="rect">
                <a:avLst/>
              </a:prstGeom>
              <a:blipFill rotWithShape="1">
                <a:blip r:embed="rId1"/>
                <a:stretch>
                  <a:fillRect l="-10" t="-1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4500245" y="404495"/>
            <a:ext cx="4462145" cy="2306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电流增加，实际加在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结上的电压降低，电流足够大时，外加电压的增加主要降落在串联电阻上，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I-V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近似线性关系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3700780"/>
            <a:ext cx="495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一般地，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14070" y="4396740"/>
                <a:ext cx="2971800" cy="586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0" y="4396740"/>
                <a:ext cx="2971800" cy="586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 rot="0">
            <a:off x="4500245" y="3573145"/>
            <a:ext cx="3251200" cy="3230909"/>
            <a:chOff x="5929322" y="3286124"/>
            <a:chExt cx="2315822" cy="35425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215074" y="6143644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 flipH="1" flipV="1">
              <a:off x="5215734" y="4643446"/>
              <a:ext cx="1999472" cy="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 flipH="1" flipV="1">
              <a:off x="6179353" y="5179229"/>
              <a:ext cx="357190" cy="2857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 flipH="1" flipV="1">
              <a:off x="6322231" y="3750471"/>
              <a:ext cx="1571635" cy="1214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 flipH="1" flipV="1">
              <a:off x="6107123" y="6036487"/>
              <a:ext cx="21510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69"/>
            <p:cNvSpPr txBox="1"/>
            <p:nvPr/>
          </p:nvSpPr>
          <p:spPr>
            <a:xfrm>
              <a:off x="6000760" y="5312647"/>
              <a:ext cx="571504" cy="9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800" dirty="0">
                  <a:latin typeface="Calibri" panose="020F0502020204030204"/>
                </a:rPr>
                <a:t>≈</a:t>
              </a:r>
              <a:endParaRPr lang="zh-CN" altLang="en-US" sz="4800" dirty="0"/>
            </a:p>
          </p:txBody>
        </p:sp>
        <p:sp>
          <p:nvSpPr>
            <p:cNvPr id="12" name="TextBox 70"/>
            <p:cNvSpPr txBox="1"/>
            <p:nvPr/>
          </p:nvSpPr>
          <p:spPr>
            <a:xfrm>
              <a:off x="5929322" y="3286124"/>
              <a:ext cx="574196" cy="40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err="1"/>
                <a:t>ln</a:t>
              </a:r>
              <a:r>
                <a:rPr lang="en-US" altLang="zh-CN" dirty="0"/>
                <a:t>(</a:t>
              </a:r>
              <a:r>
                <a:rPr lang="en-US" altLang="zh-CN" i="1" dirty="0"/>
                <a:t>J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643834" y="6286520"/>
              <a:ext cx="5000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V="1">
              <a:off x="5854709" y="3926281"/>
              <a:ext cx="438152" cy="9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75"/>
            <p:cNvSpPr txBox="1"/>
            <p:nvPr/>
          </p:nvSpPr>
          <p:spPr>
            <a:xfrm>
              <a:off x="7455120" y="6391468"/>
              <a:ext cx="790024" cy="43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i="1" dirty="0" err="1"/>
                <a:t>qV</a:t>
              </a:r>
              <a:r>
                <a:rPr lang="en-US" altLang="zh-CN" sz="2000" i="1" dirty="0"/>
                <a:t>/</a:t>
              </a:r>
              <a:r>
                <a:rPr lang="en-US" altLang="zh-CN" sz="2000" i="1" dirty="0" err="1"/>
                <a:t>kT</a:t>
              </a:r>
              <a:endParaRPr lang="zh-CN" altLang="en-US" sz="2000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35355" y="5189855"/>
                <a:ext cx="1750695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5" y="5189855"/>
                <a:ext cx="1750695" cy="430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云形标注 17"/>
          <p:cNvSpPr/>
          <p:nvPr/>
        </p:nvSpPr>
        <p:spPr>
          <a:xfrm>
            <a:off x="179705" y="3137535"/>
            <a:ext cx="8856980" cy="75565"/>
          </a:xfrm>
          <a:prstGeom prst="cloudCallout">
            <a:avLst/>
          </a:prstGeom>
          <a:solidFill>
            <a:srgbClr val="17A933"/>
          </a:solidFill>
          <a:ln>
            <a:solidFill>
              <a:srgbClr val="17A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08" y="1124744"/>
            <a:ext cx="8784976" cy="180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512" y="3724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作业：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" y="3153976"/>
            <a:ext cx="900112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92" y="138416"/>
            <a:ext cx="5266928" cy="32850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92" y="3789169"/>
            <a:ext cx="5266928" cy="29716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79705" y="764540"/>
            <a:ext cx="3024505" cy="2687955"/>
            <a:chOff x="283" y="1204"/>
            <a:chExt cx="4763" cy="423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3" y="1333"/>
              <a:ext cx="4763" cy="3315"/>
              <a:chOff x="169" y="1631"/>
              <a:chExt cx="4763" cy="3315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69" y="4946"/>
                <a:ext cx="4763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643" y="1642"/>
                <a:ext cx="0" cy="328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973" y="1631"/>
                <a:ext cx="0" cy="328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973" y="3811"/>
                <a:ext cx="1959" cy="0"/>
              </a:xfrm>
              <a:prstGeom prst="line">
                <a:avLst/>
              </a:prstGeom>
              <a:ln w="38100">
                <a:solidFill>
                  <a:srgbClr val="00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69" y="4563"/>
                <a:ext cx="1475" cy="0"/>
              </a:xfrm>
              <a:prstGeom prst="line">
                <a:avLst/>
              </a:prstGeom>
              <a:ln w="38100">
                <a:solidFill>
                  <a:srgbClr val="00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270" y="4833"/>
                  <a:ext cx="2470" cy="60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          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</m:t>
                        </m:r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" y="4833"/>
                  <a:ext cx="2470" cy="60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83" y="3585"/>
                  <a:ext cx="893" cy="64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" y="3585"/>
                  <a:ext cx="893" cy="64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912" y="2792"/>
                  <a:ext cx="882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" y="2792"/>
                  <a:ext cx="882" cy="62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77" y="1204"/>
                  <a:ext cx="3204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                          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" y="1204"/>
                  <a:ext cx="3204" cy="62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635" y="4076700"/>
            <a:ext cx="3365500" cy="1047711"/>
            <a:chOff x="4771778" y="980728"/>
            <a:chExt cx="3834255" cy="1651912"/>
          </a:xfrm>
        </p:grpSpPr>
        <p:sp>
          <p:nvSpPr>
            <p:cNvPr id="19" name="矩形 18"/>
            <p:cNvSpPr/>
            <p:nvPr/>
          </p:nvSpPr>
          <p:spPr>
            <a:xfrm>
              <a:off x="5076056" y="980728"/>
              <a:ext cx="3266002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516216" y="980728"/>
              <a:ext cx="0" cy="9361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6011891" y="981802"/>
              <a:ext cx="504056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16216" y="981802"/>
              <a:ext cx="651076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4771778" y="1906773"/>
              <a:ext cx="3834255" cy="7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/>
                <a:t>           -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p</a:t>
              </a:r>
              <a:r>
                <a:rPr lang="en-US" altLang="zh-CN" sz="2400" baseline="-25000" dirty="0"/>
                <a:t>     </a:t>
              </a:r>
              <a:r>
                <a:rPr lang="en-US" altLang="zh-CN" sz="2400" dirty="0"/>
                <a:t>0      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n</a:t>
              </a:r>
              <a:r>
                <a:rPr lang="en-US" altLang="zh-CN" sz="2400" baseline="-25000" dirty="0"/>
                <a:t>        </a:t>
              </a:r>
              <a:endParaRPr lang="zh-CN" altLang="en-US" sz="2400" dirty="0"/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5530093" y="1134031"/>
              <a:ext cx="2947891" cy="62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i="1" dirty="0"/>
                <a:t>p                          n</a:t>
              </a:r>
              <a:endParaRPr lang="zh-CN" altLang="en-US" sz="2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623" y="2996320"/>
            <a:ext cx="4853298" cy="288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005" name="Object 141"/>
              <p:cNvSpPr txBox="1"/>
              <p:nvPr/>
            </p:nvSpPr>
            <p:spPr bwMode="auto">
              <a:xfrm>
                <a:off x="5578693" y="867755"/>
                <a:ext cx="3148514" cy="1162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7005" name="Object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8693" y="867755"/>
                <a:ext cx="3148514" cy="1162050"/>
              </a:xfrm>
              <a:prstGeom prst="rect">
                <a:avLst/>
              </a:prstGeom>
              <a:blipFill rotWithShape="1">
                <a:blip r:embed="rId2"/>
                <a:stretch>
                  <a:fillRect l="-7" t="-30" r="13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06" name="Object 142"/>
              <p:cNvSpPr txBox="1"/>
              <p:nvPr/>
            </p:nvSpPr>
            <p:spPr bwMode="auto">
              <a:xfrm>
                <a:off x="5706743" y="2446728"/>
                <a:ext cx="3020464" cy="1014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7006" name="Object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6743" y="2446728"/>
                <a:ext cx="3020464" cy="1014412"/>
              </a:xfrm>
              <a:prstGeom prst="rect">
                <a:avLst/>
              </a:prstGeom>
              <a:blipFill rotWithShape="1">
                <a:blip r:embed="rId3"/>
                <a:stretch>
                  <a:fillRect l="-21" t="-7" r="13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07" name="Object 143"/>
              <p:cNvSpPr txBox="1"/>
              <p:nvPr/>
            </p:nvSpPr>
            <p:spPr bwMode="auto">
              <a:xfrm>
                <a:off x="5796137" y="4066177"/>
                <a:ext cx="2520280" cy="228310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7007" name="Object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7" y="4066177"/>
                <a:ext cx="2520280" cy="2283108"/>
              </a:xfrm>
              <a:prstGeom prst="rect">
                <a:avLst/>
              </a:prstGeom>
              <a:blipFill rotWithShape="1">
                <a:blip r:embed="rId4"/>
                <a:stretch>
                  <a:fillRect l="-20" t="-12" r="1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539863" y="693073"/>
            <a:ext cx="3834255" cy="1387710"/>
            <a:chOff x="4771778" y="980728"/>
            <a:chExt cx="3834255" cy="1387710"/>
          </a:xfrm>
        </p:grpSpPr>
        <p:sp>
          <p:nvSpPr>
            <p:cNvPr id="7" name="矩形 6"/>
            <p:cNvSpPr/>
            <p:nvPr/>
          </p:nvSpPr>
          <p:spPr>
            <a:xfrm>
              <a:off x="5076056" y="980728"/>
              <a:ext cx="3266002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516216" y="980728"/>
              <a:ext cx="0" cy="9361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011891" y="981802"/>
              <a:ext cx="504056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516216" y="981802"/>
              <a:ext cx="651076" cy="935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71778" y="1906773"/>
              <a:ext cx="3834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sz="2400" dirty="0" err="1"/>
                <a:t>W</a:t>
              </a:r>
              <a:r>
                <a:rPr lang="en-US" altLang="zh-CN" sz="2400" baseline="-25000" dirty="0" err="1"/>
                <a:t>p</a:t>
              </a:r>
              <a:r>
                <a:rPr lang="en-US" altLang="zh-CN" sz="2400" dirty="0"/>
                <a:t>         -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p</a:t>
              </a:r>
              <a:r>
                <a:rPr lang="en-US" altLang="zh-CN" sz="2400" baseline="-25000" dirty="0"/>
                <a:t>     </a:t>
              </a:r>
              <a:r>
                <a:rPr lang="en-US" altLang="zh-CN" sz="2400" dirty="0"/>
                <a:t>0      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n</a:t>
              </a:r>
              <a:r>
                <a:rPr lang="en-US" altLang="zh-CN" sz="2400" baseline="-25000" dirty="0"/>
                <a:t>                  </a:t>
              </a:r>
              <a:r>
                <a:rPr lang="en-US" altLang="zh-CN" sz="2400" dirty="0"/>
                <a:t>W</a:t>
              </a:r>
              <a:r>
                <a:rPr lang="en-US" altLang="zh-CN" sz="2400" baseline="-25000" dirty="0"/>
                <a:t>n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2080" y="1265188"/>
              <a:ext cx="2947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P                                N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43"/>
              <p:cNvSpPr txBox="1"/>
              <p:nvPr/>
            </p:nvSpPr>
            <p:spPr bwMode="auto">
              <a:xfrm>
                <a:off x="826784" y="410616"/>
                <a:ext cx="3432778" cy="858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Object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784" y="410616"/>
                <a:ext cx="3432778" cy="858837"/>
              </a:xfrm>
              <a:prstGeom prst="rect">
                <a:avLst/>
              </a:prstGeom>
              <a:blipFill rotWithShape="1">
                <a:blip r:embed="rId1"/>
                <a:stretch>
                  <a:fillRect t="-47" r="18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33664" y="1599693"/>
                <a:ext cx="2939651" cy="83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64" y="1599693"/>
                <a:ext cx="2939651" cy="838756"/>
              </a:xfrm>
              <a:prstGeom prst="rect">
                <a:avLst/>
              </a:prstGeom>
              <a:blipFill rotWithShape="1">
                <a:blip r:embed="rId2"/>
                <a:stretch>
                  <a:fillRect l="-21" t="-15" r="-3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23266" y="1403264"/>
                <a:ext cx="1376274" cy="1157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66" y="1403264"/>
                <a:ext cx="1376274" cy="1157625"/>
              </a:xfrm>
              <a:prstGeom prst="rect">
                <a:avLst/>
              </a:prstGeom>
              <a:blipFill rotWithShape="1">
                <a:blip r:embed="rId3"/>
                <a:stretch>
                  <a:fillRect l="-23" t="-47" r="-2452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5991" y="2996952"/>
                <a:ext cx="3233899" cy="1115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endParaRPr lang="zh-CN" altLang="en-US" b="1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1" y="2996952"/>
                <a:ext cx="3233899" cy="1115755"/>
              </a:xfrm>
              <a:prstGeom prst="rect">
                <a:avLst/>
              </a:prstGeom>
              <a:blipFill rotWithShape="1">
                <a:blip r:embed="rId4"/>
                <a:stretch>
                  <a:fillRect l="-17" t="-35" r="-283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33967" y="4940696"/>
                <a:ext cx="4824462" cy="741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𝐞𝐱𝐩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𝒃𝒊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𝐞𝐱𝐩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𝒃𝒊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7" y="4940696"/>
                <a:ext cx="4824462" cy="741678"/>
              </a:xfrm>
              <a:prstGeom prst="rect">
                <a:avLst/>
              </a:prstGeom>
              <a:blipFill rotWithShape="1">
                <a:blip r:embed="rId5"/>
                <a:stretch>
                  <a:fillRect l="-6"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02330" y="5881403"/>
                <a:ext cx="4776935" cy="816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0" y="5881403"/>
                <a:ext cx="4776935" cy="816634"/>
              </a:xfrm>
              <a:prstGeom prst="rect">
                <a:avLst/>
              </a:prstGeom>
              <a:blipFill rotWithShape="1">
                <a:blip r:embed="rId6"/>
                <a:stretch>
                  <a:fillRect l="-8" t="-4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162662" y="4797107"/>
                <a:ext cx="343690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62" y="4797107"/>
                <a:ext cx="3436903" cy="922176"/>
              </a:xfrm>
              <a:prstGeom prst="rect">
                <a:avLst/>
              </a:prstGeom>
              <a:blipFill rotWithShape="1">
                <a:blip r:embed="rId7"/>
                <a:stretch>
                  <a:fillRect l="-3" t="-34" r="11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226357" y="5877178"/>
                <a:ext cx="3410356" cy="791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𝒑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57" y="5877178"/>
                <a:ext cx="3410356" cy="791627"/>
              </a:xfrm>
              <a:prstGeom prst="rect">
                <a:avLst/>
              </a:prstGeom>
              <a:blipFill rotWithShape="1">
                <a:blip r:embed="rId8"/>
                <a:stretch>
                  <a:fillRect l="-9" t="-32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4884439" y="40487"/>
            <a:ext cx="3892037" cy="2686069"/>
            <a:chOff x="4932040" y="468840"/>
            <a:chExt cx="3892037" cy="2686069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932040" y="468840"/>
              <a:ext cx="3714776" cy="2686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7575246" y="899056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qV</a:t>
              </a:r>
              <a:r>
                <a:rPr lang="en-US" altLang="zh-CN" baseline="-25000" dirty="0"/>
                <a:t>bi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003610" y="567172"/>
              <a:ext cx="235745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575246" y="554293"/>
              <a:ext cx="0" cy="100050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"/>
            <p:cNvSpPr txBox="1"/>
            <p:nvPr/>
          </p:nvSpPr>
          <p:spPr>
            <a:xfrm>
              <a:off x="8435829" y="2754799"/>
              <a:ext cx="3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E</a:t>
              </a:r>
              <a:r>
                <a:rPr lang="en-US" altLang="zh-CN" sz="2000" i="1" baseline="-25000" dirty="0"/>
                <a:t>v</a:t>
              </a:r>
              <a:endParaRPr lang="zh-CN" altLang="en-US" sz="2000" i="1" dirty="0"/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8435829" y="1254601"/>
              <a:ext cx="376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E</a:t>
              </a:r>
              <a:r>
                <a:rPr lang="en-US" altLang="zh-CN" sz="2000" i="1" baseline="-25000" dirty="0"/>
                <a:t>c</a:t>
              </a:r>
              <a:endParaRPr lang="zh-CN" altLang="en-US" sz="2000" i="1" dirty="0"/>
            </a:p>
          </p:txBody>
        </p:sp>
        <p:sp>
          <p:nvSpPr>
            <p:cNvPr id="32" name="TextBox 11"/>
            <p:cNvSpPr txBox="1"/>
            <p:nvPr/>
          </p:nvSpPr>
          <p:spPr>
            <a:xfrm>
              <a:off x="8435829" y="1611791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E</a:t>
              </a:r>
              <a:r>
                <a:rPr lang="en-US" altLang="zh-CN" sz="2000" i="1" baseline="-25000" dirty="0"/>
                <a:t>F</a:t>
              </a:r>
              <a:endParaRPr lang="zh-CN" altLang="en-US" sz="2000" i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057" y="2896925"/>
            <a:ext cx="3883489" cy="157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7678" y="3891915"/>
          <a:ext cx="7494587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3" name="公式" r:id="rId1" imgW="70104000" imgH="22555200" progId="Equation.3">
                  <p:embed/>
                </p:oleObj>
              </mc:Choice>
              <mc:Fallback>
                <p:oleObj name="公式" r:id="rId1" imgW="70104000" imgH="22555200" progId="Equation.3">
                  <p:embed/>
                  <p:pic>
                    <p:nvPicPr>
                      <p:cNvPr id="0" name="图片 143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8" y="3891915"/>
                        <a:ext cx="7494587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2096" y="323987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在空间电荷区边界处：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6231643"/>
            <a:ext cx="4493538" cy="461665"/>
          </a:xfrm>
          <a:prstGeom prst="rect">
            <a:avLst/>
          </a:prstGeom>
          <a:solidFill>
            <a:srgbClr val="FFC000">
              <a:alpha val="37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外加电压调节边界处载流子浓度</a:t>
            </a:r>
            <a:endParaRPr lang="zh-CN" altLang="en-US" sz="24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267744" y="127201"/>
            <a:ext cx="4834589" cy="3109860"/>
            <a:chOff x="529499" y="189206"/>
            <a:chExt cx="2947238" cy="1774814"/>
          </a:xfrm>
        </p:grpSpPr>
        <p:grpSp>
          <p:nvGrpSpPr>
            <p:cNvPr id="21" name="组合 20"/>
            <p:cNvGrpSpPr/>
            <p:nvPr/>
          </p:nvGrpSpPr>
          <p:grpSpPr>
            <a:xfrm>
              <a:off x="529499" y="189206"/>
              <a:ext cx="2947238" cy="1774814"/>
              <a:chOff x="869295" y="1529710"/>
              <a:chExt cx="2947238" cy="1774814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324" y="1674539"/>
                <a:ext cx="2382975" cy="1629985"/>
              </a:xfrm>
              <a:prstGeom prst="rect">
                <a:avLst/>
              </a:prstGeom>
            </p:spPr>
          </p:pic>
          <p:sp>
            <p:nvSpPr>
              <p:cNvPr id="27" name="矩形 26"/>
              <p:cNvSpPr/>
              <p:nvPr/>
            </p:nvSpPr>
            <p:spPr>
              <a:xfrm>
                <a:off x="869295" y="2231050"/>
                <a:ext cx="4169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i="1" dirty="0" err="1"/>
                  <a:t>E</a:t>
                </a:r>
                <a:r>
                  <a:rPr lang="en-US" altLang="zh-CN" sz="1600" i="1" baseline="-25000" dirty="0" err="1"/>
                  <a:t>Fp</a:t>
                </a:r>
                <a:endParaRPr lang="zh-CN" altLang="en-US" sz="1600" i="1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21142" y="1529710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i="1" dirty="0"/>
                  <a:t>E</a:t>
                </a:r>
                <a:r>
                  <a:rPr lang="en-US" altLang="zh-CN" sz="1600" i="1" baseline="-25000" dirty="0"/>
                  <a:t>C</a:t>
                </a:r>
                <a:endParaRPr lang="zh-CN" altLang="en-US" sz="1600" i="1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69295" y="2523573"/>
                <a:ext cx="3626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i="1" dirty="0"/>
                  <a:t>E</a:t>
                </a:r>
                <a:r>
                  <a:rPr lang="en-US" altLang="zh-CN" sz="1600" i="1" baseline="-25000" dirty="0"/>
                  <a:t>V</a:t>
                </a:r>
                <a:endParaRPr lang="zh-CN" altLang="en-US" sz="1600" i="1" dirty="0"/>
              </a:p>
            </p:txBody>
          </p:sp>
          <p:sp>
            <p:nvSpPr>
              <p:cNvPr id="30" name="TextBox 74"/>
              <p:cNvSpPr txBox="1"/>
              <p:nvPr/>
            </p:nvSpPr>
            <p:spPr>
              <a:xfrm>
                <a:off x="3399624" y="2047866"/>
                <a:ext cx="4169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i="1" dirty="0" err="1"/>
                  <a:t>E</a:t>
                </a:r>
                <a:r>
                  <a:rPr lang="en-US" altLang="zh-CN" sz="1600" i="1" baseline="-25000" dirty="0" err="1"/>
                  <a:t>Fn</a:t>
                </a:r>
                <a:endParaRPr lang="zh-CN" altLang="en-US" sz="1600" i="1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975899" y="773475"/>
                  <a:ext cx="335419" cy="19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899" y="773475"/>
                  <a:ext cx="335419" cy="1932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/>
                <p:cNvSpPr/>
                <p:nvPr/>
              </p:nvSpPr>
              <p:spPr>
                <a:xfrm>
                  <a:off x="2518291" y="1079911"/>
                  <a:ext cx="332996" cy="2063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291" y="1079911"/>
                  <a:ext cx="332996" cy="2063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378413" y="454055"/>
              <a:ext cx="1003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/>
                <a:t>qV</a:t>
              </a:r>
              <a:r>
                <a:rPr lang="en-US" altLang="zh-CN" sz="1600" i="1" baseline="-25000" dirty="0" err="1"/>
                <a:t>bi</a:t>
              </a:r>
              <a:r>
                <a:rPr lang="en-US" altLang="zh-CN" sz="1600" i="1" dirty="0" err="1"/>
                <a:t>-qV</a:t>
              </a:r>
              <a:r>
                <a:rPr lang="en-US" altLang="zh-CN" sz="1600" i="1" baseline="-25000" dirty="0" err="1"/>
                <a:t>F</a:t>
              </a:r>
              <a:endParaRPr lang="zh-CN" altLang="en-US" sz="16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bb04171b-d33c-442b-b2cb-96e4bd611782}"/>
  <p:tag name="TABLE_ENDDRAG_ORIGIN_RECT" val="563*108"/>
  <p:tag name="TABLE_ENDDRAG_RECT" val="387*225*563*108"/>
</p:tagLst>
</file>

<file path=ppt/tags/tag2.xml><?xml version="1.0" encoding="utf-8"?>
<p:tagLst xmlns:p="http://schemas.openxmlformats.org/presentationml/2006/main">
  <p:tag name="KSO_WM_UNIT_TABLE_BEAUTIFY" val="smartTable{bb04171b-d33c-442b-b2cb-96e4bd611782}"/>
  <p:tag name="TABLE_ENDDRAG_ORIGIN_RECT" val="563*108"/>
  <p:tag name="TABLE_ENDDRAG_RECT" val="387*225*563*10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YmRlODI1NWEwNzhjMDc1MWI5Y2Y2ZDQ2NzJhOGMwMmMifQ=="/>
  <p:tag name="KSO_WPP_MARK_KEY" val="066fee3f-7c56-4541-858a-84684977340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10130</Words>
  <Application>WPS 演示</Application>
  <PresentationFormat>全屏显示(4:3)</PresentationFormat>
  <Paragraphs>709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51</vt:i4>
      </vt:variant>
    </vt:vector>
  </HeadingPairs>
  <TitlesOfParts>
    <vt:vector size="93" baseType="lpstr">
      <vt:lpstr>Arial</vt:lpstr>
      <vt:lpstr>宋体</vt:lpstr>
      <vt:lpstr>Wingdings</vt:lpstr>
      <vt:lpstr>黑体</vt:lpstr>
      <vt:lpstr>Cambria Math</vt:lpstr>
      <vt:lpstr>Times New Roman</vt:lpstr>
      <vt:lpstr>Symbol</vt:lpstr>
      <vt:lpstr>Cambria Math</vt:lpstr>
      <vt:lpstr>Calibri</vt:lpstr>
      <vt:lpstr>微软雅黑</vt:lpstr>
      <vt:lpstr>Arial Unicode MS</vt:lpstr>
      <vt:lpstr>Symbol</vt:lpstr>
      <vt:lpstr>Calibri</vt:lpstr>
      <vt:lpstr>MS Mincho</vt:lpstr>
      <vt:lpstr>MS Mincho</vt:lpstr>
      <vt:lpstr>ksdb</vt:lpstr>
      <vt:lpstr>Yu Gothic UI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Equations</vt:lpstr>
      <vt:lpstr>Equations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理想PN结的直流特性</vt:lpstr>
      <vt:lpstr>直流特性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准中性区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讨论一：长PN结</vt:lpstr>
      <vt:lpstr>讨论一：长PN结</vt:lpstr>
      <vt:lpstr>PowerPoint 演示文稿</vt:lpstr>
      <vt:lpstr>PowerPoint 演示文稿</vt:lpstr>
      <vt:lpstr>讨论二：短PN结</vt:lpstr>
      <vt:lpstr>讨论二：短PN结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空间电荷区产生与复合电流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2、大注入效应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二极管</dc:title>
  <dc:creator>yhliu</dc:creator>
  <cp:lastModifiedBy>刘雁鸿</cp:lastModifiedBy>
  <cp:revision>596</cp:revision>
  <dcterms:created xsi:type="dcterms:W3CDTF">2015-04-01T00:55:00Z</dcterms:created>
  <dcterms:modified xsi:type="dcterms:W3CDTF">2023-09-25T00:30:55Z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B12E8F1D5F194E9C8C5F2CE20C661DD9</vt:lpwstr>
  </property>
  <property fmtid="{D5CDD505-2E9C-101B-9397-08002B2CF9AE}" pid="3" name="KSOProductBuildVer">
    <vt:lpwstr>2052-12.1.0.15374</vt:lpwstr>
  </property>
</Properties>
</file>