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tiff" ContentType="image/tiff"/>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0"/>
  </p:notesMasterIdLst>
  <p:sldIdLst>
    <p:sldId id="256" r:id="rId3"/>
    <p:sldId id="346" r:id="rId4"/>
    <p:sldId id="345" r:id="rId5"/>
    <p:sldId id="321" r:id="rId6"/>
    <p:sldId id="270" r:id="rId7"/>
    <p:sldId id="343" r:id="rId8"/>
    <p:sldId id="271" r:id="rId9"/>
    <p:sldId id="272" r:id="rId11"/>
    <p:sldId id="273" r:id="rId12"/>
    <p:sldId id="262" r:id="rId13"/>
    <p:sldId id="264" r:id="rId14"/>
    <p:sldId id="266" r:id="rId15"/>
    <p:sldId id="267" r:id="rId16"/>
    <p:sldId id="268" r:id="rId17"/>
    <p:sldId id="269" r:id="rId18"/>
    <p:sldId id="325" r:id="rId19"/>
    <p:sldId id="323"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930" y="33"/>
      </p:cViewPr>
      <p:guideLst>
        <p:guide orient="horz" pos="2135"/>
        <p:guide pos="291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7BF6B8-3C7E-4ECA-84C3-5DC88373C1A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F6C59F-F1C3-4B5D-AA30-C4269C5614A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F6C59F-F1C3-4B5D-AA30-C4269C5614A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511CD1D-A2FF-4CC2-A0C7-408A678B0714}"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ABFFD9-E4F2-48E3-8D79-AFD35B0922C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7F0710B-8C36-40D0-BADA-E8B5E865047C}"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ABFFD9-E4F2-48E3-8D79-AFD35B0922C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CD7A8E6-E719-4771-A954-2D902E03D380}"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ABFFD9-E4F2-48E3-8D79-AFD35B0922C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AFD0637-979C-4882-B536-E2AD56E0E9C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ABFFD9-E4F2-48E3-8D79-AFD35B0922C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5F41798-26C3-40F9-9263-CE0BB370ABF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ABFFD9-E4F2-48E3-8D79-AFD35B0922C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A6DE3D4-E0CA-48C7-A3B6-2A2951CB00D3}"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ABFFD9-E4F2-48E3-8D79-AFD35B0922C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9515B09-FA10-4563-B1A6-B21774105F03}"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ABFFD9-E4F2-48E3-8D79-AFD35B0922C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94E7526-D41C-4890-A691-A302FB581ECA}"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ABFFD9-E4F2-48E3-8D79-AFD35B0922C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1A34BD-52A9-4DBF-8A65-037066133DAF}"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ABFFD9-E4F2-48E3-8D79-AFD35B0922C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6CD7EAC-66E9-408A-9A56-DA452515100D}"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ABFFD9-E4F2-48E3-8D79-AFD35B0922C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415ACB-FE32-44E1-82E9-1A7A0D9AD649}"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ABFFD9-E4F2-48E3-8D79-AFD35B0922C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A8C19-18CD-479C-A5BF-D0A80C7BA74F}"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BFFD9-E4F2-48E3-8D79-AFD35B0922C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4.png"/><Relationship Id="rId1" Type="http://schemas.openxmlformats.org/officeDocument/2006/relationships/image" Target="../media/image43.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54.wmf"/><Relationship Id="rId2" Type="http://schemas.openxmlformats.org/officeDocument/2006/relationships/oleObject" Target="../embeddings/oleObject1.bin"/><Relationship Id="rId1" Type="http://schemas.openxmlformats.org/officeDocument/2006/relationships/image" Target="../media/image53.emf"/></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tiff"/><Relationship Id="rId1" Type="http://schemas.openxmlformats.org/officeDocument/2006/relationships/image" Target="../media/image5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makearadio.com/misc-stuff/catswhisker.php" TargetMode="Externa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emf"/></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emf"/></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emf"/><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31.png"/><Relationship Id="rId2" Type="http://schemas.openxmlformats.org/officeDocument/2006/relationships/image" Target="../media/image30.png"/><Relationship Id="rId10" Type="http://schemas.openxmlformats.org/officeDocument/2006/relationships/slideLayout" Target="../slideLayouts/slideLayout7.xml"/><Relationship Id="rId1" Type="http://schemas.openxmlformats.org/officeDocument/2006/relationships/image" Target="../media/image29.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FF0000"/>
                </a:solidFill>
                <a:latin typeface="黑体" panose="02010609060101010101" pitchFamily="49" charset="-122"/>
                <a:ea typeface="黑体" panose="02010609060101010101" pitchFamily="49" charset="-122"/>
              </a:rPr>
              <a:t>二极管交流</a:t>
            </a:r>
            <a:r>
              <a:rPr lang="zh-CN" altLang="en-US" dirty="0" smtClean="0">
                <a:solidFill>
                  <a:srgbClr val="FF0000"/>
                </a:solidFill>
                <a:latin typeface="黑体" panose="02010609060101010101" pitchFamily="49" charset="-122"/>
                <a:ea typeface="黑体" panose="02010609060101010101" pitchFamily="49" charset="-122"/>
              </a:rPr>
              <a:t>小信号特性分析</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fld id="{9CABFFD9-E4F2-48E3-8D79-AFD35B0922C2}"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D08068A5-534C-4582-A855-7E0355FE4DB4}" type="slidenum">
              <a:rPr lang="en-US" altLang="zh-CN"/>
            </a:fld>
            <a:endParaRPr lang="en-US" altLang="zh-CN"/>
          </a:p>
        </p:txBody>
      </p:sp>
      <mc:AlternateContent xmlns:mc="http://schemas.openxmlformats.org/markup-compatibility/2006">
        <mc:Choice xmlns:a14="http://schemas.microsoft.com/office/drawing/2010/main" Requires="a14">
          <p:sp>
            <p:nvSpPr>
              <p:cNvPr id="2" name="对象 1">
                <a:hlinkClick r:id="" action="ppaction://ole?verb=1"/>
              </p:cNvPr>
              <p:cNvSpPr txBox="1"/>
              <p:nvPr/>
            </p:nvSpPr>
            <p:spPr bwMode="auto">
              <a:xfrm>
                <a:off x="27411" y="-11748"/>
                <a:ext cx="9096541" cy="3775967"/>
              </a:xfrm>
              <a:prstGeom prst="rect">
                <a:avLst/>
              </a:prstGeom>
              <a:noFill/>
            </p:spPr>
            <p:txBody>
              <a:bodyPr>
                <a:normAutofit/>
              </a:bodyPr>
              <a:lstStyle/>
              <a:p>
                <a:pPr>
                  <a:lnSpc>
                    <a:spcPct val="125000"/>
                  </a:lnSpc>
                </a:pPr>
                <a14:m>
                  <m:oMathPara xmlns:m="http://schemas.openxmlformats.org/officeDocument/2006/math">
                    <m:oMathParaPr>
                      <m:jc m:val="left"/>
                    </m:oMathParaPr>
                    <m:oMath xmlns:m="http://schemas.openxmlformats.org/officeDocument/2006/math">
                      <m:sSub>
                        <m:sSubPr>
                          <m:ctrlPr>
                            <a:rPr lang="zh-CN" altLang="en-US" sz="2400" b="1" i="1" smtClean="0">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𝑱</m:t>
                          </m:r>
                        </m:e>
                        <m:sub>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𝒕</m:t>
                          </m:r>
                        </m:e>
                      </m:d>
                      <m:r>
                        <a:rPr lang="zh-CN" altLang="en-US" sz="2400" b="1" i="1">
                          <a:solidFill>
                            <a:srgbClr val="0000FF"/>
                          </a:solidFill>
                          <a:latin typeface="Cambria Math" panose="02040503050406030204" pitchFamily="18" charset="0"/>
                        </a:rPr>
                        <m:t>=</m:t>
                      </m:r>
                      <m:d>
                        <m:dPr>
                          <m:begChr m:val="["/>
                          <m:endChr m:val="]"/>
                          <m:ctrlPr>
                            <a:rPr lang="zh-CN" altLang="en-US" sz="2400" b="1" i="1">
                              <a:solidFill>
                                <a:srgbClr val="0000FF"/>
                              </a:solidFill>
                              <a:latin typeface="Cambria Math" panose="02040503050406030204" pitchFamily="18" charset="0"/>
                            </a:rPr>
                          </m:ctrlPr>
                        </m:dPr>
                        <m:e>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𝒒</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𝑫</m:t>
                                  </m:r>
                                </m:e>
                                <m:sub>
                                  <m:r>
                                    <a:rPr lang="zh-CN" altLang="en-US" sz="2400" b="1" i="1">
                                      <a:solidFill>
                                        <a:srgbClr val="0000FF"/>
                                      </a:solidFill>
                                      <a:latin typeface="Cambria Math" panose="02040503050406030204" pitchFamily="18" charset="0"/>
                                    </a:rPr>
                                    <m:t>𝑷</m:t>
                                  </m:r>
                                </m:sub>
                              </m:sSub>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𝒙</m:t>
                                      </m:r>
                                    </m:e>
                                    <m:sub>
                                      <m:r>
                                        <a:rPr lang="zh-CN" altLang="en-US" sz="2400" b="1" i="1">
                                          <a:solidFill>
                                            <a:srgbClr val="0000FF"/>
                                          </a:solidFill>
                                          <a:latin typeface="Cambria Math" panose="02040503050406030204" pitchFamily="18" charset="0"/>
                                        </a:rPr>
                                        <m:t>𝒏</m:t>
                                      </m:r>
                                    </m:sub>
                                  </m:sSub>
                                </m:e>
                              </m:d>
                            </m:num>
                            <m:den>
                              <m:sSubSup>
                                <m:sSubSupPr>
                                  <m:ctrlPr>
                                    <a:rPr lang="zh-CN" altLang="en-US" sz="2400" b="1" i="1">
                                      <a:solidFill>
                                        <a:srgbClr val="0000FF"/>
                                      </a:solidFill>
                                      <a:latin typeface="Cambria Math" panose="02040503050406030204" pitchFamily="18" charset="0"/>
                                    </a:rPr>
                                  </m:ctrlPr>
                                </m:sSubSupPr>
                                <m:e>
                                  <m:r>
                                    <a:rPr lang="zh-CN" altLang="en-US" sz="2400" b="1" i="1">
                                      <a:solidFill>
                                        <a:srgbClr val="0000FF"/>
                                      </a:solidFill>
                                      <a:latin typeface="Cambria Math" panose="02040503050406030204" pitchFamily="18" charset="0"/>
                                    </a:rPr>
                                    <m:t>𝑳</m:t>
                                  </m:r>
                                </m:e>
                                <m:sub>
                                  <m:r>
                                    <a:rPr lang="zh-CN" altLang="en-US" sz="2400" b="1" i="1">
                                      <a:solidFill>
                                        <a:srgbClr val="0000FF"/>
                                      </a:solidFill>
                                      <a:latin typeface="Cambria Math" panose="02040503050406030204" pitchFamily="18" charset="0"/>
                                    </a:rPr>
                                    <m:t>𝒑</m:t>
                                  </m:r>
                                </m:sub>
                                <m:sup>
                                  <m:r>
                                    <a:rPr lang="zh-CN" altLang="en-US" sz="2400" b="1" i="1">
                                      <a:solidFill>
                                        <a:srgbClr val="0000FF"/>
                                      </a:solidFill>
                                      <a:latin typeface="Cambria Math" panose="02040503050406030204" pitchFamily="18" charset="0"/>
                                    </a:rPr>
                                    <m:t>′</m:t>
                                  </m:r>
                                </m:sup>
                              </m:sSubSup>
                            </m:den>
                          </m:f>
                          <m:r>
                            <a:rPr lang="zh-CN" altLang="en-US" sz="2400" b="1" i="1">
                              <a:solidFill>
                                <a:srgbClr val="0000FF"/>
                              </a:solidFill>
                              <a:latin typeface="Cambria Math" panose="02040503050406030204" pitchFamily="18" charset="0"/>
                            </a:rPr>
                            <m:t>+</m:t>
                          </m:r>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𝒒</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𝑫</m:t>
                                  </m:r>
                                </m:e>
                                <m:sub>
                                  <m:r>
                                    <a:rPr lang="zh-CN" altLang="en-US" sz="2400" b="1" i="1">
                                      <a:solidFill>
                                        <a:srgbClr val="0000FF"/>
                                      </a:solidFill>
                                      <a:latin typeface="Cambria Math" panose="02040503050406030204" pitchFamily="18" charset="0"/>
                                    </a:rPr>
                                    <m:t>𝒏</m:t>
                                  </m:r>
                                </m:sub>
                              </m:sSub>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𝒏</m:t>
                                  </m:r>
                                </m:e>
                                <m:sub>
                                  <m:r>
                                    <a:rPr lang="zh-CN" altLang="en-US" sz="2400" b="1" i="1">
                                      <a:solidFill>
                                        <a:srgbClr val="0000FF"/>
                                      </a:solidFill>
                                      <a:latin typeface="Cambria Math" panose="02040503050406030204" pitchFamily="18" charset="0"/>
                                    </a:rPr>
                                    <m:t>𝒑</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𝒙</m:t>
                                      </m:r>
                                    </m:e>
                                    <m:sub>
                                      <m:r>
                                        <a:rPr lang="zh-CN" altLang="en-US" sz="2400" b="1" i="1">
                                          <a:solidFill>
                                            <a:srgbClr val="0000FF"/>
                                          </a:solidFill>
                                          <a:latin typeface="Cambria Math" panose="02040503050406030204" pitchFamily="18" charset="0"/>
                                        </a:rPr>
                                        <m:t>𝒑</m:t>
                                      </m:r>
                                    </m:sub>
                                  </m:sSub>
                                </m:e>
                              </m:d>
                            </m:num>
                            <m:den>
                              <m:sSubSup>
                                <m:sSubSupPr>
                                  <m:ctrlPr>
                                    <a:rPr lang="zh-CN" altLang="en-US" sz="2400" b="1" i="1">
                                      <a:solidFill>
                                        <a:srgbClr val="0000FF"/>
                                      </a:solidFill>
                                      <a:latin typeface="Cambria Math" panose="02040503050406030204" pitchFamily="18" charset="0"/>
                                    </a:rPr>
                                  </m:ctrlPr>
                                </m:sSubSupPr>
                                <m:e>
                                  <m:r>
                                    <a:rPr lang="zh-CN" altLang="en-US" sz="2400" b="1" i="1">
                                      <a:solidFill>
                                        <a:srgbClr val="0000FF"/>
                                      </a:solidFill>
                                      <a:latin typeface="Cambria Math" panose="02040503050406030204" pitchFamily="18" charset="0"/>
                                    </a:rPr>
                                    <m:t>𝑳</m:t>
                                  </m:r>
                                </m:e>
                                <m:sub>
                                  <m:r>
                                    <a:rPr lang="zh-CN" altLang="en-US" sz="2400" b="1" i="1">
                                      <a:solidFill>
                                        <a:srgbClr val="0000FF"/>
                                      </a:solidFill>
                                      <a:latin typeface="Cambria Math" panose="02040503050406030204" pitchFamily="18" charset="0"/>
                                    </a:rPr>
                                    <m:t>𝒏</m:t>
                                  </m:r>
                                </m:sub>
                                <m:sup>
                                  <m:r>
                                    <a:rPr lang="zh-CN" altLang="en-US" sz="2400" b="1" i="1">
                                      <a:solidFill>
                                        <a:srgbClr val="0000FF"/>
                                      </a:solidFill>
                                      <a:latin typeface="Cambria Math" panose="02040503050406030204" pitchFamily="18" charset="0"/>
                                    </a:rPr>
                                    <m:t>′</m:t>
                                  </m:r>
                                </m:sup>
                              </m:sSubSup>
                            </m:den>
                          </m:f>
                        </m:e>
                      </m:d>
                      <m:func>
                        <m:funcPr>
                          <m:ctrlPr>
                            <a:rPr lang="zh-CN" altLang="en-US" sz="2400" b="1" i="1">
                              <a:solidFill>
                                <a:srgbClr val="0000FF"/>
                              </a:solidFill>
                              <a:latin typeface="Cambria Math" panose="02040503050406030204" pitchFamily="18" charset="0"/>
                            </a:rPr>
                          </m:ctrlPr>
                        </m:funcPr>
                        <m:fName>
                          <m:r>
                            <a:rPr lang="zh-CN" altLang="en-US" sz="2400" b="1" i="0">
                              <a:solidFill>
                                <a:srgbClr val="0000FF"/>
                              </a:solidFill>
                              <a:latin typeface="Cambria Math" panose="02040503050406030204" pitchFamily="18" charset="0"/>
                            </a:rPr>
                            <m:t>𝐞𝐱𝐩</m:t>
                          </m:r>
                        </m:fName>
                        <m:e>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𝒋</m:t>
                              </m:r>
                              <m:r>
                                <a:rPr lang="zh-CN" altLang="en-US" sz="2400" b="1" i="1">
                                  <a:solidFill>
                                    <a:srgbClr val="0000FF"/>
                                  </a:solidFill>
                                  <a:latin typeface="Cambria Math" panose="02040503050406030204" pitchFamily="18" charset="0"/>
                                </a:rPr>
                                <m:t>𝝎</m:t>
                              </m:r>
                              <m:r>
                                <a:rPr lang="zh-CN" altLang="en-US" sz="2400" b="1" i="1">
                                  <a:solidFill>
                                    <a:srgbClr val="0000FF"/>
                                  </a:solidFill>
                                  <a:latin typeface="Cambria Math" panose="02040503050406030204" pitchFamily="18" charset="0"/>
                                </a:rPr>
                                <m:t>𝒕</m:t>
                              </m:r>
                            </m:e>
                          </m:d>
                        </m:e>
                      </m:func>
                    </m:oMath>
                    <m:oMath xmlns:m="http://schemas.openxmlformats.org/officeDocument/2006/math">
                      <m:r>
                        <a:rPr lang="zh-CN" altLang="en-US" sz="2400" b="1" i="1">
                          <a:solidFill>
                            <a:srgbClr val="0000FF"/>
                          </a:solidFill>
                          <a:latin typeface="Cambria Math" panose="02040503050406030204" pitchFamily="18" charset="0"/>
                        </a:rPr>
                        <m:t>=</m:t>
                      </m:r>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𝒒</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𝑽</m:t>
                              </m:r>
                            </m:e>
                            <m:sub>
                              <m:r>
                                <a:rPr lang="zh-CN" altLang="en-US" sz="2400" b="1" i="1">
                                  <a:solidFill>
                                    <a:srgbClr val="0000FF"/>
                                  </a:solidFill>
                                  <a:latin typeface="Cambria Math" panose="02040503050406030204" pitchFamily="18" charset="0"/>
                                </a:rPr>
                                <m:t>𝟏</m:t>
                              </m:r>
                            </m:sub>
                          </m:sSub>
                        </m:num>
                        <m:den>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𝒌</m:t>
                              </m:r>
                            </m:e>
                            <m:sub>
                              <m:r>
                                <a:rPr lang="zh-CN" altLang="en-US" sz="2400" b="1" i="1">
                                  <a:solidFill>
                                    <a:srgbClr val="0000FF"/>
                                  </a:solidFill>
                                  <a:latin typeface="Cambria Math" panose="02040503050406030204" pitchFamily="18" charset="0"/>
                                </a:rPr>
                                <m:t>𝑩</m:t>
                              </m:r>
                            </m:sub>
                          </m:sSub>
                          <m:r>
                            <a:rPr lang="zh-CN" altLang="en-US" sz="2400" b="1" i="1">
                              <a:solidFill>
                                <a:srgbClr val="0000FF"/>
                              </a:solidFill>
                              <a:latin typeface="Cambria Math" panose="02040503050406030204" pitchFamily="18" charset="0"/>
                            </a:rPr>
                            <m:t>𝑻</m:t>
                          </m:r>
                        </m:den>
                      </m:f>
                      <m:d>
                        <m:dPr>
                          <m:begChr m:val="["/>
                          <m:endChr m:val="]"/>
                          <m:ctrlPr>
                            <a:rPr lang="zh-CN" altLang="en-US" sz="2400" b="1" i="1">
                              <a:solidFill>
                                <a:srgbClr val="0000FF"/>
                              </a:solidFill>
                              <a:latin typeface="Cambria Math" panose="02040503050406030204" pitchFamily="18" charset="0"/>
                            </a:rPr>
                          </m:ctrlPr>
                        </m:dPr>
                        <m:e>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𝒒</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𝑫</m:t>
                                  </m:r>
                                </m:e>
                                <m:sub>
                                  <m:r>
                                    <a:rPr lang="zh-CN" altLang="en-US" sz="2400" b="1" i="1">
                                      <a:solidFill>
                                        <a:srgbClr val="0000FF"/>
                                      </a:solidFill>
                                      <a:latin typeface="Cambria Math" panose="02040503050406030204" pitchFamily="18" charset="0"/>
                                    </a:rPr>
                                    <m:t>𝒑</m:t>
                                  </m:r>
                                </m:sub>
                              </m:sSub>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𝟎</m:t>
                                  </m:r>
                                </m:sub>
                              </m:sSub>
                            </m:num>
                            <m:den>
                              <m:f>
                                <m:fPr>
                                  <m:type m:val="lin"/>
                                  <m:ctrlPr>
                                    <a:rPr lang="zh-CN" altLang="en-US" sz="2400" b="1" i="1">
                                      <a:solidFill>
                                        <a:srgbClr val="0000FF"/>
                                      </a:solidFill>
                                      <a:latin typeface="Cambria Math" panose="02040503050406030204" pitchFamily="18" charset="0"/>
                                    </a:rPr>
                                  </m:ctrlPr>
                                </m:fPr>
                                <m:num>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𝑳</m:t>
                                      </m:r>
                                    </m:e>
                                    <m:sub>
                                      <m:r>
                                        <a:rPr lang="zh-CN" altLang="en-US" sz="2400" b="1" i="1">
                                          <a:solidFill>
                                            <a:srgbClr val="0000FF"/>
                                          </a:solidFill>
                                          <a:latin typeface="Cambria Math" panose="02040503050406030204" pitchFamily="18" charset="0"/>
                                        </a:rPr>
                                        <m:t>𝒑</m:t>
                                      </m:r>
                                    </m:sub>
                                  </m:sSub>
                                </m:num>
                                <m:den>
                                  <m:rad>
                                    <m:radPr>
                                      <m:degHide m:val="on"/>
                                      <m:ctrlPr>
                                        <a:rPr lang="zh-CN" altLang="en-US" sz="2400" b="1" i="1">
                                          <a:solidFill>
                                            <a:srgbClr val="0000FF"/>
                                          </a:solidFill>
                                          <a:latin typeface="Cambria Math" panose="02040503050406030204" pitchFamily="18" charset="0"/>
                                        </a:rPr>
                                      </m:ctrlPr>
                                    </m:radPr>
                                    <m:deg/>
                                    <m:e>
                                      <m:r>
                                        <a:rPr lang="zh-CN" altLang="en-US" sz="2400" b="1" i="1">
                                          <a:solidFill>
                                            <a:srgbClr val="0000FF"/>
                                          </a:solidFill>
                                          <a:latin typeface="Cambria Math" panose="02040503050406030204" pitchFamily="18" charset="0"/>
                                        </a:rPr>
                                        <m:t>𝟏</m:t>
                                      </m:r>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𝒋</m:t>
                                      </m:r>
                                      <m:r>
                                        <a:rPr lang="zh-CN" altLang="en-US" sz="2400" b="1" i="1">
                                          <a:solidFill>
                                            <a:srgbClr val="0000FF"/>
                                          </a:solidFill>
                                          <a:latin typeface="Cambria Math" panose="02040503050406030204" pitchFamily="18" charset="0"/>
                                        </a:rPr>
                                        <m:t>𝝎</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𝝉</m:t>
                                          </m:r>
                                        </m:e>
                                        <m:sub>
                                          <m:r>
                                            <a:rPr lang="zh-CN" altLang="en-US" sz="2400" b="1" i="1">
                                              <a:solidFill>
                                                <a:srgbClr val="0000FF"/>
                                              </a:solidFill>
                                              <a:latin typeface="Cambria Math" panose="02040503050406030204" pitchFamily="18" charset="0"/>
                                            </a:rPr>
                                            <m:t>𝒑</m:t>
                                          </m:r>
                                        </m:sub>
                                      </m:sSub>
                                    </m:e>
                                  </m:rad>
                                </m:den>
                              </m:f>
                            </m:den>
                          </m:f>
                          <m:r>
                            <a:rPr lang="zh-CN" altLang="en-US" sz="2400" b="1" i="1">
                              <a:solidFill>
                                <a:srgbClr val="0000FF"/>
                              </a:solidFill>
                              <a:latin typeface="Cambria Math" panose="02040503050406030204" pitchFamily="18" charset="0"/>
                            </a:rPr>
                            <m:t>+</m:t>
                          </m:r>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𝒒</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𝑫</m:t>
                                  </m:r>
                                </m:e>
                                <m:sub>
                                  <m:r>
                                    <a:rPr lang="zh-CN" altLang="en-US" sz="2400" b="1" i="1">
                                      <a:solidFill>
                                        <a:srgbClr val="0000FF"/>
                                      </a:solidFill>
                                      <a:latin typeface="Cambria Math" panose="02040503050406030204" pitchFamily="18" charset="0"/>
                                    </a:rPr>
                                    <m:t>𝒏</m:t>
                                  </m:r>
                                </m:sub>
                              </m:sSub>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𝒏</m:t>
                                  </m:r>
                                </m:e>
                                <m:sub>
                                  <m:r>
                                    <a:rPr lang="zh-CN" altLang="en-US" sz="2400" b="1" i="1">
                                      <a:solidFill>
                                        <a:srgbClr val="0000FF"/>
                                      </a:solidFill>
                                      <a:latin typeface="Cambria Math" panose="02040503050406030204" pitchFamily="18" charset="0"/>
                                    </a:rPr>
                                    <m:t>𝒑</m:t>
                                  </m:r>
                                  <m:r>
                                    <a:rPr lang="zh-CN" altLang="en-US" sz="2400" b="1" i="1">
                                      <a:solidFill>
                                        <a:srgbClr val="0000FF"/>
                                      </a:solidFill>
                                      <a:latin typeface="Cambria Math" panose="02040503050406030204" pitchFamily="18" charset="0"/>
                                    </a:rPr>
                                    <m:t>𝟎</m:t>
                                  </m:r>
                                </m:sub>
                              </m:sSub>
                            </m:num>
                            <m:den>
                              <m:f>
                                <m:fPr>
                                  <m:type m:val="lin"/>
                                  <m:ctrlPr>
                                    <a:rPr lang="zh-CN" altLang="en-US" sz="2400" b="1" i="1">
                                      <a:solidFill>
                                        <a:srgbClr val="0000FF"/>
                                      </a:solidFill>
                                      <a:latin typeface="Cambria Math" panose="02040503050406030204" pitchFamily="18" charset="0"/>
                                    </a:rPr>
                                  </m:ctrlPr>
                                </m:fPr>
                                <m:num>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𝑳</m:t>
                                      </m:r>
                                    </m:e>
                                    <m:sub>
                                      <m:r>
                                        <a:rPr lang="zh-CN" altLang="en-US" sz="2400" b="1" i="1">
                                          <a:solidFill>
                                            <a:srgbClr val="0000FF"/>
                                          </a:solidFill>
                                          <a:latin typeface="Cambria Math" panose="02040503050406030204" pitchFamily="18" charset="0"/>
                                        </a:rPr>
                                        <m:t>𝒏</m:t>
                                      </m:r>
                                    </m:sub>
                                  </m:sSub>
                                </m:num>
                                <m:den>
                                  <m:rad>
                                    <m:radPr>
                                      <m:degHide m:val="on"/>
                                      <m:ctrlPr>
                                        <a:rPr lang="zh-CN" altLang="en-US" sz="2400" b="1" i="1">
                                          <a:solidFill>
                                            <a:srgbClr val="0000FF"/>
                                          </a:solidFill>
                                          <a:latin typeface="Cambria Math" panose="02040503050406030204" pitchFamily="18" charset="0"/>
                                        </a:rPr>
                                      </m:ctrlPr>
                                    </m:radPr>
                                    <m:deg/>
                                    <m:e>
                                      <m:r>
                                        <a:rPr lang="zh-CN" altLang="en-US" sz="2400" b="1" i="1">
                                          <a:solidFill>
                                            <a:srgbClr val="0000FF"/>
                                          </a:solidFill>
                                          <a:latin typeface="Cambria Math" panose="02040503050406030204" pitchFamily="18" charset="0"/>
                                        </a:rPr>
                                        <m:t>𝟏</m:t>
                                      </m:r>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𝒋</m:t>
                                      </m:r>
                                      <m:r>
                                        <a:rPr lang="zh-CN" altLang="en-US" sz="2400" b="1" i="1">
                                          <a:solidFill>
                                            <a:srgbClr val="0000FF"/>
                                          </a:solidFill>
                                          <a:latin typeface="Cambria Math" panose="02040503050406030204" pitchFamily="18" charset="0"/>
                                        </a:rPr>
                                        <m:t>𝝎</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𝝉</m:t>
                                          </m:r>
                                        </m:e>
                                        <m:sub>
                                          <m:r>
                                            <a:rPr lang="zh-CN" altLang="en-US" sz="2400" b="1" i="1">
                                              <a:solidFill>
                                                <a:srgbClr val="0000FF"/>
                                              </a:solidFill>
                                              <a:latin typeface="Cambria Math" panose="02040503050406030204" pitchFamily="18" charset="0"/>
                                            </a:rPr>
                                            <m:t>𝒏</m:t>
                                          </m:r>
                                        </m:sub>
                                      </m:sSub>
                                    </m:e>
                                  </m:rad>
                                </m:den>
                              </m:f>
                            </m:den>
                          </m:f>
                        </m:e>
                      </m:d>
                    </m:oMath>
                    <m:oMath xmlns:m="http://schemas.openxmlformats.org/officeDocument/2006/math">
                      <m:r>
                        <a:rPr lang="zh-CN" altLang="en-US" sz="2400" b="1" i="1">
                          <a:solidFill>
                            <a:srgbClr val="0000FF"/>
                          </a:solidFill>
                          <a:latin typeface="Cambria Math" panose="02040503050406030204" pitchFamily="18" charset="0"/>
                        </a:rPr>
                        <m:t>=</m:t>
                      </m:r>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𝒒</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𝑽</m:t>
                              </m:r>
                            </m:e>
                            <m:sub>
                              <m:r>
                                <a:rPr lang="zh-CN" altLang="en-US" sz="2400" b="1" i="1">
                                  <a:solidFill>
                                    <a:srgbClr val="0000FF"/>
                                  </a:solidFill>
                                  <a:latin typeface="Cambria Math" panose="02040503050406030204" pitchFamily="18" charset="0"/>
                                </a:rPr>
                                <m:t>𝟏</m:t>
                              </m:r>
                            </m:sub>
                          </m:sSub>
                        </m:num>
                        <m:den>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𝒌</m:t>
                              </m:r>
                            </m:e>
                            <m:sub>
                              <m:r>
                                <a:rPr lang="zh-CN" altLang="en-US" sz="2400" b="1" i="1">
                                  <a:solidFill>
                                    <a:srgbClr val="0000FF"/>
                                  </a:solidFill>
                                  <a:latin typeface="Cambria Math" panose="02040503050406030204" pitchFamily="18" charset="0"/>
                                </a:rPr>
                                <m:t>𝑩</m:t>
                              </m:r>
                            </m:sub>
                          </m:sSub>
                          <m:r>
                            <a:rPr lang="zh-CN" altLang="en-US" sz="2400" b="1" i="1">
                              <a:solidFill>
                                <a:srgbClr val="0000FF"/>
                              </a:solidFill>
                              <a:latin typeface="Cambria Math" panose="02040503050406030204" pitchFamily="18" charset="0"/>
                            </a:rPr>
                            <m:t>𝑻</m:t>
                          </m:r>
                        </m:den>
                      </m:f>
                      <m:d>
                        <m:dPr>
                          <m:begChr m:val="["/>
                          <m:endChr m:val="]"/>
                          <m:ctrlPr>
                            <a:rPr lang="zh-CN" altLang="en-US" sz="2400" b="1" i="1">
                              <a:solidFill>
                                <a:srgbClr val="0000FF"/>
                              </a:solidFill>
                              <a:latin typeface="Cambria Math" panose="02040503050406030204" pitchFamily="18" charset="0"/>
                            </a:rPr>
                          </m:ctrlPr>
                        </m:dPr>
                        <m:e>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𝒒</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𝑫</m:t>
                                  </m:r>
                                </m:e>
                                <m:sub>
                                  <m:r>
                                    <a:rPr lang="zh-CN" altLang="en-US" sz="2400" b="1" i="1">
                                      <a:solidFill>
                                        <a:srgbClr val="0000FF"/>
                                      </a:solidFill>
                                      <a:latin typeface="Cambria Math" panose="02040503050406030204" pitchFamily="18" charset="0"/>
                                    </a:rPr>
                                    <m:t>𝒑</m:t>
                                  </m:r>
                                </m:sub>
                              </m:sSub>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𝟎</m:t>
                                  </m:r>
                                </m:sub>
                              </m:sSub>
                            </m:num>
                            <m:den>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𝑳</m:t>
                                  </m:r>
                                </m:e>
                                <m:sub>
                                  <m:r>
                                    <a:rPr lang="zh-CN" altLang="en-US" sz="2400" b="1" i="1">
                                      <a:solidFill>
                                        <a:srgbClr val="0000FF"/>
                                      </a:solidFill>
                                      <a:latin typeface="Cambria Math" panose="02040503050406030204" pitchFamily="18" charset="0"/>
                                    </a:rPr>
                                    <m:t>𝒑</m:t>
                                  </m:r>
                                </m:sub>
                              </m:sSub>
                            </m:den>
                          </m:f>
                          <m:rad>
                            <m:radPr>
                              <m:degHide m:val="on"/>
                              <m:ctrlPr>
                                <a:rPr lang="zh-CN" altLang="en-US" sz="2400" b="1" i="1">
                                  <a:solidFill>
                                    <a:srgbClr val="0000FF"/>
                                  </a:solidFill>
                                  <a:latin typeface="Cambria Math" panose="02040503050406030204" pitchFamily="18" charset="0"/>
                                </a:rPr>
                              </m:ctrlPr>
                            </m:radPr>
                            <m:deg/>
                            <m:e>
                              <m:r>
                                <a:rPr lang="zh-CN" altLang="en-US" sz="2400" b="1" i="1">
                                  <a:solidFill>
                                    <a:srgbClr val="0000FF"/>
                                  </a:solidFill>
                                  <a:latin typeface="Cambria Math" panose="02040503050406030204" pitchFamily="18" charset="0"/>
                                </a:rPr>
                                <m:t>𝟏</m:t>
                              </m:r>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𝒋</m:t>
                              </m:r>
                              <m:r>
                                <a:rPr lang="zh-CN" altLang="en-US" sz="2400" b="1" i="1">
                                  <a:solidFill>
                                    <a:srgbClr val="0000FF"/>
                                  </a:solidFill>
                                  <a:latin typeface="Cambria Math" panose="02040503050406030204" pitchFamily="18" charset="0"/>
                                </a:rPr>
                                <m:t>𝝎</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𝝉</m:t>
                                  </m:r>
                                </m:e>
                                <m:sub>
                                  <m:r>
                                    <a:rPr lang="zh-CN" altLang="en-US" sz="2400" b="1" i="1">
                                      <a:solidFill>
                                        <a:srgbClr val="0000FF"/>
                                      </a:solidFill>
                                      <a:latin typeface="Cambria Math" panose="02040503050406030204" pitchFamily="18" charset="0"/>
                                    </a:rPr>
                                    <m:t>𝒑</m:t>
                                  </m:r>
                                </m:sub>
                              </m:sSub>
                            </m:e>
                          </m:rad>
                          <m:r>
                            <a:rPr lang="zh-CN" altLang="en-US" sz="2400" b="1" i="1">
                              <a:solidFill>
                                <a:srgbClr val="0000FF"/>
                              </a:solidFill>
                              <a:latin typeface="Cambria Math" panose="02040503050406030204" pitchFamily="18" charset="0"/>
                            </a:rPr>
                            <m:t>+</m:t>
                          </m:r>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𝒒</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𝑫</m:t>
                                  </m:r>
                                </m:e>
                                <m:sub>
                                  <m:r>
                                    <a:rPr lang="zh-CN" altLang="en-US" sz="2400" b="1" i="1">
                                      <a:solidFill>
                                        <a:srgbClr val="0000FF"/>
                                      </a:solidFill>
                                      <a:latin typeface="Cambria Math" panose="02040503050406030204" pitchFamily="18" charset="0"/>
                                    </a:rPr>
                                    <m:t>𝒏</m:t>
                                  </m:r>
                                </m:sub>
                              </m:sSub>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𝒏</m:t>
                                  </m:r>
                                </m:e>
                                <m:sub>
                                  <m:r>
                                    <a:rPr lang="zh-CN" altLang="en-US" sz="2400" b="1" i="1">
                                      <a:solidFill>
                                        <a:srgbClr val="0000FF"/>
                                      </a:solidFill>
                                      <a:latin typeface="Cambria Math" panose="02040503050406030204" pitchFamily="18" charset="0"/>
                                    </a:rPr>
                                    <m:t>𝒑</m:t>
                                  </m:r>
                                  <m:r>
                                    <a:rPr lang="zh-CN" altLang="en-US" sz="2400" b="1" i="1">
                                      <a:solidFill>
                                        <a:srgbClr val="0000FF"/>
                                      </a:solidFill>
                                      <a:latin typeface="Cambria Math" panose="02040503050406030204" pitchFamily="18" charset="0"/>
                                    </a:rPr>
                                    <m:t>𝟎</m:t>
                                  </m:r>
                                </m:sub>
                              </m:sSub>
                            </m:num>
                            <m:den>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𝑳</m:t>
                                  </m:r>
                                </m:e>
                                <m:sub>
                                  <m:r>
                                    <a:rPr lang="zh-CN" altLang="en-US" sz="2400" b="1" i="1">
                                      <a:solidFill>
                                        <a:srgbClr val="0000FF"/>
                                      </a:solidFill>
                                      <a:latin typeface="Cambria Math" panose="02040503050406030204" pitchFamily="18" charset="0"/>
                                    </a:rPr>
                                    <m:t>𝒏</m:t>
                                  </m:r>
                                </m:sub>
                              </m:sSub>
                            </m:den>
                          </m:f>
                          <m:rad>
                            <m:radPr>
                              <m:degHide m:val="on"/>
                              <m:ctrlPr>
                                <a:rPr lang="zh-CN" altLang="en-US" sz="2400" b="1" i="1">
                                  <a:solidFill>
                                    <a:srgbClr val="0000FF"/>
                                  </a:solidFill>
                                  <a:latin typeface="Cambria Math" panose="02040503050406030204" pitchFamily="18" charset="0"/>
                                </a:rPr>
                              </m:ctrlPr>
                            </m:radPr>
                            <m:deg/>
                            <m:e>
                              <m:r>
                                <a:rPr lang="zh-CN" altLang="en-US" sz="2400" b="1" i="1">
                                  <a:solidFill>
                                    <a:srgbClr val="0000FF"/>
                                  </a:solidFill>
                                  <a:latin typeface="Cambria Math" panose="02040503050406030204" pitchFamily="18" charset="0"/>
                                </a:rPr>
                                <m:t>𝟏</m:t>
                              </m:r>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𝒋</m:t>
                              </m:r>
                              <m:r>
                                <a:rPr lang="zh-CN" altLang="en-US" sz="2400" b="1" i="1">
                                  <a:solidFill>
                                    <a:srgbClr val="0000FF"/>
                                  </a:solidFill>
                                  <a:latin typeface="Cambria Math" panose="02040503050406030204" pitchFamily="18" charset="0"/>
                                </a:rPr>
                                <m:t>𝝎</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𝝉</m:t>
                                  </m:r>
                                </m:e>
                                <m:sub>
                                  <m:r>
                                    <a:rPr lang="zh-CN" altLang="en-US" sz="2400" b="1" i="1">
                                      <a:solidFill>
                                        <a:srgbClr val="0000FF"/>
                                      </a:solidFill>
                                      <a:latin typeface="Cambria Math" panose="02040503050406030204" pitchFamily="18" charset="0"/>
                                    </a:rPr>
                                    <m:t>𝒏</m:t>
                                  </m:r>
                                </m:sub>
                              </m:sSub>
                            </m:e>
                          </m:rad>
                        </m:e>
                      </m:d>
                    </m:oMath>
                  </m:oMathPara>
                </a14:m>
                <a:endParaRPr lang="zh-CN" altLang="en-US" sz="2400" b="1" dirty="0">
                  <a:solidFill>
                    <a:srgbClr val="0000FF"/>
                  </a:solidFill>
                </a:endParaRPr>
              </a:p>
            </p:txBody>
          </p:sp>
        </mc:Choice>
        <mc:Fallback>
          <p:sp>
            <p:nvSpPr>
              <p:cNvPr id="2" name="对象 1">
                <a:hlinkClick r:id="" action="ppaction://ole?verb=1"/>
              </p:cNvPr>
              <p:cNvSpPr txBox="1">
                <a:spLocks noRot="1" noChangeAspect="1" noMove="1" noResize="1" noEditPoints="1" noAdjustHandles="1" noChangeArrowheads="1" noChangeShapeType="1" noTextEdit="1"/>
              </p:cNvSpPr>
              <p:nvPr/>
            </p:nvSpPr>
            <p:spPr bwMode="auto">
              <a:xfrm>
                <a:off x="27411" y="-11748"/>
                <a:ext cx="9096541" cy="3775967"/>
              </a:xfrm>
              <a:prstGeom prst="rect">
                <a:avLst/>
              </a:prstGeom>
              <a:blipFill rotWithShape="1">
                <a:blip r:embed="rId1"/>
                <a:stretch>
                  <a:fillRect l="-1" t="8" r="3"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对象 3"/>
              <p:cNvSpPr txBox="1"/>
              <p:nvPr/>
            </p:nvSpPr>
            <p:spPr bwMode="auto">
              <a:xfrm>
                <a:off x="0" y="5733141"/>
                <a:ext cx="9269605" cy="892118"/>
              </a:xfrm>
              <a:prstGeom prst="rect">
                <a:avLst/>
              </a:prstGeom>
              <a:noFill/>
            </p:spPr>
            <p:txBody>
              <a:bodyPr>
                <a:noAutofit/>
              </a:bodyPr>
              <a:lstStyle/>
              <a:p>
                <a:pPr>
                  <a:lnSpc>
                    <a:spcPct val="100000"/>
                  </a:lnSpc>
                </a:pPr>
                <a14:m>
                  <m:oMath xmlns:m="http://schemas.openxmlformats.org/officeDocument/2006/math">
                    <m:sSub>
                      <m:sSubPr>
                        <m:ctrlPr>
                          <a:rPr lang="zh-CN" altLang="en-US" sz="2400" b="1" i="1" smtClean="0">
                            <a:solidFill>
                              <a:srgbClr val="00B050"/>
                            </a:solidFill>
                            <a:latin typeface="Cambria Math" panose="02040503050406030204" pitchFamily="18" charset="0"/>
                          </a:rPr>
                        </m:ctrlPr>
                      </m:sSubPr>
                      <m:e>
                        <m:r>
                          <a:rPr lang="zh-CN" altLang="en-US" sz="2400" b="1" i="1">
                            <a:solidFill>
                              <a:srgbClr val="00B050"/>
                            </a:solidFill>
                            <a:latin typeface="Cambria Math" panose="02040503050406030204" pitchFamily="18" charset="0"/>
                          </a:rPr>
                          <m:t>𝑱</m:t>
                        </m:r>
                      </m:e>
                      <m:sub>
                        <m:r>
                          <a:rPr lang="zh-CN" altLang="en-US" sz="2400" b="1" i="1">
                            <a:solidFill>
                              <a:srgbClr val="00B050"/>
                            </a:solidFill>
                            <a:latin typeface="Cambria Math" panose="02040503050406030204" pitchFamily="18" charset="0"/>
                          </a:rPr>
                          <m:t>𝒏</m:t>
                        </m:r>
                        <m:r>
                          <a:rPr lang="zh-CN" altLang="en-US" sz="2400" b="1" i="1">
                            <a:solidFill>
                              <a:srgbClr val="00B050"/>
                            </a:solidFill>
                            <a:latin typeface="Cambria Math" panose="02040503050406030204" pitchFamily="18" charset="0"/>
                          </a:rPr>
                          <m:t>𝟏</m:t>
                        </m:r>
                      </m:sub>
                    </m:sSub>
                    <m:r>
                      <a:rPr lang="zh-CN" altLang="en-US" sz="2400" b="1" i="1">
                        <a:solidFill>
                          <a:srgbClr val="00B050"/>
                        </a:solidFill>
                        <a:latin typeface="Cambria Math" panose="02040503050406030204" pitchFamily="18" charset="0"/>
                      </a:rPr>
                      <m:t>=</m:t>
                    </m:r>
                    <m:sSub>
                      <m:sSubPr>
                        <m:ctrlPr>
                          <a:rPr lang="zh-CN" altLang="en-US" sz="2400" b="1" i="1">
                            <a:solidFill>
                              <a:srgbClr val="00B050"/>
                            </a:solidFill>
                            <a:latin typeface="Cambria Math" panose="02040503050406030204" pitchFamily="18" charset="0"/>
                          </a:rPr>
                        </m:ctrlPr>
                      </m:sSubPr>
                      <m:e>
                        <m:r>
                          <a:rPr lang="zh-CN" altLang="en-US" sz="2400" b="1" i="1">
                            <a:solidFill>
                              <a:srgbClr val="00B050"/>
                            </a:solidFill>
                            <a:latin typeface="Cambria Math" panose="02040503050406030204" pitchFamily="18" charset="0"/>
                          </a:rPr>
                          <m:t>𝑰</m:t>
                        </m:r>
                      </m:e>
                      <m:sub>
                        <m:r>
                          <a:rPr lang="zh-CN" altLang="en-US" sz="2400" b="1" i="1">
                            <a:solidFill>
                              <a:srgbClr val="00B050"/>
                            </a:solidFill>
                            <a:latin typeface="Cambria Math" panose="02040503050406030204" pitchFamily="18" charset="0"/>
                          </a:rPr>
                          <m:t>𝒏</m:t>
                        </m:r>
                        <m:r>
                          <a:rPr lang="zh-CN" altLang="en-US" sz="2400" b="1" i="1">
                            <a:solidFill>
                              <a:srgbClr val="00B050"/>
                            </a:solidFill>
                            <a:latin typeface="Cambria Math" panose="02040503050406030204" pitchFamily="18" charset="0"/>
                          </a:rPr>
                          <m:t>𝟏</m:t>
                        </m:r>
                      </m:sub>
                    </m:sSub>
                    <m:sSup>
                      <m:sSupPr>
                        <m:ctrlPr>
                          <a:rPr lang="zh-CN" altLang="en-US" sz="2400" b="1" i="1">
                            <a:solidFill>
                              <a:srgbClr val="00B050"/>
                            </a:solidFill>
                            <a:latin typeface="Cambria Math" panose="02040503050406030204" pitchFamily="18" charset="0"/>
                          </a:rPr>
                        </m:ctrlPr>
                      </m:sSupPr>
                      <m:e>
                        <m:r>
                          <a:rPr lang="zh-CN" altLang="en-US" sz="2400" b="1" i="1">
                            <a:solidFill>
                              <a:srgbClr val="00B050"/>
                            </a:solidFill>
                            <a:latin typeface="Cambria Math" panose="02040503050406030204" pitchFamily="18" charset="0"/>
                          </a:rPr>
                          <m:t>𝒆</m:t>
                        </m:r>
                      </m:e>
                      <m:sup>
                        <m:r>
                          <a:rPr lang="zh-CN" altLang="en-US" sz="2400" b="1" i="1">
                            <a:solidFill>
                              <a:srgbClr val="00B050"/>
                            </a:solidFill>
                            <a:latin typeface="Cambria Math" panose="02040503050406030204" pitchFamily="18" charset="0"/>
                          </a:rPr>
                          <m:t>𝒋</m:t>
                        </m:r>
                        <m:r>
                          <a:rPr lang="zh-CN" altLang="en-US" sz="2400" b="1" i="1">
                            <a:solidFill>
                              <a:srgbClr val="00B050"/>
                            </a:solidFill>
                            <a:latin typeface="Cambria Math" panose="02040503050406030204" pitchFamily="18" charset="0"/>
                          </a:rPr>
                          <m:t>𝝎</m:t>
                        </m:r>
                        <m:r>
                          <a:rPr lang="zh-CN" altLang="en-US" sz="2400" b="1" i="1">
                            <a:solidFill>
                              <a:srgbClr val="00B050"/>
                            </a:solidFill>
                            <a:latin typeface="Cambria Math" panose="02040503050406030204" pitchFamily="18" charset="0"/>
                          </a:rPr>
                          <m:t>𝒕</m:t>
                        </m:r>
                      </m:sup>
                    </m:sSup>
                    <m:r>
                      <a:rPr lang="en-US" altLang="zh-CN" sz="2400" b="1" i="1" smtClean="0">
                        <a:solidFill>
                          <a:srgbClr val="00B050"/>
                        </a:solidFill>
                        <a:latin typeface="Cambria Math" panose="02040503050406030204" pitchFamily="18" charset="0"/>
                      </a:rPr>
                      <m:t>      </m:t>
                    </m:r>
                    <m:sSub>
                      <m:sSubPr>
                        <m:ctrlPr>
                          <a:rPr lang="zh-CN" altLang="en-US" sz="2400" b="1" i="1">
                            <a:solidFill>
                              <a:srgbClr val="00B050"/>
                            </a:solidFill>
                            <a:latin typeface="Cambria Math" panose="02040503050406030204" pitchFamily="18" charset="0"/>
                          </a:rPr>
                        </m:ctrlPr>
                      </m:sSubPr>
                      <m:e>
                        <m:r>
                          <a:rPr lang="zh-CN" altLang="en-US" sz="2400" b="1" i="1">
                            <a:solidFill>
                              <a:srgbClr val="00B050"/>
                            </a:solidFill>
                            <a:latin typeface="Cambria Math" panose="02040503050406030204" pitchFamily="18" charset="0"/>
                          </a:rPr>
                          <m:t>𝑰</m:t>
                        </m:r>
                      </m:e>
                      <m:sub>
                        <m:r>
                          <a:rPr lang="zh-CN" altLang="en-US" sz="2400" b="1" i="1">
                            <a:solidFill>
                              <a:srgbClr val="00B050"/>
                            </a:solidFill>
                            <a:latin typeface="Cambria Math" panose="02040503050406030204" pitchFamily="18" charset="0"/>
                          </a:rPr>
                          <m:t>𝒏</m:t>
                        </m:r>
                        <m:r>
                          <a:rPr lang="zh-CN" altLang="en-US" sz="2400" b="1" i="1">
                            <a:solidFill>
                              <a:srgbClr val="00B050"/>
                            </a:solidFill>
                            <a:latin typeface="Cambria Math" panose="02040503050406030204" pitchFamily="18" charset="0"/>
                          </a:rPr>
                          <m:t>𝟏</m:t>
                        </m:r>
                      </m:sub>
                    </m:sSub>
                    <m:r>
                      <a:rPr lang="zh-CN" altLang="en-US" sz="2400" b="1" i="1">
                        <a:solidFill>
                          <a:srgbClr val="00B050"/>
                        </a:solidFill>
                        <a:latin typeface="Cambria Math" panose="02040503050406030204" pitchFamily="18" charset="0"/>
                      </a:rPr>
                      <m:t>=</m:t>
                    </m:r>
                    <m:f>
                      <m:fPr>
                        <m:ctrlPr>
                          <a:rPr lang="zh-CN" altLang="en-US" sz="2400" b="1" i="1">
                            <a:solidFill>
                              <a:srgbClr val="00B050"/>
                            </a:solidFill>
                            <a:latin typeface="Cambria Math" panose="02040503050406030204" pitchFamily="18" charset="0"/>
                          </a:rPr>
                        </m:ctrlPr>
                      </m:fPr>
                      <m:num>
                        <m:r>
                          <a:rPr lang="zh-CN" altLang="en-US" sz="2400" b="1" i="1">
                            <a:solidFill>
                              <a:srgbClr val="00B050"/>
                            </a:solidFill>
                            <a:latin typeface="Cambria Math" panose="02040503050406030204" pitchFamily="18" charset="0"/>
                          </a:rPr>
                          <m:t>𝒒</m:t>
                        </m:r>
                        <m:sSub>
                          <m:sSubPr>
                            <m:ctrlPr>
                              <a:rPr lang="zh-CN" altLang="en-US" sz="2400" b="1" i="1">
                                <a:solidFill>
                                  <a:srgbClr val="00B050"/>
                                </a:solidFill>
                                <a:latin typeface="Cambria Math" panose="02040503050406030204" pitchFamily="18" charset="0"/>
                              </a:rPr>
                            </m:ctrlPr>
                          </m:sSubPr>
                          <m:e>
                            <m:r>
                              <a:rPr lang="zh-CN" altLang="en-US" sz="2400" b="1" i="1">
                                <a:solidFill>
                                  <a:srgbClr val="00B050"/>
                                </a:solidFill>
                                <a:latin typeface="Cambria Math" panose="02040503050406030204" pitchFamily="18" charset="0"/>
                              </a:rPr>
                              <m:t>𝑽</m:t>
                            </m:r>
                          </m:e>
                          <m:sub>
                            <m:r>
                              <a:rPr lang="zh-CN" altLang="en-US" sz="2400" b="1" i="1">
                                <a:solidFill>
                                  <a:srgbClr val="00B050"/>
                                </a:solidFill>
                                <a:latin typeface="Cambria Math" panose="02040503050406030204" pitchFamily="18" charset="0"/>
                              </a:rPr>
                              <m:t>𝟏</m:t>
                            </m:r>
                          </m:sub>
                        </m:sSub>
                      </m:num>
                      <m:den>
                        <m:r>
                          <a:rPr lang="zh-CN" altLang="en-US" sz="2400" b="1" i="1">
                            <a:solidFill>
                              <a:srgbClr val="00B050"/>
                            </a:solidFill>
                            <a:latin typeface="Cambria Math" panose="02040503050406030204" pitchFamily="18" charset="0"/>
                          </a:rPr>
                          <m:t>𝒌𝑻</m:t>
                        </m:r>
                      </m:den>
                    </m:f>
                    <m:r>
                      <a:rPr lang="zh-CN" altLang="en-US" sz="2400" b="1" i="1">
                        <a:solidFill>
                          <a:srgbClr val="00B050"/>
                        </a:solidFill>
                        <a:latin typeface="Cambria Math" panose="02040503050406030204" pitchFamily="18" charset="0"/>
                      </a:rPr>
                      <m:t>(</m:t>
                    </m:r>
                    <m:r>
                      <a:rPr lang="zh-CN" altLang="en-US" sz="2400" b="1" i="1">
                        <a:solidFill>
                          <a:srgbClr val="00B050"/>
                        </a:solidFill>
                        <a:latin typeface="Cambria Math" panose="02040503050406030204" pitchFamily="18" charset="0"/>
                      </a:rPr>
                      <m:t>𝟏</m:t>
                    </m:r>
                    <m:r>
                      <a:rPr lang="zh-CN" altLang="en-US" sz="2400" b="1" i="1">
                        <a:solidFill>
                          <a:srgbClr val="00B050"/>
                        </a:solidFill>
                        <a:latin typeface="Cambria Math" panose="02040503050406030204" pitchFamily="18" charset="0"/>
                      </a:rPr>
                      <m:t>+</m:t>
                    </m:r>
                    <m:r>
                      <a:rPr lang="zh-CN" altLang="en-US" sz="2400" b="1" i="1">
                        <a:solidFill>
                          <a:srgbClr val="00B050"/>
                        </a:solidFill>
                        <a:latin typeface="Cambria Math" panose="02040503050406030204" pitchFamily="18" charset="0"/>
                      </a:rPr>
                      <m:t>𝒋</m:t>
                    </m:r>
                    <m:r>
                      <a:rPr lang="zh-CN" altLang="en-US" sz="2400" b="1" i="1">
                        <a:solidFill>
                          <a:srgbClr val="00B050"/>
                        </a:solidFill>
                        <a:latin typeface="Cambria Math" panose="02040503050406030204" pitchFamily="18" charset="0"/>
                      </a:rPr>
                      <m:t>𝝎</m:t>
                    </m:r>
                    <m:sSub>
                      <m:sSubPr>
                        <m:ctrlPr>
                          <a:rPr lang="zh-CN" altLang="en-US" sz="2400" b="1" i="1">
                            <a:solidFill>
                              <a:srgbClr val="00B050"/>
                            </a:solidFill>
                            <a:latin typeface="Cambria Math" panose="02040503050406030204" pitchFamily="18" charset="0"/>
                          </a:rPr>
                        </m:ctrlPr>
                      </m:sSubPr>
                      <m:e>
                        <m:r>
                          <a:rPr lang="zh-CN" altLang="en-US" sz="2400" b="1" i="1">
                            <a:solidFill>
                              <a:srgbClr val="00B050"/>
                            </a:solidFill>
                            <a:latin typeface="Cambria Math" panose="02040503050406030204" pitchFamily="18" charset="0"/>
                          </a:rPr>
                          <m:t>𝝉</m:t>
                        </m:r>
                      </m:e>
                      <m:sub>
                        <m:r>
                          <a:rPr lang="zh-CN" altLang="en-US" sz="2400" b="1" i="1">
                            <a:solidFill>
                              <a:srgbClr val="00B050"/>
                            </a:solidFill>
                            <a:latin typeface="Cambria Math" panose="02040503050406030204" pitchFamily="18" charset="0"/>
                          </a:rPr>
                          <m:t>𝒏</m:t>
                        </m:r>
                      </m:sub>
                    </m:sSub>
                    <m:sSup>
                      <m:sSupPr>
                        <m:ctrlPr>
                          <a:rPr lang="zh-CN" altLang="en-US" sz="2400" b="1" i="1">
                            <a:solidFill>
                              <a:srgbClr val="00B050"/>
                            </a:solidFill>
                            <a:latin typeface="Cambria Math" panose="02040503050406030204" pitchFamily="18" charset="0"/>
                          </a:rPr>
                        </m:ctrlPr>
                      </m:sSupPr>
                      <m:e>
                        <m:r>
                          <a:rPr lang="zh-CN" altLang="en-US" sz="2400" b="1" i="1">
                            <a:solidFill>
                              <a:srgbClr val="00B050"/>
                            </a:solidFill>
                            <a:latin typeface="Cambria Math" panose="02040503050406030204" pitchFamily="18" charset="0"/>
                          </a:rPr>
                          <m:t>)</m:t>
                        </m:r>
                      </m:e>
                      <m:sup>
                        <m:r>
                          <a:rPr lang="zh-CN" altLang="en-US" sz="2400" b="1" i="1">
                            <a:solidFill>
                              <a:srgbClr val="00B050"/>
                            </a:solidFill>
                            <a:latin typeface="Cambria Math" panose="02040503050406030204" pitchFamily="18" charset="0"/>
                          </a:rPr>
                          <m:t>𝟏</m:t>
                        </m:r>
                        <m:r>
                          <a:rPr lang="zh-CN" altLang="en-US" sz="2400" b="1" i="1">
                            <a:solidFill>
                              <a:srgbClr val="00B050"/>
                            </a:solidFill>
                            <a:latin typeface="Cambria Math" panose="02040503050406030204" pitchFamily="18" charset="0"/>
                          </a:rPr>
                          <m:t>/</m:t>
                        </m:r>
                        <m:r>
                          <a:rPr lang="zh-CN" altLang="en-US" sz="2400" b="1" i="1">
                            <a:solidFill>
                              <a:srgbClr val="00B050"/>
                            </a:solidFill>
                            <a:latin typeface="Cambria Math" panose="02040503050406030204" pitchFamily="18" charset="0"/>
                          </a:rPr>
                          <m:t>𝟐</m:t>
                        </m:r>
                      </m:sup>
                    </m:sSup>
                    <m:sSub>
                      <m:sSubPr>
                        <m:ctrlPr>
                          <a:rPr lang="zh-CN" altLang="en-US" sz="2400" b="1" i="1">
                            <a:solidFill>
                              <a:srgbClr val="00B050"/>
                            </a:solidFill>
                            <a:latin typeface="Cambria Math" panose="02040503050406030204" pitchFamily="18" charset="0"/>
                          </a:rPr>
                        </m:ctrlPr>
                      </m:sSubPr>
                      <m:e>
                        <m:r>
                          <a:rPr lang="zh-CN" altLang="en-US" sz="2400" b="1" i="1">
                            <a:solidFill>
                              <a:srgbClr val="00B050"/>
                            </a:solidFill>
                            <a:latin typeface="Cambria Math" panose="02040503050406030204" pitchFamily="18" charset="0"/>
                          </a:rPr>
                          <m:t>𝑰</m:t>
                        </m:r>
                      </m:e>
                      <m:sub>
                        <m:r>
                          <a:rPr lang="zh-CN" altLang="en-US" sz="2400" b="1" i="1">
                            <a:solidFill>
                              <a:srgbClr val="00B050"/>
                            </a:solidFill>
                            <a:latin typeface="Cambria Math" panose="02040503050406030204" pitchFamily="18" charset="0"/>
                          </a:rPr>
                          <m:t>𝒏</m:t>
                        </m:r>
                        <m:r>
                          <a:rPr lang="zh-CN" altLang="en-US" sz="2400" b="1" i="1">
                            <a:solidFill>
                              <a:srgbClr val="00B050"/>
                            </a:solidFill>
                            <a:latin typeface="Cambria Math" panose="02040503050406030204" pitchFamily="18" charset="0"/>
                          </a:rPr>
                          <m:t>𝟎</m:t>
                        </m:r>
                      </m:sub>
                    </m:sSub>
                  </m:oMath>
                </a14:m>
                <a:r>
                  <a:rPr lang="zh-CN" altLang="en-US" sz="2400" b="1" i="1" dirty="0" smtClean="0">
                    <a:solidFill>
                      <a:srgbClr val="00B050"/>
                    </a:solidFill>
                    <a:latin typeface="Cambria Math" panose="02040503050406030204" pitchFamily="18" charset="0"/>
                  </a:rPr>
                  <a:t>        </a:t>
                </a:r>
                <a14:m>
                  <m:oMath xmlns:m="http://schemas.openxmlformats.org/officeDocument/2006/math">
                    <m:sSub>
                      <m:sSubPr>
                        <m:ctrlPr>
                          <a:rPr lang="zh-CN" altLang="en-US" sz="2400" b="1" i="1">
                            <a:solidFill>
                              <a:srgbClr val="00B050"/>
                            </a:solidFill>
                            <a:latin typeface="Cambria Math" panose="02040503050406030204" pitchFamily="18" charset="0"/>
                          </a:rPr>
                        </m:ctrlPr>
                      </m:sSubPr>
                      <m:e>
                        <m:r>
                          <a:rPr lang="zh-CN" altLang="en-US" sz="2400" b="1" i="1">
                            <a:solidFill>
                              <a:srgbClr val="00B050"/>
                            </a:solidFill>
                            <a:latin typeface="Cambria Math" panose="02040503050406030204" pitchFamily="18" charset="0"/>
                          </a:rPr>
                          <m:t>𝑰</m:t>
                        </m:r>
                      </m:e>
                      <m:sub>
                        <m:r>
                          <a:rPr lang="zh-CN" altLang="en-US" sz="2400" b="1" i="1">
                            <a:solidFill>
                              <a:srgbClr val="00B050"/>
                            </a:solidFill>
                            <a:latin typeface="Cambria Math" panose="02040503050406030204" pitchFamily="18" charset="0"/>
                          </a:rPr>
                          <m:t>𝒏</m:t>
                        </m:r>
                        <m:r>
                          <a:rPr lang="zh-CN" altLang="en-US" sz="2400" b="1" i="1">
                            <a:solidFill>
                              <a:srgbClr val="00B050"/>
                            </a:solidFill>
                            <a:latin typeface="Cambria Math" panose="02040503050406030204" pitchFamily="18" charset="0"/>
                          </a:rPr>
                          <m:t>𝟎</m:t>
                        </m:r>
                      </m:sub>
                    </m:sSub>
                    <m:r>
                      <a:rPr lang="zh-CN" altLang="en-US" sz="2400" b="1" i="1">
                        <a:solidFill>
                          <a:srgbClr val="00B050"/>
                        </a:solidFill>
                        <a:latin typeface="Cambria Math" panose="02040503050406030204" pitchFamily="18" charset="0"/>
                      </a:rPr>
                      <m:t>=</m:t>
                    </m:r>
                    <m:f>
                      <m:fPr>
                        <m:ctrlPr>
                          <a:rPr lang="zh-CN" altLang="en-US" sz="2400" b="1" i="1">
                            <a:solidFill>
                              <a:srgbClr val="00B050"/>
                            </a:solidFill>
                            <a:latin typeface="Cambria Math" panose="02040503050406030204" pitchFamily="18" charset="0"/>
                          </a:rPr>
                        </m:ctrlPr>
                      </m:fPr>
                      <m:num>
                        <m:r>
                          <a:rPr lang="zh-CN" altLang="en-US" sz="2400" b="1" i="1">
                            <a:solidFill>
                              <a:srgbClr val="00B050"/>
                            </a:solidFill>
                            <a:latin typeface="Cambria Math" panose="02040503050406030204" pitchFamily="18" charset="0"/>
                          </a:rPr>
                          <m:t>𝒒</m:t>
                        </m:r>
                        <m:sSub>
                          <m:sSubPr>
                            <m:ctrlPr>
                              <a:rPr lang="zh-CN" altLang="en-US" sz="2400" b="1" i="1">
                                <a:solidFill>
                                  <a:srgbClr val="00B050"/>
                                </a:solidFill>
                                <a:latin typeface="Cambria Math" panose="02040503050406030204" pitchFamily="18" charset="0"/>
                              </a:rPr>
                            </m:ctrlPr>
                          </m:sSubPr>
                          <m:e>
                            <m:r>
                              <a:rPr lang="zh-CN" altLang="en-US" sz="2400" b="1" i="1">
                                <a:solidFill>
                                  <a:srgbClr val="00B050"/>
                                </a:solidFill>
                                <a:latin typeface="Cambria Math" panose="02040503050406030204" pitchFamily="18" charset="0"/>
                              </a:rPr>
                              <m:t>𝑫</m:t>
                            </m:r>
                          </m:e>
                          <m:sub>
                            <m:r>
                              <a:rPr lang="zh-CN" altLang="en-US" sz="2400" b="1" i="1">
                                <a:solidFill>
                                  <a:srgbClr val="00B050"/>
                                </a:solidFill>
                                <a:latin typeface="Cambria Math" panose="02040503050406030204" pitchFamily="18" charset="0"/>
                              </a:rPr>
                              <m:t>𝒏</m:t>
                            </m:r>
                          </m:sub>
                        </m:sSub>
                        <m:sSub>
                          <m:sSubPr>
                            <m:ctrlPr>
                              <a:rPr lang="zh-CN" altLang="en-US" sz="2400" b="1" i="1">
                                <a:solidFill>
                                  <a:srgbClr val="00B050"/>
                                </a:solidFill>
                                <a:latin typeface="Cambria Math" panose="02040503050406030204" pitchFamily="18" charset="0"/>
                              </a:rPr>
                            </m:ctrlPr>
                          </m:sSubPr>
                          <m:e>
                            <m:r>
                              <a:rPr lang="zh-CN" altLang="en-US" sz="2400" b="1" i="1">
                                <a:solidFill>
                                  <a:srgbClr val="00B050"/>
                                </a:solidFill>
                                <a:latin typeface="Cambria Math" panose="02040503050406030204" pitchFamily="18" charset="0"/>
                              </a:rPr>
                              <m:t>𝒏</m:t>
                            </m:r>
                          </m:e>
                          <m:sub>
                            <m:r>
                              <a:rPr lang="zh-CN" altLang="en-US" sz="2400" b="1" i="1">
                                <a:solidFill>
                                  <a:srgbClr val="00B050"/>
                                </a:solidFill>
                                <a:latin typeface="Cambria Math" panose="02040503050406030204" pitchFamily="18" charset="0"/>
                              </a:rPr>
                              <m:t>𝒑</m:t>
                            </m:r>
                          </m:sub>
                        </m:sSub>
                      </m:num>
                      <m:den>
                        <m:sSub>
                          <m:sSubPr>
                            <m:ctrlPr>
                              <a:rPr lang="zh-CN" altLang="en-US" sz="2400" b="1" i="1">
                                <a:solidFill>
                                  <a:srgbClr val="00B050"/>
                                </a:solidFill>
                                <a:latin typeface="Cambria Math" panose="02040503050406030204" pitchFamily="18" charset="0"/>
                              </a:rPr>
                            </m:ctrlPr>
                          </m:sSubPr>
                          <m:e>
                            <m:r>
                              <a:rPr lang="zh-CN" altLang="en-US" sz="2400" b="1" i="1">
                                <a:solidFill>
                                  <a:srgbClr val="00B050"/>
                                </a:solidFill>
                                <a:latin typeface="Cambria Math" panose="02040503050406030204" pitchFamily="18" charset="0"/>
                              </a:rPr>
                              <m:t>𝑳</m:t>
                            </m:r>
                          </m:e>
                          <m:sub>
                            <m:r>
                              <a:rPr lang="zh-CN" altLang="en-US" sz="2400" b="1" i="1">
                                <a:solidFill>
                                  <a:srgbClr val="00B050"/>
                                </a:solidFill>
                                <a:latin typeface="Cambria Math" panose="02040503050406030204" pitchFamily="18" charset="0"/>
                              </a:rPr>
                              <m:t>𝒏</m:t>
                            </m:r>
                          </m:sub>
                        </m:sSub>
                      </m:den>
                    </m:f>
                    <m:sSup>
                      <m:sSupPr>
                        <m:ctrlPr>
                          <a:rPr lang="zh-CN" altLang="en-US" sz="2400" b="1" i="1">
                            <a:solidFill>
                              <a:srgbClr val="00B050"/>
                            </a:solidFill>
                            <a:latin typeface="Cambria Math" panose="02040503050406030204" pitchFamily="18" charset="0"/>
                          </a:rPr>
                        </m:ctrlPr>
                      </m:sSupPr>
                      <m:e>
                        <m:r>
                          <a:rPr lang="zh-CN" altLang="en-US" sz="2400" b="1" i="1">
                            <a:solidFill>
                              <a:srgbClr val="00B050"/>
                            </a:solidFill>
                            <a:latin typeface="Cambria Math" panose="02040503050406030204" pitchFamily="18" charset="0"/>
                          </a:rPr>
                          <m:t>𝒆</m:t>
                        </m:r>
                      </m:e>
                      <m:sup>
                        <m:r>
                          <a:rPr lang="zh-CN" altLang="en-US" sz="2400" b="1" i="1">
                            <a:solidFill>
                              <a:srgbClr val="00B050"/>
                            </a:solidFill>
                            <a:latin typeface="Cambria Math" panose="02040503050406030204" pitchFamily="18" charset="0"/>
                          </a:rPr>
                          <m:t>𝒒</m:t>
                        </m:r>
                        <m:sSub>
                          <m:sSubPr>
                            <m:ctrlPr>
                              <a:rPr lang="zh-CN" altLang="en-US" sz="2400" b="1" i="1">
                                <a:solidFill>
                                  <a:srgbClr val="00B050"/>
                                </a:solidFill>
                                <a:latin typeface="Cambria Math" panose="02040503050406030204" pitchFamily="18" charset="0"/>
                              </a:rPr>
                            </m:ctrlPr>
                          </m:sSubPr>
                          <m:e>
                            <m:r>
                              <a:rPr lang="zh-CN" altLang="en-US" sz="2400" b="1" i="1">
                                <a:solidFill>
                                  <a:srgbClr val="00B050"/>
                                </a:solidFill>
                                <a:latin typeface="Cambria Math" panose="02040503050406030204" pitchFamily="18" charset="0"/>
                              </a:rPr>
                              <m:t>𝑽</m:t>
                            </m:r>
                          </m:e>
                          <m:sub>
                            <m:r>
                              <a:rPr lang="zh-CN" altLang="en-US" sz="2400" b="1" i="1">
                                <a:solidFill>
                                  <a:srgbClr val="00B050"/>
                                </a:solidFill>
                                <a:latin typeface="Cambria Math" panose="02040503050406030204" pitchFamily="18" charset="0"/>
                              </a:rPr>
                              <m:t>𝟎</m:t>
                            </m:r>
                          </m:sub>
                        </m:sSub>
                        <m:r>
                          <a:rPr lang="zh-CN" altLang="en-US" sz="2400" b="1" i="1">
                            <a:solidFill>
                              <a:srgbClr val="00B050"/>
                            </a:solidFill>
                            <a:latin typeface="Cambria Math" panose="02040503050406030204" pitchFamily="18" charset="0"/>
                          </a:rPr>
                          <m:t>/</m:t>
                        </m:r>
                        <m:r>
                          <a:rPr lang="zh-CN" altLang="en-US" sz="2400" b="1" i="1">
                            <a:solidFill>
                              <a:srgbClr val="00B050"/>
                            </a:solidFill>
                            <a:latin typeface="Cambria Math" panose="02040503050406030204" pitchFamily="18" charset="0"/>
                          </a:rPr>
                          <m:t>𝒌𝑻</m:t>
                        </m:r>
                      </m:sup>
                    </m:sSup>
                  </m:oMath>
                </a14:m>
                <a:endParaRPr lang="zh-CN" altLang="en-US" sz="2400" b="1" dirty="0">
                  <a:solidFill>
                    <a:srgbClr val="00B050"/>
                  </a:solidFill>
                </a:endParaRPr>
              </a:p>
            </p:txBody>
          </p:sp>
        </mc:Choice>
        <mc:Fallback>
          <p:sp>
            <p:nvSpPr>
              <p:cNvPr id="4" name="对象 3"/>
              <p:cNvSpPr txBox="1">
                <a:spLocks noRot="1" noChangeAspect="1" noMove="1" noResize="1" noEditPoints="1" noAdjustHandles="1" noChangeArrowheads="1" noChangeShapeType="1" noTextEdit="1"/>
              </p:cNvSpPr>
              <p:nvPr/>
            </p:nvSpPr>
            <p:spPr bwMode="auto">
              <a:xfrm>
                <a:off x="0" y="5733141"/>
                <a:ext cx="9269605" cy="892118"/>
              </a:xfrm>
              <a:prstGeom prst="rect">
                <a:avLst/>
              </a:prstGeom>
              <a:blipFill rotWithShape="1">
                <a:blip r:embed="rId2"/>
                <a:stretch>
                  <a:fillRect t="-40" r="6" b="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7020560" y="2132965"/>
                <a:ext cx="2339340" cy="82994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func>
                        <m:funcPr>
                          <m:ctrlPr>
                            <a:rPr lang="zh-CN" altLang="en-US" sz="2400" b="1" i="1">
                              <a:solidFill>
                                <a:srgbClr val="FF0000"/>
                              </a:solidFill>
                              <a:latin typeface="Cambria Math" panose="02040503050406030204" pitchFamily="18" charset="0"/>
                            </a:rPr>
                          </m:ctrlPr>
                        </m:funcPr>
                        <m:fName>
                          <m:r>
                            <a:rPr lang="zh-CN" altLang="en-US" sz="2400" b="1" i="1">
                              <a:solidFill>
                                <a:srgbClr val="FF0000"/>
                              </a:solidFill>
                              <a:latin typeface="Cambria Math" panose="02040503050406030204" pitchFamily="18" charset="0"/>
                            </a:rPr>
                            <m:t>𝐞𝐱𝐩</m:t>
                          </m:r>
                        </m:fName>
                        <m:e>
                          <m:d>
                            <m:dPr>
                              <m:ctrlPr>
                                <a:rPr lang="zh-CN" altLang="en-US" sz="2400" b="1" i="1">
                                  <a:solidFill>
                                    <a:srgbClr val="FF0000"/>
                                  </a:solidFill>
                                  <a:latin typeface="Cambria Math" panose="02040503050406030204" pitchFamily="18" charset="0"/>
                                </a:rPr>
                              </m:ctrlPr>
                            </m:dPr>
                            <m:e>
                              <m:f>
                                <m:fPr>
                                  <m:type m:val="lin"/>
                                  <m:ctrlPr>
                                    <a:rPr lang="zh-CN" altLang="en-US" sz="2400" b="1" i="1">
                                      <a:solidFill>
                                        <a:srgbClr val="FF0000"/>
                                      </a:solidFill>
                                      <a:latin typeface="Cambria Math" panose="02040503050406030204" pitchFamily="18" charset="0"/>
                                    </a:rPr>
                                  </m:ctrlPr>
                                </m:fPr>
                                <m:num>
                                  <m:r>
                                    <a:rPr lang="zh-CN" altLang="en-US" sz="2400" b="1" i="1">
                                      <a:solidFill>
                                        <a:srgbClr val="FF0000"/>
                                      </a:solidFill>
                                      <a:latin typeface="Cambria Math" panose="02040503050406030204" pitchFamily="18" charset="0"/>
                                    </a:rPr>
                                    <m:t>𝒒</m:t>
                                  </m:r>
                                  <m:sSub>
                                    <m:sSubPr>
                                      <m:ctrlPr>
                                        <a:rPr lang="zh-CN" altLang="en-US" sz="2400" b="1" i="1">
                                          <a:solidFill>
                                            <a:srgbClr val="FF0000"/>
                                          </a:solidFill>
                                          <a:latin typeface="Cambria Math" panose="02040503050406030204" pitchFamily="18" charset="0"/>
                                        </a:rPr>
                                      </m:ctrlPr>
                                    </m:sSubPr>
                                    <m:e>
                                      <m:r>
                                        <a:rPr lang="zh-CN" altLang="en-US" sz="2400" b="1" i="1">
                                          <a:solidFill>
                                            <a:srgbClr val="FF0000"/>
                                          </a:solidFill>
                                          <a:latin typeface="Cambria Math" panose="02040503050406030204" pitchFamily="18" charset="0"/>
                                        </a:rPr>
                                        <m:t>𝑽</m:t>
                                      </m:r>
                                    </m:e>
                                    <m:sub>
                                      <m:r>
                                        <a:rPr lang="zh-CN" altLang="en-US" sz="2400" b="1" i="1">
                                          <a:solidFill>
                                            <a:srgbClr val="FF0000"/>
                                          </a:solidFill>
                                          <a:latin typeface="Cambria Math" panose="02040503050406030204" pitchFamily="18" charset="0"/>
                                        </a:rPr>
                                        <m:t>𝟎</m:t>
                                      </m:r>
                                    </m:sub>
                                  </m:sSub>
                                </m:num>
                                <m:den>
                                  <m:sSub>
                                    <m:sSubPr>
                                      <m:ctrlPr>
                                        <a:rPr lang="zh-CN" altLang="en-US" sz="2400" b="1" i="1">
                                          <a:solidFill>
                                            <a:srgbClr val="FF0000"/>
                                          </a:solidFill>
                                          <a:latin typeface="Cambria Math" panose="02040503050406030204" pitchFamily="18" charset="0"/>
                                        </a:rPr>
                                      </m:ctrlPr>
                                    </m:sSubPr>
                                    <m:e>
                                      <m:r>
                                        <a:rPr lang="zh-CN" altLang="en-US" sz="2400" b="1" i="1">
                                          <a:solidFill>
                                            <a:srgbClr val="FF0000"/>
                                          </a:solidFill>
                                          <a:latin typeface="Cambria Math" panose="02040503050406030204" pitchFamily="18" charset="0"/>
                                        </a:rPr>
                                        <m:t>𝒌</m:t>
                                      </m:r>
                                    </m:e>
                                    <m:sub>
                                      <m:r>
                                        <a:rPr lang="zh-CN" altLang="en-US" sz="2400" b="1" i="1">
                                          <a:solidFill>
                                            <a:srgbClr val="FF0000"/>
                                          </a:solidFill>
                                          <a:latin typeface="Cambria Math" panose="02040503050406030204" pitchFamily="18" charset="0"/>
                                        </a:rPr>
                                        <m:t>𝑩</m:t>
                                      </m:r>
                                    </m:sub>
                                  </m:sSub>
                                  <m:r>
                                    <a:rPr lang="zh-CN" altLang="en-US" sz="2400" b="1" i="1">
                                      <a:solidFill>
                                        <a:srgbClr val="FF0000"/>
                                      </a:solidFill>
                                      <a:latin typeface="Cambria Math" panose="02040503050406030204" pitchFamily="18" charset="0"/>
                                    </a:rPr>
                                    <m:t>𝑻</m:t>
                                  </m:r>
                                </m:den>
                              </m:f>
                            </m:e>
                          </m:d>
                        </m:e>
                      </m:func>
                    </m:oMath>
                  </m:oMathPara>
                </a14:m>
                <a:endParaRPr lang="zh-CN" altLang="en-US" sz="2400" b="1" i="1">
                  <a:solidFill>
                    <a:srgbClr val="FF0000"/>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func>
                        <m:funcPr>
                          <m:ctrlPr>
                            <a:rPr lang="zh-CN" altLang="en-US" sz="2400" b="1" i="1">
                              <a:solidFill>
                                <a:srgbClr val="FF0000"/>
                              </a:solidFill>
                              <a:latin typeface="Cambria Math" panose="02040503050406030204" pitchFamily="18" charset="0"/>
                            </a:rPr>
                          </m:ctrlPr>
                        </m:funcPr>
                        <m:fName>
                          <m:r>
                            <a:rPr lang="zh-CN" altLang="en-US" sz="2400" b="1" i="1">
                              <a:solidFill>
                                <a:srgbClr val="FF0000"/>
                              </a:solidFill>
                              <a:latin typeface="Cambria Math" panose="02040503050406030204" pitchFamily="18" charset="0"/>
                            </a:rPr>
                            <m:t>𝐞𝐱𝐩</m:t>
                          </m:r>
                        </m:fName>
                        <m:e>
                          <m:d>
                            <m:dPr>
                              <m:ctrlPr>
                                <a:rPr lang="zh-CN" altLang="en-US" sz="2400" b="1" i="1">
                                  <a:solidFill>
                                    <a:srgbClr val="FF0000"/>
                                  </a:solidFill>
                                  <a:latin typeface="Cambria Math" panose="02040503050406030204" pitchFamily="18" charset="0"/>
                                </a:rPr>
                              </m:ctrlPr>
                            </m:dPr>
                            <m:e>
                              <m:r>
                                <a:rPr lang="zh-CN" altLang="en-US" sz="2400" b="1" i="1">
                                  <a:solidFill>
                                    <a:srgbClr val="FF0000"/>
                                  </a:solidFill>
                                  <a:latin typeface="Cambria Math" panose="02040503050406030204" pitchFamily="18" charset="0"/>
                                </a:rPr>
                                <m:t>𝒋</m:t>
                              </m:r>
                              <m:r>
                                <a:rPr lang="zh-CN" altLang="en-US" sz="2400" b="1" i="1">
                                  <a:solidFill>
                                    <a:srgbClr val="FF0000"/>
                                  </a:solidFill>
                                  <a:latin typeface="Cambria Math" panose="02040503050406030204" pitchFamily="18" charset="0"/>
                                </a:rPr>
                                <m:t>𝝎</m:t>
                              </m:r>
                              <m:r>
                                <a:rPr lang="zh-CN" altLang="en-US" sz="2400" b="1" i="1">
                                  <a:solidFill>
                                    <a:srgbClr val="FF0000"/>
                                  </a:solidFill>
                                  <a:latin typeface="Cambria Math" panose="02040503050406030204" pitchFamily="18" charset="0"/>
                                </a:rPr>
                                <m:t>𝒕</m:t>
                              </m:r>
                            </m:e>
                          </m:d>
                        </m:e>
                      </m:func>
                    </m:oMath>
                  </m:oMathPara>
                </a14:m>
                <a:endParaRPr lang="zh-CN" altLang="en-US" sz="2400" b="1" i="1" dirty="0">
                  <a:solidFill>
                    <a:srgbClr val="FF0000"/>
                  </a:solidFill>
                  <a:latin typeface="Cambria Math" panose="020405030504060302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7020560" y="2132965"/>
                <a:ext cx="2339340" cy="82994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1620163" y="3389880"/>
                <a:ext cx="2521331" cy="8301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4400" b="1" i="1" smtClean="0">
                              <a:solidFill>
                                <a:schemeClr val="tx1"/>
                              </a:solidFill>
                              <a:latin typeface="Cambria Math" panose="02040503050406030204" pitchFamily="18" charset="0"/>
                            </a:rPr>
                          </m:ctrlPr>
                        </m:sSubPr>
                        <m:e>
                          <m:r>
                            <a:rPr lang="zh-CN" altLang="en-US" sz="4400" b="1" i="1">
                              <a:solidFill>
                                <a:schemeClr val="tx1"/>
                              </a:solidFill>
                              <a:latin typeface="Cambria Math" panose="02040503050406030204" pitchFamily="18" charset="0"/>
                            </a:rPr>
                            <m:t>𝑱</m:t>
                          </m:r>
                        </m:e>
                        <m:sub>
                          <m:r>
                            <a:rPr lang="zh-CN" altLang="en-US" sz="4400" b="1" i="1">
                              <a:solidFill>
                                <a:schemeClr val="tx1"/>
                              </a:solidFill>
                              <a:latin typeface="Cambria Math" panose="02040503050406030204" pitchFamily="18" charset="0"/>
                            </a:rPr>
                            <m:t>𝒑</m:t>
                          </m:r>
                          <m:r>
                            <a:rPr lang="zh-CN" altLang="en-US" sz="4400" b="1" i="1">
                              <a:solidFill>
                                <a:schemeClr val="tx1"/>
                              </a:solidFill>
                              <a:latin typeface="Cambria Math" panose="02040503050406030204" pitchFamily="18" charset="0"/>
                            </a:rPr>
                            <m:t>𝟏</m:t>
                          </m:r>
                        </m:sub>
                      </m:sSub>
                      <m:r>
                        <a:rPr lang="zh-CN" altLang="en-US" sz="4400" b="1" i="1">
                          <a:solidFill>
                            <a:schemeClr val="tx1"/>
                          </a:solidFill>
                          <a:latin typeface="Cambria Math" panose="02040503050406030204" pitchFamily="18" charset="0"/>
                        </a:rPr>
                        <m:t>+</m:t>
                      </m:r>
                      <m:sSub>
                        <m:sSubPr>
                          <m:ctrlPr>
                            <a:rPr lang="zh-CN" altLang="en-US" sz="4400" b="1" i="1">
                              <a:solidFill>
                                <a:schemeClr val="tx1"/>
                              </a:solidFill>
                              <a:latin typeface="Cambria Math" panose="02040503050406030204" pitchFamily="18" charset="0"/>
                            </a:rPr>
                          </m:ctrlPr>
                        </m:sSubPr>
                        <m:e>
                          <m:r>
                            <a:rPr lang="zh-CN" altLang="en-US" sz="4400" b="1" i="1">
                              <a:solidFill>
                                <a:schemeClr val="tx1"/>
                              </a:solidFill>
                              <a:latin typeface="Cambria Math" panose="02040503050406030204" pitchFamily="18" charset="0"/>
                            </a:rPr>
                            <m:t>𝑱</m:t>
                          </m:r>
                        </m:e>
                        <m:sub>
                          <m:r>
                            <a:rPr lang="zh-CN" altLang="en-US" sz="4400" b="1" i="1">
                              <a:solidFill>
                                <a:schemeClr val="tx1"/>
                              </a:solidFill>
                              <a:latin typeface="Cambria Math" panose="02040503050406030204" pitchFamily="18" charset="0"/>
                            </a:rPr>
                            <m:t>𝒏</m:t>
                          </m:r>
                          <m:r>
                            <a:rPr lang="zh-CN" altLang="en-US" sz="4400" b="1" i="1">
                              <a:solidFill>
                                <a:schemeClr val="tx1"/>
                              </a:solidFill>
                              <a:latin typeface="Cambria Math" panose="02040503050406030204" pitchFamily="18" charset="0"/>
                            </a:rPr>
                            <m:t>𝟏</m:t>
                          </m:r>
                        </m:sub>
                      </m:sSub>
                    </m:oMath>
                  </m:oMathPara>
                </a14:m>
                <a:endParaRPr lang="zh-CN" altLang="en-US" sz="4400" dirty="0"/>
              </a:p>
            </p:txBody>
          </p:sp>
        </mc:Choice>
        <mc:Fallback>
          <p:sp>
            <p:nvSpPr>
              <p:cNvPr id="7" name="矩形 6"/>
              <p:cNvSpPr>
                <a:spLocks noRot="1" noChangeAspect="1" noMove="1" noResize="1" noEditPoints="1" noAdjustHandles="1" noChangeArrowheads="1" noChangeShapeType="1" noTextEdit="1"/>
              </p:cNvSpPr>
              <p:nvPr/>
            </p:nvSpPr>
            <p:spPr>
              <a:xfrm>
                <a:off x="1620163" y="3389880"/>
                <a:ext cx="2521331" cy="830164"/>
              </a:xfrm>
              <a:prstGeom prst="rect">
                <a:avLst/>
              </a:prstGeom>
              <a:blipFill rotWithShape="1">
                <a:blip r:embed="rId4"/>
                <a:stretch>
                  <a:fillRect l="-11" t="-30" r="1" b="56"/>
                </a:stretch>
              </a:blipFill>
            </p:spPr>
            <p:txBody>
              <a:bodyPr/>
              <a:lstStyle/>
              <a:p>
                <a:r>
                  <a:rPr lang="zh-CN" altLang="en-US">
                    <a:noFill/>
                  </a:rPr>
                  <a:t> </a:t>
                </a:r>
              </a:p>
            </p:txBody>
          </p:sp>
        </mc:Fallback>
      </mc:AlternateContent>
      <p:sp>
        <p:nvSpPr>
          <p:cNvPr id="9" name="等于号 8"/>
          <p:cNvSpPr/>
          <p:nvPr/>
        </p:nvSpPr>
        <p:spPr>
          <a:xfrm>
            <a:off x="251629" y="3501184"/>
            <a:ext cx="1080120" cy="576064"/>
          </a:xfrm>
          <a:prstGeom prst="mathEqual">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组合 9"/>
          <p:cNvGrpSpPr/>
          <p:nvPr/>
        </p:nvGrpSpPr>
        <p:grpSpPr>
          <a:xfrm>
            <a:off x="27305" y="4509135"/>
            <a:ext cx="9116501" cy="910173"/>
            <a:chOff x="-297" y="8117"/>
            <a:chExt cx="14357" cy="1433"/>
          </a:xfrm>
        </p:grpSpPr>
        <mc:AlternateContent xmlns:mc="http://schemas.openxmlformats.org/markup-compatibility/2006">
          <mc:Choice xmlns:a14="http://schemas.microsoft.com/office/drawing/2010/main" Requires="a14">
            <p:sp>
              <p:nvSpPr>
                <p:cNvPr id="3" name="对象 2"/>
                <p:cNvSpPr txBox="1"/>
                <p:nvPr/>
              </p:nvSpPr>
              <p:spPr bwMode="auto">
                <a:xfrm>
                  <a:off x="-297" y="8117"/>
                  <a:ext cx="14357" cy="1348"/>
                </a:xfrm>
                <a:prstGeom prst="rect">
                  <a:avLst/>
                </a:prstGeom>
                <a:noFill/>
              </p:spPr>
              <p:txBody>
                <a:bodyPr>
                  <a:noAutofit/>
                </a:bodyPr>
                <a:lstStyle/>
                <a:p>
                  <a:pPr algn="ctr" fontAlgn="auto">
                    <a:lnSpc>
                      <a:spcPct val="100000"/>
                    </a:lnSpc>
                  </a:pPr>
                  <a14:m>
                    <m:oMath xmlns:m="http://schemas.openxmlformats.org/officeDocument/2006/math">
                      <m:sSub>
                        <m:sSubPr>
                          <m:ctrlPr>
                            <a:rPr lang="zh-CN" altLang="en-US" sz="2400" b="1" i="1" smtClean="0">
                              <a:solidFill>
                                <a:srgbClr val="C00000"/>
                              </a:solidFill>
                              <a:latin typeface="Cambria Math" panose="02040503050406030204" pitchFamily="18" charset="0"/>
                            </a:rPr>
                          </m:ctrlPr>
                        </m:sSubPr>
                        <m:e>
                          <m:r>
                            <a:rPr lang="zh-CN" altLang="en-US" sz="2400" b="1" i="1">
                              <a:solidFill>
                                <a:srgbClr val="C00000"/>
                              </a:solidFill>
                              <a:latin typeface="Cambria Math" panose="02040503050406030204" pitchFamily="18" charset="0"/>
                            </a:rPr>
                            <m:t>𝑱</m:t>
                          </m:r>
                        </m:e>
                        <m:sub>
                          <m:r>
                            <a:rPr lang="zh-CN" altLang="en-US" sz="2400" b="1" i="1">
                              <a:solidFill>
                                <a:srgbClr val="C00000"/>
                              </a:solidFill>
                              <a:latin typeface="Cambria Math" panose="02040503050406030204" pitchFamily="18" charset="0"/>
                            </a:rPr>
                            <m:t>𝒑</m:t>
                          </m:r>
                          <m:r>
                            <a:rPr lang="zh-CN" altLang="en-US" sz="2400" b="1" i="1">
                              <a:solidFill>
                                <a:srgbClr val="C00000"/>
                              </a:solidFill>
                              <a:latin typeface="Cambria Math" panose="02040503050406030204" pitchFamily="18" charset="0"/>
                            </a:rPr>
                            <m:t>𝟏</m:t>
                          </m:r>
                        </m:sub>
                      </m:sSub>
                      <m:r>
                        <a:rPr lang="zh-CN" altLang="en-US" sz="2400" b="1" i="1">
                          <a:solidFill>
                            <a:srgbClr val="C00000"/>
                          </a:solidFill>
                          <a:latin typeface="Cambria Math" panose="02040503050406030204" pitchFamily="18" charset="0"/>
                        </a:rPr>
                        <m:t>=</m:t>
                      </m:r>
                      <m:sSub>
                        <m:sSubPr>
                          <m:ctrlPr>
                            <a:rPr lang="zh-CN" altLang="en-US" sz="2400" b="1" i="1">
                              <a:solidFill>
                                <a:srgbClr val="C00000"/>
                              </a:solidFill>
                              <a:latin typeface="Cambria Math" panose="02040503050406030204" pitchFamily="18" charset="0"/>
                            </a:rPr>
                          </m:ctrlPr>
                        </m:sSubPr>
                        <m:e>
                          <m:r>
                            <a:rPr lang="zh-CN" altLang="en-US" sz="2400" b="1" i="1">
                              <a:solidFill>
                                <a:srgbClr val="C00000"/>
                              </a:solidFill>
                              <a:latin typeface="Cambria Math" panose="02040503050406030204" pitchFamily="18" charset="0"/>
                            </a:rPr>
                            <m:t>𝑰</m:t>
                          </m:r>
                        </m:e>
                        <m:sub>
                          <m:r>
                            <a:rPr lang="zh-CN" altLang="en-US" sz="2400" b="1" i="1">
                              <a:solidFill>
                                <a:srgbClr val="C00000"/>
                              </a:solidFill>
                              <a:latin typeface="Cambria Math" panose="02040503050406030204" pitchFamily="18" charset="0"/>
                            </a:rPr>
                            <m:t>𝒑</m:t>
                          </m:r>
                          <m:r>
                            <a:rPr lang="zh-CN" altLang="en-US" sz="2400" b="1" i="1">
                              <a:solidFill>
                                <a:srgbClr val="C00000"/>
                              </a:solidFill>
                              <a:latin typeface="Cambria Math" panose="02040503050406030204" pitchFamily="18" charset="0"/>
                            </a:rPr>
                            <m:t>𝟏</m:t>
                          </m:r>
                        </m:sub>
                      </m:sSub>
                      <m:sSup>
                        <m:sSupPr>
                          <m:ctrlPr>
                            <a:rPr lang="zh-CN" altLang="en-US" sz="2400" b="1" i="1">
                              <a:solidFill>
                                <a:srgbClr val="C00000"/>
                              </a:solidFill>
                              <a:latin typeface="Cambria Math" panose="02040503050406030204" pitchFamily="18" charset="0"/>
                            </a:rPr>
                          </m:ctrlPr>
                        </m:sSupPr>
                        <m:e>
                          <m:r>
                            <a:rPr lang="zh-CN" altLang="en-US" sz="2400" b="1" i="1">
                              <a:solidFill>
                                <a:srgbClr val="C00000"/>
                              </a:solidFill>
                              <a:latin typeface="Cambria Math" panose="02040503050406030204" pitchFamily="18" charset="0"/>
                            </a:rPr>
                            <m:t>𝒆</m:t>
                          </m:r>
                        </m:e>
                        <m:sup>
                          <m:r>
                            <a:rPr lang="zh-CN" altLang="en-US" sz="2400" b="1" i="1">
                              <a:solidFill>
                                <a:srgbClr val="C00000"/>
                              </a:solidFill>
                              <a:latin typeface="Cambria Math" panose="02040503050406030204" pitchFamily="18" charset="0"/>
                            </a:rPr>
                            <m:t>𝒋</m:t>
                          </m:r>
                          <m:r>
                            <a:rPr lang="zh-CN" altLang="en-US" sz="2400" b="1" i="1">
                              <a:solidFill>
                                <a:srgbClr val="C00000"/>
                              </a:solidFill>
                              <a:latin typeface="Cambria Math" panose="02040503050406030204" pitchFamily="18" charset="0"/>
                            </a:rPr>
                            <m:t>𝝎</m:t>
                          </m:r>
                          <m:r>
                            <a:rPr lang="zh-CN" altLang="en-US" sz="2400" b="1" i="1">
                              <a:solidFill>
                                <a:srgbClr val="C00000"/>
                              </a:solidFill>
                              <a:latin typeface="Cambria Math" panose="02040503050406030204" pitchFamily="18" charset="0"/>
                            </a:rPr>
                            <m:t>𝒕</m:t>
                          </m:r>
                        </m:sup>
                      </m:sSup>
                    </m:oMath>
                  </a14:m>
                  <a:r>
                    <a:rPr lang="zh-CN" altLang="en-US" sz="2400" b="1" i="1" dirty="0" smtClean="0">
                      <a:solidFill>
                        <a:srgbClr val="C00000"/>
                      </a:solidFill>
                      <a:latin typeface="Cambria Math" panose="02040503050406030204" pitchFamily="18" charset="0"/>
                    </a:rPr>
                    <a:t>     </a:t>
                  </a:r>
                  <a14:m>
                    <m:oMath xmlns:m="http://schemas.openxmlformats.org/officeDocument/2006/math">
                      <m:sSub>
                        <m:sSubPr>
                          <m:ctrlPr>
                            <a:rPr lang="zh-CN" altLang="en-US" sz="2400" b="1" i="1">
                              <a:solidFill>
                                <a:srgbClr val="C00000"/>
                              </a:solidFill>
                              <a:latin typeface="Cambria Math" panose="02040503050406030204" pitchFamily="18" charset="0"/>
                            </a:rPr>
                          </m:ctrlPr>
                        </m:sSubPr>
                        <m:e>
                          <m:r>
                            <a:rPr lang="zh-CN" altLang="en-US" sz="2400" b="1" i="1">
                              <a:solidFill>
                                <a:srgbClr val="C00000"/>
                              </a:solidFill>
                              <a:latin typeface="Cambria Math" panose="02040503050406030204" pitchFamily="18" charset="0"/>
                            </a:rPr>
                            <m:t>𝑰</m:t>
                          </m:r>
                        </m:e>
                        <m:sub>
                          <m:r>
                            <a:rPr lang="zh-CN" altLang="en-US" sz="2400" b="1" i="1">
                              <a:solidFill>
                                <a:srgbClr val="C00000"/>
                              </a:solidFill>
                              <a:latin typeface="Cambria Math" panose="02040503050406030204" pitchFamily="18" charset="0"/>
                            </a:rPr>
                            <m:t>𝒑</m:t>
                          </m:r>
                          <m:r>
                            <a:rPr lang="zh-CN" altLang="en-US" sz="2400" b="1" i="1">
                              <a:solidFill>
                                <a:srgbClr val="C00000"/>
                              </a:solidFill>
                              <a:latin typeface="Cambria Math" panose="02040503050406030204" pitchFamily="18" charset="0"/>
                            </a:rPr>
                            <m:t>𝟏</m:t>
                          </m:r>
                        </m:sub>
                      </m:sSub>
                      <m:r>
                        <a:rPr lang="zh-CN" altLang="en-US" sz="2400" b="1" i="1">
                          <a:solidFill>
                            <a:srgbClr val="C00000"/>
                          </a:solidFill>
                          <a:latin typeface="Cambria Math" panose="02040503050406030204" pitchFamily="18" charset="0"/>
                        </a:rPr>
                        <m:t>=</m:t>
                      </m:r>
                      <m:f>
                        <m:fPr>
                          <m:ctrlPr>
                            <a:rPr lang="zh-CN" altLang="en-US" sz="2400" b="1" i="1">
                              <a:solidFill>
                                <a:srgbClr val="C00000"/>
                              </a:solidFill>
                              <a:latin typeface="Cambria Math" panose="02040503050406030204" pitchFamily="18" charset="0"/>
                            </a:rPr>
                          </m:ctrlPr>
                        </m:fPr>
                        <m:num>
                          <m:r>
                            <a:rPr lang="zh-CN" altLang="en-US" sz="2400" b="1" i="1">
                              <a:solidFill>
                                <a:srgbClr val="C00000"/>
                              </a:solidFill>
                              <a:latin typeface="Cambria Math" panose="02040503050406030204" pitchFamily="18" charset="0"/>
                            </a:rPr>
                            <m:t>𝒒</m:t>
                          </m:r>
                          <m:sSub>
                            <m:sSubPr>
                              <m:ctrlPr>
                                <a:rPr lang="zh-CN" altLang="en-US" sz="2400" b="1" i="1">
                                  <a:solidFill>
                                    <a:srgbClr val="C00000"/>
                                  </a:solidFill>
                                  <a:latin typeface="Cambria Math" panose="02040503050406030204" pitchFamily="18" charset="0"/>
                                </a:rPr>
                              </m:ctrlPr>
                            </m:sSubPr>
                            <m:e>
                              <m:r>
                                <a:rPr lang="zh-CN" altLang="en-US" sz="2400" b="1" i="1">
                                  <a:solidFill>
                                    <a:srgbClr val="C00000"/>
                                  </a:solidFill>
                                  <a:latin typeface="Cambria Math" panose="02040503050406030204" pitchFamily="18" charset="0"/>
                                </a:rPr>
                                <m:t>𝑽</m:t>
                              </m:r>
                            </m:e>
                            <m:sub>
                              <m:r>
                                <a:rPr lang="zh-CN" altLang="en-US" sz="2400" b="1" i="1">
                                  <a:solidFill>
                                    <a:srgbClr val="C00000"/>
                                  </a:solidFill>
                                  <a:latin typeface="Cambria Math" panose="02040503050406030204" pitchFamily="18" charset="0"/>
                                </a:rPr>
                                <m:t>𝟏</m:t>
                              </m:r>
                            </m:sub>
                          </m:sSub>
                        </m:num>
                        <m:den>
                          <m:r>
                            <a:rPr lang="zh-CN" altLang="en-US" sz="2400" b="1" i="1">
                              <a:solidFill>
                                <a:srgbClr val="C00000"/>
                              </a:solidFill>
                              <a:latin typeface="Cambria Math" panose="02040503050406030204" pitchFamily="18" charset="0"/>
                            </a:rPr>
                            <m:t>𝒌𝑻</m:t>
                          </m:r>
                        </m:den>
                      </m:f>
                      <m:r>
                        <a:rPr lang="zh-CN" altLang="en-US" sz="2400" b="1" i="1" smtClean="0">
                          <a:solidFill>
                            <a:srgbClr val="C00000"/>
                          </a:solidFill>
                          <a:latin typeface="Cambria Math" panose="02040503050406030204" pitchFamily="18" charset="0"/>
                        </a:rPr>
                        <m:t> </m:t>
                      </m:r>
                      <m:r>
                        <a:rPr lang="zh-CN" altLang="en-US" sz="2400" b="1" i="1">
                          <a:solidFill>
                            <a:srgbClr val="C00000"/>
                          </a:solidFill>
                          <a:latin typeface="Cambria Math" panose="02040503050406030204" pitchFamily="18" charset="0"/>
                        </a:rPr>
                        <m:t>(</m:t>
                      </m:r>
                      <m:r>
                        <a:rPr lang="zh-CN" altLang="en-US" sz="2400" b="1" i="1">
                          <a:solidFill>
                            <a:srgbClr val="C00000"/>
                          </a:solidFill>
                          <a:latin typeface="Cambria Math" panose="02040503050406030204" pitchFamily="18" charset="0"/>
                        </a:rPr>
                        <m:t>𝟏</m:t>
                      </m:r>
                      <m:r>
                        <a:rPr lang="zh-CN" altLang="en-US" sz="2400" b="1" i="1">
                          <a:solidFill>
                            <a:srgbClr val="C00000"/>
                          </a:solidFill>
                          <a:latin typeface="Cambria Math" panose="02040503050406030204" pitchFamily="18" charset="0"/>
                        </a:rPr>
                        <m:t>+</m:t>
                      </m:r>
                      <m:r>
                        <a:rPr lang="zh-CN" altLang="en-US" sz="2400" b="1" i="1">
                          <a:solidFill>
                            <a:srgbClr val="C00000"/>
                          </a:solidFill>
                          <a:latin typeface="Cambria Math" panose="02040503050406030204" pitchFamily="18" charset="0"/>
                        </a:rPr>
                        <m:t>𝒋</m:t>
                      </m:r>
                      <m:r>
                        <a:rPr lang="zh-CN" altLang="en-US" sz="2400" b="1" i="1">
                          <a:solidFill>
                            <a:srgbClr val="C00000"/>
                          </a:solidFill>
                          <a:latin typeface="Cambria Math" panose="02040503050406030204" pitchFamily="18" charset="0"/>
                        </a:rPr>
                        <m:t>𝝎</m:t>
                      </m:r>
                      <m:sSub>
                        <m:sSubPr>
                          <m:ctrlPr>
                            <a:rPr lang="zh-CN" altLang="en-US" sz="2400" b="1" i="1">
                              <a:solidFill>
                                <a:srgbClr val="C00000"/>
                              </a:solidFill>
                              <a:latin typeface="Cambria Math" panose="02040503050406030204" pitchFamily="18" charset="0"/>
                            </a:rPr>
                          </m:ctrlPr>
                        </m:sSubPr>
                        <m:e>
                          <m:r>
                            <a:rPr lang="zh-CN" altLang="en-US" sz="2400" b="1" i="1">
                              <a:solidFill>
                                <a:srgbClr val="C00000"/>
                              </a:solidFill>
                              <a:latin typeface="Cambria Math" panose="02040503050406030204" pitchFamily="18" charset="0"/>
                            </a:rPr>
                            <m:t>𝝉</m:t>
                          </m:r>
                        </m:e>
                        <m:sub>
                          <m:r>
                            <a:rPr lang="zh-CN" altLang="en-US" sz="2400" b="1" i="1">
                              <a:solidFill>
                                <a:srgbClr val="C00000"/>
                              </a:solidFill>
                              <a:latin typeface="Cambria Math" panose="02040503050406030204" pitchFamily="18" charset="0"/>
                            </a:rPr>
                            <m:t>𝒑</m:t>
                          </m:r>
                        </m:sub>
                      </m:sSub>
                      <m:sSup>
                        <m:sSupPr>
                          <m:ctrlPr>
                            <a:rPr lang="zh-CN" altLang="en-US" sz="2400" b="1" i="1">
                              <a:solidFill>
                                <a:srgbClr val="C00000"/>
                              </a:solidFill>
                              <a:latin typeface="Cambria Math" panose="02040503050406030204" pitchFamily="18" charset="0"/>
                            </a:rPr>
                          </m:ctrlPr>
                        </m:sSupPr>
                        <m:e>
                          <m:r>
                            <a:rPr lang="zh-CN" altLang="en-US" sz="2400" b="1" i="1">
                              <a:solidFill>
                                <a:srgbClr val="C00000"/>
                              </a:solidFill>
                              <a:latin typeface="Cambria Math" panose="02040503050406030204" pitchFamily="18" charset="0"/>
                            </a:rPr>
                            <m:t>)</m:t>
                          </m:r>
                        </m:e>
                        <m:sup>
                          <m:f>
                            <m:fPr>
                              <m:ctrlPr>
                                <a:rPr lang="zh-CN" altLang="en-US" sz="2400" b="1" i="1">
                                  <a:solidFill>
                                    <a:srgbClr val="C00000"/>
                                  </a:solidFill>
                                  <a:latin typeface="Cambria Math" panose="02040503050406030204" pitchFamily="18" charset="0"/>
                                </a:rPr>
                              </m:ctrlPr>
                            </m:fPr>
                            <m:num>
                              <m:r>
                                <a:rPr lang="zh-CN" altLang="en-US" sz="2400" b="1" i="1">
                                  <a:solidFill>
                                    <a:srgbClr val="C00000"/>
                                  </a:solidFill>
                                  <a:latin typeface="Cambria Math" panose="02040503050406030204" pitchFamily="18" charset="0"/>
                                </a:rPr>
                                <m:t>𝟏</m:t>
                              </m:r>
                            </m:num>
                            <m:den>
                              <m:r>
                                <a:rPr lang="zh-CN" altLang="en-US" sz="2400" b="1" i="1">
                                  <a:solidFill>
                                    <a:srgbClr val="C00000"/>
                                  </a:solidFill>
                                  <a:latin typeface="Cambria Math" panose="02040503050406030204" pitchFamily="18" charset="0"/>
                                </a:rPr>
                                <m:t>𝟐</m:t>
                              </m:r>
                            </m:den>
                          </m:f>
                        </m:sup>
                      </m:sSup>
                      <m:sSub>
                        <m:sSubPr>
                          <m:ctrlPr>
                            <a:rPr lang="zh-CN" altLang="en-US" sz="2400" b="1" i="1">
                              <a:solidFill>
                                <a:srgbClr val="C00000"/>
                              </a:solidFill>
                              <a:latin typeface="Cambria Math" panose="02040503050406030204" pitchFamily="18" charset="0"/>
                            </a:rPr>
                          </m:ctrlPr>
                        </m:sSubPr>
                        <m:e>
                          <m:r>
                            <a:rPr lang="zh-CN" altLang="en-US" sz="2400" b="1" i="1">
                              <a:solidFill>
                                <a:srgbClr val="C00000"/>
                              </a:solidFill>
                              <a:latin typeface="Cambria Math" panose="02040503050406030204" pitchFamily="18" charset="0"/>
                            </a:rPr>
                            <m:t>𝑰</m:t>
                          </m:r>
                        </m:e>
                        <m:sub>
                          <m:r>
                            <a:rPr lang="zh-CN" altLang="en-US" sz="2400" b="1" i="1">
                              <a:solidFill>
                                <a:srgbClr val="C00000"/>
                              </a:solidFill>
                              <a:latin typeface="Cambria Math" panose="02040503050406030204" pitchFamily="18" charset="0"/>
                            </a:rPr>
                            <m:t>𝒑</m:t>
                          </m:r>
                          <m:r>
                            <a:rPr lang="zh-CN" altLang="en-US" sz="2400" b="1" i="1">
                              <a:solidFill>
                                <a:srgbClr val="C00000"/>
                              </a:solidFill>
                              <a:latin typeface="Cambria Math" panose="02040503050406030204" pitchFamily="18" charset="0"/>
                            </a:rPr>
                            <m:t>𝟎</m:t>
                          </m:r>
                        </m:sub>
                      </m:sSub>
                      <m:r>
                        <a:rPr lang="en-US" altLang="zh-CN" sz="2400" b="1" i="1" smtClean="0">
                          <a:solidFill>
                            <a:srgbClr val="C00000"/>
                          </a:solidFill>
                          <a:latin typeface="Cambria Math" panose="02040503050406030204" pitchFamily="18" charset="0"/>
                        </a:rPr>
                        <m:t>        </m:t>
                      </m:r>
                      <m:sSub>
                        <m:sSubPr>
                          <m:ctrlPr>
                            <a:rPr lang="zh-CN" altLang="en-US" sz="2400" b="1" i="1" smtClean="0">
                              <a:solidFill>
                                <a:srgbClr val="C00000"/>
                              </a:solidFill>
                              <a:latin typeface="Cambria Math" panose="02040503050406030204" pitchFamily="18" charset="0"/>
                            </a:rPr>
                          </m:ctrlPr>
                        </m:sSubPr>
                        <m:e>
                          <m:r>
                            <a:rPr lang="zh-CN" altLang="en-US" sz="2400" b="1" i="1">
                              <a:solidFill>
                                <a:srgbClr val="C00000"/>
                              </a:solidFill>
                              <a:latin typeface="Cambria Math" panose="02040503050406030204" pitchFamily="18" charset="0"/>
                            </a:rPr>
                            <m:t>𝑰</m:t>
                          </m:r>
                        </m:e>
                        <m:sub>
                          <m:r>
                            <a:rPr lang="zh-CN" altLang="en-US" sz="2400" b="1" i="1">
                              <a:solidFill>
                                <a:srgbClr val="C00000"/>
                              </a:solidFill>
                              <a:latin typeface="Cambria Math" panose="02040503050406030204" pitchFamily="18" charset="0"/>
                            </a:rPr>
                            <m:t>𝒑</m:t>
                          </m:r>
                          <m:r>
                            <a:rPr lang="zh-CN" altLang="en-US" sz="2400" b="1" i="1">
                              <a:solidFill>
                                <a:srgbClr val="C00000"/>
                              </a:solidFill>
                              <a:latin typeface="Cambria Math" panose="02040503050406030204" pitchFamily="18" charset="0"/>
                            </a:rPr>
                            <m:t>𝟎</m:t>
                          </m:r>
                        </m:sub>
                      </m:sSub>
                      <m:r>
                        <a:rPr lang="zh-CN" altLang="en-US" sz="2400" b="1" i="1">
                          <a:solidFill>
                            <a:srgbClr val="C00000"/>
                          </a:solidFill>
                          <a:latin typeface="Cambria Math" panose="02040503050406030204" pitchFamily="18" charset="0"/>
                        </a:rPr>
                        <m:t>=</m:t>
                      </m:r>
                      <m:f>
                        <m:fPr>
                          <m:ctrlPr>
                            <a:rPr lang="zh-CN" altLang="en-US" sz="2400" b="1" i="1">
                              <a:solidFill>
                                <a:srgbClr val="C00000"/>
                              </a:solidFill>
                              <a:latin typeface="Cambria Math" panose="02040503050406030204" pitchFamily="18" charset="0"/>
                            </a:rPr>
                          </m:ctrlPr>
                        </m:fPr>
                        <m:num>
                          <m:r>
                            <a:rPr lang="zh-CN" altLang="en-US" sz="2400" b="1" i="1">
                              <a:solidFill>
                                <a:srgbClr val="C00000"/>
                              </a:solidFill>
                              <a:latin typeface="Cambria Math" panose="02040503050406030204" pitchFamily="18" charset="0"/>
                            </a:rPr>
                            <m:t>𝒒</m:t>
                          </m:r>
                          <m:sSub>
                            <m:sSubPr>
                              <m:ctrlPr>
                                <a:rPr lang="zh-CN" altLang="en-US" sz="2400" b="1" i="1">
                                  <a:solidFill>
                                    <a:srgbClr val="C00000"/>
                                  </a:solidFill>
                                  <a:latin typeface="Cambria Math" panose="02040503050406030204" pitchFamily="18" charset="0"/>
                                </a:rPr>
                              </m:ctrlPr>
                            </m:sSubPr>
                            <m:e>
                              <m:r>
                                <a:rPr lang="zh-CN" altLang="en-US" sz="2400" b="1" i="1">
                                  <a:solidFill>
                                    <a:srgbClr val="C00000"/>
                                  </a:solidFill>
                                  <a:latin typeface="Cambria Math" panose="02040503050406030204" pitchFamily="18" charset="0"/>
                                </a:rPr>
                                <m:t>𝑫</m:t>
                              </m:r>
                            </m:e>
                            <m:sub>
                              <m:r>
                                <a:rPr lang="zh-CN" altLang="en-US" sz="2400" b="1" i="1">
                                  <a:solidFill>
                                    <a:srgbClr val="C00000"/>
                                  </a:solidFill>
                                  <a:latin typeface="Cambria Math" panose="02040503050406030204" pitchFamily="18" charset="0"/>
                                </a:rPr>
                                <m:t>𝒑</m:t>
                              </m:r>
                            </m:sub>
                          </m:sSub>
                          <m:sSub>
                            <m:sSubPr>
                              <m:ctrlPr>
                                <a:rPr lang="zh-CN" altLang="en-US" sz="2400" b="1" i="1">
                                  <a:solidFill>
                                    <a:srgbClr val="C00000"/>
                                  </a:solidFill>
                                  <a:latin typeface="Cambria Math" panose="02040503050406030204" pitchFamily="18" charset="0"/>
                                </a:rPr>
                              </m:ctrlPr>
                            </m:sSubPr>
                            <m:e>
                              <m:r>
                                <a:rPr lang="zh-CN" altLang="en-US" sz="2400" b="1" i="1">
                                  <a:solidFill>
                                    <a:srgbClr val="C00000"/>
                                  </a:solidFill>
                                  <a:latin typeface="Cambria Math" panose="02040503050406030204" pitchFamily="18" charset="0"/>
                                </a:rPr>
                                <m:t>𝒑</m:t>
                              </m:r>
                            </m:e>
                            <m:sub>
                              <m:r>
                                <a:rPr lang="zh-CN" altLang="en-US" sz="2400" b="1" i="1">
                                  <a:solidFill>
                                    <a:srgbClr val="C00000"/>
                                  </a:solidFill>
                                  <a:latin typeface="Cambria Math" panose="02040503050406030204" pitchFamily="18" charset="0"/>
                                </a:rPr>
                                <m:t>𝒏</m:t>
                              </m:r>
                            </m:sub>
                          </m:sSub>
                        </m:num>
                        <m:den>
                          <m:sSub>
                            <m:sSubPr>
                              <m:ctrlPr>
                                <a:rPr lang="zh-CN" altLang="en-US" sz="2400" b="1" i="1">
                                  <a:solidFill>
                                    <a:srgbClr val="C00000"/>
                                  </a:solidFill>
                                  <a:latin typeface="Cambria Math" panose="02040503050406030204" pitchFamily="18" charset="0"/>
                                </a:rPr>
                              </m:ctrlPr>
                            </m:sSubPr>
                            <m:e>
                              <m:r>
                                <a:rPr lang="zh-CN" altLang="en-US" sz="2400" b="1" i="1">
                                  <a:solidFill>
                                    <a:srgbClr val="C00000"/>
                                  </a:solidFill>
                                  <a:latin typeface="Cambria Math" panose="02040503050406030204" pitchFamily="18" charset="0"/>
                                </a:rPr>
                                <m:t>𝑳</m:t>
                              </m:r>
                            </m:e>
                            <m:sub>
                              <m:r>
                                <a:rPr lang="zh-CN" altLang="en-US" sz="2400" b="1" i="1">
                                  <a:solidFill>
                                    <a:srgbClr val="C00000"/>
                                  </a:solidFill>
                                  <a:latin typeface="Cambria Math" panose="02040503050406030204" pitchFamily="18" charset="0"/>
                                </a:rPr>
                                <m:t>𝑷</m:t>
                              </m:r>
                            </m:sub>
                          </m:sSub>
                        </m:den>
                      </m:f>
                      <m:sSup>
                        <m:sSupPr>
                          <m:ctrlPr>
                            <a:rPr lang="zh-CN" altLang="en-US" sz="2400" b="1" i="1">
                              <a:solidFill>
                                <a:srgbClr val="C00000"/>
                              </a:solidFill>
                              <a:latin typeface="Cambria Math" panose="02040503050406030204" pitchFamily="18" charset="0"/>
                            </a:rPr>
                          </m:ctrlPr>
                        </m:sSupPr>
                        <m:e>
                          <m:r>
                            <a:rPr lang="zh-CN" altLang="en-US" sz="2400" b="1" i="1">
                              <a:solidFill>
                                <a:srgbClr val="C00000"/>
                              </a:solidFill>
                              <a:latin typeface="Cambria Math" panose="02040503050406030204" pitchFamily="18" charset="0"/>
                            </a:rPr>
                            <m:t>𝒆</m:t>
                          </m:r>
                        </m:e>
                        <m:sup>
                          <m:r>
                            <a:rPr lang="zh-CN" altLang="en-US" sz="2400" b="1" i="1">
                              <a:solidFill>
                                <a:srgbClr val="C00000"/>
                              </a:solidFill>
                              <a:latin typeface="Cambria Math" panose="02040503050406030204" pitchFamily="18" charset="0"/>
                            </a:rPr>
                            <m:t>𝒒</m:t>
                          </m:r>
                          <m:sSub>
                            <m:sSubPr>
                              <m:ctrlPr>
                                <a:rPr lang="zh-CN" altLang="en-US" sz="2400" b="1" i="1">
                                  <a:solidFill>
                                    <a:srgbClr val="C00000"/>
                                  </a:solidFill>
                                  <a:latin typeface="Cambria Math" panose="02040503050406030204" pitchFamily="18" charset="0"/>
                                </a:rPr>
                              </m:ctrlPr>
                            </m:sSubPr>
                            <m:e>
                              <m:r>
                                <a:rPr lang="zh-CN" altLang="en-US" sz="2400" b="1" i="1">
                                  <a:solidFill>
                                    <a:srgbClr val="C00000"/>
                                  </a:solidFill>
                                  <a:latin typeface="Cambria Math" panose="02040503050406030204" pitchFamily="18" charset="0"/>
                                </a:rPr>
                                <m:t>𝑽</m:t>
                              </m:r>
                            </m:e>
                            <m:sub>
                              <m:r>
                                <a:rPr lang="zh-CN" altLang="en-US" sz="2400" b="1" i="1">
                                  <a:solidFill>
                                    <a:srgbClr val="C00000"/>
                                  </a:solidFill>
                                  <a:latin typeface="Cambria Math" panose="02040503050406030204" pitchFamily="18" charset="0"/>
                                </a:rPr>
                                <m:t>𝟎</m:t>
                              </m:r>
                            </m:sub>
                          </m:sSub>
                          <m:r>
                            <a:rPr lang="zh-CN" altLang="en-US" sz="2400" b="1" i="1">
                              <a:solidFill>
                                <a:srgbClr val="C00000"/>
                              </a:solidFill>
                              <a:latin typeface="Cambria Math" panose="02040503050406030204" pitchFamily="18" charset="0"/>
                            </a:rPr>
                            <m:t>/</m:t>
                          </m:r>
                          <m:r>
                            <a:rPr lang="zh-CN" altLang="en-US" sz="2400" b="1" i="1">
                              <a:solidFill>
                                <a:srgbClr val="C00000"/>
                              </a:solidFill>
                              <a:latin typeface="Cambria Math" panose="02040503050406030204" pitchFamily="18" charset="0"/>
                            </a:rPr>
                            <m:t>𝒌𝑻</m:t>
                          </m:r>
                        </m:sup>
                      </m:sSup>
                    </m:oMath>
                  </a14:m>
                  <a:endParaRPr lang="zh-CN" altLang="en-US" sz="2400" b="1" dirty="0">
                    <a:solidFill>
                      <a:srgbClr val="C00000"/>
                    </a:solidFill>
                  </a:endParaRPr>
                </a:p>
              </p:txBody>
            </p:sp>
          </mc:Choice>
          <mc:Fallback>
            <p:sp>
              <p:nvSpPr>
                <p:cNvPr id="3" name="对象 2"/>
                <p:cNvSpPr txBox="1">
                  <a:spLocks noRot="1" noChangeAspect="1" noMove="1" noResize="1" noEditPoints="1" noAdjustHandles="1" noChangeArrowheads="1" noChangeShapeType="1" noTextEdit="1"/>
                </p:cNvSpPr>
                <p:nvPr/>
              </p:nvSpPr>
              <p:spPr bwMode="auto">
                <a:xfrm>
                  <a:off x="-297" y="8117"/>
                  <a:ext cx="14357" cy="1348"/>
                </a:xfrm>
                <a:prstGeom prst="rect">
                  <a:avLst/>
                </a:prstGeom>
                <a:blipFill rotWithShape="1">
                  <a:blip r:embed="rId5"/>
                </a:blipFill>
              </p:spPr>
              <p:txBody>
                <a:bodyPr/>
                <a:lstStyle/>
                <a:p>
                  <a:r>
                    <a:rPr lang="zh-CN" altLang="en-US">
                      <a:noFill/>
                    </a:rPr>
                    <a:t> </a:t>
                  </a:r>
                </a:p>
              </p:txBody>
            </p:sp>
          </mc:Fallback>
        </mc:AlternateContent>
        <p:sp>
          <p:nvSpPr>
            <p:cNvPr id="15" name="矩形 14"/>
            <p:cNvSpPr/>
            <p:nvPr/>
          </p:nvSpPr>
          <p:spPr>
            <a:xfrm>
              <a:off x="1417" y="9138"/>
              <a:ext cx="680" cy="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弧形箭头 16"/>
            <p:cNvSpPr/>
            <p:nvPr/>
          </p:nvSpPr>
          <p:spPr>
            <a:xfrm>
              <a:off x="2097" y="9210"/>
              <a:ext cx="1701" cy="3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p:cNvSpPr/>
            <p:nvPr/>
          </p:nvSpPr>
          <p:spPr>
            <a:xfrm>
              <a:off x="8107" y="9294"/>
              <a:ext cx="680" cy="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弧形箭头 18"/>
            <p:cNvSpPr/>
            <p:nvPr/>
          </p:nvSpPr>
          <p:spPr>
            <a:xfrm>
              <a:off x="8788" y="9313"/>
              <a:ext cx="1189" cy="237"/>
            </a:xfrm>
            <a:prstGeom prst="curvedUpArrow">
              <a:avLst>
                <a:gd name="adj1" fmla="val 25000"/>
                <a:gd name="adj2" fmla="val 50000"/>
                <a:gd name="adj3" fmla="val 660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右大括号 7"/>
          <p:cNvSpPr/>
          <p:nvPr/>
        </p:nvSpPr>
        <p:spPr>
          <a:xfrm>
            <a:off x="6746240" y="1484630"/>
            <a:ext cx="313690" cy="1584325"/>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0156DD95-F506-4E17-8108-3C81894B7964}" type="slidenum">
              <a:rPr lang="en-US" altLang="zh-CN"/>
            </a:fld>
            <a:endParaRPr lang="en-US" altLang="zh-CN"/>
          </a:p>
        </p:txBody>
      </p:sp>
      <p:sp>
        <p:nvSpPr>
          <p:cNvPr id="363524" name="Object 4"/>
          <p:cNvSpPr txBox="1"/>
          <p:nvPr/>
        </p:nvSpPr>
        <p:spPr bwMode="auto">
          <a:xfrm>
            <a:off x="4514850" y="3321050"/>
            <a:ext cx="114300" cy="215900"/>
          </a:xfrm>
          <a:prstGeom prst="rect">
            <a:avLst/>
          </a:prstGeom>
          <a:noFill/>
        </p:spPr>
        <p:txBody>
          <a:bodyPr>
            <a:normAutofit fontScale="55000" lnSpcReduction="20000"/>
          </a:bodyPr>
          <a:lstStyle/>
          <a:p>
            <a:endParaRPr lang="zh-CN" altLang="en-US"/>
          </a:p>
        </p:txBody>
      </p:sp>
      <mc:AlternateContent xmlns:mc="http://schemas.openxmlformats.org/markup-compatibility/2006">
        <mc:Choice xmlns:a14="http://schemas.microsoft.com/office/drawing/2010/main" Requires="a14">
          <p:sp>
            <p:nvSpPr>
              <p:cNvPr id="7172" name="Object 4"/>
              <p:cNvSpPr txBox="1"/>
              <p:nvPr/>
            </p:nvSpPr>
            <p:spPr bwMode="auto">
              <a:xfrm>
                <a:off x="97056" y="166783"/>
                <a:ext cx="9046944" cy="2448272"/>
              </a:xfrm>
              <a:prstGeom prst="rect">
                <a:avLst/>
              </a:prstGeom>
              <a:noFill/>
              <a:ln>
                <a:noFill/>
              </a:ln>
              <a:effectLst/>
            </p:spPr>
            <p:txBody>
              <a:bodyPr>
                <a:noAutofit/>
              </a:bodyPr>
              <a:lstStyle/>
              <a:p>
                <a:pPr>
                  <a:lnSpc>
                    <a:spcPct val="150000"/>
                  </a:lnSpc>
                </a:pPr>
                <a14:m>
                  <m:oMathPara xmlns:m="http://schemas.openxmlformats.org/officeDocument/2006/math">
                    <m:oMathParaPr>
                      <m:jc m:val="left"/>
                    </m:oMathParaPr>
                    <m:oMath xmlns:m="http://schemas.openxmlformats.org/officeDocument/2006/math">
                      <m:sSub>
                        <m:sSubPr>
                          <m:ctrlPr>
                            <a:rPr lang="zh-CN" altLang="en-US" sz="3200" b="1" i="1" smtClean="0">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𝑱</m:t>
                          </m:r>
                        </m:e>
                        <m:sub>
                          <m:r>
                            <a:rPr lang="zh-CN" altLang="en-US" sz="3200" b="1" i="1">
                              <a:solidFill>
                                <a:srgbClr val="0000FF"/>
                              </a:solidFill>
                              <a:latin typeface="Cambria Math" panose="02040503050406030204" pitchFamily="18" charset="0"/>
                            </a:rPr>
                            <m:t>𝟏</m:t>
                          </m:r>
                        </m:sub>
                      </m:sSub>
                      <m:r>
                        <a:rPr lang="zh-CN" altLang="en-US" sz="3200" b="1" i="1">
                          <a:solidFill>
                            <a:srgbClr val="0000FF"/>
                          </a:solidFill>
                          <a:latin typeface="Cambria Math" panose="02040503050406030204" pitchFamily="18" charset="0"/>
                        </a:rPr>
                        <m:t>=</m:t>
                      </m:r>
                      <m:d>
                        <m:dPr>
                          <m:begChr m:val="["/>
                          <m:endChr m:val="]"/>
                          <m:ctrlPr>
                            <a:rPr lang="zh-CN" altLang="en-US" sz="3200" b="1" i="1">
                              <a:solidFill>
                                <a:srgbClr val="0000FF"/>
                              </a:solidFill>
                              <a:latin typeface="Cambria Math" panose="02040503050406030204" pitchFamily="18" charset="0"/>
                            </a:rPr>
                          </m:ctrlPr>
                        </m:dPr>
                        <m:e>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𝑰</m:t>
                              </m:r>
                            </m:e>
                            <m:sub>
                              <m:r>
                                <a:rPr lang="zh-CN" altLang="en-US" sz="3200" b="1" i="1">
                                  <a:solidFill>
                                    <a:srgbClr val="0000FF"/>
                                  </a:solidFill>
                                  <a:latin typeface="Cambria Math" panose="02040503050406030204" pitchFamily="18" charset="0"/>
                                </a:rPr>
                                <m:t>𝒑</m:t>
                              </m:r>
                              <m:r>
                                <a:rPr lang="zh-CN" altLang="en-US" sz="3200" b="1" i="1">
                                  <a:solidFill>
                                    <a:srgbClr val="0000FF"/>
                                  </a:solidFill>
                                  <a:latin typeface="Cambria Math" panose="02040503050406030204" pitchFamily="18" charset="0"/>
                                </a:rPr>
                                <m:t>𝟎</m:t>
                              </m:r>
                            </m:sub>
                          </m:sSub>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𝟏</m:t>
                          </m:r>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𝒋</m:t>
                          </m:r>
                          <m:r>
                            <a:rPr lang="zh-CN" altLang="en-US" sz="3200" b="1" i="1">
                              <a:solidFill>
                                <a:srgbClr val="0000FF"/>
                              </a:solidFill>
                              <a:latin typeface="Cambria Math" panose="02040503050406030204" pitchFamily="18" charset="0"/>
                            </a:rPr>
                            <m:t>𝝎</m:t>
                          </m:r>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𝝉</m:t>
                              </m:r>
                            </m:e>
                            <m:sub>
                              <m:r>
                                <a:rPr lang="zh-CN" altLang="en-US" sz="3200" b="1" i="1">
                                  <a:solidFill>
                                    <a:srgbClr val="0000FF"/>
                                  </a:solidFill>
                                  <a:latin typeface="Cambria Math" panose="02040503050406030204" pitchFamily="18" charset="0"/>
                                </a:rPr>
                                <m:t>𝒑</m:t>
                              </m:r>
                            </m:sub>
                          </m:sSub>
                          <m:sSup>
                            <m:sSupPr>
                              <m:ctrlPr>
                                <a:rPr lang="zh-CN" altLang="en-US" sz="3200" b="1" i="1">
                                  <a:solidFill>
                                    <a:srgbClr val="0000FF"/>
                                  </a:solidFill>
                                  <a:latin typeface="Cambria Math" panose="02040503050406030204" pitchFamily="18" charset="0"/>
                                </a:rPr>
                              </m:ctrlPr>
                            </m:sSupPr>
                            <m:e>
                              <m:r>
                                <a:rPr lang="zh-CN" altLang="en-US" sz="3200" b="1" i="1">
                                  <a:solidFill>
                                    <a:srgbClr val="0000FF"/>
                                  </a:solidFill>
                                  <a:latin typeface="Cambria Math" panose="02040503050406030204" pitchFamily="18" charset="0"/>
                                </a:rPr>
                                <m:t>)</m:t>
                              </m:r>
                            </m:e>
                            <m:sup>
                              <m:r>
                                <a:rPr lang="zh-CN" altLang="en-US" sz="3200" b="1" i="1">
                                  <a:solidFill>
                                    <a:srgbClr val="0000FF"/>
                                  </a:solidFill>
                                  <a:latin typeface="Cambria Math" panose="02040503050406030204" pitchFamily="18" charset="0"/>
                                </a:rPr>
                                <m:t>𝟏</m:t>
                              </m:r>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𝟐</m:t>
                              </m:r>
                            </m:sup>
                          </m:sSup>
                          <m:r>
                            <a:rPr lang="zh-CN" altLang="en-US" sz="3200" b="1" i="1">
                              <a:solidFill>
                                <a:srgbClr val="0000FF"/>
                              </a:solidFill>
                              <a:latin typeface="Cambria Math" panose="02040503050406030204" pitchFamily="18" charset="0"/>
                            </a:rPr>
                            <m:t>+</m:t>
                          </m:r>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𝑰</m:t>
                              </m:r>
                            </m:e>
                            <m:sub>
                              <m:r>
                                <a:rPr lang="zh-CN" altLang="en-US" sz="3200" b="1" i="1">
                                  <a:solidFill>
                                    <a:srgbClr val="0000FF"/>
                                  </a:solidFill>
                                  <a:latin typeface="Cambria Math" panose="02040503050406030204" pitchFamily="18" charset="0"/>
                                </a:rPr>
                                <m:t>𝒏</m:t>
                              </m:r>
                              <m:r>
                                <a:rPr lang="zh-CN" altLang="en-US" sz="3200" b="1" i="1">
                                  <a:solidFill>
                                    <a:srgbClr val="0000FF"/>
                                  </a:solidFill>
                                  <a:latin typeface="Cambria Math" panose="02040503050406030204" pitchFamily="18" charset="0"/>
                                </a:rPr>
                                <m:t>𝟎</m:t>
                              </m:r>
                            </m:sub>
                          </m:sSub>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𝟏</m:t>
                          </m:r>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𝒋</m:t>
                          </m:r>
                          <m:r>
                            <a:rPr lang="zh-CN" altLang="en-US" sz="3200" b="1" i="1">
                              <a:solidFill>
                                <a:srgbClr val="0000FF"/>
                              </a:solidFill>
                              <a:latin typeface="Cambria Math" panose="02040503050406030204" pitchFamily="18" charset="0"/>
                            </a:rPr>
                            <m:t>𝝎</m:t>
                          </m:r>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𝝉</m:t>
                              </m:r>
                            </m:e>
                            <m:sub>
                              <m:r>
                                <a:rPr lang="zh-CN" altLang="en-US" sz="3200" b="1" i="1">
                                  <a:solidFill>
                                    <a:srgbClr val="0000FF"/>
                                  </a:solidFill>
                                  <a:latin typeface="Cambria Math" panose="02040503050406030204" pitchFamily="18" charset="0"/>
                                </a:rPr>
                                <m:t>𝒏</m:t>
                              </m:r>
                            </m:sub>
                          </m:sSub>
                          <m:sSup>
                            <m:sSupPr>
                              <m:ctrlPr>
                                <a:rPr lang="zh-CN" altLang="en-US" sz="3200" b="1" i="1">
                                  <a:solidFill>
                                    <a:srgbClr val="0000FF"/>
                                  </a:solidFill>
                                  <a:latin typeface="Cambria Math" panose="02040503050406030204" pitchFamily="18" charset="0"/>
                                </a:rPr>
                              </m:ctrlPr>
                            </m:sSupPr>
                            <m:e>
                              <m:r>
                                <a:rPr lang="zh-CN" altLang="en-US" sz="3200" b="1" i="1">
                                  <a:solidFill>
                                    <a:srgbClr val="0000FF"/>
                                  </a:solidFill>
                                  <a:latin typeface="Cambria Math" panose="02040503050406030204" pitchFamily="18" charset="0"/>
                                </a:rPr>
                                <m:t>)</m:t>
                              </m:r>
                            </m:e>
                            <m:sup>
                              <m:r>
                                <a:rPr lang="zh-CN" altLang="en-US" sz="3200" b="1" i="1">
                                  <a:solidFill>
                                    <a:srgbClr val="0000FF"/>
                                  </a:solidFill>
                                  <a:latin typeface="Cambria Math" panose="02040503050406030204" pitchFamily="18" charset="0"/>
                                </a:rPr>
                                <m:t>𝟏</m:t>
                              </m:r>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𝟐</m:t>
                              </m:r>
                            </m:sup>
                          </m:sSup>
                        </m:e>
                      </m:d>
                      <m:f>
                        <m:fPr>
                          <m:ctrlPr>
                            <a:rPr lang="zh-CN" altLang="en-US" sz="3200" b="1" i="1">
                              <a:solidFill>
                                <a:srgbClr val="0000FF"/>
                              </a:solidFill>
                              <a:latin typeface="Cambria Math" panose="02040503050406030204" pitchFamily="18" charset="0"/>
                            </a:rPr>
                          </m:ctrlPr>
                        </m:fPr>
                        <m:num>
                          <m:r>
                            <a:rPr lang="zh-CN" altLang="en-US" sz="3200" b="1" i="1">
                              <a:solidFill>
                                <a:srgbClr val="0000FF"/>
                              </a:solidFill>
                              <a:latin typeface="Cambria Math" panose="02040503050406030204" pitchFamily="18" charset="0"/>
                            </a:rPr>
                            <m:t>𝒒</m:t>
                          </m:r>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𝑽</m:t>
                              </m:r>
                            </m:e>
                            <m:sub>
                              <m:r>
                                <a:rPr lang="zh-CN" altLang="en-US" sz="3200" b="1" i="1">
                                  <a:solidFill>
                                    <a:srgbClr val="0000FF"/>
                                  </a:solidFill>
                                  <a:latin typeface="Cambria Math" panose="02040503050406030204" pitchFamily="18" charset="0"/>
                                </a:rPr>
                                <m:t>𝟏</m:t>
                              </m:r>
                            </m:sub>
                          </m:sSub>
                        </m:num>
                        <m:den>
                          <m:r>
                            <a:rPr lang="zh-CN" altLang="en-US" sz="3200" b="1" i="1">
                              <a:solidFill>
                                <a:srgbClr val="0000FF"/>
                              </a:solidFill>
                              <a:latin typeface="Cambria Math" panose="02040503050406030204" pitchFamily="18" charset="0"/>
                            </a:rPr>
                            <m:t>𝒌𝑻</m:t>
                          </m:r>
                        </m:den>
                      </m:f>
                      <m:sSup>
                        <m:sSupPr>
                          <m:ctrlPr>
                            <a:rPr lang="zh-CN" altLang="en-US" sz="3200" b="1" i="1">
                              <a:solidFill>
                                <a:srgbClr val="0000FF"/>
                              </a:solidFill>
                              <a:latin typeface="Cambria Math" panose="02040503050406030204" pitchFamily="18" charset="0"/>
                            </a:rPr>
                          </m:ctrlPr>
                        </m:sSupPr>
                        <m:e>
                          <m:r>
                            <a:rPr lang="zh-CN" altLang="en-US" sz="3200" b="1" i="1">
                              <a:solidFill>
                                <a:srgbClr val="0000FF"/>
                              </a:solidFill>
                              <a:latin typeface="Cambria Math" panose="02040503050406030204" pitchFamily="18" charset="0"/>
                            </a:rPr>
                            <m:t>𝒆</m:t>
                          </m:r>
                        </m:e>
                        <m:sup>
                          <m:r>
                            <a:rPr lang="zh-CN" altLang="en-US" sz="3200" b="1" i="1">
                              <a:solidFill>
                                <a:srgbClr val="0000FF"/>
                              </a:solidFill>
                              <a:latin typeface="Cambria Math" panose="02040503050406030204" pitchFamily="18" charset="0"/>
                            </a:rPr>
                            <m:t>𝒋</m:t>
                          </m:r>
                          <m:r>
                            <a:rPr lang="zh-CN" altLang="en-US" sz="3200" b="1" i="1">
                              <a:solidFill>
                                <a:srgbClr val="0000FF"/>
                              </a:solidFill>
                              <a:latin typeface="Cambria Math" panose="02040503050406030204" pitchFamily="18" charset="0"/>
                            </a:rPr>
                            <m:t>𝝎</m:t>
                          </m:r>
                          <m:r>
                            <a:rPr lang="zh-CN" altLang="en-US" sz="3200" b="1" i="1">
                              <a:solidFill>
                                <a:srgbClr val="0000FF"/>
                              </a:solidFill>
                              <a:latin typeface="Cambria Math" panose="02040503050406030204" pitchFamily="18" charset="0"/>
                            </a:rPr>
                            <m:t>𝒕</m:t>
                          </m:r>
                        </m:sup>
                      </m:sSup>
                    </m:oMath>
                  </m:oMathPara>
                </a14:m>
                <a:endParaRPr lang="zh-CN" altLang="en-US" sz="3200" b="1" dirty="0">
                  <a:solidFill>
                    <a:srgbClr val="0000FF"/>
                  </a:solidFill>
                </a:endParaRPr>
              </a:p>
            </p:txBody>
          </p:sp>
        </mc:Choice>
        <mc:Fallback>
          <p:sp>
            <p:nvSpPr>
              <p:cNvPr id="7172" name="Object 4"/>
              <p:cNvSpPr txBox="1">
                <a:spLocks noRot="1" noChangeAspect="1" noMove="1" noResize="1" noEditPoints="1" noAdjustHandles="1" noChangeArrowheads="1" noChangeShapeType="1" noTextEdit="1"/>
              </p:cNvSpPr>
              <p:nvPr/>
            </p:nvSpPr>
            <p:spPr bwMode="auto">
              <a:xfrm>
                <a:off x="97056" y="166783"/>
                <a:ext cx="9046944" cy="2448272"/>
              </a:xfrm>
              <a:prstGeom prst="rect">
                <a:avLst/>
              </a:prstGeom>
              <a:blipFill rotWithShape="1">
                <a:blip r:embed="rId1"/>
                <a:stretch>
                  <a:fillRect l="-6" t="-17" b="5"/>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对象 1"/>
              <p:cNvSpPr txBox="1"/>
              <p:nvPr/>
            </p:nvSpPr>
            <p:spPr bwMode="auto">
              <a:xfrm>
                <a:off x="107504" y="3321050"/>
                <a:ext cx="8809483" cy="2952204"/>
              </a:xfrm>
              <a:prstGeom prst="rect">
                <a:avLst/>
              </a:prstGeom>
              <a:noFill/>
            </p:spPr>
            <p:txBody>
              <a:bodyPr>
                <a:normAutofit/>
              </a:bodyPr>
              <a:lstStyle/>
              <a:p>
                <a:pPr>
                  <a:lnSpc>
                    <a:spcPct val="150000"/>
                  </a:lnSpc>
                </a:pPr>
                <a14:m>
                  <m:oMathPara xmlns:m="http://schemas.openxmlformats.org/officeDocument/2006/math">
                    <m:oMathParaPr>
                      <m:jc m:val="left"/>
                    </m:oMathParaPr>
                    <m:oMath xmlns:m="http://schemas.openxmlformats.org/officeDocument/2006/math">
                      <m:r>
                        <a:rPr lang="zh-CN" altLang="en-US" sz="3200" b="1" i="1" smtClean="0">
                          <a:solidFill>
                            <a:srgbClr val="0000FF"/>
                          </a:solidFill>
                          <a:latin typeface="Cambria Math" panose="02040503050406030204" pitchFamily="18" charset="0"/>
                        </a:rPr>
                        <m:t>𝒀</m:t>
                      </m:r>
                      <m:r>
                        <a:rPr lang="zh-CN" altLang="en-US" sz="3200" b="1" i="1" smtClean="0">
                          <a:solidFill>
                            <a:srgbClr val="0000FF"/>
                          </a:solidFill>
                          <a:latin typeface="Cambria Math" panose="02040503050406030204" pitchFamily="18" charset="0"/>
                        </a:rPr>
                        <m:t>=</m:t>
                      </m:r>
                      <m:f>
                        <m:fPr>
                          <m:ctrlPr>
                            <a:rPr lang="zh-CN" altLang="en-US" sz="3200" b="1" i="1">
                              <a:solidFill>
                                <a:srgbClr val="0000FF"/>
                              </a:solidFill>
                              <a:latin typeface="Cambria Math" panose="02040503050406030204" pitchFamily="18" charset="0"/>
                            </a:rPr>
                          </m:ctrlPr>
                        </m:fPr>
                        <m:num>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𝑱</m:t>
                              </m:r>
                            </m:e>
                            <m:sub>
                              <m:r>
                                <a:rPr lang="zh-CN" altLang="en-US" sz="3200" b="1" i="1">
                                  <a:solidFill>
                                    <a:srgbClr val="0000FF"/>
                                  </a:solidFill>
                                  <a:latin typeface="Cambria Math" panose="02040503050406030204" pitchFamily="18" charset="0"/>
                                </a:rPr>
                                <m:t>𝟏</m:t>
                              </m:r>
                            </m:sub>
                          </m:sSub>
                        </m:num>
                        <m:den>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𝑽</m:t>
                              </m:r>
                            </m:e>
                            <m:sub>
                              <m:r>
                                <a:rPr lang="zh-CN" altLang="en-US" sz="3200" b="1" i="1">
                                  <a:solidFill>
                                    <a:srgbClr val="0000FF"/>
                                  </a:solidFill>
                                  <a:latin typeface="Cambria Math" panose="02040503050406030204" pitchFamily="18" charset="0"/>
                                </a:rPr>
                                <m:t>𝟏</m:t>
                              </m:r>
                            </m:sub>
                          </m:sSub>
                          <m:sSup>
                            <m:sSupPr>
                              <m:ctrlPr>
                                <a:rPr lang="zh-CN" altLang="en-US" sz="3200" b="1" i="1">
                                  <a:solidFill>
                                    <a:srgbClr val="0000FF"/>
                                  </a:solidFill>
                                  <a:latin typeface="Cambria Math" panose="02040503050406030204" pitchFamily="18" charset="0"/>
                                </a:rPr>
                              </m:ctrlPr>
                            </m:sSupPr>
                            <m:e>
                              <m:r>
                                <a:rPr lang="zh-CN" altLang="en-US" sz="3200" b="1" i="1">
                                  <a:solidFill>
                                    <a:srgbClr val="0000FF"/>
                                  </a:solidFill>
                                  <a:latin typeface="Cambria Math" panose="02040503050406030204" pitchFamily="18" charset="0"/>
                                </a:rPr>
                                <m:t>𝒆</m:t>
                              </m:r>
                            </m:e>
                            <m:sup>
                              <m:r>
                                <a:rPr lang="zh-CN" altLang="en-US" sz="3200" b="1" i="1">
                                  <a:solidFill>
                                    <a:srgbClr val="0000FF"/>
                                  </a:solidFill>
                                  <a:latin typeface="Cambria Math" panose="02040503050406030204" pitchFamily="18" charset="0"/>
                                </a:rPr>
                                <m:t>𝒋</m:t>
                              </m:r>
                              <m:r>
                                <a:rPr lang="zh-CN" altLang="en-US" sz="3200" b="1" i="1">
                                  <a:solidFill>
                                    <a:srgbClr val="0000FF"/>
                                  </a:solidFill>
                                  <a:latin typeface="Cambria Math" panose="02040503050406030204" pitchFamily="18" charset="0"/>
                                </a:rPr>
                                <m:t>𝝎</m:t>
                              </m:r>
                              <m:r>
                                <a:rPr lang="zh-CN" altLang="en-US" sz="3200" b="1" i="1">
                                  <a:solidFill>
                                    <a:srgbClr val="0000FF"/>
                                  </a:solidFill>
                                  <a:latin typeface="Cambria Math" panose="02040503050406030204" pitchFamily="18" charset="0"/>
                                </a:rPr>
                                <m:t>𝒕</m:t>
                              </m:r>
                            </m:sup>
                          </m:sSup>
                        </m:den>
                      </m:f>
                    </m:oMath>
                    <m:oMath xmlns:m="http://schemas.openxmlformats.org/officeDocument/2006/math">
                      <m:r>
                        <a:rPr lang="zh-CN" altLang="en-US" sz="3200" b="1" i="1">
                          <a:solidFill>
                            <a:srgbClr val="0000FF"/>
                          </a:solidFill>
                          <a:latin typeface="Cambria Math" panose="02040503050406030204" pitchFamily="18" charset="0"/>
                        </a:rPr>
                        <m:t>=</m:t>
                      </m:r>
                      <m:f>
                        <m:fPr>
                          <m:ctrlPr>
                            <a:rPr lang="zh-CN" altLang="en-US" sz="3200" b="1" i="1">
                              <a:solidFill>
                                <a:srgbClr val="0000FF"/>
                              </a:solidFill>
                              <a:latin typeface="Cambria Math" panose="02040503050406030204" pitchFamily="18" charset="0"/>
                            </a:rPr>
                          </m:ctrlPr>
                        </m:fPr>
                        <m:num>
                          <m:r>
                            <a:rPr lang="zh-CN" altLang="en-US" sz="3200" b="1" i="1">
                              <a:solidFill>
                                <a:srgbClr val="0000FF"/>
                              </a:solidFill>
                              <a:latin typeface="Cambria Math" panose="02040503050406030204" pitchFamily="18" charset="0"/>
                            </a:rPr>
                            <m:t>𝒒</m:t>
                          </m:r>
                        </m:num>
                        <m:den>
                          <m:r>
                            <a:rPr lang="zh-CN" altLang="en-US" sz="3200" b="1" i="1">
                              <a:solidFill>
                                <a:srgbClr val="0000FF"/>
                              </a:solidFill>
                              <a:latin typeface="Cambria Math" panose="02040503050406030204" pitchFamily="18" charset="0"/>
                            </a:rPr>
                            <m:t>𝒌𝑻</m:t>
                          </m:r>
                        </m:den>
                      </m:f>
                      <m:d>
                        <m:dPr>
                          <m:begChr m:val="["/>
                          <m:endChr m:val="]"/>
                          <m:ctrlPr>
                            <a:rPr lang="zh-CN" altLang="en-US" sz="3200" b="1" i="1">
                              <a:solidFill>
                                <a:srgbClr val="0000FF"/>
                              </a:solidFill>
                              <a:latin typeface="Cambria Math" panose="02040503050406030204" pitchFamily="18" charset="0"/>
                            </a:rPr>
                          </m:ctrlPr>
                        </m:dPr>
                        <m:e>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𝑰</m:t>
                              </m:r>
                            </m:e>
                            <m:sub>
                              <m:r>
                                <a:rPr lang="zh-CN" altLang="en-US" sz="3200" b="1" i="1">
                                  <a:solidFill>
                                    <a:srgbClr val="0000FF"/>
                                  </a:solidFill>
                                  <a:latin typeface="Cambria Math" panose="02040503050406030204" pitchFamily="18" charset="0"/>
                                </a:rPr>
                                <m:t>𝒑</m:t>
                              </m:r>
                              <m:r>
                                <a:rPr lang="zh-CN" altLang="en-US" sz="3200" b="1" i="1">
                                  <a:solidFill>
                                    <a:srgbClr val="0000FF"/>
                                  </a:solidFill>
                                  <a:latin typeface="Cambria Math" panose="02040503050406030204" pitchFamily="18" charset="0"/>
                                </a:rPr>
                                <m:t>𝟎</m:t>
                              </m:r>
                            </m:sub>
                          </m:sSub>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𝟏</m:t>
                          </m:r>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𝒋</m:t>
                          </m:r>
                          <m:r>
                            <a:rPr lang="zh-CN" altLang="en-US" sz="3200" b="1" i="1">
                              <a:solidFill>
                                <a:srgbClr val="0000FF"/>
                              </a:solidFill>
                              <a:latin typeface="Cambria Math" panose="02040503050406030204" pitchFamily="18" charset="0"/>
                            </a:rPr>
                            <m:t>𝝎</m:t>
                          </m:r>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𝝉</m:t>
                              </m:r>
                            </m:e>
                            <m:sub>
                              <m:r>
                                <a:rPr lang="zh-CN" altLang="en-US" sz="3200" b="1" i="1">
                                  <a:solidFill>
                                    <a:srgbClr val="0000FF"/>
                                  </a:solidFill>
                                  <a:latin typeface="Cambria Math" panose="02040503050406030204" pitchFamily="18" charset="0"/>
                                </a:rPr>
                                <m:t>𝒑</m:t>
                              </m:r>
                            </m:sub>
                          </m:sSub>
                          <m:sSup>
                            <m:sSupPr>
                              <m:ctrlPr>
                                <a:rPr lang="zh-CN" altLang="en-US" sz="3200" b="1" i="1">
                                  <a:solidFill>
                                    <a:srgbClr val="0000FF"/>
                                  </a:solidFill>
                                  <a:latin typeface="Cambria Math" panose="02040503050406030204" pitchFamily="18" charset="0"/>
                                </a:rPr>
                              </m:ctrlPr>
                            </m:sSupPr>
                            <m:e>
                              <m:r>
                                <a:rPr lang="zh-CN" altLang="en-US" sz="3200" b="1" i="1">
                                  <a:solidFill>
                                    <a:srgbClr val="0000FF"/>
                                  </a:solidFill>
                                  <a:latin typeface="Cambria Math" panose="02040503050406030204" pitchFamily="18" charset="0"/>
                                </a:rPr>
                                <m:t>)</m:t>
                              </m:r>
                            </m:e>
                            <m:sup>
                              <m:r>
                                <a:rPr lang="zh-CN" altLang="en-US" sz="3200" b="1" i="1">
                                  <a:solidFill>
                                    <a:srgbClr val="0000FF"/>
                                  </a:solidFill>
                                  <a:latin typeface="Cambria Math" panose="02040503050406030204" pitchFamily="18" charset="0"/>
                                </a:rPr>
                                <m:t>𝟏</m:t>
                              </m:r>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𝟐</m:t>
                              </m:r>
                            </m:sup>
                          </m:sSup>
                          <m:r>
                            <a:rPr lang="zh-CN" altLang="en-US" sz="3200" b="1" i="1">
                              <a:solidFill>
                                <a:srgbClr val="0000FF"/>
                              </a:solidFill>
                              <a:latin typeface="Cambria Math" panose="02040503050406030204" pitchFamily="18" charset="0"/>
                            </a:rPr>
                            <m:t>+</m:t>
                          </m:r>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𝑰</m:t>
                              </m:r>
                            </m:e>
                            <m:sub>
                              <m:r>
                                <a:rPr lang="zh-CN" altLang="en-US" sz="3200" b="1" i="1">
                                  <a:solidFill>
                                    <a:srgbClr val="0000FF"/>
                                  </a:solidFill>
                                  <a:latin typeface="Cambria Math" panose="02040503050406030204" pitchFamily="18" charset="0"/>
                                </a:rPr>
                                <m:t>𝒏</m:t>
                              </m:r>
                              <m:r>
                                <a:rPr lang="zh-CN" altLang="en-US" sz="3200" b="1" i="1">
                                  <a:solidFill>
                                    <a:srgbClr val="0000FF"/>
                                  </a:solidFill>
                                  <a:latin typeface="Cambria Math" panose="02040503050406030204" pitchFamily="18" charset="0"/>
                                </a:rPr>
                                <m:t>𝟎</m:t>
                              </m:r>
                            </m:sub>
                          </m:sSub>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𝟏</m:t>
                          </m:r>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𝒋</m:t>
                          </m:r>
                          <m:r>
                            <a:rPr lang="zh-CN" altLang="en-US" sz="3200" b="1" i="1">
                              <a:solidFill>
                                <a:srgbClr val="0000FF"/>
                              </a:solidFill>
                              <a:latin typeface="Cambria Math" panose="02040503050406030204" pitchFamily="18" charset="0"/>
                            </a:rPr>
                            <m:t>𝝎</m:t>
                          </m:r>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𝝉</m:t>
                              </m:r>
                            </m:e>
                            <m:sub>
                              <m:r>
                                <a:rPr lang="zh-CN" altLang="en-US" sz="3200" b="1" i="1">
                                  <a:solidFill>
                                    <a:srgbClr val="0000FF"/>
                                  </a:solidFill>
                                  <a:latin typeface="Cambria Math" panose="02040503050406030204" pitchFamily="18" charset="0"/>
                                </a:rPr>
                                <m:t>𝒏</m:t>
                              </m:r>
                            </m:sub>
                          </m:sSub>
                          <m:sSup>
                            <m:sSupPr>
                              <m:ctrlPr>
                                <a:rPr lang="zh-CN" altLang="en-US" sz="3200" b="1" i="1">
                                  <a:solidFill>
                                    <a:srgbClr val="0000FF"/>
                                  </a:solidFill>
                                  <a:latin typeface="Cambria Math" panose="02040503050406030204" pitchFamily="18" charset="0"/>
                                </a:rPr>
                              </m:ctrlPr>
                            </m:sSupPr>
                            <m:e>
                              <m:r>
                                <a:rPr lang="zh-CN" altLang="en-US" sz="3200" b="1" i="1">
                                  <a:solidFill>
                                    <a:srgbClr val="0000FF"/>
                                  </a:solidFill>
                                  <a:latin typeface="Cambria Math" panose="02040503050406030204" pitchFamily="18" charset="0"/>
                                </a:rPr>
                                <m:t>)</m:t>
                              </m:r>
                            </m:e>
                            <m:sup>
                              <m:r>
                                <a:rPr lang="zh-CN" altLang="en-US" sz="3200" b="1" i="1">
                                  <a:solidFill>
                                    <a:srgbClr val="0000FF"/>
                                  </a:solidFill>
                                  <a:latin typeface="Cambria Math" panose="02040503050406030204" pitchFamily="18" charset="0"/>
                                </a:rPr>
                                <m:t>𝟏</m:t>
                              </m:r>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𝟐</m:t>
                              </m:r>
                            </m:sup>
                          </m:sSup>
                        </m:e>
                      </m:d>
                    </m:oMath>
                  </m:oMathPara>
                </a14:m>
                <a:endParaRPr lang="zh-CN" altLang="en-US" sz="3200" b="1" dirty="0">
                  <a:solidFill>
                    <a:srgbClr val="0000FF"/>
                  </a:solidFill>
                </a:endParaRPr>
              </a:p>
            </p:txBody>
          </p:sp>
        </mc:Choice>
        <mc:Fallback>
          <p:sp>
            <p:nvSpPr>
              <p:cNvPr id="2" name="对象 1"/>
              <p:cNvSpPr txBox="1">
                <a:spLocks noRot="1" noChangeAspect="1" noMove="1" noResize="1" noEditPoints="1" noAdjustHandles="1" noChangeArrowheads="1" noChangeShapeType="1" noTextEdit="1"/>
              </p:cNvSpPr>
              <p:nvPr/>
            </p:nvSpPr>
            <p:spPr bwMode="auto">
              <a:xfrm>
                <a:off x="107504" y="3321050"/>
                <a:ext cx="8809483" cy="2952204"/>
              </a:xfrm>
              <a:prstGeom prst="rect">
                <a:avLst/>
              </a:prstGeom>
              <a:blipFill rotWithShape="1">
                <a:blip r:embed="rId2"/>
                <a:stretch>
                  <a:fillRect l="-2" r="4" b="3"/>
                </a:stretch>
              </a:blipFill>
            </p:spPr>
            <p:txBody>
              <a:bodyPr/>
              <a:lstStyle/>
              <a:p>
                <a:r>
                  <a:rPr lang="zh-CN" altLang="en-US">
                    <a:noFill/>
                  </a:rPr>
                  <a:t> </a:t>
                </a:r>
              </a:p>
            </p:txBody>
          </p:sp>
        </mc:Fallback>
      </mc:AlternateContent>
      <p:sp>
        <p:nvSpPr>
          <p:cNvPr id="3" name="TextBox 2"/>
          <p:cNvSpPr txBox="1"/>
          <p:nvPr/>
        </p:nvSpPr>
        <p:spPr>
          <a:xfrm>
            <a:off x="107504" y="2736275"/>
            <a:ext cx="2501006" cy="646331"/>
          </a:xfrm>
          <a:prstGeom prst="rect">
            <a:avLst/>
          </a:prstGeom>
          <a:noFill/>
        </p:spPr>
        <p:txBody>
          <a:bodyPr wrap="none" rtlCol="0">
            <a:spAutoFit/>
          </a:bodyPr>
          <a:lstStyle/>
          <a:p>
            <a:r>
              <a:rPr lang="zh-CN" altLang="en-US" sz="3600" b="1" dirty="0">
                <a:solidFill>
                  <a:srgbClr val="C00000"/>
                </a:solidFill>
                <a:latin typeface="黑体" panose="02010609060101010101" pitchFamily="49" charset="-122"/>
                <a:ea typeface="黑体" panose="02010609060101010101" pitchFamily="49" charset="-122"/>
              </a:rPr>
              <a:t>交流导纳：</a:t>
            </a:r>
            <a:endParaRPr lang="zh-CN" altLang="en-US" sz="3600" b="1" dirty="0">
              <a:solidFill>
                <a:srgbClr val="C00000"/>
              </a:solidFill>
              <a:latin typeface="黑体" panose="02010609060101010101" pitchFamily="49" charset="-122"/>
              <a:ea typeface="黑体" panose="02010609060101010101" pitchFamily="49"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4D22935-B7F4-488E-9A61-C720C908CEB8}" type="slidenum">
              <a:rPr lang="en-US" altLang="zh-CN"/>
            </a:fld>
            <a:endParaRPr lang="en-US" altLang="zh-CN"/>
          </a:p>
        </p:txBody>
      </p:sp>
      <mc:AlternateContent xmlns:mc="http://schemas.openxmlformats.org/markup-compatibility/2006">
        <mc:Choice xmlns:a14="http://schemas.microsoft.com/office/drawing/2010/main" Requires="a14">
          <p:sp>
            <p:nvSpPr>
              <p:cNvPr id="9220" name="Object 4"/>
              <p:cNvSpPr txBox="1"/>
              <p:nvPr/>
            </p:nvSpPr>
            <p:spPr bwMode="auto">
              <a:xfrm>
                <a:off x="35551" y="1700674"/>
                <a:ext cx="8496944" cy="2664296"/>
              </a:xfrm>
              <a:prstGeom prst="rect">
                <a:avLst/>
              </a:prstGeom>
              <a:noFill/>
              <a:ln>
                <a:noFill/>
              </a:ln>
              <a:effectLst/>
            </p:spPr>
            <p:txBody>
              <a:bodyPr>
                <a:normAutofit/>
              </a:bodyPr>
              <a:lstStyle/>
              <a:p>
                <a:pPr algn="ctr">
                  <a:lnSpc>
                    <a:spcPct val="150000"/>
                  </a:lnSpc>
                </a:pPr>
                <a14:m>
                  <m:oMathPara xmlns:m="http://schemas.openxmlformats.org/officeDocument/2006/math">
                    <m:oMathParaPr>
                      <m:jc m:val="center"/>
                    </m:oMathParaPr>
                    <m:oMath xmlns:m="http://schemas.openxmlformats.org/officeDocument/2006/math">
                      <m:r>
                        <a:rPr lang="zh-CN" altLang="en-US" sz="2800" b="1" i="1" smtClean="0">
                          <a:solidFill>
                            <a:srgbClr val="0000FF"/>
                          </a:solidFill>
                          <a:latin typeface="Cambria Math" panose="02040503050406030204" pitchFamily="18" charset="0"/>
                        </a:rPr>
                        <m:t>𝒀</m:t>
                      </m:r>
                      <m:r>
                        <a:rPr lang="zh-CN" altLang="en-US" sz="2800" b="1" i="1" smtClean="0">
                          <a:solidFill>
                            <a:srgbClr val="0000FF"/>
                          </a:solidFill>
                          <a:latin typeface="Cambria Math" panose="02040503050406030204" pitchFamily="18" charset="0"/>
                        </a:rPr>
                        <m:t>=</m:t>
                      </m:r>
                      <m:f>
                        <m:fPr>
                          <m:ctrlPr>
                            <a:rPr lang="zh-CN" altLang="en-US" sz="2800" b="1" i="1">
                              <a:solidFill>
                                <a:srgbClr val="0000FF"/>
                              </a:solidFill>
                              <a:latin typeface="Cambria Math" panose="02040503050406030204" pitchFamily="18" charset="0"/>
                            </a:rPr>
                          </m:ctrlPr>
                        </m:fPr>
                        <m:num>
                          <m:r>
                            <a:rPr lang="zh-CN" altLang="en-US" sz="2800" b="1" i="1">
                              <a:solidFill>
                                <a:srgbClr val="0000FF"/>
                              </a:solidFill>
                              <a:latin typeface="Cambria Math" panose="02040503050406030204" pitchFamily="18" charset="0"/>
                            </a:rPr>
                            <m:t>𝒒</m:t>
                          </m:r>
                        </m:num>
                        <m:den>
                          <m:r>
                            <a:rPr lang="zh-CN" altLang="en-US" sz="2800" b="1" i="1">
                              <a:solidFill>
                                <a:srgbClr val="0000FF"/>
                              </a:solidFill>
                              <a:latin typeface="Cambria Math" panose="02040503050406030204" pitchFamily="18" charset="0"/>
                            </a:rPr>
                            <m:t>𝒌𝑻</m:t>
                          </m:r>
                        </m:den>
                      </m:f>
                      <m:d>
                        <m:dPr>
                          <m:begChr m:val="["/>
                          <m:endChr m:val="]"/>
                          <m:ctrlPr>
                            <a:rPr lang="zh-CN" altLang="en-US" sz="2800" b="1" i="1">
                              <a:solidFill>
                                <a:srgbClr val="0000FF"/>
                              </a:solidFill>
                              <a:latin typeface="Cambria Math" panose="02040503050406030204" pitchFamily="18" charset="0"/>
                            </a:rPr>
                          </m:ctrlPr>
                        </m:dPr>
                        <m:e>
                          <m:d>
                            <m:dPr>
                              <m:ctrlPr>
                                <a:rPr lang="zh-CN" altLang="en-US" sz="2800" b="1" i="1">
                                  <a:solidFill>
                                    <a:srgbClr val="0000FF"/>
                                  </a:solidFill>
                                  <a:latin typeface="Cambria Math" panose="02040503050406030204" pitchFamily="18" charset="0"/>
                                </a:rPr>
                              </m:ctrlPr>
                            </m:dPr>
                            <m:e>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𝑰</m:t>
                                  </m:r>
                                </m:e>
                                <m:sub>
                                  <m:r>
                                    <a:rPr lang="zh-CN" altLang="en-US" sz="2800" b="1" i="1">
                                      <a:solidFill>
                                        <a:srgbClr val="0000FF"/>
                                      </a:solidFill>
                                      <a:latin typeface="Cambria Math" panose="02040503050406030204" pitchFamily="18" charset="0"/>
                                    </a:rPr>
                                    <m:t>𝒑</m:t>
                                  </m:r>
                                  <m:r>
                                    <a:rPr lang="zh-CN" altLang="en-US" sz="2800" b="1" i="1">
                                      <a:solidFill>
                                        <a:srgbClr val="0000FF"/>
                                      </a:solidFill>
                                      <a:latin typeface="Cambria Math" panose="02040503050406030204" pitchFamily="18" charset="0"/>
                                    </a:rPr>
                                    <m:t>𝟎</m:t>
                                  </m:r>
                                </m:sub>
                              </m:sSub>
                              <m:r>
                                <a:rPr lang="zh-CN" altLang="en-US" sz="2800" b="1" i="1">
                                  <a:solidFill>
                                    <a:srgbClr val="0000FF"/>
                                  </a:solidFill>
                                  <a:latin typeface="Cambria Math" panose="02040503050406030204" pitchFamily="18" charset="0"/>
                                </a:rPr>
                                <m:t>+</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𝑰</m:t>
                                  </m:r>
                                </m:e>
                                <m:sub>
                                  <m:r>
                                    <a:rPr lang="zh-CN" altLang="en-US" sz="2800" b="1" i="1">
                                      <a:solidFill>
                                        <a:srgbClr val="0000FF"/>
                                      </a:solidFill>
                                      <a:latin typeface="Cambria Math" panose="02040503050406030204" pitchFamily="18" charset="0"/>
                                    </a:rPr>
                                    <m:t>𝒏</m:t>
                                  </m:r>
                                  <m:r>
                                    <a:rPr lang="zh-CN" altLang="en-US" sz="2800" b="1" i="1">
                                      <a:solidFill>
                                        <a:srgbClr val="0000FF"/>
                                      </a:solidFill>
                                      <a:latin typeface="Cambria Math" panose="02040503050406030204" pitchFamily="18" charset="0"/>
                                    </a:rPr>
                                    <m:t>𝟎</m:t>
                                  </m:r>
                                </m:sub>
                              </m:sSub>
                            </m:e>
                          </m:d>
                          <m:r>
                            <a:rPr lang="zh-CN" altLang="en-US" sz="2800" b="1" i="1">
                              <a:solidFill>
                                <a:srgbClr val="0000FF"/>
                              </a:solidFill>
                              <a:latin typeface="Cambria Math" panose="02040503050406030204" pitchFamily="18" charset="0"/>
                            </a:rPr>
                            <m:t>+</m:t>
                          </m:r>
                          <m:f>
                            <m:fPr>
                              <m:ctrlPr>
                                <a:rPr lang="zh-CN" altLang="en-US" sz="2800" b="1" i="1">
                                  <a:solidFill>
                                    <a:srgbClr val="0000FF"/>
                                  </a:solidFill>
                                  <a:latin typeface="Cambria Math" panose="02040503050406030204" pitchFamily="18" charset="0"/>
                                </a:rPr>
                              </m:ctrlPr>
                            </m:fPr>
                            <m:num>
                              <m:r>
                                <a:rPr lang="zh-CN" altLang="en-US" sz="2800" b="1" i="1">
                                  <a:solidFill>
                                    <a:srgbClr val="0000FF"/>
                                  </a:solidFill>
                                  <a:latin typeface="Cambria Math" panose="02040503050406030204" pitchFamily="18" charset="0"/>
                                </a:rPr>
                                <m:t>𝟏</m:t>
                              </m:r>
                            </m:num>
                            <m:den>
                              <m:r>
                                <a:rPr lang="zh-CN" altLang="en-US" sz="2800" b="1" i="1">
                                  <a:solidFill>
                                    <a:srgbClr val="0000FF"/>
                                  </a:solidFill>
                                  <a:latin typeface="Cambria Math" panose="02040503050406030204" pitchFamily="18" charset="0"/>
                                </a:rPr>
                                <m:t>𝟐</m:t>
                              </m:r>
                            </m:den>
                          </m:f>
                          <m:r>
                            <a:rPr lang="zh-CN" altLang="en-US" sz="2800" b="1" i="1">
                              <a:solidFill>
                                <a:srgbClr val="0000FF"/>
                              </a:solidFill>
                              <a:latin typeface="Cambria Math" panose="02040503050406030204" pitchFamily="18" charset="0"/>
                            </a:rPr>
                            <m:t>𝒋</m:t>
                          </m:r>
                          <m:r>
                            <a:rPr lang="zh-CN" altLang="en-US" sz="2800" b="1" i="1">
                              <a:solidFill>
                                <a:srgbClr val="0000FF"/>
                              </a:solidFill>
                              <a:latin typeface="Cambria Math" panose="02040503050406030204" pitchFamily="18" charset="0"/>
                            </a:rPr>
                            <m:t>𝝎</m:t>
                          </m:r>
                          <m:r>
                            <a:rPr lang="zh-CN" altLang="en-US" sz="2800" b="1" i="1">
                              <a:solidFill>
                                <a:srgbClr val="0000FF"/>
                              </a:solidFill>
                              <a:latin typeface="Cambria Math" panose="02040503050406030204" pitchFamily="18" charset="0"/>
                            </a:rPr>
                            <m:t>(</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𝑰</m:t>
                              </m:r>
                            </m:e>
                            <m:sub>
                              <m:r>
                                <a:rPr lang="zh-CN" altLang="en-US" sz="2800" b="1" i="1">
                                  <a:solidFill>
                                    <a:srgbClr val="0000FF"/>
                                  </a:solidFill>
                                  <a:latin typeface="Cambria Math" panose="02040503050406030204" pitchFamily="18" charset="0"/>
                                </a:rPr>
                                <m:t>𝒑</m:t>
                              </m:r>
                              <m:r>
                                <a:rPr lang="zh-CN" altLang="en-US" sz="2800" b="1" i="1">
                                  <a:solidFill>
                                    <a:srgbClr val="0000FF"/>
                                  </a:solidFill>
                                  <a:latin typeface="Cambria Math" panose="02040503050406030204" pitchFamily="18" charset="0"/>
                                </a:rPr>
                                <m:t>𝟎</m:t>
                              </m:r>
                            </m:sub>
                          </m:sSub>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𝝉</m:t>
                              </m:r>
                            </m:e>
                            <m:sub>
                              <m:r>
                                <a:rPr lang="zh-CN" altLang="en-US" sz="2800" b="1" i="1">
                                  <a:solidFill>
                                    <a:srgbClr val="0000FF"/>
                                  </a:solidFill>
                                  <a:latin typeface="Cambria Math" panose="02040503050406030204" pitchFamily="18" charset="0"/>
                                </a:rPr>
                                <m:t>𝒑</m:t>
                              </m:r>
                            </m:sub>
                          </m:sSub>
                          <m:r>
                            <a:rPr lang="zh-CN" altLang="en-US" sz="2800" b="1" i="1">
                              <a:solidFill>
                                <a:srgbClr val="0000FF"/>
                              </a:solidFill>
                              <a:latin typeface="Cambria Math" panose="02040503050406030204" pitchFamily="18" charset="0"/>
                            </a:rPr>
                            <m:t>+</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𝑰</m:t>
                              </m:r>
                            </m:e>
                            <m:sub>
                              <m:r>
                                <a:rPr lang="zh-CN" altLang="en-US" sz="2800" b="1" i="1">
                                  <a:solidFill>
                                    <a:srgbClr val="0000FF"/>
                                  </a:solidFill>
                                  <a:latin typeface="Cambria Math" panose="02040503050406030204" pitchFamily="18" charset="0"/>
                                </a:rPr>
                                <m:t>𝒏</m:t>
                              </m:r>
                              <m:r>
                                <a:rPr lang="zh-CN" altLang="en-US" sz="2800" b="1" i="1">
                                  <a:solidFill>
                                    <a:srgbClr val="0000FF"/>
                                  </a:solidFill>
                                  <a:latin typeface="Cambria Math" panose="02040503050406030204" pitchFamily="18" charset="0"/>
                                </a:rPr>
                                <m:t>𝟎</m:t>
                              </m:r>
                            </m:sub>
                          </m:sSub>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𝝉</m:t>
                              </m:r>
                            </m:e>
                            <m:sub>
                              <m:r>
                                <a:rPr lang="zh-CN" altLang="en-US" sz="2800" b="1" i="1">
                                  <a:solidFill>
                                    <a:srgbClr val="0000FF"/>
                                  </a:solidFill>
                                  <a:latin typeface="Cambria Math" panose="02040503050406030204" pitchFamily="18" charset="0"/>
                                </a:rPr>
                                <m:t>𝒏</m:t>
                              </m:r>
                            </m:sub>
                          </m:sSub>
                          <m:r>
                            <a:rPr lang="zh-CN" altLang="en-US" sz="2800" b="1" i="1">
                              <a:solidFill>
                                <a:srgbClr val="0000FF"/>
                              </a:solidFill>
                              <a:latin typeface="Cambria Math" panose="02040503050406030204" pitchFamily="18" charset="0"/>
                            </a:rPr>
                            <m:t>)</m:t>
                          </m:r>
                        </m:e>
                      </m:d>
                    </m:oMath>
                    <m:oMath xmlns:m="http://schemas.openxmlformats.org/officeDocument/2006/math">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𝑪</m:t>
                          </m:r>
                        </m:e>
                        <m:sub>
                          <m:r>
                            <a:rPr lang="zh-CN" altLang="en-US" sz="2400" b="1" i="1">
                              <a:solidFill>
                                <a:srgbClr val="0000FF"/>
                              </a:solidFill>
                              <a:latin typeface="Cambria Math" panose="02040503050406030204" pitchFamily="18" charset="0"/>
                            </a:rPr>
                            <m:t>𝑫</m:t>
                          </m:r>
                        </m:sub>
                      </m:sSub>
                      <m:r>
                        <a:rPr lang="zh-CN" altLang="en-US" sz="2400" b="1" i="1">
                          <a:solidFill>
                            <a:srgbClr val="0000FF"/>
                          </a:solidFill>
                          <a:latin typeface="Cambria Math" panose="02040503050406030204" pitchFamily="18" charset="0"/>
                        </a:rPr>
                        <m:t>=</m:t>
                      </m:r>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𝒒</m:t>
                          </m:r>
                        </m:num>
                        <m:den>
                          <m:r>
                            <a:rPr lang="zh-CN" altLang="en-US" sz="2400" b="1" i="1">
                              <a:solidFill>
                                <a:srgbClr val="0000FF"/>
                              </a:solidFill>
                              <a:latin typeface="Cambria Math" panose="02040503050406030204" pitchFamily="18" charset="0"/>
                            </a:rPr>
                            <m:t>𝒌𝑻</m:t>
                          </m:r>
                        </m:den>
                      </m:f>
                      <m:d>
                        <m:dPr>
                          <m:ctrlPr>
                            <a:rPr lang="en-US" altLang="zh-CN" sz="2400" b="1" i="1" smtClean="0">
                              <a:solidFill>
                                <a:srgbClr val="0000FF"/>
                              </a:solidFill>
                              <a:latin typeface="Cambria Math" panose="02040503050406030204" pitchFamily="18" charset="0"/>
                            </a:rPr>
                          </m:ctrlPr>
                        </m:dPr>
                        <m:e>
                          <m:f>
                            <m:fPr>
                              <m:ctrlPr>
                                <a:rPr lang="zh-CN" altLang="en-US" sz="2400" b="1" i="1">
                                  <a:solidFill>
                                    <a:srgbClr val="0000FF"/>
                                  </a:solidFill>
                                  <a:latin typeface="Cambria Math" panose="02040503050406030204" pitchFamily="18" charset="0"/>
                                </a:rPr>
                              </m:ctrlPr>
                            </m:fPr>
                            <m:num>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𝝉</m:t>
                                  </m:r>
                                </m:e>
                                <m:sub>
                                  <m:r>
                                    <a:rPr lang="zh-CN" altLang="en-US" sz="2400" b="1" i="1">
                                      <a:solidFill>
                                        <a:srgbClr val="0000FF"/>
                                      </a:solidFill>
                                      <a:latin typeface="Cambria Math" panose="02040503050406030204" pitchFamily="18" charset="0"/>
                                    </a:rPr>
                                    <m:t>𝒑</m:t>
                                  </m:r>
                                </m:sub>
                              </m:sSub>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𝑰</m:t>
                                  </m:r>
                                </m:e>
                                <m:sub>
                                  <m:r>
                                    <a:rPr lang="zh-CN" altLang="en-US" sz="2400" b="1" i="1">
                                      <a:solidFill>
                                        <a:srgbClr val="0000FF"/>
                                      </a:solidFill>
                                      <a:latin typeface="Cambria Math" panose="02040503050406030204" pitchFamily="18" charset="0"/>
                                    </a:rPr>
                                    <m:t>𝒑</m:t>
                                  </m:r>
                                  <m:r>
                                    <a:rPr lang="zh-CN" altLang="en-US" sz="2400" b="1" i="1">
                                      <a:solidFill>
                                        <a:srgbClr val="0000FF"/>
                                      </a:solidFill>
                                      <a:latin typeface="Cambria Math" panose="02040503050406030204" pitchFamily="18" charset="0"/>
                                    </a:rPr>
                                    <m:t>𝟎</m:t>
                                  </m:r>
                                </m:sub>
                              </m:sSub>
                            </m:num>
                            <m:den>
                              <m:r>
                                <a:rPr lang="zh-CN" altLang="en-US" sz="2400" b="1" i="1">
                                  <a:solidFill>
                                    <a:srgbClr val="0000FF"/>
                                  </a:solidFill>
                                  <a:latin typeface="Cambria Math" panose="02040503050406030204" pitchFamily="18" charset="0"/>
                                </a:rPr>
                                <m:t>𝟐</m:t>
                              </m:r>
                            </m:den>
                          </m:f>
                          <m:r>
                            <a:rPr lang="zh-CN" altLang="en-US" sz="2400" b="1" i="1">
                              <a:solidFill>
                                <a:srgbClr val="0000FF"/>
                              </a:solidFill>
                              <a:latin typeface="Cambria Math" panose="02040503050406030204" pitchFamily="18" charset="0"/>
                            </a:rPr>
                            <m:t>+</m:t>
                          </m:r>
                          <m:f>
                            <m:fPr>
                              <m:ctrlPr>
                                <a:rPr lang="zh-CN" altLang="en-US" sz="2400" b="1" i="1">
                                  <a:solidFill>
                                    <a:srgbClr val="0000FF"/>
                                  </a:solidFill>
                                  <a:latin typeface="Cambria Math" panose="02040503050406030204" pitchFamily="18" charset="0"/>
                                </a:rPr>
                              </m:ctrlPr>
                            </m:fPr>
                            <m:num>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𝝉</m:t>
                                  </m:r>
                                </m:e>
                                <m:sub>
                                  <m:r>
                                    <a:rPr lang="zh-CN" altLang="en-US" sz="2400" b="1" i="1">
                                      <a:solidFill>
                                        <a:srgbClr val="0000FF"/>
                                      </a:solidFill>
                                      <a:latin typeface="Cambria Math" panose="02040503050406030204" pitchFamily="18" charset="0"/>
                                    </a:rPr>
                                    <m:t>𝒏</m:t>
                                  </m:r>
                                </m:sub>
                              </m:sSub>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𝑰</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𝟎</m:t>
                                  </m:r>
                                </m:sub>
                              </m:sSub>
                            </m:num>
                            <m:den>
                              <m:r>
                                <a:rPr lang="zh-CN" altLang="en-US" sz="2400" b="1" i="1">
                                  <a:solidFill>
                                    <a:srgbClr val="0000FF"/>
                                  </a:solidFill>
                                  <a:latin typeface="Cambria Math" panose="02040503050406030204" pitchFamily="18" charset="0"/>
                                </a:rPr>
                                <m:t>𝟐</m:t>
                              </m:r>
                            </m:den>
                          </m:f>
                        </m:e>
                      </m:d>
                    </m:oMath>
                  </m:oMathPara>
                </a14:m>
                <a:endParaRPr lang="zh-CN" altLang="en-US" sz="2400" b="1" dirty="0">
                  <a:solidFill>
                    <a:srgbClr val="0000FF"/>
                  </a:solidFill>
                </a:endParaRPr>
              </a:p>
            </p:txBody>
          </p:sp>
        </mc:Choice>
        <mc:Fallback>
          <p:sp>
            <p:nvSpPr>
              <p:cNvPr id="9220" name="Object 4"/>
              <p:cNvSpPr txBox="1">
                <a:spLocks noRot="1" noChangeAspect="1" noMove="1" noResize="1" noEditPoints="1" noAdjustHandles="1" noChangeArrowheads="1" noChangeShapeType="1" noTextEdit="1"/>
              </p:cNvSpPr>
              <p:nvPr/>
            </p:nvSpPr>
            <p:spPr bwMode="auto">
              <a:xfrm>
                <a:off x="35551" y="1700674"/>
                <a:ext cx="8496944" cy="2664296"/>
              </a:xfrm>
              <a:prstGeom prst="rect">
                <a:avLst/>
              </a:prstGeom>
              <a:blipFill rotWithShape="1">
                <a:blip r:embed="rId1"/>
                <a:stretch>
                  <a:fillRect l="-7" t="-5" b="23"/>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对象 1"/>
              <p:cNvSpPr txBox="1"/>
              <p:nvPr/>
            </p:nvSpPr>
            <p:spPr bwMode="auto">
              <a:xfrm>
                <a:off x="35745" y="188640"/>
                <a:ext cx="9070975" cy="1287463"/>
              </a:xfrm>
              <a:prstGeom prst="rect">
                <a:avLst/>
              </a:prstGeom>
              <a:noFill/>
            </p:spPr>
            <p:txBody>
              <a:bodyPr>
                <a:normAutofit/>
              </a:bodyPr>
              <a:lstStyle/>
              <a:p>
                <a14:m>
                  <m:oMathPara xmlns:m="http://schemas.openxmlformats.org/officeDocument/2006/math">
                    <m:oMathParaPr>
                      <m:jc m:val="center"/>
                    </m:oMathParaPr>
                    <m:oMath xmlns:m="http://schemas.openxmlformats.org/officeDocument/2006/math">
                      <m:r>
                        <a:rPr lang="zh-CN" altLang="en-US" sz="3200" b="1" i="1" smtClean="0">
                          <a:solidFill>
                            <a:srgbClr val="0000FF"/>
                          </a:solidFill>
                          <a:latin typeface="Cambria Math" panose="02040503050406030204" pitchFamily="18" charset="0"/>
                        </a:rPr>
                        <m:t>𝒀</m:t>
                      </m:r>
                      <m:r>
                        <a:rPr lang="zh-CN" altLang="en-US" sz="3200" b="1" i="1" smtClean="0">
                          <a:solidFill>
                            <a:srgbClr val="0000FF"/>
                          </a:solidFill>
                          <a:latin typeface="Cambria Math" panose="02040503050406030204" pitchFamily="18" charset="0"/>
                        </a:rPr>
                        <m:t>=</m:t>
                      </m:r>
                      <m:f>
                        <m:fPr>
                          <m:ctrlPr>
                            <a:rPr lang="zh-CN" altLang="en-US" sz="3200" b="1" i="1">
                              <a:solidFill>
                                <a:srgbClr val="0000FF"/>
                              </a:solidFill>
                              <a:latin typeface="Cambria Math" panose="02040503050406030204" pitchFamily="18" charset="0"/>
                            </a:rPr>
                          </m:ctrlPr>
                        </m:fPr>
                        <m:num>
                          <m:r>
                            <a:rPr lang="zh-CN" altLang="en-US" sz="3200" b="1" i="1">
                              <a:solidFill>
                                <a:srgbClr val="0000FF"/>
                              </a:solidFill>
                              <a:latin typeface="Cambria Math" panose="02040503050406030204" pitchFamily="18" charset="0"/>
                            </a:rPr>
                            <m:t>𝒒</m:t>
                          </m:r>
                        </m:num>
                        <m:den>
                          <m:r>
                            <a:rPr lang="zh-CN" altLang="en-US" sz="3200" b="1" i="1">
                              <a:solidFill>
                                <a:srgbClr val="0000FF"/>
                              </a:solidFill>
                              <a:latin typeface="Cambria Math" panose="02040503050406030204" pitchFamily="18" charset="0"/>
                            </a:rPr>
                            <m:t>𝒌𝑻</m:t>
                          </m:r>
                        </m:den>
                      </m:f>
                      <m:d>
                        <m:dPr>
                          <m:begChr m:val="["/>
                          <m:endChr m:val="]"/>
                          <m:ctrlPr>
                            <a:rPr lang="zh-CN" altLang="en-US" sz="3200" b="1" i="1">
                              <a:solidFill>
                                <a:srgbClr val="0000FF"/>
                              </a:solidFill>
                              <a:latin typeface="Cambria Math" panose="02040503050406030204" pitchFamily="18" charset="0"/>
                            </a:rPr>
                          </m:ctrlPr>
                        </m:dPr>
                        <m:e>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𝑰</m:t>
                              </m:r>
                            </m:e>
                            <m:sub>
                              <m:r>
                                <a:rPr lang="zh-CN" altLang="en-US" sz="3200" b="1" i="1">
                                  <a:solidFill>
                                    <a:srgbClr val="0000FF"/>
                                  </a:solidFill>
                                  <a:latin typeface="Cambria Math" panose="02040503050406030204" pitchFamily="18" charset="0"/>
                                </a:rPr>
                                <m:t>𝒑</m:t>
                              </m:r>
                              <m:r>
                                <a:rPr lang="zh-CN" altLang="en-US" sz="3200" b="1" i="1">
                                  <a:solidFill>
                                    <a:srgbClr val="0000FF"/>
                                  </a:solidFill>
                                  <a:latin typeface="Cambria Math" panose="02040503050406030204" pitchFamily="18" charset="0"/>
                                </a:rPr>
                                <m:t>𝟎</m:t>
                              </m:r>
                            </m:sub>
                          </m:sSub>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𝟏</m:t>
                          </m:r>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𝒋</m:t>
                          </m:r>
                          <m:r>
                            <a:rPr lang="zh-CN" altLang="en-US" sz="3200" b="1" i="1">
                              <a:solidFill>
                                <a:srgbClr val="0000FF"/>
                              </a:solidFill>
                              <a:latin typeface="Cambria Math" panose="02040503050406030204" pitchFamily="18" charset="0"/>
                            </a:rPr>
                            <m:t>𝝎</m:t>
                          </m:r>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𝝉</m:t>
                              </m:r>
                            </m:e>
                            <m:sub>
                              <m:r>
                                <a:rPr lang="zh-CN" altLang="en-US" sz="3200" b="1" i="1">
                                  <a:solidFill>
                                    <a:srgbClr val="0000FF"/>
                                  </a:solidFill>
                                  <a:latin typeface="Cambria Math" panose="02040503050406030204" pitchFamily="18" charset="0"/>
                                </a:rPr>
                                <m:t>𝒑</m:t>
                              </m:r>
                            </m:sub>
                          </m:sSub>
                          <m:sSup>
                            <m:sSupPr>
                              <m:ctrlPr>
                                <a:rPr lang="zh-CN" altLang="en-US" sz="3200" b="1" i="1">
                                  <a:solidFill>
                                    <a:srgbClr val="0000FF"/>
                                  </a:solidFill>
                                  <a:latin typeface="Cambria Math" panose="02040503050406030204" pitchFamily="18" charset="0"/>
                                </a:rPr>
                              </m:ctrlPr>
                            </m:sSupPr>
                            <m:e>
                              <m:r>
                                <a:rPr lang="zh-CN" altLang="en-US" sz="3200" b="1" i="1">
                                  <a:solidFill>
                                    <a:srgbClr val="0000FF"/>
                                  </a:solidFill>
                                  <a:latin typeface="Cambria Math" panose="02040503050406030204" pitchFamily="18" charset="0"/>
                                </a:rPr>
                                <m:t>)</m:t>
                              </m:r>
                            </m:e>
                            <m:sup>
                              <m:r>
                                <a:rPr lang="zh-CN" altLang="en-US" sz="3200" b="1" i="1">
                                  <a:solidFill>
                                    <a:srgbClr val="0000FF"/>
                                  </a:solidFill>
                                  <a:latin typeface="Cambria Math" panose="02040503050406030204" pitchFamily="18" charset="0"/>
                                </a:rPr>
                                <m:t>𝟏</m:t>
                              </m:r>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𝟐</m:t>
                              </m:r>
                            </m:sup>
                          </m:sSup>
                          <m:r>
                            <a:rPr lang="zh-CN" altLang="en-US" sz="3200" b="1" i="1">
                              <a:solidFill>
                                <a:srgbClr val="0000FF"/>
                              </a:solidFill>
                              <a:latin typeface="Cambria Math" panose="02040503050406030204" pitchFamily="18" charset="0"/>
                            </a:rPr>
                            <m:t>+</m:t>
                          </m:r>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𝑰</m:t>
                              </m:r>
                            </m:e>
                            <m:sub>
                              <m:r>
                                <a:rPr lang="zh-CN" altLang="en-US" sz="3200" b="1" i="1">
                                  <a:solidFill>
                                    <a:srgbClr val="0000FF"/>
                                  </a:solidFill>
                                  <a:latin typeface="Cambria Math" panose="02040503050406030204" pitchFamily="18" charset="0"/>
                                </a:rPr>
                                <m:t>𝒏</m:t>
                              </m:r>
                              <m:r>
                                <a:rPr lang="zh-CN" altLang="en-US" sz="3200" b="1" i="1">
                                  <a:solidFill>
                                    <a:srgbClr val="0000FF"/>
                                  </a:solidFill>
                                  <a:latin typeface="Cambria Math" panose="02040503050406030204" pitchFamily="18" charset="0"/>
                                </a:rPr>
                                <m:t>𝟎</m:t>
                              </m:r>
                            </m:sub>
                          </m:sSub>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𝟏</m:t>
                          </m:r>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𝒋</m:t>
                          </m:r>
                          <m:r>
                            <a:rPr lang="zh-CN" altLang="en-US" sz="3200" b="1" i="1">
                              <a:solidFill>
                                <a:srgbClr val="0000FF"/>
                              </a:solidFill>
                              <a:latin typeface="Cambria Math" panose="02040503050406030204" pitchFamily="18" charset="0"/>
                            </a:rPr>
                            <m:t>𝝎</m:t>
                          </m:r>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𝝉</m:t>
                              </m:r>
                            </m:e>
                            <m:sub>
                              <m:r>
                                <a:rPr lang="zh-CN" altLang="en-US" sz="3200" b="1" i="1">
                                  <a:solidFill>
                                    <a:srgbClr val="0000FF"/>
                                  </a:solidFill>
                                  <a:latin typeface="Cambria Math" panose="02040503050406030204" pitchFamily="18" charset="0"/>
                                </a:rPr>
                                <m:t>𝒏</m:t>
                              </m:r>
                            </m:sub>
                          </m:sSub>
                          <m:sSup>
                            <m:sSupPr>
                              <m:ctrlPr>
                                <a:rPr lang="zh-CN" altLang="en-US" sz="3200" b="1" i="1">
                                  <a:solidFill>
                                    <a:srgbClr val="0000FF"/>
                                  </a:solidFill>
                                  <a:latin typeface="Cambria Math" panose="02040503050406030204" pitchFamily="18" charset="0"/>
                                </a:rPr>
                              </m:ctrlPr>
                            </m:sSupPr>
                            <m:e>
                              <m:r>
                                <a:rPr lang="zh-CN" altLang="en-US" sz="3200" b="1" i="1">
                                  <a:solidFill>
                                    <a:srgbClr val="0000FF"/>
                                  </a:solidFill>
                                  <a:latin typeface="Cambria Math" panose="02040503050406030204" pitchFamily="18" charset="0"/>
                                </a:rPr>
                                <m:t>)</m:t>
                              </m:r>
                            </m:e>
                            <m:sup>
                              <m:r>
                                <a:rPr lang="zh-CN" altLang="en-US" sz="3200" b="1" i="1">
                                  <a:solidFill>
                                    <a:srgbClr val="0000FF"/>
                                  </a:solidFill>
                                  <a:latin typeface="Cambria Math" panose="02040503050406030204" pitchFamily="18" charset="0"/>
                                </a:rPr>
                                <m:t>𝟏</m:t>
                              </m:r>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𝟐</m:t>
                              </m:r>
                            </m:sup>
                          </m:sSup>
                        </m:e>
                      </m:d>
                    </m:oMath>
                  </m:oMathPara>
                </a14:m>
                <a:endParaRPr lang="zh-CN" altLang="en-US" sz="3200" b="1" dirty="0">
                  <a:solidFill>
                    <a:srgbClr val="0000FF"/>
                  </a:solidFill>
                </a:endParaRPr>
              </a:p>
            </p:txBody>
          </p:sp>
        </mc:Choice>
        <mc:Fallback>
          <p:sp>
            <p:nvSpPr>
              <p:cNvPr id="2" name="对象 1"/>
              <p:cNvSpPr txBox="1">
                <a:spLocks noRot="1" noChangeAspect="1" noMove="1" noResize="1" noEditPoints="1" noAdjustHandles="1" noChangeArrowheads="1" noChangeShapeType="1" noTextEdit="1"/>
              </p:cNvSpPr>
              <p:nvPr/>
            </p:nvSpPr>
            <p:spPr bwMode="auto">
              <a:xfrm>
                <a:off x="35745" y="188640"/>
                <a:ext cx="9070975" cy="1287463"/>
              </a:xfrm>
              <a:prstGeom prst="rect">
                <a:avLst/>
              </a:prstGeom>
              <a:blipFill rotWithShape="1">
                <a:blip r:embed="rId2"/>
                <a:stretch>
                  <a:fillRect l="-2" t="-3" r="2" b="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对象 2"/>
              <p:cNvSpPr txBox="1"/>
              <p:nvPr/>
            </p:nvSpPr>
            <p:spPr bwMode="auto">
              <a:xfrm>
                <a:off x="251520" y="1305681"/>
                <a:ext cx="7272808" cy="677863"/>
              </a:xfrm>
              <a:prstGeom prst="rect">
                <a:avLst/>
              </a:prstGeom>
              <a:noFill/>
            </p:spPr>
            <p:txBody>
              <a:bodyPr>
                <a:noAutofit/>
              </a:bodyPr>
              <a:lstStyle/>
              <a:p>
                <a14:m>
                  <m:oMathPara xmlns:m="http://schemas.openxmlformats.org/officeDocument/2006/math">
                    <m:oMathParaPr>
                      <m:jc m:val="center"/>
                    </m:oMathParaPr>
                    <m:oMath xmlns:m="http://schemas.openxmlformats.org/officeDocument/2006/math">
                      <m:r>
                        <a:rPr lang="zh-CN" altLang="en-US" sz="3200" b="1" i="1" smtClean="0">
                          <a:solidFill>
                            <a:srgbClr val="0000FF"/>
                          </a:solidFill>
                          <a:latin typeface="Cambria Math" panose="02040503050406030204" pitchFamily="18" charset="0"/>
                        </a:rPr>
                        <m:t>𝝎</m:t>
                      </m:r>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𝝉</m:t>
                          </m:r>
                        </m:e>
                        <m:sub>
                          <m:r>
                            <a:rPr lang="zh-CN" altLang="en-US" sz="3200" b="1" i="1">
                              <a:solidFill>
                                <a:srgbClr val="0000FF"/>
                              </a:solidFill>
                              <a:latin typeface="Cambria Math" panose="02040503050406030204" pitchFamily="18" charset="0"/>
                            </a:rPr>
                            <m:t>𝒑</m:t>
                          </m:r>
                        </m:sub>
                      </m:sSub>
                      <m:r>
                        <a:rPr lang="zh-CN" altLang="en-US" sz="3200" b="1" i="1">
                          <a:solidFill>
                            <a:srgbClr val="0000FF"/>
                          </a:solidFill>
                          <a:latin typeface="Cambria Math" panose="02040503050406030204" pitchFamily="18" charset="0"/>
                        </a:rPr>
                        <m:t>&lt;&lt;</m:t>
                      </m:r>
                      <m:r>
                        <a:rPr lang="zh-CN" altLang="en-US" sz="3200" b="1" i="1">
                          <a:solidFill>
                            <a:srgbClr val="0000FF"/>
                          </a:solidFill>
                          <a:latin typeface="Cambria Math" panose="02040503050406030204" pitchFamily="18" charset="0"/>
                        </a:rPr>
                        <m:t>𝟏</m:t>
                      </m:r>
                      <m:r>
                        <a:rPr lang="zh-CN" altLang="en-US" sz="3200" b="1" i="1">
                          <a:solidFill>
                            <a:srgbClr val="0000FF"/>
                          </a:solidFill>
                          <a:latin typeface="Cambria Math" panose="02040503050406030204" pitchFamily="18" charset="0"/>
                        </a:rPr>
                        <m:t>,</m:t>
                      </m:r>
                      <m:r>
                        <a:rPr lang="zh-CN" altLang="en-US" sz="3200" b="1" i="1">
                          <a:solidFill>
                            <a:srgbClr val="0000FF"/>
                          </a:solidFill>
                          <a:latin typeface="Cambria Math" panose="02040503050406030204" pitchFamily="18" charset="0"/>
                        </a:rPr>
                        <m:t>　　</m:t>
                      </m:r>
                      <m:r>
                        <a:rPr lang="zh-CN" altLang="en-US" sz="3200" b="1" i="1">
                          <a:solidFill>
                            <a:srgbClr val="0000FF"/>
                          </a:solidFill>
                          <a:latin typeface="Cambria Math" panose="02040503050406030204" pitchFamily="18" charset="0"/>
                        </a:rPr>
                        <m:t>𝝎</m:t>
                      </m:r>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𝝉</m:t>
                          </m:r>
                        </m:e>
                        <m:sub>
                          <m:r>
                            <a:rPr lang="zh-CN" altLang="en-US" sz="3200" b="1" i="1">
                              <a:solidFill>
                                <a:srgbClr val="0000FF"/>
                              </a:solidFill>
                              <a:latin typeface="Cambria Math" panose="02040503050406030204" pitchFamily="18" charset="0"/>
                            </a:rPr>
                            <m:t>𝒏</m:t>
                          </m:r>
                        </m:sub>
                      </m:sSub>
                      <m:r>
                        <a:rPr lang="zh-CN" altLang="en-US" sz="3200" b="1" i="1">
                          <a:solidFill>
                            <a:srgbClr val="0000FF"/>
                          </a:solidFill>
                          <a:latin typeface="Cambria Math" panose="02040503050406030204" pitchFamily="18" charset="0"/>
                        </a:rPr>
                        <m:t>&lt;&lt;</m:t>
                      </m:r>
                      <m:r>
                        <a:rPr lang="zh-CN" altLang="en-US" sz="3200" b="1" i="1">
                          <a:solidFill>
                            <a:srgbClr val="0000FF"/>
                          </a:solidFill>
                          <a:latin typeface="Cambria Math" panose="02040503050406030204" pitchFamily="18" charset="0"/>
                        </a:rPr>
                        <m:t>𝟏</m:t>
                      </m:r>
                    </m:oMath>
                  </m:oMathPara>
                </a14:m>
                <a:endParaRPr lang="zh-CN" altLang="en-US" sz="3200" b="1" dirty="0">
                  <a:solidFill>
                    <a:srgbClr val="0000FF"/>
                  </a:solidFill>
                </a:endParaRPr>
              </a:p>
            </p:txBody>
          </p:sp>
        </mc:Choice>
        <mc:Fallback>
          <p:sp>
            <p:nvSpPr>
              <p:cNvPr id="3" name="对象 2"/>
              <p:cNvSpPr txBox="1">
                <a:spLocks noRot="1" noChangeAspect="1" noMove="1" noResize="1" noEditPoints="1" noAdjustHandles="1" noChangeArrowheads="1" noChangeShapeType="1" noTextEdit="1"/>
              </p:cNvSpPr>
              <p:nvPr/>
            </p:nvSpPr>
            <p:spPr bwMode="auto">
              <a:xfrm>
                <a:off x="251520" y="1305681"/>
                <a:ext cx="7272808" cy="677863"/>
              </a:xfrm>
              <a:prstGeom prst="rect">
                <a:avLst/>
              </a:prstGeom>
              <a:blipFill rotWithShape="1">
                <a:blip r:embed="rId3"/>
                <a:stretch>
                  <a:fillRect l="-1" t="-18" r="3" b="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2010683" y="5516836"/>
                <a:ext cx="5115560" cy="114554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3600" b="1" i="1" smtClean="0">
                              <a:solidFill>
                                <a:srgbClr val="FF0000"/>
                              </a:solidFill>
                              <a:latin typeface="Cambria Math" panose="02040503050406030204" pitchFamily="18" charset="0"/>
                            </a:rPr>
                          </m:ctrlPr>
                        </m:sSubPr>
                        <m:e>
                          <m:r>
                            <a:rPr lang="zh-CN" altLang="en-US" sz="3600" b="1" i="1">
                              <a:solidFill>
                                <a:srgbClr val="FF0000"/>
                              </a:solidFill>
                              <a:latin typeface="Cambria Math" panose="02040503050406030204" pitchFamily="18" charset="0"/>
                            </a:rPr>
                            <m:t>𝑪</m:t>
                          </m:r>
                        </m:e>
                        <m:sub>
                          <m:r>
                            <a:rPr lang="zh-CN" altLang="en-US" sz="3600" b="1" i="1">
                              <a:solidFill>
                                <a:srgbClr val="FF0000"/>
                              </a:solidFill>
                              <a:latin typeface="Cambria Math" panose="02040503050406030204" pitchFamily="18" charset="0"/>
                            </a:rPr>
                            <m:t>𝑫</m:t>
                          </m:r>
                        </m:sub>
                      </m:sSub>
                      <m:r>
                        <a:rPr lang="zh-CN" altLang="en-US" sz="3600" b="1" i="1">
                          <a:solidFill>
                            <a:srgbClr val="FF0000"/>
                          </a:solidFill>
                          <a:latin typeface="Cambria Math" panose="02040503050406030204" pitchFamily="18" charset="0"/>
                        </a:rPr>
                        <m:t>=</m:t>
                      </m:r>
                      <m:f>
                        <m:fPr>
                          <m:ctrlPr>
                            <a:rPr lang="zh-CN" altLang="en-US" sz="3600" b="1" i="1">
                              <a:solidFill>
                                <a:srgbClr val="FF0000"/>
                              </a:solidFill>
                              <a:latin typeface="Cambria Math" panose="02040503050406030204" pitchFamily="18" charset="0"/>
                            </a:rPr>
                          </m:ctrlPr>
                        </m:fPr>
                        <m:num>
                          <m:r>
                            <a:rPr lang="zh-CN" altLang="en-US" sz="3600" b="1" i="1">
                              <a:solidFill>
                                <a:srgbClr val="FF0000"/>
                              </a:solidFill>
                              <a:latin typeface="Cambria Math" panose="02040503050406030204" pitchFamily="18" charset="0"/>
                            </a:rPr>
                            <m:t>𝒒</m:t>
                          </m:r>
                        </m:num>
                        <m:den>
                          <m:r>
                            <a:rPr lang="zh-CN" altLang="en-US" sz="3600" b="1" i="1">
                              <a:solidFill>
                                <a:srgbClr val="FF0000"/>
                              </a:solidFill>
                              <a:latin typeface="Cambria Math" panose="02040503050406030204" pitchFamily="18" charset="0"/>
                            </a:rPr>
                            <m:t>𝒌𝑻</m:t>
                          </m:r>
                        </m:den>
                      </m:f>
                      <m:d>
                        <m:dPr>
                          <m:ctrlPr>
                            <a:rPr lang="en-US" altLang="zh-CN" sz="3600" b="1" i="1">
                              <a:solidFill>
                                <a:srgbClr val="FF0000"/>
                              </a:solidFill>
                              <a:latin typeface="Cambria Math" panose="02040503050406030204" pitchFamily="18" charset="0"/>
                            </a:rPr>
                          </m:ctrlPr>
                        </m:dPr>
                        <m:e>
                          <m:f>
                            <m:fPr>
                              <m:ctrlPr>
                                <a:rPr lang="zh-CN" altLang="en-US" sz="3600" b="1" i="1">
                                  <a:solidFill>
                                    <a:srgbClr val="FF0000"/>
                                  </a:solidFill>
                                  <a:latin typeface="Cambria Math" panose="02040503050406030204" pitchFamily="18" charset="0"/>
                                </a:rPr>
                              </m:ctrlPr>
                            </m:fPr>
                            <m:num>
                              <m:sSub>
                                <m:sSubPr>
                                  <m:ctrlPr>
                                    <a:rPr lang="zh-CN" altLang="en-US" sz="3600" b="1" i="1">
                                      <a:solidFill>
                                        <a:srgbClr val="FF0000"/>
                                      </a:solidFill>
                                      <a:latin typeface="Cambria Math" panose="02040503050406030204" pitchFamily="18" charset="0"/>
                                    </a:rPr>
                                  </m:ctrlPr>
                                </m:sSubPr>
                                <m:e>
                                  <m:r>
                                    <a:rPr lang="zh-CN" altLang="en-US" sz="3600" b="1" i="1">
                                      <a:solidFill>
                                        <a:srgbClr val="FF0000"/>
                                      </a:solidFill>
                                      <a:latin typeface="Cambria Math" panose="02040503050406030204" pitchFamily="18" charset="0"/>
                                    </a:rPr>
                                    <m:t>𝝉</m:t>
                                  </m:r>
                                </m:e>
                                <m:sub>
                                  <m:r>
                                    <a:rPr lang="zh-CN" altLang="en-US" sz="3600" b="1" i="1">
                                      <a:solidFill>
                                        <a:srgbClr val="FF0000"/>
                                      </a:solidFill>
                                      <a:latin typeface="Cambria Math" panose="02040503050406030204" pitchFamily="18" charset="0"/>
                                    </a:rPr>
                                    <m:t>𝒑</m:t>
                                  </m:r>
                                </m:sub>
                              </m:sSub>
                              <m:sSub>
                                <m:sSubPr>
                                  <m:ctrlPr>
                                    <a:rPr lang="zh-CN" altLang="en-US" sz="3600" b="1" i="1">
                                      <a:solidFill>
                                        <a:srgbClr val="FF0000"/>
                                      </a:solidFill>
                                      <a:latin typeface="Cambria Math" panose="02040503050406030204" pitchFamily="18" charset="0"/>
                                    </a:rPr>
                                  </m:ctrlPr>
                                </m:sSubPr>
                                <m:e>
                                  <m:r>
                                    <a:rPr lang="zh-CN" altLang="en-US" sz="3600" b="1" i="1">
                                      <a:solidFill>
                                        <a:srgbClr val="FF0000"/>
                                      </a:solidFill>
                                      <a:latin typeface="Cambria Math" panose="02040503050406030204" pitchFamily="18" charset="0"/>
                                    </a:rPr>
                                    <m:t>𝑰</m:t>
                                  </m:r>
                                </m:e>
                                <m:sub>
                                  <m:r>
                                    <a:rPr lang="zh-CN" altLang="en-US" sz="3600" b="1" i="1">
                                      <a:solidFill>
                                        <a:srgbClr val="FF0000"/>
                                      </a:solidFill>
                                      <a:latin typeface="Cambria Math" panose="02040503050406030204" pitchFamily="18" charset="0"/>
                                    </a:rPr>
                                    <m:t>𝒑𝟎</m:t>
                                  </m:r>
                                </m:sub>
                              </m:sSub>
                            </m:num>
                            <m:den>
                              <m:r>
                                <a:rPr lang="zh-CN" altLang="en-US" sz="3600" b="1" i="1">
                                  <a:solidFill>
                                    <a:srgbClr val="FF0000"/>
                                  </a:solidFill>
                                  <a:latin typeface="Cambria Math" panose="02040503050406030204" pitchFamily="18" charset="0"/>
                                </a:rPr>
                                <m:t>𝟐</m:t>
                              </m:r>
                            </m:den>
                          </m:f>
                          <m:r>
                            <a:rPr lang="zh-CN" altLang="en-US" sz="3600" b="1" i="1">
                              <a:solidFill>
                                <a:srgbClr val="FF0000"/>
                              </a:solidFill>
                              <a:latin typeface="Cambria Math" panose="02040503050406030204" pitchFamily="18" charset="0"/>
                            </a:rPr>
                            <m:t>+</m:t>
                          </m:r>
                          <m:f>
                            <m:fPr>
                              <m:ctrlPr>
                                <a:rPr lang="zh-CN" altLang="en-US" sz="3600" b="1" i="1">
                                  <a:solidFill>
                                    <a:srgbClr val="FF0000"/>
                                  </a:solidFill>
                                  <a:latin typeface="Cambria Math" panose="02040503050406030204" pitchFamily="18" charset="0"/>
                                </a:rPr>
                              </m:ctrlPr>
                            </m:fPr>
                            <m:num>
                              <m:sSub>
                                <m:sSubPr>
                                  <m:ctrlPr>
                                    <a:rPr lang="zh-CN" altLang="en-US" sz="3600" b="1" i="1">
                                      <a:solidFill>
                                        <a:srgbClr val="FF0000"/>
                                      </a:solidFill>
                                      <a:latin typeface="Cambria Math" panose="02040503050406030204" pitchFamily="18" charset="0"/>
                                    </a:rPr>
                                  </m:ctrlPr>
                                </m:sSubPr>
                                <m:e>
                                  <m:r>
                                    <a:rPr lang="zh-CN" altLang="en-US" sz="3600" b="1" i="1">
                                      <a:solidFill>
                                        <a:srgbClr val="FF0000"/>
                                      </a:solidFill>
                                      <a:latin typeface="Cambria Math" panose="02040503050406030204" pitchFamily="18" charset="0"/>
                                    </a:rPr>
                                    <m:t>𝝉</m:t>
                                  </m:r>
                                </m:e>
                                <m:sub>
                                  <m:r>
                                    <a:rPr lang="zh-CN" altLang="en-US" sz="3600" b="1" i="1">
                                      <a:solidFill>
                                        <a:srgbClr val="FF0000"/>
                                      </a:solidFill>
                                      <a:latin typeface="Cambria Math" panose="02040503050406030204" pitchFamily="18" charset="0"/>
                                    </a:rPr>
                                    <m:t>𝒏</m:t>
                                  </m:r>
                                </m:sub>
                              </m:sSub>
                              <m:sSub>
                                <m:sSubPr>
                                  <m:ctrlPr>
                                    <a:rPr lang="zh-CN" altLang="en-US" sz="3600" b="1" i="1">
                                      <a:solidFill>
                                        <a:srgbClr val="FF0000"/>
                                      </a:solidFill>
                                      <a:latin typeface="Cambria Math" panose="02040503050406030204" pitchFamily="18" charset="0"/>
                                    </a:rPr>
                                  </m:ctrlPr>
                                </m:sSubPr>
                                <m:e>
                                  <m:r>
                                    <a:rPr lang="zh-CN" altLang="en-US" sz="3600" b="1" i="1">
                                      <a:solidFill>
                                        <a:srgbClr val="FF0000"/>
                                      </a:solidFill>
                                      <a:latin typeface="Cambria Math" panose="02040503050406030204" pitchFamily="18" charset="0"/>
                                    </a:rPr>
                                    <m:t>𝑰</m:t>
                                  </m:r>
                                </m:e>
                                <m:sub>
                                  <m:r>
                                    <a:rPr lang="zh-CN" altLang="en-US" sz="3600" b="1" i="1">
                                      <a:solidFill>
                                        <a:srgbClr val="FF0000"/>
                                      </a:solidFill>
                                      <a:latin typeface="Cambria Math" panose="02040503050406030204" pitchFamily="18" charset="0"/>
                                    </a:rPr>
                                    <m:t>𝒏𝟎</m:t>
                                  </m:r>
                                </m:sub>
                              </m:sSub>
                            </m:num>
                            <m:den>
                              <m:r>
                                <a:rPr lang="zh-CN" altLang="en-US" sz="3600" b="1" i="1">
                                  <a:solidFill>
                                    <a:srgbClr val="FF0000"/>
                                  </a:solidFill>
                                  <a:latin typeface="Cambria Math" panose="02040503050406030204" pitchFamily="18" charset="0"/>
                                </a:rPr>
                                <m:t>𝟐</m:t>
                              </m:r>
                            </m:den>
                          </m:f>
                        </m:e>
                      </m:d>
                    </m:oMath>
                  </m:oMathPara>
                </a14:m>
                <a:endParaRPr lang="zh-CN" altLang="en-US" sz="3600" b="1" i="1" dirty="0">
                  <a:solidFill>
                    <a:srgbClr val="FF0000"/>
                  </a:solidFill>
                  <a:latin typeface="Cambria Math" panose="02040503050406030204" pitchFamily="18" charset="0"/>
                  <a:cs typeface="Cambria Math" panose="020405030504060302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2010683" y="5516836"/>
                <a:ext cx="5115560" cy="1145540"/>
              </a:xfrm>
              <a:prstGeom prst="rect">
                <a:avLst/>
              </a:prstGeom>
              <a:blipFill rotWithShape="1">
                <a:blip r:embed="rId4"/>
                <a:stretch>
                  <a:fillRect l="-5" t="-52" r="-1161"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2195736" y="4436482"/>
                <a:ext cx="4930132" cy="889924"/>
              </a:xfrm>
              <a:prstGeom prst="rect">
                <a:avLst/>
              </a:prstGeom>
            </p:spPr>
            <p:txBody>
              <a:bodyPr wrap="none">
                <a:spAutoFit/>
              </a:bodyPr>
              <a:lstStyle/>
              <a:p>
                <a14:m>
                  <m:oMath xmlns:m="http://schemas.openxmlformats.org/officeDocument/2006/math">
                    <m:r>
                      <a:rPr lang="en-US" altLang="zh-CN" sz="3600" b="1" i="1" smtClean="0">
                        <a:solidFill>
                          <a:srgbClr val="FF0000"/>
                        </a:solidFill>
                        <a:latin typeface="Cambria Math" panose="02040503050406030204" pitchFamily="18" charset="0"/>
                      </a:rPr>
                      <m:t>𝑮</m:t>
                    </m:r>
                    <m:r>
                      <a:rPr lang="zh-CN" altLang="en-US" sz="3600" b="1" i="1">
                        <a:solidFill>
                          <a:srgbClr val="FF0000"/>
                        </a:solidFill>
                        <a:latin typeface="Cambria Math" panose="02040503050406030204" pitchFamily="18" charset="0"/>
                      </a:rPr>
                      <m:t>=</m:t>
                    </m:r>
                    <m:f>
                      <m:fPr>
                        <m:ctrlPr>
                          <a:rPr lang="zh-CN" altLang="en-US" sz="3600" b="1" i="1">
                            <a:solidFill>
                              <a:srgbClr val="FF0000"/>
                            </a:solidFill>
                            <a:latin typeface="Cambria Math" panose="02040503050406030204" pitchFamily="18" charset="0"/>
                          </a:rPr>
                        </m:ctrlPr>
                      </m:fPr>
                      <m:num>
                        <m:r>
                          <a:rPr lang="zh-CN" altLang="en-US" sz="3600" b="1" i="1">
                            <a:solidFill>
                              <a:srgbClr val="FF0000"/>
                            </a:solidFill>
                            <a:latin typeface="Cambria Math" panose="02040503050406030204" pitchFamily="18" charset="0"/>
                          </a:rPr>
                          <m:t>𝒒</m:t>
                        </m:r>
                      </m:num>
                      <m:den>
                        <m:r>
                          <a:rPr lang="zh-CN" altLang="en-US" sz="3600" b="1" i="1">
                            <a:solidFill>
                              <a:srgbClr val="FF0000"/>
                            </a:solidFill>
                            <a:latin typeface="Cambria Math" panose="02040503050406030204" pitchFamily="18" charset="0"/>
                          </a:rPr>
                          <m:t>𝒌𝑻</m:t>
                        </m:r>
                      </m:den>
                    </m:f>
                    <m:d>
                      <m:dPr>
                        <m:ctrlPr>
                          <a:rPr lang="zh-CN" altLang="en-US" sz="3600" b="1" i="1">
                            <a:solidFill>
                              <a:srgbClr val="FF0000"/>
                            </a:solidFill>
                            <a:latin typeface="Cambria Math" panose="02040503050406030204" pitchFamily="18" charset="0"/>
                          </a:rPr>
                        </m:ctrlPr>
                      </m:dPr>
                      <m:e>
                        <m:sSub>
                          <m:sSubPr>
                            <m:ctrlPr>
                              <a:rPr lang="zh-CN" altLang="en-US" sz="3600" b="1" i="1">
                                <a:solidFill>
                                  <a:srgbClr val="FF0000"/>
                                </a:solidFill>
                                <a:latin typeface="Cambria Math" panose="02040503050406030204" pitchFamily="18" charset="0"/>
                              </a:rPr>
                            </m:ctrlPr>
                          </m:sSubPr>
                          <m:e>
                            <m:r>
                              <a:rPr lang="zh-CN" altLang="en-US" sz="3600" b="1" i="1">
                                <a:solidFill>
                                  <a:srgbClr val="FF0000"/>
                                </a:solidFill>
                                <a:latin typeface="Cambria Math" panose="02040503050406030204" pitchFamily="18" charset="0"/>
                              </a:rPr>
                              <m:t>𝑰</m:t>
                            </m:r>
                          </m:e>
                          <m:sub>
                            <m:r>
                              <a:rPr lang="zh-CN" altLang="en-US" sz="3600" b="1" i="1">
                                <a:solidFill>
                                  <a:srgbClr val="FF0000"/>
                                </a:solidFill>
                                <a:latin typeface="Cambria Math" panose="02040503050406030204" pitchFamily="18" charset="0"/>
                              </a:rPr>
                              <m:t>𝒑</m:t>
                            </m:r>
                            <m:r>
                              <a:rPr lang="zh-CN" altLang="en-US" sz="3600" b="1" i="1">
                                <a:solidFill>
                                  <a:srgbClr val="FF0000"/>
                                </a:solidFill>
                                <a:latin typeface="Cambria Math" panose="02040503050406030204" pitchFamily="18" charset="0"/>
                              </a:rPr>
                              <m:t>𝟎</m:t>
                            </m:r>
                          </m:sub>
                        </m:sSub>
                        <m:r>
                          <a:rPr lang="zh-CN" altLang="en-US" sz="3600" b="1" i="1">
                            <a:solidFill>
                              <a:srgbClr val="FF0000"/>
                            </a:solidFill>
                            <a:latin typeface="Cambria Math" panose="02040503050406030204" pitchFamily="18" charset="0"/>
                          </a:rPr>
                          <m:t>+</m:t>
                        </m:r>
                        <m:sSub>
                          <m:sSubPr>
                            <m:ctrlPr>
                              <a:rPr lang="zh-CN" altLang="en-US" sz="3600" b="1" i="1">
                                <a:solidFill>
                                  <a:srgbClr val="FF0000"/>
                                </a:solidFill>
                                <a:latin typeface="Cambria Math" panose="02040503050406030204" pitchFamily="18" charset="0"/>
                              </a:rPr>
                            </m:ctrlPr>
                          </m:sSubPr>
                          <m:e>
                            <m:r>
                              <a:rPr lang="zh-CN" altLang="en-US" sz="3600" b="1" i="1">
                                <a:solidFill>
                                  <a:srgbClr val="FF0000"/>
                                </a:solidFill>
                                <a:latin typeface="Cambria Math" panose="02040503050406030204" pitchFamily="18" charset="0"/>
                              </a:rPr>
                              <m:t>𝑰</m:t>
                            </m:r>
                          </m:e>
                          <m:sub>
                            <m:r>
                              <a:rPr lang="zh-CN" altLang="en-US" sz="3600" b="1" i="1">
                                <a:solidFill>
                                  <a:srgbClr val="FF0000"/>
                                </a:solidFill>
                                <a:latin typeface="Cambria Math" panose="02040503050406030204" pitchFamily="18" charset="0"/>
                              </a:rPr>
                              <m:t>𝒏</m:t>
                            </m:r>
                            <m:r>
                              <a:rPr lang="zh-CN" altLang="en-US" sz="3600" b="1" i="1">
                                <a:solidFill>
                                  <a:srgbClr val="FF0000"/>
                                </a:solidFill>
                                <a:latin typeface="Cambria Math" panose="02040503050406030204" pitchFamily="18" charset="0"/>
                              </a:rPr>
                              <m:t>𝟎</m:t>
                            </m:r>
                          </m:sub>
                        </m:sSub>
                      </m:e>
                    </m:d>
                  </m:oMath>
                </a14:m>
                <a:r>
                  <a:rPr lang="zh-CN" altLang="en-US" sz="3600" b="1" dirty="0">
                    <a:solidFill>
                      <a:srgbClr val="FF0000"/>
                    </a:solidFill>
                  </a:rPr>
                  <a:t> </a:t>
                </a:r>
                <a14:m>
                  <m:oMath xmlns:m="http://schemas.openxmlformats.org/officeDocument/2006/math">
                    <m:r>
                      <a:rPr lang="zh-CN" altLang="en-US" sz="3600" b="1" i="1">
                        <a:solidFill>
                          <a:srgbClr val="FF0000"/>
                        </a:solidFill>
                        <a:latin typeface="Cambria Math" panose="02040503050406030204" pitchFamily="18" charset="0"/>
                      </a:rPr>
                      <m:t>=</m:t>
                    </m:r>
                    <m:f>
                      <m:fPr>
                        <m:ctrlPr>
                          <a:rPr lang="zh-CN" altLang="en-US" sz="3600" b="1" i="1">
                            <a:solidFill>
                              <a:srgbClr val="FF0000"/>
                            </a:solidFill>
                            <a:latin typeface="Cambria Math" panose="02040503050406030204" pitchFamily="18" charset="0"/>
                          </a:rPr>
                        </m:ctrlPr>
                      </m:fPr>
                      <m:num>
                        <m:r>
                          <a:rPr lang="zh-CN" altLang="en-US" sz="3600" b="1" i="1">
                            <a:solidFill>
                              <a:srgbClr val="FF0000"/>
                            </a:solidFill>
                            <a:latin typeface="Cambria Math" panose="02040503050406030204" pitchFamily="18" charset="0"/>
                          </a:rPr>
                          <m:t>𝒒</m:t>
                        </m:r>
                        <m:sSub>
                          <m:sSubPr>
                            <m:ctrlPr>
                              <a:rPr lang="en-US" altLang="zh-CN" sz="3600" b="1" i="1">
                                <a:solidFill>
                                  <a:srgbClr val="FF0000"/>
                                </a:solidFill>
                                <a:latin typeface="Cambria Math" panose="02040503050406030204" pitchFamily="18" charset="0"/>
                              </a:rPr>
                            </m:ctrlPr>
                          </m:sSubPr>
                          <m:e>
                            <m:r>
                              <a:rPr lang="en-US" altLang="zh-CN" sz="3600" b="1" i="1">
                                <a:solidFill>
                                  <a:srgbClr val="FF0000"/>
                                </a:solidFill>
                                <a:latin typeface="Cambria Math" panose="02040503050406030204" pitchFamily="18" charset="0"/>
                              </a:rPr>
                              <m:t>𝑰</m:t>
                            </m:r>
                          </m:e>
                          <m:sub>
                            <m:r>
                              <a:rPr lang="en-US" altLang="zh-CN" sz="3600" b="1" i="1">
                                <a:solidFill>
                                  <a:srgbClr val="FF0000"/>
                                </a:solidFill>
                                <a:latin typeface="Cambria Math" panose="02040503050406030204" pitchFamily="18" charset="0"/>
                              </a:rPr>
                              <m:t>𝟎</m:t>
                            </m:r>
                          </m:sub>
                        </m:sSub>
                      </m:num>
                      <m:den>
                        <m:r>
                          <a:rPr lang="zh-CN" altLang="en-US" sz="3600" b="1" i="1">
                            <a:solidFill>
                              <a:srgbClr val="FF0000"/>
                            </a:solidFill>
                            <a:latin typeface="Cambria Math" panose="02040503050406030204" pitchFamily="18" charset="0"/>
                          </a:rPr>
                          <m:t>𝒌𝑻</m:t>
                        </m:r>
                      </m:den>
                    </m:f>
                  </m:oMath>
                </a14:m>
                <a:endParaRPr lang="zh-CN" altLang="en-US" sz="3600" b="1" i="1" dirty="0">
                  <a:solidFill>
                    <a:srgbClr val="FF0000"/>
                  </a:solidFill>
                  <a:latin typeface="Cambria Math" panose="02040503050406030204" pitchFamily="18" charset="0"/>
                  <a:cs typeface="Cambria Math" panose="020405030504060302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2195736" y="4436482"/>
                <a:ext cx="4930132" cy="889924"/>
              </a:xfrm>
              <a:prstGeom prst="rect">
                <a:avLst/>
              </a:prstGeom>
              <a:blipFill rotWithShape="1">
                <a:blip r:embed="rId5"/>
                <a:stretch>
                  <a:fillRect l="-11" t="-42" r="11" b="3"/>
                </a:stretch>
              </a:blipFill>
            </p:spPr>
            <p:txBody>
              <a:bodyPr/>
              <a:lstStyle/>
              <a:p>
                <a:r>
                  <a:rPr lang="zh-CN" altLang="en-US">
                    <a:noFill/>
                  </a:rPr>
                  <a:t> </a:t>
                </a:r>
              </a:p>
            </p:txBody>
          </p:sp>
        </mc:Fallback>
      </mc:AlternateContent>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6"/>
          <p:cNvSpPr>
            <a:spLocks noGrp="1"/>
          </p:cNvSpPr>
          <p:nvPr>
            <p:ph type="sldNum" sz="quarter" idx="12"/>
          </p:nvPr>
        </p:nvSpPr>
        <p:spPr/>
        <p:txBody>
          <a:bodyPr/>
          <a:lstStyle/>
          <a:p>
            <a:fld id="{9C878F33-BB9C-4166-A9F9-25BDBD2A217D}" type="slidenum">
              <a:rPr lang="en-US" altLang="zh-CN"/>
            </a:fld>
            <a:endParaRPr lang="en-US" altLang="zh-CN"/>
          </a:p>
        </p:txBody>
      </p:sp>
      <p:sp>
        <p:nvSpPr>
          <p:cNvPr id="206867" name="Rectangle 19"/>
          <p:cNvSpPr>
            <a:spLocks noChangeArrowheads="1"/>
          </p:cNvSpPr>
          <p:nvPr/>
        </p:nvSpPr>
        <p:spPr bwMode="auto">
          <a:xfrm>
            <a:off x="3962400" y="3309938"/>
            <a:ext cx="9144000" cy="0"/>
          </a:xfrm>
          <a:prstGeom prst="rect">
            <a:avLst/>
          </a:prstGeom>
          <a:noFill/>
          <a:ln w="7938">
            <a:noFill/>
            <a:miter lim="800000"/>
          </a:ln>
          <a:effectLst/>
        </p:spPr>
        <p:txBody>
          <a:bodyPr>
            <a:spAutoFit/>
          </a:bodyPr>
          <a:lstStyle/>
          <a:p>
            <a:endParaRPr lang="zh-CN" altLang="en-US"/>
          </a:p>
        </p:txBody>
      </p:sp>
      <p:sp>
        <p:nvSpPr>
          <p:cNvPr id="206877" name="Rectangle 29"/>
          <p:cNvSpPr>
            <a:spLocks noChangeArrowheads="1"/>
          </p:cNvSpPr>
          <p:nvPr/>
        </p:nvSpPr>
        <p:spPr bwMode="auto">
          <a:xfrm>
            <a:off x="4148138" y="3319463"/>
            <a:ext cx="9144000" cy="0"/>
          </a:xfrm>
          <a:prstGeom prst="rect">
            <a:avLst/>
          </a:prstGeom>
          <a:noFill/>
          <a:ln w="7938">
            <a:noFill/>
            <a:miter lim="800000"/>
          </a:ln>
          <a:effectLst/>
        </p:spPr>
        <p:txBody>
          <a:bodyPr>
            <a:spAutoFit/>
          </a:bodyPr>
          <a:lstStyle/>
          <a:p>
            <a:endParaRPr lang="zh-CN" altLang="en-US"/>
          </a:p>
        </p:txBody>
      </p:sp>
      <p:sp>
        <p:nvSpPr>
          <p:cNvPr id="206885" name="Rectangle 37"/>
          <p:cNvSpPr>
            <a:spLocks noChangeArrowheads="1"/>
          </p:cNvSpPr>
          <p:nvPr/>
        </p:nvSpPr>
        <p:spPr bwMode="auto">
          <a:xfrm>
            <a:off x="107504" y="1484784"/>
            <a:ext cx="8426896" cy="559769"/>
          </a:xfrm>
          <a:prstGeom prst="rect">
            <a:avLst/>
          </a:prstGeom>
          <a:noFill/>
          <a:ln w="7938">
            <a:noFill/>
            <a:miter lim="800000"/>
          </a:ln>
          <a:effectLst/>
        </p:spPr>
        <p:txBody>
          <a:bodyPr wrap="square">
            <a:spAutoFit/>
          </a:bodyPr>
          <a:lstStyle/>
          <a:p>
            <a:pPr latinLnBrk="1">
              <a:lnSpc>
                <a:spcPct val="150000"/>
              </a:lnSpc>
            </a:pPr>
            <a:r>
              <a:rPr kumimoji="1" lang="zh-CN" altLang="en-US" sz="24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二极管直流电导也叫做扩散电导，其倒数叫做</a:t>
            </a:r>
            <a:r>
              <a:rPr kumimoji="1" lang="en-US" altLang="zh-CN" sz="24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PN</a:t>
            </a:r>
            <a:r>
              <a:rPr kumimoji="1" lang="zh-CN" altLang="en-US" sz="24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结扩散电阻。</a:t>
            </a:r>
            <a:r>
              <a:rPr kumimoji="1" lang="zh-CN" altLang="en-US" sz="2400" b="1" dirty="0">
                <a:solidFill>
                  <a:srgbClr val="C00000"/>
                </a:solidFill>
                <a:effectLst>
                  <a:outerShdw blurRad="38100" dist="38100" dir="2700000" algn="tl">
                    <a:srgbClr val="000000"/>
                  </a:outerShdw>
                </a:effectLst>
                <a:latin typeface="黑体" panose="02010609060101010101" pitchFamily="49" charset="-122"/>
                <a:ea typeface="黑体" panose="02010609060101010101" pitchFamily="49" charset="-122"/>
                <a:cs typeface="Times New Roman" panose="02020603050405020304" pitchFamily="18" charset="0"/>
              </a:rPr>
              <a:t> </a:t>
            </a:r>
            <a:endParaRPr kumimoji="1" lang="zh-CN" altLang="en-US" sz="2400" b="1" dirty="0">
              <a:solidFill>
                <a:srgbClr val="C00000"/>
              </a:solidFill>
              <a:effectLst>
                <a:outerShdw blurRad="38100" dist="38100" dir="2700000" algn="tl">
                  <a:srgbClr val="000000"/>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206886" name="Rectangle 38"/>
          <p:cNvSpPr>
            <a:spLocks noChangeArrowheads="1"/>
          </p:cNvSpPr>
          <p:nvPr/>
        </p:nvSpPr>
        <p:spPr bwMode="auto">
          <a:xfrm>
            <a:off x="139492" y="3678694"/>
            <a:ext cx="5118100" cy="3231654"/>
          </a:xfrm>
          <a:prstGeom prst="rect">
            <a:avLst/>
          </a:prstGeom>
          <a:noFill/>
          <a:ln w="7938">
            <a:noFill/>
            <a:miter lim="800000"/>
          </a:ln>
          <a:effectLst/>
        </p:spPr>
        <p:txBody>
          <a:bodyPr wrap="square">
            <a:spAutoFit/>
          </a:bodyPr>
          <a:lstStyle/>
          <a:p>
            <a:pPr latinLnBrk="1">
              <a:lnSpc>
                <a:spcPct val="150000"/>
              </a:lnSpc>
            </a:pPr>
            <a:r>
              <a:rPr kumimoji="1" lang="en-US" altLang="zh-CN" sz="2000" b="1" dirty="0">
                <a:solidFill>
                  <a:srgbClr val="000066"/>
                </a:solidFill>
                <a:latin typeface="宋体" panose="02010600030101010101" pitchFamily="2" charset="-122"/>
              </a:rPr>
              <a:t> </a:t>
            </a:r>
            <a:r>
              <a:rPr kumimoji="1" lang="zh-CN" altLang="en-US" sz="2400" b="1" dirty="0">
                <a:solidFill>
                  <a:srgbClr val="C00000"/>
                </a:solidFill>
                <a:latin typeface="黑体" panose="02010609060101010101" pitchFamily="49" charset="-122"/>
                <a:ea typeface="黑体" panose="02010609060101010101" pitchFamily="49" charset="-122"/>
              </a:rPr>
              <a:t>称为</a:t>
            </a:r>
            <a:r>
              <a:rPr kumimoji="1" lang="en-US" altLang="zh-CN" sz="2400" b="1" dirty="0">
                <a:solidFill>
                  <a:srgbClr val="C00000"/>
                </a:solidFill>
                <a:latin typeface="黑体" panose="02010609060101010101" pitchFamily="49" charset="-122"/>
                <a:ea typeface="黑体" panose="02010609060101010101" pitchFamily="49" charset="-122"/>
              </a:rPr>
              <a:t>P-N</a:t>
            </a:r>
            <a:r>
              <a:rPr kumimoji="1" lang="zh-CN" altLang="en-US" sz="2400" b="1" dirty="0">
                <a:solidFill>
                  <a:srgbClr val="C00000"/>
                </a:solidFill>
                <a:latin typeface="黑体" panose="02010609060101010101" pitchFamily="49" charset="-122"/>
                <a:ea typeface="黑体" panose="02010609060101010101" pitchFamily="49" charset="-122"/>
              </a:rPr>
              <a:t>结扩散电容。是正偏压下</a:t>
            </a:r>
            <a:r>
              <a:rPr kumimoji="1" lang="en-US" altLang="zh-CN" sz="2400" b="1" dirty="0">
                <a:solidFill>
                  <a:srgbClr val="C00000"/>
                </a:solidFill>
                <a:latin typeface="黑体" panose="02010609060101010101" pitchFamily="49" charset="-122"/>
                <a:ea typeface="黑体" panose="02010609060101010101" pitchFamily="49" charset="-122"/>
              </a:rPr>
              <a:t>PN</a:t>
            </a:r>
            <a:r>
              <a:rPr kumimoji="1" lang="zh-CN" altLang="en-US" sz="2400" b="1" dirty="0">
                <a:solidFill>
                  <a:srgbClr val="C00000"/>
                </a:solidFill>
                <a:latin typeface="黑体" panose="02010609060101010101" pitchFamily="49" charset="-122"/>
                <a:ea typeface="黑体" panose="02010609060101010101" pitchFamily="49" charset="-122"/>
              </a:rPr>
              <a:t>结准中性区中存贮电荷随偏压变化引起的电容，随直流偏压的增加而增加。所以</a:t>
            </a:r>
            <a:r>
              <a:rPr kumimoji="1" lang="ko-KR" altLang="en-US" sz="2400" b="1" dirty="0">
                <a:solidFill>
                  <a:srgbClr val="C00000"/>
                </a:solidFill>
                <a:latin typeface="黑体" panose="02010609060101010101" pitchFamily="49" charset="-122"/>
              </a:rPr>
              <a:t>，在低频正向偏压下，扩散电容特别重要。</a:t>
            </a:r>
            <a:endParaRPr kumimoji="1" lang="ko-KR" altLang="en-US" sz="2400" b="1" dirty="0">
              <a:solidFill>
                <a:srgbClr val="C00000"/>
              </a:solidFill>
              <a:latin typeface="黑体" panose="02010609060101010101" pitchFamily="49" charset="-122"/>
            </a:endParaRPr>
          </a:p>
          <a:p>
            <a:pPr latinLnBrk="1"/>
            <a:r>
              <a:rPr kumimoji="1" lang="ko-KR" altLang="en-US" sz="2400" dirty="0">
                <a:solidFill>
                  <a:srgbClr val="FF0000"/>
                </a:solidFill>
                <a:latin typeface="+mn-ea"/>
              </a:rPr>
              <a:t> </a:t>
            </a:r>
            <a:endParaRPr kumimoji="1" lang="ko-KR" altLang="en-US" sz="2400" dirty="0">
              <a:solidFill>
                <a:srgbClr val="FF0000"/>
              </a:solidFill>
              <a:latin typeface="+mn-ea"/>
            </a:endParaRPr>
          </a:p>
        </p:txBody>
      </p:sp>
      <p:sp>
        <p:nvSpPr>
          <p:cNvPr id="206888" name="Rectangle 40"/>
          <p:cNvSpPr>
            <a:spLocks noChangeArrowheads="1"/>
          </p:cNvSpPr>
          <p:nvPr/>
        </p:nvSpPr>
        <p:spPr bwMode="auto">
          <a:xfrm>
            <a:off x="304800" y="6324600"/>
            <a:ext cx="5041900" cy="396875"/>
          </a:xfrm>
          <a:prstGeom prst="rect">
            <a:avLst/>
          </a:prstGeom>
          <a:noFill/>
          <a:ln w="7938">
            <a:noFill/>
            <a:miter lim="800000"/>
          </a:ln>
          <a:effectLst/>
        </p:spPr>
        <p:txBody>
          <a:bodyPr>
            <a:spAutoFit/>
          </a:bodyPr>
          <a:lstStyle/>
          <a:p>
            <a:pPr algn="just" latinLnBrk="1"/>
            <a:r>
              <a:rPr kumimoji="1" lang="ko-KR" altLang="en-US" sz="2000" b="1">
                <a:solidFill>
                  <a:srgbClr val="000066"/>
                </a:solidFill>
                <a:latin typeface="宋体" panose="02010600030101010101" pitchFamily="2" charset="-122"/>
              </a:rPr>
              <a:t> </a:t>
            </a:r>
            <a:endParaRPr kumimoji="1" lang="ko-KR" altLang="en-US" sz="2400">
              <a:latin typeface="Gulim" panose="020B0600000101010101" pitchFamily="34" charset="-127"/>
              <a:ea typeface="Gulim" panose="020B0600000101010101" pitchFamily="34" charset="-127"/>
            </a:endParaRPr>
          </a:p>
        </p:txBody>
      </p:sp>
      <mc:AlternateContent xmlns:mc="http://schemas.openxmlformats.org/markup-compatibility/2006">
        <mc:Choice xmlns:a14="http://schemas.microsoft.com/office/drawing/2010/main" Requires="a14">
          <p:sp>
            <p:nvSpPr>
              <p:cNvPr id="10244" name="Object 4"/>
              <p:cNvSpPr txBox="1"/>
              <p:nvPr/>
            </p:nvSpPr>
            <p:spPr bwMode="auto">
              <a:xfrm>
                <a:off x="3217497" y="379092"/>
                <a:ext cx="1642535" cy="1053512"/>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r>
                        <a:rPr lang="en-US" altLang="zh-CN" sz="3200" b="1" i="1" smtClean="0">
                          <a:solidFill>
                            <a:srgbClr val="000000"/>
                          </a:solidFill>
                          <a:latin typeface="Cambria Math" panose="02040503050406030204" pitchFamily="18" charset="0"/>
                        </a:rPr>
                        <m:t>𝑮</m:t>
                      </m:r>
                      <m:r>
                        <a:rPr lang="zh-CN" altLang="en-US" sz="3200" b="1" i="1">
                          <a:solidFill>
                            <a:srgbClr val="000000"/>
                          </a:solidFill>
                          <a:latin typeface="Cambria Math" panose="02040503050406030204" pitchFamily="18" charset="0"/>
                        </a:rPr>
                        <m:t>=</m:t>
                      </m:r>
                      <m:f>
                        <m:fPr>
                          <m:ctrlPr>
                            <a:rPr lang="zh-CN" altLang="en-US" sz="3200" b="1" i="1">
                              <a:solidFill>
                                <a:srgbClr val="000000"/>
                              </a:solidFill>
                              <a:latin typeface="Cambria Math" panose="02040503050406030204" pitchFamily="18" charset="0"/>
                            </a:rPr>
                          </m:ctrlPr>
                        </m:fPr>
                        <m:num>
                          <m:r>
                            <a:rPr lang="zh-CN" altLang="en-US" sz="3200" b="1" i="1">
                              <a:solidFill>
                                <a:srgbClr val="000000"/>
                              </a:solidFill>
                              <a:latin typeface="Cambria Math" panose="02040503050406030204" pitchFamily="18" charset="0"/>
                            </a:rPr>
                            <m:t>𝒒</m:t>
                          </m:r>
                          <m:sSub>
                            <m:sSubPr>
                              <m:ctrlPr>
                                <a:rPr lang="zh-CN" altLang="en-US" sz="3200" b="1" i="1">
                                  <a:solidFill>
                                    <a:srgbClr val="000000"/>
                                  </a:solidFill>
                                  <a:latin typeface="Cambria Math" panose="02040503050406030204" pitchFamily="18" charset="0"/>
                                </a:rPr>
                              </m:ctrlPr>
                            </m:sSubPr>
                            <m:e>
                              <m:r>
                                <a:rPr lang="zh-CN" altLang="en-US" sz="3200" b="1" i="1">
                                  <a:solidFill>
                                    <a:srgbClr val="000000"/>
                                  </a:solidFill>
                                  <a:latin typeface="Cambria Math" panose="02040503050406030204" pitchFamily="18" charset="0"/>
                                </a:rPr>
                                <m:t>𝑰</m:t>
                              </m:r>
                            </m:e>
                            <m:sub>
                              <m:r>
                                <a:rPr lang="zh-CN" altLang="en-US" sz="3200" b="1" i="1">
                                  <a:solidFill>
                                    <a:srgbClr val="000000"/>
                                  </a:solidFill>
                                  <a:latin typeface="Cambria Math" panose="02040503050406030204" pitchFamily="18" charset="0"/>
                                </a:rPr>
                                <m:t>𝟎</m:t>
                              </m:r>
                            </m:sub>
                          </m:sSub>
                        </m:num>
                        <m:den>
                          <m:r>
                            <a:rPr lang="zh-CN" altLang="en-US" sz="3200" b="1" i="1">
                              <a:solidFill>
                                <a:srgbClr val="000000"/>
                              </a:solidFill>
                              <a:latin typeface="Cambria Math" panose="02040503050406030204" pitchFamily="18" charset="0"/>
                            </a:rPr>
                            <m:t>𝒌𝑻</m:t>
                          </m:r>
                        </m:den>
                      </m:f>
                    </m:oMath>
                  </m:oMathPara>
                </a14:m>
                <a:endParaRPr lang="zh-CN" altLang="en-US" sz="3200" b="1" dirty="0"/>
              </a:p>
            </p:txBody>
          </p:sp>
        </mc:Choice>
        <mc:Fallback>
          <p:sp>
            <p:nvSpPr>
              <p:cNvPr id="10244" name="Object 4"/>
              <p:cNvSpPr txBox="1">
                <a:spLocks noRot="1" noChangeAspect="1" noMove="1" noResize="1" noEditPoints="1" noAdjustHandles="1" noChangeArrowheads="1" noChangeShapeType="1" noTextEdit="1"/>
              </p:cNvSpPr>
              <p:nvPr/>
            </p:nvSpPr>
            <p:spPr bwMode="auto">
              <a:xfrm>
                <a:off x="3217497" y="379092"/>
                <a:ext cx="1642535" cy="1053512"/>
              </a:xfrm>
              <a:prstGeom prst="rect">
                <a:avLst/>
              </a:prstGeom>
              <a:blipFill rotWithShape="1">
                <a:blip r:embed="rId1"/>
                <a:stretch>
                  <a:fillRect l="-36" t="-60" r="23" b="4"/>
                </a:stretch>
              </a:blipFill>
              <a:ln>
                <a:noFill/>
              </a:ln>
              <a:effectLst/>
            </p:spPr>
            <p:txBody>
              <a:bodyPr/>
              <a:lstStyle/>
              <a:p>
                <a:r>
                  <a:rPr lang="zh-CN" altLang="en-US">
                    <a:noFill/>
                  </a:rPr>
                  <a:t> </a:t>
                </a:r>
              </a:p>
            </p:txBody>
          </p:sp>
        </mc:Fallback>
      </mc:AlternateContent>
      <p:pic>
        <p:nvPicPr>
          <p:cNvPr id="10330" name="Picture 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771" y="3646164"/>
            <a:ext cx="3324225"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2" name="矩形 1"/>
              <p:cNvSpPr/>
              <p:nvPr/>
            </p:nvSpPr>
            <p:spPr>
              <a:xfrm>
                <a:off x="2195736" y="2295463"/>
                <a:ext cx="4813562" cy="119885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3200" b="1" i="1">
                              <a:solidFill>
                                <a:srgbClr val="000000"/>
                              </a:solidFill>
                              <a:latin typeface="Cambria Math" panose="02040503050406030204" pitchFamily="18" charset="0"/>
                            </a:rPr>
                          </m:ctrlPr>
                        </m:sSubPr>
                        <m:e>
                          <m:r>
                            <a:rPr lang="zh-CN" altLang="en-US" sz="3200" b="1" i="1">
                              <a:solidFill>
                                <a:srgbClr val="000000"/>
                              </a:solidFill>
                              <a:latin typeface="Cambria Math" panose="02040503050406030204" pitchFamily="18" charset="0"/>
                            </a:rPr>
                            <m:t>𝑪</m:t>
                          </m:r>
                        </m:e>
                        <m:sub>
                          <m:r>
                            <a:rPr lang="zh-CN" altLang="en-US" sz="3200" b="1" i="1">
                              <a:solidFill>
                                <a:srgbClr val="000000"/>
                              </a:solidFill>
                              <a:latin typeface="Cambria Math" panose="02040503050406030204" pitchFamily="18" charset="0"/>
                            </a:rPr>
                            <m:t>𝑫</m:t>
                          </m:r>
                        </m:sub>
                      </m:sSub>
                      <m:r>
                        <a:rPr lang="zh-CN" altLang="en-US" sz="3200" b="1" i="1">
                          <a:solidFill>
                            <a:srgbClr val="000000"/>
                          </a:solidFill>
                          <a:latin typeface="Cambria Math" panose="02040503050406030204" pitchFamily="18" charset="0"/>
                        </a:rPr>
                        <m:t>=</m:t>
                      </m:r>
                      <m:f>
                        <m:fPr>
                          <m:ctrlPr>
                            <a:rPr lang="zh-CN" altLang="en-US" sz="3200" b="1" i="1">
                              <a:solidFill>
                                <a:srgbClr val="000000"/>
                              </a:solidFill>
                              <a:latin typeface="Cambria Math" panose="02040503050406030204" pitchFamily="18" charset="0"/>
                            </a:rPr>
                          </m:ctrlPr>
                        </m:fPr>
                        <m:num>
                          <m:r>
                            <a:rPr lang="zh-CN" altLang="en-US" sz="3200" b="1" i="1">
                              <a:solidFill>
                                <a:srgbClr val="000000"/>
                              </a:solidFill>
                              <a:latin typeface="Cambria Math" panose="02040503050406030204" pitchFamily="18" charset="0"/>
                            </a:rPr>
                            <m:t>𝒒</m:t>
                          </m:r>
                        </m:num>
                        <m:den>
                          <m:r>
                            <a:rPr lang="zh-CN" altLang="en-US" sz="3200" b="1" i="1">
                              <a:solidFill>
                                <a:srgbClr val="000000"/>
                              </a:solidFill>
                              <a:latin typeface="Cambria Math" panose="02040503050406030204" pitchFamily="18" charset="0"/>
                            </a:rPr>
                            <m:t>𝒌𝑻</m:t>
                          </m:r>
                        </m:den>
                      </m:f>
                      <m:d>
                        <m:dPr>
                          <m:ctrlPr>
                            <a:rPr lang="en-US" altLang="zh-CN" sz="3200" b="1" i="1">
                              <a:solidFill>
                                <a:srgbClr val="000000"/>
                              </a:solidFill>
                              <a:latin typeface="Cambria Math" panose="02040503050406030204" pitchFamily="18" charset="0"/>
                            </a:rPr>
                          </m:ctrlPr>
                        </m:dPr>
                        <m:e>
                          <m:f>
                            <m:fPr>
                              <m:ctrlPr>
                                <a:rPr lang="zh-CN" altLang="en-US" sz="3200" b="1" i="1">
                                  <a:solidFill>
                                    <a:srgbClr val="000000"/>
                                  </a:solidFill>
                                  <a:latin typeface="Cambria Math" panose="02040503050406030204" pitchFamily="18" charset="0"/>
                                </a:rPr>
                              </m:ctrlPr>
                            </m:fPr>
                            <m:num>
                              <m:sSub>
                                <m:sSubPr>
                                  <m:ctrlPr>
                                    <a:rPr lang="zh-CN" altLang="en-US" sz="3200" b="1" i="1">
                                      <a:solidFill>
                                        <a:srgbClr val="000000"/>
                                      </a:solidFill>
                                      <a:latin typeface="Cambria Math" panose="02040503050406030204" pitchFamily="18" charset="0"/>
                                    </a:rPr>
                                  </m:ctrlPr>
                                </m:sSubPr>
                                <m:e>
                                  <m:r>
                                    <a:rPr lang="zh-CN" altLang="en-US" sz="3200" b="1" i="1">
                                      <a:solidFill>
                                        <a:srgbClr val="000000"/>
                                      </a:solidFill>
                                      <a:latin typeface="Cambria Math" panose="02040503050406030204" pitchFamily="18" charset="0"/>
                                    </a:rPr>
                                    <m:t>𝝉</m:t>
                                  </m:r>
                                </m:e>
                                <m:sub>
                                  <m:r>
                                    <a:rPr lang="zh-CN" altLang="en-US" sz="3200" b="1" i="1">
                                      <a:solidFill>
                                        <a:srgbClr val="000000"/>
                                      </a:solidFill>
                                      <a:latin typeface="Cambria Math" panose="02040503050406030204" pitchFamily="18" charset="0"/>
                                    </a:rPr>
                                    <m:t>𝒑</m:t>
                                  </m:r>
                                </m:sub>
                              </m:sSub>
                              <m:sSub>
                                <m:sSubPr>
                                  <m:ctrlPr>
                                    <a:rPr lang="zh-CN" altLang="en-US" sz="3200" b="1" i="1">
                                      <a:solidFill>
                                        <a:srgbClr val="000000"/>
                                      </a:solidFill>
                                      <a:latin typeface="Cambria Math" panose="02040503050406030204" pitchFamily="18" charset="0"/>
                                    </a:rPr>
                                  </m:ctrlPr>
                                </m:sSubPr>
                                <m:e>
                                  <m:r>
                                    <a:rPr lang="zh-CN" altLang="en-US" sz="3200" b="1" i="1">
                                      <a:solidFill>
                                        <a:srgbClr val="000000"/>
                                      </a:solidFill>
                                      <a:latin typeface="Cambria Math" panose="02040503050406030204" pitchFamily="18" charset="0"/>
                                    </a:rPr>
                                    <m:t>𝑰</m:t>
                                  </m:r>
                                </m:e>
                                <m:sub>
                                  <m:r>
                                    <a:rPr lang="zh-CN" altLang="en-US" sz="3200" b="1" i="1">
                                      <a:solidFill>
                                        <a:srgbClr val="000000"/>
                                      </a:solidFill>
                                      <a:latin typeface="Cambria Math" panose="02040503050406030204" pitchFamily="18" charset="0"/>
                                    </a:rPr>
                                    <m:t>𝒑</m:t>
                                  </m:r>
                                  <m:r>
                                    <a:rPr lang="zh-CN" altLang="en-US" sz="3200" b="1" i="1">
                                      <a:solidFill>
                                        <a:srgbClr val="000000"/>
                                      </a:solidFill>
                                      <a:latin typeface="Cambria Math" panose="02040503050406030204" pitchFamily="18" charset="0"/>
                                    </a:rPr>
                                    <m:t>𝟎</m:t>
                                  </m:r>
                                </m:sub>
                              </m:sSub>
                            </m:num>
                            <m:den>
                              <m:r>
                                <a:rPr lang="zh-CN" altLang="en-US" sz="3200" b="1" i="1">
                                  <a:solidFill>
                                    <a:srgbClr val="000000"/>
                                  </a:solidFill>
                                  <a:latin typeface="Cambria Math" panose="02040503050406030204" pitchFamily="18" charset="0"/>
                                </a:rPr>
                                <m:t>𝟐</m:t>
                              </m:r>
                            </m:den>
                          </m:f>
                          <m:r>
                            <a:rPr lang="zh-CN" altLang="en-US" sz="3200" b="1" i="1">
                              <a:solidFill>
                                <a:srgbClr val="000000"/>
                              </a:solidFill>
                              <a:latin typeface="Cambria Math" panose="02040503050406030204" pitchFamily="18" charset="0"/>
                            </a:rPr>
                            <m:t>+</m:t>
                          </m:r>
                          <m:f>
                            <m:fPr>
                              <m:ctrlPr>
                                <a:rPr lang="zh-CN" altLang="en-US" sz="3200" b="1" i="1">
                                  <a:solidFill>
                                    <a:srgbClr val="000000"/>
                                  </a:solidFill>
                                  <a:latin typeface="Cambria Math" panose="02040503050406030204" pitchFamily="18" charset="0"/>
                                </a:rPr>
                              </m:ctrlPr>
                            </m:fPr>
                            <m:num>
                              <m:sSub>
                                <m:sSubPr>
                                  <m:ctrlPr>
                                    <a:rPr lang="zh-CN" altLang="en-US" sz="3200" b="1" i="1">
                                      <a:solidFill>
                                        <a:srgbClr val="000000"/>
                                      </a:solidFill>
                                      <a:latin typeface="Cambria Math" panose="02040503050406030204" pitchFamily="18" charset="0"/>
                                    </a:rPr>
                                  </m:ctrlPr>
                                </m:sSubPr>
                                <m:e>
                                  <m:r>
                                    <a:rPr lang="zh-CN" altLang="en-US" sz="3200" b="1" i="1">
                                      <a:solidFill>
                                        <a:srgbClr val="000000"/>
                                      </a:solidFill>
                                      <a:latin typeface="Cambria Math" panose="02040503050406030204" pitchFamily="18" charset="0"/>
                                    </a:rPr>
                                    <m:t>𝝉</m:t>
                                  </m:r>
                                </m:e>
                                <m:sub>
                                  <m:r>
                                    <a:rPr lang="zh-CN" altLang="en-US" sz="3200" b="1" i="1">
                                      <a:solidFill>
                                        <a:srgbClr val="000000"/>
                                      </a:solidFill>
                                      <a:latin typeface="Cambria Math" panose="02040503050406030204" pitchFamily="18" charset="0"/>
                                    </a:rPr>
                                    <m:t>𝒏</m:t>
                                  </m:r>
                                </m:sub>
                              </m:sSub>
                              <m:sSub>
                                <m:sSubPr>
                                  <m:ctrlPr>
                                    <a:rPr lang="zh-CN" altLang="en-US" sz="3200" b="1" i="1">
                                      <a:solidFill>
                                        <a:srgbClr val="000000"/>
                                      </a:solidFill>
                                      <a:latin typeface="Cambria Math" panose="02040503050406030204" pitchFamily="18" charset="0"/>
                                    </a:rPr>
                                  </m:ctrlPr>
                                </m:sSubPr>
                                <m:e>
                                  <m:r>
                                    <a:rPr lang="zh-CN" altLang="en-US" sz="3200" b="1" i="1">
                                      <a:solidFill>
                                        <a:srgbClr val="000000"/>
                                      </a:solidFill>
                                      <a:latin typeface="Cambria Math" panose="02040503050406030204" pitchFamily="18" charset="0"/>
                                    </a:rPr>
                                    <m:t>𝑰</m:t>
                                  </m:r>
                                </m:e>
                                <m:sub>
                                  <m:r>
                                    <a:rPr lang="zh-CN" altLang="en-US" sz="3200" b="1" i="1">
                                      <a:solidFill>
                                        <a:srgbClr val="000000"/>
                                      </a:solidFill>
                                      <a:latin typeface="Cambria Math" panose="02040503050406030204" pitchFamily="18" charset="0"/>
                                    </a:rPr>
                                    <m:t>𝒏</m:t>
                                  </m:r>
                                  <m:r>
                                    <a:rPr lang="zh-CN" altLang="en-US" sz="3200" b="1" i="1">
                                      <a:solidFill>
                                        <a:srgbClr val="000000"/>
                                      </a:solidFill>
                                      <a:latin typeface="Cambria Math" panose="02040503050406030204" pitchFamily="18" charset="0"/>
                                    </a:rPr>
                                    <m:t>𝟎</m:t>
                                  </m:r>
                                </m:sub>
                              </m:sSub>
                            </m:num>
                            <m:den>
                              <m:r>
                                <a:rPr lang="zh-CN" altLang="en-US" sz="3200" b="1" i="1">
                                  <a:solidFill>
                                    <a:srgbClr val="000000"/>
                                  </a:solidFill>
                                  <a:latin typeface="Cambria Math" panose="02040503050406030204" pitchFamily="18" charset="0"/>
                                </a:rPr>
                                <m:t>𝟐</m:t>
                              </m:r>
                            </m:den>
                          </m:f>
                        </m:e>
                      </m:d>
                    </m:oMath>
                  </m:oMathPara>
                </a14:m>
                <a:endParaRPr lang="zh-CN" altLang="en-US" sz="3200" b="1" dirty="0"/>
              </a:p>
            </p:txBody>
          </p:sp>
        </mc:Choice>
        <mc:Fallback>
          <p:sp>
            <p:nvSpPr>
              <p:cNvPr id="2" name="矩形 1"/>
              <p:cNvSpPr>
                <a:spLocks noRot="1" noChangeAspect="1" noMove="1" noResize="1" noEditPoints="1" noAdjustHandles="1" noChangeArrowheads="1" noChangeShapeType="1" noTextEdit="1"/>
              </p:cNvSpPr>
              <p:nvPr/>
            </p:nvSpPr>
            <p:spPr>
              <a:xfrm>
                <a:off x="2195736" y="2295463"/>
                <a:ext cx="4813562" cy="1198854"/>
              </a:xfrm>
              <a:prstGeom prst="rect">
                <a:avLst/>
              </a:prstGeom>
              <a:blipFill rotWithShape="1">
                <a:blip r:embed="rId3"/>
                <a:stretch>
                  <a:fillRect l="-11" t="-48" r="3" b="46"/>
                </a:stretch>
              </a:blipFill>
            </p:spPr>
            <p:txBody>
              <a:bodyPr/>
              <a:lstStyle/>
              <a:p>
                <a:r>
                  <a:rPr lang="zh-CN" altLang="en-US">
                    <a:noFill/>
                  </a:rPr>
                  <a:t> </a:t>
                </a:r>
              </a:p>
            </p:txBody>
          </p:sp>
        </mc:Fallback>
      </mc:AlternateContent>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BACA43B-4E29-448C-8495-C005D937B4A0}" type="slidenum">
              <a:rPr lang="en-US" altLang="zh-CN"/>
            </a:fld>
            <a:endParaRPr lang="en-US" altLang="zh-CN"/>
          </a:p>
        </p:txBody>
      </p:sp>
      <p:sp>
        <p:nvSpPr>
          <p:cNvPr id="265218" name="Rectangle 2"/>
          <p:cNvSpPr>
            <a:spLocks noGrp="1" noChangeArrowheads="1"/>
          </p:cNvSpPr>
          <p:nvPr>
            <p:ph type="title"/>
          </p:nvPr>
        </p:nvSpPr>
        <p:spPr>
          <a:xfrm>
            <a:off x="1219200" y="0"/>
            <a:ext cx="2133600" cy="1143000"/>
          </a:xfrm>
        </p:spPr>
        <p:txBody>
          <a:bodyPr/>
          <a:lstStyle/>
          <a:p>
            <a:r>
              <a:rPr lang="zh-CN" altLang="en-US"/>
              <a:t>小提示</a:t>
            </a:r>
            <a:endParaRPr lang="zh-CN" altLang="en-US"/>
          </a:p>
        </p:txBody>
      </p:sp>
      <p:sp>
        <p:nvSpPr>
          <p:cNvPr id="265219" name="Rectangle 3"/>
          <p:cNvSpPr>
            <a:spLocks noGrp="1" noChangeArrowheads="1"/>
          </p:cNvSpPr>
          <p:nvPr>
            <p:ph type="body" idx="1"/>
          </p:nvPr>
        </p:nvSpPr>
        <p:spPr>
          <a:xfrm>
            <a:off x="304800" y="1295400"/>
            <a:ext cx="8839200" cy="4525963"/>
          </a:xfrm>
        </p:spPr>
        <p:txBody>
          <a:bodyPr/>
          <a:lstStyle/>
          <a:p>
            <a:r>
              <a:rPr lang="zh-CN" altLang="en-US" sz="2800" dirty="0"/>
              <a:t>以上讨论，前提条件是交流信号的周期远大于载流子在准中性区中扩散所需要的时间。这样在扩散区中空穴随位置的变化函数可以认为是稳态分布的 。</a:t>
            </a:r>
            <a:endParaRPr lang="zh-CN" altLang="en-US" sz="2800" dirty="0"/>
          </a:p>
          <a:p>
            <a:r>
              <a:rPr lang="zh-CN" altLang="en-US" sz="2800" dirty="0"/>
              <a:t>在正向偏置下扩散电容要远大于势垒电容。</a:t>
            </a:r>
            <a:endParaRPr lang="zh-CN" altLang="en-US" sz="2800" dirty="0"/>
          </a:p>
          <a:p>
            <a:endParaRPr lang="en-US" altLang="zh-CN" sz="2800" dirty="0"/>
          </a:p>
        </p:txBody>
      </p:sp>
      <p:pic>
        <p:nvPicPr>
          <p:cNvPr id="265220" name="Picture 4" descr="BD06670_"/>
          <p:cNvPicPr>
            <a:picLocks noChangeAspect="1" noChangeArrowheads="1"/>
          </p:cNvPicPr>
          <p:nvPr/>
        </p:nvPicPr>
        <p:blipFill>
          <a:blip r:embed="rId1"/>
          <a:srcRect/>
          <a:stretch>
            <a:fillRect/>
          </a:stretch>
        </p:blipFill>
        <p:spPr bwMode="auto">
          <a:xfrm>
            <a:off x="304800" y="304800"/>
            <a:ext cx="684213" cy="685800"/>
          </a:xfrm>
          <a:prstGeom prst="rect">
            <a:avLst/>
          </a:prstGeom>
          <a:noFill/>
        </p:spPr>
      </p:pic>
      <p:sp>
        <p:nvSpPr>
          <p:cNvPr id="265221" name="Text Box 5"/>
          <p:cNvSpPr txBox="1">
            <a:spLocks noChangeArrowheads="1"/>
          </p:cNvSpPr>
          <p:nvPr/>
        </p:nvSpPr>
        <p:spPr bwMode="auto">
          <a:xfrm>
            <a:off x="457200" y="3352800"/>
            <a:ext cx="8686800" cy="2530475"/>
          </a:xfrm>
          <a:prstGeom prst="rect">
            <a:avLst/>
          </a:prstGeom>
          <a:noFill/>
          <a:ln w="9525">
            <a:noFill/>
            <a:miter lim="800000"/>
          </a:ln>
          <a:effectLst/>
        </p:spPr>
        <p:txBody>
          <a:bodyPr>
            <a:spAutoFit/>
          </a:bodyPr>
          <a:lstStyle/>
          <a:p>
            <a:r>
              <a:rPr lang="en-US" altLang="zh-CN" sz="2400" dirty="0">
                <a:latin typeface="Arial" panose="020B0604020202020204" pitchFamily="34" charset="0"/>
              </a:rPr>
              <a:t>T=300K,N</a:t>
            </a:r>
            <a:r>
              <a:rPr lang="en-US" altLang="zh-CN" sz="2400" baseline="-25000" dirty="0">
                <a:latin typeface="Arial" panose="020B0604020202020204" pitchFamily="34" charset="0"/>
              </a:rPr>
              <a:t>d</a:t>
            </a:r>
            <a:r>
              <a:rPr lang="en-US" altLang="zh-CN" sz="2400" dirty="0">
                <a:latin typeface="Arial" panose="020B0604020202020204" pitchFamily="34" charset="0"/>
              </a:rPr>
              <a:t>=5</a:t>
            </a:r>
            <a:r>
              <a:rPr lang="en-US" altLang="zh-CN" sz="2400" dirty="0">
                <a:latin typeface="Arial" panose="020B0604020202020204" pitchFamily="34" charset="0"/>
                <a:sym typeface="Symbol" panose="05050102010706020507" pitchFamily="18" charset="2"/>
              </a:rPr>
              <a:t>10</a:t>
            </a:r>
            <a:r>
              <a:rPr lang="en-US" altLang="zh-CN" sz="2400" baseline="30000" dirty="0">
                <a:latin typeface="Arial" panose="020B0604020202020204" pitchFamily="34" charset="0"/>
                <a:sym typeface="Symbol" panose="05050102010706020507" pitchFamily="18" charset="2"/>
              </a:rPr>
              <a:t>16</a:t>
            </a:r>
            <a:r>
              <a:rPr lang="en-US" altLang="zh-CN" sz="2400" dirty="0">
                <a:latin typeface="Arial" panose="020B0604020202020204" pitchFamily="34" charset="0"/>
                <a:sym typeface="Symbol" panose="05050102010706020507" pitchFamily="18" charset="2"/>
              </a:rPr>
              <a:t>,N</a:t>
            </a:r>
            <a:r>
              <a:rPr lang="en-US" altLang="zh-CN" sz="2400" baseline="-25000" dirty="0">
                <a:latin typeface="Arial" panose="020B0604020202020204" pitchFamily="34" charset="0"/>
                <a:sym typeface="Symbol" panose="05050102010706020507" pitchFamily="18" charset="2"/>
              </a:rPr>
              <a:t>a</a:t>
            </a:r>
            <a:r>
              <a:rPr lang="en-US" altLang="zh-CN" sz="2400" dirty="0">
                <a:latin typeface="Arial" panose="020B0604020202020204" pitchFamily="34" charset="0"/>
                <a:sym typeface="Symbol" panose="05050102010706020507" pitchFamily="18" charset="2"/>
              </a:rPr>
              <a:t>= </a:t>
            </a:r>
            <a:r>
              <a:rPr lang="en-US" altLang="zh-CN" sz="2400" dirty="0">
                <a:latin typeface="Arial" panose="020B0604020202020204" pitchFamily="34" charset="0"/>
              </a:rPr>
              <a:t>5</a:t>
            </a:r>
            <a:r>
              <a:rPr lang="en-US" altLang="zh-CN" sz="2400" dirty="0">
                <a:latin typeface="Arial" panose="020B0604020202020204" pitchFamily="34" charset="0"/>
                <a:sym typeface="Symbol" panose="05050102010706020507" pitchFamily="18" charset="2"/>
              </a:rPr>
              <a:t>10</a:t>
            </a:r>
            <a:r>
              <a:rPr lang="en-US" altLang="zh-CN" sz="2400" baseline="30000" dirty="0">
                <a:latin typeface="Arial" panose="020B0604020202020204" pitchFamily="34" charset="0"/>
                <a:sym typeface="Symbol" panose="05050102010706020507" pitchFamily="18" charset="2"/>
              </a:rPr>
              <a:t>15</a:t>
            </a:r>
            <a:r>
              <a:rPr lang="en-US" altLang="zh-CN" sz="2400" dirty="0">
                <a:latin typeface="Arial" panose="020B0604020202020204" pitchFamily="34" charset="0"/>
                <a:sym typeface="Symbol" panose="05050102010706020507" pitchFamily="18" charset="2"/>
              </a:rPr>
              <a:t>,V</a:t>
            </a:r>
            <a:r>
              <a:rPr lang="en-US" altLang="zh-CN" sz="2400" baseline="-25000" dirty="0">
                <a:latin typeface="Arial" panose="020B0604020202020204" pitchFamily="34" charset="0"/>
                <a:sym typeface="Symbol" panose="05050102010706020507" pitchFamily="18" charset="2"/>
              </a:rPr>
              <a:t>R</a:t>
            </a:r>
            <a:r>
              <a:rPr lang="en-US" altLang="zh-CN" sz="2400" dirty="0">
                <a:latin typeface="Arial" panose="020B0604020202020204" pitchFamily="34" charset="0"/>
                <a:sym typeface="Symbol" panose="05050102010706020507" pitchFamily="18" charset="2"/>
              </a:rPr>
              <a:t>=5V, </a:t>
            </a:r>
            <a:r>
              <a:rPr lang="zh-CN" altLang="en-US" sz="2400" dirty="0">
                <a:latin typeface="Arial" panose="020B0604020202020204" pitchFamily="34" charset="0"/>
                <a:sym typeface="Symbol" panose="05050102010706020507" pitchFamily="18" charset="2"/>
              </a:rPr>
              <a:t>势垒电容</a:t>
            </a:r>
            <a:r>
              <a:rPr lang="en-US" altLang="zh-CN" sz="2400" dirty="0">
                <a:latin typeface="Arial" panose="020B0604020202020204" pitchFamily="34" charset="0"/>
                <a:sym typeface="Symbol" panose="05050102010706020507" pitchFamily="18" charset="2"/>
              </a:rPr>
              <a:t>C=0.366pF.</a:t>
            </a:r>
            <a:endParaRPr lang="en-US" altLang="zh-CN" sz="2400" dirty="0">
              <a:latin typeface="Arial" panose="020B0604020202020204" pitchFamily="34" charset="0"/>
              <a:sym typeface="Symbol" panose="05050102010706020507" pitchFamily="18" charset="2"/>
            </a:endParaRPr>
          </a:p>
          <a:p>
            <a:endParaRPr lang="en-US" altLang="zh-CN" sz="2400" dirty="0">
              <a:latin typeface="Arial" panose="020B0604020202020204" pitchFamily="34" charset="0"/>
              <a:sym typeface="Symbol" panose="05050102010706020507" pitchFamily="18" charset="2"/>
            </a:endParaRPr>
          </a:p>
          <a:p>
            <a:endParaRPr lang="en-US" altLang="zh-CN" sz="2800" dirty="0">
              <a:latin typeface="Arial" panose="020B0604020202020204" pitchFamily="34" charset="0"/>
              <a:sym typeface="Symbol" panose="05050102010706020507" pitchFamily="18" charset="2"/>
            </a:endParaRPr>
          </a:p>
          <a:p>
            <a:endParaRPr lang="en-US" altLang="zh-CN" sz="2800" dirty="0">
              <a:latin typeface="Arial" panose="020B0604020202020204" pitchFamily="34" charset="0"/>
              <a:sym typeface="Symbol" panose="05050102010706020507" pitchFamily="18" charset="2"/>
            </a:endParaRPr>
          </a:p>
          <a:p>
            <a:endParaRPr lang="en-US" altLang="zh-CN" sz="2800" dirty="0">
              <a:latin typeface="Arial" panose="020B0604020202020204" pitchFamily="34" charset="0"/>
              <a:sym typeface="Symbol" panose="05050102010706020507" pitchFamily="18" charset="2"/>
            </a:endParaRPr>
          </a:p>
          <a:p>
            <a:endParaRPr lang="en-US" altLang="zh-CN" sz="2800" dirty="0">
              <a:latin typeface="Arial" panose="020B0604020202020204" pitchFamily="34" charset="0"/>
              <a:sym typeface="Symbol" panose="05050102010706020507" pitchFamily="18" charset="2"/>
            </a:endParaRPr>
          </a:p>
        </p:txBody>
      </p:sp>
      <p:graphicFrame>
        <p:nvGraphicFramePr>
          <p:cNvPr id="11267" name="Object 3"/>
          <p:cNvGraphicFramePr>
            <a:graphicFrameLocks noChangeAspect="1"/>
          </p:cNvGraphicFramePr>
          <p:nvPr/>
        </p:nvGraphicFramePr>
        <p:xfrm>
          <a:off x="1143000" y="4071938"/>
          <a:ext cx="4876800" cy="2214562"/>
        </p:xfrm>
        <a:graphic>
          <a:graphicData uri="http://schemas.openxmlformats.org/presentationml/2006/ole">
            <mc:AlternateContent xmlns:mc="http://schemas.openxmlformats.org/markup-compatibility/2006">
              <mc:Choice xmlns:v="urn:schemas-microsoft-com:vml" Requires="v">
                <p:oleObj spid="_x0000_s11442" name="公式" r:id="rId2" imgW="63093600" imgH="28651200" progId="Equation.3">
                  <p:embed/>
                </p:oleObj>
              </mc:Choice>
              <mc:Fallback>
                <p:oleObj name="公式" r:id="rId2" imgW="63093600" imgH="28651200" progId="Equation.3">
                  <p:embed/>
                  <p:pic>
                    <p:nvPicPr>
                      <p:cNvPr id="0" name="Picture 51"/>
                      <p:cNvPicPr>
                        <a:picLocks noChangeAspect="1" noChangeArrowheads="1"/>
                      </p:cNvPicPr>
                      <p:nvPr/>
                    </p:nvPicPr>
                    <p:blipFill>
                      <a:blip r:embed="rId3"/>
                      <a:srcRect/>
                      <a:stretch>
                        <a:fillRect/>
                      </a:stretch>
                    </p:blipFill>
                    <p:spPr bwMode="auto">
                      <a:xfrm>
                        <a:off x="1143000" y="4071938"/>
                        <a:ext cx="4876800" cy="221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p:cNvSpPr>
            <a:spLocks noGrp="1"/>
          </p:cNvSpPr>
          <p:nvPr>
            <p:ph type="sldNum" sz="quarter" idx="12"/>
          </p:nvPr>
        </p:nvSpPr>
        <p:spPr/>
        <p:txBody>
          <a:bodyPr/>
          <a:lstStyle/>
          <a:p>
            <a:fld id="{FB615FA0-CD3C-4428-A9C5-F4A319CD19F5}" type="slidenum">
              <a:rPr lang="en-US" altLang="zh-CN"/>
            </a:fld>
            <a:endParaRPr lang="en-US" altLang="zh-CN"/>
          </a:p>
        </p:txBody>
      </p:sp>
      <p:sp>
        <p:nvSpPr>
          <p:cNvPr id="207875" name="Rectangle 3"/>
          <p:cNvSpPr>
            <a:spLocks noGrp="1" noChangeArrowheads="1"/>
          </p:cNvSpPr>
          <p:nvPr>
            <p:ph type="body" idx="1"/>
          </p:nvPr>
        </p:nvSpPr>
        <p:spPr>
          <a:xfrm>
            <a:off x="101961" y="337693"/>
            <a:ext cx="8991600" cy="1651147"/>
          </a:xfrm>
        </p:spPr>
        <p:txBody>
          <a:bodyPr>
            <a:normAutofit fontScale="70000" lnSpcReduction="20000"/>
          </a:bodyPr>
          <a:lstStyle/>
          <a:p>
            <a:pPr marL="533400" indent="-533400">
              <a:lnSpc>
                <a:spcPct val="90000"/>
              </a:lnSpc>
              <a:buClr>
                <a:srgbClr val="000066"/>
              </a:buClr>
              <a:buFont typeface="Wingdings" panose="05000000000000000000" pitchFamily="2" charset="2"/>
              <a:buNone/>
            </a:pPr>
            <a:endParaRPr lang="en-US" altLang="zh-CN" sz="2800" b="1" dirty="0">
              <a:solidFill>
                <a:srgbClr val="000066"/>
              </a:solidFill>
              <a:latin typeface="宋体" panose="02010600030101010101" pitchFamily="2" charset="-122"/>
              <a:sym typeface="Symbol" panose="05050102010706020507" pitchFamily="18" charset="2"/>
            </a:endParaRPr>
          </a:p>
          <a:p>
            <a:pPr marL="533400" indent="-533400" algn="just">
              <a:lnSpc>
                <a:spcPct val="160000"/>
              </a:lnSpc>
              <a:buClr>
                <a:srgbClr val="000066"/>
              </a:buClr>
              <a:buFontTx/>
              <a:buNone/>
            </a:pPr>
            <a:r>
              <a:rPr lang="zh-CN" altLang="en-US" sz="5800" b="1" dirty="0">
                <a:solidFill>
                  <a:srgbClr val="C00000"/>
                </a:solidFill>
                <a:latin typeface="黑体" panose="02010609060101010101" pitchFamily="49" charset="-122"/>
                <a:ea typeface="黑体" panose="02010609060101010101" pitchFamily="49" charset="-122"/>
                <a:sym typeface="Symbol" panose="05050102010706020507" pitchFamily="18" charset="2"/>
              </a:rPr>
              <a:t>二极管小信号等效电路 </a:t>
            </a:r>
            <a:endParaRPr lang="zh-CN" altLang="en-US" sz="5800" b="1" dirty="0">
              <a:solidFill>
                <a:srgbClr val="C00000"/>
              </a:solidFill>
              <a:latin typeface="黑体" panose="02010609060101010101" pitchFamily="49" charset="-122"/>
              <a:ea typeface="黑体" panose="02010609060101010101" pitchFamily="49" charset="-122"/>
              <a:sym typeface="Symbol" panose="05050102010706020507" pitchFamily="18" charset="2"/>
            </a:endParaRPr>
          </a:p>
          <a:p>
            <a:pPr marL="533400" indent="-533400">
              <a:lnSpc>
                <a:spcPct val="90000"/>
              </a:lnSpc>
              <a:buFont typeface="Wingdings" panose="05000000000000000000" pitchFamily="2" charset="2"/>
              <a:buNone/>
            </a:pPr>
            <a:r>
              <a:rPr lang="zh-CN" altLang="en-US" sz="2800" b="1" dirty="0" smtClean="0">
                <a:solidFill>
                  <a:srgbClr val="000066"/>
                </a:solidFill>
                <a:latin typeface="宋体" panose="02010600030101010101" pitchFamily="2" charset="-122"/>
                <a:cs typeface="Times New Roman" panose="02020603050405020304" pitchFamily="18" charset="0"/>
                <a:sym typeface="Symbol" panose="05050102010706020507" pitchFamily="18" charset="2"/>
              </a:rPr>
              <a:t>    </a:t>
            </a:r>
            <a:r>
              <a:rPr lang="zh-CN" altLang="en-US" sz="2800" b="1" dirty="0" smtClean="0">
                <a:solidFill>
                  <a:srgbClr val="000066"/>
                </a:solidFill>
                <a:latin typeface="宋体" panose="02010600030101010101" pitchFamily="2" charset="-122"/>
                <a:sym typeface="Symbol" panose="05050102010706020507" pitchFamily="18" charset="2"/>
              </a:rPr>
              <a:t>     </a:t>
            </a:r>
            <a:endParaRPr lang="zh-CN" altLang="en-US" sz="2800" b="1" dirty="0">
              <a:solidFill>
                <a:srgbClr val="000066"/>
              </a:solidFill>
              <a:latin typeface="宋体" panose="02010600030101010101" pitchFamily="2" charset="-122"/>
              <a:sym typeface="Symbol" panose="05050102010706020507" pitchFamily="18" charset="2"/>
            </a:endParaRPr>
          </a:p>
        </p:txBody>
      </p:sp>
      <p:sp>
        <p:nvSpPr>
          <p:cNvPr id="207876" name="Rectangle 4"/>
          <p:cNvSpPr>
            <a:spLocks noChangeArrowheads="1"/>
          </p:cNvSpPr>
          <p:nvPr/>
        </p:nvSpPr>
        <p:spPr bwMode="auto">
          <a:xfrm>
            <a:off x="4362450" y="3314700"/>
            <a:ext cx="9144000" cy="0"/>
          </a:xfrm>
          <a:prstGeom prst="rect">
            <a:avLst/>
          </a:prstGeom>
          <a:noFill/>
          <a:ln w="7938">
            <a:noFill/>
            <a:miter lim="800000"/>
          </a:ln>
          <a:effectLst/>
        </p:spPr>
        <p:txBody>
          <a:bodyPr>
            <a:spAutoFit/>
          </a:bodyPr>
          <a:lstStyle/>
          <a:p>
            <a:endParaRPr lang="zh-CN" altLang="en-US"/>
          </a:p>
        </p:txBody>
      </p:sp>
      <p:sp>
        <p:nvSpPr>
          <p:cNvPr id="207877" name="Rectangle 5"/>
          <p:cNvSpPr>
            <a:spLocks noChangeArrowheads="1"/>
          </p:cNvSpPr>
          <p:nvPr/>
        </p:nvSpPr>
        <p:spPr bwMode="auto">
          <a:xfrm>
            <a:off x="3776663" y="3309938"/>
            <a:ext cx="9144000" cy="0"/>
          </a:xfrm>
          <a:prstGeom prst="rect">
            <a:avLst/>
          </a:prstGeom>
          <a:noFill/>
          <a:ln w="7938">
            <a:noFill/>
            <a:miter lim="800000"/>
          </a:ln>
          <a:effectLst/>
        </p:spPr>
        <p:txBody>
          <a:bodyPr>
            <a:spAutoFit/>
          </a:bodyPr>
          <a:lstStyle/>
          <a:p>
            <a:endParaRPr lang="zh-CN" altLang="en-US"/>
          </a:p>
        </p:txBody>
      </p:sp>
      <p:sp>
        <p:nvSpPr>
          <p:cNvPr id="207878" name="Rectangle 6"/>
          <p:cNvSpPr>
            <a:spLocks noChangeArrowheads="1"/>
          </p:cNvSpPr>
          <p:nvPr/>
        </p:nvSpPr>
        <p:spPr bwMode="auto">
          <a:xfrm>
            <a:off x="4024313" y="3309938"/>
            <a:ext cx="9144000" cy="0"/>
          </a:xfrm>
          <a:prstGeom prst="rect">
            <a:avLst/>
          </a:prstGeom>
          <a:noFill/>
          <a:ln w="7938">
            <a:noFill/>
            <a:miter lim="800000"/>
          </a:ln>
          <a:effectLst/>
        </p:spPr>
        <p:txBody>
          <a:bodyPr>
            <a:spAutoFit/>
          </a:bodyPr>
          <a:lstStyle/>
          <a:p>
            <a:endParaRPr lang="zh-CN" altLang="en-US"/>
          </a:p>
        </p:txBody>
      </p:sp>
      <p:sp>
        <p:nvSpPr>
          <p:cNvPr id="207879" name="Rectangle 7"/>
          <p:cNvSpPr>
            <a:spLocks noChangeArrowheads="1"/>
          </p:cNvSpPr>
          <p:nvPr/>
        </p:nvSpPr>
        <p:spPr bwMode="auto">
          <a:xfrm>
            <a:off x="4033838" y="3205163"/>
            <a:ext cx="9144000" cy="0"/>
          </a:xfrm>
          <a:prstGeom prst="rect">
            <a:avLst/>
          </a:prstGeom>
          <a:noFill/>
          <a:ln w="7938">
            <a:noFill/>
            <a:miter lim="800000"/>
          </a:ln>
          <a:effectLst/>
        </p:spPr>
        <p:txBody>
          <a:bodyPr>
            <a:spAutoFit/>
          </a:bodyPr>
          <a:lstStyle/>
          <a:p>
            <a:endParaRPr lang="zh-CN" altLang="en-US"/>
          </a:p>
        </p:txBody>
      </p:sp>
      <p:sp>
        <p:nvSpPr>
          <p:cNvPr id="207880" name="Rectangle 8"/>
          <p:cNvSpPr>
            <a:spLocks noChangeArrowheads="1"/>
          </p:cNvSpPr>
          <p:nvPr/>
        </p:nvSpPr>
        <p:spPr bwMode="auto">
          <a:xfrm>
            <a:off x="3829050" y="3200400"/>
            <a:ext cx="9144000" cy="0"/>
          </a:xfrm>
          <a:prstGeom prst="rect">
            <a:avLst/>
          </a:prstGeom>
          <a:noFill/>
          <a:ln w="7938">
            <a:noFill/>
            <a:miter lim="800000"/>
          </a:ln>
          <a:effectLst/>
        </p:spPr>
        <p:txBody>
          <a:bodyPr>
            <a:spAutoFit/>
          </a:bodyPr>
          <a:lstStyle/>
          <a:p>
            <a:endParaRPr lang="zh-CN" altLang="en-US"/>
          </a:p>
        </p:txBody>
      </p:sp>
      <p:sp>
        <p:nvSpPr>
          <p:cNvPr id="207881" name="Rectangle 9"/>
          <p:cNvSpPr>
            <a:spLocks noChangeArrowheads="1"/>
          </p:cNvSpPr>
          <p:nvPr/>
        </p:nvSpPr>
        <p:spPr bwMode="auto">
          <a:xfrm>
            <a:off x="4462463" y="3314700"/>
            <a:ext cx="9144000" cy="0"/>
          </a:xfrm>
          <a:prstGeom prst="rect">
            <a:avLst/>
          </a:prstGeom>
          <a:noFill/>
          <a:ln w="7938">
            <a:noFill/>
            <a:miter lim="800000"/>
          </a:ln>
          <a:effectLst/>
        </p:spPr>
        <p:txBody>
          <a:bodyPr>
            <a:spAutoFit/>
          </a:bodyPr>
          <a:lstStyle/>
          <a:p>
            <a:endParaRPr lang="zh-CN" altLang="en-US"/>
          </a:p>
        </p:txBody>
      </p:sp>
      <p:sp>
        <p:nvSpPr>
          <p:cNvPr id="207882" name="Rectangle 10"/>
          <p:cNvSpPr>
            <a:spLocks noChangeArrowheads="1"/>
          </p:cNvSpPr>
          <p:nvPr/>
        </p:nvSpPr>
        <p:spPr bwMode="auto">
          <a:xfrm>
            <a:off x="4471988" y="3309938"/>
            <a:ext cx="9144000" cy="0"/>
          </a:xfrm>
          <a:prstGeom prst="rect">
            <a:avLst/>
          </a:prstGeom>
          <a:noFill/>
          <a:ln w="7938">
            <a:noFill/>
            <a:miter lim="800000"/>
          </a:ln>
          <a:effectLst/>
        </p:spPr>
        <p:txBody>
          <a:bodyPr>
            <a:spAutoFit/>
          </a:bodyPr>
          <a:lstStyle/>
          <a:p>
            <a:endParaRPr lang="zh-CN" altLang="en-US"/>
          </a:p>
        </p:txBody>
      </p:sp>
      <p:sp>
        <p:nvSpPr>
          <p:cNvPr id="207883" name="Rectangle 11"/>
          <p:cNvSpPr>
            <a:spLocks noChangeArrowheads="1"/>
          </p:cNvSpPr>
          <p:nvPr/>
        </p:nvSpPr>
        <p:spPr bwMode="auto">
          <a:xfrm>
            <a:off x="3833813" y="3176588"/>
            <a:ext cx="9144000" cy="0"/>
          </a:xfrm>
          <a:prstGeom prst="rect">
            <a:avLst/>
          </a:prstGeom>
          <a:noFill/>
          <a:ln w="7938">
            <a:noFill/>
            <a:miter lim="800000"/>
          </a:ln>
          <a:effectLst/>
        </p:spPr>
        <p:txBody>
          <a:bodyPr>
            <a:spAutoFit/>
          </a:bodyPr>
          <a:lstStyle/>
          <a:p>
            <a:endParaRPr lang="zh-CN" altLang="en-US"/>
          </a:p>
        </p:txBody>
      </p:sp>
      <p:sp>
        <p:nvSpPr>
          <p:cNvPr id="207884" name="Rectangle 12"/>
          <p:cNvSpPr>
            <a:spLocks noChangeArrowheads="1"/>
          </p:cNvSpPr>
          <p:nvPr/>
        </p:nvSpPr>
        <p:spPr bwMode="auto">
          <a:xfrm>
            <a:off x="3981450" y="3195638"/>
            <a:ext cx="9144000" cy="0"/>
          </a:xfrm>
          <a:prstGeom prst="rect">
            <a:avLst/>
          </a:prstGeom>
          <a:noFill/>
          <a:ln w="7938">
            <a:noFill/>
            <a:miter lim="800000"/>
          </a:ln>
          <a:effectLst/>
        </p:spPr>
        <p:txBody>
          <a:bodyPr>
            <a:spAutoFit/>
          </a:bodyPr>
          <a:lstStyle/>
          <a:p>
            <a:endParaRPr lang="zh-CN" altLang="en-US"/>
          </a:p>
        </p:txBody>
      </p:sp>
      <p:sp>
        <p:nvSpPr>
          <p:cNvPr id="207885" name="Rectangle 13"/>
          <p:cNvSpPr>
            <a:spLocks noChangeArrowheads="1"/>
          </p:cNvSpPr>
          <p:nvPr/>
        </p:nvSpPr>
        <p:spPr bwMode="auto">
          <a:xfrm>
            <a:off x="4014788" y="3200400"/>
            <a:ext cx="9144000" cy="0"/>
          </a:xfrm>
          <a:prstGeom prst="rect">
            <a:avLst/>
          </a:prstGeom>
          <a:noFill/>
          <a:ln w="7938">
            <a:noFill/>
            <a:miter lim="800000"/>
          </a:ln>
          <a:effectLst/>
        </p:spPr>
        <p:txBody>
          <a:bodyPr>
            <a:spAutoFit/>
          </a:bodyPr>
          <a:lstStyle/>
          <a:p>
            <a:endParaRPr lang="zh-CN" altLang="en-US"/>
          </a:p>
        </p:txBody>
      </p:sp>
      <p:sp>
        <p:nvSpPr>
          <p:cNvPr id="207886" name="Rectangle 14"/>
          <p:cNvSpPr>
            <a:spLocks noChangeArrowheads="1"/>
          </p:cNvSpPr>
          <p:nvPr/>
        </p:nvSpPr>
        <p:spPr bwMode="auto">
          <a:xfrm>
            <a:off x="3790950" y="3181350"/>
            <a:ext cx="9144000" cy="0"/>
          </a:xfrm>
          <a:prstGeom prst="rect">
            <a:avLst/>
          </a:prstGeom>
          <a:noFill/>
          <a:ln w="7938">
            <a:noFill/>
            <a:miter lim="800000"/>
          </a:ln>
          <a:effectLst/>
        </p:spPr>
        <p:txBody>
          <a:bodyPr>
            <a:spAutoFit/>
          </a:bodyPr>
          <a:lstStyle/>
          <a:p>
            <a:endParaRPr lang="zh-CN" altLang="en-US"/>
          </a:p>
        </p:txBody>
      </p:sp>
      <p:sp>
        <p:nvSpPr>
          <p:cNvPr id="207887" name="Rectangle 15"/>
          <p:cNvSpPr>
            <a:spLocks noChangeArrowheads="1"/>
          </p:cNvSpPr>
          <p:nvPr/>
        </p:nvSpPr>
        <p:spPr bwMode="auto">
          <a:xfrm>
            <a:off x="3962400" y="3309938"/>
            <a:ext cx="9144000" cy="0"/>
          </a:xfrm>
          <a:prstGeom prst="rect">
            <a:avLst/>
          </a:prstGeom>
          <a:noFill/>
          <a:ln w="7938">
            <a:noFill/>
            <a:miter lim="800000"/>
          </a:ln>
          <a:effectLst/>
        </p:spPr>
        <p:txBody>
          <a:bodyPr>
            <a:spAutoFit/>
          </a:bodyPr>
          <a:lstStyle/>
          <a:p>
            <a:endParaRPr lang="zh-CN" altLang="en-US"/>
          </a:p>
        </p:txBody>
      </p:sp>
      <p:sp>
        <p:nvSpPr>
          <p:cNvPr id="207888" name="Rectangle 16"/>
          <p:cNvSpPr>
            <a:spLocks noChangeArrowheads="1"/>
          </p:cNvSpPr>
          <p:nvPr/>
        </p:nvSpPr>
        <p:spPr bwMode="auto">
          <a:xfrm>
            <a:off x="3581400" y="3352800"/>
            <a:ext cx="9144000" cy="0"/>
          </a:xfrm>
          <a:prstGeom prst="rect">
            <a:avLst/>
          </a:prstGeom>
          <a:noFill/>
          <a:ln w="7938">
            <a:noFill/>
            <a:miter lim="800000"/>
          </a:ln>
          <a:effectLst/>
        </p:spPr>
        <p:txBody>
          <a:bodyPr>
            <a:spAutoFit/>
          </a:bodyPr>
          <a:lstStyle/>
          <a:p>
            <a:endParaRPr lang="zh-CN" altLang="en-US"/>
          </a:p>
        </p:txBody>
      </p:sp>
      <p:sp>
        <p:nvSpPr>
          <p:cNvPr id="207889" name="Rectangle 17"/>
          <p:cNvSpPr>
            <a:spLocks noChangeArrowheads="1"/>
          </p:cNvSpPr>
          <p:nvPr/>
        </p:nvSpPr>
        <p:spPr bwMode="auto">
          <a:xfrm>
            <a:off x="4572000" y="3200400"/>
            <a:ext cx="9144000" cy="0"/>
          </a:xfrm>
          <a:prstGeom prst="rect">
            <a:avLst/>
          </a:prstGeom>
          <a:noFill/>
          <a:ln w="7938">
            <a:noFill/>
            <a:miter lim="800000"/>
          </a:ln>
          <a:effectLst/>
        </p:spPr>
        <p:txBody>
          <a:bodyPr>
            <a:spAutoFit/>
          </a:bodyPr>
          <a:lstStyle/>
          <a:p>
            <a:endParaRPr lang="zh-CN" altLang="en-US"/>
          </a:p>
        </p:txBody>
      </p:sp>
      <p:sp>
        <p:nvSpPr>
          <p:cNvPr id="207890" name="Rectangle 18"/>
          <p:cNvSpPr>
            <a:spLocks noChangeArrowheads="1"/>
          </p:cNvSpPr>
          <p:nvPr/>
        </p:nvSpPr>
        <p:spPr bwMode="auto">
          <a:xfrm>
            <a:off x="4148138" y="3319463"/>
            <a:ext cx="9144000" cy="0"/>
          </a:xfrm>
          <a:prstGeom prst="rect">
            <a:avLst/>
          </a:prstGeom>
          <a:noFill/>
          <a:ln w="7938">
            <a:noFill/>
            <a:miter lim="800000"/>
          </a:ln>
          <a:effectLst/>
        </p:spPr>
        <p:txBody>
          <a:bodyPr>
            <a:spAutoFit/>
          </a:bodyPr>
          <a:lstStyle/>
          <a:p>
            <a:endParaRPr lang="zh-CN" altLang="en-US"/>
          </a:p>
        </p:txBody>
      </p:sp>
      <p:sp>
        <p:nvSpPr>
          <p:cNvPr id="207891" name="Rectangle 19"/>
          <p:cNvSpPr>
            <a:spLocks noChangeArrowheads="1"/>
          </p:cNvSpPr>
          <p:nvPr/>
        </p:nvSpPr>
        <p:spPr bwMode="auto">
          <a:xfrm>
            <a:off x="3986213" y="3200400"/>
            <a:ext cx="9144000" cy="0"/>
          </a:xfrm>
          <a:prstGeom prst="rect">
            <a:avLst/>
          </a:prstGeom>
          <a:noFill/>
          <a:ln w="7938">
            <a:noFill/>
            <a:miter lim="800000"/>
          </a:ln>
          <a:effectLst/>
        </p:spPr>
        <p:txBody>
          <a:bodyPr>
            <a:spAutoFit/>
          </a:bodyPr>
          <a:lstStyle/>
          <a:p>
            <a:endParaRPr lang="zh-CN" altLang="en-US"/>
          </a:p>
        </p:txBody>
      </p:sp>
      <p:sp>
        <p:nvSpPr>
          <p:cNvPr id="207892" name="Rectangle 20"/>
          <p:cNvSpPr>
            <a:spLocks noChangeArrowheads="1"/>
          </p:cNvSpPr>
          <p:nvPr/>
        </p:nvSpPr>
        <p:spPr bwMode="auto">
          <a:xfrm>
            <a:off x="4233863" y="3200400"/>
            <a:ext cx="9144000" cy="0"/>
          </a:xfrm>
          <a:prstGeom prst="rect">
            <a:avLst/>
          </a:prstGeom>
          <a:noFill/>
          <a:ln w="7938">
            <a:noFill/>
            <a:miter lim="800000"/>
          </a:ln>
          <a:effectLst/>
        </p:spPr>
        <p:txBody>
          <a:bodyPr>
            <a:spAutoFit/>
          </a:bodyPr>
          <a:lstStyle/>
          <a:p>
            <a:endParaRPr lang="zh-CN" altLang="en-US"/>
          </a:p>
        </p:txBody>
      </p:sp>
      <p:graphicFrame>
        <p:nvGraphicFramePr>
          <p:cNvPr id="207896" name="Object 24"/>
          <p:cNvGraphicFramePr>
            <a:graphicFrameLocks noChangeAspect="1"/>
          </p:cNvGraphicFramePr>
          <p:nvPr/>
        </p:nvGraphicFramePr>
        <p:xfrm>
          <a:off x="101961" y="3156311"/>
          <a:ext cx="8826789" cy="2769269"/>
        </p:xfrm>
        <a:graphic>
          <a:graphicData uri="http://schemas.openxmlformats.org/presentationml/2006/ole">
            <mc:AlternateContent xmlns:mc="http://schemas.openxmlformats.org/markup-compatibility/2006">
              <mc:Choice xmlns:v="urn:schemas-microsoft-com:vml" Requires="v">
                <p:oleObj spid="_x0000_s12467" name="位图图像" r:id="rId1" imgW="6829425" imgH="2143125" progId="PBrush">
                  <p:embed/>
                </p:oleObj>
              </mc:Choice>
              <mc:Fallback>
                <p:oleObj name="位图图像" r:id="rId1" imgW="6829425" imgH="2143125" progId="PBrush">
                  <p:embed/>
                  <p:pic>
                    <p:nvPicPr>
                      <p:cNvPr id="0"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61" y="3156311"/>
                        <a:ext cx="8826789" cy="2769269"/>
                      </a:xfrm>
                      <a:prstGeom prst="rect">
                        <a:avLst/>
                      </a:prstGeom>
                      <a:noFill/>
                      <a:ln>
                        <a:noFill/>
                      </a:ln>
                      <a:effec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CABFFD9-E4F2-48E3-8D79-AFD35B0922C2}"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2724987" y="27691"/>
            <a:ext cx="4895013" cy="3456439"/>
          </a:xfrm>
          <a:prstGeom prst="rect">
            <a:avLst/>
          </a:prstGeom>
        </p:spPr>
      </p:pic>
      <p:sp>
        <p:nvSpPr>
          <p:cNvPr id="6" name="Rectangle 10"/>
          <p:cNvSpPr>
            <a:spLocks noChangeArrowheads="1"/>
          </p:cNvSpPr>
          <p:nvPr/>
        </p:nvSpPr>
        <p:spPr bwMode="gray">
          <a:xfrm>
            <a:off x="107504" y="27691"/>
            <a:ext cx="4236640" cy="484807"/>
          </a:xfrm>
          <a:prstGeom prst="rect">
            <a:avLst/>
          </a:prstGeom>
          <a:noFill/>
          <a:ln>
            <a:no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p>
            <a:pPr>
              <a:lnSpc>
                <a:spcPct val="90000"/>
              </a:lnSpc>
            </a:pPr>
            <a:r>
              <a:rPr lang="en-GB" altLang="zh-CN" sz="3000" b="1" noProof="1">
                <a:ea typeface="宋体" panose="02010600030101010101" pitchFamily="2" charset="-122"/>
              </a:rPr>
              <a:t>Au/n-SiC/Au</a:t>
            </a:r>
            <a:endParaRPr lang="en-GB" altLang="zh-CN" sz="3000" b="1" noProof="1">
              <a:ea typeface="宋体" panose="02010600030101010101" pitchFamily="2" charset="-122"/>
            </a:endParaRPr>
          </a:p>
        </p:txBody>
      </p:sp>
      <p:pic>
        <p:nvPicPr>
          <p:cNvPr id="7" name="图片 6"/>
          <p:cNvPicPr preferRelativeResize="0"/>
          <p:nvPr/>
        </p:nvPicPr>
        <p:blipFill>
          <a:blip r:embed="rId2" cstate="print">
            <a:extLst>
              <a:ext uri="{28A0092B-C50C-407E-A947-70E740481C1C}">
                <a14:useLocalDpi xmlns:a14="http://schemas.microsoft.com/office/drawing/2010/main" val="0"/>
              </a:ext>
            </a:extLst>
          </a:blip>
          <a:stretch>
            <a:fillRect/>
          </a:stretch>
        </p:blipFill>
        <p:spPr>
          <a:xfrm>
            <a:off x="323528" y="3676427"/>
            <a:ext cx="5472608" cy="3173125"/>
          </a:xfrm>
          <a:prstGeom prst="rect">
            <a:avLst/>
          </a:prstGeom>
        </p:spPr>
      </p:pic>
      <p:sp>
        <p:nvSpPr>
          <p:cNvPr id="2" name="文本框 1"/>
          <p:cNvSpPr txBox="1"/>
          <p:nvPr/>
        </p:nvSpPr>
        <p:spPr>
          <a:xfrm>
            <a:off x="6245450" y="4597074"/>
            <a:ext cx="2898550" cy="646331"/>
          </a:xfrm>
          <a:prstGeom prst="rect">
            <a:avLst/>
          </a:prstGeom>
          <a:noFill/>
        </p:spPr>
        <p:txBody>
          <a:bodyPr wrap="none" rtlCol="0">
            <a:spAutoFit/>
          </a:bodyPr>
          <a:lstStyle/>
          <a:p>
            <a:r>
              <a:rPr lang="en-US" altLang="zh-CN" dirty="0"/>
              <a:t>1.</a:t>
            </a:r>
            <a:r>
              <a:rPr lang="zh-CN" altLang="en-US" dirty="0"/>
              <a:t>频率的关系</a:t>
            </a:r>
            <a:endParaRPr lang="en-US" altLang="zh-CN" dirty="0"/>
          </a:p>
          <a:p>
            <a:r>
              <a:rPr lang="en-US" altLang="zh-CN" dirty="0"/>
              <a:t>2.</a:t>
            </a:r>
            <a:r>
              <a:rPr lang="zh-CN" altLang="en-US" dirty="0"/>
              <a:t>扩散电容远大于势垒电容</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2411760" cy="980728"/>
          </a:xfrm>
        </p:spPr>
        <p:txBody>
          <a:bodyPr/>
          <a:lstStyle/>
          <a:p>
            <a:r>
              <a:rPr lang="zh-CN" altLang="en-US" dirty="0">
                <a:solidFill>
                  <a:srgbClr val="FF0000"/>
                </a:solidFill>
              </a:rPr>
              <a:t>作业</a:t>
            </a:r>
            <a:endParaRPr lang="zh-CN" altLang="en-US" dirty="0">
              <a:solidFill>
                <a:srgbClr val="FF0000"/>
              </a:solidFill>
            </a:endParaRPr>
          </a:p>
        </p:txBody>
      </p:sp>
      <p:sp>
        <p:nvSpPr>
          <p:cNvPr id="3" name="内容占位符 2"/>
          <p:cNvSpPr>
            <a:spLocks noGrp="1"/>
          </p:cNvSpPr>
          <p:nvPr>
            <p:ph idx="1"/>
          </p:nvPr>
        </p:nvSpPr>
        <p:spPr>
          <a:xfrm>
            <a:off x="18482" y="836712"/>
            <a:ext cx="8946006" cy="6120680"/>
          </a:xfrm>
        </p:spPr>
        <p:txBody>
          <a:bodyPr>
            <a:noAutofit/>
          </a:bodyPr>
          <a:lstStyle/>
          <a:p>
            <a:pPr algn="just">
              <a:lnSpc>
                <a:spcPct val="160000"/>
              </a:lnSpc>
            </a:pPr>
            <a:r>
              <a:rPr lang="en-US" altLang="zh-CN" sz="2400" dirty="0"/>
              <a:t>Consider a P</a:t>
            </a:r>
            <a:r>
              <a:rPr lang="en-US" altLang="zh-CN" sz="2400" baseline="30000" dirty="0"/>
              <a:t>+</a:t>
            </a:r>
            <a:r>
              <a:rPr lang="en-US" altLang="zh-CN" sz="2400" dirty="0"/>
              <a:t>N silicon diode at T=300K. The diode is forward biased at a current of 1 mA. The hole lifetime in the n region is 10</a:t>
            </a:r>
            <a:r>
              <a:rPr lang="en-US" altLang="zh-CN" sz="2400" baseline="30000" dirty="0"/>
              <a:t>-7</a:t>
            </a:r>
            <a:r>
              <a:rPr lang="en-US" altLang="zh-CN" sz="2400" dirty="0"/>
              <a:t> s. Neglecting the depletion capacitance calculate the diode impedance at frequencies of 10 kHz, 100 kHz, 1MHz and 10MHz. </a:t>
            </a:r>
            <a:endParaRPr lang="en-US" altLang="zh-CN" sz="2400" dirty="0"/>
          </a:p>
          <a:p>
            <a:pPr algn="just">
              <a:lnSpc>
                <a:spcPct val="150000"/>
              </a:lnSpc>
            </a:pPr>
            <a:r>
              <a:rPr lang="en-US" altLang="zh-CN" sz="2400" dirty="0"/>
              <a:t>Consider a P</a:t>
            </a:r>
            <a:r>
              <a:rPr lang="en-US" altLang="zh-CN" sz="2400" baseline="30000" dirty="0"/>
              <a:t>+</a:t>
            </a:r>
            <a:r>
              <a:rPr lang="en-US" altLang="zh-CN" sz="2400" dirty="0"/>
              <a:t>N silicon diode at T=300K. The slope of the diffusion capacitance versus forward-bias current is 2.5</a:t>
            </a:r>
            <a:r>
              <a:rPr lang="en-US" altLang="zh-CN" sz="2400" dirty="0">
                <a:sym typeface="Symbol" panose="05050102010706020507" pitchFamily="18" charset="2"/>
              </a:rPr>
              <a:t>10</a:t>
            </a:r>
            <a:r>
              <a:rPr lang="en-US" altLang="zh-CN" sz="2400" baseline="30000" dirty="0">
                <a:sym typeface="Symbol" panose="05050102010706020507" pitchFamily="18" charset="2"/>
              </a:rPr>
              <a:t>-6</a:t>
            </a:r>
            <a:r>
              <a:rPr lang="en-US" altLang="zh-CN" sz="2400" dirty="0">
                <a:sym typeface="Symbol" panose="05050102010706020507" pitchFamily="18" charset="2"/>
              </a:rPr>
              <a:t> F/A. Determine the hole lifetime and the diffusion capacitance at a forward-bias current of 1mA</a:t>
            </a:r>
            <a:r>
              <a:rPr lang="en-US" altLang="zh-CN" sz="2800" dirty="0">
                <a:sym typeface="Symbol" panose="05050102010706020507" pitchFamily="18" charset="2"/>
              </a:rPr>
              <a:t>.</a:t>
            </a:r>
            <a:endParaRPr lang="en-US" altLang="zh-CN" sz="2800" dirty="0">
              <a:sym typeface="Symbol" panose="05050102010706020507" pitchFamily="18" charset="2"/>
            </a:endParaRPr>
          </a:p>
        </p:txBody>
      </p:sp>
      <p:sp>
        <p:nvSpPr>
          <p:cNvPr id="4" name="灯片编号占位符 3"/>
          <p:cNvSpPr>
            <a:spLocks noGrp="1"/>
          </p:cNvSpPr>
          <p:nvPr>
            <p:ph type="sldNum" sz="quarter" idx="12"/>
          </p:nvPr>
        </p:nvSpPr>
        <p:spPr/>
        <p:txBody>
          <a:bodyPr/>
          <a:lstStyle/>
          <a:p>
            <a:fld id="{9CABFFD9-E4F2-48E3-8D79-AFD35B0922C2}"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bkimg.cdn.bcebos.com/pic/b2de9c82d158ccbfb5364bc91cd8bc3eb03541bf?x-bce-process=image/watermark,g_7,image_d2F0ZXIvYmFpa2UxNTA=,xp_5,yp_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35296" y="981772"/>
            <a:ext cx="1829733" cy="2126489"/>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5"/>
          <p:cNvSpPr>
            <a:spLocks noChangeArrowheads="1"/>
          </p:cNvSpPr>
          <p:nvPr/>
        </p:nvSpPr>
        <p:spPr bwMode="auto">
          <a:xfrm>
            <a:off x="5489839" y="1263601"/>
            <a:ext cx="1720735"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defTabSz="685800" eaLnBrk="0" fontAlgn="base" hangingPunct="0">
              <a:spcBef>
                <a:spcPct val="0"/>
              </a:spcBef>
              <a:spcAft>
                <a:spcPct val="0"/>
              </a:spcAft>
            </a:pPr>
            <a:r>
              <a:rPr lang="zh-CN" altLang="zh-CN" sz="1200" dirty="0">
                <a:solidFill>
                  <a:srgbClr val="333333"/>
                </a:solidFill>
                <a:latin typeface="Arial" panose="020B0604020202020204" pitchFamily="34" charset="0"/>
                <a:cs typeface="Arial" panose="020B0604020202020204" pitchFamily="34" charset="0"/>
              </a:rPr>
              <a:t>卡尔·费迪南德·布劳恩</a:t>
            </a:r>
            <a:endParaRPr lang="zh-CN" altLang="zh-CN" sz="1200" dirty="0">
              <a:solidFill>
                <a:srgbClr val="333333"/>
              </a:solidFill>
              <a:latin typeface="Arial" panose="020B0604020202020204" pitchFamily="34" charset="0"/>
              <a:cs typeface="Arial" panose="020B0604020202020204" pitchFamily="34" charset="0"/>
            </a:endParaRPr>
          </a:p>
          <a:p>
            <a:pPr marL="342900" lvl="1" indent="-342900" defTabSz="685800" eaLnBrk="0" fontAlgn="base" hangingPunct="0">
              <a:spcBef>
                <a:spcPct val="0"/>
              </a:spcBef>
              <a:spcAft>
                <a:spcPct val="0"/>
              </a:spcAft>
            </a:pPr>
            <a:r>
              <a:rPr lang="zh-CN" altLang="zh-CN" sz="1200" dirty="0">
                <a:solidFill>
                  <a:srgbClr val="333333"/>
                </a:solidFill>
                <a:latin typeface="Arial" panose="020B0604020202020204" pitchFamily="34" charset="0"/>
                <a:cs typeface="Arial" panose="020B0604020202020204" pitchFamily="34" charset="0"/>
              </a:rPr>
              <a:t>Karl Ferdinand Braun</a:t>
            </a:r>
            <a:endParaRPr lang="en-US" altLang="zh-CN" sz="1200" dirty="0">
              <a:solidFill>
                <a:srgbClr val="333333"/>
              </a:solidFill>
              <a:latin typeface="Arial" panose="020B0604020202020204" pitchFamily="34" charset="0"/>
              <a:cs typeface="Arial" panose="020B0604020202020204" pitchFamily="34" charset="0"/>
            </a:endParaRPr>
          </a:p>
          <a:p>
            <a:r>
              <a:rPr lang="zh-CN" altLang="en-US" sz="1200" dirty="0"/>
              <a:t> ▪ 发明阴极射线管</a:t>
            </a:r>
            <a:endParaRPr lang="zh-CN" altLang="en-US" sz="1200" dirty="0"/>
          </a:p>
          <a:p>
            <a:r>
              <a:rPr lang="zh-CN" altLang="en-US" sz="1200" dirty="0"/>
              <a:t>▪ 改进无线电通讯</a:t>
            </a:r>
            <a:endParaRPr lang="zh-CN" altLang="en-US" sz="1200" dirty="0"/>
          </a:p>
          <a:p>
            <a:r>
              <a:rPr lang="zh-CN" altLang="en-US" sz="1200" dirty="0"/>
              <a:t>▪ 无线电接收机</a:t>
            </a:r>
            <a:endParaRPr lang="zh-CN" altLang="en-US" sz="1200" dirty="0"/>
          </a:p>
          <a:p>
            <a:r>
              <a:rPr lang="zh-CN" altLang="en-US" sz="1200" dirty="0"/>
              <a:t>▪ 无线电发射机</a:t>
            </a:r>
            <a:endParaRPr lang="zh-CN" altLang="en-US" sz="1200" dirty="0"/>
          </a:p>
          <a:p>
            <a:pPr lvl="1" indent="-342900" defTabSz="685800" eaLnBrk="0" fontAlgn="base" hangingPunct="0">
              <a:spcBef>
                <a:spcPct val="0"/>
              </a:spcBef>
              <a:spcAft>
                <a:spcPct val="0"/>
              </a:spcAft>
            </a:pPr>
            <a:r>
              <a:rPr lang="en-US" altLang="zh-CN" sz="1200" dirty="0">
                <a:solidFill>
                  <a:srgbClr val="333333"/>
                </a:solidFill>
                <a:latin typeface="Helvetica Neue"/>
              </a:rPr>
              <a:t>1909</a:t>
            </a:r>
            <a:r>
              <a:rPr lang="zh-CN" altLang="en-US" sz="1200" dirty="0">
                <a:solidFill>
                  <a:srgbClr val="333333"/>
                </a:solidFill>
                <a:latin typeface="Helvetica Neue"/>
              </a:rPr>
              <a:t>年度诺贝尔物理学奖</a:t>
            </a:r>
            <a:endParaRPr lang="zh-CN" altLang="zh-CN" sz="1200" dirty="0">
              <a:latin typeface="Arial" panose="020B0604020202020204" pitchFamily="34" charset="0"/>
            </a:endParaRPr>
          </a:p>
        </p:txBody>
      </p:sp>
      <p:grpSp>
        <p:nvGrpSpPr>
          <p:cNvPr id="82" name="组合 81"/>
          <p:cNvGrpSpPr/>
          <p:nvPr/>
        </p:nvGrpSpPr>
        <p:grpSpPr>
          <a:xfrm>
            <a:off x="78409" y="931886"/>
            <a:ext cx="6459408" cy="3697133"/>
            <a:chOff x="-2416845" y="-387875"/>
            <a:chExt cx="11131937" cy="5741335"/>
          </a:xfrm>
        </p:grpSpPr>
        <p:pic>
          <p:nvPicPr>
            <p:cNvPr id="6" name="图片 5"/>
            <p:cNvPicPr>
              <a:picLocks noChangeAspect="1"/>
            </p:cNvPicPr>
            <p:nvPr/>
          </p:nvPicPr>
          <p:blipFill>
            <a:blip r:embed="rId2"/>
            <a:stretch>
              <a:fillRect/>
            </a:stretch>
          </p:blipFill>
          <p:spPr>
            <a:xfrm>
              <a:off x="-2416845" y="1272652"/>
              <a:ext cx="4205468" cy="1443577"/>
            </a:xfrm>
            <a:prstGeom prst="rect">
              <a:avLst/>
            </a:prstGeom>
          </p:spPr>
        </p:pic>
        <p:pic>
          <p:nvPicPr>
            <p:cNvPr id="9" name="图片 8"/>
            <p:cNvPicPr>
              <a:picLocks noChangeAspect="1"/>
            </p:cNvPicPr>
            <p:nvPr/>
          </p:nvPicPr>
          <p:blipFill>
            <a:blip r:embed="rId3"/>
            <a:stretch>
              <a:fillRect/>
            </a:stretch>
          </p:blipFill>
          <p:spPr>
            <a:xfrm>
              <a:off x="2298136" y="-387875"/>
              <a:ext cx="4092634" cy="1428794"/>
            </a:xfrm>
            <a:prstGeom prst="rect">
              <a:avLst/>
            </a:prstGeom>
          </p:spPr>
        </p:pic>
        <p:grpSp>
          <p:nvGrpSpPr>
            <p:cNvPr id="76" name="组合 75"/>
            <p:cNvGrpSpPr/>
            <p:nvPr/>
          </p:nvGrpSpPr>
          <p:grpSpPr>
            <a:xfrm>
              <a:off x="1733897" y="1679170"/>
              <a:ext cx="4711238" cy="3674290"/>
              <a:chOff x="3573781" y="2532611"/>
              <a:chExt cx="4711238" cy="3674290"/>
            </a:xfrm>
          </p:grpSpPr>
          <p:grpSp>
            <p:nvGrpSpPr>
              <p:cNvPr id="69" name="组合 68"/>
              <p:cNvGrpSpPr/>
              <p:nvPr/>
            </p:nvGrpSpPr>
            <p:grpSpPr>
              <a:xfrm>
                <a:off x="3862648" y="2532611"/>
                <a:ext cx="4422371" cy="3088210"/>
                <a:chOff x="6184669" y="1119447"/>
                <a:chExt cx="4422371" cy="3088210"/>
              </a:xfrm>
            </p:grpSpPr>
            <p:pic>
              <p:nvPicPr>
                <p:cNvPr id="17" name="图片 16"/>
                <p:cNvPicPr>
                  <a:picLocks noChangeAspect="1"/>
                </p:cNvPicPr>
                <p:nvPr/>
              </p:nvPicPr>
              <p:blipFill>
                <a:blip r:embed="rId4"/>
                <a:stretch>
                  <a:fillRect/>
                </a:stretch>
              </p:blipFill>
              <p:spPr>
                <a:xfrm>
                  <a:off x="6184669" y="2088580"/>
                  <a:ext cx="659477" cy="1613983"/>
                </a:xfrm>
                <a:prstGeom prst="rect">
                  <a:avLst/>
                </a:prstGeom>
              </p:spPr>
            </p:pic>
            <p:cxnSp>
              <p:nvCxnSpPr>
                <p:cNvPr id="19" name="直接连接符 18"/>
                <p:cNvCxnSpPr/>
                <p:nvPr/>
              </p:nvCxnSpPr>
              <p:spPr>
                <a:xfrm flipH="1" flipV="1">
                  <a:off x="6439592" y="1119447"/>
                  <a:ext cx="15240" cy="11305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445134" y="3492762"/>
                  <a:ext cx="0" cy="7148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471458" y="1180407"/>
                  <a:ext cx="138547" cy="2161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6339840" y="1180407"/>
                  <a:ext cx="93519" cy="2093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471460" y="4018974"/>
                  <a:ext cx="4135580" cy="141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436822" y="1820372"/>
                  <a:ext cx="922713" cy="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7381698" y="1529429"/>
                  <a:ext cx="2772" cy="5089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7755772" y="1537742"/>
                  <a:ext cx="2772" cy="5089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7395551" y="1546055"/>
                  <a:ext cx="349139" cy="2378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7406634" y="1820372"/>
                  <a:ext cx="324203" cy="2192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7783482" y="1792228"/>
                  <a:ext cx="2823558" cy="159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flipV="1">
                  <a:off x="8682637" y="1817573"/>
                  <a:ext cx="2" cy="8480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8682637" y="2987968"/>
                  <a:ext cx="2" cy="10103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8394464" y="2702440"/>
                  <a:ext cx="576346" cy="5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8394464" y="2987968"/>
                  <a:ext cx="576346" cy="5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9739745" y="3283387"/>
                  <a:ext cx="0" cy="7148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9739745" y="1824359"/>
                  <a:ext cx="0" cy="7148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9598429" y="2539254"/>
                  <a:ext cx="271549" cy="73638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75" name="图片 74"/>
              <p:cNvPicPr>
                <a:picLocks noChangeAspect="1"/>
              </p:cNvPicPr>
              <p:nvPr/>
            </p:nvPicPr>
            <p:blipFill>
              <a:blip r:embed="rId5"/>
              <a:stretch>
                <a:fillRect/>
              </a:stretch>
            </p:blipFill>
            <p:spPr>
              <a:xfrm>
                <a:off x="3573781" y="5635401"/>
                <a:ext cx="952500" cy="571500"/>
              </a:xfrm>
              <a:prstGeom prst="rect">
                <a:avLst/>
              </a:prstGeom>
            </p:spPr>
          </p:pic>
        </p:grpSp>
        <p:pic>
          <p:nvPicPr>
            <p:cNvPr id="80" name="图片 79"/>
            <p:cNvPicPr>
              <a:picLocks noChangeAspect="1"/>
            </p:cNvPicPr>
            <p:nvPr/>
          </p:nvPicPr>
          <p:blipFill>
            <a:blip r:embed="rId6"/>
            <a:stretch>
              <a:fillRect/>
            </a:stretch>
          </p:blipFill>
          <p:spPr>
            <a:xfrm>
              <a:off x="6671868" y="2804006"/>
              <a:ext cx="2043224" cy="947023"/>
            </a:xfrm>
            <a:prstGeom prst="rect">
              <a:avLst/>
            </a:prstGeom>
          </p:spPr>
        </p:pic>
        <p:sp>
          <p:nvSpPr>
            <p:cNvPr id="81" name="文本框 80"/>
            <p:cNvSpPr txBox="1"/>
            <p:nvPr/>
          </p:nvSpPr>
          <p:spPr>
            <a:xfrm>
              <a:off x="2553371" y="3175871"/>
              <a:ext cx="553067" cy="645233"/>
            </a:xfrm>
            <a:prstGeom prst="rect">
              <a:avLst/>
            </a:prstGeom>
            <a:noFill/>
          </p:spPr>
          <p:txBody>
            <a:bodyPr wrap="none" rtlCol="0">
              <a:spAutoFit/>
            </a:bodyPr>
            <a:lstStyle/>
            <a:p>
              <a:r>
                <a:rPr lang="en-US" altLang="zh-CN" sz="2100" b="1" dirty="0">
                  <a:latin typeface="黑体" panose="02010609060101010101" pitchFamily="49" charset="-122"/>
                  <a:ea typeface="黑体" panose="02010609060101010101" pitchFamily="49" charset="-122"/>
                </a:rPr>
                <a:t>L</a:t>
              </a:r>
              <a:endParaRPr lang="zh-CN" altLang="en-US" sz="2100" b="1" dirty="0">
                <a:latin typeface="黑体" panose="02010609060101010101" pitchFamily="49" charset="-122"/>
                <a:ea typeface="黑体" panose="02010609060101010101" pitchFamily="49" charset="-122"/>
              </a:endParaRPr>
            </a:p>
          </p:txBody>
        </p:sp>
        <p:sp>
          <p:nvSpPr>
            <p:cNvPr id="84" name="文本框 83"/>
            <p:cNvSpPr txBox="1"/>
            <p:nvPr/>
          </p:nvSpPr>
          <p:spPr>
            <a:xfrm>
              <a:off x="3621574" y="1595805"/>
              <a:ext cx="553067" cy="645233"/>
            </a:xfrm>
            <a:prstGeom prst="rect">
              <a:avLst/>
            </a:prstGeom>
            <a:noFill/>
          </p:spPr>
          <p:txBody>
            <a:bodyPr wrap="none" rtlCol="0">
              <a:spAutoFit/>
            </a:bodyPr>
            <a:lstStyle/>
            <a:p>
              <a:r>
                <a:rPr lang="en-US" altLang="zh-CN" sz="2100" b="1" dirty="0">
                  <a:latin typeface="黑体" panose="02010609060101010101" pitchFamily="49" charset="-122"/>
                  <a:ea typeface="黑体" panose="02010609060101010101" pitchFamily="49" charset="-122"/>
                </a:rPr>
                <a:t>D</a:t>
              </a:r>
              <a:endParaRPr lang="zh-CN" altLang="en-US" sz="2100" b="1" dirty="0">
                <a:latin typeface="黑体" panose="02010609060101010101" pitchFamily="49" charset="-122"/>
                <a:ea typeface="黑体" panose="02010609060101010101" pitchFamily="49" charset="-122"/>
              </a:endParaRPr>
            </a:p>
          </p:txBody>
        </p:sp>
        <p:sp>
          <p:nvSpPr>
            <p:cNvPr id="85" name="文本框 84"/>
            <p:cNvSpPr txBox="1"/>
            <p:nvPr/>
          </p:nvSpPr>
          <p:spPr>
            <a:xfrm>
              <a:off x="3841118" y="3144520"/>
              <a:ext cx="553067" cy="645233"/>
            </a:xfrm>
            <a:prstGeom prst="rect">
              <a:avLst/>
            </a:prstGeom>
            <a:noFill/>
          </p:spPr>
          <p:txBody>
            <a:bodyPr wrap="none" rtlCol="0">
              <a:spAutoFit/>
            </a:bodyPr>
            <a:lstStyle/>
            <a:p>
              <a:r>
                <a:rPr lang="en-US" altLang="zh-CN" sz="2100" b="1" dirty="0">
                  <a:latin typeface="黑体" panose="02010609060101010101" pitchFamily="49" charset="-122"/>
                  <a:ea typeface="黑体" panose="02010609060101010101" pitchFamily="49" charset="-122"/>
                </a:rPr>
                <a:t>C</a:t>
              </a:r>
              <a:endParaRPr lang="zh-CN" altLang="en-US" sz="2100" b="1" dirty="0">
                <a:latin typeface="黑体" panose="02010609060101010101" pitchFamily="49" charset="-122"/>
                <a:ea typeface="黑体" panose="02010609060101010101" pitchFamily="49" charset="-122"/>
              </a:endParaRPr>
            </a:p>
          </p:txBody>
        </p:sp>
        <p:sp>
          <p:nvSpPr>
            <p:cNvPr id="86" name="文本框 85"/>
            <p:cNvSpPr txBox="1"/>
            <p:nvPr/>
          </p:nvSpPr>
          <p:spPr>
            <a:xfrm>
              <a:off x="5781813" y="3202307"/>
              <a:ext cx="707770" cy="645233"/>
            </a:xfrm>
            <a:prstGeom prst="rect">
              <a:avLst/>
            </a:prstGeom>
            <a:noFill/>
          </p:spPr>
          <p:txBody>
            <a:bodyPr wrap="none" rtlCol="0">
              <a:spAutoFit/>
            </a:bodyPr>
            <a:lstStyle/>
            <a:p>
              <a:r>
                <a:rPr lang="en-US" altLang="zh-CN" sz="2100" b="1" dirty="0">
                  <a:latin typeface="黑体" panose="02010609060101010101" pitchFamily="49" charset="-122"/>
                  <a:ea typeface="黑体" panose="02010609060101010101" pitchFamily="49" charset="-122"/>
                </a:rPr>
                <a:t>R</a:t>
              </a:r>
              <a:r>
                <a:rPr lang="en-US" altLang="zh-CN" sz="2100" b="1" baseline="-25000" dirty="0">
                  <a:latin typeface="黑体" panose="02010609060101010101" pitchFamily="49" charset="-122"/>
                  <a:ea typeface="黑体" panose="02010609060101010101" pitchFamily="49" charset="-122"/>
                </a:rPr>
                <a:t>L</a:t>
              </a:r>
              <a:endParaRPr lang="zh-CN" altLang="en-US" sz="2100" b="1" dirty="0">
                <a:latin typeface="黑体" panose="02010609060101010101" pitchFamily="49" charset="-122"/>
                <a:ea typeface="黑体" panose="02010609060101010101" pitchFamily="49" charset="-122"/>
              </a:endParaRPr>
            </a:p>
          </p:txBody>
        </p:sp>
      </p:grpSp>
      <p:sp>
        <p:nvSpPr>
          <p:cNvPr id="88" name="标题 1"/>
          <p:cNvSpPr>
            <a:spLocks noGrp="1"/>
          </p:cNvSpPr>
          <p:nvPr>
            <p:ph type="title"/>
          </p:nvPr>
        </p:nvSpPr>
        <p:spPr>
          <a:xfrm>
            <a:off x="53138" y="46408"/>
            <a:ext cx="8643328" cy="765962"/>
          </a:xfrm>
        </p:spPr>
        <p:txBody>
          <a:bodyPr>
            <a:noAutofit/>
          </a:bodyPr>
          <a:lstStyle/>
          <a:p>
            <a:r>
              <a:rPr lang="zh-CN" altLang="en-US" sz="4000" b="1" dirty="0">
                <a:solidFill>
                  <a:srgbClr val="FF0000"/>
                </a:solidFill>
                <a:latin typeface="黑体" panose="02010609060101010101" pitchFamily="49" charset="-122"/>
                <a:ea typeface="黑体" panose="02010609060101010101" pitchFamily="49" charset="-122"/>
              </a:rPr>
              <a:t>猫须探测器 </a:t>
            </a:r>
            <a:r>
              <a:rPr lang="en-US" altLang="zh-CN" sz="4000" b="1" dirty="0">
                <a:solidFill>
                  <a:srgbClr val="FF0000"/>
                </a:solidFill>
                <a:latin typeface="黑体" panose="02010609060101010101" pitchFamily="49" charset="-122"/>
                <a:ea typeface="黑体" panose="02010609060101010101" pitchFamily="49" charset="-122"/>
              </a:rPr>
              <a:t>cat whisker detector</a:t>
            </a:r>
            <a:endParaRPr lang="zh-CN" altLang="en-US" sz="4000" b="1" dirty="0">
              <a:solidFill>
                <a:srgbClr val="FF0000"/>
              </a:solidFill>
              <a:latin typeface="黑体" panose="02010609060101010101" pitchFamily="49" charset="-122"/>
              <a:ea typeface="黑体" panose="02010609060101010101" pitchFamily="49" charset="-122"/>
            </a:endParaRPr>
          </a:p>
        </p:txBody>
      </p:sp>
      <p:sp>
        <p:nvSpPr>
          <p:cNvPr id="83" name="文本框 82"/>
          <p:cNvSpPr txBox="1"/>
          <p:nvPr/>
        </p:nvSpPr>
        <p:spPr>
          <a:xfrm>
            <a:off x="502786" y="4135747"/>
            <a:ext cx="1737976" cy="369332"/>
          </a:xfrm>
          <a:prstGeom prst="rect">
            <a:avLst/>
          </a:prstGeom>
          <a:noFill/>
        </p:spPr>
        <p:txBody>
          <a:bodyPr wrap="none" rtlCol="0">
            <a:spAutoFit/>
          </a:bodyPr>
          <a:lstStyle/>
          <a:p>
            <a:r>
              <a:rPr lang="en-US" altLang="zh-CN" dirty="0" err="1"/>
              <a:t>PbS</a:t>
            </a:r>
            <a:r>
              <a:rPr lang="en-US" altLang="zh-CN" dirty="0"/>
              <a:t> </a:t>
            </a:r>
            <a:r>
              <a:rPr lang="zh-CN" altLang="en-US" dirty="0"/>
              <a:t>猫须探测器</a:t>
            </a:r>
            <a:endParaRPr lang="zh-CN" altLang="en-US" dirty="0"/>
          </a:p>
        </p:txBody>
      </p:sp>
      <p:sp>
        <p:nvSpPr>
          <p:cNvPr id="90" name="流程图: 终止 89"/>
          <p:cNvSpPr/>
          <p:nvPr/>
        </p:nvSpPr>
        <p:spPr>
          <a:xfrm>
            <a:off x="164284" y="5416054"/>
            <a:ext cx="3020338" cy="79148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Helvetica Neue"/>
              </a:rPr>
              <a:t>布劳恩与马可尼共获</a:t>
            </a:r>
            <a:r>
              <a:rPr lang="en-US" altLang="zh-CN" b="1" dirty="0">
                <a:solidFill>
                  <a:schemeClr val="bg1"/>
                </a:solidFill>
                <a:latin typeface="Helvetica Neue"/>
              </a:rPr>
              <a:t>1909</a:t>
            </a:r>
            <a:r>
              <a:rPr lang="zh-CN" altLang="en-US" b="1" dirty="0">
                <a:solidFill>
                  <a:schemeClr val="bg1"/>
                </a:solidFill>
                <a:latin typeface="Helvetica Neue"/>
              </a:rPr>
              <a:t>年度诺贝尔物理学奖</a:t>
            </a:r>
            <a:endParaRPr lang="zh-CN" altLang="en-US" sz="1350" b="1" dirty="0"/>
          </a:p>
        </p:txBody>
      </p:sp>
      <p:sp>
        <p:nvSpPr>
          <p:cNvPr id="91" name="文本框 90"/>
          <p:cNvSpPr txBox="1"/>
          <p:nvPr/>
        </p:nvSpPr>
        <p:spPr>
          <a:xfrm>
            <a:off x="2685615" y="4644844"/>
            <a:ext cx="2723823" cy="369332"/>
          </a:xfrm>
          <a:prstGeom prst="rect">
            <a:avLst/>
          </a:prstGeom>
          <a:noFill/>
        </p:spPr>
        <p:txBody>
          <a:bodyPr wrap="none" rtlCol="0">
            <a:spAutoFit/>
          </a:bodyPr>
          <a:lstStyle/>
          <a:p>
            <a:r>
              <a:rPr lang="zh-CN" altLang="en-US" dirty="0"/>
              <a:t>无线电接收器的简化电路</a:t>
            </a:r>
            <a:endParaRPr lang="zh-CN" altLang="en-US" dirty="0"/>
          </a:p>
        </p:txBody>
      </p:sp>
      <p:sp>
        <p:nvSpPr>
          <p:cNvPr id="92" name="文本框 91"/>
          <p:cNvSpPr txBox="1"/>
          <p:nvPr/>
        </p:nvSpPr>
        <p:spPr>
          <a:xfrm>
            <a:off x="5416901" y="3599457"/>
            <a:ext cx="1107996" cy="369332"/>
          </a:xfrm>
          <a:prstGeom prst="rect">
            <a:avLst/>
          </a:prstGeom>
          <a:noFill/>
        </p:spPr>
        <p:txBody>
          <a:bodyPr wrap="none" rtlCol="0">
            <a:spAutoFit/>
          </a:bodyPr>
          <a:lstStyle/>
          <a:p>
            <a:r>
              <a:rPr lang="zh-CN" altLang="en-US" dirty="0"/>
              <a:t>音频信号</a:t>
            </a:r>
            <a:endParaRPr lang="zh-CN" altLang="en-US" dirty="0"/>
          </a:p>
        </p:txBody>
      </p:sp>
      <p:sp>
        <p:nvSpPr>
          <p:cNvPr id="93" name="文本框 92"/>
          <p:cNvSpPr txBox="1"/>
          <p:nvPr/>
        </p:nvSpPr>
        <p:spPr>
          <a:xfrm>
            <a:off x="942008" y="1487437"/>
            <a:ext cx="877163" cy="369332"/>
          </a:xfrm>
          <a:prstGeom prst="rect">
            <a:avLst/>
          </a:prstGeom>
          <a:noFill/>
        </p:spPr>
        <p:txBody>
          <a:bodyPr wrap="none" rtlCol="0">
            <a:spAutoFit/>
          </a:bodyPr>
          <a:lstStyle/>
          <a:p>
            <a:r>
              <a:rPr lang="zh-CN" altLang="en-US" dirty="0"/>
              <a:t>调幅波</a:t>
            </a:r>
            <a:endParaRPr lang="zh-CN" altLang="en-US" dirty="0"/>
          </a:p>
        </p:txBody>
      </p:sp>
      <p:sp>
        <p:nvSpPr>
          <p:cNvPr id="94" name="文本框 93"/>
          <p:cNvSpPr txBox="1"/>
          <p:nvPr/>
        </p:nvSpPr>
        <p:spPr>
          <a:xfrm>
            <a:off x="2225312" y="955137"/>
            <a:ext cx="646331" cy="369332"/>
          </a:xfrm>
          <a:prstGeom prst="rect">
            <a:avLst/>
          </a:prstGeom>
          <a:noFill/>
        </p:spPr>
        <p:txBody>
          <a:bodyPr wrap="none" rtlCol="0">
            <a:spAutoFit/>
          </a:bodyPr>
          <a:lstStyle/>
          <a:p>
            <a:r>
              <a:rPr lang="zh-CN" altLang="en-US" dirty="0"/>
              <a:t>斩波</a:t>
            </a:r>
            <a:endParaRPr lang="zh-CN" altLang="en-US" dirty="0"/>
          </a:p>
        </p:txBody>
      </p:sp>
      <p:sp>
        <p:nvSpPr>
          <p:cNvPr id="95" name="文本框 94"/>
          <p:cNvSpPr txBox="1"/>
          <p:nvPr/>
        </p:nvSpPr>
        <p:spPr>
          <a:xfrm>
            <a:off x="502786" y="3781087"/>
            <a:ext cx="1755609" cy="369332"/>
          </a:xfrm>
          <a:prstGeom prst="rect">
            <a:avLst/>
          </a:prstGeom>
          <a:noFill/>
        </p:spPr>
        <p:txBody>
          <a:bodyPr wrap="none" rtlCol="0">
            <a:spAutoFit/>
          </a:bodyPr>
          <a:lstStyle/>
          <a:p>
            <a:r>
              <a:rPr lang="en-US" altLang="zh-CN" dirty="0"/>
              <a:t>C:</a:t>
            </a:r>
            <a:r>
              <a:rPr lang="zh-CN" altLang="en-US" dirty="0"/>
              <a:t>高频滤波电容</a:t>
            </a:r>
            <a:endParaRPr lang="zh-CN" altLang="en-US" dirty="0"/>
          </a:p>
        </p:txBody>
      </p:sp>
      <p:sp>
        <p:nvSpPr>
          <p:cNvPr id="98" name="文本框 97"/>
          <p:cNvSpPr txBox="1"/>
          <p:nvPr/>
        </p:nvSpPr>
        <p:spPr>
          <a:xfrm>
            <a:off x="259142" y="3364537"/>
            <a:ext cx="2422458" cy="369332"/>
          </a:xfrm>
          <a:prstGeom prst="rect">
            <a:avLst/>
          </a:prstGeom>
          <a:noFill/>
        </p:spPr>
        <p:txBody>
          <a:bodyPr wrap="none" rtlCol="0">
            <a:spAutoFit/>
          </a:bodyPr>
          <a:lstStyle/>
          <a:p>
            <a:r>
              <a:rPr lang="en-US" altLang="zh-CN" dirty="0"/>
              <a:t>L:</a:t>
            </a:r>
            <a:r>
              <a:rPr lang="zh-CN" altLang="en-US" dirty="0"/>
              <a:t>电感上产生射频电压</a:t>
            </a:r>
            <a:endParaRPr lang="zh-CN" altLang="en-US" dirty="0"/>
          </a:p>
        </p:txBody>
      </p:sp>
      <p:sp>
        <p:nvSpPr>
          <p:cNvPr id="99" name="流程图: 终止 98"/>
          <p:cNvSpPr/>
          <p:nvPr/>
        </p:nvSpPr>
        <p:spPr>
          <a:xfrm>
            <a:off x="3517479" y="5398672"/>
            <a:ext cx="3020338" cy="79148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Helvetica Neue"/>
              </a:rPr>
              <a:t>1904</a:t>
            </a:r>
            <a:r>
              <a:rPr lang="zh-CN" altLang="en-US" b="1" dirty="0">
                <a:solidFill>
                  <a:schemeClr val="bg1"/>
                </a:solidFill>
                <a:latin typeface="Helvetica Neue"/>
              </a:rPr>
              <a:t>年弗莱明发明的真空管（整流，放大）</a:t>
            </a:r>
            <a:endParaRPr lang="zh-CN" altLang="en-US" sz="1350" b="1" dirty="0"/>
          </a:p>
        </p:txBody>
      </p:sp>
      <p:sp>
        <p:nvSpPr>
          <p:cNvPr id="96" name="文本框 95"/>
          <p:cNvSpPr txBox="1"/>
          <p:nvPr/>
        </p:nvSpPr>
        <p:spPr>
          <a:xfrm>
            <a:off x="4069694" y="6394001"/>
            <a:ext cx="1915909" cy="300082"/>
          </a:xfrm>
          <a:prstGeom prst="rect">
            <a:avLst/>
          </a:prstGeom>
          <a:noFill/>
        </p:spPr>
        <p:txBody>
          <a:bodyPr wrap="none" rtlCol="0">
            <a:spAutoFit/>
          </a:bodyPr>
          <a:lstStyle/>
          <a:p>
            <a:r>
              <a:rPr lang="zh-CN" altLang="en-US" sz="1350" dirty="0"/>
              <a:t>二战时真空管无限风光</a:t>
            </a:r>
            <a:endParaRPr lang="zh-CN" altLang="en-US" sz="1350" dirty="0"/>
          </a:p>
        </p:txBody>
      </p:sp>
      <p:pic>
        <p:nvPicPr>
          <p:cNvPr id="2" name="图片 1"/>
          <p:cNvPicPr>
            <a:picLocks noChangeAspect="1"/>
          </p:cNvPicPr>
          <p:nvPr/>
        </p:nvPicPr>
        <p:blipFill>
          <a:blip r:embed="rId7"/>
          <a:stretch>
            <a:fillRect/>
          </a:stretch>
        </p:blipFill>
        <p:spPr>
          <a:xfrm>
            <a:off x="6959938" y="3336995"/>
            <a:ext cx="2132018" cy="1521141"/>
          </a:xfrm>
          <a:prstGeom prst="rect">
            <a:avLst/>
          </a:prstGeom>
        </p:spPr>
      </p:pic>
      <p:sp>
        <p:nvSpPr>
          <p:cNvPr id="47" name="矩形 46"/>
          <p:cNvSpPr/>
          <p:nvPr/>
        </p:nvSpPr>
        <p:spPr>
          <a:xfrm>
            <a:off x="6625244" y="5086872"/>
            <a:ext cx="2560320" cy="923330"/>
          </a:xfrm>
          <a:prstGeom prst="rect">
            <a:avLst/>
          </a:prstGeom>
        </p:spPr>
        <p:txBody>
          <a:bodyPr wrap="square">
            <a:spAutoFit/>
          </a:bodyPr>
          <a:lstStyle/>
          <a:p>
            <a:r>
              <a:rPr lang="en-US" altLang="zh-CN" sz="1350" dirty="0">
                <a:hlinkClick r:id="rId8"/>
              </a:rPr>
              <a:t>http://makearadio.com/misc-stuff/catswhisker.php</a:t>
            </a:r>
            <a:endParaRPr lang="en-US" altLang="zh-CN" sz="1350" dirty="0"/>
          </a:p>
          <a:p>
            <a:r>
              <a:rPr lang="zh-CN" altLang="en-US" sz="1350" dirty="0"/>
              <a:t>在古董和收藏家市场上可以看到</a:t>
            </a:r>
            <a:endParaRPr lang="zh-CN" altLang="en-US" sz="13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CABFFD9-E4F2-48E3-8D79-AFD35B0922C2}" type="slidenum">
              <a:rPr lang="zh-CN" altLang="en-US" smtClean="0"/>
            </a:fld>
            <a:endParaRPr lang="zh-CN" altLang="en-US"/>
          </a:p>
        </p:txBody>
      </p:sp>
      <p:sp>
        <p:nvSpPr>
          <p:cNvPr id="5" name="Rectangle 2"/>
          <p:cNvSpPr>
            <a:spLocks noGrp="1" noChangeArrowheads="1"/>
          </p:cNvSpPr>
          <p:nvPr>
            <p:ph type="title"/>
          </p:nvPr>
        </p:nvSpPr>
        <p:spPr>
          <a:xfrm>
            <a:off x="457200" y="30733"/>
            <a:ext cx="8229600" cy="1143000"/>
          </a:xfrm>
        </p:spPr>
        <p:txBody>
          <a:bodyPr/>
          <a:lstStyle/>
          <a:p>
            <a:r>
              <a:rPr lang="zh-CN" altLang="en-US" sz="4000" b="1" dirty="0">
                <a:solidFill>
                  <a:srgbClr val="FF0000"/>
                </a:solidFill>
                <a:latin typeface="黑体" panose="02010609060101010101" pitchFamily="49" charset="-122"/>
                <a:ea typeface="黑体" panose="02010609060101010101" pitchFamily="49" charset="-122"/>
              </a:rPr>
              <a:t>小信号交流分析</a:t>
            </a:r>
            <a:endParaRPr lang="zh-CN" altLang="en-US" sz="4000" b="1" dirty="0">
              <a:solidFill>
                <a:srgbClr val="FF0000"/>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1"/>
          <a:stretch>
            <a:fillRect/>
          </a:stretch>
        </p:blipFill>
        <p:spPr>
          <a:xfrm>
            <a:off x="482790" y="1300366"/>
            <a:ext cx="4893080" cy="2464675"/>
          </a:xfrm>
          <a:prstGeom prst="rect">
            <a:avLst/>
          </a:prstGeom>
        </p:spPr>
      </p:pic>
      <mc:AlternateContent xmlns:mc="http://schemas.openxmlformats.org/markup-compatibility/2006">
        <mc:Choice xmlns:a14="http://schemas.microsoft.com/office/drawing/2010/main" Requires="a14">
          <p:sp>
            <p:nvSpPr>
              <p:cNvPr id="7" name="Object 2"/>
              <p:cNvSpPr txBox="1"/>
              <p:nvPr/>
            </p:nvSpPr>
            <p:spPr bwMode="auto">
              <a:xfrm>
                <a:off x="899592" y="4005064"/>
                <a:ext cx="3344262" cy="2723079"/>
              </a:xfrm>
              <a:prstGeom prst="rect">
                <a:avLst/>
              </a:prstGeom>
              <a:noFill/>
            </p:spPr>
            <p:txBody>
              <a:bodyPr>
                <a:normAutofit/>
              </a:bodyPr>
              <a:lstStyle/>
              <a:p>
                <a:pPr>
                  <a:lnSpc>
                    <a:spcPct val="150000"/>
                  </a:lnSpc>
                </a:pPr>
                <a14:m>
                  <m:oMathPara xmlns:m="http://schemas.openxmlformats.org/officeDocument/2006/math">
                    <m:oMathParaPr>
                      <m:jc m:val="left"/>
                    </m:oMathParaPr>
                    <m:oMath xmlns:m="http://schemas.openxmlformats.org/officeDocument/2006/math">
                      <m:sSub>
                        <m:sSubPr>
                          <m:ctrlPr>
                            <a:rPr lang="zh-CN" altLang="en-US" sz="3200" b="1" i="1" smtClean="0">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𝑽</m:t>
                          </m:r>
                        </m:e>
                        <m:sub>
                          <m:r>
                            <a:rPr lang="zh-CN" altLang="en-US" sz="3200" b="1" i="1">
                              <a:solidFill>
                                <a:srgbClr val="0000FF"/>
                              </a:solidFill>
                              <a:latin typeface="Cambria Math" panose="02040503050406030204" pitchFamily="18" charset="0"/>
                            </a:rPr>
                            <m:t>𝑱</m:t>
                          </m:r>
                        </m:sub>
                      </m:sSub>
                      <m:r>
                        <a:rPr lang="zh-CN" altLang="en-US" sz="3200" b="1" i="1">
                          <a:solidFill>
                            <a:srgbClr val="0000FF"/>
                          </a:solidFill>
                          <a:latin typeface="Cambria Math" panose="02040503050406030204" pitchFamily="18" charset="0"/>
                        </a:rPr>
                        <m:t>=</m:t>
                      </m:r>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𝑽</m:t>
                          </m:r>
                        </m:e>
                        <m:sub>
                          <m:r>
                            <a:rPr lang="zh-CN" altLang="en-US" sz="3200" b="1" i="1">
                              <a:solidFill>
                                <a:srgbClr val="0000FF"/>
                              </a:solidFill>
                              <a:latin typeface="Cambria Math" panose="02040503050406030204" pitchFamily="18" charset="0"/>
                            </a:rPr>
                            <m:t>𝟎</m:t>
                          </m:r>
                        </m:sub>
                      </m:sSub>
                      <m:r>
                        <a:rPr lang="zh-CN" altLang="en-US" sz="3200" b="1" i="1">
                          <a:solidFill>
                            <a:srgbClr val="0000FF"/>
                          </a:solidFill>
                          <a:latin typeface="Cambria Math" panose="02040503050406030204" pitchFamily="18" charset="0"/>
                        </a:rPr>
                        <m:t>+</m:t>
                      </m:r>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𝒗</m:t>
                          </m:r>
                        </m:e>
                        <m:sub>
                          <m:r>
                            <a:rPr lang="zh-CN" altLang="en-US" sz="3200" b="1" i="1">
                              <a:solidFill>
                                <a:srgbClr val="0000FF"/>
                              </a:solidFill>
                              <a:latin typeface="Cambria Math" panose="02040503050406030204" pitchFamily="18" charset="0"/>
                            </a:rPr>
                            <m:t>𝒔</m:t>
                          </m:r>
                        </m:sub>
                      </m:sSub>
                    </m:oMath>
                    <m:oMath xmlns:m="http://schemas.openxmlformats.org/officeDocument/2006/math">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𝒗</m:t>
                          </m:r>
                        </m:e>
                        <m:sub>
                          <m:r>
                            <a:rPr lang="zh-CN" altLang="en-US" sz="3200" b="1" i="1">
                              <a:solidFill>
                                <a:srgbClr val="0000FF"/>
                              </a:solidFill>
                              <a:latin typeface="Cambria Math" panose="02040503050406030204" pitchFamily="18" charset="0"/>
                            </a:rPr>
                            <m:t>𝒔</m:t>
                          </m:r>
                        </m:sub>
                      </m:sSub>
                      <m:r>
                        <a:rPr lang="zh-CN" altLang="en-US" sz="3200" b="1" i="1">
                          <a:solidFill>
                            <a:srgbClr val="0000FF"/>
                          </a:solidFill>
                          <a:latin typeface="Cambria Math" panose="02040503050406030204" pitchFamily="18" charset="0"/>
                        </a:rPr>
                        <m:t>=</m:t>
                      </m:r>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𝑽</m:t>
                          </m:r>
                        </m:e>
                        <m:sub>
                          <m:r>
                            <a:rPr lang="zh-CN" altLang="en-US" sz="3200" b="1" i="1">
                              <a:solidFill>
                                <a:srgbClr val="0000FF"/>
                              </a:solidFill>
                              <a:latin typeface="Cambria Math" panose="02040503050406030204" pitchFamily="18" charset="0"/>
                            </a:rPr>
                            <m:t>𝟏</m:t>
                          </m:r>
                        </m:sub>
                      </m:sSub>
                      <m:sSup>
                        <m:sSupPr>
                          <m:ctrlPr>
                            <a:rPr lang="zh-CN" altLang="en-US" sz="3200" b="1" i="1">
                              <a:solidFill>
                                <a:srgbClr val="0000FF"/>
                              </a:solidFill>
                              <a:latin typeface="Cambria Math" panose="02040503050406030204" pitchFamily="18" charset="0"/>
                            </a:rPr>
                          </m:ctrlPr>
                        </m:sSupPr>
                        <m:e>
                          <m:r>
                            <a:rPr lang="zh-CN" altLang="en-US" sz="3200" b="1" i="1">
                              <a:solidFill>
                                <a:srgbClr val="0000FF"/>
                              </a:solidFill>
                              <a:latin typeface="Cambria Math" panose="02040503050406030204" pitchFamily="18" charset="0"/>
                            </a:rPr>
                            <m:t>𝒆</m:t>
                          </m:r>
                        </m:e>
                        <m:sup>
                          <m:r>
                            <a:rPr lang="zh-CN" altLang="en-US" sz="3200" b="1" i="1">
                              <a:solidFill>
                                <a:srgbClr val="0000FF"/>
                              </a:solidFill>
                              <a:latin typeface="Cambria Math" panose="02040503050406030204" pitchFamily="18" charset="0"/>
                            </a:rPr>
                            <m:t>𝒋</m:t>
                          </m:r>
                          <m:r>
                            <a:rPr lang="zh-CN" altLang="en-US" sz="3200" b="1" i="1">
                              <a:solidFill>
                                <a:srgbClr val="0000FF"/>
                              </a:solidFill>
                              <a:latin typeface="Cambria Math" panose="02040503050406030204" pitchFamily="18" charset="0"/>
                            </a:rPr>
                            <m:t>𝝎</m:t>
                          </m:r>
                          <m:r>
                            <a:rPr lang="zh-CN" altLang="en-US" sz="3200" b="1" i="1">
                              <a:solidFill>
                                <a:srgbClr val="0000FF"/>
                              </a:solidFill>
                              <a:latin typeface="Cambria Math" panose="02040503050406030204" pitchFamily="18" charset="0"/>
                            </a:rPr>
                            <m:t>𝒕</m:t>
                          </m:r>
                        </m:sup>
                      </m:sSup>
                    </m:oMath>
                  </m:oMathPara>
                </a14:m>
                <a:br>
                  <a:rPr lang="zh-CN" altLang="en-US" sz="3200" b="1" i="1" dirty="0">
                    <a:solidFill>
                      <a:srgbClr val="0000FF"/>
                    </a:solidFill>
                    <a:latin typeface="Cambria Math" panose="02040503050406030204" pitchFamily="18" charset="0"/>
                  </a:rPr>
                </a:br>
                <a14:m>
                  <m:oMath xmlns:m="http://schemas.openxmlformats.org/officeDocument/2006/math">
                    <m:sSub>
                      <m:sSubPr>
                        <m:ctrlPr>
                          <a:rPr lang="zh-CN" altLang="en-US" sz="3200" b="1" i="1">
                            <a:solidFill>
                              <a:srgbClr val="0000FF"/>
                            </a:solidFill>
                            <a:latin typeface="Cambria Math" panose="02040503050406030204" pitchFamily="18" charset="0"/>
                          </a:rPr>
                        </m:ctrlPr>
                      </m:sSubPr>
                      <m:e>
                        <m:r>
                          <a:rPr lang="zh-CN" altLang="en-US" sz="3200" b="1" i="1">
                            <a:solidFill>
                              <a:srgbClr val="0000FF"/>
                            </a:solidFill>
                            <a:latin typeface="Cambria Math" panose="02040503050406030204" pitchFamily="18" charset="0"/>
                          </a:rPr>
                          <m:t>𝑽</m:t>
                        </m:r>
                      </m:e>
                      <m:sub>
                        <m:r>
                          <a:rPr lang="zh-CN" altLang="en-US" sz="3200" b="1" i="1">
                            <a:solidFill>
                              <a:srgbClr val="0000FF"/>
                            </a:solidFill>
                            <a:latin typeface="Cambria Math" panose="02040503050406030204" pitchFamily="18" charset="0"/>
                          </a:rPr>
                          <m:t>𝟏</m:t>
                        </m:r>
                      </m:sub>
                    </m:sSub>
                    <m:r>
                      <a:rPr lang="zh-CN" altLang="en-US" sz="3200" b="1" i="1">
                        <a:solidFill>
                          <a:srgbClr val="0000FF"/>
                        </a:solidFill>
                        <a:latin typeface="Cambria Math" panose="02040503050406030204" pitchFamily="18" charset="0"/>
                      </a:rPr>
                      <m:t>&lt;&lt;</m:t>
                    </m:r>
                  </m:oMath>
                </a14:m>
                <a:r>
                  <a:rPr lang="zh-CN" altLang="en-US" sz="2400" b="1" dirty="0">
                    <a:solidFill>
                      <a:srgbClr val="0000FF"/>
                    </a:solidFill>
                  </a:rPr>
                  <a:t> </a:t>
                </a:r>
                <a14:m>
                  <m:oMath xmlns:m="http://schemas.openxmlformats.org/officeDocument/2006/math">
                    <m:f>
                      <m:fPr>
                        <m:ctrlPr>
                          <a:rPr lang="zh-CN" altLang="en-US" sz="2800" b="1" i="1">
                            <a:solidFill>
                              <a:srgbClr val="0000FF"/>
                            </a:solidFill>
                            <a:latin typeface="Cambria Math" panose="02040503050406030204" pitchFamily="18" charset="0"/>
                          </a:rPr>
                        </m:ctrlPr>
                      </m:fPr>
                      <m:num>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𝒌</m:t>
                            </m:r>
                          </m:e>
                          <m:sub>
                            <m:r>
                              <a:rPr lang="zh-CN" altLang="en-US" sz="2800" b="1" i="1">
                                <a:solidFill>
                                  <a:srgbClr val="0000FF"/>
                                </a:solidFill>
                                <a:latin typeface="Cambria Math" panose="02040503050406030204" pitchFamily="18" charset="0"/>
                              </a:rPr>
                              <m:t>𝑩</m:t>
                            </m:r>
                          </m:sub>
                        </m:sSub>
                        <m:r>
                          <a:rPr lang="zh-CN" altLang="en-US" sz="2800" b="1" i="1">
                            <a:solidFill>
                              <a:srgbClr val="0000FF"/>
                            </a:solidFill>
                            <a:latin typeface="Cambria Math" panose="02040503050406030204" pitchFamily="18" charset="0"/>
                          </a:rPr>
                          <m:t>𝑻</m:t>
                        </m:r>
                      </m:num>
                      <m:den>
                        <m:r>
                          <a:rPr lang="zh-CN" altLang="en-US" sz="2800" b="1" i="1">
                            <a:solidFill>
                              <a:srgbClr val="0000FF"/>
                            </a:solidFill>
                            <a:latin typeface="Cambria Math" panose="02040503050406030204" pitchFamily="18" charset="0"/>
                          </a:rPr>
                          <m:t>𝒒</m:t>
                        </m:r>
                      </m:den>
                    </m:f>
                  </m:oMath>
                </a14:m>
                <a:endParaRPr lang="zh-CN" altLang="en-US" sz="2800" b="1" dirty="0">
                  <a:latin typeface="黑体" panose="02010609060101010101" pitchFamily="49" charset="-122"/>
                  <a:ea typeface="黑体" panose="02010609060101010101" pitchFamily="49" charset="-122"/>
                </a:endParaRPr>
              </a:p>
            </p:txBody>
          </p:sp>
        </mc:Choice>
        <mc:Fallback>
          <p:sp>
            <p:nvSpPr>
              <p:cNvPr id="7" name="Object 2"/>
              <p:cNvSpPr txBox="1">
                <a:spLocks noRot="1" noChangeAspect="1" noMove="1" noResize="1" noEditPoints="1" noAdjustHandles="1" noChangeArrowheads="1" noChangeShapeType="1" noTextEdit="1"/>
              </p:cNvSpPr>
              <p:nvPr/>
            </p:nvSpPr>
            <p:spPr bwMode="auto">
              <a:xfrm>
                <a:off x="899592" y="4005064"/>
                <a:ext cx="3344262" cy="2723079"/>
              </a:xfrm>
              <a:prstGeom prst="rect">
                <a:avLst/>
              </a:prstGeom>
              <a:blipFill rotWithShape="1">
                <a:blip r:embed="rId2"/>
                <a:stretch>
                  <a:fillRect l="-13" t="-4" r="4" b="12"/>
                </a:stretch>
              </a:blipFill>
            </p:spPr>
            <p:txBody>
              <a:bodyPr/>
              <a:lstStyle/>
              <a:p>
                <a:r>
                  <a:rPr lang="zh-CN" altLang="en-US">
                    <a:noFill/>
                  </a:rPr>
                  <a:t> </a:t>
                </a:r>
              </a:p>
            </p:txBody>
          </p:sp>
        </mc:Fallback>
      </mc:AlternateContent>
      <p:grpSp>
        <p:nvGrpSpPr>
          <p:cNvPr id="8" name="组合 7"/>
          <p:cNvGrpSpPr/>
          <p:nvPr/>
        </p:nvGrpSpPr>
        <p:grpSpPr>
          <a:xfrm>
            <a:off x="5125782" y="1686640"/>
            <a:ext cx="3830006" cy="5187110"/>
            <a:chOff x="412955" y="891425"/>
            <a:chExt cx="3366957" cy="5187110"/>
          </a:xfrm>
        </p:grpSpPr>
        <p:cxnSp>
          <p:nvCxnSpPr>
            <p:cNvPr id="9" name="直接连接符 8"/>
            <p:cNvCxnSpPr/>
            <p:nvPr/>
          </p:nvCxnSpPr>
          <p:spPr>
            <a:xfrm flipH="1">
              <a:off x="1619672" y="1628799"/>
              <a:ext cx="7586" cy="40324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7544" y="5157192"/>
              <a:ext cx="33123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任意多边形 10"/>
            <p:cNvSpPr/>
            <p:nvPr/>
          </p:nvSpPr>
          <p:spPr>
            <a:xfrm>
              <a:off x="412955" y="1628799"/>
              <a:ext cx="2790893" cy="3768287"/>
            </a:xfrm>
            <a:custGeom>
              <a:avLst/>
              <a:gdLst>
                <a:gd name="connsiteX0" fmla="*/ 2851355 w 2851355"/>
                <a:gd name="connsiteY0" fmla="*/ 0 h 3991074"/>
                <a:gd name="connsiteX1" fmla="*/ 2684206 w 2851355"/>
                <a:gd name="connsiteY1" fmla="*/ 1278193 h 3991074"/>
                <a:gd name="connsiteX2" fmla="*/ 2300748 w 2851355"/>
                <a:gd name="connsiteY2" fmla="*/ 2310581 h 3991074"/>
                <a:gd name="connsiteX3" fmla="*/ 1759974 w 2851355"/>
                <a:gd name="connsiteY3" fmla="*/ 3244645 h 3991074"/>
                <a:gd name="connsiteX4" fmla="*/ 1337187 w 2851355"/>
                <a:gd name="connsiteY4" fmla="*/ 3677264 h 3991074"/>
                <a:gd name="connsiteX5" fmla="*/ 698090 w 2851355"/>
                <a:gd name="connsiteY5" fmla="*/ 3972232 h 3991074"/>
                <a:gd name="connsiteX6" fmla="*/ 0 w 2851355"/>
                <a:gd name="connsiteY6" fmla="*/ 3962400 h 3991074"/>
                <a:gd name="connsiteX7" fmla="*/ 0 w 2851355"/>
                <a:gd name="connsiteY7" fmla="*/ 3962400 h 399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1355" h="3991074">
                  <a:moveTo>
                    <a:pt x="2851355" y="0"/>
                  </a:moveTo>
                  <a:cubicBezTo>
                    <a:pt x="2813664" y="446548"/>
                    <a:pt x="2775974" y="893096"/>
                    <a:pt x="2684206" y="1278193"/>
                  </a:cubicBezTo>
                  <a:cubicBezTo>
                    <a:pt x="2592438" y="1663290"/>
                    <a:pt x="2454787" y="1982839"/>
                    <a:pt x="2300748" y="2310581"/>
                  </a:cubicBezTo>
                  <a:cubicBezTo>
                    <a:pt x="2146709" y="2638323"/>
                    <a:pt x="1920567" y="3016865"/>
                    <a:pt x="1759974" y="3244645"/>
                  </a:cubicBezTo>
                  <a:cubicBezTo>
                    <a:pt x="1599381" y="3472425"/>
                    <a:pt x="1514168" y="3556000"/>
                    <a:pt x="1337187" y="3677264"/>
                  </a:cubicBezTo>
                  <a:cubicBezTo>
                    <a:pt x="1160206" y="3798528"/>
                    <a:pt x="920955" y="3924709"/>
                    <a:pt x="698090" y="3972232"/>
                  </a:cubicBezTo>
                  <a:cubicBezTo>
                    <a:pt x="475225" y="4019755"/>
                    <a:pt x="0" y="3962400"/>
                    <a:pt x="0" y="3962400"/>
                  </a:cubicBezTo>
                  <a:lnTo>
                    <a:pt x="0" y="396240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cxnSp>
          <p:nvCxnSpPr>
            <p:cNvPr id="12" name="直接连接符 11"/>
            <p:cNvCxnSpPr/>
            <p:nvPr/>
          </p:nvCxnSpPr>
          <p:spPr>
            <a:xfrm>
              <a:off x="1627258" y="3255488"/>
              <a:ext cx="12961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19672" y="3537012"/>
              <a:ext cx="11521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03332" y="3851216"/>
              <a:ext cx="104411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647448" y="3851216"/>
              <a:ext cx="0" cy="13059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781632" y="3537012"/>
              <a:ext cx="0" cy="1620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923402" y="3255488"/>
              <a:ext cx="2246" cy="190170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任意多边形 17"/>
            <p:cNvSpPr/>
            <p:nvPr/>
          </p:nvSpPr>
          <p:spPr>
            <a:xfrm>
              <a:off x="1897169" y="3254477"/>
              <a:ext cx="269434" cy="589936"/>
            </a:xfrm>
            <a:custGeom>
              <a:avLst/>
              <a:gdLst>
                <a:gd name="connsiteX0" fmla="*/ 128276 w 269434"/>
                <a:gd name="connsiteY0" fmla="*/ 0 h 589936"/>
                <a:gd name="connsiteX1" fmla="*/ 265928 w 269434"/>
                <a:gd name="connsiteY1" fmla="*/ 108155 h 589936"/>
                <a:gd name="connsiteX2" fmla="*/ 457 w 269434"/>
                <a:gd name="connsiteY2" fmla="*/ 452284 h 589936"/>
                <a:gd name="connsiteX3" fmla="*/ 197102 w 269434"/>
                <a:gd name="connsiteY3" fmla="*/ 589936 h 589936"/>
                <a:gd name="connsiteX4" fmla="*/ 197102 w 269434"/>
                <a:gd name="connsiteY4" fmla="*/ 589936 h 589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434" h="589936">
                  <a:moveTo>
                    <a:pt x="128276" y="0"/>
                  </a:moveTo>
                  <a:cubicBezTo>
                    <a:pt x="207753" y="16387"/>
                    <a:pt x="287231" y="32774"/>
                    <a:pt x="265928" y="108155"/>
                  </a:cubicBezTo>
                  <a:cubicBezTo>
                    <a:pt x="244625" y="183536"/>
                    <a:pt x="11928" y="371987"/>
                    <a:pt x="457" y="452284"/>
                  </a:cubicBezTo>
                  <a:cubicBezTo>
                    <a:pt x="-11014" y="532581"/>
                    <a:pt x="197102" y="589936"/>
                    <a:pt x="197102" y="589936"/>
                  </a:cubicBezTo>
                  <a:lnTo>
                    <a:pt x="197102" y="589936"/>
                  </a:lnTo>
                </a:path>
              </a:pathLst>
            </a:cu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sp>
          <p:nvSpPr>
            <p:cNvPr id="19" name="任意多边形 18"/>
            <p:cNvSpPr/>
            <p:nvPr/>
          </p:nvSpPr>
          <p:spPr>
            <a:xfrm>
              <a:off x="2644877" y="4404824"/>
              <a:ext cx="282873" cy="236087"/>
            </a:xfrm>
            <a:custGeom>
              <a:avLst/>
              <a:gdLst>
                <a:gd name="connsiteX0" fmla="*/ 0 w 282873"/>
                <a:gd name="connsiteY0" fmla="*/ 118015 h 236087"/>
                <a:gd name="connsiteX1" fmla="*/ 68826 w 282873"/>
                <a:gd name="connsiteY1" fmla="*/ 28 h 236087"/>
                <a:gd name="connsiteX2" fmla="*/ 157317 w 282873"/>
                <a:gd name="connsiteY2" fmla="*/ 108182 h 236087"/>
                <a:gd name="connsiteX3" fmla="*/ 196646 w 282873"/>
                <a:gd name="connsiteY3" fmla="*/ 236002 h 236087"/>
                <a:gd name="connsiteX4" fmla="*/ 275304 w 282873"/>
                <a:gd name="connsiteY4" fmla="*/ 88518 h 236087"/>
                <a:gd name="connsiteX5" fmla="*/ 275304 w 282873"/>
                <a:gd name="connsiteY5" fmla="*/ 78686 h 2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2873" h="236087">
                  <a:moveTo>
                    <a:pt x="0" y="118015"/>
                  </a:moveTo>
                  <a:cubicBezTo>
                    <a:pt x="21303" y="59841"/>
                    <a:pt x="42607" y="1667"/>
                    <a:pt x="68826" y="28"/>
                  </a:cubicBezTo>
                  <a:cubicBezTo>
                    <a:pt x="95045" y="-1611"/>
                    <a:pt x="136014" y="68853"/>
                    <a:pt x="157317" y="108182"/>
                  </a:cubicBezTo>
                  <a:cubicBezTo>
                    <a:pt x="178620" y="147511"/>
                    <a:pt x="176982" y="239279"/>
                    <a:pt x="196646" y="236002"/>
                  </a:cubicBezTo>
                  <a:cubicBezTo>
                    <a:pt x="216311" y="232725"/>
                    <a:pt x="262194" y="114737"/>
                    <a:pt x="275304" y="88518"/>
                  </a:cubicBezTo>
                  <a:cubicBezTo>
                    <a:pt x="288414" y="62299"/>
                    <a:pt x="281859" y="70492"/>
                    <a:pt x="275304" y="78686"/>
                  </a:cubicBezTo>
                </a:path>
              </a:pathLst>
            </a:cu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cxnSp>
          <p:nvCxnSpPr>
            <p:cNvPr id="20" name="直接箭头连接符 19"/>
            <p:cNvCxnSpPr/>
            <p:nvPr/>
          </p:nvCxnSpPr>
          <p:spPr>
            <a:xfrm flipV="1">
              <a:off x="1547664" y="1628799"/>
              <a:ext cx="0" cy="3600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3347864" y="5301208"/>
              <a:ext cx="43204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271279" y="3285080"/>
              <a:ext cx="584234"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I</a:t>
              </a:r>
              <a:r>
                <a:rPr lang="en-US" altLang="zh-CN" sz="2400" b="1" baseline="-25000" dirty="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2588616" y="5154774"/>
              <a:ext cx="615231"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V</a:t>
              </a:r>
              <a:r>
                <a:rPr lang="en-US" altLang="zh-CN" sz="2400" b="1" baseline="-25000" dirty="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1504235" y="5616870"/>
              <a:ext cx="1954546" cy="461665"/>
            </a:xfrm>
            <a:prstGeom prst="rect">
              <a:avLst/>
            </a:prstGeom>
            <a:noFill/>
          </p:spPr>
          <p:txBody>
            <a:bodyPr wrap="square" rtlCol="0">
              <a:spAutoFit/>
            </a:bodyPr>
            <a:lstStyle/>
            <a:p>
              <a:r>
                <a:rPr lang="en-US" altLang="zh-CN" sz="2400" b="1" i="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v</a:t>
              </a:r>
              <a:r>
                <a:rPr lang="en-US" altLang="zh-CN" sz="2400" b="1" i="1" baseline="-25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s</a:t>
              </a:r>
              <a:r>
                <a:rPr lang="en-US" altLang="zh-CN" sz="2400" b="1" i="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4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输入小信号</a:t>
              </a:r>
              <a:endParaRPr lang="zh-CN" altLang="en-US" sz="2400" b="1"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5" name="文本框 24"/>
            <p:cNvSpPr txBox="1"/>
            <p:nvPr/>
          </p:nvSpPr>
          <p:spPr>
            <a:xfrm>
              <a:off x="1504235" y="891425"/>
              <a:ext cx="1887200" cy="461665"/>
            </a:xfrm>
            <a:prstGeom prst="rect">
              <a:avLst/>
            </a:prstGeom>
            <a:noFill/>
          </p:spPr>
          <p:txBody>
            <a:bodyPr wrap="none" rtlCol="0">
              <a:spAutoFit/>
            </a:bodyPr>
            <a:lstStyle/>
            <a:p>
              <a:r>
                <a:rPr lang="en-US" altLang="zh-CN" sz="2400" b="1" i="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i</a:t>
              </a:r>
              <a:r>
                <a:rPr lang="en-US" altLang="zh-CN" sz="2400" b="1" i="1" baseline="-25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s</a:t>
              </a:r>
              <a:r>
                <a:rPr lang="en-US" altLang="zh-CN" sz="24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4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小信号响应</a:t>
              </a:r>
              <a:endParaRPr lang="zh-CN" altLang="en-US" sz="2400" b="1" i="1"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8E021D-E23F-4992-AFBF-02269F3D950B}" type="slidenum">
              <a:rPr lang="en-US" altLang="zh-CN" smtClean="0"/>
            </a:fld>
            <a:endParaRPr lang="en-US" altLang="zh-CN"/>
          </a:p>
        </p:txBody>
      </p:sp>
      <p:grpSp>
        <p:nvGrpSpPr>
          <p:cNvPr id="4" name="组合 3"/>
          <p:cNvGrpSpPr/>
          <p:nvPr/>
        </p:nvGrpSpPr>
        <p:grpSpPr>
          <a:xfrm>
            <a:off x="1835696" y="404663"/>
            <a:ext cx="5616624" cy="6316811"/>
            <a:chOff x="179512" y="739726"/>
            <a:chExt cx="4392488" cy="5616624"/>
          </a:xfrm>
        </p:grpSpPr>
        <p:pic>
          <p:nvPicPr>
            <p:cNvPr id="6" name="图片 5"/>
            <p:cNvPicPr>
              <a:picLocks noChangeAspect="1"/>
            </p:cNvPicPr>
            <p:nvPr/>
          </p:nvPicPr>
          <p:blipFill>
            <a:blip r:embed="rId1"/>
            <a:stretch>
              <a:fillRect/>
            </a:stretch>
          </p:blipFill>
          <p:spPr>
            <a:xfrm>
              <a:off x="179512" y="739726"/>
              <a:ext cx="4392488" cy="5616624"/>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35696" y="4941168"/>
                  <a:ext cx="24820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m:oMathPara>
                  </a14:m>
                  <a:endParaRPr lang="zh-CN" altLang="en-US" dirty="0"/>
                </a:p>
              </p:txBody>
            </p:sp>
          </mc:Choice>
          <mc:Fallback>
            <p:sp>
              <p:nvSpPr>
                <p:cNvPr id="3" name="文本框 2"/>
                <p:cNvSpPr txBox="1">
                  <a:spLocks noRot="1" noChangeAspect="1" noMove="1" noResize="1" noEditPoints="1" noAdjustHandles="1" noChangeArrowheads="1" noChangeShapeType="1" noTextEdit="1"/>
                </p:cNvSpPr>
                <p:nvPr/>
              </p:nvSpPr>
              <p:spPr>
                <a:xfrm>
                  <a:off x="1835696" y="4941168"/>
                  <a:ext cx="248209" cy="276999"/>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1835696" y="4437112"/>
                  <a:ext cx="24820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oMath>
                    </m:oMathPara>
                  </a14:m>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1835696" y="4437112"/>
                  <a:ext cx="248209" cy="276999"/>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1879786" y="5399253"/>
                  <a:ext cx="24820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1879786" y="5399253"/>
                  <a:ext cx="248209" cy="276999"/>
                </a:xfrm>
                <a:prstGeom prst="rect">
                  <a:avLst/>
                </a:prstGeom>
                <a:blipFill rotWithShape="1">
                  <a:blip r:embed="rId4"/>
                </a:blipFill>
              </p:spPr>
              <p:txBody>
                <a:bodyPr/>
                <a:lstStyle/>
                <a:p>
                  <a:r>
                    <a:rPr lang="zh-CN" altLang="en-US">
                      <a:noFill/>
                    </a:rPr>
                    <a:t> </a:t>
                  </a:r>
                </a:p>
              </p:txBody>
            </p:sp>
          </mc:Fallback>
        </mc:AlternateContent>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a:xfrm>
            <a:off x="357158" y="357166"/>
            <a:ext cx="8120063" cy="500697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sym typeface="宋体" panose="02010600030101010101" pitchFamily="2" charset="-122"/>
            </a:endParaRPr>
          </a:p>
        </p:txBody>
      </p:sp>
      <mc:AlternateContent xmlns:mc="http://schemas.openxmlformats.org/markup-compatibility/2006">
        <mc:Choice xmlns:a14="http://schemas.microsoft.com/office/drawing/2010/main" Requires="a14">
          <p:sp>
            <p:nvSpPr>
              <p:cNvPr id="7" name="对象 6"/>
              <p:cNvSpPr txBox="1"/>
              <p:nvPr/>
            </p:nvSpPr>
            <p:spPr bwMode="auto">
              <a:xfrm>
                <a:off x="1988314" y="222184"/>
                <a:ext cx="4857750" cy="649287"/>
              </a:xfrm>
              <a:prstGeom prst="rect">
                <a:avLst/>
              </a:prstGeom>
              <a:noFill/>
            </p:spPr>
            <p:txBody>
              <a:bodyPr>
                <a:normAutofit/>
              </a:bodyPr>
              <a:lstStyle/>
              <a:p>
                <a14:m>
                  <m:oMathPara xmlns:m="http://schemas.openxmlformats.org/officeDocument/2006/math">
                    <m:oMathParaPr>
                      <m:jc m:val="left"/>
                    </m:oMathParaPr>
                    <m:oMath xmlns:m="http://schemas.openxmlformats.org/officeDocument/2006/math">
                      <m:r>
                        <a:rPr lang="zh-CN" altLang="en-US" sz="2800" b="1" i="1" smtClean="0">
                          <a:solidFill>
                            <a:srgbClr val="0000FF"/>
                          </a:solidFill>
                          <a:latin typeface="Cambria Math" panose="02040503050406030204" pitchFamily="18" charset="0"/>
                        </a:rPr>
                        <m:t>𝑽</m:t>
                      </m:r>
                      <m:r>
                        <a:rPr lang="zh-CN" altLang="en-US" sz="2800" b="1" i="1" smtClean="0">
                          <a:solidFill>
                            <a:srgbClr val="0000FF"/>
                          </a:solidFill>
                          <a:latin typeface="Cambria Math" panose="02040503050406030204" pitchFamily="18" charset="0"/>
                        </a:rPr>
                        <m:t>(</m:t>
                      </m:r>
                      <m:r>
                        <a:rPr lang="zh-CN" altLang="en-US" sz="2800" b="1" i="1" smtClean="0">
                          <a:solidFill>
                            <a:srgbClr val="0000FF"/>
                          </a:solidFill>
                          <a:latin typeface="Cambria Math" panose="02040503050406030204" pitchFamily="18" charset="0"/>
                        </a:rPr>
                        <m:t>𝒕</m:t>
                      </m:r>
                      <m:r>
                        <a:rPr lang="zh-CN" altLang="en-US" sz="2800" b="1" i="1" smtClean="0">
                          <a:solidFill>
                            <a:srgbClr val="0000FF"/>
                          </a:solidFill>
                          <a:latin typeface="Cambria Math" panose="02040503050406030204" pitchFamily="18" charset="0"/>
                        </a:rPr>
                        <m:t>)=</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𝑽</m:t>
                          </m:r>
                        </m:e>
                        <m:sub>
                          <m:r>
                            <a:rPr lang="zh-CN" altLang="en-US" sz="2800" b="1" i="1">
                              <a:solidFill>
                                <a:srgbClr val="0000FF"/>
                              </a:solidFill>
                              <a:latin typeface="Cambria Math" panose="02040503050406030204" pitchFamily="18" charset="0"/>
                            </a:rPr>
                            <m:t>𝟎</m:t>
                          </m:r>
                        </m:sub>
                      </m:sSub>
                      <m:r>
                        <a:rPr lang="zh-CN" altLang="en-US" sz="2800" b="1" i="1">
                          <a:solidFill>
                            <a:srgbClr val="0000FF"/>
                          </a:solidFill>
                          <a:latin typeface="Cambria Math" panose="02040503050406030204" pitchFamily="18" charset="0"/>
                        </a:rPr>
                        <m:t>+</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𝑽</m:t>
                          </m:r>
                        </m:e>
                        <m:sub>
                          <m:r>
                            <a:rPr lang="zh-CN" altLang="en-US" sz="2800" b="1" i="1">
                              <a:solidFill>
                                <a:srgbClr val="0000FF"/>
                              </a:solidFill>
                              <a:latin typeface="Cambria Math" panose="02040503050406030204" pitchFamily="18" charset="0"/>
                            </a:rPr>
                            <m:t>𝟏</m:t>
                          </m:r>
                        </m:sub>
                      </m:sSub>
                      <m:func>
                        <m:funcPr>
                          <m:ctrlPr>
                            <a:rPr lang="zh-CN" altLang="en-US" sz="2800" b="1" i="1">
                              <a:solidFill>
                                <a:srgbClr val="0000FF"/>
                              </a:solidFill>
                              <a:latin typeface="Cambria Math" panose="02040503050406030204" pitchFamily="18" charset="0"/>
                            </a:rPr>
                          </m:ctrlPr>
                        </m:funcPr>
                        <m:fName>
                          <m:r>
                            <a:rPr lang="zh-CN" altLang="en-US" sz="2800" b="1" i="0">
                              <a:solidFill>
                                <a:srgbClr val="0000FF"/>
                              </a:solidFill>
                              <a:latin typeface="Cambria Math" panose="02040503050406030204" pitchFamily="18" charset="0"/>
                            </a:rPr>
                            <m:t>𝐞𝐱𝐩</m:t>
                          </m:r>
                        </m:fName>
                        <m:e>
                          <m:r>
                            <a:rPr lang="zh-CN" altLang="en-US" sz="2800" b="1" i="1">
                              <a:solidFill>
                                <a:srgbClr val="0000FF"/>
                              </a:solidFill>
                              <a:latin typeface="Cambria Math" panose="02040503050406030204" pitchFamily="18" charset="0"/>
                            </a:rPr>
                            <m:t>(</m:t>
                          </m:r>
                        </m:e>
                      </m:func>
                      <m:r>
                        <a:rPr lang="zh-CN" altLang="en-US" sz="2800" b="1" i="1">
                          <a:solidFill>
                            <a:srgbClr val="0000FF"/>
                          </a:solidFill>
                          <a:latin typeface="Cambria Math" panose="02040503050406030204" pitchFamily="18" charset="0"/>
                        </a:rPr>
                        <m:t>𝒋</m:t>
                      </m:r>
                      <m:r>
                        <a:rPr lang="zh-CN" altLang="en-US" sz="2800" b="1" i="1">
                          <a:solidFill>
                            <a:srgbClr val="0000FF"/>
                          </a:solidFill>
                          <a:latin typeface="Cambria Math" panose="02040503050406030204" pitchFamily="18" charset="0"/>
                        </a:rPr>
                        <m:t>𝝎</m:t>
                      </m:r>
                      <m:r>
                        <a:rPr lang="zh-CN" altLang="en-US" sz="2800" b="1" i="1">
                          <a:solidFill>
                            <a:srgbClr val="0000FF"/>
                          </a:solidFill>
                          <a:latin typeface="Cambria Math" panose="02040503050406030204" pitchFamily="18" charset="0"/>
                        </a:rPr>
                        <m:t>𝒕</m:t>
                      </m:r>
                      <m:r>
                        <a:rPr lang="zh-CN" altLang="en-US" sz="2800" b="1" i="1">
                          <a:solidFill>
                            <a:srgbClr val="0000FF"/>
                          </a:solidFill>
                          <a:latin typeface="Cambria Math" panose="02040503050406030204" pitchFamily="18" charset="0"/>
                        </a:rPr>
                        <m:t>)</m:t>
                      </m:r>
                    </m:oMath>
                  </m:oMathPara>
                </a14:m>
                <a:endParaRPr lang="zh-CN" altLang="en-US" sz="2800" b="1" dirty="0">
                  <a:solidFill>
                    <a:srgbClr val="0000FF"/>
                  </a:solidFill>
                  <a:latin typeface="黑体" panose="02010609060101010101" pitchFamily="49" charset="-122"/>
                  <a:ea typeface="黑体" panose="02010609060101010101" pitchFamily="49" charset="-122"/>
                </a:endParaRPr>
              </a:p>
            </p:txBody>
          </p:sp>
        </mc:Choice>
        <mc:Fallback>
          <p:sp>
            <p:nvSpPr>
              <p:cNvPr id="7" name="对象 6"/>
              <p:cNvSpPr txBox="1">
                <a:spLocks noRot="1" noChangeAspect="1" noMove="1" noResize="1" noEditPoints="1" noAdjustHandles="1" noChangeArrowheads="1" noChangeShapeType="1" noTextEdit="1"/>
              </p:cNvSpPr>
              <p:nvPr/>
            </p:nvSpPr>
            <p:spPr bwMode="auto">
              <a:xfrm>
                <a:off x="1988314" y="222184"/>
                <a:ext cx="4857750" cy="649287"/>
              </a:xfrm>
              <a:prstGeom prst="rect">
                <a:avLst/>
              </a:prstGeom>
              <a:blipFill rotWithShape="1">
                <a:blip r:embed="rId1"/>
                <a:stretch>
                  <a:fillRect l="-3" t="-88" r="3" b="39"/>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9CABFFD9-E4F2-48E3-8D79-AFD35B0922C2}" type="slidenum">
              <a:rPr lang="zh-CN" altLang="en-US" smtClean="0"/>
            </a:fld>
            <a:endParaRPr lang="zh-CN" altLang="en-US"/>
          </a:p>
        </p:txBody>
      </p:sp>
      <mc:AlternateContent xmlns:mc="http://schemas.openxmlformats.org/markup-compatibility/2006">
        <mc:Choice xmlns:a14="http://schemas.microsoft.com/office/drawing/2010/main" Requires="a14">
          <p:sp>
            <p:nvSpPr>
              <p:cNvPr id="6" name="对象 5"/>
              <p:cNvSpPr txBox="1"/>
              <p:nvPr/>
            </p:nvSpPr>
            <p:spPr bwMode="auto">
              <a:xfrm>
                <a:off x="222250" y="958334"/>
                <a:ext cx="8886254" cy="3934089"/>
              </a:xfrm>
              <a:prstGeom prst="rect">
                <a:avLst/>
              </a:prstGeom>
              <a:noFill/>
            </p:spPr>
            <p:txBody>
              <a:bodyPr>
                <a:normAutofit fontScale="85000" lnSpcReduction="10000"/>
              </a:bodyPr>
              <a:lstStyle/>
              <a:p>
                <a:pPr>
                  <a:lnSpc>
                    <a:spcPct val="160000"/>
                  </a:lnSpc>
                </a:pPr>
                <a14:m>
                  <m:oMathPara xmlns:m="http://schemas.openxmlformats.org/officeDocument/2006/math">
                    <m:oMathParaPr>
                      <m:jc m:val="left"/>
                    </m:oMathParaPr>
                    <m:oMath xmlns:m="http://schemas.openxmlformats.org/officeDocument/2006/math">
                      <m:sSub>
                        <m:sSubPr>
                          <m:ctrlPr>
                            <a:rPr lang="zh-CN" altLang="en-US" sz="2800" b="1" i="1" smtClean="0">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𝒑</m:t>
                          </m:r>
                        </m:e>
                        <m:sub>
                          <m:r>
                            <a:rPr lang="zh-CN" altLang="en-US" sz="2800" b="1" i="1">
                              <a:solidFill>
                                <a:srgbClr val="0000FF"/>
                              </a:solidFill>
                              <a:latin typeface="Cambria Math" panose="02040503050406030204" pitchFamily="18" charset="0"/>
                            </a:rPr>
                            <m:t>𝒏</m:t>
                          </m:r>
                        </m:sub>
                      </m:sSub>
                      <m:d>
                        <m:dPr>
                          <m:ctrlPr>
                            <a:rPr lang="zh-CN" altLang="en-US" sz="2800" b="1" i="1">
                              <a:solidFill>
                                <a:srgbClr val="0000FF"/>
                              </a:solidFill>
                              <a:latin typeface="Cambria Math" panose="02040503050406030204" pitchFamily="18" charset="0"/>
                            </a:rPr>
                          </m:ctrlPr>
                        </m:dPr>
                        <m:e>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𝒙</m:t>
                              </m:r>
                            </m:e>
                            <m:sub>
                              <m:r>
                                <a:rPr lang="zh-CN" altLang="en-US" sz="2800" b="1" i="1">
                                  <a:solidFill>
                                    <a:srgbClr val="0000FF"/>
                                  </a:solidFill>
                                  <a:latin typeface="Cambria Math" panose="02040503050406030204" pitchFamily="18" charset="0"/>
                                </a:rPr>
                                <m:t>𝒏</m:t>
                              </m:r>
                            </m:sub>
                          </m:sSub>
                          <m:r>
                            <a:rPr lang="zh-CN" altLang="en-US" sz="2800" b="1" i="1">
                              <a:solidFill>
                                <a:srgbClr val="0000FF"/>
                              </a:solidFill>
                              <a:latin typeface="Cambria Math" panose="02040503050406030204" pitchFamily="18" charset="0"/>
                            </a:rPr>
                            <m:t>,</m:t>
                          </m:r>
                          <m:r>
                            <a:rPr lang="zh-CN" altLang="en-US" sz="2800" b="1" i="1">
                              <a:solidFill>
                                <a:srgbClr val="0000FF"/>
                              </a:solidFill>
                              <a:latin typeface="Cambria Math" panose="02040503050406030204" pitchFamily="18" charset="0"/>
                            </a:rPr>
                            <m:t>𝒕</m:t>
                          </m:r>
                        </m:e>
                      </m:d>
                      <m:r>
                        <m:rPr>
                          <m:aln/>
                        </m:rPr>
                        <a:rPr lang="zh-CN" altLang="en-US" sz="2800" b="1" i="1">
                          <a:solidFill>
                            <a:srgbClr val="0000FF"/>
                          </a:solidFill>
                          <a:latin typeface="Cambria Math" panose="02040503050406030204" pitchFamily="18" charset="0"/>
                        </a:rPr>
                        <m:t>=</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𝒑</m:t>
                          </m:r>
                        </m:e>
                        <m:sub>
                          <m:r>
                            <a:rPr lang="zh-CN" altLang="en-US" sz="2800" b="1" i="1">
                              <a:solidFill>
                                <a:srgbClr val="0000FF"/>
                              </a:solidFill>
                              <a:latin typeface="Cambria Math" panose="02040503050406030204" pitchFamily="18" charset="0"/>
                            </a:rPr>
                            <m:t>𝒏</m:t>
                          </m:r>
                          <m:r>
                            <a:rPr lang="zh-CN" altLang="en-US" sz="2800" b="1" i="1">
                              <a:solidFill>
                                <a:srgbClr val="0000FF"/>
                              </a:solidFill>
                              <a:latin typeface="Cambria Math" panose="02040503050406030204" pitchFamily="18" charset="0"/>
                            </a:rPr>
                            <m:t>𝟎</m:t>
                          </m:r>
                        </m:sub>
                      </m:sSub>
                      <m:func>
                        <m:funcPr>
                          <m:ctrlPr>
                            <a:rPr lang="zh-CN" altLang="en-US" sz="2800" b="1" i="1">
                              <a:solidFill>
                                <a:srgbClr val="0000FF"/>
                              </a:solidFill>
                              <a:latin typeface="Cambria Math" panose="02040503050406030204" pitchFamily="18" charset="0"/>
                            </a:rPr>
                          </m:ctrlPr>
                        </m:funcPr>
                        <m:fName>
                          <m:r>
                            <a:rPr lang="zh-CN" altLang="en-US" sz="2800" b="1" i="0">
                              <a:solidFill>
                                <a:srgbClr val="0000FF"/>
                              </a:solidFill>
                              <a:latin typeface="Cambria Math" panose="02040503050406030204" pitchFamily="18" charset="0"/>
                            </a:rPr>
                            <m:t>𝐞𝐱𝐩</m:t>
                          </m:r>
                        </m:fName>
                        <m:e>
                          <m:d>
                            <m:dPr>
                              <m:ctrlPr>
                                <a:rPr lang="zh-CN" altLang="en-US" sz="2800" b="1" i="1">
                                  <a:solidFill>
                                    <a:srgbClr val="0000FF"/>
                                  </a:solidFill>
                                  <a:latin typeface="Cambria Math" panose="02040503050406030204" pitchFamily="18" charset="0"/>
                                </a:rPr>
                              </m:ctrlPr>
                            </m:dPr>
                            <m:e>
                              <m:f>
                                <m:fPr>
                                  <m:type m:val="lin"/>
                                  <m:ctrlPr>
                                    <a:rPr lang="zh-CN" altLang="en-US" sz="2800" b="1" i="1">
                                      <a:solidFill>
                                        <a:srgbClr val="0000FF"/>
                                      </a:solidFill>
                                      <a:latin typeface="Cambria Math" panose="02040503050406030204" pitchFamily="18" charset="0"/>
                                    </a:rPr>
                                  </m:ctrlPr>
                                </m:fPr>
                                <m:num>
                                  <m:r>
                                    <a:rPr lang="zh-CN" altLang="en-US" sz="2800" b="1" i="1">
                                      <a:solidFill>
                                        <a:srgbClr val="0000FF"/>
                                      </a:solidFill>
                                      <a:latin typeface="Cambria Math" panose="02040503050406030204" pitchFamily="18" charset="0"/>
                                    </a:rPr>
                                    <m:t>𝒒</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𝑽</m:t>
                                      </m:r>
                                    </m:e>
                                    <m:sub>
                                      <m:r>
                                        <a:rPr lang="zh-CN" altLang="en-US" sz="2800" b="1" i="1">
                                          <a:solidFill>
                                            <a:srgbClr val="0000FF"/>
                                          </a:solidFill>
                                          <a:latin typeface="Cambria Math" panose="02040503050406030204" pitchFamily="18" charset="0"/>
                                        </a:rPr>
                                        <m:t>𝑱</m:t>
                                      </m:r>
                                    </m:sub>
                                  </m:sSub>
                                </m:num>
                                <m:den>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𝒌</m:t>
                                      </m:r>
                                    </m:e>
                                    <m:sub>
                                      <m:r>
                                        <a:rPr lang="zh-CN" altLang="en-US" sz="2800" b="1" i="1">
                                          <a:solidFill>
                                            <a:srgbClr val="0000FF"/>
                                          </a:solidFill>
                                          <a:latin typeface="Cambria Math" panose="02040503050406030204" pitchFamily="18" charset="0"/>
                                        </a:rPr>
                                        <m:t>𝑩</m:t>
                                      </m:r>
                                    </m:sub>
                                  </m:sSub>
                                  <m:r>
                                    <a:rPr lang="zh-CN" altLang="en-US" sz="2800" b="1" i="1">
                                      <a:solidFill>
                                        <a:srgbClr val="0000FF"/>
                                      </a:solidFill>
                                      <a:latin typeface="Cambria Math" panose="02040503050406030204" pitchFamily="18" charset="0"/>
                                    </a:rPr>
                                    <m:t>𝑻</m:t>
                                  </m:r>
                                </m:den>
                              </m:f>
                            </m:e>
                          </m:d>
                        </m:e>
                      </m:func>
                      <m:r>
                        <a:rPr lang="zh-CN" altLang="en-US" sz="2800" b="1" i="1">
                          <a:solidFill>
                            <a:srgbClr val="0000FF"/>
                          </a:solidFill>
                          <a:latin typeface="Cambria Math" panose="02040503050406030204" pitchFamily="18" charset="0"/>
                        </a:rPr>
                        <m:t>=</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𝒑</m:t>
                          </m:r>
                        </m:e>
                        <m:sub>
                          <m:r>
                            <a:rPr lang="zh-CN" altLang="en-US" sz="2800" b="1" i="1">
                              <a:solidFill>
                                <a:srgbClr val="0000FF"/>
                              </a:solidFill>
                              <a:latin typeface="Cambria Math" panose="02040503050406030204" pitchFamily="18" charset="0"/>
                            </a:rPr>
                            <m:t>𝒏</m:t>
                          </m:r>
                          <m:r>
                            <a:rPr lang="zh-CN" altLang="en-US" sz="2800" b="1" i="1">
                              <a:solidFill>
                                <a:srgbClr val="0000FF"/>
                              </a:solidFill>
                              <a:latin typeface="Cambria Math" panose="02040503050406030204" pitchFamily="18" charset="0"/>
                            </a:rPr>
                            <m:t>𝟎</m:t>
                          </m:r>
                        </m:sub>
                      </m:sSub>
                      <m:func>
                        <m:funcPr>
                          <m:ctrlPr>
                            <a:rPr lang="zh-CN" altLang="en-US" sz="2800" b="1" i="1">
                              <a:solidFill>
                                <a:srgbClr val="0000FF"/>
                              </a:solidFill>
                              <a:latin typeface="Cambria Math" panose="02040503050406030204" pitchFamily="18" charset="0"/>
                            </a:rPr>
                          </m:ctrlPr>
                        </m:funcPr>
                        <m:fName>
                          <m:r>
                            <a:rPr lang="zh-CN" altLang="en-US" sz="2800" b="1" i="0">
                              <a:solidFill>
                                <a:srgbClr val="0000FF"/>
                              </a:solidFill>
                              <a:latin typeface="Cambria Math" panose="02040503050406030204" pitchFamily="18" charset="0"/>
                            </a:rPr>
                            <m:t>𝐞𝐱𝐩</m:t>
                          </m:r>
                        </m:fName>
                        <m:e>
                          <m:r>
                            <a:rPr lang="zh-CN" altLang="en-US" sz="2800" b="1" i="1">
                              <a:solidFill>
                                <a:srgbClr val="0000FF"/>
                              </a:solidFill>
                              <a:latin typeface="Cambria Math" panose="02040503050406030204" pitchFamily="18" charset="0"/>
                            </a:rPr>
                            <m:t>[</m:t>
                          </m:r>
                        </m:e>
                      </m:func>
                      <m:f>
                        <m:fPr>
                          <m:ctrlPr>
                            <a:rPr lang="zh-CN" altLang="en-US" sz="2800" b="1" i="1">
                              <a:solidFill>
                                <a:srgbClr val="0000FF"/>
                              </a:solidFill>
                              <a:latin typeface="Cambria Math" panose="02040503050406030204" pitchFamily="18" charset="0"/>
                            </a:rPr>
                          </m:ctrlPr>
                        </m:fPr>
                        <m:num>
                          <m:r>
                            <a:rPr lang="zh-CN" altLang="en-US" sz="2800" b="1" i="1">
                              <a:solidFill>
                                <a:srgbClr val="0000FF"/>
                              </a:solidFill>
                              <a:latin typeface="Cambria Math" panose="02040503050406030204" pitchFamily="18" charset="0"/>
                            </a:rPr>
                            <m:t>𝒒</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𝑽</m:t>
                              </m:r>
                            </m:e>
                            <m:sub>
                              <m:r>
                                <a:rPr lang="zh-CN" altLang="en-US" sz="2800" b="1" i="0">
                                  <a:solidFill>
                                    <a:srgbClr val="0000FF"/>
                                  </a:solidFill>
                                  <a:latin typeface="Cambria Math" panose="02040503050406030204" pitchFamily="18" charset="0"/>
                                </a:rPr>
                                <m:t>𝟎</m:t>
                              </m:r>
                            </m:sub>
                          </m:sSub>
                        </m:num>
                        <m:den>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𝒌</m:t>
                              </m:r>
                            </m:e>
                            <m:sub>
                              <m:r>
                                <a:rPr lang="zh-CN" altLang="en-US" sz="2800" b="1" i="1">
                                  <a:solidFill>
                                    <a:srgbClr val="0000FF"/>
                                  </a:solidFill>
                                  <a:latin typeface="Cambria Math" panose="02040503050406030204" pitchFamily="18" charset="0"/>
                                </a:rPr>
                                <m:t>𝑩</m:t>
                              </m:r>
                            </m:sub>
                          </m:sSub>
                          <m:r>
                            <a:rPr lang="zh-CN" altLang="en-US" sz="2800" b="1" i="1">
                              <a:solidFill>
                                <a:srgbClr val="0000FF"/>
                              </a:solidFill>
                              <a:latin typeface="Cambria Math" panose="02040503050406030204" pitchFamily="18" charset="0"/>
                            </a:rPr>
                            <m:t>𝑻</m:t>
                          </m:r>
                        </m:den>
                      </m:f>
                      <m:r>
                        <a:rPr lang="zh-CN" altLang="en-US" sz="2800" b="1" i="1">
                          <a:solidFill>
                            <a:srgbClr val="0000FF"/>
                          </a:solidFill>
                          <a:latin typeface="Cambria Math" panose="02040503050406030204" pitchFamily="18" charset="0"/>
                        </a:rPr>
                        <m:t>+</m:t>
                      </m:r>
                      <m:f>
                        <m:fPr>
                          <m:ctrlPr>
                            <a:rPr lang="zh-CN" altLang="en-US" sz="2800" b="1" i="1">
                              <a:solidFill>
                                <a:srgbClr val="0000FF"/>
                              </a:solidFill>
                              <a:latin typeface="Cambria Math" panose="02040503050406030204" pitchFamily="18" charset="0"/>
                            </a:rPr>
                          </m:ctrlPr>
                        </m:fPr>
                        <m:num>
                          <m:r>
                            <a:rPr lang="zh-CN" altLang="en-US" sz="2800" b="1" i="1">
                              <a:solidFill>
                                <a:srgbClr val="0000FF"/>
                              </a:solidFill>
                              <a:latin typeface="Cambria Math" panose="02040503050406030204" pitchFamily="18" charset="0"/>
                            </a:rPr>
                            <m:t>𝒒</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𝑽</m:t>
                              </m:r>
                            </m:e>
                            <m:sub>
                              <m:r>
                                <a:rPr lang="zh-CN" altLang="en-US" sz="2800" b="1" i="0">
                                  <a:solidFill>
                                    <a:srgbClr val="0000FF"/>
                                  </a:solidFill>
                                  <a:latin typeface="Cambria Math" panose="02040503050406030204" pitchFamily="18" charset="0"/>
                                </a:rPr>
                                <m:t>𝟏</m:t>
                              </m:r>
                            </m:sub>
                          </m:sSub>
                        </m:num>
                        <m:den>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𝒌</m:t>
                              </m:r>
                            </m:e>
                            <m:sub>
                              <m:r>
                                <a:rPr lang="zh-CN" altLang="en-US" sz="2800" b="1" i="1">
                                  <a:solidFill>
                                    <a:srgbClr val="0000FF"/>
                                  </a:solidFill>
                                  <a:latin typeface="Cambria Math" panose="02040503050406030204" pitchFamily="18" charset="0"/>
                                </a:rPr>
                                <m:t>𝑩</m:t>
                              </m:r>
                            </m:sub>
                          </m:sSub>
                          <m:r>
                            <a:rPr lang="zh-CN" altLang="en-US" sz="2800" b="1" i="1">
                              <a:solidFill>
                                <a:srgbClr val="0000FF"/>
                              </a:solidFill>
                              <a:latin typeface="Cambria Math" panose="02040503050406030204" pitchFamily="18" charset="0"/>
                            </a:rPr>
                            <m:t>𝑻</m:t>
                          </m:r>
                        </m:den>
                      </m:f>
                      <m:func>
                        <m:funcPr>
                          <m:ctrlPr>
                            <a:rPr lang="zh-CN" altLang="en-US" sz="2800" b="1" i="1">
                              <a:solidFill>
                                <a:srgbClr val="0000FF"/>
                              </a:solidFill>
                              <a:latin typeface="Cambria Math" panose="02040503050406030204" pitchFamily="18" charset="0"/>
                            </a:rPr>
                          </m:ctrlPr>
                        </m:funcPr>
                        <m:fName>
                          <m:r>
                            <a:rPr lang="zh-CN" altLang="en-US" sz="2800" b="1" i="0">
                              <a:solidFill>
                                <a:srgbClr val="0000FF"/>
                              </a:solidFill>
                              <a:latin typeface="Cambria Math" panose="02040503050406030204" pitchFamily="18" charset="0"/>
                            </a:rPr>
                            <m:t>𝐞𝐱𝐩</m:t>
                          </m:r>
                        </m:fName>
                        <m:e>
                          <m:r>
                            <a:rPr lang="zh-CN" altLang="en-US" sz="2800" b="1" i="1">
                              <a:solidFill>
                                <a:srgbClr val="0000FF"/>
                              </a:solidFill>
                              <a:latin typeface="Cambria Math" panose="02040503050406030204" pitchFamily="18" charset="0"/>
                            </a:rPr>
                            <m:t>(</m:t>
                          </m:r>
                        </m:e>
                      </m:func>
                      <m:r>
                        <a:rPr lang="zh-CN" altLang="en-US" sz="2800" b="1" i="1">
                          <a:solidFill>
                            <a:srgbClr val="0000FF"/>
                          </a:solidFill>
                          <a:latin typeface="Cambria Math" panose="02040503050406030204" pitchFamily="18" charset="0"/>
                        </a:rPr>
                        <m:t>𝒋</m:t>
                      </m:r>
                      <m:r>
                        <a:rPr lang="zh-CN" altLang="en-US" sz="2800" b="1" i="1">
                          <a:solidFill>
                            <a:srgbClr val="0000FF"/>
                          </a:solidFill>
                          <a:latin typeface="Cambria Math" panose="02040503050406030204" pitchFamily="18" charset="0"/>
                        </a:rPr>
                        <m:t>𝝎</m:t>
                      </m:r>
                      <m:r>
                        <a:rPr lang="zh-CN" altLang="en-US" sz="2800" b="1" i="1">
                          <a:solidFill>
                            <a:srgbClr val="0000FF"/>
                          </a:solidFill>
                          <a:latin typeface="Cambria Math" panose="02040503050406030204" pitchFamily="18" charset="0"/>
                        </a:rPr>
                        <m:t>𝒕</m:t>
                      </m:r>
                      <m:r>
                        <a:rPr lang="zh-CN" altLang="en-US" sz="2800" b="1" i="1">
                          <a:solidFill>
                            <a:srgbClr val="0000FF"/>
                          </a:solidFill>
                          <a:latin typeface="Cambria Math" panose="02040503050406030204" pitchFamily="18" charset="0"/>
                        </a:rPr>
                        <m:t>)]</m:t>
                      </m:r>
                    </m:oMath>
                    <m:oMath xmlns:m="http://schemas.openxmlformats.org/officeDocument/2006/math">
                      <m:r>
                        <m:rPr>
                          <m:aln/>
                        </m:rPr>
                        <a:rPr lang="zh-CN" altLang="en-US" sz="2800" b="1" i="1">
                          <a:solidFill>
                            <a:srgbClr val="0000FF"/>
                          </a:solidFill>
                          <a:latin typeface="Cambria Math" panose="02040503050406030204" pitchFamily="18" charset="0"/>
                        </a:rPr>
                        <m:t>=</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𝒑</m:t>
                          </m:r>
                        </m:e>
                        <m:sub>
                          <m:r>
                            <a:rPr lang="zh-CN" altLang="en-US" sz="2800" b="1" i="1">
                              <a:solidFill>
                                <a:srgbClr val="0000FF"/>
                              </a:solidFill>
                              <a:latin typeface="Cambria Math" panose="02040503050406030204" pitchFamily="18" charset="0"/>
                            </a:rPr>
                            <m:t>𝒏</m:t>
                          </m:r>
                          <m:r>
                            <a:rPr lang="zh-CN" altLang="en-US" sz="2800" b="1" i="1">
                              <a:solidFill>
                                <a:srgbClr val="0000FF"/>
                              </a:solidFill>
                              <a:latin typeface="Cambria Math" panose="02040503050406030204" pitchFamily="18" charset="0"/>
                            </a:rPr>
                            <m:t>𝟎</m:t>
                          </m:r>
                        </m:sub>
                      </m:sSub>
                      <m:func>
                        <m:funcPr>
                          <m:ctrlPr>
                            <a:rPr lang="zh-CN" altLang="en-US" sz="2800" b="1" i="1">
                              <a:solidFill>
                                <a:srgbClr val="0000FF"/>
                              </a:solidFill>
                              <a:latin typeface="Cambria Math" panose="02040503050406030204" pitchFamily="18" charset="0"/>
                            </a:rPr>
                          </m:ctrlPr>
                        </m:funcPr>
                        <m:fName>
                          <m:r>
                            <a:rPr lang="zh-CN" altLang="en-US" sz="2800" b="1" i="0">
                              <a:solidFill>
                                <a:srgbClr val="0000FF"/>
                              </a:solidFill>
                              <a:latin typeface="Cambria Math" panose="02040503050406030204" pitchFamily="18" charset="0"/>
                            </a:rPr>
                            <m:t>𝐞𝐱𝐩</m:t>
                          </m:r>
                        </m:fName>
                        <m:e>
                          <m:d>
                            <m:dPr>
                              <m:ctrlPr>
                                <a:rPr lang="zh-CN" altLang="en-US" sz="2800" b="1" i="1">
                                  <a:solidFill>
                                    <a:srgbClr val="0000FF"/>
                                  </a:solidFill>
                                  <a:latin typeface="Cambria Math" panose="02040503050406030204" pitchFamily="18" charset="0"/>
                                </a:rPr>
                              </m:ctrlPr>
                            </m:dPr>
                            <m:e>
                              <m:f>
                                <m:fPr>
                                  <m:ctrlPr>
                                    <a:rPr lang="zh-CN" altLang="en-US" sz="2800" b="1" i="1">
                                      <a:solidFill>
                                        <a:srgbClr val="0000FF"/>
                                      </a:solidFill>
                                      <a:latin typeface="Cambria Math" panose="02040503050406030204" pitchFamily="18" charset="0"/>
                                    </a:rPr>
                                  </m:ctrlPr>
                                </m:fPr>
                                <m:num>
                                  <m:r>
                                    <a:rPr lang="zh-CN" altLang="en-US" sz="2800" b="1" i="1">
                                      <a:solidFill>
                                        <a:srgbClr val="0000FF"/>
                                      </a:solidFill>
                                      <a:latin typeface="Cambria Math" panose="02040503050406030204" pitchFamily="18" charset="0"/>
                                    </a:rPr>
                                    <m:t>𝒒</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𝑽</m:t>
                                      </m:r>
                                    </m:e>
                                    <m:sub>
                                      <m:r>
                                        <a:rPr lang="zh-CN" altLang="en-US" sz="2800" b="1" i="0">
                                          <a:solidFill>
                                            <a:srgbClr val="0000FF"/>
                                          </a:solidFill>
                                          <a:latin typeface="Cambria Math" panose="02040503050406030204" pitchFamily="18" charset="0"/>
                                        </a:rPr>
                                        <m:t>𝟎</m:t>
                                      </m:r>
                                    </m:sub>
                                  </m:sSub>
                                </m:num>
                                <m:den>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𝒌</m:t>
                                      </m:r>
                                    </m:e>
                                    <m:sub>
                                      <m:r>
                                        <a:rPr lang="zh-CN" altLang="en-US" sz="2800" b="1" i="1">
                                          <a:solidFill>
                                            <a:srgbClr val="0000FF"/>
                                          </a:solidFill>
                                          <a:latin typeface="Cambria Math" panose="02040503050406030204" pitchFamily="18" charset="0"/>
                                        </a:rPr>
                                        <m:t>𝑩</m:t>
                                      </m:r>
                                    </m:sub>
                                  </m:sSub>
                                  <m:r>
                                    <a:rPr lang="zh-CN" altLang="en-US" sz="2800" b="1" i="1">
                                      <a:solidFill>
                                        <a:srgbClr val="0000FF"/>
                                      </a:solidFill>
                                      <a:latin typeface="Cambria Math" panose="02040503050406030204" pitchFamily="18" charset="0"/>
                                    </a:rPr>
                                    <m:t>𝑻</m:t>
                                  </m:r>
                                </m:den>
                              </m:f>
                            </m:e>
                          </m:d>
                        </m:e>
                      </m:func>
                      <m:func>
                        <m:funcPr>
                          <m:ctrlPr>
                            <a:rPr lang="zh-CN" altLang="en-US" sz="2800" b="1" i="1">
                              <a:solidFill>
                                <a:srgbClr val="0000FF"/>
                              </a:solidFill>
                              <a:latin typeface="Cambria Math" panose="02040503050406030204" pitchFamily="18" charset="0"/>
                            </a:rPr>
                          </m:ctrlPr>
                        </m:funcPr>
                        <m:fName>
                          <m:r>
                            <a:rPr lang="zh-CN" altLang="en-US" sz="2800" b="1" i="0">
                              <a:solidFill>
                                <a:srgbClr val="0000FF"/>
                              </a:solidFill>
                              <a:latin typeface="Cambria Math" panose="02040503050406030204" pitchFamily="18" charset="0"/>
                            </a:rPr>
                            <m:t>𝐞𝐱𝐩</m:t>
                          </m:r>
                        </m:fName>
                        <m:e>
                          <m:d>
                            <m:dPr>
                              <m:begChr m:val="["/>
                              <m:endChr m:val="]"/>
                              <m:ctrlPr>
                                <a:rPr lang="zh-CN" altLang="en-US" sz="2800" b="1" i="1">
                                  <a:solidFill>
                                    <a:srgbClr val="0000FF"/>
                                  </a:solidFill>
                                  <a:latin typeface="Cambria Math" panose="02040503050406030204" pitchFamily="18" charset="0"/>
                                </a:rPr>
                              </m:ctrlPr>
                            </m:dPr>
                            <m:e>
                              <m:f>
                                <m:fPr>
                                  <m:ctrlPr>
                                    <a:rPr lang="zh-CN" altLang="en-US" sz="2800" b="1" i="1">
                                      <a:solidFill>
                                        <a:srgbClr val="0000FF"/>
                                      </a:solidFill>
                                      <a:latin typeface="Cambria Math" panose="02040503050406030204" pitchFamily="18" charset="0"/>
                                    </a:rPr>
                                  </m:ctrlPr>
                                </m:fPr>
                                <m:num>
                                  <m:r>
                                    <a:rPr lang="zh-CN" altLang="en-US" sz="2800" b="1" i="1">
                                      <a:solidFill>
                                        <a:srgbClr val="0000FF"/>
                                      </a:solidFill>
                                      <a:latin typeface="Cambria Math" panose="02040503050406030204" pitchFamily="18" charset="0"/>
                                    </a:rPr>
                                    <m:t>𝒒</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𝑽</m:t>
                                      </m:r>
                                    </m:e>
                                    <m:sub>
                                      <m:r>
                                        <a:rPr lang="zh-CN" altLang="en-US" sz="2800" b="1" i="1">
                                          <a:solidFill>
                                            <a:srgbClr val="0000FF"/>
                                          </a:solidFill>
                                          <a:latin typeface="Cambria Math" panose="02040503050406030204" pitchFamily="18" charset="0"/>
                                        </a:rPr>
                                        <m:t>𝟏</m:t>
                                      </m:r>
                                    </m:sub>
                                  </m:sSub>
                                </m:num>
                                <m:den>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𝒌</m:t>
                                      </m:r>
                                    </m:e>
                                    <m:sub>
                                      <m:r>
                                        <a:rPr lang="zh-CN" altLang="en-US" sz="2800" b="1" i="1">
                                          <a:solidFill>
                                            <a:srgbClr val="0000FF"/>
                                          </a:solidFill>
                                          <a:latin typeface="Cambria Math" panose="02040503050406030204" pitchFamily="18" charset="0"/>
                                        </a:rPr>
                                        <m:t>𝑩</m:t>
                                      </m:r>
                                    </m:sub>
                                  </m:sSub>
                                  <m:r>
                                    <a:rPr lang="zh-CN" altLang="en-US" sz="2800" b="1" i="1">
                                      <a:solidFill>
                                        <a:srgbClr val="0000FF"/>
                                      </a:solidFill>
                                      <a:latin typeface="Cambria Math" panose="02040503050406030204" pitchFamily="18" charset="0"/>
                                    </a:rPr>
                                    <m:t>𝑻</m:t>
                                  </m:r>
                                </m:den>
                              </m:f>
                              <m:func>
                                <m:funcPr>
                                  <m:ctrlPr>
                                    <a:rPr lang="zh-CN" altLang="en-US" sz="2800" b="1" i="1">
                                      <a:solidFill>
                                        <a:srgbClr val="0000FF"/>
                                      </a:solidFill>
                                      <a:latin typeface="Cambria Math" panose="02040503050406030204" pitchFamily="18" charset="0"/>
                                    </a:rPr>
                                  </m:ctrlPr>
                                </m:funcPr>
                                <m:fName>
                                  <m:r>
                                    <a:rPr lang="zh-CN" altLang="en-US" sz="2800" b="1" i="0">
                                      <a:solidFill>
                                        <a:srgbClr val="0000FF"/>
                                      </a:solidFill>
                                      <a:latin typeface="Cambria Math" panose="02040503050406030204" pitchFamily="18" charset="0"/>
                                    </a:rPr>
                                    <m:t>𝐞𝐱𝐩</m:t>
                                  </m:r>
                                </m:fName>
                                <m:e>
                                  <m:d>
                                    <m:dPr>
                                      <m:ctrlPr>
                                        <a:rPr lang="zh-CN" altLang="en-US" sz="2800" b="1" i="1">
                                          <a:solidFill>
                                            <a:srgbClr val="0000FF"/>
                                          </a:solidFill>
                                          <a:latin typeface="Cambria Math" panose="02040503050406030204" pitchFamily="18" charset="0"/>
                                        </a:rPr>
                                      </m:ctrlPr>
                                    </m:dPr>
                                    <m:e>
                                      <m:r>
                                        <a:rPr lang="zh-CN" altLang="en-US" sz="2800" b="1" i="1">
                                          <a:solidFill>
                                            <a:srgbClr val="0000FF"/>
                                          </a:solidFill>
                                          <a:latin typeface="Cambria Math" panose="02040503050406030204" pitchFamily="18" charset="0"/>
                                        </a:rPr>
                                        <m:t>𝒋</m:t>
                                      </m:r>
                                      <m:r>
                                        <a:rPr lang="zh-CN" altLang="en-US" sz="2800" b="1" i="1">
                                          <a:solidFill>
                                            <a:srgbClr val="0000FF"/>
                                          </a:solidFill>
                                          <a:latin typeface="Cambria Math" panose="02040503050406030204" pitchFamily="18" charset="0"/>
                                        </a:rPr>
                                        <m:t>𝝎</m:t>
                                      </m:r>
                                      <m:r>
                                        <a:rPr lang="zh-CN" altLang="en-US" sz="2800" b="1" i="1">
                                          <a:solidFill>
                                            <a:srgbClr val="0000FF"/>
                                          </a:solidFill>
                                          <a:latin typeface="Cambria Math" panose="02040503050406030204" pitchFamily="18" charset="0"/>
                                        </a:rPr>
                                        <m:t>𝒕</m:t>
                                      </m:r>
                                    </m:e>
                                  </m:d>
                                </m:e>
                              </m:func>
                            </m:e>
                          </m:d>
                        </m:e>
                      </m:func>
                    </m:oMath>
                  </m:oMathPara>
                </a14:m>
                <a:endParaRPr lang="en-US" altLang="zh-CN" sz="2800" b="1" dirty="0">
                  <a:solidFill>
                    <a:srgbClr val="0000FF"/>
                  </a:solidFill>
                </a:endParaRPr>
              </a:p>
              <a:p>
                <a:pPr>
                  <a:lnSpc>
                    <a:spcPct val="160000"/>
                  </a:lnSpc>
                </a:pPr>
                <a14:m>
                  <m:oMathPara xmlns:m="http://schemas.openxmlformats.org/officeDocument/2006/math">
                    <m:oMathParaPr>
                      <m:jc m:val="left"/>
                    </m:oMathParaPr>
                    <m:oMath xmlns:m="http://schemas.openxmlformats.org/officeDocument/2006/math">
                      <m:sSub>
                        <m:sSubPr>
                          <m:ctrlPr>
                            <a:rPr lang="zh-CN" altLang="en-US" sz="2800" b="1" i="1">
                              <a:solidFill>
                                <a:srgbClr val="0000FF"/>
                              </a:solidFill>
                              <a:latin typeface="Cambria Math" panose="02040503050406030204" pitchFamily="18" charset="0"/>
                            </a:rPr>
                          </m:ctrlPr>
                        </m:sSubPr>
                        <m:e>
                          <m:r>
                            <a:rPr lang="en-US" altLang="zh-CN" sz="2800" b="1" i="1" smtClean="0">
                              <a:solidFill>
                                <a:srgbClr val="0000FF"/>
                              </a:solidFill>
                              <a:latin typeface="Cambria Math" panose="02040503050406030204" pitchFamily="18" charset="0"/>
                            </a:rPr>
                            <m:t>                  =</m:t>
                          </m:r>
                          <m:r>
                            <a:rPr lang="zh-CN" altLang="en-US" sz="2800" b="1" i="1">
                              <a:solidFill>
                                <a:srgbClr val="0000FF"/>
                              </a:solidFill>
                              <a:latin typeface="Cambria Math" panose="02040503050406030204" pitchFamily="18" charset="0"/>
                            </a:rPr>
                            <m:t>𝒑</m:t>
                          </m:r>
                        </m:e>
                        <m:sub>
                          <m:r>
                            <a:rPr lang="zh-CN" altLang="en-US" sz="2800" b="1" i="1">
                              <a:solidFill>
                                <a:srgbClr val="0000FF"/>
                              </a:solidFill>
                              <a:latin typeface="Cambria Math" panose="02040503050406030204" pitchFamily="18" charset="0"/>
                            </a:rPr>
                            <m:t>𝒏</m:t>
                          </m:r>
                          <m:r>
                            <a:rPr lang="en-US" altLang="zh-CN" sz="2800" b="1" i="1">
                              <a:solidFill>
                                <a:srgbClr val="0000FF"/>
                              </a:solidFill>
                              <a:latin typeface="Cambria Math" panose="02040503050406030204" pitchFamily="18" charset="0"/>
                            </a:rPr>
                            <m:t>𝒔</m:t>
                          </m:r>
                        </m:sub>
                      </m:sSub>
                      <m:d>
                        <m:dPr>
                          <m:ctrlPr>
                            <a:rPr lang="en-US" altLang="zh-CN" sz="2800" b="1" i="1" smtClean="0">
                              <a:solidFill>
                                <a:srgbClr val="0000FF"/>
                              </a:solidFill>
                              <a:latin typeface="Cambria Math" panose="02040503050406030204" pitchFamily="18" charset="0"/>
                            </a:rPr>
                          </m:ctrlPr>
                        </m:dPr>
                        <m:e>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𝒙</m:t>
                              </m:r>
                            </m:e>
                            <m:sub>
                              <m:r>
                                <a:rPr lang="zh-CN" altLang="en-US" sz="2800" b="1" i="1">
                                  <a:solidFill>
                                    <a:srgbClr val="0000FF"/>
                                  </a:solidFill>
                                  <a:latin typeface="Cambria Math" panose="02040503050406030204" pitchFamily="18" charset="0"/>
                                </a:rPr>
                                <m:t>𝒏</m:t>
                              </m:r>
                            </m:sub>
                          </m:sSub>
                        </m:e>
                      </m:d>
                      <m:func>
                        <m:funcPr>
                          <m:ctrlPr>
                            <a:rPr lang="zh-CN" altLang="en-US" sz="2800" b="1" i="1">
                              <a:solidFill>
                                <a:srgbClr val="0000FF"/>
                              </a:solidFill>
                              <a:latin typeface="Cambria Math" panose="02040503050406030204" pitchFamily="18" charset="0"/>
                            </a:rPr>
                          </m:ctrlPr>
                        </m:funcPr>
                        <m:fName>
                          <m:r>
                            <a:rPr lang="zh-CN" altLang="en-US" sz="2800" b="1" i="1">
                              <a:solidFill>
                                <a:srgbClr val="0000FF"/>
                              </a:solidFill>
                              <a:latin typeface="Cambria Math" panose="02040503050406030204" pitchFamily="18" charset="0"/>
                            </a:rPr>
                            <m:t>𝒆𝒙𝒑</m:t>
                          </m:r>
                        </m:fName>
                        <m:e>
                          <m:d>
                            <m:dPr>
                              <m:begChr m:val="["/>
                              <m:endChr m:val="]"/>
                              <m:ctrlPr>
                                <a:rPr lang="zh-CN" altLang="en-US" sz="2800" b="1" i="1">
                                  <a:solidFill>
                                    <a:srgbClr val="0000FF"/>
                                  </a:solidFill>
                                  <a:latin typeface="Cambria Math" panose="02040503050406030204" pitchFamily="18" charset="0"/>
                                </a:rPr>
                              </m:ctrlPr>
                            </m:dPr>
                            <m:e>
                              <m:f>
                                <m:fPr>
                                  <m:ctrlPr>
                                    <a:rPr lang="zh-CN" altLang="en-US" sz="2800" b="1" i="1">
                                      <a:solidFill>
                                        <a:srgbClr val="0000FF"/>
                                      </a:solidFill>
                                      <a:latin typeface="Cambria Math" panose="02040503050406030204" pitchFamily="18" charset="0"/>
                                    </a:rPr>
                                  </m:ctrlPr>
                                </m:fPr>
                                <m:num>
                                  <m:r>
                                    <a:rPr lang="zh-CN" altLang="en-US" sz="2800" b="1" i="1">
                                      <a:solidFill>
                                        <a:srgbClr val="0000FF"/>
                                      </a:solidFill>
                                      <a:latin typeface="Cambria Math" panose="02040503050406030204" pitchFamily="18" charset="0"/>
                                    </a:rPr>
                                    <m:t>𝒒</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𝑽</m:t>
                                      </m:r>
                                    </m:e>
                                    <m:sub>
                                      <m:r>
                                        <a:rPr lang="zh-CN" altLang="en-US" sz="2800" b="1" i="1">
                                          <a:solidFill>
                                            <a:srgbClr val="0000FF"/>
                                          </a:solidFill>
                                          <a:latin typeface="Cambria Math" panose="02040503050406030204" pitchFamily="18" charset="0"/>
                                        </a:rPr>
                                        <m:t>𝟏</m:t>
                                      </m:r>
                                    </m:sub>
                                  </m:sSub>
                                </m:num>
                                <m:den>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𝒌</m:t>
                                      </m:r>
                                    </m:e>
                                    <m:sub>
                                      <m:r>
                                        <a:rPr lang="zh-CN" altLang="en-US" sz="2800" b="1" i="1">
                                          <a:solidFill>
                                            <a:srgbClr val="0000FF"/>
                                          </a:solidFill>
                                          <a:latin typeface="Cambria Math" panose="02040503050406030204" pitchFamily="18" charset="0"/>
                                        </a:rPr>
                                        <m:t>𝑩</m:t>
                                      </m:r>
                                    </m:sub>
                                  </m:sSub>
                                  <m:r>
                                    <a:rPr lang="zh-CN" altLang="en-US" sz="2800" b="1" i="1">
                                      <a:solidFill>
                                        <a:srgbClr val="0000FF"/>
                                      </a:solidFill>
                                      <a:latin typeface="Cambria Math" panose="02040503050406030204" pitchFamily="18" charset="0"/>
                                    </a:rPr>
                                    <m:t>𝑻</m:t>
                                  </m:r>
                                </m:den>
                              </m:f>
                              <m:func>
                                <m:funcPr>
                                  <m:ctrlPr>
                                    <a:rPr lang="zh-CN" altLang="en-US" sz="2800" b="1" i="1">
                                      <a:solidFill>
                                        <a:srgbClr val="0000FF"/>
                                      </a:solidFill>
                                      <a:latin typeface="Cambria Math" panose="02040503050406030204" pitchFamily="18" charset="0"/>
                                    </a:rPr>
                                  </m:ctrlPr>
                                </m:funcPr>
                                <m:fName>
                                  <m:r>
                                    <a:rPr lang="zh-CN" altLang="en-US" sz="2800" b="1" i="1">
                                      <a:solidFill>
                                        <a:srgbClr val="0000FF"/>
                                      </a:solidFill>
                                      <a:latin typeface="Cambria Math" panose="02040503050406030204" pitchFamily="18" charset="0"/>
                                    </a:rPr>
                                    <m:t>𝒆𝒙𝒑</m:t>
                                  </m:r>
                                </m:fName>
                                <m:e>
                                  <m:d>
                                    <m:dPr>
                                      <m:ctrlPr>
                                        <a:rPr lang="zh-CN" altLang="en-US" sz="2800" b="1" i="1">
                                          <a:solidFill>
                                            <a:srgbClr val="0000FF"/>
                                          </a:solidFill>
                                          <a:latin typeface="Cambria Math" panose="02040503050406030204" pitchFamily="18" charset="0"/>
                                        </a:rPr>
                                      </m:ctrlPr>
                                    </m:dPr>
                                    <m:e>
                                      <m:r>
                                        <a:rPr lang="zh-CN" altLang="en-US" sz="2800" b="1" i="1">
                                          <a:solidFill>
                                            <a:srgbClr val="0000FF"/>
                                          </a:solidFill>
                                          <a:latin typeface="Cambria Math" panose="02040503050406030204" pitchFamily="18" charset="0"/>
                                        </a:rPr>
                                        <m:t>𝒋</m:t>
                                      </m:r>
                                      <m:r>
                                        <a:rPr lang="zh-CN" altLang="en-US" sz="2800" b="1" i="1">
                                          <a:solidFill>
                                            <a:srgbClr val="0000FF"/>
                                          </a:solidFill>
                                          <a:latin typeface="Cambria Math" panose="02040503050406030204" pitchFamily="18" charset="0"/>
                                        </a:rPr>
                                        <m:t>𝝎</m:t>
                                      </m:r>
                                      <m:r>
                                        <a:rPr lang="zh-CN" altLang="en-US" sz="2800" b="1" i="1">
                                          <a:solidFill>
                                            <a:srgbClr val="0000FF"/>
                                          </a:solidFill>
                                          <a:latin typeface="Cambria Math" panose="02040503050406030204" pitchFamily="18" charset="0"/>
                                        </a:rPr>
                                        <m:t>𝒕</m:t>
                                      </m:r>
                                    </m:e>
                                  </m:d>
                                </m:e>
                              </m:func>
                            </m:e>
                          </m:d>
                        </m:e>
                      </m:func>
                    </m:oMath>
                  </m:oMathPara>
                </a14:m>
                <a:endParaRPr lang="zh-CN" altLang="en-US" sz="2800" b="1" dirty="0">
                  <a:solidFill>
                    <a:srgbClr val="0000FF"/>
                  </a:solidFill>
                </a:endParaRPr>
              </a:p>
            </p:txBody>
          </p:sp>
        </mc:Choice>
        <mc:Fallback>
          <p:sp>
            <p:nvSpPr>
              <p:cNvPr id="6" name="对象 5"/>
              <p:cNvSpPr txBox="1">
                <a:spLocks noRot="1" noChangeAspect="1" noMove="1" noResize="1" noEditPoints="1" noAdjustHandles="1" noChangeArrowheads="1" noChangeShapeType="1" noTextEdit="1"/>
              </p:cNvSpPr>
              <p:nvPr/>
            </p:nvSpPr>
            <p:spPr bwMode="auto">
              <a:xfrm>
                <a:off x="222250" y="958334"/>
                <a:ext cx="8886254" cy="3934089"/>
              </a:xfrm>
              <a:prstGeom prst="rect">
                <a:avLst/>
              </a:prstGeom>
              <a:blipFill rotWithShape="1">
                <a:blip r:embed="rId2"/>
                <a:stretch>
                  <a:fillRect t="-3" r="1"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对象 8"/>
              <p:cNvSpPr txBox="1"/>
              <p:nvPr/>
            </p:nvSpPr>
            <p:spPr bwMode="auto">
              <a:xfrm>
                <a:off x="2771800" y="5463000"/>
                <a:ext cx="6264696" cy="1010207"/>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func>
                        <m:funcPr>
                          <m:ctrlPr>
                            <a:rPr lang="zh-CN" altLang="en-US" sz="2400" b="1" i="1" smtClean="0">
                              <a:solidFill>
                                <a:srgbClr val="0000FF"/>
                              </a:solidFill>
                              <a:latin typeface="Cambria Math" panose="02040503050406030204" pitchFamily="18" charset="0"/>
                            </a:rPr>
                          </m:ctrlPr>
                        </m:funcPr>
                        <m:fName>
                          <m:r>
                            <a:rPr lang="zh-CN" altLang="en-US" sz="2400" b="1" i="0">
                              <a:solidFill>
                                <a:srgbClr val="0000FF"/>
                              </a:solidFill>
                              <a:latin typeface="Cambria Math" panose="02040503050406030204" pitchFamily="18" charset="0"/>
                            </a:rPr>
                            <m:t>𝐞𝐱𝐩</m:t>
                          </m:r>
                        </m:fName>
                        <m:e>
                          <m:d>
                            <m:dPr>
                              <m:begChr m:val="["/>
                              <m:endChr m:val="]"/>
                              <m:ctrlPr>
                                <a:rPr lang="zh-CN" altLang="en-US" sz="2400" b="1" i="1">
                                  <a:solidFill>
                                    <a:srgbClr val="0000FF"/>
                                  </a:solidFill>
                                  <a:latin typeface="Cambria Math" panose="02040503050406030204" pitchFamily="18" charset="0"/>
                                </a:rPr>
                              </m:ctrlPr>
                            </m:dPr>
                            <m:e>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𝒒</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𝑽</m:t>
                                      </m:r>
                                    </m:e>
                                    <m:sub>
                                      <m:r>
                                        <a:rPr lang="zh-CN" altLang="en-US" sz="2400" b="1" i="1">
                                          <a:solidFill>
                                            <a:srgbClr val="0000FF"/>
                                          </a:solidFill>
                                          <a:latin typeface="Cambria Math" panose="02040503050406030204" pitchFamily="18" charset="0"/>
                                        </a:rPr>
                                        <m:t>𝟏</m:t>
                                      </m:r>
                                    </m:sub>
                                  </m:sSub>
                                </m:num>
                                <m:den>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𝒌</m:t>
                                      </m:r>
                                    </m:e>
                                    <m:sub>
                                      <m:r>
                                        <a:rPr lang="zh-CN" altLang="en-US" sz="2400" b="1" i="1">
                                          <a:solidFill>
                                            <a:srgbClr val="0000FF"/>
                                          </a:solidFill>
                                          <a:latin typeface="Cambria Math" panose="02040503050406030204" pitchFamily="18" charset="0"/>
                                        </a:rPr>
                                        <m:t>𝑩</m:t>
                                      </m:r>
                                    </m:sub>
                                  </m:sSub>
                                  <m:r>
                                    <a:rPr lang="zh-CN" altLang="en-US" sz="2400" b="1" i="1">
                                      <a:solidFill>
                                        <a:srgbClr val="0000FF"/>
                                      </a:solidFill>
                                      <a:latin typeface="Cambria Math" panose="02040503050406030204" pitchFamily="18" charset="0"/>
                                    </a:rPr>
                                    <m:t>𝑻</m:t>
                                  </m:r>
                                </m:den>
                              </m:f>
                              <m:func>
                                <m:funcPr>
                                  <m:ctrlPr>
                                    <a:rPr lang="zh-CN" altLang="en-US" sz="2400" b="1" i="1">
                                      <a:solidFill>
                                        <a:srgbClr val="0000FF"/>
                                      </a:solidFill>
                                      <a:latin typeface="Cambria Math" panose="02040503050406030204" pitchFamily="18" charset="0"/>
                                    </a:rPr>
                                  </m:ctrlPr>
                                </m:funcPr>
                                <m:fName>
                                  <m:r>
                                    <a:rPr lang="zh-CN" altLang="en-US" sz="2400" b="1" i="0">
                                      <a:solidFill>
                                        <a:srgbClr val="0000FF"/>
                                      </a:solidFill>
                                      <a:latin typeface="Cambria Math" panose="02040503050406030204" pitchFamily="18" charset="0"/>
                                    </a:rPr>
                                    <m:t>𝐞𝐱𝐩</m:t>
                                  </m:r>
                                </m:fName>
                                <m:e>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𝒋</m:t>
                                      </m:r>
                                      <m:r>
                                        <a:rPr lang="zh-CN" altLang="en-US" sz="2400" b="1" i="1">
                                          <a:solidFill>
                                            <a:srgbClr val="0000FF"/>
                                          </a:solidFill>
                                          <a:latin typeface="Cambria Math" panose="02040503050406030204" pitchFamily="18" charset="0"/>
                                        </a:rPr>
                                        <m:t>𝝎</m:t>
                                      </m:r>
                                      <m:r>
                                        <a:rPr lang="zh-CN" altLang="en-US" sz="2400" b="1" i="1">
                                          <a:solidFill>
                                            <a:srgbClr val="0000FF"/>
                                          </a:solidFill>
                                          <a:latin typeface="Cambria Math" panose="02040503050406030204" pitchFamily="18" charset="0"/>
                                        </a:rPr>
                                        <m:t>𝒕</m:t>
                                      </m:r>
                                    </m:e>
                                  </m:d>
                                </m:e>
                              </m:func>
                            </m:e>
                          </m:d>
                        </m:e>
                      </m:func>
                      <m:r>
                        <a:rPr lang="zh-CN" altLang="en-US" sz="2400" b="1" i="1">
                          <a:solidFill>
                            <a:srgbClr val="0000FF"/>
                          </a:solidFill>
                          <a:latin typeface="Cambria Math" panose="02040503050406030204" pitchFamily="18" charset="0"/>
                        </a:rPr>
                        <m:t>≈</m:t>
                      </m:r>
                      <m:r>
                        <a:rPr lang="zh-CN" altLang="en-US" sz="2400" b="1" i="0">
                          <a:solidFill>
                            <a:srgbClr val="0000FF"/>
                          </a:solidFill>
                          <a:latin typeface="Cambria Math" panose="02040503050406030204" pitchFamily="18" charset="0"/>
                        </a:rPr>
                        <m:t>𝟏</m:t>
                      </m:r>
                      <m:r>
                        <a:rPr lang="zh-CN" altLang="en-US" sz="2400" b="1" i="1">
                          <a:solidFill>
                            <a:srgbClr val="0000FF"/>
                          </a:solidFill>
                          <a:latin typeface="Cambria Math" panose="02040503050406030204" pitchFamily="18" charset="0"/>
                        </a:rPr>
                        <m:t>+</m:t>
                      </m:r>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𝒒</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𝑽</m:t>
                              </m:r>
                            </m:e>
                            <m:sub>
                              <m:r>
                                <a:rPr lang="zh-CN" altLang="en-US" sz="2400" b="1" i="1">
                                  <a:solidFill>
                                    <a:srgbClr val="0000FF"/>
                                  </a:solidFill>
                                  <a:latin typeface="Cambria Math" panose="02040503050406030204" pitchFamily="18" charset="0"/>
                                </a:rPr>
                                <m:t>𝟏</m:t>
                              </m:r>
                            </m:sub>
                          </m:sSub>
                        </m:num>
                        <m:den>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𝒌</m:t>
                              </m:r>
                            </m:e>
                            <m:sub>
                              <m:r>
                                <a:rPr lang="zh-CN" altLang="en-US" sz="2400" b="1" i="1">
                                  <a:solidFill>
                                    <a:srgbClr val="0000FF"/>
                                  </a:solidFill>
                                  <a:latin typeface="Cambria Math" panose="02040503050406030204" pitchFamily="18" charset="0"/>
                                </a:rPr>
                                <m:t>𝑩</m:t>
                              </m:r>
                            </m:sub>
                          </m:sSub>
                          <m:r>
                            <a:rPr lang="zh-CN" altLang="en-US" sz="2400" b="1" i="1">
                              <a:solidFill>
                                <a:srgbClr val="0000FF"/>
                              </a:solidFill>
                              <a:latin typeface="Cambria Math" panose="02040503050406030204" pitchFamily="18" charset="0"/>
                            </a:rPr>
                            <m:t>𝑻</m:t>
                          </m:r>
                        </m:den>
                      </m:f>
                      <m:func>
                        <m:funcPr>
                          <m:ctrlPr>
                            <a:rPr lang="zh-CN" altLang="en-US" sz="2400" b="1" i="1">
                              <a:solidFill>
                                <a:srgbClr val="0000FF"/>
                              </a:solidFill>
                              <a:latin typeface="Cambria Math" panose="02040503050406030204" pitchFamily="18" charset="0"/>
                            </a:rPr>
                          </m:ctrlPr>
                        </m:funcPr>
                        <m:fName>
                          <m:r>
                            <a:rPr lang="zh-CN" altLang="en-US" sz="2400" b="1" i="0">
                              <a:solidFill>
                                <a:srgbClr val="0000FF"/>
                              </a:solidFill>
                              <a:latin typeface="Cambria Math" panose="02040503050406030204" pitchFamily="18" charset="0"/>
                            </a:rPr>
                            <m:t>𝐞𝐱𝐩</m:t>
                          </m:r>
                        </m:fName>
                        <m:e>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𝒋</m:t>
                              </m:r>
                              <m:r>
                                <a:rPr lang="zh-CN" altLang="en-US" sz="2400" b="1" i="1">
                                  <a:solidFill>
                                    <a:srgbClr val="0000FF"/>
                                  </a:solidFill>
                                  <a:latin typeface="Cambria Math" panose="02040503050406030204" pitchFamily="18" charset="0"/>
                                </a:rPr>
                                <m:t>𝝎</m:t>
                              </m:r>
                              <m:r>
                                <a:rPr lang="zh-CN" altLang="en-US" sz="2400" b="1" i="1">
                                  <a:solidFill>
                                    <a:srgbClr val="0000FF"/>
                                  </a:solidFill>
                                  <a:latin typeface="Cambria Math" panose="02040503050406030204" pitchFamily="18" charset="0"/>
                                </a:rPr>
                                <m:t>𝒕</m:t>
                              </m:r>
                            </m:e>
                          </m:d>
                        </m:e>
                      </m:func>
                    </m:oMath>
                  </m:oMathPara>
                </a14:m>
                <a:endParaRPr lang="zh-CN" altLang="en-US" sz="2400" b="1" dirty="0">
                  <a:solidFill>
                    <a:srgbClr val="0000FF"/>
                  </a:solidFill>
                  <a:latin typeface="黑体" panose="02010609060101010101" pitchFamily="49" charset="-122"/>
                  <a:ea typeface="黑体" panose="02010609060101010101" pitchFamily="49" charset="-122"/>
                </a:endParaRPr>
              </a:p>
            </p:txBody>
          </p:sp>
        </mc:Choice>
        <mc:Fallback>
          <p:sp>
            <p:nvSpPr>
              <p:cNvPr id="9" name="对象 8"/>
              <p:cNvSpPr txBox="1">
                <a:spLocks noRot="1" noChangeAspect="1" noMove="1" noResize="1" noEditPoints="1" noAdjustHandles="1" noChangeArrowheads="1" noChangeShapeType="1" noTextEdit="1"/>
              </p:cNvSpPr>
              <p:nvPr/>
            </p:nvSpPr>
            <p:spPr bwMode="auto">
              <a:xfrm>
                <a:off x="2771800" y="5463000"/>
                <a:ext cx="6264696" cy="1010207"/>
              </a:xfrm>
              <a:prstGeom prst="rect">
                <a:avLst/>
              </a:prstGeom>
              <a:blipFill rotWithShape="1">
                <a:blip r:embed="rId3"/>
                <a:stretch>
                  <a:fillRect t="-9" r="7" b="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对象 10"/>
              <p:cNvSpPr txBox="1"/>
              <p:nvPr/>
            </p:nvSpPr>
            <p:spPr bwMode="auto">
              <a:xfrm>
                <a:off x="357158" y="5544250"/>
                <a:ext cx="2227879" cy="837320"/>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400" b="1" i="1" smtClean="0">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𝑽</m:t>
                          </m:r>
                        </m:e>
                        <m:sub>
                          <m:r>
                            <a:rPr lang="zh-CN" altLang="en-US" sz="2400" b="1" i="1">
                              <a:solidFill>
                                <a:srgbClr val="0000FF"/>
                              </a:solidFill>
                              <a:latin typeface="Cambria Math" panose="02040503050406030204" pitchFamily="18" charset="0"/>
                            </a:rPr>
                            <m:t>𝟏</m:t>
                          </m:r>
                        </m:sub>
                      </m:sSub>
                      <m:r>
                        <a:rPr lang="zh-CN" altLang="en-US" sz="2400" b="1" i="1">
                          <a:solidFill>
                            <a:srgbClr val="0000FF"/>
                          </a:solidFill>
                          <a:latin typeface="Cambria Math" panose="02040503050406030204" pitchFamily="18" charset="0"/>
                        </a:rPr>
                        <m:t>&lt;&lt;</m:t>
                      </m:r>
                      <m:f>
                        <m:fPr>
                          <m:ctrlPr>
                            <a:rPr lang="zh-CN" altLang="en-US" sz="2400" b="1" i="1">
                              <a:solidFill>
                                <a:srgbClr val="0000FF"/>
                              </a:solidFill>
                              <a:latin typeface="Cambria Math" panose="02040503050406030204" pitchFamily="18" charset="0"/>
                            </a:rPr>
                          </m:ctrlPr>
                        </m:fPr>
                        <m:num>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𝒌</m:t>
                              </m:r>
                            </m:e>
                            <m:sub>
                              <m:r>
                                <a:rPr lang="zh-CN" altLang="en-US" sz="2400" b="1" i="1">
                                  <a:solidFill>
                                    <a:srgbClr val="0000FF"/>
                                  </a:solidFill>
                                  <a:latin typeface="Cambria Math" panose="02040503050406030204" pitchFamily="18" charset="0"/>
                                </a:rPr>
                                <m:t>𝑩</m:t>
                              </m:r>
                            </m:sub>
                          </m:sSub>
                          <m:r>
                            <a:rPr lang="zh-CN" altLang="en-US" sz="2400" b="1" i="1">
                              <a:solidFill>
                                <a:srgbClr val="0000FF"/>
                              </a:solidFill>
                              <a:latin typeface="Cambria Math" panose="02040503050406030204" pitchFamily="18" charset="0"/>
                            </a:rPr>
                            <m:t>𝑻</m:t>
                          </m:r>
                        </m:num>
                        <m:den>
                          <m:r>
                            <a:rPr lang="zh-CN" altLang="en-US" sz="2400" b="1" i="1">
                              <a:solidFill>
                                <a:srgbClr val="0000FF"/>
                              </a:solidFill>
                              <a:latin typeface="Cambria Math" panose="02040503050406030204" pitchFamily="18" charset="0"/>
                            </a:rPr>
                            <m:t>𝒒</m:t>
                          </m:r>
                        </m:den>
                      </m:f>
                    </m:oMath>
                  </m:oMathPara>
                </a14:m>
                <a:endParaRPr lang="zh-CN" altLang="en-US" sz="2400" b="1" dirty="0">
                  <a:solidFill>
                    <a:srgbClr val="0000FF"/>
                  </a:solidFill>
                </a:endParaRPr>
              </a:p>
            </p:txBody>
          </p:sp>
        </mc:Choice>
        <mc:Fallback>
          <p:sp>
            <p:nvSpPr>
              <p:cNvPr id="11" name="对象 10"/>
              <p:cNvSpPr txBox="1">
                <a:spLocks noRot="1" noChangeAspect="1" noMove="1" noResize="1" noEditPoints="1" noAdjustHandles="1" noChangeArrowheads="1" noChangeShapeType="1" noTextEdit="1"/>
              </p:cNvSpPr>
              <p:nvPr/>
            </p:nvSpPr>
            <p:spPr bwMode="auto">
              <a:xfrm>
                <a:off x="357158" y="5544250"/>
                <a:ext cx="2227879" cy="837320"/>
              </a:xfrm>
              <a:prstGeom prst="rect">
                <a:avLst/>
              </a:prstGeom>
              <a:blipFill rotWithShape="1">
                <a:blip r:embed="rId4"/>
                <a:stretch>
                  <a:fillRect l="-13" t="-8" r="26" b="54"/>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CABFFD9-E4F2-48E3-8D79-AFD35B0922C2}" type="slidenum">
              <a:rPr lang="zh-CN" altLang="en-US" smtClean="0"/>
            </a:fld>
            <a:endParaRPr lang="zh-CN" altLang="en-US"/>
          </a:p>
        </p:txBody>
      </p:sp>
      <mc:AlternateContent xmlns:mc="http://schemas.openxmlformats.org/markup-compatibility/2006">
        <mc:Choice xmlns:a14="http://schemas.microsoft.com/office/drawing/2010/main" Requires="a14">
          <p:sp>
            <p:nvSpPr>
              <p:cNvPr id="5" name="对象 4"/>
              <p:cNvSpPr txBox="1"/>
              <p:nvPr/>
            </p:nvSpPr>
            <p:spPr bwMode="auto">
              <a:xfrm>
                <a:off x="107504" y="414376"/>
                <a:ext cx="8928992" cy="2072995"/>
              </a:xfrm>
              <a:prstGeom prst="rect">
                <a:avLst/>
              </a:prstGeom>
              <a:noFill/>
            </p:spPr>
            <p:txBody>
              <a:bodyPr>
                <a:noAutofit/>
              </a:bodyPr>
              <a:lstStyle/>
              <a:p>
                <a:pPr>
                  <a:lnSpc>
                    <a:spcPct val="125000"/>
                  </a:lnSpc>
                </a:pPr>
                <a14:m>
                  <m:oMathPara xmlns:m="http://schemas.openxmlformats.org/officeDocument/2006/math">
                    <m:oMathParaPr>
                      <m:jc m:val="left"/>
                    </m:oMathParaPr>
                    <m:oMath xmlns:m="http://schemas.openxmlformats.org/officeDocument/2006/math">
                      <m:sSub>
                        <m:sSubPr>
                          <m:ctrlPr>
                            <a:rPr lang="zh-CN" altLang="en-US" sz="2800" b="1" i="1" smtClean="0">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𝒑</m:t>
                          </m:r>
                        </m:e>
                        <m:sub>
                          <m:r>
                            <a:rPr lang="zh-CN" altLang="en-US" sz="2800" b="1" i="1">
                              <a:solidFill>
                                <a:srgbClr val="0000FF"/>
                              </a:solidFill>
                              <a:latin typeface="Cambria Math" panose="02040503050406030204" pitchFamily="18" charset="0"/>
                            </a:rPr>
                            <m:t>𝒏</m:t>
                          </m:r>
                        </m:sub>
                      </m:sSub>
                      <m:d>
                        <m:dPr>
                          <m:ctrlPr>
                            <a:rPr lang="zh-CN" altLang="en-US" sz="2800" b="1" i="1">
                              <a:solidFill>
                                <a:srgbClr val="0000FF"/>
                              </a:solidFill>
                              <a:latin typeface="Cambria Math" panose="02040503050406030204" pitchFamily="18" charset="0"/>
                            </a:rPr>
                          </m:ctrlPr>
                        </m:dPr>
                        <m:e>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𝒙</m:t>
                              </m:r>
                            </m:e>
                            <m:sub>
                              <m:r>
                                <a:rPr lang="zh-CN" altLang="en-US" sz="2800" b="1" i="1">
                                  <a:solidFill>
                                    <a:srgbClr val="0000FF"/>
                                  </a:solidFill>
                                  <a:latin typeface="Cambria Math" panose="02040503050406030204" pitchFamily="18" charset="0"/>
                                </a:rPr>
                                <m:t>𝒏</m:t>
                              </m:r>
                            </m:sub>
                          </m:sSub>
                          <m:r>
                            <a:rPr lang="zh-CN" altLang="en-US" sz="2800" b="1" i="1">
                              <a:solidFill>
                                <a:srgbClr val="0000FF"/>
                              </a:solidFill>
                              <a:latin typeface="Cambria Math" panose="02040503050406030204" pitchFamily="18" charset="0"/>
                            </a:rPr>
                            <m:t>,</m:t>
                          </m:r>
                          <m:r>
                            <a:rPr lang="zh-CN" altLang="en-US" sz="2800" b="1" i="1">
                              <a:solidFill>
                                <a:srgbClr val="0000FF"/>
                              </a:solidFill>
                              <a:latin typeface="Cambria Math" panose="02040503050406030204" pitchFamily="18" charset="0"/>
                            </a:rPr>
                            <m:t>𝒕</m:t>
                          </m:r>
                        </m:e>
                      </m:d>
                      <m:r>
                        <m:rPr>
                          <m:aln/>
                        </m:rPr>
                        <a:rPr lang="zh-CN" altLang="en-US" sz="2800" b="1" i="1">
                          <a:solidFill>
                            <a:srgbClr val="0000FF"/>
                          </a:solidFill>
                          <a:latin typeface="Cambria Math" panose="02040503050406030204" pitchFamily="18" charset="0"/>
                        </a:rPr>
                        <m:t>≈</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𝒑</m:t>
                          </m:r>
                        </m:e>
                        <m:sub>
                          <m:r>
                            <a:rPr lang="zh-CN" altLang="en-US" sz="2800" b="1" i="1">
                              <a:solidFill>
                                <a:srgbClr val="0000FF"/>
                              </a:solidFill>
                              <a:latin typeface="Cambria Math" panose="02040503050406030204" pitchFamily="18" charset="0"/>
                            </a:rPr>
                            <m:t>𝒏</m:t>
                          </m:r>
                          <m:r>
                            <a:rPr lang="zh-CN" altLang="en-US" sz="2800" b="1" i="1">
                              <a:solidFill>
                                <a:srgbClr val="0000FF"/>
                              </a:solidFill>
                              <a:latin typeface="Cambria Math" panose="02040503050406030204" pitchFamily="18" charset="0"/>
                            </a:rPr>
                            <m:t>𝟎</m:t>
                          </m:r>
                        </m:sub>
                      </m:sSub>
                      <m:func>
                        <m:funcPr>
                          <m:ctrlPr>
                            <a:rPr lang="zh-CN" altLang="en-US" sz="2800" b="1" i="1">
                              <a:solidFill>
                                <a:srgbClr val="0000FF"/>
                              </a:solidFill>
                              <a:latin typeface="Cambria Math" panose="02040503050406030204" pitchFamily="18" charset="0"/>
                            </a:rPr>
                          </m:ctrlPr>
                        </m:funcPr>
                        <m:fName>
                          <m:r>
                            <a:rPr lang="zh-CN" altLang="en-US" sz="2800" b="1" i="0">
                              <a:solidFill>
                                <a:srgbClr val="0000FF"/>
                              </a:solidFill>
                              <a:latin typeface="Cambria Math" panose="02040503050406030204" pitchFamily="18" charset="0"/>
                            </a:rPr>
                            <m:t>𝐞𝐱𝐩</m:t>
                          </m:r>
                        </m:fName>
                        <m:e>
                          <m:d>
                            <m:dPr>
                              <m:ctrlPr>
                                <a:rPr lang="zh-CN" altLang="en-US" sz="2800" b="1" i="1">
                                  <a:solidFill>
                                    <a:srgbClr val="0000FF"/>
                                  </a:solidFill>
                                  <a:latin typeface="Cambria Math" panose="02040503050406030204" pitchFamily="18" charset="0"/>
                                </a:rPr>
                              </m:ctrlPr>
                            </m:dPr>
                            <m:e>
                              <m:f>
                                <m:fPr>
                                  <m:type m:val="lin"/>
                                  <m:ctrlPr>
                                    <a:rPr lang="zh-CN" altLang="en-US" sz="2800" b="1" i="1">
                                      <a:solidFill>
                                        <a:srgbClr val="0000FF"/>
                                      </a:solidFill>
                                      <a:latin typeface="Cambria Math" panose="02040503050406030204" pitchFamily="18" charset="0"/>
                                    </a:rPr>
                                  </m:ctrlPr>
                                </m:fPr>
                                <m:num>
                                  <m:r>
                                    <a:rPr lang="zh-CN" altLang="en-US" sz="2800" b="1" i="1">
                                      <a:solidFill>
                                        <a:srgbClr val="0000FF"/>
                                      </a:solidFill>
                                      <a:latin typeface="Cambria Math" panose="02040503050406030204" pitchFamily="18" charset="0"/>
                                    </a:rPr>
                                    <m:t>𝒒</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𝑽</m:t>
                                      </m:r>
                                    </m:e>
                                    <m:sub>
                                      <m:r>
                                        <a:rPr lang="zh-CN" altLang="en-US" sz="2800" b="1" i="1">
                                          <a:solidFill>
                                            <a:srgbClr val="0000FF"/>
                                          </a:solidFill>
                                          <a:latin typeface="Cambria Math" panose="02040503050406030204" pitchFamily="18" charset="0"/>
                                        </a:rPr>
                                        <m:t>𝟎</m:t>
                                      </m:r>
                                    </m:sub>
                                  </m:sSub>
                                </m:num>
                                <m:den>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𝒌</m:t>
                                      </m:r>
                                    </m:e>
                                    <m:sub>
                                      <m:r>
                                        <a:rPr lang="zh-CN" altLang="en-US" sz="2800" b="1" i="1">
                                          <a:solidFill>
                                            <a:srgbClr val="0000FF"/>
                                          </a:solidFill>
                                          <a:latin typeface="Cambria Math" panose="02040503050406030204" pitchFamily="18" charset="0"/>
                                        </a:rPr>
                                        <m:t>𝑩</m:t>
                                      </m:r>
                                    </m:sub>
                                  </m:sSub>
                                  <m:r>
                                    <a:rPr lang="zh-CN" altLang="en-US" sz="2800" b="1" i="1">
                                      <a:solidFill>
                                        <a:srgbClr val="0000FF"/>
                                      </a:solidFill>
                                      <a:latin typeface="Cambria Math" panose="02040503050406030204" pitchFamily="18" charset="0"/>
                                    </a:rPr>
                                    <m:t>𝑻</m:t>
                                  </m:r>
                                </m:den>
                              </m:f>
                            </m:e>
                          </m:d>
                        </m:e>
                      </m:func>
                      <m:r>
                        <a:rPr lang="zh-CN" altLang="en-US" sz="2800" b="1" i="1">
                          <a:solidFill>
                            <a:srgbClr val="0000FF"/>
                          </a:solidFill>
                          <a:latin typeface="Cambria Math" panose="02040503050406030204" pitchFamily="18" charset="0"/>
                        </a:rPr>
                        <m:t>（</m:t>
                      </m:r>
                      <m:r>
                        <a:rPr lang="zh-CN" altLang="en-US" sz="2800" b="1" i="0">
                          <a:solidFill>
                            <a:srgbClr val="0000FF"/>
                          </a:solidFill>
                          <a:latin typeface="Cambria Math" panose="02040503050406030204" pitchFamily="18" charset="0"/>
                        </a:rPr>
                        <m:t>𝟏</m:t>
                      </m:r>
                      <m:r>
                        <a:rPr lang="zh-CN" altLang="en-US" sz="2800" b="1" i="1">
                          <a:solidFill>
                            <a:srgbClr val="0000FF"/>
                          </a:solidFill>
                          <a:latin typeface="Cambria Math" panose="02040503050406030204" pitchFamily="18" charset="0"/>
                        </a:rPr>
                        <m:t>+</m:t>
                      </m:r>
                      <m:f>
                        <m:fPr>
                          <m:ctrlPr>
                            <a:rPr lang="zh-CN" altLang="en-US" sz="2800" b="1" i="1">
                              <a:solidFill>
                                <a:srgbClr val="0000FF"/>
                              </a:solidFill>
                              <a:latin typeface="Cambria Math" panose="02040503050406030204" pitchFamily="18" charset="0"/>
                            </a:rPr>
                          </m:ctrlPr>
                        </m:fPr>
                        <m:num>
                          <m:r>
                            <a:rPr lang="zh-CN" altLang="en-US" sz="2800" b="1" i="1">
                              <a:solidFill>
                                <a:srgbClr val="0000FF"/>
                              </a:solidFill>
                              <a:latin typeface="Cambria Math" panose="02040503050406030204" pitchFamily="18" charset="0"/>
                            </a:rPr>
                            <m:t>𝒒</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𝑽</m:t>
                              </m:r>
                            </m:e>
                            <m:sub>
                              <m:r>
                                <a:rPr lang="zh-CN" altLang="en-US" sz="2800" b="1" i="1">
                                  <a:solidFill>
                                    <a:srgbClr val="0000FF"/>
                                  </a:solidFill>
                                  <a:latin typeface="Cambria Math" panose="02040503050406030204" pitchFamily="18" charset="0"/>
                                </a:rPr>
                                <m:t>𝟏</m:t>
                              </m:r>
                            </m:sub>
                          </m:sSub>
                        </m:num>
                        <m:den>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𝒌</m:t>
                              </m:r>
                            </m:e>
                            <m:sub>
                              <m:r>
                                <a:rPr lang="zh-CN" altLang="en-US" sz="2800" b="1" i="1">
                                  <a:solidFill>
                                    <a:srgbClr val="0000FF"/>
                                  </a:solidFill>
                                  <a:latin typeface="Cambria Math" panose="02040503050406030204" pitchFamily="18" charset="0"/>
                                </a:rPr>
                                <m:t>𝑩</m:t>
                              </m:r>
                            </m:sub>
                          </m:sSub>
                          <m:r>
                            <a:rPr lang="zh-CN" altLang="en-US" sz="2800" b="1" i="1">
                              <a:solidFill>
                                <a:srgbClr val="0000FF"/>
                              </a:solidFill>
                              <a:latin typeface="Cambria Math" panose="02040503050406030204" pitchFamily="18" charset="0"/>
                            </a:rPr>
                            <m:t>𝑻</m:t>
                          </m:r>
                        </m:den>
                      </m:f>
                      <m:func>
                        <m:funcPr>
                          <m:ctrlPr>
                            <a:rPr lang="zh-CN" altLang="en-US" sz="2800" b="1" i="1">
                              <a:solidFill>
                                <a:srgbClr val="0000FF"/>
                              </a:solidFill>
                              <a:latin typeface="Cambria Math" panose="02040503050406030204" pitchFamily="18" charset="0"/>
                            </a:rPr>
                          </m:ctrlPr>
                        </m:funcPr>
                        <m:fName>
                          <m:r>
                            <a:rPr lang="zh-CN" altLang="en-US" sz="2800" b="1" i="0">
                              <a:solidFill>
                                <a:srgbClr val="0000FF"/>
                              </a:solidFill>
                              <a:latin typeface="Cambria Math" panose="02040503050406030204" pitchFamily="18" charset="0"/>
                            </a:rPr>
                            <m:t>𝐞𝐱𝐩</m:t>
                          </m:r>
                        </m:fName>
                        <m:e>
                          <m:d>
                            <m:dPr>
                              <m:ctrlPr>
                                <a:rPr lang="zh-CN" altLang="en-US" sz="2800" b="1" i="1">
                                  <a:solidFill>
                                    <a:srgbClr val="0000FF"/>
                                  </a:solidFill>
                                  <a:latin typeface="Cambria Math" panose="02040503050406030204" pitchFamily="18" charset="0"/>
                                </a:rPr>
                              </m:ctrlPr>
                            </m:dPr>
                            <m:e>
                              <m:r>
                                <a:rPr lang="zh-CN" altLang="en-US" sz="2800" b="1" i="1">
                                  <a:solidFill>
                                    <a:srgbClr val="0000FF"/>
                                  </a:solidFill>
                                  <a:latin typeface="Cambria Math" panose="02040503050406030204" pitchFamily="18" charset="0"/>
                                </a:rPr>
                                <m:t>𝒋</m:t>
                              </m:r>
                              <m:r>
                                <a:rPr lang="zh-CN" altLang="en-US" sz="2800" b="1" i="1">
                                  <a:solidFill>
                                    <a:srgbClr val="0000FF"/>
                                  </a:solidFill>
                                  <a:latin typeface="Cambria Math" panose="02040503050406030204" pitchFamily="18" charset="0"/>
                                </a:rPr>
                                <m:t>𝝎</m:t>
                              </m:r>
                              <m:r>
                                <a:rPr lang="zh-CN" altLang="en-US" sz="2800" b="1" i="1">
                                  <a:solidFill>
                                    <a:srgbClr val="0000FF"/>
                                  </a:solidFill>
                                  <a:latin typeface="Cambria Math" panose="02040503050406030204" pitchFamily="18" charset="0"/>
                                </a:rPr>
                                <m:t>𝒕</m:t>
                              </m:r>
                            </m:e>
                          </m:d>
                        </m:e>
                      </m:func>
                      <m:r>
                        <a:rPr lang="zh-CN" altLang="en-US" sz="2800" b="1" i="1">
                          <a:solidFill>
                            <a:srgbClr val="0000FF"/>
                          </a:solidFill>
                          <a:latin typeface="Cambria Math" panose="02040503050406030204" pitchFamily="18" charset="0"/>
                        </a:rPr>
                        <m:t>）</m:t>
                      </m:r>
                    </m:oMath>
                    <m:oMath xmlns:m="http://schemas.openxmlformats.org/officeDocument/2006/math">
                      <m:r>
                        <m:rPr>
                          <m:aln/>
                        </m:rPr>
                        <a:rPr lang="zh-CN" altLang="en-US" sz="2800" b="1" i="1">
                          <a:solidFill>
                            <a:srgbClr val="0000FF"/>
                          </a:solidFill>
                          <a:latin typeface="Cambria Math" panose="02040503050406030204" pitchFamily="18" charset="0"/>
                        </a:rPr>
                        <m:t>=</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𝒑</m:t>
                          </m:r>
                        </m:e>
                        <m:sub>
                          <m:r>
                            <a:rPr lang="zh-CN" altLang="en-US" sz="2800" b="1" i="1">
                              <a:solidFill>
                                <a:srgbClr val="0000FF"/>
                              </a:solidFill>
                              <a:latin typeface="Cambria Math" panose="02040503050406030204" pitchFamily="18" charset="0"/>
                            </a:rPr>
                            <m:t>𝒏</m:t>
                          </m:r>
                          <m:r>
                            <a:rPr lang="en-US" altLang="zh-CN" sz="2800" b="1" i="1" smtClean="0">
                              <a:solidFill>
                                <a:srgbClr val="0000FF"/>
                              </a:solidFill>
                              <a:latin typeface="Cambria Math" panose="02040503050406030204" pitchFamily="18" charset="0"/>
                            </a:rPr>
                            <m:t>𝒔</m:t>
                          </m:r>
                        </m:sub>
                      </m:sSub>
                      <m:d>
                        <m:dPr>
                          <m:ctrlPr>
                            <a:rPr lang="zh-CN" altLang="en-US" sz="2800" b="1" i="1">
                              <a:solidFill>
                                <a:srgbClr val="0000FF"/>
                              </a:solidFill>
                              <a:latin typeface="Cambria Math" panose="02040503050406030204" pitchFamily="18" charset="0"/>
                            </a:rPr>
                          </m:ctrlPr>
                        </m:dPr>
                        <m:e>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𝒙</m:t>
                              </m:r>
                            </m:e>
                            <m:sub>
                              <m:r>
                                <a:rPr lang="zh-CN" altLang="en-US" sz="2800" b="1" i="1">
                                  <a:solidFill>
                                    <a:srgbClr val="0000FF"/>
                                  </a:solidFill>
                                  <a:latin typeface="Cambria Math" panose="02040503050406030204" pitchFamily="18" charset="0"/>
                                </a:rPr>
                                <m:t>𝒏</m:t>
                              </m:r>
                            </m:sub>
                          </m:sSub>
                        </m:e>
                      </m:d>
                      <m:r>
                        <a:rPr lang="zh-CN" altLang="en-US" sz="2800" b="1" i="1">
                          <a:solidFill>
                            <a:srgbClr val="0000FF"/>
                          </a:solidFill>
                          <a:latin typeface="Cambria Math" panose="02040503050406030204" pitchFamily="18" charset="0"/>
                        </a:rPr>
                        <m:t>+</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𝒑</m:t>
                          </m:r>
                        </m:e>
                        <m:sub>
                          <m:r>
                            <a:rPr lang="zh-CN" altLang="en-US" sz="2800" b="1" i="1">
                              <a:solidFill>
                                <a:srgbClr val="0000FF"/>
                              </a:solidFill>
                              <a:latin typeface="Cambria Math" panose="02040503050406030204" pitchFamily="18" charset="0"/>
                            </a:rPr>
                            <m:t>𝒏</m:t>
                          </m:r>
                          <m:r>
                            <a:rPr lang="zh-CN" altLang="en-US" sz="2800" b="1" i="1">
                              <a:solidFill>
                                <a:srgbClr val="0000FF"/>
                              </a:solidFill>
                              <a:latin typeface="Cambria Math" panose="02040503050406030204" pitchFamily="18" charset="0"/>
                            </a:rPr>
                            <m:t>𝟏</m:t>
                          </m:r>
                        </m:sub>
                      </m:sSub>
                      <m:d>
                        <m:dPr>
                          <m:ctrlPr>
                            <a:rPr lang="zh-CN" altLang="en-US" sz="2800" b="1" i="1">
                              <a:solidFill>
                                <a:srgbClr val="0000FF"/>
                              </a:solidFill>
                              <a:latin typeface="Cambria Math" panose="02040503050406030204" pitchFamily="18" charset="0"/>
                            </a:rPr>
                          </m:ctrlPr>
                        </m:dPr>
                        <m:e>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𝒙</m:t>
                              </m:r>
                            </m:e>
                            <m:sub>
                              <m:r>
                                <a:rPr lang="zh-CN" altLang="en-US" sz="2800" b="1" i="1">
                                  <a:solidFill>
                                    <a:srgbClr val="0000FF"/>
                                  </a:solidFill>
                                  <a:latin typeface="Cambria Math" panose="02040503050406030204" pitchFamily="18" charset="0"/>
                                </a:rPr>
                                <m:t>𝒏</m:t>
                              </m:r>
                            </m:sub>
                          </m:sSub>
                        </m:e>
                      </m:d>
                      <m:func>
                        <m:funcPr>
                          <m:ctrlPr>
                            <a:rPr lang="zh-CN" altLang="en-US" sz="2800" b="1" i="1">
                              <a:solidFill>
                                <a:srgbClr val="0000FF"/>
                              </a:solidFill>
                              <a:latin typeface="Cambria Math" panose="02040503050406030204" pitchFamily="18" charset="0"/>
                            </a:rPr>
                          </m:ctrlPr>
                        </m:funcPr>
                        <m:fName>
                          <m:r>
                            <a:rPr lang="zh-CN" altLang="en-US" sz="2800" b="1" i="0">
                              <a:solidFill>
                                <a:srgbClr val="0000FF"/>
                              </a:solidFill>
                              <a:latin typeface="Cambria Math" panose="02040503050406030204" pitchFamily="18" charset="0"/>
                            </a:rPr>
                            <m:t>𝐞𝐱𝐩</m:t>
                          </m:r>
                        </m:fName>
                        <m:e>
                          <m:d>
                            <m:dPr>
                              <m:ctrlPr>
                                <a:rPr lang="zh-CN" altLang="en-US" sz="2800" b="1" i="1">
                                  <a:solidFill>
                                    <a:srgbClr val="0000FF"/>
                                  </a:solidFill>
                                  <a:latin typeface="Cambria Math" panose="02040503050406030204" pitchFamily="18" charset="0"/>
                                </a:rPr>
                              </m:ctrlPr>
                            </m:dPr>
                            <m:e>
                              <m:r>
                                <a:rPr lang="zh-CN" altLang="en-US" sz="2800" b="1" i="1">
                                  <a:solidFill>
                                    <a:srgbClr val="0000FF"/>
                                  </a:solidFill>
                                  <a:latin typeface="Cambria Math" panose="02040503050406030204" pitchFamily="18" charset="0"/>
                                </a:rPr>
                                <m:t>𝒋</m:t>
                              </m:r>
                              <m:r>
                                <a:rPr lang="zh-CN" altLang="en-US" sz="2800" b="1" i="1">
                                  <a:solidFill>
                                    <a:srgbClr val="0000FF"/>
                                  </a:solidFill>
                                  <a:latin typeface="Cambria Math" panose="02040503050406030204" pitchFamily="18" charset="0"/>
                                </a:rPr>
                                <m:t>𝝎</m:t>
                              </m:r>
                              <m:r>
                                <a:rPr lang="zh-CN" altLang="en-US" sz="2800" b="1" i="1">
                                  <a:solidFill>
                                    <a:srgbClr val="0000FF"/>
                                  </a:solidFill>
                                  <a:latin typeface="Cambria Math" panose="02040503050406030204" pitchFamily="18" charset="0"/>
                                </a:rPr>
                                <m:t>𝒕</m:t>
                              </m:r>
                            </m:e>
                          </m:d>
                        </m:e>
                      </m:func>
                    </m:oMath>
                  </m:oMathPara>
                </a14:m>
                <a:endParaRPr lang="zh-CN" altLang="en-US" sz="2800" b="1" dirty="0">
                  <a:solidFill>
                    <a:srgbClr val="0000FF"/>
                  </a:solidFill>
                </a:endParaRPr>
              </a:p>
            </p:txBody>
          </p:sp>
        </mc:Choice>
        <mc:Fallback>
          <p:sp>
            <p:nvSpPr>
              <p:cNvPr id="5" name="对象 4"/>
              <p:cNvSpPr txBox="1">
                <a:spLocks noRot="1" noChangeAspect="1" noMove="1" noResize="1" noEditPoints="1" noAdjustHandles="1" noChangeArrowheads="1" noChangeShapeType="1" noTextEdit="1"/>
              </p:cNvSpPr>
              <p:nvPr/>
            </p:nvSpPr>
            <p:spPr bwMode="auto">
              <a:xfrm>
                <a:off x="107504" y="414376"/>
                <a:ext cx="8928992" cy="2072995"/>
              </a:xfrm>
              <a:prstGeom prst="rect">
                <a:avLst/>
              </a:prstGeom>
              <a:blipFill rotWithShape="1">
                <a:blip r:embed="rId1"/>
                <a:stretch>
                  <a:fillRect l="-2" t="-17" r="5"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对象 6"/>
              <p:cNvSpPr txBox="1"/>
              <p:nvPr/>
            </p:nvSpPr>
            <p:spPr bwMode="auto">
              <a:xfrm>
                <a:off x="251520" y="2747984"/>
                <a:ext cx="5247583" cy="648072"/>
              </a:xfrm>
              <a:prstGeom prst="rect">
                <a:avLst/>
              </a:prstGeom>
              <a:noFill/>
            </p:spPr>
            <p:txBody>
              <a:bodyPr>
                <a:normAutofit/>
              </a:bodyPr>
              <a:lstStyle/>
              <a:p>
                <a14:m>
                  <m:oMathPara xmlns:m="http://schemas.openxmlformats.org/officeDocument/2006/math">
                    <m:oMathParaPr>
                      <m:jc m:val="left"/>
                    </m:oMathParaPr>
                    <m:oMath xmlns:m="http://schemas.openxmlformats.org/officeDocument/2006/math">
                      <m:sSub>
                        <m:sSubPr>
                          <m:ctrlPr>
                            <a:rPr lang="zh-CN" altLang="en-US" sz="2800" b="1" i="1" smtClean="0">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𝒑</m:t>
                          </m:r>
                        </m:e>
                        <m:sub>
                          <m:r>
                            <a:rPr lang="zh-CN" altLang="en-US" sz="2800" b="1" i="1">
                              <a:solidFill>
                                <a:srgbClr val="0000FF"/>
                              </a:solidFill>
                              <a:latin typeface="Cambria Math" panose="02040503050406030204" pitchFamily="18" charset="0"/>
                            </a:rPr>
                            <m:t>𝒏</m:t>
                          </m:r>
                          <m:r>
                            <a:rPr lang="en-US" altLang="zh-CN" sz="2800" b="1" i="1" smtClean="0">
                              <a:solidFill>
                                <a:srgbClr val="0000FF"/>
                              </a:solidFill>
                              <a:latin typeface="Cambria Math" panose="02040503050406030204" pitchFamily="18" charset="0"/>
                            </a:rPr>
                            <m:t>𝒔</m:t>
                          </m:r>
                        </m:sub>
                      </m:sSub>
                      <m:d>
                        <m:dPr>
                          <m:ctrlPr>
                            <a:rPr lang="zh-CN" altLang="en-US" sz="2800" b="1" i="1">
                              <a:solidFill>
                                <a:srgbClr val="0000FF"/>
                              </a:solidFill>
                              <a:latin typeface="Cambria Math" panose="02040503050406030204" pitchFamily="18" charset="0"/>
                            </a:rPr>
                          </m:ctrlPr>
                        </m:dPr>
                        <m:e>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𝒙</m:t>
                              </m:r>
                            </m:e>
                            <m:sub>
                              <m:r>
                                <a:rPr lang="zh-CN" altLang="en-US" sz="2800" b="1" i="1">
                                  <a:solidFill>
                                    <a:srgbClr val="0000FF"/>
                                  </a:solidFill>
                                  <a:latin typeface="Cambria Math" panose="02040503050406030204" pitchFamily="18" charset="0"/>
                                </a:rPr>
                                <m:t>𝒏</m:t>
                              </m:r>
                            </m:sub>
                          </m:sSub>
                        </m:e>
                      </m:d>
                      <m:r>
                        <a:rPr lang="zh-CN" altLang="en-US" sz="2800" b="1" i="1">
                          <a:solidFill>
                            <a:srgbClr val="0000FF"/>
                          </a:solidFill>
                          <a:latin typeface="Cambria Math" panose="02040503050406030204" pitchFamily="18" charset="0"/>
                        </a:rPr>
                        <m:t>=</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𝒑</m:t>
                          </m:r>
                        </m:e>
                        <m:sub>
                          <m:r>
                            <a:rPr lang="zh-CN" altLang="en-US" sz="2800" b="1" i="1">
                              <a:solidFill>
                                <a:srgbClr val="0000FF"/>
                              </a:solidFill>
                              <a:latin typeface="Cambria Math" panose="02040503050406030204" pitchFamily="18" charset="0"/>
                            </a:rPr>
                            <m:t>𝒏</m:t>
                          </m:r>
                          <m:r>
                            <a:rPr lang="zh-CN" altLang="en-US" sz="2800" b="1" i="1">
                              <a:solidFill>
                                <a:srgbClr val="0000FF"/>
                              </a:solidFill>
                              <a:latin typeface="Cambria Math" panose="02040503050406030204" pitchFamily="18" charset="0"/>
                            </a:rPr>
                            <m:t>𝟎</m:t>
                          </m:r>
                        </m:sub>
                      </m:sSub>
                      <m:func>
                        <m:funcPr>
                          <m:ctrlPr>
                            <a:rPr lang="zh-CN" altLang="en-US" sz="2800" b="1" i="1">
                              <a:solidFill>
                                <a:srgbClr val="0000FF"/>
                              </a:solidFill>
                              <a:latin typeface="Cambria Math" panose="02040503050406030204" pitchFamily="18" charset="0"/>
                            </a:rPr>
                          </m:ctrlPr>
                        </m:funcPr>
                        <m:fName>
                          <m:r>
                            <a:rPr lang="zh-CN" altLang="en-US" sz="2800" b="1" i="0">
                              <a:solidFill>
                                <a:srgbClr val="0000FF"/>
                              </a:solidFill>
                              <a:latin typeface="Cambria Math" panose="02040503050406030204" pitchFamily="18" charset="0"/>
                            </a:rPr>
                            <m:t>𝐞𝐱𝐩</m:t>
                          </m:r>
                        </m:fName>
                        <m:e>
                          <m:d>
                            <m:dPr>
                              <m:ctrlPr>
                                <a:rPr lang="zh-CN" altLang="en-US" sz="2800" b="1" i="1">
                                  <a:solidFill>
                                    <a:srgbClr val="0000FF"/>
                                  </a:solidFill>
                                  <a:latin typeface="Cambria Math" panose="02040503050406030204" pitchFamily="18" charset="0"/>
                                </a:rPr>
                              </m:ctrlPr>
                            </m:dPr>
                            <m:e>
                              <m:f>
                                <m:fPr>
                                  <m:type m:val="lin"/>
                                  <m:ctrlPr>
                                    <a:rPr lang="zh-CN" altLang="en-US" sz="2800" b="1" i="1">
                                      <a:solidFill>
                                        <a:srgbClr val="0000FF"/>
                                      </a:solidFill>
                                      <a:latin typeface="Cambria Math" panose="02040503050406030204" pitchFamily="18" charset="0"/>
                                    </a:rPr>
                                  </m:ctrlPr>
                                </m:fPr>
                                <m:num>
                                  <m:r>
                                    <a:rPr lang="zh-CN" altLang="en-US" sz="2800" b="1" i="1">
                                      <a:solidFill>
                                        <a:srgbClr val="0000FF"/>
                                      </a:solidFill>
                                      <a:latin typeface="Cambria Math" panose="02040503050406030204" pitchFamily="18" charset="0"/>
                                    </a:rPr>
                                    <m:t>𝒒</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𝑽</m:t>
                                      </m:r>
                                    </m:e>
                                    <m:sub>
                                      <m:r>
                                        <a:rPr lang="zh-CN" altLang="en-US" sz="2800" b="1" i="1">
                                          <a:solidFill>
                                            <a:srgbClr val="0000FF"/>
                                          </a:solidFill>
                                          <a:latin typeface="Cambria Math" panose="02040503050406030204" pitchFamily="18" charset="0"/>
                                        </a:rPr>
                                        <m:t>𝟎</m:t>
                                      </m:r>
                                    </m:sub>
                                  </m:sSub>
                                </m:num>
                                <m:den>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𝒌</m:t>
                                      </m:r>
                                    </m:e>
                                    <m:sub>
                                      <m:r>
                                        <a:rPr lang="zh-CN" altLang="en-US" sz="2800" b="1" i="1">
                                          <a:solidFill>
                                            <a:srgbClr val="0000FF"/>
                                          </a:solidFill>
                                          <a:latin typeface="Cambria Math" panose="02040503050406030204" pitchFamily="18" charset="0"/>
                                        </a:rPr>
                                        <m:t>𝑩</m:t>
                                      </m:r>
                                    </m:sub>
                                  </m:sSub>
                                  <m:r>
                                    <a:rPr lang="zh-CN" altLang="en-US" sz="2800" b="1" i="1">
                                      <a:solidFill>
                                        <a:srgbClr val="0000FF"/>
                                      </a:solidFill>
                                      <a:latin typeface="Cambria Math" panose="02040503050406030204" pitchFamily="18" charset="0"/>
                                    </a:rPr>
                                    <m:t>𝑻</m:t>
                                  </m:r>
                                </m:den>
                              </m:f>
                            </m:e>
                          </m:d>
                        </m:e>
                      </m:func>
                    </m:oMath>
                  </m:oMathPara>
                </a14:m>
                <a:endParaRPr lang="zh-CN" altLang="en-US" sz="2800" b="1" dirty="0">
                  <a:solidFill>
                    <a:srgbClr val="0000FF"/>
                  </a:solidFill>
                </a:endParaRPr>
              </a:p>
            </p:txBody>
          </p:sp>
        </mc:Choice>
        <mc:Fallback>
          <p:sp>
            <p:nvSpPr>
              <p:cNvPr id="7" name="对象 6"/>
              <p:cNvSpPr txBox="1">
                <a:spLocks noRot="1" noChangeAspect="1" noMove="1" noResize="1" noEditPoints="1" noAdjustHandles="1" noChangeArrowheads="1" noChangeShapeType="1" noTextEdit="1"/>
              </p:cNvSpPr>
              <p:nvPr/>
            </p:nvSpPr>
            <p:spPr bwMode="auto">
              <a:xfrm>
                <a:off x="251520" y="2747984"/>
                <a:ext cx="5247583" cy="648072"/>
              </a:xfrm>
              <a:prstGeom prst="rect">
                <a:avLst/>
              </a:prstGeom>
              <a:blipFill rotWithShape="1">
                <a:blip r:embed="rId2"/>
                <a:stretch>
                  <a:fillRect l="-1" t="-52"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对象 8"/>
              <p:cNvSpPr txBox="1"/>
              <p:nvPr/>
            </p:nvSpPr>
            <p:spPr bwMode="auto">
              <a:xfrm>
                <a:off x="263031" y="3670876"/>
                <a:ext cx="4968552" cy="1152128"/>
              </a:xfrm>
              <a:prstGeom prst="rect">
                <a:avLst/>
              </a:prstGeom>
              <a:noFill/>
            </p:spPr>
            <p:txBody>
              <a:bodyPr>
                <a:normAutofit/>
              </a:bodyPr>
              <a:lstStyle/>
              <a:p>
                <a14:m>
                  <m:oMathPara xmlns:m="http://schemas.openxmlformats.org/officeDocument/2006/math">
                    <m:oMathParaPr>
                      <m:jc m:val="left"/>
                    </m:oMathParaPr>
                    <m:oMath xmlns:m="http://schemas.openxmlformats.org/officeDocument/2006/math">
                      <m:sSub>
                        <m:sSubPr>
                          <m:ctrlPr>
                            <a:rPr lang="zh-CN" altLang="en-US" sz="2800" b="1" i="1" smtClean="0">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𝒑</m:t>
                          </m:r>
                        </m:e>
                        <m:sub>
                          <m:r>
                            <a:rPr lang="zh-CN" altLang="en-US" sz="2800" b="1" i="1">
                              <a:solidFill>
                                <a:srgbClr val="0000FF"/>
                              </a:solidFill>
                              <a:latin typeface="Cambria Math" panose="02040503050406030204" pitchFamily="18" charset="0"/>
                            </a:rPr>
                            <m:t>𝒏</m:t>
                          </m:r>
                          <m:r>
                            <a:rPr lang="zh-CN" altLang="en-US" sz="2800" b="1" i="1">
                              <a:solidFill>
                                <a:srgbClr val="0000FF"/>
                              </a:solidFill>
                              <a:latin typeface="Cambria Math" panose="02040503050406030204" pitchFamily="18" charset="0"/>
                            </a:rPr>
                            <m:t>𝟏</m:t>
                          </m:r>
                        </m:sub>
                      </m:sSub>
                      <m:r>
                        <a:rPr lang="zh-CN" altLang="en-US" sz="2800" b="1" i="1">
                          <a:solidFill>
                            <a:srgbClr val="0000FF"/>
                          </a:solidFill>
                          <a:latin typeface="Cambria Math" panose="02040503050406030204" pitchFamily="18" charset="0"/>
                        </a:rPr>
                        <m:t>(</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𝒙</m:t>
                          </m:r>
                        </m:e>
                        <m:sub>
                          <m:r>
                            <a:rPr lang="zh-CN" altLang="en-US" sz="2800" b="1" i="1">
                              <a:solidFill>
                                <a:srgbClr val="0000FF"/>
                              </a:solidFill>
                              <a:latin typeface="Cambria Math" panose="02040503050406030204" pitchFamily="18" charset="0"/>
                            </a:rPr>
                            <m:t>𝒏</m:t>
                          </m:r>
                        </m:sub>
                      </m:sSub>
                      <m:r>
                        <a:rPr lang="zh-CN" altLang="en-US" sz="2800" b="1" i="1">
                          <a:solidFill>
                            <a:srgbClr val="0000FF"/>
                          </a:solidFill>
                          <a:latin typeface="Cambria Math" panose="02040503050406030204" pitchFamily="18" charset="0"/>
                        </a:rPr>
                        <m:t>)=</m:t>
                      </m:r>
                      <m:f>
                        <m:fPr>
                          <m:ctrlPr>
                            <a:rPr lang="zh-CN" altLang="en-US" sz="2800" b="1" i="1">
                              <a:solidFill>
                                <a:srgbClr val="0000FF"/>
                              </a:solidFill>
                              <a:latin typeface="Cambria Math" panose="02040503050406030204" pitchFamily="18" charset="0"/>
                            </a:rPr>
                          </m:ctrlPr>
                        </m:fPr>
                        <m:num>
                          <m:r>
                            <a:rPr lang="zh-CN" altLang="en-US" sz="2800" b="1" i="1">
                              <a:solidFill>
                                <a:srgbClr val="0000FF"/>
                              </a:solidFill>
                              <a:latin typeface="Cambria Math" panose="02040503050406030204" pitchFamily="18" charset="0"/>
                            </a:rPr>
                            <m:t>𝒒</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𝑽</m:t>
                              </m:r>
                            </m:e>
                            <m:sub>
                              <m:r>
                                <a:rPr lang="zh-CN" altLang="en-US" sz="2800" b="1" i="1">
                                  <a:solidFill>
                                    <a:srgbClr val="0000FF"/>
                                  </a:solidFill>
                                  <a:latin typeface="Cambria Math" panose="02040503050406030204" pitchFamily="18" charset="0"/>
                                </a:rPr>
                                <m:t>𝟏</m:t>
                              </m:r>
                            </m:sub>
                          </m:sSub>
                        </m:num>
                        <m:den>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𝒌</m:t>
                              </m:r>
                            </m:e>
                            <m:sub>
                              <m:r>
                                <a:rPr lang="zh-CN" altLang="en-US" sz="2800" b="1" i="1">
                                  <a:solidFill>
                                    <a:srgbClr val="0000FF"/>
                                  </a:solidFill>
                                  <a:latin typeface="Cambria Math" panose="02040503050406030204" pitchFamily="18" charset="0"/>
                                </a:rPr>
                                <m:t>𝑩</m:t>
                              </m:r>
                            </m:sub>
                          </m:sSub>
                          <m:r>
                            <a:rPr lang="zh-CN" altLang="en-US" sz="2800" b="1" i="1">
                              <a:solidFill>
                                <a:srgbClr val="0000FF"/>
                              </a:solidFill>
                              <a:latin typeface="Cambria Math" panose="02040503050406030204" pitchFamily="18" charset="0"/>
                            </a:rPr>
                            <m:t>𝑻</m:t>
                          </m:r>
                        </m:den>
                      </m:f>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𝒑</m:t>
                          </m:r>
                        </m:e>
                        <m:sub>
                          <m:r>
                            <a:rPr lang="zh-CN" altLang="en-US" sz="2800" b="1" i="1">
                              <a:solidFill>
                                <a:srgbClr val="0000FF"/>
                              </a:solidFill>
                              <a:latin typeface="Cambria Math" panose="02040503050406030204" pitchFamily="18" charset="0"/>
                            </a:rPr>
                            <m:t>𝒏</m:t>
                          </m:r>
                          <m:r>
                            <a:rPr lang="en-US" altLang="zh-CN" sz="2800" b="1" i="1" smtClean="0">
                              <a:solidFill>
                                <a:srgbClr val="0000FF"/>
                              </a:solidFill>
                              <a:latin typeface="Cambria Math" panose="02040503050406030204" pitchFamily="18" charset="0"/>
                            </a:rPr>
                            <m:t>𝒔</m:t>
                          </m:r>
                        </m:sub>
                      </m:sSub>
                      <m:d>
                        <m:dPr>
                          <m:ctrlPr>
                            <a:rPr lang="zh-CN" altLang="en-US" sz="2800" b="1" i="1">
                              <a:solidFill>
                                <a:srgbClr val="0000FF"/>
                              </a:solidFill>
                              <a:latin typeface="Cambria Math" panose="02040503050406030204" pitchFamily="18" charset="0"/>
                            </a:rPr>
                          </m:ctrlPr>
                        </m:dPr>
                        <m:e>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𝒙</m:t>
                              </m:r>
                            </m:e>
                            <m:sub>
                              <m:r>
                                <a:rPr lang="zh-CN" altLang="en-US" sz="2800" b="1" i="1">
                                  <a:solidFill>
                                    <a:srgbClr val="0000FF"/>
                                  </a:solidFill>
                                  <a:latin typeface="Cambria Math" panose="02040503050406030204" pitchFamily="18" charset="0"/>
                                </a:rPr>
                                <m:t>𝒏</m:t>
                              </m:r>
                            </m:sub>
                          </m:sSub>
                        </m:e>
                      </m:d>
                    </m:oMath>
                  </m:oMathPara>
                </a14:m>
                <a:endParaRPr lang="zh-CN" altLang="en-US" sz="2800" b="1" dirty="0">
                  <a:solidFill>
                    <a:srgbClr val="0000FF"/>
                  </a:solidFill>
                </a:endParaRPr>
              </a:p>
            </p:txBody>
          </p:sp>
        </mc:Choice>
        <mc:Fallback>
          <p:sp>
            <p:nvSpPr>
              <p:cNvPr id="9" name="对象 8"/>
              <p:cNvSpPr txBox="1">
                <a:spLocks noRot="1" noChangeAspect="1" noMove="1" noResize="1" noEditPoints="1" noAdjustHandles="1" noChangeArrowheads="1" noChangeShapeType="1" noTextEdit="1"/>
              </p:cNvSpPr>
              <p:nvPr/>
            </p:nvSpPr>
            <p:spPr bwMode="auto">
              <a:xfrm>
                <a:off x="263031" y="3670876"/>
                <a:ext cx="4968552" cy="1152128"/>
              </a:xfrm>
              <a:prstGeom prst="rect">
                <a:avLst/>
              </a:prstGeom>
              <a:blipFill rotWithShape="1">
                <a:blip r:embed="rId3"/>
                <a:stretch>
                  <a:fillRect l="-3" t="-50" r="9"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对象 10"/>
              <p:cNvSpPr txBox="1"/>
              <p:nvPr/>
            </p:nvSpPr>
            <p:spPr bwMode="auto">
              <a:xfrm>
                <a:off x="251520" y="5157192"/>
                <a:ext cx="6624736" cy="576064"/>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800" b="1" i="1" smtClean="0">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𝒑</m:t>
                          </m:r>
                        </m:e>
                        <m:sub>
                          <m:r>
                            <a:rPr lang="zh-CN" altLang="en-US" sz="2800" b="1" i="1">
                              <a:solidFill>
                                <a:srgbClr val="0000FF"/>
                              </a:solidFill>
                              <a:latin typeface="Cambria Math" panose="02040503050406030204" pitchFamily="18" charset="0"/>
                            </a:rPr>
                            <m:t>𝒏</m:t>
                          </m:r>
                        </m:sub>
                      </m:sSub>
                      <m:d>
                        <m:dPr>
                          <m:ctrlPr>
                            <a:rPr lang="zh-CN" altLang="en-US" sz="2800" b="1" i="1">
                              <a:solidFill>
                                <a:srgbClr val="0000FF"/>
                              </a:solidFill>
                              <a:latin typeface="Cambria Math" panose="02040503050406030204" pitchFamily="18" charset="0"/>
                            </a:rPr>
                          </m:ctrlPr>
                        </m:dPr>
                        <m:e>
                          <m:r>
                            <a:rPr lang="zh-CN" altLang="en-US" sz="2800" b="1" i="1">
                              <a:solidFill>
                                <a:srgbClr val="0000FF"/>
                              </a:solidFill>
                              <a:latin typeface="Cambria Math" panose="02040503050406030204" pitchFamily="18" charset="0"/>
                            </a:rPr>
                            <m:t>𝒙</m:t>
                          </m:r>
                          <m:r>
                            <a:rPr lang="zh-CN" altLang="en-US" sz="2800" b="1" i="1">
                              <a:solidFill>
                                <a:srgbClr val="0000FF"/>
                              </a:solidFill>
                              <a:latin typeface="Cambria Math" panose="02040503050406030204" pitchFamily="18" charset="0"/>
                            </a:rPr>
                            <m:t>,</m:t>
                          </m:r>
                          <m:r>
                            <a:rPr lang="zh-CN" altLang="en-US" sz="2800" b="1" i="1">
                              <a:solidFill>
                                <a:srgbClr val="0000FF"/>
                              </a:solidFill>
                              <a:latin typeface="Cambria Math" panose="02040503050406030204" pitchFamily="18" charset="0"/>
                            </a:rPr>
                            <m:t>𝒕</m:t>
                          </m:r>
                        </m:e>
                      </m:d>
                      <m:r>
                        <a:rPr lang="zh-CN" altLang="en-US" sz="2800" b="1" i="1">
                          <a:solidFill>
                            <a:srgbClr val="0000FF"/>
                          </a:solidFill>
                          <a:latin typeface="Cambria Math" panose="02040503050406030204" pitchFamily="18" charset="0"/>
                        </a:rPr>
                        <m:t>=</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𝒑</m:t>
                          </m:r>
                        </m:e>
                        <m:sub>
                          <m:r>
                            <a:rPr lang="zh-CN" altLang="en-US" sz="2800" b="1" i="1">
                              <a:solidFill>
                                <a:srgbClr val="0000FF"/>
                              </a:solidFill>
                              <a:latin typeface="Cambria Math" panose="02040503050406030204" pitchFamily="18" charset="0"/>
                            </a:rPr>
                            <m:t>𝒏</m:t>
                          </m:r>
                          <m:r>
                            <a:rPr lang="en-US" altLang="zh-CN" sz="2800" b="1" i="1" smtClean="0">
                              <a:solidFill>
                                <a:srgbClr val="0000FF"/>
                              </a:solidFill>
                              <a:latin typeface="Cambria Math" panose="02040503050406030204" pitchFamily="18" charset="0"/>
                            </a:rPr>
                            <m:t>𝒔</m:t>
                          </m:r>
                        </m:sub>
                      </m:sSub>
                      <m:d>
                        <m:dPr>
                          <m:ctrlPr>
                            <a:rPr lang="zh-CN" altLang="en-US" sz="2800" b="1" i="1">
                              <a:solidFill>
                                <a:srgbClr val="0000FF"/>
                              </a:solidFill>
                              <a:latin typeface="Cambria Math" panose="02040503050406030204" pitchFamily="18" charset="0"/>
                            </a:rPr>
                          </m:ctrlPr>
                        </m:dPr>
                        <m:e>
                          <m:r>
                            <a:rPr lang="zh-CN" altLang="en-US" sz="2800" b="1" i="1">
                              <a:solidFill>
                                <a:srgbClr val="0000FF"/>
                              </a:solidFill>
                              <a:latin typeface="Cambria Math" panose="02040503050406030204" pitchFamily="18" charset="0"/>
                            </a:rPr>
                            <m:t>𝒙</m:t>
                          </m:r>
                        </m:e>
                      </m:d>
                      <m:r>
                        <a:rPr lang="zh-CN" altLang="en-US" sz="2800" b="1" i="1">
                          <a:solidFill>
                            <a:srgbClr val="0000FF"/>
                          </a:solidFill>
                          <a:latin typeface="Cambria Math" panose="02040503050406030204" pitchFamily="18" charset="0"/>
                        </a:rPr>
                        <m:t>+</m:t>
                      </m:r>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pitchFamily="18" charset="0"/>
                            </a:rPr>
                            <m:t>𝒑</m:t>
                          </m:r>
                        </m:e>
                        <m:sub>
                          <m:r>
                            <a:rPr lang="zh-CN" altLang="en-US" sz="2800" b="1" i="1">
                              <a:solidFill>
                                <a:srgbClr val="0000FF"/>
                              </a:solidFill>
                              <a:latin typeface="Cambria Math" panose="02040503050406030204" pitchFamily="18" charset="0"/>
                            </a:rPr>
                            <m:t>𝒏</m:t>
                          </m:r>
                          <m:r>
                            <a:rPr lang="zh-CN" altLang="en-US" sz="2800" b="1" i="1">
                              <a:solidFill>
                                <a:srgbClr val="0000FF"/>
                              </a:solidFill>
                              <a:latin typeface="Cambria Math" panose="02040503050406030204" pitchFamily="18" charset="0"/>
                            </a:rPr>
                            <m:t>𝟏</m:t>
                          </m:r>
                        </m:sub>
                      </m:sSub>
                      <m:d>
                        <m:dPr>
                          <m:ctrlPr>
                            <a:rPr lang="zh-CN" altLang="en-US" sz="2800" b="1" i="1">
                              <a:solidFill>
                                <a:srgbClr val="0000FF"/>
                              </a:solidFill>
                              <a:latin typeface="Cambria Math" panose="02040503050406030204" pitchFamily="18" charset="0"/>
                            </a:rPr>
                          </m:ctrlPr>
                        </m:dPr>
                        <m:e>
                          <m:r>
                            <a:rPr lang="zh-CN" altLang="en-US" sz="2800" b="1" i="1">
                              <a:solidFill>
                                <a:srgbClr val="0000FF"/>
                              </a:solidFill>
                              <a:latin typeface="Cambria Math" panose="02040503050406030204" pitchFamily="18" charset="0"/>
                            </a:rPr>
                            <m:t>𝒙</m:t>
                          </m:r>
                        </m:e>
                      </m:d>
                      <m:func>
                        <m:funcPr>
                          <m:ctrlPr>
                            <a:rPr lang="zh-CN" altLang="en-US" sz="2800" b="1" i="1">
                              <a:solidFill>
                                <a:srgbClr val="0000FF"/>
                              </a:solidFill>
                              <a:latin typeface="Cambria Math" panose="02040503050406030204" pitchFamily="18" charset="0"/>
                            </a:rPr>
                          </m:ctrlPr>
                        </m:funcPr>
                        <m:fName>
                          <m:r>
                            <a:rPr lang="zh-CN" altLang="en-US" sz="2800" b="1" i="0">
                              <a:solidFill>
                                <a:srgbClr val="0000FF"/>
                              </a:solidFill>
                              <a:latin typeface="Cambria Math" panose="02040503050406030204" pitchFamily="18" charset="0"/>
                            </a:rPr>
                            <m:t>𝐞𝐱𝐩</m:t>
                          </m:r>
                        </m:fName>
                        <m:e>
                          <m:d>
                            <m:dPr>
                              <m:ctrlPr>
                                <a:rPr lang="zh-CN" altLang="en-US" sz="2800" b="1" i="1">
                                  <a:solidFill>
                                    <a:srgbClr val="0000FF"/>
                                  </a:solidFill>
                                  <a:latin typeface="Cambria Math" panose="02040503050406030204" pitchFamily="18" charset="0"/>
                                </a:rPr>
                              </m:ctrlPr>
                            </m:dPr>
                            <m:e>
                              <m:r>
                                <a:rPr lang="zh-CN" altLang="en-US" sz="2800" b="1" i="1">
                                  <a:solidFill>
                                    <a:srgbClr val="0000FF"/>
                                  </a:solidFill>
                                  <a:latin typeface="Cambria Math" panose="02040503050406030204" pitchFamily="18" charset="0"/>
                                </a:rPr>
                                <m:t>𝒋</m:t>
                              </m:r>
                              <m:r>
                                <a:rPr lang="zh-CN" altLang="en-US" sz="2800" b="1" i="1">
                                  <a:solidFill>
                                    <a:srgbClr val="0000FF"/>
                                  </a:solidFill>
                                  <a:latin typeface="Cambria Math" panose="02040503050406030204" pitchFamily="18" charset="0"/>
                                </a:rPr>
                                <m:t>𝝎</m:t>
                              </m:r>
                              <m:r>
                                <a:rPr lang="zh-CN" altLang="en-US" sz="2800" b="1" i="1">
                                  <a:solidFill>
                                    <a:srgbClr val="0000FF"/>
                                  </a:solidFill>
                                  <a:latin typeface="Cambria Math" panose="02040503050406030204" pitchFamily="18" charset="0"/>
                                </a:rPr>
                                <m:t>𝒕</m:t>
                              </m:r>
                            </m:e>
                          </m:d>
                        </m:e>
                      </m:func>
                    </m:oMath>
                  </m:oMathPara>
                </a14:m>
                <a:endParaRPr lang="zh-CN" altLang="en-US" sz="2800" b="1" dirty="0">
                  <a:solidFill>
                    <a:srgbClr val="0000FF"/>
                  </a:solidFill>
                </a:endParaRPr>
              </a:p>
            </p:txBody>
          </p:sp>
        </mc:Choice>
        <mc:Fallback>
          <p:sp>
            <p:nvSpPr>
              <p:cNvPr id="11" name="对象 10"/>
              <p:cNvSpPr txBox="1">
                <a:spLocks noRot="1" noChangeAspect="1" noMove="1" noResize="1" noEditPoints="1" noAdjustHandles="1" noChangeArrowheads="1" noChangeShapeType="1" noTextEdit="1"/>
              </p:cNvSpPr>
              <p:nvPr/>
            </p:nvSpPr>
            <p:spPr bwMode="auto">
              <a:xfrm>
                <a:off x="251520" y="5157192"/>
                <a:ext cx="6624736" cy="576064"/>
              </a:xfrm>
              <a:prstGeom prst="rect">
                <a:avLst/>
              </a:prstGeom>
              <a:blipFill rotWithShape="1">
                <a:blip r:embed="rId4"/>
                <a:stretch>
                  <a:fillRect l="-1" t="-62" r="7" b="83"/>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339" name="Object 3">
                <a:hlinkClick r:id="" action="ppaction://ole?verb=1"/>
              </p:cNvPr>
              <p:cNvSpPr txBox="1"/>
              <p:nvPr/>
            </p:nvSpPr>
            <p:spPr bwMode="auto">
              <a:xfrm>
                <a:off x="1051436" y="-121112"/>
                <a:ext cx="6690044" cy="1368152"/>
              </a:xfrm>
              <a:prstGeom prst="rect">
                <a:avLst/>
              </a:prstGeom>
              <a:noFill/>
            </p:spPr>
            <p:txBody>
              <a:bodyPr>
                <a:normAutofit/>
              </a:bodyPr>
              <a:lstStyle/>
              <a:p>
                <a:pPr>
                  <a:lnSpc>
                    <a:spcPct val="150000"/>
                  </a:lnSpc>
                </a:pPr>
                <a14:m>
                  <m:oMathPara xmlns:m="http://schemas.openxmlformats.org/officeDocument/2006/math">
                    <m:oMathParaPr>
                      <m:jc m:val="left"/>
                    </m:oMathParaPr>
                    <m:oMath xmlns:m="http://schemas.openxmlformats.org/officeDocument/2006/math">
                      <m:f>
                        <m:fPr>
                          <m:ctrlPr>
                            <a:rPr lang="zh-CN" altLang="en-US" sz="2400" b="1" i="1" smtClean="0">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𝒙</m:t>
                              </m:r>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𝒕</m:t>
                              </m:r>
                            </m:e>
                          </m:d>
                        </m:num>
                        <m:den>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𝒕</m:t>
                          </m:r>
                        </m:den>
                      </m:f>
                      <m:r>
                        <a:rPr lang="zh-CN" altLang="en-US" sz="2400" b="1" i="1">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𝑫</m:t>
                          </m:r>
                        </m:e>
                        <m:sub>
                          <m:r>
                            <a:rPr lang="zh-CN" altLang="en-US" sz="2400" b="1" i="1">
                              <a:solidFill>
                                <a:srgbClr val="0000FF"/>
                              </a:solidFill>
                              <a:latin typeface="Cambria Math" panose="02040503050406030204" pitchFamily="18" charset="0"/>
                            </a:rPr>
                            <m:t>𝒑</m:t>
                          </m:r>
                        </m:sub>
                      </m:sSub>
                      <m:f>
                        <m:fPr>
                          <m:ctrlPr>
                            <a:rPr lang="zh-CN" altLang="en-US" sz="2400" b="1" i="1">
                              <a:solidFill>
                                <a:srgbClr val="0000FF"/>
                              </a:solidFill>
                              <a:latin typeface="Cambria Math" panose="02040503050406030204" pitchFamily="18" charset="0"/>
                            </a:rPr>
                          </m:ctrlPr>
                        </m:fPr>
                        <m:num>
                          <m:sSup>
                            <m:sSupPr>
                              <m:ctrlPr>
                                <a:rPr lang="zh-CN" altLang="en-US" sz="2400" b="1" i="1">
                                  <a:solidFill>
                                    <a:srgbClr val="0000FF"/>
                                  </a:solidFill>
                                  <a:latin typeface="Cambria Math" panose="02040503050406030204" pitchFamily="18" charset="0"/>
                                </a:rPr>
                              </m:ctrlPr>
                            </m:sSupPr>
                            <m:e>
                              <m:r>
                                <a:rPr lang="zh-CN" altLang="en-US" sz="2400" b="1" i="1">
                                  <a:solidFill>
                                    <a:srgbClr val="0000FF"/>
                                  </a:solidFill>
                                  <a:latin typeface="Cambria Math" panose="02040503050406030204" pitchFamily="18" charset="0"/>
                                </a:rPr>
                                <m:t>𝝏</m:t>
                              </m:r>
                            </m:e>
                            <m:sup>
                              <m:r>
                                <a:rPr lang="zh-CN" altLang="en-US" sz="2400" b="1" i="1">
                                  <a:solidFill>
                                    <a:srgbClr val="0000FF"/>
                                  </a:solidFill>
                                  <a:latin typeface="Cambria Math" panose="02040503050406030204" pitchFamily="18" charset="0"/>
                                </a:rPr>
                                <m:t>𝟐</m:t>
                              </m:r>
                            </m:sup>
                          </m:sSup>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𝒙</m:t>
                              </m:r>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𝒕</m:t>
                              </m:r>
                            </m:e>
                          </m:d>
                        </m:num>
                        <m:den>
                          <m:sSup>
                            <m:sSupPr>
                              <m:ctrlPr>
                                <a:rPr lang="zh-CN" altLang="en-US" sz="2400" b="1" i="1">
                                  <a:solidFill>
                                    <a:srgbClr val="0000FF"/>
                                  </a:solidFill>
                                  <a:latin typeface="Cambria Math" panose="02040503050406030204" pitchFamily="18" charset="0"/>
                                </a:rPr>
                              </m:ctrlPr>
                            </m:sSupPr>
                            <m:e>
                              <m:r>
                                <a:rPr lang="zh-CN" altLang="en-US" sz="2400" b="1" i="1">
                                  <a:solidFill>
                                    <a:srgbClr val="0000FF"/>
                                  </a:solidFill>
                                  <a:latin typeface="Cambria Math" panose="02040503050406030204" pitchFamily="18" charset="0"/>
                                </a:rPr>
                                <m:t>𝝏</m:t>
                              </m:r>
                            </m:e>
                            <m:sup>
                              <m:r>
                                <a:rPr lang="zh-CN" altLang="en-US" sz="2400" b="1" i="1">
                                  <a:solidFill>
                                    <a:srgbClr val="0000FF"/>
                                  </a:solidFill>
                                  <a:latin typeface="Cambria Math" panose="02040503050406030204" pitchFamily="18" charset="0"/>
                                </a:rPr>
                                <m:t>𝟐</m:t>
                              </m:r>
                            </m:sup>
                          </m:sSup>
                          <m:r>
                            <a:rPr lang="zh-CN" altLang="en-US" sz="2400" b="1" i="1">
                              <a:solidFill>
                                <a:srgbClr val="0000FF"/>
                              </a:solidFill>
                              <a:latin typeface="Cambria Math" panose="02040503050406030204" pitchFamily="18" charset="0"/>
                            </a:rPr>
                            <m:t>𝒙</m:t>
                          </m:r>
                        </m:den>
                      </m:f>
                      <m:r>
                        <a:rPr lang="zh-CN" altLang="en-US" sz="2400" b="1" i="1">
                          <a:solidFill>
                            <a:srgbClr val="0000FF"/>
                          </a:solidFill>
                          <a:latin typeface="Cambria Math" panose="02040503050406030204" pitchFamily="18" charset="0"/>
                        </a:rPr>
                        <m:t>−</m:t>
                      </m:r>
                      <m:f>
                        <m:fPr>
                          <m:ctrlPr>
                            <a:rPr lang="zh-CN" altLang="en-US" sz="2400" b="1" i="1">
                              <a:solidFill>
                                <a:srgbClr val="0000FF"/>
                              </a:solidFill>
                              <a:latin typeface="Cambria Math" panose="02040503050406030204" pitchFamily="18" charset="0"/>
                            </a:rPr>
                          </m:ctrlPr>
                        </m:fPr>
                        <m:num>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𝒙</m:t>
                              </m:r>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𝒕</m:t>
                              </m:r>
                            </m:e>
                          </m:d>
                          <m:r>
                            <a:rPr lang="zh-CN" altLang="en-US" sz="2400" b="1" i="1">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𝟎</m:t>
                              </m:r>
                            </m:sub>
                          </m:sSub>
                        </m:num>
                        <m:den>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𝝉</m:t>
                              </m:r>
                            </m:e>
                            <m:sub>
                              <m:r>
                                <a:rPr lang="en-US" altLang="zh-CN" sz="2400" b="1" i="1" smtClean="0">
                                  <a:solidFill>
                                    <a:srgbClr val="0000FF"/>
                                  </a:solidFill>
                                  <a:latin typeface="Cambria Math" panose="02040503050406030204" pitchFamily="18" charset="0"/>
                                </a:rPr>
                                <m:t>𝒑</m:t>
                              </m:r>
                            </m:sub>
                          </m:sSub>
                        </m:den>
                      </m:f>
                    </m:oMath>
                  </m:oMathPara>
                </a14:m>
                <a:endParaRPr lang="zh-CN" altLang="en-US" sz="2400" b="1" dirty="0">
                  <a:solidFill>
                    <a:srgbClr val="0000FF"/>
                  </a:solidFill>
                </a:endParaRPr>
              </a:p>
            </p:txBody>
          </p:sp>
        </mc:Choice>
        <mc:Fallback>
          <p:sp>
            <p:nvSpPr>
              <p:cNvPr id="14339" name="Object 3">
                <a:hlinkClick r:id="" action="ppaction://ole?verb=1"/>
              </p:cNvPr>
              <p:cNvSpPr txBox="1">
                <a:spLocks noRot="1" noChangeAspect="1" noMove="1" noResize="1" noEditPoints="1" noAdjustHandles="1" noChangeArrowheads="1" noChangeShapeType="1" noTextEdit="1"/>
              </p:cNvSpPr>
              <p:nvPr/>
            </p:nvSpPr>
            <p:spPr bwMode="auto">
              <a:xfrm>
                <a:off x="1051436" y="-121112"/>
                <a:ext cx="6690044" cy="1368152"/>
              </a:xfrm>
              <a:prstGeom prst="rect">
                <a:avLst/>
              </a:prstGeom>
              <a:blipFill rotWithShape="1">
                <a:blip r:embed="rId1"/>
                <a:stretch>
                  <a:fillRect l="-8" t="34" r="3" b="39"/>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9CABFFD9-E4F2-48E3-8D79-AFD35B0922C2}" type="slidenum">
              <a:rPr lang="zh-CN" altLang="en-US" smtClean="0"/>
            </a:fld>
            <a:endParaRPr lang="zh-CN" altLang="en-US"/>
          </a:p>
        </p:txBody>
      </p:sp>
      <mc:AlternateContent xmlns:mc="http://schemas.openxmlformats.org/markup-compatibility/2006">
        <mc:Choice xmlns:a14="http://schemas.microsoft.com/office/drawing/2010/main" Requires="a14">
          <p:sp>
            <p:nvSpPr>
              <p:cNvPr id="7" name="对象 6"/>
              <p:cNvSpPr txBox="1"/>
              <p:nvPr/>
            </p:nvSpPr>
            <p:spPr bwMode="auto">
              <a:xfrm>
                <a:off x="1811182" y="3313678"/>
                <a:ext cx="6552728" cy="1343325"/>
              </a:xfrm>
              <a:prstGeom prst="rect">
                <a:avLst/>
              </a:prstGeom>
              <a:noFill/>
            </p:spPr>
            <p:txBody>
              <a:bodyPr>
                <a:noAutofit/>
              </a:bodyPr>
              <a:lstStyle/>
              <a:p>
                <a:pPr>
                  <a:lnSpc>
                    <a:spcPct val="150000"/>
                  </a:lnSpc>
                </a:pPr>
                <a14:m>
                  <m:oMathPara xmlns:m="http://schemas.openxmlformats.org/officeDocument/2006/math">
                    <m:oMathParaPr>
                      <m:jc m:val="left"/>
                    </m:oMathParaPr>
                    <m:oMath xmlns:m="http://schemas.openxmlformats.org/officeDocument/2006/math">
                      <m:r>
                        <a:rPr lang="zh-CN" altLang="en-US" sz="2400" b="1" i="1" smtClean="0">
                          <a:solidFill>
                            <a:srgbClr val="0000FF"/>
                          </a:solidFill>
                          <a:latin typeface="Cambria Math" panose="02040503050406030204" pitchFamily="18" charset="0"/>
                        </a:rPr>
                        <m:t>𝒋</m:t>
                      </m:r>
                      <m:r>
                        <a:rPr lang="zh-CN" altLang="en-US" sz="2400" b="1" i="1" smtClean="0">
                          <a:solidFill>
                            <a:srgbClr val="0000FF"/>
                          </a:solidFill>
                          <a:latin typeface="Cambria Math" panose="02040503050406030204" pitchFamily="18" charset="0"/>
                        </a:rPr>
                        <m:t>𝝎</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𝒙</m:t>
                          </m:r>
                        </m:e>
                      </m:d>
                      <m:r>
                        <a:rPr lang="zh-CN" altLang="en-US" sz="2400" b="1" i="1">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𝑫</m:t>
                          </m:r>
                        </m:e>
                        <m:sub>
                          <m:r>
                            <a:rPr lang="zh-CN" altLang="en-US" sz="2400" b="1" i="1">
                              <a:solidFill>
                                <a:srgbClr val="0000FF"/>
                              </a:solidFill>
                              <a:latin typeface="Cambria Math" panose="02040503050406030204" pitchFamily="18" charset="0"/>
                            </a:rPr>
                            <m:t>𝒑</m:t>
                          </m:r>
                        </m:sub>
                      </m:sSub>
                      <m:f>
                        <m:fPr>
                          <m:ctrlPr>
                            <a:rPr lang="zh-CN" altLang="en-US" sz="2400" b="1" i="1">
                              <a:solidFill>
                                <a:srgbClr val="0000FF"/>
                              </a:solidFill>
                              <a:latin typeface="Cambria Math" panose="02040503050406030204" pitchFamily="18" charset="0"/>
                            </a:rPr>
                          </m:ctrlPr>
                        </m:fPr>
                        <m:num>
                          <m:sSup>
                            <m:sSupPr>
                              <m:ctrlPr>
                                <a:rPr lang="zh-CN" altLang="en-US" sz="2400" b="1" i="1">
                                  <a:solidFill>
                                    <a:srgbClr val="0000FF"/>
                                  </a:solidFill>
                                  <a:latin typeface="Cambria Math" panose="02040503050406030204" pitchFamily="18" charset="0"/>
                                </a:rPr>
                              </m:ctrlPr>
                            </m:sSupPr>
                            <m:e>
                              <m:r>
                                <a:rPr lang="zh-CN" altLang="en-US" sz="2400" b="1" i="1">
                                  <a:solidFill>
                                    <a:srgbClr val="0000FF"/>
                                  </a:solidFill>
                                  <a:latin typeface="Cambria Math" panose="02040503050406030204" pitchFamily="18" charset="0"/>
                                </a:rPr>
                                <m:t>𝝏</m:t>
                              </m:r>
                            </m:e>
                            <m:sup>
                              <m:r>
                                <a:rPr lang="zh-CN" altLang="en-US" sz="2400" b="1" i="1">
                                  <a:solidFill>
                                    <a:srgbClr val="0000FF"/>
                                  </a:solidFill>
                                  <a:latin typeface="Cambria Math" panose="02040503050406030204" pitchFamily="18" charset="0"/>
                                </a:rPr>
                                <m:t>𝟐</m:t>
                              </m:r>
                            </m:sup>
                          </m:sSup>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𝒙</m:t>
                              </m:r>
                            </m:e>
                          </m:d>
                        </m:num>
                        <m:den>
                          <m:sSup>
                            <m:sSupPr>
                              <m:ctrlPr>
                                <a:rPr lang="zh-CN" altLang="en-US" sz="2400" b="1" i="1">
                                  <a:solidFill>
                                    <a:srgbClr val="0000FF"/>
                                  </a:solidFill>
                                  <a:latin typeface="Cambria Math" panose="02040503050406030204" pitchFamily="18" charset="0"/>
                                </a:rPr>
                              </m:ctrlPr>
                            </m:sSupPr>
                            <m:e>
                              <m:r>
                                <a:rPr lang="zh-CN" altLang="en-US" sz="2400" b="1" i="1">
                                  <a:solidFill>
                                    <a:srgbClr val="0000FF"/>
                                  </a:solidFill>
                                  <a:latin typeface="Cambria Math" panose="02040503050406030204" pitchFamily="18" charset="0"/>
                                </a:rPr>
                                <m:t>𝝏</m:t>
                              </m:r>
                            </m:e>
                            <m:sup>
                              <m:r>
                                <a:rPr lang="zh-CN" altLang="en-US" sz="2400" b="1" i="1">
                                  <a:solidFill>
                                    <a:srgbClr val="0000FF"/>
                                  </a:solidFill>
                                  <a:latin typeface="Cambria Math" panose="02040503050406030204" pitchFamily="18" charset="0"/>
                                </a:rPr>
                                <m:t>𝟐</m:t>
                              </m:r>
                            </m:sup>
                          </m:sSup>
                          <m:r>
                            <a:rPr lang="zh-CN" altLang="en-US" sz="2400" b="1" i="1">
                              <a:solidFill>
                                <a:srgbClr val="0000FF"/>
                              </a:solidFill>
                              <a:latin typeface="Cambria Math" panose="02040503050406030204" pitchFamily="18" charset="0"/>
                            </a:rPr>
                            <m:t>𝒙</m:t>
                          </m:r>
                        </m:den>
                      </m:f>
                      <m:r>
                        <a:rPr lang="zh-CN" altLang="en-US" sz="2400" b="1" i="1">
                          <a:solidFill>
                            <a:srgbClr val="0000FF"/>
                          </a:solidFill>
                          <a:latin typeface="Cambria Math" panose="02040503050406030204" pitchFamily="18" charset="0"/>
                        </a:rPr>
                        <m:t>−</m:t>
                      </m:r>
                      <m:f>
                        <m:fPr>
                          <m:ctrlPr>
                            <a:rPr lang="zh-CN" altLang="en-US" sz="2400" b="1" i="1">
                              <a:solidFill>
                                <a:srgbClr val="0000FF"/>
                              </a:solidFill>
                              <a:latin typeface="Cambria Math" panose="02040503050406030204" pitchFamily="18" charset="0"/>
                            </a:rPr>
                          </m:ctrlPr>
                        </m:fPr>
                        <m:num>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𝒙</m:t>
                              </m:r>
                            </m:e>
                          </m:d>
                        </m:num>
                        <m:den>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𝝉</m:t>
                              </m:r>
                            </m:e>
                            <m:sub>
                              <m:r>
                                <a:rPr lang="zh-CN" altLang="en-US" sz="2400" b="1" i="1">
                                  <a:solidFill>
                                    <a:srgbClr val="0000FF"/>
                                  </a:solidFill>
                                  <a:latin typeface="Cambria Math" panose="02040503050406030204" pitchFamily="18" charset="0"/>
                                </a:rPr>
                                <m:t>𝒑</m:t>
                              </m:r>
                            </m:sub>
                          </m:sSub>
                        </m:den>
                      </m:f>
                    </m:oMath>
                  </m:oMathPara>
                </a14:m>
                <a:br>
                  <a:rPr lang="zh-CN" altLang="en-US" sz="2400" b="1" i="1" dirty="0">
                    <a:solidFill>
                      <a:srgbClr val="0000FF"/>
                    </a:solidFill>
                    <a:latin typeface="Cambria Math" panose="02040503050406030204" pitchFamily="18" charset="0"/>
                  </a:rPr>
                </a:br>
                <a:endParaRPr lang="zh-CN" altLang="en-US" sz="2400" b="1" dirty="0">
                  <a:solidFill>
                    <a:srgbClr val="0000FF"/>
                  </a:solidFill>
                </a:endParaRPr>
              </a:p>
            </p:txBody>
          </p:sp>
        </mc:Choice>
        <mc:Fallback>
          <p:sp>
            <p:nvSpPr>
              <p:cNvPr id="7" name="对象 6"/>
              <p:cNvSpPr txBox="1">
                <a:spLocks noRot="1" noChangeAspect="1" noMove="1" noResize="1" noEditPoints="1" noAdjustHandles="1" noChangeArrowheads="1" noChangeShapeType="1" noTextEdit="1"/>
              </p:cNvSpPr>
              <p:nvPr/>
            </p:nvSpPr>
            <p:spPr bwMode="auto">
              <a:xfrm>
                <a:off x="1811182" y="3313678"/>
                <a:ext cx="6552728" cy="1343325"/>
              </a:xfrm>
              <a:prstGeom prst="rect">
                <a:avLst/>
              </a:prstGeom>
              <a:blipFill rotWithShape="1">
                <a:blip r:embed="rId2"/>
                <a:stretch>
                  <a:fillRect l="-2" t="-18" r="5" b="-38343"/>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3867756" y="2528390"/>
            <a:ext cx="3462872" cy="996887"/>
          </a:xfrm>
          <a:prstGeom prst="rect">
            <a:avLst/>
          </a:prstGeom>
        </p:spPr>
      </p:pic>
      <p:pic>
        <p:nvPicPr>
          <p:cNvPr id="10" name="图片 9"/>
          <p:cNvPicPr>
            <a:picLocks noChangeAspect="1"/>
          </p:cNvPicPr>
          <p:nvPr/>
        </p:nvPicPr>
        <p:blipFill>
          <a:blip r:embed="rId4"/>
          <a:stretch>
            <a:fillRect/>
          </a:stretch>
        </p:blipFill>
        <p:spPr>
          <a:xfrm>
            <a:off x="4788024" y="4915631"/>
            <a:ext cx="4151126" cy="1958865"/>
          </a:xfrm>
          <a:prstGeom prst="rect">
            <a:avLst/>
          </a:prstGeom>
          <a:solidFill>
            <a:srgbClr val="92D050">
              <a:alpha val="76000"/>
            </a:srgbClr>
          </a:solidFill>
        </p:spPr>
      </p:pic>
      <mc:AlternateContent xmlns:mc="http://schemas.openxmlformats.org/markup-compatibility/2006">
        <mc:Choice xmlns:a14="http://schemas.microsoft.com/office/drawing/2010/main" Requires="a14">
          <p:sp>
            <p:nvSpPr>
              <p:cNvPr id="8" name="对象 10"/>
              <p:cNvSpPr txBox="1"/>
              <p:nvPr/>
            </p:nvSpPr>
            <p:spPr bwMode="auto">
              <a:xfrm>
                <a:off x="1619672" y="1294364"/>
                <a:ext cx="6187544" cy="630143"/>
              </a:xfrm>
              <a:prstGeom prst="rect">
                <a:avLst/>
              </a:prstGeom>
              <a:noFill/>
            </p:spPr>
            <p:txBody>
              <a:bodyPr>
                <a:normAutofit/>
              </a:bodyPr>
              <a:lstStyle/>
              <a:p>
                <a14:m>
                  <m:oMathPara xmlns:m="http://schemas.openxmlformats.org/officeDocument/2006/math">
                    <m:oMathParaPr>
                      <m:jc m:val="left"/>
                    </m:oMathParaPr>
                    <m:oMath xmlns:m="http://schemas.openxmlformats.org/officeDocument/2006/math">
                      <m:sSub>
                        <m:sSubPr>
                          <m:ctrlPr>
                            <a:rPr lang="zh-CN" altLang="en-US" sz="2400" b="1" i="1" smtClean="0">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𝒙</m:t>
                          </m:r>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𝒕</m:t>
                          </m:r>
                        </m:e>
                      </m:d>
                      <m:r>
                        <a:rPr lang="zh-CN" altLang="en-US" sz="2400" b="1" i="1">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en-US" altLang="zh-CN" sz="2400" b="1" i="1" smtClean="0">
                              <a:solidFill>
                                <a:srgbClr val="0000FF"/>
                              </a:solidFill>
                              <a:latin typeface="Cambria Math" panose="02040503050406030204" pitchFamily="18" charset="0"/>
                            </a:rPr>
                            <m:t>𝒔</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𝒙</m:t>
                          </m:r>
                        </m:e>
                      </m:d>
                      <m:r>
                        <a:rPr lang="zh-CN" altLang="en-US" sz="2400" b="1" i="1">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𝒙</m:t>
                          </m:r>
                        </m:e>
                      </m:d>
                      <m:func>
                        <m:funcPr>
                          <m:ctrlPr>
                            <a:rPr lang="zh-CN" altLang="en-US" sz="2400" b="1" i="1">
                              <a:solidFill>
                                <a:srgbClr val="0000FF"/>
                              </a:solidFill>
                              <a:latin typeface="Cambria Math" panose="02040503050406030204" pitchFamily="18" charset="0"/>
                            </a:rPr>
                          </m:ctrlPr>
                        </m:funcPr>
                        <m:fName>
                          <m:r>
                            <a:rPr lang="zh-CN" altLang="en-US" sz="2400" b="1" i="0">
                              <a:solidFill>
                                <a:srgbClr val="0000FF"/>
                              </a:solidFill>
                              <a:latin typeface="Cambria Math" panose="02040503050406030204" pitchFamily="18" charset="0"/>
                            </a:rPr>
                            <m:t>𝐞𝐱𝐩</m:t>
                          </m:r>
                        </m:fName>
                        <m:e>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𝒋</m:t>
                              </m:r>
                              <m:r>
                                <a:rPr lang="zh-CN" altLang="en-US" sz="2400" b="1" i="1">
                                  <a:solidFill>
                                    <a:srgbClr val="0000FF"/>
                                  </a:solidFill>
                                  <a:latin typeface="Cambria Math" panose="02040503050406030204" pitchFamily="18" charset="0"/>
                                </a:rPr>
                                <m:t>𝝎</m:t>
                              </m:r>
                              <m:r>
                                <a:rPr lang="zh-CN" altLang="en-US" sz="2400" b="1" i="1">
                                  <a:solidFill>
                                    <a:srgbClr val="0000FF"/>
                                  </a:solidFill>
                                  <a:latin typeface="Cambria Math" panose="02040503050406030204" pitchFamily="18" charset="0"/>
                                </a:rPr>
                                <m:t>𝒕</m:t>
                              </m:r>
                            </m:e>
                          </m:d>
                        </m:e>
                      </m:func>
                    </m:oMath>
                  </m:oMathPara>
                </a14:m>
                <a:endParaRPr lang="zh-CN" altLang="en-US" sz="2400" b="1" dirty="0">
                  <a:solidFill>
                    <a:srgbClr val="0000FF"/>
                  </a:solidFill>
                </a:endParaRPr>
              </a:p>
            </p:txBody>
          </p:sp>
        </mc:Choice>
        <mc:Fallback>
          <p:sp>
            <p:nvSpPr>
              <p:cNvPr id="8" name="对象 10"/>
              <p:cNvSpPr txBox="1">
                <a:spLocks noRot="1" noChangeAspect="1" noMove="1" noResize="1" noEditPoints="1" noAdjustHandles="1" noChangeArrowheads="1" noChangeShapeType="1" noTextEdit="1"/>
              </p:cNvSpPr>
              <p:nvPr/>
            </p:nvSpPr>
            <p:spPr bwMode="auto">
              <a:xfrm>
                <a:off x="1619672" y="1294364"/>
                <a:ext cx="6187544" cy="630143"/>
              </a:xfrm>
              <a:prstGeom prst="rect">
                <a:avLst/>
              </a:prstGeom>
              <a:blipFill rotWithShape="1">
                <a:blip r:embed="rId5"/>
                <a:stretch>
                  <a:fillRect l="-7" t="-37" r="9" b="73"/>
                </a:stretch>
              </a:blipFill>
            </p:spPr>
            <p:txBody>
              <a:bodyPr/>
              <a:lstStyle/>
              <a:p>
                <a:r>
                  <a:rPr lang="zh-CN" altLang="en-US">
                    <a:noFill/>
                  </a:rPr>
                  <a:t> </a:t>
                </a:r>
              </a:p>
            </p:txBody>
          </p:sp>
        </mc:Fallback>
      </mc:AlternateContent>
      <p:sp>
        <p:nvSpPr>
          <p:cNvPr id="3" name="矩形 2"/>
          <p:cNvSpPr/>
          <p:nvPr/>
        </p:nvSpPr>
        <p:spPr>
          <a:xfrm>
            <a:off x="4720661" y="4936527"/>
            <a:ext cx="4302287" cy="1758452"/>
          </a:xfrm>
          <a:prstGeom prst="rect">
            <a:avLst/>
          </a:prstGeom>
          <a:solidFill>
            <a:srgbClr val="FF0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533124" y="2141188"/>
            <a:ext cx="1686948" cy="258256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矩形 5"/>
              <p:cNvSpPr/>
              <p:nvPr/>
            </p:nvSpPr>
            <p:spPr>
              <a:xfrm>
                <a:off x="599906" y="4943847"/>
                <a:ext cx="3796552" cy="1412503"/>
              </a:xfrm>
              <a:prstGeom prst="rect">
                <a:avLst/>
              </a:prstGeom>
            </p:spPr>
            <p:txBody>
              <a:bodyPr wrap="none">
                <a:spAutoFit/>
              </a:bodyPr>
              <a:lstStyle/>
              <a:p>
                <a:pPr lvl="0">
                  <a:lnSpc>
                    <a:spcPct val="150000"/>
                  </a:lnSpc>
                </a:pPr>
                <a14:m>
                  <m:oMathPara xmlns:m="http://schemas.openxmlformats.org/officeDocument/2006/math">
                    <m:oMathParaPr>
                      <m:jc m:val="left"/>
                    </m:oMathParaPr>
                    <m:oMath xmlns:m="http://schemas.openxmlformats.org/officeDocument/2006/math">
                      <m:f>
                        <m:fPr>
                          <m:ctrlPr>
                            <a:rPr lang="zh-CN" altLang="en-US" sz="2400" b="1" i="1">
                              <a:solidFill>
                                <a:srgbClr val="0000FF"/>
                              </a:solidFill>
                              <a:latin typeface="Cambria Math" panose="02040503050406030204" pitchFamily="18" charset="0"/>
                            </a:rPr>
                          </m:ctrlPr>
                        </m:fPr>
                        <m:num>
                          <m:sSup>
                            <m:sSupPr>
                              <m:ctrlPr>
                                <a:rPr lang="zh-CN" altLang="en-US" sz="2400" b="1" i="1">
                                  <a:solidFill>
                                    <a:srgbClr val="0000FF"/>
                                  </a:solidFill>
                                  <a:latin typeface="Cambria Math" panose="02040503050406030204" pitchFamily="18" charset="0"/>
                                </a:rPr>
                              </m:ctrlPr>
                            </m:sSupPr>
                            <m:e>
                              <m:r>
                                <a:rPr lang="zh-CN" altLang="en-US" sz="2400" b="1" i="1">
                                  <a:solidFill>
                                    <a:srgbClr val="0000FF"/>
                                  </a:solidFill>
                                  <a:latin typeface="Cambria Math" panose="02040503050406030204" pitchFamily="18" charset="0"/>
                                </a:rPr>
                                <m:t>𝒅</m:t>
                              </m:r>
                            </m:e>
                            <m:sup>
                              <m:r>
                                <a:rPr lang="zh-CN" altLang="en-US" sz="2400" b="1" i="1">
                                  <a:solidFill>
                                    <a:srgbClr val="0000FF"/>
                                  </a:solidFill>
                                  <a:latin typeface="Cambria Math" panose="02040503050406030204" pitchFamily="18" charset="0"/>
                                </a:rPr>
                                <m:t>𝟐</m:t>
                              </m:r>
                            </m:sup>
                          </m:sSup>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𝟏</m:t>
                              </m:r>
                            </m:sub>
                          </m:sSub>
                        </m:num>
                        <m:den>
                          <m:r>
                            <a:rPr lang="zh-CN" altLang="en-US" sz="2400" b="1" i="1">
                              <a:solidFill>
                                <a:srgbClr val="0000FF"/>
                              </a:solidFill>
                              <a:latin typeface="Cambria Math" panose="02040503050406030204" pitchFamily="18" charset="0"/>
                            </a:rPr>
                            <m:t>𝒅</m:t>
                          </m:r>
                          <m:sSup>
                            <m:sSupPr>
                              <m:ctrlPr>
                                <a:rPr lang="zh-CN" altLang="en-US" sz="2400" b="1" i="1">
                                  <a:solidFill>
                                    <a:srgbClr val="0000FF"/>
                                  </a:solidFill>
                                  <a:latin typeface="Cambria Math" panose="02040503050406030204" pitchFamily="18" charset="0"/>
                                </a:rPr>
                              </m:ctrlPr>
                            </m:sSupPr>
                            <m:e>
                              <m:r>
                                <a:rPr lang="zh-CN" altLang="en-US" sz="2400" b="1" i="1">
                                  <a:solidFill>
                                    <a:srgbClr val="0000FF"/>
                                  </a:solidFill>
                                  <a:latin typeface="Cambria Math" panose="02040503050406030204" pitchFamily="18" charset="0"/>
                                </a:rPr>
                                <m:t>𝒙</m:t>
                              </m:r>
                            </m:e>
                            <m:sup>
                              <m:r>
                                <a:rPr lang="zh-CN" altLang="en-US" sz="2400" b="1" i="1">
                                  <a:solidFill>
                                    <a:srgbClr val="0000FF"/>
                                  </a:solidFill>
                                  <a:latin typeface="Cambria Math" panose="02040503050406030204" pitchFamily="18" charset="0"/>
                                </a:rPr>
                                <m:t>𝟐</m:t>
                              </m:r>
                            </m:sup>
                          </m:sSup>
                        </m:den>
                      </m:f>
                      <m:r>
                        <a:rPr lang="zh-CN" altLang="en-US" sz="2400" b="1" i="1">
                          <a:solidFill>
                            <a:srgbClr val="0000FF"/>
                          </a:solidFill>
                          <a:latin typeface="Cambria Math" panose="02040503050406030204" pitchFamily="18" charset="0"/>
                        </a:rPr>
                        <m:t>−</m:t>
                      </m:r>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𝟏</m:t>
                          </m:r>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𝒋</m:t>
                          </m:r>
                          <m:r>
                            <a:rPr lang="zh-CN" altLang="en-US" sz="2400" b="1" i="1">
                              <a:solidFill>
                                <a:srgbClr val="0000FF"/>
                              </a:solidFill>
                              <a:latin typeface="Cambria Math" panose="02040503050406030204" pitchFamily="18" charset="0"/>
                            </a:rPr>
                            <m:t>𝝎</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𝝉</m:t>
                              </m:r>
                            </m:e>
                            <m:sub>
                              <m:r>
                                <a:rPr lang="zh-CN" altLang="en-US" sz="2400" b="1" i="1">
                                  <a:solidFill>
                                    <a:srgbClr val="0000FF"/>
                                  </a:solidFill>
                                  <a:latin typeface="Cambria Math" panose="02040503050406030204" pitchFamily="18" charset="0"/>
                                </a:rPr>
                                <m:t>𝒑</m:t>
                              </m:r>
                            </m:sub>
                          </m:sSub>
                        </m:num>
                        <m:den>
                          <m:sSubSup>
                            <m:sSubSupPr>
                              <m:ctrlPr>
                                <a:rPr lang="zh-CN" altLang="en-US" sz="2400" b="1" i="1">
                                  <a:solidFill>
                                    <a:srgbClr val="0000FF"/>
                                  </a:solidFill>
                                  <a:latin typeface="Cambria Math" panose="02040503050406030204" pitchFamily="18" charset="0"/>
                                </a:rPr>
                              </m:ctrlPr>
                            </m:sSubSupPr>
                            <m:e>
                              <m:r>
                                <a:rPr lang="zh-CN" altLang="en-US" sz="2400" b="1" i="1">
                                  <a:solidFill>
                                    <a:srgbClr val="0000FF"/>
                                  </a:solidFill>
                                  <a:latin typeface="Cambria Math" panose="02040503050406030204" pitchFamily="18" charset="0"/>
                                </a:rPr>
                                <m:t>𝑳</m:t>
                              </m:r>
                            </m:e>
                            <m:sub>
                              <m:r>
                                <a:rPr lang="zh-CN" altLang="en-US" sz="2400" b="1" i="1">
                                  <a:solidFill>
                                    <a:srgbClr val="0000FF"/>
                                  </a:solidFill>
                                  <a:latin typeface="Cambria Math" panose="02040503050406030204" pitchFamily="18" charset="0"/>
                                </a:rPr>
                                <m:t>𝒑</m:t>
                              </m:r>
                            </m:sub>
                            <m:sup>
                              <m:r>
                                <a:rPr lang="zh-CN" altLang="en-US" sz="2400" b="1" i="1">
                                  <a:solidFill>
                                    <a:srgbClr val="0000FF"/>
                                  </a:solidFill>
                                  <a:latin typeface="Cambria Math" panose="02040503050406030204" pitchFamily="18" charset="0"/>
                                </a:rPr>
                                <m:t>𝟐</m:t>
                              </m:r>
                            </m:sup>
                          </m:sSubSup>
                        </m:den>
                      </m:f>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𝟏</m:t>
                          </m:r>
                        </m:sub>
                      </m:sSub>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𝟎</m:t>
                      </m:r>
                    </m:oMath>
                  </m:oMathPara>
                </a14:m>
                <a:endParaRPr lang="zh-CN" altLang="en-US" sz="2400" b="1" dirty="0">
                  <a:solidFill>
                    <a:srgbClr val="0000FF"/>
                  </a:solidFill>
                </a:endParaRPr>
              </a:p>
            </p:txBody>
          </p:sp>
        </mc:Choice>
        <mc:Fallback>
          <p:sp>
            <p:nvSpPr>
              <p:cNvPr id="6" name="矩形 5"/>
              <p:cNvSpPr>
                <a:spLocks noRot="1" noChangeAspect="1" noMove="1" noResize="1" noEditPoints="1" noAdjustHandles="1" noChangeArrowheads="1" noChangeShapeType="1" noTextEdit="1"/>
              </p:cNvSpPr>
              <p:nvPr/>
            </p:nvSpPr>
            <p:spPr>
              <a:xfrm>
                <a:off x="599906" y="4943847"/>
                <a:ext cx="3796552" cy="1412503"/>
              </a:xfrm>
              <a:prstGeom prst="rect">
                <a:avLst/>
              </a:prstGeom>
              <a:blipFill rotWithShape="1">
                <a:blip r:embed="rId6"/>
                <a:stretch>
                  <a:fillRect l="-12" t="-26" r="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1587822" y="2564904"/>
                <a:ext cx="1728192" cy="80906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en-US" altLang="zh-CN" sz="2400" b="1" i="1">
                                  <a:solidFill>
                                    <a:srgbClr val="0000FF"/>
                                  </a:solidFill>
                                  <a:latin typeface="Cambria Math" panose="02040503050406030204" pitchFamily="18" charset="0"/>
                                </a:rPr>
                                <m:t>𝒔</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𝒙</m:t>
                              </m:r>
                            </m:e>
                          </m:d>
                        </m:num>
                        <m:den>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𝒕</m:t>
                          </m:r>
                        </m:den>
                      </m:f>
                    </m:oMath>
                  </m:oMathPara>
                </a14:m>
                <a:endParaRPr lang="zh-CN" altLang="en-US" sz="2400" b="1" dirty="0">
                  <a:solidFill>
                    <a:srgbClr val="0000FF"/>
                  </a:solidFill>
                  <a:latin typeface="+mn-ea"/>
                </a:endParaRPr>
              </a:p>
            </p:txBody>
          </p:sp>
        </mc:Choice>
        <mc:Fallback>
          <p:sp>
            <p:nvSpPr>
              <p:cNvPr id="9" name="矩形 8"/>
              <p:cNvSpPr>
                <a:spLocks noRot="1" noChangeAspect="1" noMove="1" noResize="1" noEditPoints="1" noAdjustHandles="1" noChangeArrowheads="1" noChangeShapeType="1" noTextEdit="1"/>
              </p:cNvSpPr>
              <p:nvPr/>
            </p:nvSpPr>
            <p:spPr>
              <a:xfrm>
                <a:off x="1587822" y="2564904"/>
                <a:ext cx="1728192" cy="809068"/>
              </a:xfrm>
              <a:prstGeom prst="rect">
                <a:avLst/>
              </a:prstGeom>
              <a:blipFill rotWithShape="1">
                <a:blip r:embed="rId7"/>
                <a:stretch>
                  <a:fillRect l="-19" t="-17" r="3" b="27"/>
                </a:stretch>
              </a:blipFill>
            </p:spPr>
            <p:txBody>
              <a:bodyPr/>
              <a:lstStyle/>
              <a:p>
                <a:r>
                  <a:rPr lang="zh-CN" altLang="en-US">
                    <a:noFill/>
                  </a:rPr>
                  <a:t> </a:t>
                </a:r>
              </a:p>
            </p:txBody>
          </p:sp>
        </mc:Fallback>
      </mc:AlternateContent>
      <p:sp>
        <p:nvSpPr>
          <p:cNvPr id="11" name="矩形 10"/>
          <p:cNvSpPr/>
          <p:nvPr/>
        </p:nvSpPr>
        <p:spPr>
          <a:xfrm>
            <a:off x="1587822" y="2374142"/>
            <a:ext cx="1656184" cy="2281333"/>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20633" y="2189925"/>
            <a:ext cx="1296391" cy="2605993"/>
          </a:xfrm>
          <a:prstGeom prst="rect">
            <a:avLst/>
          </a:prstGeom>
          <a:solidFill>
            <a:schemeClr val="accent4">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5362" name="Object 2">
                <a:hlinkClick r:id="" action="ppaction://ole?verb=1"/>
              </p:cNvPr>
              <p:cNvSpPr txBox="1"/>
              <p:nvPr/>
            </p:nvSpPr>
            <p:spPr bwMode="auto">
              <a:xfrm>
                <a:off x="2627784" y="332656"/>
                <a:ext cx="3312368" cy="1224136"/>
              </a:xfrm>
              <a:prstGeom prst="rect">
                <a:avLst/>
              </a:prstGeom>
              <a:noFill/>
            </p:spPr>
            <p:txBody>
              <a:bodyPr>
                <a:normAutofit/>
              </a:bodyPr>
              <a:lstStyle/>
              <a:p>
                <a14:m>
                  <m:oMathPara xmlns:m="http://schemas.openxmlformats.org/officeDocument/2006/math">
                    <m:oMathParaPr>
                      <m:jc m:val="left"/>
                    </m:oMathParaPr>
                    <m:oMath xmlns:m="http://schemas.openxmlformats.org/officeDocument/2006/math">
                      <m:f>
                        <m:fPr>
                          <m:ctrlPr>
                            <a:rPr lang="zh-CN" altLang="en-US" sz="2400" b="1" i="1" smtClean="0">
                              <a:solidFill>
                                <a:srgbClr val="0000FF"/>
                              </a:solidFill>
                              <a:latin typeface="Cambria Math" panose="02040503050406030204" pitchFamily="18" charset="0"/>
                            </a:rPr>
                          </m:ctrlPr>
                        </m:fPr>
                        <m:num>
                          <m:sSup>
                            <m:sSupPr>
                              <m:ctrlPr>
                                <a:rPr lang="zh-CN" altLang="en-US" sz="2400" b="1" i="1">
                                  <a:solidFill>
                                    <a:srgbClr val="0000FF"/>
                                  </a:solidFill>
                                  <a:latin typeface="Cambria Math" panose="02040503050406030204" pitchFamily="18" charset="0"/>
                                </a:rPr>
                              </m:ctrlPr>
                            </m:sSupPr>
                            <m:e>
                              <m:r>
                                <a:rPr lang="zh-CN" altLang="en-US" sz="2400" b="1" i="1">
                                  <a:solidFill>
                                    <a:srgbClr val="0000FF"/>
                                  </a:solidFill>
                                  <a:latin typeface="Cambria Math" panose="02040503050406030204" pitchFamily="18" charset="0"/>
                                </a:rPr>
                                <m:t>𝒅</m:t>
                              </m:r>
                            </m:e>
                            <m:sup>
                              <m:r>
                                <a:rPr lang="zh-CN" altLang="en-US" sz="2400" b="1" i="1">
                                  <a:solidFill>
                                    <a:srgbClr val="0000FF"/>
                                  </a:solidFill>
                                  <a:latin typeface="Cambria Math" panose="02040503050406030204" pitchFamily="18" charset="0"/>
                                </a:rPr>
                                <m:t>𝟐</m:t>
                              </m:r>
                            </m:sup>
                          </m:sSup>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𝒙</m:t>
                              </m:r>
                            </m:e>
                          </m:d>
                        </m:num>
                        <m:den>
                          <m:r>
                            <a:rPr lang="zh-CN" altLang="en-US" sz="2400" b="1" i="1">
                              <a:solidFill>
                                <a:srgbClr val="0000FF"/>
                              </a:solidFill>
                              <a:latin typeface="Cambria Math" panose="02040503050406030204" pitchFamily="18" charset="0"/>
                            </a:rPr>
                            <m:t>𝒅</m:t>
                          </m:r>
                          <m:sSup>
                            <m:sSupPr>
                              <m:ctrlPr>
                                <a:rPr lang="zh-CN" altLang="en-US" sz="2400" b="1" i="1">
                                  <a:solidFill>
                                    <a:srgbClr val="0000FF"/>
                                  </a:solidFill>
                                  <a:latin typeface="Cambria Math" panose="02040503050406030204" pitchFamily="18" charset="0"/>
                                </a:rPr>
                              </m:ctrlPr>
                            </m:sSupPr>
                            <m:e>
                              <m:r>
                                <a:rPr lang="zh-CN" altLang="en-US" sz="2400" b="1" i="1">
                                  <a:solidFill>
                                    <a:srgbClr val="0000FF"/>
                                  </a:solidFill>
                                  <a:latin typeface="Cambria Math" panose="02040503050406030204" pitchFamily="18" charset="0"/>
                                </a:rPr>
                                <m:t>𝒙</m:t>
                              </m:r>
                            </m:e>
                            <m:sup>
                              <m:r>
                                <a:rPr lang="zh-CN" altLang="en-US" sz="2400" b="1" i="1">
                                  <a:solidFill>
                                    <a:srgbClr val="0000FF"/>
                                  </a:solidFill>
                                  <a:latin typeface="Cambria Math" panose="02040503050406030204" pitchFamily="18" charset="0"/>
                                </a:rPr>
                                <m:t>𝟐</m:t>
                              </m:r>
                            </m:sup>
                          </m:sSup>
                        </m:den>
                      </m:f>
                      <m:r>
                        <a:rPr lang="zh-CN" altLang="en-US" sz="2400" b="1" i="1">
                          <a:solidFill>
                            <a:srgbClr val="0000FF"/>
                          </a:solidFill>
                          <a:latin typeface="Cambria Math" panose="02040503050406030204" pitchFamily="18" charset="0"/>
                        </a:rPr>
                        <m:t>−</m:t>
                      </m:r>
                      <m:f>
                        <m:fPr>
                          <m:ctrlPr>
                            <a:rPr lang="zh-CN" altLang="en-US" sz="2400" b="1" i="1">
                              <a:solidFill>
                                <a:srgbClr val="0000FF"/>
                              </a:solidFill>
                              <a:latin typeface="Cambria Math" panose="02040503050406030204" pitchFamily="18" charset="0"/>
                            </a:rPr>
                          </m:ctrlPr>
                        </m:fPr>
                        <m:num>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𝒙</m:t>
                              </m:r>
                            </m:e>
                          </m:d>
                        </m:num>
                        <m:den>
                          <m:sSup>
                            <m:sSupPr>
                              <m:ctrlPr>
                                <a:rPr lang="zh-CN" altLang="en-US" sz="2400" b="1" i="1">
                                  <a:solidFill>
                                    <a:srgbClr val="0000FF"/>
                                  </a:solidFill>
                                  <a:latin typeface="Cambria Math" panose="02040503050406030204" pitchFamily="18" charset="0"/>
                                </a:rPr>
                              </m:ctrlPr>
                            </m:sSupPr>
                            <m:e>
                              <m:sSubSup>
                                <m:sSubSupPr>
                                  <m:ctrlPr>
                                    <a:rPr lang="zh-CN" altLang="en-US" sz="2400" b="1" i="1">
                                      <a:solidFill>
                                        <a:srgbClr val="0000FF"/>
                                      </a:solidFill>
                                      <a:latin typeface="Cambria Math" panose="02040503050406030204" pitchFamily="18" charset="0"/>
                                    </a:rPr>
                                  </m:ctrlPr>
                                </m:sSubSupPr>
                                <m:e>
                                  <m:r>
                                    <a:rPr lang="zh-CN" altLang="en-US" sz="2400" b="1" i="1">
                                      <a:solidFill>
                                        <a:srgbClr val="0000FF"/>
                                      </a:solidFill>
                                      <a:latin typeface="Cambria Math" panose="02040503050406030204" pitchFamily="18" charset="0"/>
                                    </a:rPr>
                                    <m:t>𝑳</m:t>
                                  </m:r>
                                </m:e>
                                <m:sub>
                                  <m:r>
                                    <a:rPr lang="zh-CN" altLang="en-US" sz="2400" b="1" i="1">
                                      <a:solidFill>
                                        <a:srgbClr val="0000FF"/>
                                      </a:solidFill>
                                      <a:latin typeface="Cambria Math" panose="02040503050406030204" pitchFamily="18" charset="0"/>
                                    </a:rPr>
                                    <m:t>𝒑</m:t>
                                  </m:r>
                                </m:sub>
                                <m:sup>
                                  <m:r>
                                    <a:rPr lang="zh-CN" altLang="en-US" sz="2400" b="1" i="1">
                                      <a:solidFill>
                                        <a:srgbClr val="0000FF"/>
                                      </a:solidFill>
                                      <a:latin typeface="Cambria Math" panose="02040503050406030204" pitchFamily="18" charset="0"/>
                                    </a:rPr>
                                    <m:t>′</m:t>
                                  </m:r>
                                </m:sup>
                              </m:sSubSup>
                            </m:e>
                            <m:sup>
                              <m:r>
                                <a:rPr lang="zh-CN" altLang="en-US" sz="2400" b="1" i="1">
                                  <a:solidFill>
                                    <a:srgbClr val="0000FF"/>
                                  </a:solidFill>
                                  <a:latin typeface="Cambria Math" panose="02040503050406030204" pitchFamily="18" charset="0"/>
                                </a:rPr>
                                <m:t>𝟐</m:t>
                              </m:r>
                            </m:sup>
                          </m:sSup>
                        </m:den>
                      </m:f>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𝟎</m:t>
                      </m:r>
                    </m:oMath>
                  </m:oMathPara>
                </a14:m>
                <a:endParaRPr lang="zh-CN" altLang="en-US" sz="2400" b="1" dirty="0">
                  <a:solidFill>
                    <a:srgbClr val="0000FF"/>
                  </a:solidFill>
                  <a:latin typeface="黑体" panose="02010609060101010101" pitchFamily="49" charset="-122"/>
                  <a:ea typeface="黑体" panose="02010609060101010101" pitchFamily="49" charset="-122"/>
                </a:endParaRPr>
              </a:p>
            </p:txBody>
          </p:sp>
        </mc:Choice>
        <mc:Fallback>
          <p:sp>
            <p:nvSpPr>
              <p:cNvPr id="15362" name="Object 2">
                <a:hlinkClick r:id="" action="ppaction://ole?verb=1"/>
              </p:cNvPr>
              <p:cNvSpPr txBox="1">
                <a:spLocks noRot="1" noChangeAspect="1" noMove="1" noResize="1" noEditPoints="1" noAdjustHandles="1" noChangeArrowheads="1" noChangeShapeType="1" noTextEdit="1"/>
              </p:cNvSpPr>
              <p:nvPr/>
            </p:nvSpPr>
            <p:spPr bwMode="auto">
              <a:xfrm>
                <a:off x="2627784" y="332656"/>
                <a:ext cx="3312368" cy="1224136"/>
              </a:xfrm>
              <a:prstGeom prst="rect">
                <a:avLst/>
              </a:prstGeom>
              <a:blipFill rotWithShape="1">
                <a:blip r:embed="rId1"/>
                <a:stretch>
                  <a:fillRect l="-5" t="-45" r="1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363" name="Object 3">
                <a:hlinkClick r:id="" action="ppaction://ole?verb=1"/>
              </p:cNvPr>
              <p:cNvSpPr txBox="1"/>
              <p:nvPr/>
            </p:nvSpPr>
            <p:spPr bwMode="auto">
              <a:xfrm>
                <a:off x="506413" y="2924944"/>
                <a:ext cx="5793779" cy="3600400"/>
              </a:xfrm>
              <a:prstGeom prst="rect">
                <a:avLst/>
              </a:prstGeom>
              <a:noFill/>
            </p:spPr>
            <p:txBody>
              <a:bodyPr>
                <a:normAutofit/>
              </a:bodyPr>
              <a:lstStyle/>
              <a:p>
                <a:pPr>
                  <a:lnSpc>
                    <a:spcPct val="150000"/>
                  </a:lnSpc>
                </a:pPr>
                <a14:m>
                  <m:oMathPara xmlns:m="http://schemas.openxmlformats.org/officeDocument/2006/math">
                    <m:oMathParaPr>
                      <m:jc m:val="left"/>
                    </m:oMathParaPr>
                    <m:oMath xmlns:m="http://schemas.openxmlformats.org/officeDocument/2006/math">
                      <m:r>
                        <a:rPr lang="zh-CN" altLang="en-US" sz="2400" b="1" i="1" smtClean="0">
                          <a:solidFill>
                            <a:srgbClr val="0000FF"/>
                          </a:solidFill>
                          <a:latin typeface="Cambria Math" panose="02040503050406030204" pitchFamily="18" charset="0"/>
                        </a:rPr>
                        <m:t>解为</m:t>
                      </m:r>
                      <m:r>
                        <a:rPr lang="zh-CN" altLang="en-US" sz="2400" b="1" i="1" smtClean="0">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r>
                            <a:rPr lang="en-US" altLang="zh-CN" sz="2400" b="1" i="1" smtClean="0">
                              <a:solidFill>
                                <a:srgbClr val="0000FF"/>
                              </a:solidFill>
                              <a:latin typeface="Cambria Math" panose="02040503050406030204" pitchFamily="18" charset="0"/>
                            </a:rPr>
                            <m:t> </m:t>
                          </m:r>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𝒙</m:t>
                          </m:r>
                        </m:e>
                      </m:d>
                      <m:r>
                        <m:rPr>
                          <m:aln/>
                        </m:rPr>
                        <a:rPr lang="zh-CN" altLang="en-US" sz="2400" b="1" i="1">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𝒙</m:t>
                              </m:r>
                            </m:e>
                            <m:sub>
                              <m:r>
                                <a:rPr lang="zh-CN" altLang="en-US" sz="2400" b="1" i="1">
                                  <a:solidFill>
                                    <a:srgbClr val="0000FF"/>
                                  </a:solidFill>
                                  <a:latin typeface="Cambria Math" panose="02040503050406030204" pitchFamily="18" charset="0"/>
                                </a:rPr>
                                <m:t>𝒏</m:t>
                              </m:r>
                            </m:sub>
                          </m:sSub>
                        </m:e>
                      </m:d>
                      <m:f>
                        <m:fPr>
                          <m:ctrlPr>
                            <a:rPr lang="zh-CN" altLang="en-US" sz="2400" b="1" i="1">
                              <a:solidFill>
                                <a:srgbClr val="0000FF"/>
                              </a:solidFill>
                              <a:latin typeface="Cambria Math" panose="02040503050406030204" pitchFamily="18" charset="0"/>
                            </a:rPr>
                          </m:ctrlPr>
                        </m:fPr>
                        <m:num>
                          <m:func>
                            <m:funcPr>
                              <m:ctrlPr>
                                <a:rPr lang="zh-CN" altLang="en-US" sz="2400" b="1" i="1">
                                  <a:solidFill>
                                    <a:srgbClr val="0000FF"/>
                                  </a:solidFill>
                                  <a:latin typeface="Cambria Math" panose="02040503050406030204" pitchFamily="18" charset="0"/>
                                </a:rPr>
                              </m:ctrlPr>
                            </m:funcPr>
                            <m:fName>
                              <m:r>
                                <a:rPr lang="zh-CN" altLang="en-US" sz="2400" b="1" i="0">
                                  <a:solidFill>
                                    <a:srgbClr val="0000FF"/>
                                  </a:solidFill>
                                  <a:latin typeface="Cambria Math" panose="02040503050406030204" pitchFamily="18" charset="0"/>
                                </a:rPr>
                                <m:t>𝐬𝐢𝐧𝐡</m:t>
                              </m:r>
                            </m:fName>
                            <m:e>
                              <m:d>
                                <m:dPr>
                                  <m:ctrlPr>
                                    <a:rPr lang="zh-CN" altLang="en-US" sz="2400" b="1" i="1">
                                      <a:solidFill>
                                        <a:srgbClr val="0000FF"/>
                                      </a:solidFill>
                                      <a:latin typeface="Cambria Math" panose="02040503050406030204" pitchFamily="18" charset="0"/>
                                    </a:rPr>
                                  </m:ctrlPr>
                                </m:dPr>
                                <m:e>
                                  <m:f>
                                    <m:fPr>
                                      <m:ctrlPr>
                                        <a:rPr lang="zh-CN" altLang="en-US" sz="2400" b="1" i="1">
                                          <a:solidFill>
                                            <a:srgbClr val="0000FF"/>
                                          </a:solidFill>
                                          <a:latin typeface="Cambria Math" panose="02040503050406030204" pitchFamily="18" charset="0"/>
                                        </a:rPr>
                                      </m:ctrlPr>
                                    </m:fPr>
                                    <m:num>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𝑾</m:t>
                                          </m:r>
                                        </m:e>
                                        <m:sub>
                                          <m:r>
                                            <a:rPr lang="zh-CN" altLang="en-US" sz="2400" b="1" i="1">
                                              <a:solidFill>
                                                <a:srgbClr val="0000FF"/>
                                              </a:solidFill>
                                              <a:latin typeface="Cambria Math" panose="02040503050406030204" pitchFamily="18" charset="0"/>
                                            </a:rPr>
                                            <m:t>𝒏</m:t>
                                          </m:r>
                                        </m:sub>
                                      </m:sSub>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𝒙</m:t>
                                      </m:r>
                                    </m:num>
                                    <m:den>
                                      <m:sSubSup>
                                        <m:sSubSupPr>
                                          <m:ctrlPr>
                                            <a:rPr lang="zh-CN" altLang="en-US" sz="2400" b="1" i="1">
                                              <a:solidFill>
                                                <a:srgbClr val="0000FF"/>
                                              </a:solidFill>
                                              <a:latin typeface="Cambria Math" panose="02040503050406030204" pitchFamily="18" charset="0"/>
                                            </a:rPr>
                                          </m:ctrlPr>
                                        </m:sSubSupPr>
                                        <m:e>
                                          <m:r>
                                            <a:rPr lang="zh-CN" altLang="en-US" sz="2400" b="1" i="1">
                                              <a:solidFill>
                                                <a:srgbClr val="0000FF"/>
                                              </a:solidFill>
                                              <a:latin typeface="Cambria Math" panose="02040503050406030204" pitchFamily="18" charset="0"/>
                                            </a:rPr>
                                            <m:t>𝑳</m:t>
                                          </m:r>
                                        </m:e>
                                        <m:sub>
                                          <m:r>
                                            <a:rPr lang="zh-CN" altLang="en-US" sz="2400" b="1" i="1">
                                              <a:solidFill>
                                                <a:srgbClr val="0000FF"/>
                                              </a:solidFill>
                                              <a:latin typeface="Cambria Math" panose="02040503050406030204" pitchFamily="18" charset="0"/>
                                            </a:rPr>
                                            <m:t>𝒑</m:t>
                                          </m:r>
                                        </m:sub>
                                        <m:sup>
                                          <m:r>
                                            <a:rPr lang="zh-CN" altLang="en-US" sz="2400" b="1" i="1">
                                              <a:solidFill>
                                                <a:srgbClr val="0000FF"/>
                                              </a:solidFill>
                                              <a:latin typeface="Cambria Math" panose="02040503050406030204" pitchFamily="18" charset="0"/>
                                            </a:rPr>
                                            <m:t>′</m:t>
                                          </m:r>
                                        </m:sup>
                                      </m:sSubSup>
                                    </m:den>
                                  </m:f>
                                </m:e>
                              </m:d>
                            </m:e>
                          </m:func>
                        </m:num>
                        <m:den>
                          <m:func>
                            <m:funcPr>
                              <m:ctrlPr>
                                <a:rPr lang="zh-CN" altLang="en-US" sz="2400" b="1" i="1">
                                  <a:solidFill>
                                    <a:srgbClr val="0000FF"/>
                                  </a:solidFill>
                                  <a:latin typeface="Cambria Math" panose="02040503050406030204" pitchFamily="18" charset="0"/>
                                </a:rPr>
                              </m:ctrlPr>
                            </m:funcPr>
                            <m:fName>
                              <m:r>
                                <a:rPr lang="zh-CN" altLang="en-US" sz="2400" b="1" i="0">
                                  <a:solidFill>
                                    <a:srgbClr val="0000FF"/>
                                  </a:solidFill>
                                  <a:latin typeface="Cambria Math" panose="02040503050406030204" pitchFamily="18" charset="0"/>
                                </a:rPr>
                                <m:t>𝐬𝐢𝐧𝐡</m:t>
                              </m:r>
                            </m:fName>
                            <m:e>
                              <m:d>
                                <m:dPr>
                                  <m:ctrlPr>
                                    <a:rPr lang="zh-CN" altLang="en-US" sz="2400" b="1" i="1">
                                      <a:solidFill>
                                        <a:srgbClr val="0000FF"/>
                                      </a:solidFill>
                                      <a:latin typeface="Cambria Math" panose="02040503050406030204" pitchFamily="18" charset="0"/>
                                    </a:rPr>
                                  </m:ctrlPr>
                                </m:dPr>
                                <m:e>
                                  <m:f>
                                    <m:fPr>
                                      <m:ctrlPr>
                                        <a:rPr lang="zh-CN" altLang="en-US" sz="2400" b="1" i="1">
                                          <a:solidFill>
                                            <a:srgbClr val="0000FF"/>
                                          </a:solidFill>
                                          <a:latin typeface="Cambria Math" panose="02040503050406030204" pitchFamily="18" charset="0"/>
                                        </a:rPr>
                                      </m:ctrlPr>
                                    </m:fPr>
                                    <m:num>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𝑾</m:t>
                                          </m:r>
                                        </m:e>
                                        <m:sub>
                                          <m:r>
                                            <a:rPr lang="zh-CN" altLang="en-US" sz="2400" b="1" i="1">
                                              <a:solidFill>
                                                <a:srgbClr val="0000FF"/>
                                              </a:solidFill>
                                              <a:latin typeface="Cambria Math" panose="02040503050406030204" pitchFamily="18" charset="0"/>
                                            </a:rPr>
                                            <m:t>𝒏</m:t>
                                          </m:r>
                                        </m:sub>
                                      </m:sSub>
                                      <m:r>
                                        <a:rPr lang="zh-CN" altLang="en-US" sz="2400" b="1" i="1">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𝒙</m:t>
                                          </m:r>
                                        </m:e>
                                        <m:sub>
                                          <m:r>
                                            <a:rPr lang="zh-CN" altLang="en-US" sz="2400" b="1" i="1">
                                              <a:solidFill>
                                                <a:srgbClr val="0000FF"/>
                                              </a:solidFill>
                                              <a:latin typeface="Cambria Math" panose="02040503050406030204" pitchFamily="18" charset="0"/>
                                            </a:rPr>
                                            <m:t>𝒏</m:t>
                                          </m:r>
                                        </m:sub>
                                      </m:sSub>
                                    </m:num>
                                    <m:den>
                                      <m:sSubSup>
                                        <m:sSubSupPr>
                                          <m:ctrlPr>
                                            <a:rPr lang="zh-CN" altLang="en-US" sz="2400" b="1" i="1">
                                              <a:solidFill>
                                                <a:srgbClr val="0000FF"/>
                                              </a:solidFill>
                                              <a:latin typeface="Cambria Math" panose="02040503050406030204" pitchFamily="18" charset="0"/>
                                            </a:rPr>
                                          </m:ctrlPr>
                                        </m:sSubSupPr>
                                        <m:e>
                                          <m:r>
                                            <a:rPr lang="zh-CN" altLang="en-US" sz="2400" b="1" i="1">
                                              <a:solidFill>
                                                <a:srgbClr val="0000FF"/>
                                              </a:solidFill>
                                              <a:latin typeface="Cambria Math" panose="02040503050406030204" pitchFamily="18" charset="0"/>
                                            </a:rPr>
                                            <m:t>𝑳</m:t>
                                          </m:r>
                                        </m:e>
                                        <m:sub>
                                          <m:r>
                                            <a:rPr lang="zh-CN" altLang="en-US" sz="2400" b="1" i="1">
                                              <a:solidFill>
                                                <a:srgbClr val="0000FF"/>
                                              </a:solidFill>
                                              <a:latin typeface="Cambria Math" panose="02040503050406030204" pitchFamily="18" charset="0"/>
                                            </a:rPr>
                                            <m:t>𝒑</m:t>
                                          </m:r>
                                        </m:sub>
                                        <m:sup>
                                          <m:r>
                                            <a:rPr lang="zh-CN" altLang="en-US" sz="2400" b="1" i="1">
                                              <a:solidFill>
                                                <a:srgbClr val="0000FF"/>
                                              </a:solidFill>
                                              <a:latin typeface="Cambria Math" panose="02040503050406030204" pitchFamily="18" charset="0"/>
                                            </a:rPr>
                                            <m:t>′</m:t>
                                          </m:r>
                                        </m:sup>
                                      </m:sSubSup>
                                    </m:den>
                                  </m:f>
                                </m:e>
                              </m:d>
                            </m:e>
                          </m:func>
                        </m:den>
                      </m:f>
                    </m:oMath>
                    <m:oMath xmlns:m="http://schemas.openxmlformats.org/officeDocument/2006/math">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𝑾</m:t>
                          </m:r>
                        </m:e>
                        <m:sub>
                          <m:r>
                            <a:rPr lang="zh-CN" altLang="en-US" sz="2400" b="1" i="1">
                              <a:solidFill>
                                <a:srgbClr val="0000FF"/>
                              </a:solidFill>
                              <a:latin typeface="Cambria Math" panose="02040503050406030204" pitchFamily="18" charset="0"/>
                            </a:rPr>
                            <m:t>𝒏</m:t>
                          </m:r>
                        </m:sub>
                      </m:sSub>
                      <m:r>
                        <a:rPr lang="zh-CN" altLang="en-US" sz="2400" b="1" i="1">
                          <a:solidFill>
                            <a:srgbClr val="0000FF"/>
                          </a:solidFill>
                          <a:latin typeface="Cambria Math" panose="02040503050406030204" pitchFamily="18" charset="0"/>
                        </a:rPr>
                        <m:t>是</m:t>
                      </m:r>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区的长度。</m:t>
                      </m:r>
                    </m:oMath>
                  </m:oMathPara>
                </a14:m>
                <a:endParaRPr lang="zh-CN" altLang="en-US" sz="2400" b="1" dirty="0">
                  <a:solidFill>
                    <a:srgbClr val="0000FF"/>
                  </a:solidFill>
                  <a:latin typeface="黑体" panose="02010609060101010101" pitchFamily="49" charset="-122"/>
                  <a:ea typeface="黑体" panose="02010609060101010101" pitchFamily="49" charset="-122"/>
                </a:endParaRPr>
              </a:p>
            </p:txBody>
          </p:sp>
        </mc:Choice>
        <mc:Fallback>
          <p:sp>
            <p:nvSpPr>
              <p:cNvPr id="15363" name="Object 3">
                <a:hlinkClick r:id="" action="ppaction://ole?verb=1"/>
              </p:cNvPr>
              <p:cNvSpPr txBox="1">
                <a:spLocks noRot="1" noChangeAspect="1" noMove="1" noResize="1" noEditPoints="1" noAdjustHandles="1" noChangeArrowheads="1" noChangeShapeType="1" noTextEdit="1"/>
              </p:cNvSpPr>
              <p:nvPr/>
            </p:nvSpPr>
            <p:spPr bwMode="auto">
              <a:xfrm>
                <a:off x="506413" y="2924944"/>
                <a:ext cx="5793779" cy="3600400"/>
              </a:xfrm>
              <a:prstGeom prst="rect">
                <a:avLst/>
              </a:prstGeom>
              <a:blipFill rotWithShape="1">
                <a:blip r:embed="rId2"/>
                <a:stretch>
                  <a:fillRect l="-5" t="-4" r="6" b="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对象 1"/>
              <p:cNvSpPr txBox="1"/>
              <p:nvPr/>
            </p:nvSpPr>
            <p:spPr bwMode="auto">
              <a:xfrm>
                <a:off x="677664" y="1652810"/>
                <a:ext cx="7959923" cy="2136229"/>
              </a:xfrm>
              <a:prstGeom prst="rect">
                <a:avLst/>
              </a:prstGeom>
              <a:noFill/>
            </p:spPr>
            <p:txBody>
              <a:bodyPr>
                <a:normAutofit/>
              </a:bodyPr>
              <a:lstStyle/>
              <a:p>
                <a:pPr>
                  <a:lnSpc>
                    <a:spcPct val="150000"/>
                  </a:lnSpc>
                </a:pPr>
                <a14:m>
                  <m:oMathPara xmlns:m="http://schemas.openxmlformats.org/officeDocument/2006/math">
                    <m:oMathParaPr>
                      <m:jc m:val="left"/>
                    </m:oMathParaPr>
                    <m:oMath xmlns:m="http://schemas.openxmlformats.org/officeDocument/2006/math">
                      <m:r>
                        <a:rPr lang="zh-CN" altLang="en-US" sz="2400" b="1" i="1" smtClean="0">
                          <a:solidFill>
                            <a:srgbClr val="0000FF"/>
                          </a:solidFill>
                          <a:latin typeface="Cambria Math" panose="02040503050406030204" pitchFamily="18" charset="0"/>
                        </a:rPr>
                        <m:t>边界条件：</m:t>
                      </m:r>
                      <m:r>
                        <a:rPr lang="en-US" altLang="zh-CN" sz="2400" b="1" i="1" smtClean="0">
                          <a:solidFill>
                            <a:srgbClr val="0000FF"/>
                          </a:solidFill>
                          <a:latin typeface="Cambria Math" panose="02040503050406030204" pitchFamily="18" charset="0"/>
                        </a:rPr>
                        <m:t>      </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𝟏</m:t>
                          </m:r>
                        </m:sub>
                      </m:sSub>
                      <m:r>
                        <a:rPr lang="en-US" altLang="zh-CN" sz="2400" b="1" i="1" smtClean="0">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𝑾</m:t>
                          </m:r>
                        </m:e>
                        <m:sub>
                          <m:r>
                            <a:rPr lang="zh-CN" altLang="en-US" sz="2400" b="1" i="1">
                              <a:solidFill>
                                <a:srgbClr val="0000FF"/>
                              </a:solidFill>
                              <a:latin typeface="Cambria Math" panose="02040503050406030204" pitchFamily="18" charset="0"/>
                            </a:rPr>
                            <m:t>𝒏</m:t>
                          </m:r>
                        </m:sub>
                      </m:sSub>
                      <m:r>
                        <a:rPr lang="en-US" altLang="zh-CN" sz="2400" b="1" i="1" smtClean="0">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𝟎</m:t>
                      </m:r>
                      <m:r>
                        <a:rPr lang="zh-CN" altLang="en-US" sz="2400" b="1" i="1">
                          <a:solidFill>
                            <a:srgbClr val="0000FF"/>
                          </a:solidFill>
                          <a:latin typeface="Cambria Math" panose="02040503050406030204" pitchFamily="18" charset="0"/>
                        </a:rPr>
                        <m:t>;</m:t>
                      </m:r>
                    </m:oMath>
                    <m:oMath xmlns:m="http://schemas.openxmlformats.org/officeDocument/2006/math">
                      <m:r>
                        <a:rPr lang="en-US" altLang="zh-CN" sz="2400" b="1" i="1" smtClean="0">
                          <a:solidFill>
                            <a:srgbClr val="0000FF"/>
                          </a:solidFill>
                          <a:latin typeface="Cambria Math" panose="02040503050406030204" pitchFamily="18" charset="0"/>
                        </a:rPr>
                        <m:t>                              </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𝒙</m:t>
                              </m:r>
                            </m:e>
                            <m:sub>
                              <m:r>
                                <a:rPr lang="zh-CN" altLang="en-US" sz="2400" b="1" i="1">
                                  <a:solidFill>
                                    <a:srgbClr val="0000FF"/>
                                  </a:solidFill>
                                  <a:latin typeface="Cambria Math" panose="02040503050406030204" pitchFamily="18" charset="0"/>
                                </a:rPr>
                                <m:t>𝒏</m:t>
                              </m:r>
                            </m:sub>
                          </m:sSub>
                        </m:e>
                      </m:d>
                      <m:r>
                        <a:rPr lang="zh-CN" altLang="en-US" sz="2400" b="1" i="1">
                          <a:solidFill>
                            <a:srgbClr val="0000FF"/>
                          </a:solidFill>
                          <a:latin typeface="Cambria Math" panose="02040503050406030204" pitchFamily="18" charset="0"/>
                        </a:rPr>
                        <m:t>=</m:t>
                      </m:r>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𝒒</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𝑽</m:t>
                              </m:r>
                            </m:e>
                            <m:sub>
                              <m:r>
                                <a:rPr lang="zh-CN" altLang="en-US" sz="2400" b="1" i="1">
                                  <a:solidFill>
                                    <a:srgbClr val="0000FF"/>
                                  </a:solidFill>
                                  <a:latin typeface="Cambria Math" panose="02040503050406030204" pitchFamily="18" charset="0"/>
                                </a:rPr>
                                <m:t>𝟏</m:t>
                              </m:r>
                            </m:sub>
                          </m:sSub>
                        </m:num>
                        <m:den>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𝒌</m:t>
                              </m:r>
                            </m:e>
                            <m:sub>
                              <m:r>
                                <a:rPr lang="zh-CN" altLang="en-US" sz="2400" b="1" i="1">
                                  <a:solidFill>
                                    <a:srgbClr val="0000FF"/>
                                  </a:solidFill>
                                  <a:latin typeface="Cambria Math" panose="02040503050406030204" pitchFamily="18" charset="0"/>
                                </a:rPr>
                                <m:t>𝑩</m:t>
                              </m:r>
                            </m:sub>
                          </m:sSub>
                          <m:r>
                            <a:rPr lang="zh-CN" altLang="en-US" sz="2400" b="1" i="1">
                              <a:solidFill>
                                <a:srgbClr val="0000FF"/>
                              </a:solidFill>
                              <a:latin typeface="Cambria Math" panose="02040503050406030204" pitchFamily="18" charset="0"/>
                            </a:rPr>
                            <m:t>𝑻</m:t>
                          </m:r>
                        </m:den>
                      </m:f>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𝟎</m:t>
                          </m:r>
                        </m:sub>
                      </m:sSub>
                      <m:func>
                        <m:funcPr>
                          <m:ctrlPr>
                            <a:rPr lang="zh-CN" altLang="en-US" sz="2400" b="1" i="1">
                              <a:solidFill>
                                <a:srgbClr val="0000FF"/>
                              </a:solidFill>
                              <a:latin typeface="Cambria Math" panose="02040503050406030204" pitchFamily="18" charset="0"/>
                            </a:rPr>
                          </m:ctrlPr>
                        </m:funcPr>
                        <m:fName>
                          <m:r>
                            <a:rPr lang="zh-CN" altLang="en-US" sz="2400" b="1" i="0">
                              <a:solidFill>
                                <a:srgbClr val="0000FF"/>
                              </a:solidFill>
                              <a:latin typeface="Cambria Math" panose="02040503050406030204" pitchFamily="18" charset="0"/>
                            </a:rPr>
                            <m:t>𝐞𝐱𝐩</m:t>
                          </m:r>
                        </m:fName>
                        <m:e>
                          <m:d>
                            <m:dPr>
                              <m:ctrlPr>
                                <a:rPr lang="zh-CN" altLang="en-US" sz="2400" b="1" i="1">
                                  <a:solidFill>
                                    <a:srgbClr val="0000FF"/>
                                  </a:solidFill>
                                  <a:latin typeface="Cambria Math" panose="02040503050406030204" pitchFamily="18" charset="0"/>
                                </a:rPr>
                              </m:ctrlPr>
                            </m:dPr>
                            <m:e>
                              <m:f>
                                <m:fPr>
                                  <m:type m:val="lin"/>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𝒒</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𝑽</m:t>
                                      </m:r>
                                    </m:e>
                                    <m:sub>
                                      <m:r>
                                        <a:rPr lang="zh-CN" altLang="en-US" sz="2400" b="1" i="1">
                                          <a:solidFill>
                                            <a:srgbClr val="0000FF"/>
                                          </a:solidFill>
                                          <a:latin typeface="Cambria Math" panose="02040503050406030204" pitchFamily="18" charset="0"/>
                                        </a:rPr>
                                        <m:t>𝟎</m:t>
                                      </m:r>
                                    </m:sub>
                                  </m:sSub>
                                </m:num>
                                <m:den>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𝒌</m:t>
                                      </m:r>
                                    </m:e>
                                    <m:sub>
                                      <m:r>
                                        <a:rPr lang="zh-CN" altLang="en-US" sz="2400" b="1" i="1">
                                          <a:solidFill>
                                            <a:srgbClr val="0000FF"/>
                                          </a:solidFill>
                                          <a:latin typeface="Cambria Math" panose="02040503050406030204" pitchFamily="18" charset="0"/>
                                        </a:rPr>
                                        <m:t>𝑩</m:t>
                                      </m:r>
                                    </m:sub>
                                  </m:sSub>
                                  <m:r>
                                    <a:rPr lang="zh-CN" altLang="en-US" sz="2400" b="1" i="1">
                                      <a:solidFill>
                                        <a:srgbClr val="0000FF"/>
                                      </a:solidFill>
                                      <a:latin typeface="Cambria Math" panose="02040503050406030204" pitchFamily="18" charset="0"/>
                                    </a:rPr>
                                    <m:t>𝑻</m:t>
                                  </m:r>
                                </m:den>
                              </m:f>
                            </m:e>
                          </m:d>
                        </m:e>
                      </m:func>
                    </m:oMath>
                  </m:oMathPara>
                </a14:m>
                <a:endParaRPr lang="zh-CN" altLang="en-US" sz="2400" b="1" dirty="0">
                  <a:solidFill>
                    <a:srgbClr val="0000FF"/>
                  </a:solidFill>
                  <a:latin typeface="黑体" panose="02010609060101010101" pitchFamily="49" charset="-122"/>
                  <a:ea typeface="黑体" panose="02010609060101010101" pitchFamily="49" charset="-122"/>
                </a:endParaRPr>
              </a:p>
            </p:txBody>
          </p:sp>
        </mc:Choice>
        <mc:Fallback>
          <p:sp>
            <p:nvSpPr>
              <p:cNvPr id="2" name="对象 1"/>
              <p:cNvSpPr txBox="1">
                <a:spLocks noRot="1" noChangeAspect="1" noMove="1" noResize="1" noEditPoints="1" noAdjustHandles="1" noChangeArrowheads="1" noChangeShapeType="1" noTextEdit="1"/>
              </p:cNvSpPr>
              <p:nvPr/>
            </p:nvSpPr>
            <p:spPr bwMode="auto">
              <a:xfrm>
                <a:off x="677664" y="1652810"/>
                <a:ext cx="7959923" cy="2136229"/>
              </a:xfrm>
              <a:prstGeom prst="rect">
                <a:avLst/>
              </a:prstGeom>
              <a:blipFill rotWithShape="1">
                <a:blip r:embed="rId3"/>
                <a:stretch>
                  <a:fillRect l="-1" t="-25" r="4" b="2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CABFFD9-E4F2-48E3-8D79-AFD35B0922C2}" type="slidenum">
              <a:rPr lang="zh-CN" altLang="en-US" smtClean="0"/>
            </a:fld>
            <a:endParaRPr lang="zh-CN" altLang="en-US"/>
          </a:p>
        </p:txBody>
      </p:sp>
      <p:grpSp>
        <p:nvGrpSpPr>
          <p:cNvPr id="6" name="组合 5"/>
          <p:cNvGrpSpPr/>
          <p:nvPr/>
        </p:nvGrpSpPr>
        <p:grpSpPr>
          <a:xfrm>
            <a:off x="3953437" y="4562976"/>
            <a:ext cx="373759" cy="1393615"/>
            <a:chOff x="1835696" y="4437112"/>
            <a:chExt cx="292299" cy="1239140"/>
          </a:xfrm>
        </p:grpSpPr>
        <mc:AlternateContent xmlns:mc="http://schemas.openxmlformats.org/markup-compatibility/2006">
          <mc:Choice xmlns:a14="http://schemas.microsoft.com/office/drawing/2010/main" Requires="a14">
            <p:sp>
              <p:nvSpPr>
                <p:cNvPr id="8" name="文本框 7"/>
                <p:cNvSpPr txBox="1"/>
                <p:nvPr/>
              </p:nvSpPr>
              <p:spPr>
                <a:xfrm>
                  <a:off x="1835696" y="4941168"/>
                  <a:ext cx="24820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m:oMathPara>
                  </a14:m>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1835696" y="4941168"/>
                  <a:ext cx="248209" cy="276999"/>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1835696" y="4437112"/>
                  <a:ext cx="24820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oMath>
                    </m:oMathPara>
                  </a14:m>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1835696" y="4437112"/>
                  <a:ext cx="248209" cy="276999"/>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1879786" y="5399253"/>
                  <a:ext cx="24820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1879786" y="5399253"/>
                  <a:ext cx="248209" cy="276999"/>
                </a:xfrm>
                <a:prstGeom prst="rect">
                  <a:avLst/>
                </a:prstGeom>
                <a:blipFill rotWithShape="1">
                  <a:blip r:embed="rId6"/>
                </a:blipFill>
              </p:spPr>
              <p:txBody>
                <a:bodyPr/>
                <a:lstStyle/>
                <a:p>
                  <a:r>
                    <a:rPr lang="zh-CN" altLang="en-US">
                      <a:noFill/>
                    </a:rPr>
                    <a:t> </a:t>
                  </a:r>
                </a:p>
              </p:txBody>
            </p:sp>
          </mc:Fallback>
        </mc:AlternateContent>
      </p:grpSp>
      <p:pic>
        <p:nvPicPr>
          <p:cNvPr id="3" name="图片 2"/>
          <p:cNvPicPr>
            <a:picLocks noChangeAspect="1"/>
          </p:cNvPicPr>
          <p:nvPr/>
        </p:nvPicPr>
        <p:blipFill>
          <a:blip r:embed="rId7"/>
          <a:stretch>
            <a:fillRect/>
          </a:stretch>
        </p:blipFill>
        <p:spPr>
          <a:xfrm>
            <a:off x="6276492" y="1068642"/>
            <a:ext cx="2914474" cy="888106"/>
          </a:xfrm>
          <a:prstGeom prst="rect">
            <a:avLst/>
          </a:prstGeom>
        </p:spPr>
      </p:pic>
      <mc:AlternateContent xmlns:mc="http://schemas.openxmlformats.org/markup-compatibility/2006">
        <mc:Choice xmlns:a14="http://schemas.microsoft.com/office/drawing/2010/main" Requires="a14">
          <p:sp>
            <p:nvSpPr>
              <p:cNvPr id="5" name="矩形 4"/>
              <p:cNvSpPr/>
              <p:nvPr/>
            </p:nvSpPr>
            <p:spPr>
              <a:xfrm>
                <a:off x="8670909" y="1979548"/>
                <a:ext cx="58375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b="1" i="1">
                              <a:solidFill>
                                <a:srgbClr val="0000FF"/>
                              </a:solidFill>
                              <a:latin typeface="Cambria Math" panose="02040503050406030204" pitchFamily="18" charset="0"/>
                            </a:rPr>
                          </m:ctrlPr>
                        </m:sSubPr>
                        <m:e>
                          <m:r>
                            <a:rPr lang="zh-CN" altLang="en-US" b="1" i="1">
                              <a:solidFill>
                                <a:srgbClr val="0000FF"/>
                              </a:solidFill>
                              <a:latin typeface="Cambria Math" panose="02040503050406030204" pitchFamily="18" charset="0"/>
                            </a:rPr>
                            <m:t>𝑾</m:t>
                          </m:r>
                        </m:e>
                        <m:sub>
                          <m:r>
                            <a:rPr lang="zh-CN" altLang="en-US" b="1" i="1">
                              <a:solidFill>
                                <a:srgbClr val="0000FF"/>
                              </a:solidFill>
                              <a:latin typeface="Cambria Math" panose="02040503050406030204" pitchFamily="18" charset="0"/>
                            </a:rPr>
                            <m:t>𝒏</m:t>
                          </m:r>
                        </m:sub>
                      </m:sSub>
                    </m:oMath>
                  </m:oMathPara>
                </a14:m>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8670909" y="1979548"/>
                <a:ext cx="583750" cy="369332"/>
              </a:xfrm>
              <a:prstGeom prst="rect">
                <a:avLst/>
              </a:prstGeom>
              <a:blipFill rotWithShape="1">
                <a:blip r:embed="rId8"/>
                <a:stretch>
                  <a:fillRect l="-106" t="-69" r="29"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7452320" y="1916832"/>
                <a:ext cx="48917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b="1" i="1">
                              <a:solidFill>
                                <a:srgbClr val="0000FF"/>
                              </a:solidFill>
                              <a:latin typeface="Cambria Math" panose="02040503050406030204" pitchFamily="18" charset="0"/>
                            </a:rPr>
                          </m:ctrlPr>
                        </m:sSubPr>
                        <m:e>
                          <m:r>
                            <a:rPr lang="zh-CN" altLang="en-US" b="1" i="1">
                              <a:solidFill>
                                <a:srgbClr val="0000FF"/>
                              </a:solidFill>
                              <a:latin typeface="Cambria Math" panose="02040503050406030204" pitchFamily="18" charset="0"/>
                            </a:rPr>
                            <m:t>𝒙</m:t>
                          </m:r>
                        </m:e>
                        <m:sub>
                          <m:r>
                            <a:rPr lang="zh-CN" altLang="en-US" b="1" i="1">
                              <a:solidFill>
                                <a:srgbClr val="0000FF"/>
                              </a:solidFill>
                              <a:latin typeface="Cambria Math" panose="02040503050406030204" pitchFamily="18" charset="0"/>
                            </a:rPr>
                            <m:t>𝒏</m:t>
                          </m:r>
                        </m:sub>
                      </m:sSub>
                    </m:oMath>
                  </m:oMathPara>
                </a14:m>
                <a:endParaRPr lang="zh-CN" altLang="en-US" dirty="0"/>
              </a:p>
            </p:txBody>
          </p:sp>
        </mc:Choice>
        <mc:Fallback>
          <p:sp>
            <p:nvSpPr>
              <p:cNvPr id="11" name="矩形 10"/>
              <p:cNvSpPr>
                <a:spLocks noRot="1" noChangeAspect="1" noMove="1" noResize="1" noEditPoints="1" noAdjustHandles="1" noChangeArrowheads="1" noChangeShapeType="1" noTextEdit="1"/>
              </p:cNvSpPr>
              <p:nvPr/>
            </p:nvSpPr>
            <p:spPr>
              <a:xfrm>
                <a:off x="7452320" y="1916832"/>
                <a:ext cx="489173" cy="369332"/>
              </a:xfrm>
              <a:prstGeom prst="rect">
                <a:avLst/>
              </a:prstGeom>
              <a:blipFill rotWithShape="1">
                <a:blip r:embed="rId9"/>
                <a:stretch>
                  <a:fillRect l="-122" t="-109" r="37" b="44"/>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6386" name="Object 2">
                <a:hlinkClick r:id="" action="ppaction://ole?verb=1"/>
              </p:cNvPr>
              <p:cNvSpPr txBox="1"/>
              <p:nvPr/>
            </p:nvSpPr>
            <p:spPr bwMode="auto">
              <a:xfrm>
                <a:off x="282299" y="246909"/>
                <a:ext cx="8341326" cy="1214446"/>
              </a:xfrm>
              <a:prstGeom prst="rect">
                <a:avLst/>
              </a:prstGeom>
              <a:noFill/>
            </p:spPr>
            <p:txBody>
              <a:bodyPr>
                <a:normAutofit fontScale="92500"/>
              </a:bodyPr>
              <a:lstStyle/>
              <a:p>
                <a:pPr>
                  <a:lnSpc>
                    <a:spcPct val="150000"/>
                  </a:lnSpc>
                </a:pPr>
                <a14:m>
                  <m:oMathPara xmlns:m="http://schemas.openxmlformats.org/officeDocument/2006/math">
                    <m:oMathParaPr>
                      <m:jc m:val="left"/>
                    </m:oMathParaPr>
                    <m:oMath xmlns:m="http://schemas.openxmlformats.org/officeDocument/2006/math">
                      <m:r>
                        <a:rPr lang="zh-CN" altLang="en-US" sz="2400" b="1" i="1" smtClean="0">
                          <a:solidFill>
                            <a:srgbClr val="0000FF"/>
                          </a:solidFill>
                          <a:latin typeface="Cambria Math" panose="02040503050406030204" pitchFamily="18" charset="0"/>
                        </a:rPr>
                        <m:t>对于长</m:t>
                      </m:r>
                      <m:r>
                        <a:rPr lang="zh-CN" altLang="en-US" sz="2400" b="1" i="1" smtClean="0">
                          <a:solidFill>
                            <a:srgbClr val="0000FF"/>
                          </a:solidFill>
                          <a:latin typeface="Cambria Math" panose="02040503050406030204" pitchFamily="18" charset="0"/>
                        </a:rPr>
                        <m:t>𝒑𝒏</m:t>
                      </m:r>
                      <m:r>
                        <a:rPr lang="zh-CN" altLang="en-US" sz="2400" b="1" i="1" smtClean="0">
                          <a:solidFill>
                            <a:srgbClr val="0000FF"/>
                          </a:solidFill>
                          <a:latin typeface="Cambria Math" panose="02040503050406030204" pitchFamily="18" charset="0"/>
                        </a:rPr>
                        <m:t>结，</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𝒙</m:t>
                          </m:r>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𝒕</m:t>
                          </m:r>
                        </m:e>
                      </m:d>
                      <m:r>
                        <a:rPr lang="zh-CN" altLang="en-US" sz="2400" b="1" i="1">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𝒙</m:t>
                              </m:r>
                            </m:e>
                            <m:sub>
                              <m:r>
                                <a:rPr lang="zh-CN" altLang="en-US" sz="2400" b="1" i="1">
                                  <a:solidFill>
                                    <a:srgbClr val="0000FF"/>
                                  </a:solidFill>
                                  <a:latin typeface="Cambria Math" panose="02040503050406030204" pitchFamily="18" charset="0"/>
                                </a:rPr>
                                <m:t>𝒏</m:t>
                              </m:r>
                            </m:sub>
                          </m:sSub>
                        </m:e>
                      </m:d>
                      <m:func>
                        <m:funcPr>
                          <m:ctrlPr>
                            <a:rPr lang="zh-CN" altLang="en-US" sz="2400" b="1" i="1">
                              <a:solidFill>
                                <a:srgbClr val="0000FF"/>
                              </a:solidFill>
                              <a:latin typeface="Cambria Math" panose="02040503050406030204" pitchFamily="18" charset="0"/>
                            </a:rPr>
                          </m:ctrlPr>
                        </m:funcPr>
                        <m:fName>
                          <m:r>
                            <a:rPr lang="zh-CN" altLang="en-US" sz="2400" b="1" i="0">
                              <a:solidFill>
                                <a:srgbClr val="0000FF"/>
                              </a:solidFill>
                              <a:latin typeface="Cambria Math" panose="02040503050406030204" pitchFamily="18" charset="0"/>
                            </a:rPr>
                            <m:t>𝐞𝐱𝐩</m:t>
                          </m:r>
                        </m:fName>
                        <m:e>
                          <m:d>
                            <m:dPr>
                              <m:begChr m:val="["/>
                              <m:endChr m:val="]"/>
                              <m:ctrlPr>
                                <a:rPr lang="zh-CN" altLang="en-US" sz="2400" b="1" i="1">
                                  <a:solidFill>
                                    <a:srgbClr val="0000FF"/>
                                  </a:solidFill>
                                  <a:latin typeface="Cambria Math" panose="02040503050406030204" pitchFamily="18" charset="0"/>
                                </a:rPr>
                              </m:ctrlPr>
                            </m:dPr>
                            <m:e>
                              <m:f>
                                <m:fPr>
                                  <m:type m:val="lin"/>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m:t>
                                  </m:r>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𝒙</m:t>
                                      </m:r>
                                      <m:r>
                                        <a:rPr lang="zh-CN" altLang="en-US" sz="2400" b="1" i="1">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𝒙</m:t>
                                          </m:r>
                                        </m:e>
                                        <m:sub>
                                          <m:r>
                                            <a:rPr lang="zh-CN" altLang="en-US" sz="2400" b="1" i="1">
                                              <a:solidFill>
                                                <a:srgbClr val="0000FF"/>
                                              </a:solidFill>
                                              <a:latin typeface="Cambria Math" panose="02040503050406030204" pitchFamily="18" charset="0"/>
                                            </a:rPr>
                                            <m:t>𝒏</m:t>
                                          </m:r>
                                        </m:sub>
                                      </m:sSub>
                                    </m:e>
                                  </m:d>
                                </m:num>
                                <m:den>
                                  <m:sSubSup>
                                    <m:sSubSupPr>
                                      <m:ctrlPr>
                                        <a:rPr lang="zh-CN" altLang="en-US" sz="2400" b="1" i="1">
                                          <a:solidFill>
                                            <a:srgbClr val="0000FF"/>
                                          </a:solidFill>
                                          <a:latin typeface="Cambria Math" panose="02040503050406030204" pitchFamily="18" charset="0"/>
                                        </a:rPr>
                                      </m:ctrlPr>
                                    </m:sSubSupPr>
                                    <m:e>
                                      <m:r>
                                        <a:rPr lang="zh-CN" altLang="en-US" sz="2400" b="1" i="1">
                                          <a:solidFill>
                                            <a:srgbClr val="0000FF"/>
                                          </a:solidFill>
                                          <a:latin typeface="Cambria Math" panose="02040503050406030204" pitchFamily="18" charset="0"/>
                                        </a:rPr>
                                        <m:t>𝑳</m:t>
                                      </m:r>
                                    </m:e>
                                    <m:sub>
                                      <m:r>
                                        <a:rPr lang="zh-CN" altLang="en-US" sz="2400" b="1" i="1">
                                          <a:solidFill>
                                            <a:srgbClr val="0000FF"/>
                                          </a:solidFill>
                                          <a:latin typeface="Cambria Math" panose="02040503050406030204" pitchFamily="18" charset="0"/>
                                        </a:rPr>
                                        <m:t>𝒑</m:t>
                                      </m:r>
                                    </m:sub>
                                    <m:sup>
                                      <m:r>
                                        <a:rPr lang="zh-CN" altLang="en-US" sz="2400" b="1" i="1">
                                          <a:solidFill>
                                            <a:srgbClr val="0000FF"/>
                                          </a:solidFill>
                                          <a:latin typeface="Cambria Math" panose="02040503050406030204" pitchFamily="18" charset="0"/>
                                        </a:rPr>
                                        <m:t>′</m:t>
                                      </m:r>
                                    </m:sup>
                                  </m:sSubSup>
                                </m:den>
                              </m:f>
                            </m:e>
                          </m:d>
                        </m:e>
                      </m:func>
                      <m:func>
                        <m:funcPr>
                          <m:ctrlPr>
                            <a:rPr lang="zh-CN" altLang="en-US" sz="2400" b="1" i="1">
                              <a:solidFill>
                                <a:srgbClr val="0000FF"/>
                              </a:solidFill>
                              <a:latin typeface="Cambria Math" panose="02040503050406030204" pitchFamily="18" charset="0"/>
                            </a:rPr>
                          </m:ctrlPr>
                        </m:funcPr>
                        <m:fName>
                          <m:r>
                            <a:rPr lang="zh-CN" altLang="en-US" sz="2400" b="1" i="0">
                              <a:solidFill>
                                <a:srgbClr val="0000FF"/>
                              </a:solidFill>
                              <a:latin typeface="Cambria Math" panose="02040503050406030204" pitchFamily="18" charset="0"/>
                            </a:rPr>
                            <m:t>𝐞𝐱𝐩</m:t>
                          </m:r>
                        </m:fName>
                        <m:e>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𝒋</m:t>
                              </m:r>
                              <m:r>
                                <a:rPr lang="zh-CN" altLang="en-US" sz="2400" b="1" i="1">
                                  <a:solidFill>
                                    <a:srgbClr val="0000FF"/>
                                  </a:solidFill>
                                  <a:latin typeface="Cambria Math" panose="02040503050406030204" pitchFamily="18" charset="0"/>
                                </a:rPr>
                                <m:t>𝝎</m:t>
                              </m:r>
                              <m:r>
                                <a:rPr lang="zh-CN" altLang="en-US" sz="2400" b="1" i="1">
                                  <a:solidFill>
                                    <a:srgbClr val="0000FF"/>
                                  </a:solidFill>
                                  <a:latin typeface="Cambria Math" panose="02040503050406030204" pitchFamily="18" charset="0"/>
                                </a:rPr>
                                <m:t>𝒕</m:t>
                              </m:r>
                            </m:e>
                          </m:d>
                        </m:e>
                      </m:func>
                    </m:oMath>
                  </m:oMathPara>
                </a14:m>
                <a:endParaRPr lang="zh-CN" altLang="en-US" sz="2400" b="1" dirty="0">
                  <a:solidFill>
                    <a:srgbClr val="0000FF"/>
                  </a:solidFill>
                </a:endParaRPr>
              </a:p>
            </p:txBody>
          </p:sp>
        </mc:Choice>
        <mc:Fallback>
          <p:sp>
            <p:nvSpPr>
              <p:cNvPr id="16386" name="Object 2">
                <a:hlinkClick r:id="" action="ppaction://ole?verb=1"/>
              </p:cNvPr>
              <p:cNvSpPr txBox="1">
                <a:spLocks noRot="1" noChangeAspect="1" noMove="1" noResize="1" noEditPoints="1" noAdjustHandles="1" noChangeArrowheads="1" noChangeShapeType="1" noTextEdit="1"/>
              </p:cNvSpPr>
              <p:nvPr/>
            </p:nvSpPr>
            <p:spPr bwMode="auto">
              <a:xfrm>
                <a:off x="282299" y="246909"/>
                <a:ext cx="8341326" cy="1214446"/>
              </a:xfrm>
              <a:prstGeom prst="rect">
                <a:avLst/>
              </a:prstGeom>
              <a:blipFill rotWithShape="1">
                <a:blip r:embed="rId1"/>
                <a:stretch>
                  <a:fillRect l="-4" t="-44" r="4"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387" name="Object 3">
                <a:hlinkClick r:id="" action="ppaction://ole?verb=1"/>
              </p:cNvPr>
              <p:cNvSpPr txBox="1"/>
              <p:nvPr/>
            </p:nvSpPr>
            <p:spPr bwMode="auto">
              <a:xfrm>
                <a:off x="539552" y="1196752"/>
                <a:ext cx="8435280" cy="2329024"/>
              </a:xfrm>
              <a:prstGeom prst="rect">
                <a:avLst/>
              </a:prstGeom>
              <a:noFill/>
            </p:spPr>
            <p:txBody>
              <a:bodyPr>
                <a:noAutofit/>
              </a:bodyPr>
              <a:lstStyle/>
              <a:p>
                <a:pPr>
                  <a:lnSpc>
                    <a:spcPct val="150000"/>
                  </a:lnSpc>
                </a:pPr>
                <a14:m>
                  <m:oMathPara xmlns:m="http://schemas.openxmlformats.org/officeDocument/2006/math">
                    <m:oMathParaPr>
                      <m:jc m:val="left"/>
                    </m:oMathParaPr>
                    <m:oMath xmlns:m="http://schemas.openxmlformats.org/officeDocument/2006/math">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𝑱</m:t>
                          </m:r>
                        </m:e>
                        <m:sub>
                          <m:r>
                            <a:rPr lang="zh-CN" altLang="en-US" sz="2400" b="1" i="1">
                              <a:solidFill>
                                <a:srgbClr val="0000FF"/>
                              </a:solidFill>
                              <a:latin typeface="Cambria Math" panose="02040503050406030204" pitchFamily="18" charset="0"/>
                            </a:rPr>
                            <m:t>𝒑</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𝒕</m:t>
                          </m:r>
                        </m:e>
                      </m:d>
                      <m:r>
                        <a:rPr lang="zh-CN" altLang="en-US" sz="2400" b="1" i="1">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d>
                            <m:dPr>
                              <m:begChr m:val=""/>
                              <m:endChr m:val="|"/>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𝒒</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𝑫</m:t>
                                  </m:r>
                                </m:e>
                                <m:sub>
                                  <m:r>
                                    <a:rPr lang="zh-CN" altLang="en-US" sz="2400" b="1" i="1">
                                      <a:solidFill>
                                        <a:srgbClr val="0000FF"/>
                                      </a:solidFill>
                                      <a:latin typeface="Cambria Math" panose="02040503050406030204" pitchFamily="18" charset="0"/>
                                    </a:rPr>
                                    <m:t>𝒑</m:t>
                                  </m:r>
                                </m:sub>
                              </m:sSub>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𝒙</m:t>
                                      </m:r>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𝒕</m:t>
                                      </m:r>
                                    </m:e>
                                  </m:d>
                                </m:num>
                                <m:den>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𝒙</m:t>
                                  </m:r>
                                </m:den>
                              </m:f>
                            </m:e>
                          </m:d>
                        </m:e>
                        <m:sub>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𝒙</m:t>
                              </m:r>
                            </m:e>
                            <m:sub>
                              <m:r>
                                <a:rPr lang="zh-CN" altLang="en-US" sz="2400" b="1" i="1">
                                  <a:solidFill>
                                    <a:srgbClr val="0000FF"/>
                                  </a:solidFill>
                                  <a:latin typeface="Cambria Math" panose="02040503050406030204" pitchFamily="18" charset="0"/>
                                </a:rPr>
                                <m:t>𝒏</m:t>
                              </m:r>
                            </m:sub>
                          </m:sSub>
                        </m:sub>
                      </m:sSub>
                      <m:r>
                        <a:rPr lang="zh-CN" altLang="en-US" sz="2400" b="1" i="1">
                          <a:solidFill>
                            <a:srgbClr val="0000FF"/>
                          </a:solidFill>
                          <a:latin typeface="Cambria Math" panose="02040503050406030204" pitchFamily="18" charset="0"/>
                        </a:rPr>
                        <m:t>=</m:t>
                      </m:r>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𝒒</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𝑫</m:t>
                              </m:r>
                            </m:e>
                            <m:sub>
                              <m:r>
                                <a:rPr lang="zh-CN" altLang="en-US" sz="2400" b="1" i="1">
                                  <a:solidFill>
                                    <a:srgbClr val="0000FF"/>
                                  </a:solidFill>
                                  <a:latin typeface="Cambria Math" panose="02040503050406030204" pitchFamily="18" charset="0"/>
                                </a:rPr>
                                <m:t>𝒑</m:t>
                              </m:r>
                            </m:sub>
                          </m:sSub>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𝒑</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𝒙</m:t>
                                  </m:r>
                                </m:e>
                                <m:sub>
                                  <m:r>
                                    <a:rPr lang="zh-CN" altLang="en-US" sz="2400" b="1" i="1">
                                      <a:solidFill>
                                        <a:srgbClr val="0000FF"/>
                                      </a:solidFill>
                                      <a:latin typeface="Cambria Math" panose="02040503050406030204" pitchFamily="18" charset="0"/>
                                    </a:rPr>
                                    <m:t>𝒏</m:t>
                                  </m:r>
                                </m:sub>
                              </m:sSub>
                            </m:e>
                          </m:d>
                        </m:num>
                        <m:den>
                          <m:sSubSup>
                            <m:sSubSupPr>
                              <m:ctrlPr>
                                <a:rPr lang="zh-CN" altLang="en-US" sz="2400" b="1" i="1">
                                  <a:solidFill>
                                    <a:srgbClr val="0000FF"/>
                                  </a:solidFill>
                                  <a:latin typeface="Cambria Math" panose="02040503050406030204" pitchFamily="18" charset="0"/>
                                </a:rPr>
                              </m:ctrlPr>
                            </m:sSubSupPr>
                            <m:e>
                              <m:r>
                                <a:rPr lang="zh-CN" altLang="en-US" sz="2400" b="1" i="1">
                                  <a:solidFill>
                                    <a:srgbClr val="0000FF"/>
                                  </a:solidFill>
                                  <a:latin typeface="Cambria Math" panose="02040503050406030204" pitchFamily="18" charset="0"/>
                                </a:rPr>
                                <m:t>𝑳</m:t>
                              </m:r>
                            </m:e>
                            <m:sub>
                              <m:r>
                                <a:rPr lang="zh-CN" altLang="en-US" sz="2400" b="1" i="1">
                                  <a:solidFill>
                                    <a:srgbClr val="0000FF"/>
                                  </a:solidFill>
                                  <a:latin typeface="Cambria Math" panose="02040503050406030204" pitchFamily="18" charset="0"/>
                                </a:rPr>
                                <m:t>𝑷</m:t>
                              </m:r>
                            </m:sub>
                            <m:sup>
                              <m:r>
                                <a:rPr lang="zh-CN" altLang="en-US" sz="2400" b="1" i="1">
                                  <a:solidFill>
                                    <a:srgbClr val="0000FF"/>
                                  </a:solidFill>
                                  <a:latin typeface="Cambria Math" panose="02040503050406030204" pitchFamily="18" charset="0"/>
                                </a:rPr>
                                <m:t>′</m:t>
                              </m:r>
                            </m:sup>
                          </m:sSubSup>
                        </m:den>
                      </m:f>
                      <m:func>
                        <m:funcPr>
                          <m:ctrlPr>
                            <a:rPr lang="zh-CN" altLang="en-US" sz="2400" b="1" i="1">
                              <a:solidFill>
                                <a:srgbClr val="0000FF"/>
                              </a:solidFill>
                              <a:latin typeface="Cambria Math" panose="02040503050406030204" pitchFamily="18" charset="0"/>
                            </a:rPr>
                          </m:ctrlPr>
                        </m:funcPr>
                        <m:fName>
                          <m:r>
                            <a:rPr lang="zh-CN" altLang="en-US" sz="2400" b="1" i="0">
                              <a:solidFill>
                                <a:srgbClr val="0000FF"/>
                              </a:solidFill>
                              <a:latin typeface="Cambria Math" panose="02040503050406030204" pitchFamily="18" charset="0"/>
                            </a:rPr>
                            <m:t>𝐞𝐱𝐩</m:t>
                          </m:r>
                        </m:fName>
                        <m:e>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𝒋</m:t>
                              </m:r>
                              <m:r>
                                <a:rPr lang="zh-CN" altLang="en-US" sz="2400" b="1" i="1">
                                  <a:solidFill>
                                    <a:srgbClr val="0000FF"/>
                                  </a:solidFill>
                                  <a:latin typeface="Cambria Math" panose="02040503050406030204" pitchFamily="18" charset="0"/>
                                </a:rPr>
                                <m:t>𝝎</m:t>
                              </m:r>
                              <m:r>
                                <a:rPr lang="zh-CN" altLang="en-US" sz="2400" b="1" i="1">
                                  <a:solidFill>
                                    <a:srgbClr val="0000FF"/>
                                  </a:solidFill>
                                  <a:latin typeface="Cambria Math" panose="02040503050406030204" pitchFamily="18" charset="0"/>
                                </a:rPr>
                                <m:t>𝒕</m:t>
                              </m:r>
                            </m:e>
                          </m:d>
                        </m:e>
                      </m:func>
                    </m:oMath>
                  </m:oMathPara>
                </a14:m>
                <a:endParaRPr lang="zh-CN" altLang="en-US" sz="2400" b="1" dirty="0">
                  <a:solidFill>
                    <a:srgbClr val="0000FF"/>
                  </a:solidFill>
                </a:endParaRPr>
              </a:p>
            </p:txBody>
          </p:sp>
        </mc:Choice>
        <mc:Fallback>
          <p:sp>
            <p:nvSpPr>
              <p:cNvPr id="16387" name="Object 3">
                <a:hlinkClick r:id="" action="ppaction://ole?verb=1"/>
              </p:cNvPr>
              <p:cNvSpPr txBox="1">
                <a:spLocks noRot="1" noChangeAspect="1" noMove="1" noResize="1" noEditPoints="1" noAdjustHandles="1" noChangeArrowheads="1" noChangeShapeType="1" noTextEdit="1"/>
              </p:cNvSpPr>
              <p:nvPr/>
            </p:nvSpPr>
            <p:spPr bwMode="auto">
              <a:xfrm>
                <a:off x="539552" y="1196752"/>
                <a:ext cx="8435280" cy="2329024"/>
              </a:xfrm>
              <a:prstGeom prst="rect">
                <a:avLst/>
              </a:prstGeom>
              <a:blipFill rotWithShape="1">
                <a:blip r:embed="rId2"/>
                <a:stretch>
                  <a:fillRect l="-5" t="-18" r="4"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对象 1">
                <a:hlinkClick r:id="" action="ppaction://ole?verb=1"/>
              </p:cNvPr>
              <p:cNvSpPr txBox="1"/>
              <p:nvPr/>
            </p:nvSpPr>
            <p:spPr bwMode="auto">
              <a:xfrm>
                <a:off x="539552" y="3212976"/>
                <a:ext cx="8876609" cy="2931096"/>
              </a:xfrm>
              <a:prstGeom prst="rect">
                <a:avLst/>
              </a:prstGeom>
              <a:noFill/>
            </p:spPr>
            <p:txBody>
              <a:bodyPr>
                <a:normAutofit fontScale="92500"/>
              </a:bodyPr>
              <a:lstStyle/>
              <a:p>
                <a:pPr>
                  <a:lnSpc>
                    <a:spcPct val="150000"/>
                  </a:lnSpc>
                </a:pPr>
                <a14:m>
                  <m:oMathPara xmlns:m="http://schemas.openxmlformats.org/officeDocument/2006/math">
                    <m:oMathParaPr>
                      <m:jc m:val="left"/>
                    </m:oMathParaPr>
                    <m:oMath xmlns:m="http://schemas.openxmlformats.org/officeDocument/2006/math">
                      <m:r>
                        <a:rPr lang="zh-CN" altLang="en-US" sz="2400" b="1" i="1" smtClean="0">
                          <a:solidFill>
                            <a:srgbClr val="0000FF"/>
                          </a:solidFill>
                          <a:latin typeface="Cambria Math" panose="02040503050406030204" pitchFamily="18" charset="0"/>
                        </a:rPr>
                        <m:t>同理，注入</m:t>
                      </m:r>
                      <m:r>
                        <a:rPr lang="zh-CN" altLang="en-US" sz="2400" b="1" i="1" smtClean="0">
                          <a:solidFill>
                            <a:srgbClr val="0000FF"/>
                          </a:solidFill>
                          <a:latin typeface="Cambria Math" panose="02040503050406030204" pitchFamily="18" charset="0"/>
                        </a:rPr>
                        <m:t>𝒑</m:t>
                      </m:r>
                      <m:r>
                        <a:rPr lang="zh-CN" altLang="en-US" sz="2400" b="1" i="1" smtClean="0">
                          <a:solidFill>
                            <a:srgbClr val="0000FF"/>
                          </a:solidFill>
                          <a:latin typeface="Cambria Math" panose="02040503050406030204" pitchFamily="18" charset="0"/>
                        </a:rPr>
                        <m:t>区的电子电流中的交流分量为</m:t>
                      </m:r>
                    </m:oMath>
                    <m:oMath xmlns:m="http://schemas.openxmlformats.org/officeDocument/2006/math">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𝑱</m:t>
                          </m:r>
                        </m:e>
                        <m:sub>
                          <m:r>
                            <a:rPr lang="zh-CN" altLang="en-US" sz="2400" b="1" i="1">
                              <a:solidFill>
                                <a:srgbClr val="0000FF"/>
                              </a:solidFill>
                              <a:latin typeface="Cambria Math" panose="02040503050406030204" pitchFamily="18" charset="0"/>
                            </a:rPr>
                            <m:t>𝒏</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𝒕</m:t>
                          </m:r>
                        </m:e>
                      </m:d>
                      <m:r>
                        <a:rPr lang="zh-CN" altLang="en-US" sz="2400" b="1" i="1">
                          <a:solidFill>
                            <a:srgbClr val="0000FF"/>
                          </a:solidFill>
                          <a:latin typeface="Cambria Math" panose="02040503050406030204" pitchFamily="18" charset="0"/>
                        </a:rPr>
                        <m:t>=</m:t>
                      </m:r>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𝒒</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𝑫</m:t>
                              </m:r>
                            </m:e>
                            <m:sub>
                              <m:r>
                                <a:rPr lang="zh-CN" altLang="en-US" sz="2400" b="1" i="1">
                                  <a:solidFill>
                                    <a:srgbClr val="0000FF"/>
                                  </a:solidFill>
                                  <a:latin typeface="Cambria Math" panose="02040503050406030204" pitchFamily="18" charset="0"/>
                                </a:rPr>
                                <m:t>𝒏</m:t>
                              </m:r>
                            </m:sub>
                          </m:sSub>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𝒏</m:t>
                              </m:r>
                            </m:e>
                            <m:sub>
                              <m:r>
                                <a:rPr lang="zh-CN" altLang="en-US" sz="2400" b="1" i="1">
                                  <a:solidFill>
                                    <a:srgbClr val="0000FF"/>
                                  </a:solidFill>
                                  <a:latin typeface="Cambria Math" panose="02040503050406030204" pitchFamily="18" charset="0"/>
                                </a:rPr>
                                <m:t>𝒑</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𝒙</m:t>
                                  </m:r>
                                </m:e>
                                <m:sub>
                                  <m:r>
                                    <a:rPr lang="zh-CN" altLang="en-US" sz="2400" b="1" i="1">
                                      <a:solidFill>
                                        <a:srgbClr val="0000FF"/>
                                      </a:solidFill>
                                      <a:latin typeface="Cambria Math" panose="02040503050406030204" pitchFamily="18" charset="0"/>
                                    </a:rPr>
                                    <m:t>𝒑</m:t>
                                  </m:r>
                                </m:sub>
                              </m:sSub>
                            </m:e>
                          </m:d>
                        </m:num>
                        <m:den>
                          <m:sSubSup>
                            <m:sSubSupPr>
                              <m:ctrlPr>
                                <a:rPr lang="zh-CN" altLang="en-US" sz="2400" b="1" i="1">
                                  <a:solidFill>
                                    <a:srgbClr val="0000FF"/>
                                  </a:solidFill>
                                  <a:latin typeface="Cambria Math" panose="02040503050406030204" pitchFamily="18" charset="0"/>
                                </a:rPr>
                              </m:ctrlPr>
                            </m:sSubSupPr>
                            <m:e>
                              <m:r>
                                <a:rPr lang="zh-CN" altLang="en-US" sz="2400" b="1" i="1">
                                  <a:solidFill>
                                    <a:srgbClr val="0000FF"/>
                                  </a:solidFill>
                                  <a:latin typeface="Cambria Math" panose="02040503050406030204" pitchFamily="18" charset="0"/>
                                </a:rPr>
                                <m:t>𝑳</m:t>
                              </m:r>
                            </m:e>
                            <m:sub>
                              <m:r>
                                <a:rPr lang="zh-CN" altLang="en-US" sz="2400" b="1" i="1">
                                  <a:solidFill>
                                    <a:srgbClr val="0000FF"/>
                                  </a:solidFill>
                                  <a:latin typeface="Cambria Math" panose="02040503050406030204" pitchFamily="18" charset="0"/>
                                </a:rPr>
                                <m:t>𝒏</m:t>
                              </m:r>
                            </m:sub>
                            <m:sup>
                              <m:r>
                                <a:rPr lang="zh-CN" altLang="en-US" sz="2400" b="1" i="1">
                                  <a:solidFill>
                                    <a:srgbClr val="0000FF"/>
                                  </a:solidFill>
                                  <a:latin typeface="Cambria Math" panose="02040503050406030204" pitchFamily="18" charset="0"/>
                                </a:rPr>
                                <m:t>′</m:t>
                              </m:r>
                            </m:sup>
                          </m:sSubSup>
                        </m:den>
                      </m:f>
                      <m:func>
                        <m:funcPr>
                          <m:ctrlPr>
                            <a:rPr lang="zh-CN" altLang="en-US" sz="2400" b="1" i="1">
                              <a:solidFill>
                                <a:srgbClr val="0000FF"/>
                              </a:solidFill>
                              <a:latin typeface="Cambria Math" panose="02040503050406030204" pitchFamily="18" charset="0"/>
                            </a:rPr>
                          </m:ctrlPr>
                        </m:funcPr>
                        <m:fName>
                          <m:r>
                            <a:rPr lang="zh-CN" altLang="en-US" sz="2400" b="1" i="0">
                              <a:solidFill>
                                <a:srgbClr val="0000FF"/>
                              </a:solidFill>
                              <a:latin typeface="Cambria Math" panose="02040503050406030204" pitchFamily="18" charset="0"/>
                            </a:rPr>
                            <m:t>𝐞𝐱𝐩</m:t>
                          </m:r>
                        </m:fName>
                        <m:e>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𝒋</m:t>
                              </m:r>
                              <m:r>
                                <a:rPr lang="zh-CN" altLang="en-US" sz="2400" b="1" i="1">
                                  <a:solidFill>
                                    <a:srgbClr val="0000FF"/>
                                  </a:solidFill>
                                  <a:latin typeface="Cambria Math" panose="02040503050406030204" pitchFamily="18" charset="0"/>
                                </a:rPr>
                                <m:t>𝝎</m:t>
                              </m:r>
                              <m:r>
                                <a:rPr lang="zh-CN" altLang="en-US" sz="2400" b="1" i="1">
                                  <a:solidFill>
                                    <a:srgbClr val="0000FF"/>
                                  </a:solidFill>
                                  <a:latin typeface="Cambria Math" panose="02040503050406030204" pitchFamily="18" charset="0"/>
                                </a:rPr>
                                <m:t>𝒕</m:t>
                              </m:r>
                            </m:e>
                          </m:d>
                        </m:e>
                      </m:func>
                    </m:oMath>
                    <m:oMath xmlns:m="http://schemas.openxmlformats.org/officeDocument/2006/math">
                      <m:r>
                        <a:rPr lang="zh-CN" altLang="en-US" sz="2400" b="1" i="1">
                          <a:solidFill>
                            <a:srgbClr val="0000FF"/>
                          </a:solidFill>
                          <a:latin typeface="Cambria Math" panose="02040503050406030204" pitchFamily="18" charset="0"/>
                        </a:rPr>
                        <m:t>式中</m:t>
                      </m:r>
                      <m:sSubSup>
                        <m:sSubSupPr>
                          <m:ctrlPr>
                            <a:rPr lang="zh-CN" altLang="en-US" sz="2400" b="1" i="1">
                              <a:solidFill>
                                <a:srgbClr val="0000FF"/>
                              </a:solidFill>
                              <a:latin typeface="Cambria Math" panose="02040503050406030204" pitchFamily="18" charset="0"/>
                            </a:rPr>
                          </m:ctrlPr>
                        </m:sSubSupPr>
                        <m:e>
                          <m:r>
                            <a:rPr lang="zh-CN" altLang="en-US" sz="2400" b="1" i="1">
                              <a:solidFill>
                                <a:srgbClr val="0000FF"/>
                              </a:solidFill>
                              <a:latin typeface="Cambria Math" panose="02040503050406030204" pitchFamily="18" charset="0"/>
                            </a:rPr>
                            <m:t>𝑳</m:t>
                          </m:r>
                        </m:e>
                        <m:sub>
                          <m:r>
                            <a:rPr lang="zh-CN" altLang="en-US" sz="2400" b="1" i="1">
                              <a:solidFill>
                                <a:srgbClr val="0000FF"/>
                              </a:solidFill>
                              <a:latin typeface="Cambria Math" panose="02040503050406030204" pitchFamily="18" charset="0"/>
                            </a:rPr>
                            <m:t>𝒏</m:t>
                          </m:r>
                        </m:sub>
                        <m:sup>
                          <m:r>
                            <a:rPr lang="zh-CN" altLang="en-US" sz="2400" b="1" i="1">
                              <a:solidFill>
                                <a:srgbClr val="0000FF"/>
                              </a:solidFill>
                              <a:latin typeface="Cambria Math" panose="02040503050406030204" pitchFamily="18" charset="0"/>
                            </a:rPr>
                            <m:t>′</m:t>
                          </m:r>
                        </m:sup>
                      </m:sSubSup>
                      <m:r>
                        <a:rPr lang="zh-CN" altLang="en-US" sz="2400" b="1" i="1">
                          <a:solidFill>
                            <a:srgbClr val="0000FF"/>
                          </a:solidFill>
                          <a:latin typeface="Cambria Math" panose="02040503050406030204" pitchFamily="18" charset="0"/>
                        </a:rPr>
                        <m:t>=</m:t>
                      </m:r>
                      <m:f>
                        <m:fPr>
                          <m:type m:val="lin"/>
                          <m:ctrlPr>
                            <a:rPr lang="zh-CN" altLang="en-US" sz="2400" b="1" i="1">
                              <a:solidFill>
                                <a:srgbClr val="0000FF"/>
                              </a:solidFill>
                              <a:latin typeface="Cambria Math" panose="02040503050406030204" pitchFamily="18" charset="0"/>
                            </a:rPr>
                          </m:ctrlPr>
                        </m:fPr>
                        <m:num>
                          <m:sSubSup>
                            <m:sSubSupPr>
                              <m:ctrlPr>
                                <a:rPr lang="zh-CN" altLang="en-US" sz="2400" b="1" i="1">
                                  <a:solidFill>
                                    <a:srgbClr val="0000FF"/>
                                  </a:solidFill>
                                  <a:latin typeface="Cambria Math" panose="02040503050406030204" pitchFamily="18" charset="0"/>
                                </a:rPr>
                              </m:ctrlPr>
                            </m:sSubSupPr>
                            <m:e>
                              <m:r>
                                <a:rPr lang="zh-CN" altLang="en-US" sz="2400" b="1" i="1">
                                  <a:solidFill>
                                    <a:srgbClr val="0000FF"/>
                                  </a:solidFill>
                                  <a:latin typeface="Cambria Math" panose="02040503050406030204" pitchFamily="18" charset="0"/>
                                </a:rPr>
                                <m:t>𝑳</m:t>
                              </m:r>
                            </m:e>
                            <m:sub>
                              <m:r>
                                <a:rPr lang="zh-CN" altLang="en-US" sz="2400" b="1" i="1">
                                  <a:solidFill>
                                    <a:srgbClr val="0000FF"/>
                                  </a:solidFill>
                                  <a:latin typeface="Cambria Math" panose="02040503050406030204" pitchFamily="18" charset="0"/>
                                </a:rPr>
                                <m:t>𝒏</m:t>
                              </m:r>
                            </m:sub>
                            <m:sup>
                              <m:r>
                                <a:rPr lang="zh-CN" altLang="en-US" sz="2400" b="1" i="1">
                                  <a:solidFill>
                                    <a:srgbClr val="0000FF"/>
                                  </a:solidFill>
                                  <a:latin typeface="Cambria Math" panose="02040503050406030204" pitchFamily="18" charset="0"/>
                                </a:rPr>
                                <m:t>′</m:t>
                              </m:r>
                            </m:sup>
                          </m:sSubSup>
                        </m:num>
                        <m:den>
                          <m:rad>
                            <m:radPr>
                              <m:degHide m:val="on"/>
                              <m:ctrlPr>
                                <a:rPr lang="zh-CN" altLang="en-US" sz="2400" b="1" i="1">
                                  <a:solidFill>
                                    <a:srgbClr val="0000FF"/>
                                  </a:solidFill>
                                  <a:latin typeface="Cambria Math" panose="02040503050406030204" pitchFamily="18" charset="0"/>
                                </a:rPr>
                              </m:ctrlPr>
                            </m:radPr>
                            <m:deg/>
                            <m:e>
                              <m:r>
                                <a:rPr lang="zh-CN" altLang="en-US" sz="2400" b="1" i="1">
                                  <a:solidFill>
                                    <a:srgbClr val="0000FF"/>
                                  </a:solidFill>
                                  <a:latin typeface="Cambria Math" panose="02040503050406030204" pitchFamily="18" charset="0"/>
                                </a:rPr>
                                <m:t>𝟏</m:t>
                              </m:r>
                              <m:r>
                                <a:rPr lang="zh-CN" altLang="en-US" sz="2400" b="1" i="1">
                                  <a:solidFill>
                                    <a:srgbClr val="0000FF"/>
                                  </a:solidFill>
                                  <a:latin typeface="Cambria Math" panose="02040503050406030204" pitchFamily="18" charset="0"/>
                                </a:rPr>
                                <m:t>+</m:t>
                              </m:r>
                              <m:r>
                                <a:rPr lang="zh-CN" altLang="en-US" sz="2400" b="1" i="1">
                                  <a:solidFill>
                                    <a:srgbClr val="0000FF"/>
                                  </a:solidFill>
                                  <a:latin typeface="Cambria Math" panose="02040503050406030204" pitchFamily="18" charset="0"/>
                                </a:rPr>
                                <m:t>𝒋𝒘</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𝝉</m:t>
                                  </m:r>
                                </m:e>
                                <m:sub>
                                  <m:r>
                                    <a:rPr lang="zh-CN" altLang="en-US" sz="2400" b="1" i="1">
                                      <a:solidFill>
                                        <a:srgbClr val="0000FF"/>
                                      </a:solidFill>
                                      <a:latin typeface="Cambria Math" panose="02040503050406030204" pitchFamily="18" charset="0"/>
                                    </a:rPr>
                                    <m:t>𝒏</m:t>
                                  </m:r>
                                </m:sub>
                              </m:sSub>
                            </m:e>
                          </m:rad>
                        </m:den>
                      </m:f>
                      <m:sSub>
                        <m:sSubPr>
                          <m:ctrlPr>
                            <a:rPr lang="zh-CN" altLang="en-US" sz="2400" b="1" i="1">
                              <a:solidFill>
                                <a:srgbClr val="0000FF"/>
                              </a:solidFill>
                              <a:latin typeface="Cambria Math" panose="02040503050406030204" pitchFamily="18" charset="0"/>
                            </a:rPr>
                          </m:ctrlPr>
                        </m:sSubPr>
                        <m:e>
                          <m:r>
                            <a:rPr lang="en-US" altLang="zh-CN" sz="2400" b="1" i="1" smtClean="0">
                              <a:solidFill>
                                <a:srgbClr val="0000FF"/>
                              </a:solidFill>
                              <a:latin typeface="Cambria Math" panose="02040503050406030204" pitchFamily="18" charset="0"/>
                            </a:rPr>
                            <m:t>,  </m:t>
                          </m:r>
                          <m:r>
                            <a:rPr lang="zh-CN" altLang="en-US" sz="2400" b="1" i="1">
                              <a:solidFill>
                                <a:srgbClr val="0000FF"/>
                              </a:solidFill>
                              <a:latin typeface="Cambria Math" panose="02040503050406030204" pitchFamily="18" charset="0"/>
                            </a:rPr>
                            <m:t>𝒏</m:t>
                          </m:r>
                        </m:e>
                        <m:sub>
                          <m:r>
                            <a:rPr lang="zh-CN" altLang="en-US" sz="2400" b="1" i="1">
                              <a:solidFill>
                                <a:srgbClr val="0000FF"/>
                              </a:solidFill>
                              <a:latin typeface="Cambria Math" panose="02040503050406030204" pitchFamily="18" charset="0"/>
                            </a:rPr>
                            <m:t>𝒑</m:t>
                          </m:r>
                          <m:r>
                            <a:rPr lang="zh-CN" altLang="en-US" sz="2400" b="1" i="1">
                              <a:solidFill>
                                <a:srgbClr val="0000FF"/>
                              </a:solidFill>
                              <a:latin typeface="Cambria Math" panose="02040503050406030204" pitchFamily="18" charset="0"/>
                            </a:rPr>
                            <m:t>𝟏</m:t>
                          </m:r>
                        </m:sub>
                      </m:sSub>
                      <m:d>
                        <m:dPr>
                          <m:ctrlPr>
                            <a:rPr lang="zh-CN" altLang="en-US" sz="2400" b="1" i="1">
                              <a:solidFill>
                                <a:srgbClr val="0000FF"/>
                              </a:solidFill>
                              <a:latin typeface="Cambria Math" panose="02040503050406030204" pitchFamily="18" charset="0"/>
                            </a:rPr>
                          </m:ctrlPr>
                        </m:dPr>
                        <m:e>
                          <m:r>
                            <a:rPr lang="zh-CN" altLang="en-US" sz="2400" b="1" i="1">
                              <a:solidFill>
                                <a:srgbClr val="0000FF"/>
                              </a:solidFill>
                              <a:latin typeface="Cambria Math" panose="02040503050406030204" pitchFamily="18" charset="0"/>
                            </a:rPr>
                            <m:t>−</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𝒙</m:t>
                              </m:r>
                            </m:e>
                            <m:sub>
                              <m:r>
                                <a:rPr lang="zh-CN" altLang="en-US" sz="2400" b="1" i="1">
                                  <a:solidFill>
                                    <a:srgbClr val="0000FF"/>
                                  </a:solidFill>
                                  <a:latin typeface="Cambria Math" panose="02040503050406030204" pitchFamily="18" charset="0"/>
                                </a:rPr>
                                <m:t>𝒑</m:t>
                              </m:r>
                            </m:sub>
                          </m:sSub>
                        </m:e>
                      </m:d>
                      <m:r>
                        <a:rPr lang="zh-CN" altLang="en-US" sz="2400" b="1" i="1">
                          <a:solidFill>
                            <a:srgbClr val="0000FF"/>
                          </a:solidFill>
                          <a:latin typeface="Cambria Math" panose="02040503050406030204" pitchFamily="18" charset="0"/>
                        </a:rPr>
                        <m:t>=</m:t>
                      </m:r>
                      <m:f>
                        <m:fPr>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𝒒</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𝑽</m:t>
                              </m:r>
                            </m:e>
                            <m:sub>
                              <m:r>
                                <a:rPr lang="zh-CN" altLang="en-US" sz="2400" b="1" i="1">
                                  <a:solidFill>
                                    <a:srgbClr val="0000FF"/>
                                  </a:solidFill>
                                  <a:latin typeface="Cambria Math" panose="02040503050406030204" pitchFamily="18" charset="0"/>
                                </a:rPr>
                                <m:t>𝟏</m:t>
                              </m:r>
                            </m:sub>
                          </m:sSub>
                        </m:num>
                        <m:den>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𝒌</m:t>
                              </m:r>
                            </m:e>
                            <m:sub>
                              <m:r>
                                <a:rPr lang="zh-CN" altLang="en-US" sz="2400" b="1" i="1">
                                  <a:solidFill>
                                    <a:srgbClr val="0000FF"/>
                                  </a:solidFill>
                                  <a:latin typeface="Cambria Math" panose="02040503050406030204" pitchFamily="18" charset="0"/>
                                </a:rPr>
                                <m:t>𝑩</m:t>
                              </m:r>
                            </m:sub>
                          </m:sSub>
                          <m:r>
                            <a:rPr lang="zh-CN" altLang="en-US" sz="2400" b="1" i="1">
                              <a:solidFill>
                                <a:srgbClr val="0000FF"/>
                              </a:solidFill>
                              <a:latin typeface="Cambria Math" panose="02040503050406030204" pitchFamily="18" charset="0"/>
                            </a:rPr>
                            <m:t>𝑻</m:t>
                          </m:r>
                        </m:den>
                      </m:f>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𝒏</m:t>
                          </m:r>
                        </m:e>
                        <m:sub>
                          <m:r>
                            <a:rPr lang="zh-CN" altLang="en-US" sz="2400" b="1" i="1">
                              <a:solidFill>
                                <a:srgbClr val="0000FF"/>
                              </a:solidFill>
                              <a:latin typeface="Cambria Math" panose="02040503050406030204" pitchFamily="18" charset="0"/>
                            </a:rPr>
                            <m:t>𝒑</m:t>
                          </m:r>
                          <m:r>
                            <a:rPr lang="zh-CN" altLang="en-US" sz="2400" b="1" i="1">
                              <a:solidFill>
                                <a:srgbClr val="0000FF"/>
                              </a:solidFill>
                              <a:latin typeface="Cambria Math" panose="02040503050406030204" pitchFamily="18" charset="0"/>
                            </a:rPr>
                            <m:t>𝟎</m:t>
                          </m:r>
                        </m:sub>
                      </m:sSub>
                      <m:func>
                        <m:funcPr>
                          <m:ctrlPr>
                            <a:rPr lang="zh-CN" altLang="en-US" sz="2400" b="1" i="1">
                              <a:solidFill>
                                <a:srgbClr val="0000FF"/>
                              </a:solidFill>
                              <a:latin typeface="Cambria Math" panose="02040503050406030204" pitchFamily="18" charset="0"/>
                            </a:rPr>
                          </m:ctrlPr>
                        </m:funcPr>
                        <m:fName>
                          <m:r>
                            <a:rPr lang="zh-CN" altLang="en-US" sz="2400" b="1" i="0">
                              <a:solidFill>
                                <a:srgbClr val="0000FF"/>
                              </a:solidFill>
                              <a:latin typeface="Cambria Math" panose="02040503050406030204" pitchFamily="18" charset="0"/>
                            </a:rPr>
                            <m:t>𝐞𝐱𝐩</m:t>
                          </m:r>
                        </m:fName>
                        <m:e>
                          <m:d>
                            <m:dPr>
                              <m:ctrlPr>
                                <a:rPr lang="zh-CN" altLang="en-US" sz="2400" b="1" i="1">
                                  <a:solidFill>
                                    <a:srgbClr val="0000FF"/>
                                  </a:solidFill>
                                  <a:latin typeface="Cambria Math" panose="02040503050406030204" pitchFamily="18" charset="0"/>
                                </a:rPr>
                              </m:ctrlPr>
                            </m:dPr>
                            <m:e>
                              <m:f>
                                <m:fPr>
                                  <m:type m:val="lin"/>
                                  <m:ctrlPr>
                                    <a:rPr lang="zh-CN" altLang="en-US" sz="2400" b="1" i="1">
                                      <a:solidFill>
                                        <a:srgbClr val="0000FF"/>
                                      </a:solidFill>
                                      <a:latin typeface="Cambria Math" panose="02040503050406030204" pitchFamily="18" charset="0"/>
                                    </a:rPr>
                                  </m:ctrlPr>
                                </m:fPr>
                                <m:num>
                                  <m:r>
                                    <a:rPr lang="zh-CN" altLang="en-US" sz="2400" b="1" i="1">
                                      <a:solidFill>
                                        <a:srgbClr val="0000FF"/>
                                      </a:solidFill>
                                      <a:latin typeface="Cambria Math" panose="02040503050406030204" pitchFamily="18" charset="0"/>
                                    </a:rPr>
                                    <m:t>𝒒</m:t>
                                  </m:r>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𝑽</m:t>
                                      </m:r>
                                    </m:e>
                                    <m:sub>
                                      <m:r>
                                        <a:rPr lang="zh-CN" altLang="en-US" sz="2400" b="1" i="1">
                                          <a:solidFill>
                                            <a:srgbClr val="0000FF"/>
                                          </a:solidFill>
                                          <a:latin typeface="Cambria Math" panose="02040503050406030204" pitchFamily="18" charset="0"/>
                                        </a:rPr>
                                        <m:t>𝟎</m:t>
                                      </m:r>
                                    </m:sub>
                                  </m:sSub>
                                </m:num>
                                <m:den>
                                  <m:sSub>
                                    <m:sSubPr>
                                      <m:ctrlPr>
                                        <a:rPr lang="zh-CN" altLang="en-US" sz="2400" b="1" i="1">
                                          <a:solidFill>
                                            <a:srgbClr val="0000FF"/>
                                          </a:solidFill>
                                          <a:latin typeface="Cambria Math" panose="02040503050406030204" pitchFamily="18" charset="0"/>
                                        </a:rPr>
                                      </m:ctrlPr>
                                    </m:sSubPr>
                                    <m:e>
                                      <m:r>
                                        <a:rPr lang="zh-CN" altLang="en-US" sz="2400" b="1" i="1">
                                          <a:solidFill>
                                            <a:srgbClr val="0000FF"/>
                                          </a:solidFill>
                                          <a:latin typeface="Cambria Math" panose="02040503050406030204" pitchFamily="18" charset="0"/>
                                        </a:rPr>
                                        <m:t>𝒌</m:t>
                                      </m:r>
                                    </m:e>
                                    <m:sub>
                                      <m:r>
                                        <a:rPr lang="zh-CN" altLang="en-US" sz="2400" b="1" i="1">
                                          <a:solidFill>
                                            <a:srgbClr val="0000FF"/>
                                          </a:solidFill>
                                          <a:latin typeface="Cambria Math" panose="02040503050406030204" pitchFamily="18" charset="0"/>
                                        </a:rPr>
                                        <m:t>𝑩</m:t>
                                      </m:r>
                                    </m:sub>
                                  </m:sSub>
                                  <m:r>
                                    <a:rPr lang="zh-CN" altLang="en-US" sz="2400" b="1" i="1">
                                      <a:solidFill>
                                        <a:srgbClr val="0000FF"/>
                                      </a:solidFill>
                                      <a:latin typeface="Cambria Math" panose="02040503050406030204" pitchFamily="18" charset="0"/>
                                    </a:rPr>
                                    <m:t>𝑻</m:t>
                                  </m:r>
                                </m:den>
                              </m:f>
                            </m:e>
                          </m:d>
                        </m:e>
                      </m:func>
                    </m:oMath>
                  </m:oMathPara>
                </a14:m>
                <a:endParaRPr lang="zh-CN" altLang="en-US" sz="2400" b="1" dirty="0">
                  <a:solidFill>
                    <a:srgbClr val="0000FF"/>
                  </a:solidFill>
                </a:endParaRPr>
              </a:p>
            </p:txBody>
          </p:sp>
        </mc:Choice>
        <mc:Fallback>
          <p:sp>
            <p:nvSpPr>
              <p:cNvPr id="2" name="对象 1">
                <a:hlinkClick r:id="" action="ppaction://ole?verb=1"/>
              </p:cNvPr>
              <p:cNvSpPr txBox="1">
                <a:spLocks noRot="1" noChangeAspect="1" noMove="1" noResize="1" noEditPoints="1" noAdjustHandles="1" noChangeArrowheads="1" noChangeShapeType="1" noTextEdit="1"/>
              </p:cNvSpPr>
              <p:nvPr/>
            </p:nvSpPr>
            <p:spPr bwMode="auto">
              <a:xfrm>
                <a:off x="539552" y="3212976"/>
                <a:ext cx="8876609" cy="2931096"/>
              </a:xfrm>
              <a:prstGeom prst="rect">
                <a:avLst/>
              </a:prstGeom>
              <a:blipFill rotWithShape="1">
                <a:blip r:embed="rId3"/>
                <a:stretch>
                  <a:fillRect l="-5" t="-17" r="4" b="15"/>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9CABFFD9-E4F2-48E3-8D79-AFD35B0922C2}"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4534</Words>
  <Application>WPS 演示</Application>
  <PresentationFormat>全屏显示(4:3)</PresentationFormat>
  <Paragraphs>206</Paragraphs>
  <Slides>17</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33" baseType="lpstr">
      <vt:lpstr>Arial</vt:lpstr>
      <vt:lpstr>宋体</vt:lpstr>
      <vt:lpstr>Wingdings</vt:lpstr>
      <vt:lpstr>黑体</vt:lpstr>
      <vt:lpstr>Helvetica Neue</vt:lpstr>
      <vt:lpstr>Cambria Math</vt:lpstr>
      <vt:lpstr>Times New Roman</vt:lpstr>
      <vt:lpstr>Gulim</vt:lpstr>
      <vt:lpstr>Symbol</vt:lpstr>
      <vt:lpstr>Calibri</vt:lpstr>
      <vt:lpstr>微软雅黑</vt:lpstr>
      <vt:lpstr>Arial Unicode MS</vt:lpstr>
      <vt:lpstr>Malgun Gothic</vt:lpstr>
      <vt:lpstr>Office 主题</vt:lpstr>
      <vt:lpstr>Equation.3</vt:lpstr>
      <vt:lpstr>PBrush</vt:lpstr>
      <vt:lpstr>二极管交流小信号特性分析</vt:lpstr>
      <vt:lpstr>猫须探测器 cat whisker detector</vt:lpstr>
      <vt:lpstr>小信号交流分析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小提示</vt:lpstr>
      <vt:lpstr>PowerPoint 演示文稿</vt:lpstr>
      <vt:lpstr>PowerPoint 演示文稿</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二极管交流小信号分析</dc:title>
  <dc:creator>lenovo</dc:creator>
  <cp:lastModifiedBy>刘雁鸿</cp:lastModifiedBy>
  <cp:revision>241</cp:revision>
  <dcterms:created xsi:type="dcterms:W3CDTF">2015-04-07T06:54:00Z</dcterms:created>
  <dcterms:modified xsi:type="dcterms:W3CDTF">2021-10-20T04:36:47Z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2AE0DCDA444E49BF861AD98ED4116A1B</vt:lpwstr>
  </property>
  <property fmtid="{D5CDD505-2E9C-101B-9397-08002B2CF9AE}" pid="3" name="KSOProductBuildVer">
    <vt:lpwstr>2052-11.1.0.10938</vt:lpwstr>
  </property>
</Properties>
</file>