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0"/>
  </p:notesMasterIdLst>
  <p:sldIdLst>
    <p:sldId id="275" r:id="rId3"/>
    <p:sldId id="276" r:id="rId4"/>
    <p:sldId id="277" r:id="rId5"/>
    <p:sldId id="327" r:id="rId6"/>
    <p:sldId id="348" r:id="rId7"/>
    <p:sldId id="278" r:id="rId8"/>
    <p:sldId id="291" r:id="rId9"/>
    <p:sldId id="280" r:id="rId10"/>
    <p:sldId id="329" r:id="rId11"/>
    <p:sldId id="330" r:id="rId12"/>
    <p:sldId id="331" r:id="rId13"/>
    <p:sldId id="284" r:id="rId14"/>
    <p:sldId id="333" r:id="rId15"/>
    <p:sldId id="287" r:id="rId16"/>
    <p:sldId id="336" r:id="rId17"/>
    <p:sldId id="337" r:id="rId18"/>
    <p:sldId id="33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6" d="100"/>
          <a:sy n="86" d="100"/>
        </p:scale>
        <p:origin x="945" y="33"/>
      </p:cViewPr>
      <p:guideLst>
        <p:guide orient="horz" pos="2183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BF6B8-3C7E-4ECA-84C3-5DC88373C1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C59F-F1C3-4B5D-AA30-C4269C5614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388E-B9D3-4235-9545-2080E433E5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26D1-BF6A-43FF-B45F-9DB8DD1D52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C462-AF19-4425-ACB0-AE42A4C129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3BD8-90E2-4FA3-8381-A1B0DD2FE2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D9A6-4A04-47CE-9562-F456E08D26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7094-4E7E-492E-A0D5-2CBA92634FE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36C1-89A3-4ED0-998A-5EE37D1BB58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7B22-0E30-4F1B-A80A-DBA5BA2BF69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2F39-9758-4125-8091-BF7EE141A3A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CBD7-4A4C-4D04-BE03-6B9BE9416FB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7F33-9484-4DC3-AA0E-12ACB5900C0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6B07-22B5-4132-8F2B-A68E39DA881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F62D24B2-21FB-4D04-AA4B-52C534C72455}" type="slidenum">
              <a:rPr lang="en-US" altLang="zh-CN"/>
            </a:fld>
            <a:endParaRPr lang="en-US" altLang="zh-CN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23528" y="2209800"/>
            <a:ext cx="85344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en-US" altLang="zh-CN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结的开关特性 </a:t>
            </a:r>
            <a:endParaRPr lang="zh-CN" altLang="en-US" sz="4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58749"/>
            <a:ext cx="8229600" cy="7143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电荷控制方程</a:t>
            </a:r>
            <a:b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762000"/>
            <a:ext cx="5472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少子连续性方程（空穴在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区中扩散）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1"/>
              <p:cNvSpPr txBox="1"/>
              <p:nvPr/>
            </p:nvSpPr>
            <p:spPr bwMode="auto">
              <a:xfrm>
                <a:off x="1457291" y="5869325"/>
                <a:ext cx="3391396" cy="11524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𝒅𝑸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7291" y="5869325"/>
                <a:ext cx="3391396" cy="1152477"/>
              </a:xfrm>
              <a:prstGeom prst="rect">
                <a:avLst/>
              </a:prstGeom>
              <a:blipFill rotWithShape="1">
                <a:blip r:embed="rId1"/>
                <a:stretch>
                  <a:fillRect l="-18" t="-2" r="14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658742" y="5490400"/>
            <a:ext cx="3577341" cy="11285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电荷控制方程</a:t>
            </a:r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电流连续性方程的积分形式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3719" y="1036054"/>
            <a:ext cx="7620866" cy="4701339"/>
            <a:chOff x="223719" y="1036054"/>
            <a:chExt cx="7620866" cy="47013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bject 6"/>
                <p:cNvSpPr txBox="1"/>
                <p:nvPr/>
              </p:nvSpPr>
              <p:spPr bwMode="auto">
                <a:xfrm>
                  <a:off x="223719" y="1036054"/>
                  <a:ext cx="7620866" cy="4307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den>
                        </m:f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𝐃</m:t>
                            </m:r>
                          </m:e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</m:e>
                              <m:sup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sub>
                            </m:sSub>
                          </m:den>
                        </m:f>
                      </m:oMath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den>
                        </m:f>
                        <m:nary>
                          <m:naryPr>
                            <m:limLoc m:val="undOvr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Pdx</m:t>
                            </m:r>
                          </m:e>
                        </m:nary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𝐃</m:t>
                            </m:r>
                          </m:e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sub>
                        </m:sSub>
                        <m:nary>
                          <m:naryPr>
                            <m:limLoc m:val="undOvr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num>
                              <m:den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undOvr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e>
                                  <m:sub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</m:nary>
                      </m:oMath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dQ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4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719" y="1036054"/>
                  <a:ext cx="7620866" cy="4307412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bject 7"/>
                <p:cNvSpPr txBox="1"/>
                <p:nvPr/>
              </p:nvSpPr>
              <p:spPr bwMode="auto">
                <a:xfrm>
                  <a:off x="2257291" y="4152999"/>
                  <a:ext cx="5291796" cy="981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num>
                                  <m:den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zh-CN" alt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𝐏</m:t>
                                    </m:r>
                                  </m:num>
                                  <m:den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zh-CN" altLang="en-US" sz="24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5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7291" y="4152999"/>
                  <a:ext cx="5291796" cy="981075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bject 8"/>
                <p:cNvSpPr txBox="1"/>
                <p:nvPr/>
              </p:nvSpPr>
              <p:spPr bwMode="auto">
                <a:xfrm>
                  <a:off x="4981466" y="5165893"/>
                  <a:ext cx="444500" cy="571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𝚰</m:t>
                            </m:r>
                          </m:e>
                          <m:sub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1466" y="5165893"/>
                  <a:ext cx="444500" cy="57150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bject 9"/>
                <p:cNvSpPr txBox="1"/>
                <p:nvPr/>
              </p:nvSpPr>
              <p:spPr bwMode="auto">
                <a:xfrm>
                  <a:off x="6691831" y="3186072"/>
                  <a:ext cx="857256" cy="1111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7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91831" y="3186072"/>
                  <a:ext cx="857256" cy="1111258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660463" y="3627139"/>
              <a:ext cx="304736" cy="3968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572000" y="5134074"/>
              <a:ext cx="17281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297419" y="5134074"/>
              <a:ext cx="125098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3914835" y="3627139"/>
              <a:ext cx="26642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 bwMode="auto">
              <a:xfrm>
                <a:off x="353499" y="1052488"/>
                <a:ext cx="4004638" cy="11521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𝒅𝑸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499" y="1052488"/>
                <a:ext cx="4004638" cy="1152128"/>
              </a:xfrm>
              <a:prstGeom prst="rect">
                <a:avLst/>
              </a:prstGeom>
              <a:blipFill rotWithShape="1">
                <a:blip r:embed="rId1"/>
                <a:stretch>
                  <a:fillRect l="-11" t="-25" r="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57200" y="2361326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正向偏置时，</a:t>
            </a:r>
            <a:r>
              <a:rPr lang="en-US" altLang="zh-CN" sz="2800" b="1" i="1" dirty="0">
                <a:latin typeface="Arial" panose="020B0604020202020204" pitchFamily="34" charset="0"/>
              </a:rPr>
              <a:t>I</a:t>
            </a:r>
            <a:r>
              <a:rPr lang="en-US" altLang="zh-CN" sz="2800" b="1" i="1" baseline="-25000" dirty="0">
                <a:latin typeface="Arial" panose="020B0604020202020204" pitchFamily="34" charset="0"/>
              </a:rPr>
              <a:t>F</a:t>
            </a:r>
            <a:r>
              <a:rPr lang="en-US" altLang="zh-CN" sz="2800" b="1" i="1" dirty="0">
                <a:latin typeface="Arial" panose="020B0604020202020204" pitchFamily="34" charset="0"/>
              </a:rPr>
              <a:t>=V</a:t>
            </a:r>
            <a:r>
              <a:rPr lang="en-US" altLang="zh-CN" sz="2800" b="1" i="1" baseline="-25000" dirty="0">
                <a:latin typeface="Arial" panose="020B0604020202020204" pitchFamily="34" charset="0"/>
              </a:rPr>
              <a:t>F</a:t>
            </a:r>
            <a:r>
              <a:rPr lang="en-US" altLang="zh-CN" sz="2800" b="1" i="1" dirty="0">
                <a:latin typeface="Arial" panose="020B0604020202020204" pitchFamily="34" charset="0"/>
              </a:rPr>
              <a:t>/R</a:t>
            </a:r>
            <a:r>
              <a:rPr lang="en-US" altLang="zh-CN" sz="2800" b="1" i="1" baseline="-25000" dirty="0">
                <a:latin typeface="Arial" panose="020B0604020202020204" pitchFamily="34" charset="0"/>
              </a:rPr>
              <a:t>F</a:t>
            </a:r>
            <a:endParaRPr lang="en-US" altLang="zh-CN" sz="2800" b="1" i="1" dirty="0">
              <a:latin typeface="Arial" panose="020B060402020202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000" y="147213"/>
            <a:ext cx="390292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电荷控制方程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033" y="406770"/>
            <a:ext cx="3425820" cy="359569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 bwMode="auto">
              <a:xfrm>
                <a:off x="386505" y="3501008"/>
                <a:ext cx="4251975" cy="25644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zh-CN" altLang="en-US" sz="28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505" y="3501008"/>
                <a:ext cx="4251975" cy="2564459"/>
              </a:xfrm>
              <a:prstGeom prst="rect">
                <a:avLst/>
              </a:prstGeom>
              <a:blipFill rotWithShape="1">
                <a:blip r:embed="rId3"/>
                <a:stretch>
                  <a:fillRect l="-10" t="-10" r="10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842DB-3B6C-47D0-96C4-B46402FB8E91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Object 5"/>
              <p:cNvSpPr txBox="1"/>
              <p:nvPr/>
            </p:nvSpPr>
            <p:spPr bwMode="auto">
              <a:xfrm>
                <a:off x="179512" y="404664"/>
                <a:ext cx="7378187" cy="5599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时，加一负脉冲，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  <m: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结上立即有一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反向抽取电流流过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通过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的抽取及复合作用，扩散区内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积累的电荷逐渐减少，用－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代替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𝒅𝑸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边界条件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355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04664"/>
                <a:ext cx="7378187" cy="5599137"/>
              </a:xfrm>
              <a:prstGeom prst="rect">
                <a:avLst/>
              </a:prstGeom>
              <a:blipFill rotWithShape="1">
                <a:blip r:embed="rId1"/>
                <a:stretch>
                  <a:fillRect l="-6" t="-3" r="8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4077072"/>
            <a:ext cx="4000995" cy="24246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6" y="1052736"/>
            <a:ext cx="3096344" cy="28573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2722959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spc="80" dirty="0">
                <a:latin typeface="Times New Roman" panose="02020603050405020304" pitchFamily="18" charset="0"/>
                <a:ea typeface="黑体" panose="02010609060101010101" pitchFamily="49" charset="-122"/>
              </a:rPr>
              <a:t>通过解依赖于时间的连续性方程进行精确分析得到的是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对象 19"/>
              <p:cNvSpPr txBox="1"/>
              <p:nvPr/>
            </p:nvSpPr>
            <p:spPr bwMode="auto">
              <a:xfrm>
                <a:off x="755576" y="1364526"/>
                <a:ext cx="1220787" cy="6461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对象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364526"/>
                <a:ext cx="1220787" cy="646113"/>
              </a:xfrm>
              <a:prstGeom prst="rect">
                <a:avLst/>
              </a:prstGeom>
              <a:blipFill rotWithShape="1">
                <a:blip r:embed="rId1"/>
                <a:stretch>
                  <a:fillRect l="-46" t="-85" r="20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7544" y="3014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定义贮存时间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555776" y="301427"/>
            <a:ext cx="353494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为全部贮存电荷被去除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940152" y="283805"/>
            <a:ext cx="25202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所需要的时间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对象 24"/>
              <p:cNvSpPr txBox="1"/>
              <p:nvPr/>
            </p:nvSpPr>
            <p:spPr bwMode="auto">
              <a:xfrm>
                <a:off x="3155072" y="1059555"/>
                <a:ext cx="3429000" cy="1473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" name="对象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072" y="1059555"/>
                <a:ext cx="3429000" cy="1473200"/>
              </a:xfrm>
              <a:prstGeom prst="rect">
                <a:avLst/>
              </a:prstGeom>
              <a:blipFill rotWithShape="1">
                <a:blip r:embed="rId2"/>
                <a:stretch>
                  <a:fillRect l="-11" t="-25" r="1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对象 26"/>
              <p:cNvSpPr txBox="1"/>
              <p:nvPr/>
            </p:nvSpPr>
            <p:spPr bwMode="auto">
              <a:xfrm>
                <a:off x="2881515" y="3500490"/>
                <a:ext cx="3031605" cy="1303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𝒆𝒓𝒇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7" name="对象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515" y="3500490"/>
                <a:ext cx="3031605" cy="1303039"/>
              </a:xfrm>
              <a:prstGeom prst="rect">
                <a:avLst/>
              </a:prstGeom>
              <a:blipFill rotWithShape="1">
                <a:blip r:embed="rId3"/>
                <a:stretch>
                  <a:fillRect l="-17" t="-2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对象 1">
                <a:hlinkClick r:id="" action="ppaction://ole?verb=1"/>
              </p:cNvPr>
              <p:cNvSpPr txBox="1"/>
              <p:nvPr/>
            </p:nvSpPr>
            <p:spPr bwMode="auto">
              <a:xfrm>
                <a:off x="1475656" y="5053311"/>
                <a:ext cx="6453146" cy="130303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𝒆𝒓𝒇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8" name="对象 1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5053311"/>
                <a:ext cx="6453146" cy="1303039"/>
              </a:xfrm>
              <a:prstGeom prst="rect">
                <a:avLst/>
              </a:prstGeom>
              <a:blipFill rotWithShape="1">
                <a:blip r:embed="rId4"/>
                <a:stretch>
                  <a:fillRect l="-9" t="-47" r="3" b="-4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A3CC-90D7-4AB1-B371-33B905B4A99A}" type="slidenum">
              <a:rPr lang="en-US" altLang="zh-CN"/>
            </a:fld>
            <a:endParaRPr lang="en-US" altLang="zh-CN"/>
          </a:p>
        </p:txBody>
      </p:sp>
      <p:sp>
        <p:nvSpPr>
          <p:cNvPr id="270338" name="Object 2"/>
          <p:cNvSpPr txBox="1"/>
          <p:nvPr/>
        </p:nvSpPr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347980" y="1270000"/>
          <a:ext cx="3656965" cy="385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5" name="公式" r:id="rId1" imgW="33528000" imgH="35356800" progId="Equation.3">
                  <p:embed/>
                </p:oleObj>
              </mc:Choice>
              <mc:Fallback>
                <p:oleObj name="公式" r:id="rId1" imgW="33528000" imgH="353568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" y="1270000"/>
                        <a:ext cx="3656965" cy="3858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4300091" y="116632"/>
            <a:ext cx="428307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决定</a:t>
            </a:r>
            <a:r>
              <a:rPr lang="en-US" altLang="zh-CN" sz="2400" b="1" i="1" dirty="0" err="1">
                <a:latin typeface="Arial" panose="020B0604020202020204" pitchFamily="34" charset="0"/>
              </a:rPr>
              <a:t>t</a:t>
            </a:r>
            <a:r>
              <a:rPr lang="en-US" altLang="zh-CN" sz="2400" b="1" i="1" baseline="-25000" dirty="0" err="1">
                <a:latin typeface="Arial" panose="020B0604020202020204" pitchFamily="34" charset="0"/>
              </a:rPr>
              <a:t>off</a:t>
            </a:r>
            <a:r>
              <a:rPr lang="zh-CN" altLang="en-US" sz="2400" b="1" dirty="0">
                <a:latin typeface="Arial" panose="020B0604020202020204" pitchFamily="34" charset="0"/>
              </a:rPr>
              <a:t>的三个因素</a:t>
            </a:r>
            <a:br>
              <a:rPr lang="zh-CN" altLang="en-US" sz="2400" b="1" dirty="0">
                <a:latin typeface="Arial" panose="020B0604020202020204" pitchFamily="34" charset="0"/>
              </a:rPr>
            </a:br>
            <a:r>
              <a:rPr lang="zh-CN" altLang="en-US" sz="2400" b="1" dirty="0">
                <a:latin typeface="Arial" panose="020B0604020202020204" pitchFamily="34" charset="0"/>
              </a:rPr>
              <a:t>　　少子寿命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　　</a:t>
            </a:r>
            <a:r>
              <a:rPr lang="en-US" altLang="zh-CN" sz="2400" b="1" dirty="0">
                <a:latin typeface="Arial" panose="020B0604020202020204" pitchFamily="34" charset="0"/>
              </a:rPr>
              <a:t>I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F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 I</a:t>
            </a:r>
            <a:r>
              <a:rPr lang="en-US" altLang="zh-CN" sz="2400" b="1" baseline="-25000" dirty="0">
                <a:latin typeface="Arial" panose="020B0604020202020204" pitchFamily="34" charset="0"/>
              </a:rPr>
              <a:t>R</a:t>
            </a:r>
            <a:endParaRPr lang="en-US" altLang="zh-CN" sz="2400" b="1" baseline="-25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普通二极管不能做开关管，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342" name="Object 6"/>
              <p:cNvSpPr txBox="1"/>
              <p:nvPr/>
            </p:nvSpPr>
            <p:spPr bwMode="auto">
              <a:xfrm>
                <a:off x="4653625" y="3052068"/>
                <a:ext cx="3576005" cy="48488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zh-CN" alt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703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3625" y="3052068"/>
                <a:ext cx="3576005" cy="484882"/>
              </a:xfrm>
              <a:prstGeom prst="rect">
                <a:avLst/>
              </a:prstGeom>
              <a:blipFill rotWithShape="1">
                <a:blip r:embed="rId3"/>
                <a:stretch>
                  <a:fillRect l="-10" t="-53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4275136" y="3717032"/>
            <a:ext cx="4185296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减小结面积，减小电荷积累，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缩短少子寿命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掺金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Arial" panose="020B0604020202020204" pitchFamily="34" charset="0"/>
              </a:rPr>
              <a:t>GaAs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sp>
        <p:nvSpPr>
          <p:cNvPr id="4" name="AutoShape 4" descr="图表 - 开关速度快→面积（功耗）小→发热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908720"/>
            <a:ext cx="8441388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5540" y="476672"/>
                <a:ext cx="9001000" cy="2351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In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switching a </a:t>
                </a:r>
                <a:r>
                  <a:rPr lang="en-US" altLang="zh-CN" sz="24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pn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junction from forward to reverse bias, assume that the ratio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of reverse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,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to forward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,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is 0.2.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(a) Determine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the ratio of storage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time to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minority carrier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lifetime,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(b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)</a:t>
                </a:r>
                <a:r>
                  <a:rPr lang="en-US" altLang="zh-CN" sz="24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Repeat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part (a) if the ratio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is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1.0.</a:t>
                </a:r>
                <a:endParaRPr lang="zh-CN" altLang="en-US" sz="2400" dirty="0">
                  <a:latin typeface="Cambria Math" panose="020405030504060302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0" y="476672"/>
                <a:ext cx="9001000" cy="2351156"/>
              </a:xfrm>
              <a:prstGeom prst="rect">
                <a:avLst/>
              </a:prstGeom>
              <a:blipFill rotWithShape="1">
                <a:blip r:embed="rId1"/>
                <a:stretch>
                  <a:fillRect l="-7" t="-18" r="-17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51520" y="3501008"/>
                <a:ext cx="9001000" cy="239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A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pn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junction is switched from forward to reverse bias.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We want to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specify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.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. Determine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the required ratio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to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achieve this requirement.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In this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case, determine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Arial Unicode MS" panose="020B0604020202020204" pitchFamily="34" charset="-122"/>
                                <a:cs typeface="Arial Unicode MS" panose="020B0604020202020204" pitchFamily="34" charset="-122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𝑝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anose="020B0604020202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2"/>
                          </a:rPr>
                          <m:t>.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  <a:t> </a:t>
                </a:r>
                <a:b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anose="020B0604020202020204" pitchFamily="34" charset="-122"/>
                  </a:rPr>
                </a:br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anose="020B0604020202020204" pitchFamily="34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9001000" cy="2393989"/>
              </a:xfrm>
              <a:prstGeom prst="rect">
                <a:avLst/>
              </a:prstGeom>
              <a:blipFill rotWithShape="1">
                <a:blip r:embed="rId2"/>
                <a:stretch>
                  <a:fillRect l="-1" t="-11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476672"/>
            <a:ext cx="7519450" cy="2736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4821" y="3645024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）电路中，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串联，根据串联电路特性可知，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要么同时接入电路，要么同时断开。如果只是需要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并联在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上，可以直接将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并联在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上，可是串入二极管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，说明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控制着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的接入与断开。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）根据二极管的导通与截止特性可知，当需要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接入电路时让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导通，当不需要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接入电路时让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截止，二极管的这种工作方式称为开关方式，这样的电路称为二极管开关电路。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）二极管的导通与截止要有电压控制，电路中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正极通过电阻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、开关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与直流电压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+V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端相连，这一电压就是二极管的控制电压。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）电路中的开关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用来控制工作电压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+V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是否接入电路。根据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开关电路更容易确认二极管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VD1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工作在开关状态下，因为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的开、关控制了二极管的导通与截止。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E3C4-455F-4E7E-A79D-9771535D93A7}" type="slidenum">
              <a:rPr lang="en-US" altLang="zh-CN"/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5" y="1305173"/>
            <a:ext cx="4490978" cy="5085184"/>
          </a:xfrm>
        </p:spPr>
        <p:txBody>
          <a:bodyPr lIns="0" rIns="0" anchor="ctr" anchorCtr="1">
            <a:normAutofit fontScale="92500" lnSpcReduction="10000"/>
          </a:bodyPr>
          <a:lstStyle/>
          <a:p>
            <a:pPr marL="533400" indent="-533400" algn="just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结二极管处于正向偏置时，允许通过较大的电流，处于反向偏置时通过二极管的电流很小，因此，常把处于正向偏置时二极管的工作状态称为开态，而把处于反向偏置时的工作状态叫作关态。可见结二极管能起到开关作用。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362450" y="33147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3776663" y="3309938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024313" y="3309938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4033838" y="3205163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829050" y="32004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4462463" y="33147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4471988" y="3309938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3833813" y="3176588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3981450" y="3195638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4014788" y="32004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3790950" y="318135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3962400" y="3309938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2" name="Rectangle 16"/>
          <p:cNvSpPr>
            <a:spLocks noChangeArrowheads="1"/>
          </p:cNvSpPr>
          <p:nvPr/>
        </p:nvSpPr>
        <p:spPr bwMode="auto">
          <a:xfrm>
            <a:off x="3581400" y="33528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3" name="Rectangle 17"/>
          <p:cNvSpPr>
            <a:spLocks noChangeArrowheads="1"/>
          </p:cNvSpPr>
          <p:nvPr/>
        </p:nvSpPr>
        <p:spPr bwMode="auto">
          <a:xfrm>
            <a:off x="4572000" y="32004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4148138" y="3319463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5" name="Rectangle 19"/>
          <p:cNvSpPr>
            <a:spLocks noChangeArrowheads="1"/>
          </p:cNvSpPr>
          <p:nvPr/>
        </p:nvSpPr>
        <p:spPr bwMode="auto">
          <a:xfrm>
            <a:off x="3986213" y="32004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4233863" y="3200400"/>
            <a:ext cx="9144000" cy="0"/>
          </a:xfrm>
          <a:prstGeom prst="rect">
            <a:avLst/>
          </a:prstGeom>
          <a:noFill/>
          <a:ln w="7938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4517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PN</a:t>
            </a: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结二极管的开关作用：</a:t>
            </a:r>
            <a:endParaRPr lang="zh-CN" altLang="en-US"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725" y="1270292"/>
            <a:ext cx="4362079" cy="4469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00623" y="19526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96136" y="3478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B54C154-CEE4-47C8-B76A-62F02CF1B22A}" type="slidenum">
              <a:rPr lang="en-US" altLang="zh-CN"/>
            </a:fld>
            <a:endParaRPr lang="en-US" altLang="zh-CN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7600" y="903778"/>
            <a:ext cx="8184987" cy="223719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9752" y="2936266"/>
            <a:ext cx="2132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spcAft>
                <a:spcPts val="0"/>
              </a:spcAft>
            </a:pPr>
            <a:endParaRPr lang="en-US" altLang="zh-CN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latinLnBrk="1">
              <a:spcAft>
                <a:spcPts val="0"/>
              </a:spcAft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88982" y="-15085"/>
            <a:ext cx="5265097" cy="2444255"/>
            <a:chOff x="4027390" y="1329941"/>
            <a:chExt cx="4924041" cy="2984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27390" y="1329941"/>
              <a:ext cx="4924041" cy="2984080"/>
            </a:xfrm>
            <a:prstGeom prst="rect">
              <a:avLst/>
            </a:prstGeom>
          </p:spPr>
        </p:pic>
        <p:cxnSp>
          <p:nvCxnSpPr>
            <p:cNvPr id="15" name="曲线连接符 6"/>
            <p:cNvCxnSpPr/>
            <p:nvPr/>
          </p:nvCxnSpPr>
          <p:spPr>
            <a:xfrm rot="16200000" flipH="1">
              <a:off x="5435689" y="2757262"/>
              <a:ext cx="949420" cy="322528"/>
            </a:xfrm>
            <a:prstGeom prst="curvedConnector3">
              <a:avLst>
                <a:gd name="adj1" fmla="val -671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/>
                <p:cNvSpPr/>
                <p:nvPr/>
              </p:nvSpPr>
              <p:spPr>
                <a:xfrm>
                  <a:off x="5607608" y="2588522"/>
                  <a:ext cx="4333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608" y="2588522"/>
                  <a:ext cx="433324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曲线连接符 17"/>
            <p:cNvCxnSpPr/>
            <p:nvPr/>
          </p:nvCxnSpPr>
          <p:spPr>
            <a:xfrm rot="5400000" flipH="1" flipV="1">
              <a:off x="6726095" y="2717371"/>
              <a:ext cx="906672" cy="445053"/>
            </a:xfrm>
            <a:prstGeom prst="curvedConnector3">
              <a:avLst>
                <a:gd name="adj1" fmla="val 10255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7133964" y="2821981"/>
                  <a:ext cx="4374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964" y="2821981"/>
                  <a:ext cx="437427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868144" y="2343240"/>
                <a:ext cx="12339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343240"/>
                <a:ext cx="12339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9" t="-19" r="1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13329" y="2236693"/>
                <a:ext cx="4109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𝟕</m:t>
                          </m:r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f>
                            <m:fPr>
                              <m:type m:val="lin"/>
                              <m:ctrlPr>
                                <a:rPr lang="zh-CN" altLang="zh-CN" sz="2400" b="1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9" y="2236693"/>
                <a:ext cx="410997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4" t="-48" r="-335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169853" y="3199898"/>
            <a:ext cx="8784976" cy="3503882"/>
            <a:chOff x="169853" y="3320986"/>
            <a:chExt cx="8784976" cy="338449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853" y="3334655"/>
              <a:ext cx="8784976" cy="337082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720509" y="335176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反向偏置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86706" y="3347895"/>
              <a:ext cx="1000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k2</a:t>
              </a:r>
              <a:r>
                <a:rPr lang="zh-CN" altLang="en-US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闭合 </a:t>
              </a:r>
              <a:endParaRPr lang="zh-CN" altLang="en-US" dirty="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97740" y="3320986"/>
              <a:ext cx="110400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Arial" panose="020B0604020202020204" pitchFamily="34" charset="0"/>
                </a:rPr>
                <a:t>k1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闭合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54411" y="3347895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正向偏置</a:t>
              </a:r>
              <a:endParaRPr lang="zh-CN" altLang="en-US" dirty="0"/>
            </a:p>
          </p:txBody>
        </p:sp>
      </p:grpSp>
      <p:sp>
        <p:nvSpPr>
          <p:cNvPr id="14" name="十字星 13"/>
          <p:cNvSpPr/>
          <p:nvPr/>
        </p:nvSpPr>
        <p:spPr>
          <a:xfrm>
            <a:off x="4499992" y="3352870"/>
            <a:ext cx="62349" cy="3244482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895" y="3744595"/>
            <a:ext cx="3738245" cy="2629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404495"/>
            <a:ext cx="3713480" cy="24104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52060" y="6236970"/>
            <a:ext cx="387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                反向偏置，关态存储电荷</a:t>
            </a:r>
            <a:r>
              <a:rPr lang="en-US" altLang="zh-CN" sz="2400" b="1" dirty="0"/>
              <a:t>Q=0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98519" y="122771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少子的分布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——PN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结的状态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65480" y="880745"/>
            <a:ext cx="2522855" cy="2139311"/>
            <a:chOff x="283" y="1204"/>
            <a:chExt cx="4763" cy="442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3" y="1333"/>
              <a:ext cx="4763" cy="3315"/>
              <a:chOff x="169" y="1631"/>
              <a:chExt cx="4763" cy="3315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169" y="4946"/>
                <a:ext cx="4763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1643" y="1642"/>
                <a:ext cx="0" cy="328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973" y="1631"/>
                <a:ext cx="0" cy="328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973" y="3811"/>
                <a:ext cx="1959" cy="0"/>
              </a:xfrm>
              <a:prstGeom prst="line">
                <a:avLst/>
              </a:prstGeom>
              <a:ln w="38100">
                <a:solidFill>
                  <a:srgbClr val="00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69" y="4563"/>
                <a:ext cx="1475" cy="0"/>
              </a:xfrm>
              <a:prstGeom prst="line">
                <a:avLst/>
              </a:prstGeom>
              <a:ln w="38100">
                <a:solidFill>
                  <a:srgbClr val="0000F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270" y="4833"/>
                  <a:ext cx="2470" cy="79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          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</m:t>
                        </m:r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" y="4833"/>
                  <a:ext cx="2470" cy="79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83" y="3585"/>
                  <a:ext cx="893" cy="84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" y="3585"/>
                  <a:ext cx="893" cy="84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912" y="2792"/>
                  <a:ext cx="882" cy="82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" y="2792"/>
                  <a:ext cx="882" cy="82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77" y="1204"/>
                  <a:ext cx="3204" cy="82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                           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" y="1204"/>
                  <a:ext cx="3204" cy="82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/>
          <p:cNvSpPr txBox="1"/>
          <p:nvPr/>
        </p:nvSpPr>
        <p:spPr>
          <a:xfrm>
            <a:off x="5507990" y="2924810"/>
            <a:ext cx="22821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ym typeface="+mn-ea"/>
              </a:rPr>
              <a:t>     正向偏置</a:t>
            </a:r>
            <a:r>
              <a:rPr lang="zh-CN" altLang="en-US" sz="2400" b="1" dirty="0">
                <a:sym typeface="+mn-ea"/>
              </a:rPr>
              <a:t> 开态  </a:t>
            </a:r>
            <a:r>
              <a:rPr lang="zh-CN" altLang="en-US" b="1" dirty="0">
                <a:sym typeface="+mn-ea"/>
              </a:rPr>
              <a:t>  </a:t>
            </a:r>
            <a:endParaRPr lang="zh-CN" altLang="en-US"/>
          </a:p>
        </p:txBody>
      </p:sp>
      <p:pic>
        <p:nvPicPr>
          <p:cNvPr id="10330" name="Picture 9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6" y="3349619"/>
            <a:ext cx="33242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Object 4"/>
              <p:cNvSpPr txBox="1"/>
              <p:nvPr/>
            </p:nvSpPr>
            <p:spPr bwMode="auto">
              <a:xfrm>
                <a:off x="467947" y="5320662"/>
                <a:ext cx="1642535" cy="1053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2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47" y="5320662"/>
                <a:ext cx="1642535" cy="1053512"/>
              </a:xfrm>
              <a:prstGeom prst="rect">
                <a:avLst/>
              </a:prstGeom>
              <a:blipFill rotWithShape="1">
                <a:blip r:embed="rId8"/>
                <a:stretch>
                  <a:fillRect l="-36" t="-60" r="23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95605" y="6207760"/>
                <a:ext cx="3017520" cy="680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6207760"/>
                <a:ext cx="3017520" cy="6807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669915" y="1340485"/>
                <a:ext cx="16300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 dirty="0">
                    <a:sym typeface="+mn-ea"/>
                  </a:rPr>
                  <a:t>存储电荷Q</a:t>
                </a:r>
                <a14:m>
                  <m:oMath xmlns:m="http://schemas.openxmlformats.org/officeDocument/2006/math">
                    <m:r>
                      <a:rPr lang="zh-CN" altLang="en-US" b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b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15" y="1340485"/>
                <a:ext cx="163004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32740"/>
            <a:ext cx="4416425" cy="2867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3860800"/>
            <a:ext cx="3976370" cy="2797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07990" y="4580890"/>
            <a:ext cx="179197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反向偏置，关态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存储电荷</a:t>
            </a:r>
            <a:r>
              <a:rPr lang="en-US" altLang="zh-CN" b="1" dirty="0">
                <a:sym typeface="+mn-ea"/>
              </a:rPr>
              <a:t>Q=0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3555" y="692785"/>
            <a:ext cx="17164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ym typeface="+mn-ea"/>
              </a:rPr>
              <a:t> 正向偏置 开态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724461" y="1988439"/>
                <a:ext cx="2271395" cy="9283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461" y="1988439"/>
                <a:ext cx="2271395" cy="928370"/>
              </a:xfrm>
              <a:prstGeom prst="rect">
                <a:avLst/>
              </a:prstGeom>
              <a:blipFill rotWithShape="1">
                <a:blip r:embed="rId4"/>
                <a:stretch>
                  <a:fillRect l="-25" t="-27" r="25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30-2674-45A9-9DC5-27807D84875A}" type="slidenum">
              <a:rPr lang="en-US" altLang="zh-CN"/>
            </a:fld>
            <a:endParaRPr lang="en-US" altLang="zh-CN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2997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62570" cy="1020763"/>
          </a:xfrm>
          <a:noFill/>
        </p:spPr>
        <p:txBody>
          <a:bodyPr anchorCtr="0"/>
          <a:lstStyle/>
          <a:p>
            <a:r>
              <a:rPr lang="en-US" altLang="zh-CN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结的反向瞬变过程</a:t>
            </a:r>
            <a:endParaRPr lang="zh-CN" altLang="en-US" sz="4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3864" y="339585"/>
            <a:ext cx="1980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：维持时间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：下降时间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9" name="对象 28"/>
          <p:cNvSpPr txBox="1"/>
          <p:nvPr/>
        </p:nvSpPr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30" name="对象 29"/>
          <p:cNvSpPr txBox="1"/>
          <p:nvPr/>
        </p:nvSpPr>
        <p:spPr bwMode="auto">
          <a:xfrm>
            <a:off x="4562475" y="3352800"/>
            <a:ext cx="114300" cy="215900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7" name="Object 5"/>
              <p:cNvSpPr txBox="1"/>
              <p:nvPr/>
            </p:nvSpPr>
            <p:spPr bwMode="auto">
              <a:xfrm>
                <a:off x="6326832" y="1824038"/>
                <a:ext cx="2133600" cy="778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𝒐𝒇𝒇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89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832" y="1824038"/>
                <a:ext cx="2133600" cy="778054"/>
              </a:xfrm>
              <a:prstGeom prst="rect">
                <a:avLst/>
              </a:prstGeom>
              <a:blipFill rotWithShape="1">
                <a:blip r:embed="rId1"/>
                <a:stretch>
                  <a:fillRect l="-15" t="-41" r="15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6380912" y="2530751"/>
            <a:ext cx="2301024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：关断时间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93864" y="4113247"/>
            <a:ext cx="2143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关断时间比正向导通时间长得多，所以开关速率由关断时间决定。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073472"/>
            <a:ext cx="5262570" cy="56475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5435" y="4468495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/>
              <a:t>I</a:t>
            </a:r>
            <a:endParaRPr lang="en-US" altLang="zh-CN" sz="2800" b="1" i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178" name="Object 2">
                <a:hlinkClick r:id="" action="ppaction://ole?verb=1"/>
              </p:cNvPr>
              <p:cNvSpPr txBox="1"/>
              <p:nvPr/>
            </p:nvSpPr>
            <p:spPr bwMode="auto">
              <a:xfrm>
                <a:off x="454184" y="488673"/>
                <a:ext cx="8483600" cy="208824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𝐞𝐱𝐩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𝑭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0178" name="Object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184" y="488673"/>
                <a:ext cx="8483600" cy="2088249"/>
              </a:xfrm>
              <a:prstGeom prst="rect">
                <a:avLst/>
              </a:prstGeom>
              <a:blipFill rotWithShape="1">
                <a:blip r:embed="rId1"/>
                <a:stretch>
                  <a:fillRect l="-2" t="-17" r="2" b="-23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284" y="116840"/>
            <a:ext cx="25717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存储电荷量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79" name="Object 3">
                <a:hlinkClick r:id="" action="ppaction://ole?verb=1"/>
              </p:cNvPr>
              <p:cNvSpPr txBox="1"/>
              <p:nvPr/>
            </p:nvSpPr>
            <p:spPr bwMode="auto">
              <a:xfrm>
                <a:off x="827088" y="3143249"/>
                <a:ext cx="7777360" cy="16675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br>
                  <a:rPr lang="zh-CN" altLang="en-US" sz="24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𝒒𝑨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𝑭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及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0179" name="Object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143249"/>
                <a:ext cx="7777360" cy="1667519"/>
              </a:xfrm>
              <a:prstGeom prst="rect">
                <a:avLst/>
              </a:prstGeom>
              <a:blipFill rotWithShape="1">
                <a:blip r:embed="rId2"/>
                <a:stretch>
                  <a:fillRect l="-4" t="-38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80" name="Object 4"/>
              <p:cNvSpPr txBox="1"/>
              <p:nvPr/>
            </p:nvSpPr>
            <p:spPr bwMode="auto">
              <a:xfrm>
                <a:off x="336581" y="4649225"/>
                <a:ext cx="2274590" cy="811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则：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1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581" y="4649225"/>
                <a:ext cx="2274590" cy="811775"/>
              </a:xfrm>
              <a:prstGeom prst="rect">
                <a:avLst/>
              </a:prstGeom>
              <a:blipFill rotWithShape="1">
                <a:blip r:embed="rId3"/>
                <a:stretch>
                  <a:fillRect l="-1" t="-48" r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67568" y="4488742"/>
            <a:ext cx="3624712" cy="875881"/>
          </a:xfrm>
          <a:prstGeom prst="rect">
            <a:avLst/>
          </a:prstGeom>
          <a:solidFill>
            <a:schemeClr val="accent2">
              <a:alpha val="16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注入电流越大，存储电荷越多；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少子寿命越长，存储电荷越多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2844" y="5461000"/>
            <a:ext cx="8664575" cy="1397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结二极管的电荷贮存效应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结加一恒定的正向偏压时，载流子被注入并保持在结二极管中，在扩散区建立确定的非平衡少数载流子分布，这种现象称为电荷贮存效应。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29123" y="2525880"/>
            <a:ext cx="7602796" cy="1100319"/>
            <a:chOff x="1447614" y="2562568"/>
            <a:chExt cx="7602796" cy="11003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对象 3"/>
                <p:cNvSpPr txBox="1"/>
                <p:nvPr/>
              </p:nvSpPr>
              <p:spPr bwMode="auto">
                <a:xfrm>
                  <a:off x="7566110" y="2562568"/>
                  <a:ext cx="1484300" cy="1100319"/>
                </a:xfrm>
                <a:prstGeom prst="rect">
                  <a:avLst/>
                </a:prstGeom>
                <a:solidFill>
                  <a:srgbClr val="FFFF00">
                    <a:alpha val="20000"/>
                  </a:srgbClr>
                </a:solidFill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" name="对象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6110" y="2562568"/>
                  <a:ext cx="1484300" cy="110031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/>
            <p:cNvCxnSpPr/>
            <p:nvPr/>
          </p:nvCxnSpPr>
          <p:spPr>
            <a:xfrm>
              <a:off x="1447614" y="3203427"/>
              <a:ext cx="302852" cy="57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1" y="116632"/>
            <a:ext cx="3692118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4A1B-6C30-4F26-9BD4-81A7818EB666}" type="slidenum">
              <a:rPr lang="en-US" altLang="zh-CN"/>
            </a:fld>
            <a:endParaRPr lang="en-US" altLang="zh-CN"/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5734073" y="2792054"/>
            <a:ext cx="2952727" cy="140519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、界面处梯度方向改变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、界面处梯度大小不变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3</a:t>
            </a:r>
            <a:r>
              <a:rPr lang="zh-CN" altLang="en-US" sz="2000" b="1" dirty="0">
                <a:latin typeface="+mn-ea"/>
              </a:rPr>
              <a:t>、界面处浓度下降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365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573" name="Text Box 29"/>
          <p:cNvSpPr txBox="1">
            <a:spLocks noChangeArrowheads="1"/>
          </p:cNvSpPr>
          <p:nvPr/>
        </p:nvSpPr>
        <p:spPr bwMode="auto">
          <a:xfrm>
            <a:off x="5351226" y="4599920"/>
            <a:ext cx="3685270" cy="188942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err="1">
                <a:latin typeface="Garamond" panose="02020404030301010803" pitchFamily="18" charset="0"/>
              </a:rPr>
              <a:t>p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n</a:t>
            </a:r>
            <a:r>
              <a:rPr lang="en-US" altLang="zh-CN" sz="2000" b="1" dirty="0">
                <a:latin typeface="Garamond" panose="02020404030301010803" pitchFamily="18" charset="0"/>
              </a:rPr>
              <a:t>(</a:t>
            </a:r>
            <a:r>
              <a:rPr lang="en-US" altLang="zh-CN" sz="2000" b="1" dirty="0" err="1">
                <a:latin typeface="Garamond" panose="02020404030301010803" pitchFamily="18" charset="0"/>
              </a:rPr>
              <a:t>x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n</a:t>
            </a:r>
            <a:r>
              <a:rPr lang="en-US" altLang="zh-CN" sz="2000" b="1" dirty="0">
                <a:latin typeface="Garamond" panose="02020404030301010803" pitchFamily="18" charset="0"/>
              </a:rPr>
              <a:t>)&gt;p</a:t>
            </a:r>
            <a:r>
              <a:rPr lang="en-US" altLang="zh-CN" sz="2000" b="1" baseline="-25000" dirty="0">
                <a:latin typeface="Garamond" panose="02020404030301010803" pitchFamily="18" charset="0"/>
              </a:rPr>
              <a:t>n0</a:t>
            </a:r>
            <a:r>
              <a:rPr lang="zh-CN" altLang="en-US" sz="2000" b="1" dirty="0">
                <a:latin typeface="Garamond" panose="02020404030301010803" pitchFamily="18" charset="0"/>
              </a:rPr>
              <a:t>，</a:t>
            </a:r>
            <a:r>
              <a:rPr lang="en-US" altLang="zh-CN" sz="2000" b="1" dirty="0">
                <a:latin typeface="Garamond" panose="02020404030301010803" pitchFamily="18" charset="0"/>
              </a:rPr>
              <a:t>V</a:t>
            </a:r>
            <a:r>
              <a:rPr lang="en-US" altLang="zh-CN" sz="2000" b="1" baseline="-25000" dirty="0">
                <a:latin typeface="Garamond" panose="02020404030301010803" pitchFamily="18" charset="0"/>
              </a:rPr>
              <a:t>J</a:t>
            </a:r>
            <a:r>
              <a:rPr lang="en-US" altLang="zh-CN" sz="2000" b="1" dirty="0">
                <a:latin typeface="Garamond" panose="02020404030301010803" pitchFamily="18" charset="0"/>
                <a:sym typeface="Symbol" panose="05050102010706020507" pitchFamily="18" charset="2"/>
              </a:rPr>
              <a:t></a:t>
            </a:r>
            <a:r>
              <a:rPr lang="en-US" altLang="zh-CN" sz="2000" b="1" dirty="0">
                <a:latin typeface="Garamond" panose="02020404030301010803" pitchFamily="18" charset="0"/>
              </a:rPr>
              <a:t>0,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 err="1">
                <a:latin typeface="Garamond" panose="02020404030301010803" pitchFamily="18" charset="0"/>
              </a:rPr>
              <a:t>p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n</a:t>
            </a:r>
            <a:r>
              <a:rPr lang="en-US" altLang="zh-CN" sz="2000" b="1" dirty="0">
                <a:latin typeface="Garamond" panose="02020404030301010803" pitchFamily="18" charset="0"/>
              </a:rPr>
              <a:t>(</a:t>
            </a:r>
            <a:r>
              <a:rPr lang="en-US" altLang="zh-CN" sz="2000" b="1" dirty="0" err="1">
                <a:latin typeface="Garamond" panose="02020404030301010803" pitchFamily="18" charset="0"/>
              </a:rPr>
              <a:t>x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n</a:t>
            </a:r>
            <a:r>
              <a:rPr lang="en-US" altLang="zh-CN" sz="2000" b="1" dirty="0">
                <a:latin typeface="Garamond" panose="02020404030301010803" pitchFamily="18" charset="0"/>
              </a:rPr>
              <a:t>)</a:t>
            </a:r>
            <a:r>
              <a:rPr lang="zh-CN" altLang="en-US" sz="2000" b="1" dirty="0">
                <a:latin typeface="Garamond" panose="02020404030301010803" pitchFamily="18" charset="0"/>
              </a:rPr>
              <a:t>在减小，</a:t>
            </a:r>
            <a:r>
              <a:rPr lang="en-US" altLang="zh-CN" sz="2000" b="1" dirty="0">
                <a:latin typeface="Garamond" panose="02020404030301010803" pitchFamily="18" charset="0"/>
              </a:rPr>
              <a:t>V</a:t>
            </a:r>
            <a:r>
              <a:rPr lang="en-US" altLang="zh-CN" sz="2000" b="1" baseline="-25000" dirty="0">
                <a:latin typeface="Garamond" panose="02020404030301010803" pitchFamily="18" charset="0"/>
              </a:rPr>
              <a:t>J</a:t>
            </a:r>
            <a:r>
              <a:rPr lang="zh-CN" altLang="en-US" sz="2000" b="1" dirty="0">
                <a:latin typeface="Garamond" panose="02020404030301010803" pitchFamily="18" charset="0"/>
              </a:rPr>
              <a:t>也在减小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Garamond" panose="02020404030301010803" pitchFamily="18" charset="0"/>
              </a:rPr>
              <a:t>当</a:t>
            </a:r>
            <a:r>
              <a:rPr lang="en-US" altLang="zh-CN" sz="2000" b="1" dirty="0">
                <a:latin typeface="Garamond" panose="02020404030301010803" pitchFamily="18" charset="0"/>
              </a:rPr>
              <a:t>t=</a:t>
            </a:r>
            <a:r>
              <a:rPr lang="en-US" altLang="zh-CN" sz="2000" b="1" dirty="0" err="1">
                <a:latin typeface="Garamond" panose="02020404030301010803" pitchFamily="18" charset="0"/>
              </a:rPr>
              <a:t>t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s</a:t>
            </a:r>
            <a:r>
              <a:rPr lang="zh-CN" altLang="en-US" sz="2000" b="1" dirty="0">
                <a:latin typeface="Garamond" panose="02020404030301010803" pitchFamily="18" charset="0"/>
              </a:rPr>
              <a:t>时，</a:t>
            </a:r>
            <a:r>
              <a:rPr lang="en-US" altLang="zh-CN" sz="2000" b="1" dirty="0">
                <a:latin typeface="Garamond" panose="02020404030301010803" pitchFamily="18" charset="0"/>
              </a:rPr>
              <a:t> </a:t>
            </a:r>
            <a:r>
              <a:rPr lang="en-US" altLang="zh-CN" sz="2000" b="1" dirty="0" err="1">
                <a:latin typeface="Garamond" panose="02020404030301010803" pitchFamily="18" charset="0"/>
              </a:rPr>
              <a:t>p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n</a:t>
            </a:r>
            <a:r>
              <a:rPr lang="en-US" altLang="zh-CN" sz="2000" b="1" baseline="-25000" dirty="0">
                <a:latin typeface="Garamond" panose="02020404030301010803" pitchFamily="18" charset="0"/>
              </a:rPr>
              <a:t> </a:t>
            </a:r>
            <a:r>
              <a:rPr lang="en-US" altLang="zh-CN" sz="2000" b="1" dirty="0">
                <a:latin typeface="Garamond" panose="02020404030301010803" pitchFamily="18" charset="0"/>
              </a:rPr>
              <a:t>(</a:t>
            </a:r>
            <a:r>
              <a:rPr lang="en-US" altLang="zh-CN" sz="2000" b="1" dirty="0" err="1">
                <a:latin typeface="Garamond" panose="02020404030301010803" pitchFamily="18" charset="0"/>
              </a:rPr>
              <a:t>x</a:t>
            </a:r>
            <a:r>
              <a:rPr lang="en-US" altLang="zh-CN" sz="2000" b="1" baseline="-25000" dirty="0" err="1">
                <a:latin typeface="Garamond" panose="02020404030301010803" pitchFamily="18" charset="0"/>
              </a:rPr>
              <a:t>n</a:t>
            </a:r>
            <a:r>
              <a:rPr lang="en-US" altLang="zh-CN" sz="2000" b="1" dirty="0">
                <a:latin typeface="Garamond" panose="02020404030301010803" pitchFamily="18" charset="0"/>
              </a:rPr>
              <a:t>) =p</a:t>
            </a:r>
            <a:r>
              <a:rPr lang="en-US" altLang="zh-CN" sz="2000" b="1" baseline="-25000" dirty="0">
                <a:latin typeface="Garamond" panose="02020404030301010803" pitchFamily="18" charset="0"/>
              </a:rPr>
              <a:t>n0</a:t>
            </a:r>
            <a:r>
              <a:rPr lang="zh-CN" altLang="en-US" sz="2000" b="1" dirty="0">
                <a:latin typeface="Garamond" panose="02020404030301010803" pitchFamily="18" charset="0"/>
              </a:rPr>
              <a:t>，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latin typeface="Garamond" panose="02020404030301010803" pitchFamily="18" charset="0"/>
              </a:rPr>
              <a:t>Q=0</a:t>
            </a:r>
            <a:r>
              <a:rPr lang="zh-CN" altLang="en-US" sz="2000" b="1" dirty="0">
                <a:latin typeface="Garamond" panose="02020404030301010803" pitchFamily="18" charset="0"/>
              </a:rPr>
              <a:t>，</a:t>
            </a:r>
            <a:r>
              <a:rPr lang="en-US" altLang="zh-CN" sz="2000" b="1" dirty="0">
                <a:latin typeface="Garamond" panose="02020404030301010803" pitchFamily="18" charset="0"/>
              </a:rPr>
              <a:t> V</a:t>
            </a:r>
            <a:r>
              <a:rPr lang="en-US" altLang="zh-CN" sz="2000" b="1" baseline="-25000" dirty="0">
                <a:latin typeface="Garamond" panose="02020404030301010803" pitchFamily="18" charset="0"/>
              </a:rPr>
              <a:t>J</a:t>
            </a:r>
            <a:r>
              <a:rPr lang="zh-CN" altLang="en-US" sz="2000" b="1" dirty="0">
                <a:latin typeface="Garamond" panose="02020404030301010803" pitchFamily="18" charset="0"/>
              </a:rPr>
              <a:t>＝</a:t>
            </a:r>
            <a:r>
              <a:rPr lang="en-US" altLang="zh-CN" sz="2000" b="1" dirty="0">
                <a:latin typeface="Garamond" panose="02020404030301010803" pitchFamily="18" charset="0"/>
              </a:rPr>
              <a:t>0</a:t>
            </a:r>
            <a:endParaRPr lang="zh-CN" altLang="en-US" sz="2000" b="1" dirty="0">
              <a:latin typeface="Garamond" panose="020204040303010108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96" y="98059"/>
            <a:ext cx="633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关断过程一：维持阶段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715460"/>
            <a:ext cx="3694416" cy="20765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26" y="184747"/>
            <a:ext cx="3009648" cy="23948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3" y="2973611"/>
            <a:ext cx="3694416" cy="37340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06968" y="3248781"/>
            <a:ext cx="930063" cy="49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0</a:t>
            </a:r>
            <a:r>
              <a:rPr lang="zh-CN" altLang="en-US" sz="2000" b="1" dirty="0">
                <a:latin typeface="+mn-ea"/>
                <a:sym typeface="Symbol" panose="05050102010706020507" pitchFamily="18" charset="2"/>
              </a:rPr>
              <a:t></a:t>
            </a:r>
            <a:r>
              <a:rPr lang="en-US" altLang="zh-CN" sz="2000" b="1" dirty="0" err="1">
                <a:latin typeface="+mn-ea"/>
              </a:rPr>
              <a:t>t</a:t>
            </a:r>
            <a:r>
              <a:rPr lang="en-US" altLang="zh-CN" sz="2000" b="1" baseline="-25000" dirty="0" err="1">
                <a:latin typeface="+mn-ea"/>
              </a:rPr>
              <a:t>s</a:t>
            </a:r>
            <a:r>
              <a:rPr lang="zh-CN" altLang="en-US" sz="2000" b="1" dirty="0">
                <a:latin typeface="+mn-ea"/>
              </a:rPr>
              <a:t>内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5351226" y="3140968"/>
            <a:ext cx="382847" cy="8640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5197701" y="4857506"/>
            <a:ext cx="227675" cy="1525584"/>
          </a:xfrm>
          <a:prstGeom prst="leftBrace">
            <a:avLst>
              <a:gd name="adj1" fmla="val 8333"/>
              <a:gd name="adj2" fmla="val 509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43594" y="5416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具体说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FD9-E4F2-48E3-8D79-AFD35B0922C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6781" y="3429000"/>
            <a:ext cx="2886437" cy="29252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68" y="66445"/>
            <a:ext cx="3219450" cy="30841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6543" y="182167"/>
            <a:ext cx="427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关断过程二：下降阶段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097" y="1251091"/>
            <a:ext cx="5884219" cy="5158168"/>
            <a:chOff x="35096" y="764362"/>
            <a:chExt cx="5884219" cy="5158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bject 42"/>
                <p:cNvSpPr txBox="1"/>
                <p:nvPr/>
              </p:nvSpPr>
              <p:spPr bwMode="auto">
                <a:xfrm>
                  <a:off x="2272943" y="775447"/>
                  <a:ext cx="2015461" cy="6315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Object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2943" y="775447"/>
                  <a:ext cx="2015461" cy="63151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bject 40"/>
                <p:cNvSpPr txBox="1"/>
                <p:nvPr/>
              </p:nvSpPr>
              <p:spPr bwMode="auto">
                <a:xfrm>
                  <a:off x="346748" y="1400257"/>
                  <a:ext cx="1514175" cy="72206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𝐉</m:t>
                            </m:r>
                          </m:sub>
                        </m:s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Object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748" y="1400257"/>
                  <a:ext cx="1514175" cy="72206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bject 39"/>
                <p:cNvSpPr txBox="1"/>
                <p:nvPr/>
              </p:nvSpPr>
              <p:spPr bwMode="auto">
                <a:xfrm>
                  <a:off x="2054639" y="1532134"/>
                  <a:ext cx="3219450" cy="8128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 b="1" i="0">
                                    <a:solidFill>
                                      <a:srgbClr val="000000"/>
                                    </a:solidFill>
                                    <a:latin typeface="黑体" panose="02010609060101010101" pitchFamily="49" charset="-122"/>
                                    <a:ea typeface="黑体" panose="02010609060101010101" pitchFamily="49" charset="-122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zh-CN" altLang="en-US" sz="24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zh-CN" altLang="en-US" sz="2400" b="1" i="0">
                                <a:solidFill>
                                  <a:srgbClr val="00000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dx</m:t>
                            </m:r>
                          </m:den>
                        </m:f>
                        <m:d>
                          <m:dPr>
                            <m:begChr m:val="|"/>
                            <m:endChr m:val="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zh-CN" altLang="en-US" sz="2400" b="1" i="0">
                            <a:solidFill>
                              <a:srgbClr val="00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越来越小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Object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4639" y="1532134"/>
                  <a:ext cx="3219450" cy="81280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bject 38"/>
                <p:cNvSpPr txBox="1"/>
                <p:nvPr/>
              </p:nvSpPr>
              <p:spPr bwMode="auto">
                <a:xfrm>
                  <a:off x="2149451" y="2362491"/>
                  <a:ext cx="2838654" cy="4413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也越来越小。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Object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49451" y="2362491"/>
                  <a:ext cx="2838654" cy="44132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bject 37"/>
                <p:cNvSpPr txBox="1"/>
                <p:nvPr/>
              </p:nvSpPr>
              <p:spPr bwMode="auto">
                <a:xfrm>
                  <a:off x="266441" y="3065450"/>
                  <a:ext cx="5293631" cy="527956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达到稳定的反偏状态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Object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441" y="3065450"/>
                  <a:ext cx="5293631" cy="52795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bject 35"/>
                <p:cNvSpPr txBox="1"/>
                <p:nvPr/>
              </p:nvSpPr>
              <p:spPr bwMode="auto">
                <a:xfrm>
                  <a:off x="762306" y="4520791"/>
                  <a:ext cx="1261151" cy="68392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306" y="4520791"/>
                  <a:ext cx="1261151" cy="68392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bject 34"/>
                <p:cNvSpPr txBox="1"/>
                <p:nvPr/>
              </p:nvSpPr>
              <p:spPr bwMode="auto">
                <a:xfrm>
                  <a:off x="2305551" y="4562411"/>
                  <a:ext cx="2007563" cy="65756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Object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5551" y="4562411"/>
                  <a:ext cx="2007563" cy="65756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bject 31"/>
                <p:cNvSpPr txBox="1"/>
                <p:nvPr/>
              </p:nvSpPr>
              <p:spPr bwMode="auto">
                <a:xfrm>
                  <a:off x="665765" y="5375459"/>
                  <a:ext cx="1454232" cy="49053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5765" y="5375459"/>
                  <a:ext cx="1454232" cy="490538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bject 30"/>
                <p:cNvSpPr txBox="1"/>
                <p:nvPr/>
              </p:nvSpPr>
              <p:spPr bwMode="auto">
                <a:xfrm>
                  <a:off x="2306673" y="5370697"/>
                  <a:ext cx="2006441" cy="55183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Object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673" y="5370697"/>
                  <a:ext cx="2006441" cy="551833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对象 59"/>
                <p:cNvSpPr txBox="1"/>
                <p:nvPr/>
              </p:nvSpPr>
              <p:spPr bwMode="auto">
                <a:xfrm>
                  <a:off x="364478" y="764362"/>
                  <a:ext cx="991732" cy="77131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zh-CN" alt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对象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4478" y="764362"/>
                  <a:ext cx="991732" cy="77131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25"/>
            <p:cNvSpPr txBox="1"/>
            <p:nvPr/>
          </p:nvSpPr>
          <p:spPr>
            <a:xfrm>
              <a:off x="35096" y="3976930"/>
              <a:ext cx="5601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由于反向偏压对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PN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区载流子 的抽取作用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52159" y="1625003"/>
              <a:ext cx="11671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I-V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波形中的尾巴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3344</Words>
  <Application>WPS 演示</Application>
  <PresentationFormat>全屏显示(4:3)</PresentationFormat>
  <Paragraphs>228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黑体</vt:lpstr>
      <vt:lpstr>Symbol</vt:lpstr>
      <vt:lpstr>Cambria Math</vt:lpstr>
      <vt:lpstr>Times New Roman</vt:lpstr>
      <vt:lpstr>Garamond</vt:lpstr>
      <vt:lpstr>Arial Unicode MS</vt:lpstr>
      <vt:lpstr>Calibri</vt:lpstr>
      <vt:lpstr>微软雅黑</vt:lpstr>
      <vt:lpstr>Arial Unicode MS</vt:lpstr>
      <vt:lpstr>Office 主题</vt:lpstr>
      <vt:lpstr>Equation.3</vt:lpstr>
      <vt:lpstr>PowerPoint 演示文稿</vt:lpstr>
      <vt:lpstr>PN结二极管的开关作用：</vt:lpstr>
      <vt:lpstr>PowerPoint 演示文稿</vt:lpstr>
      <vt:lpstr>PowerPoint 演示文稿</vt:lpstr>
      <vt:lpstr>PowerPoint 演示文稿</vt:lpstr>
      <vt:lpstr>PN结的反向瞬变过程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二极管交流小信号分析</dc:title>
  <dc:creator>lenovo</dc:creator>
  <cp:lastModifiedBy>刘雁鸿</cp:lastModifiedBy>
  <cp:revision>257</cp:revision>
  <dcterms:created xsi:type="dcterms:W3CDTF">2015-04-07T06:54:00Z</dcterms:created>
  <dcterms:modified xsi:type="dcterms:W3CDTF">2021-10-25T00:41:30Z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2E334109866A4F7A8F1F579629F2F21A</vt:lpwstr>
  </property>
  <property fmtid="{D5CDD505-2E9C-101B-9397-08002B2CF9AE}" pid="3" name="KSOProductBuildVer">
    <vt:lpwstr>2052-11.1.0.10700</vt:lpwstr>
  </property>
</Properties>
</file>