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7"/>
  </p:notesMasterIdLst>
  <p:sldIdLst>
    <p:sldId id="319" r:id="rId3"/>
    <p:sldId id="404" r:id="rId4"/>
    <p:sldId id="366" r:id="rId5"/>
    <p:sldId id="396" r:id="rId6"/>
    <p:sldId id="397" r:id="rId7"/>
    <p:sldId id="286" r:id="rId8"/>
    <p:sldId id="287" r:id="rId9"/>
    <p:sldId id="320" r:id="rId10"/>
    <p:sldId id="344" r:id="rId11"/>
    <p:sldId id="394" r:id="rId12"/>
    <p:sldId id="292" r:id="rId13"/>
    <p:sldId id="305" r:id="rId14"/>
    <p:sldId id="381" r:id="rId15"/>
    <p:sldId id="293" r:id="rId16"/>
    <p:sldId id="294" r:id="rId17"/>
    <p:sldId id="383" r:id="rId18"/>
    <p:sldId id="382" r:id="rId19"/>
    <p:sldId id="347" r:id="rId20"/>
    <p:sldId id="349" r:id="rId21"/>
    <p:sldId id="350" r:id="rId22"/>
    <p:sldId id="295" r:id="rId23"/>
    <p:sldId id="409" r:id="rId24"/>
    <p:sldId id="413" r:id="rId25"/>
    <p:sldId id="391" r:id="rId26"/>
    <p:sldId id="288" r:id="rId27"/>
    <p:sldId id="398" r:id="rId28"/>
    <p:sldId id="291" r:id="rId29"/>
    <p:sldId id="437" r:id="rId30"/>
    <p:sldId id="256" r:id="rId31"/>
    <p:sldId id="273" r:id="rId32"/>
    <p:sldId id="274" r:id="rId33"/>
    <p:sldId id="275" r:id="rId34"/>
    <p:sldId id="266" r:id="rId35"/>
    <p:sldId id="39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3" autoAdjust="0"/>
    <p:restoredTop sz="94660"/>
  </p:normalViewPr>
  <p:slideViewPr>
    <p:cSldViewPr>
      <p:cViewPr varScale="1">
        <p:scale>
          <a:sx n="90" d="100"/>
          <a:sy n="90" d="100"/>
        </p:scale>
        <p:origin x="543" y="63"/>
      </p:cViewPr>
      <p:guideLst>
        <p:guide orient="horz" pos="21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C3AF5-D5A6-4122-B8E9-2417C23A1C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59B0F-6A63-4683-B48C-A193EC3BB3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FC5E-28AA-4F6D-8F72-CA92E7961A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64A-573F-47AB-9735-6E759BF53FA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1E84-512B-4563-BAF9-A551C2AB47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A1608B-2300-4F26-8711-7C1674AA9E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AF2-CF0C-4D02-93A6-23F98C1E92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EC1E-222C-43FD-8D84-0B92CE3880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6347-2008-458E-99BA-5B1DE3D2037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257-7A46-40C5-8BC4-83EED263F96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BE88-EEBB-46FE-9BD9-A7545ECDC90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0D90-220E-47A1-8DF5-5399D06184B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B001-4C7D-455E-9729-F058E05885F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8B77-8CB1-4A41-8CA7-183839A51DC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6697-42E8-4B4A-9788-6C35937401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1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0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7.png"/><Relationship Id="rId10" Type="http://schemas.openxmlformats.org/officeDocument/2006/relationships/image" Target="../media/image96.wmf"/><Relationship Id="rId1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.tiff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409081"/>
            <a:ext cx="6336704" cy="1008112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非理想特性分析</a:t>
            </a:r>
            <a:br>
              <a:rPr lang="zh-CN" altLang="en-US" sz="4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0395"/>
            <a:ext cx="9144000" cy="293306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3716655"/>
            <a:ext cx="492188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914" y="40109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基区宽度调制效应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——Early effect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8610" name="Picture 2" descr="http://upload.wikimedia.org/wikipedia/commons/thumb/c/c7/Early_effect_%28NPN%29_zh_hans.svg/250px-Early_effect_%28NPN%29_zh_hans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7684"/>
            <a:ext cx="6840760" cy="48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4E22-D1BA-46A5-9F9C-E63DC4C2969E}" type="slidenum">
              <a:rPr lang="zh-CN" altLang="en-US"/>
            </a:fld>
            <a:endParaRPr lang="en-US" altLang="zh-CN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773363" y="0"/>
            <a:ext cx="8229601" cy="1139825"/>
          </a:xfrm>
        </p:spPr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2228" y="0"/>
            <a:ext cx="6624637" cy="1628775"/>
          </a:xfrm>
        </p:spPr>
        <p:txBody>
          <a:bodyPr/>
          <a:lstStyle/>
          <a:p>
            <a:r>
              <a:rPr lang="en-US" altLang="zh-CN" sz="2800" dirty="0"/>
              <a:t>T=300K, N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=5×10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，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C</a:t>
            </a:r>
            <a:r>
              <a:rPr lang="en-US" altLang="zh-CN" sz="2800" dirty="0"/>
              <a:t>=2×10</a:t>
            </a:r>
            <a:r>
              <a:rPr lang="en-US" altLang="zh-CN" sz="2800" baseline="30000" dirty="0"/>
              <a:t>15</a:t>
            </a:r>
            <a:r>
              <a:rPr lang="zh-CN" altLang="en-US" sz="2800" dirty="0"/>
              <a:t>，设冶金基区的宽度为</a:t>
            </a:r>
            <a:r>
              <a:rPr lang="en-US" altLang="zh-CN" sz="2800" dirty="0"/>
              <a:t>0.7</a:t>
            </a:r>
            <a:r>
              <a:rPr lang="en-US" altLang="zh-CN" sz="2800" dirty="0">
                <a:sym typeface="Symbol" panose="05050102010706020507" pitchFamily="18" charset="2"/>
              </a:rPr>
              <a:t>m</a:t>
            </a:r>
            <a:r>
              <a:rPr lang="zh-CN" altLang="en-US" sz="2800" dirty="0">
                <a:sym typeface="Symbol" panose="05050102010706020507" pitchFamily="18" charset="2"/>
              </a:rPr>
              <a:t>，计算</a:t>
            </a:r>
            <a:r>
              <a:rPr lang="en-US" altLang="zh-CN" sz="2800" dirty="0">
                <a:sym typeface="Symbol" panose="05050102010706020507" pitchFamily="18" charset="2"/>
              </a:rPr>
              <a:t>V</a:t>
            </a:r>
            <a:r>
              <a:rPr lang="en-US" altLang="zh-CN" sz="2800" baseline="-25000" dirty="0">
                <a:sym typeface="Symbol" panose="05050102010706020507" pitchFamily="18" charset="2"/>
              </a:rPr>
              <a:t>CB</a:t>
            </a:r>
            <a:r>
              <a:rPr lang="zh-CN" altLang="en-US" sz="2800" dirty="0">
                <a:sym typeface="Symbol" panose="05050102010706020507" pitchFamily="18" charset="2"/>
              </a:rPr>
              <a:t>分别为</a:t>
            </a:r>
            <a:r>
              <a:rPr lang="en-US" altLang="zh-CN" sz="2800" dirty="0">
                <a:sym typeface="Symbol" panose="05050102010706020507" pitchFamily="18" charset="2"/>
              </a:rPr>
              <a:t>2V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dirty="0">
                <a:sym typeface="Symbol" panose="05050102010706020507" pitchFamily="18" charset="2"/>
              </a:rPr>
              <a:t>10V</a:t>
            </a:r>
            <a:r>
              <a:rPr lang="zh-CN" altLang="en-US" sz="2800" dirty="0">
                <a:sym typeface="Symbol" panose="05050102010706020507" pitchFamily="18" charset="2"/>
              </a:rPr>
              <a:t>时中性基区的宽度。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179512" y="1268190"/>
          <a:ext cx="8220075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7" name="公式" r:id="rId1" imgW="72542400" imgH="48158400" progId="Equation.3">
                  <p:embed/>
                </p:oleObj>
              </mc:Choice>
              <mc:Fallback>
                <p:oleObj name="公式" r:id="rId1" imgW="72542400" imgH="48158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68190"/>
                        <a:ext cx="8220075" cy="545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Picture 2" descr="http://baike.satipm.com/uploads/metal/DD011T021800104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43808" y="3286106"/>
            <a:ext cx="5728409" cy="3189398"/>
          </a:xfrm>
          <a:prstGeom prst="rect">
            <a:avLst/>
          </a:prstGeom>
          <a:noFill/>
        </p:spPr>
      </p:pic>
      <p:grpSp>
        <p:nvGrpSpPr>
          <p:cNvPr id="4" name="组合 3"/>
          <p:cNvGrpSpPr/>
          <p:nvPr/>
        </p:nvGrpSpPr>
        <p:grpSpPr>
          <a:xfrm>
            <a:off x="179512" y="553617"/>
            <a:ext cx="4392488" cy="3290030"/>
            <a:chOff x="4817010" y="1620291"/>
            <a:chExt cx="3573300" cy="282714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4817010" y="1620291"/>
            <a:ext cx="3573300" cy="2827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23" name="BMP 图像" r:id="rId2" imgW="2581275" imgH="2047875" progId="Paint.Picture">
                    <p:embed/>
                  </p:oleObj>
                </mc:Choice>
                <mc:Fallback>
                  <p:oleObj name="BMP 图像" r:id="rId2" imgW="2581275" imgH="2047875" progId="Paint.Picture">
                    <p:embed/>
                    <p:pic>
                      <p:nvPicPr>
                        <p:cNvPr id="0" name="图片 141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010" y="1620291"/>
                          <a:ext cx="3573300" cy="2827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896296" y="1633698"/>
                  <a:ext cx="623953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296" y="1633698"/>
                  <a:ext cx="623953" cy="2984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065962" y="3140968"/>
                  <a:ext cx="399084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962" y="3140968"/>
                  <a:ext cx="399084" cy="29841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057834" y="1802764"/>
                  <a:ext cx="623953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834" y="1802764"/>
                  <a:ext cx="623953" cy="29841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7308304" y="3783674"/>
                  <a:ext cx="4866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304" y="3783674"/>
                  <a:ext cx="486607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hlinkClick r:id="" action="ppaction://ole?verb=1"/>
              </p:cNvPr>
              <p:cNvSpPr txBox="1"/>
              <p:nvPr/>
            </p:nvSpPr>
            <p:spPr bwMode="auto">
              <a:xfrm>
                <a:off x="108064" y="116227"/>
                <a:ext cx="6839991" cy="137537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𝒒𝑨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𝑩𝑬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对象 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64" y="116227"/>
                <a:ext cx="6839991" cy="1375370"/>
              </a:xfrm>
              <a:prstGeom prst="rect">
                <a:avLst/>
              </a:prstGeom>
              <a:blipFill rotWithShape="1">
                <a:blip r:embed="rId1"/>
                <a:stretch>
                  <a:fillRect l="-2" t="-2" r="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179388" y="1916430"/>
                <a:ext cx="8208962" cy="17287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𝑩𝑪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𝑩𝑪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916430"/>
                <a:ext cx="8208962" cy="1728788"/>
              </a:xfrm>
              <a:prstGeom prst="rect">
                <a:avLst/>
              </a:prstGeom>
              <a:blipFill rotWithShape="1">
                <a:blip r:embed="rId2"/>
                <a:stretch>
                  <a:fillRect l="-4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323488" y="4211425"/>
                <a:ext cx="4789090" cy="2144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𝑩𝑪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488" y="4211425"/>
                <a:ext cx="4789090" cy="2144925"/>
              </a:xfrm>
              <a:prstGeom prst="rect">
                <a:avLst/>
              </a:prstGeom>
              <a:blipFill rotWithShape="1">
                <a:blip r:embed="rId3"/>
                <a:stretch>
                  <a:fillRect l="-6" t="-5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507772" y="2204624"/>
                <a:ext cx="32447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type m:val="li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72" y="2204624"/>
                <a:ext cx="3244734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3" t="-103" r="9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baike.satipm.com/uploads/metal/DD011T02180010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7900" y="3166745"/>
            <a:ext cx="3879850" cy="3189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hlinkClick r:id="" action="ppaction://ole?verb=1"/>
              </p:cNvPr>
              <p:cNvSpPr txBox="1"/>
              <p:nvPr/>
            </p:nvSpPr>
            <p:spPr bwMode="auto">
              <a:xfrm>
                <a:off x="404110" y="3864461"/>
                <a:ext cx="6319862" cy="2012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以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表示基区中的多子电荷总量，则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对象 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110" y="3864461"/>
                <a:ext cx="6319862" cy="2012950"/>
              </a:xfrm>
              <a:prstGeom prst="rect">
                <a:avLst/>
              </a:prstGeom>
              <a:blipFill rotWithShape="1">
                <a:blip r:embed="rId1"/>
                <a:stretch>
                  <a:fillRect l="-4" t="-24" r="9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404110" y="2296619"/>
                <a:ext cx="3744094" cy="114462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𝒅𝑾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𝑩𝑪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𝒋𝑪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110" y="2296619"/>
                <a:ext cx="3744094" cy="1144622"/>
              </a:xfrm>
              <a:prstGeom prst="rect">
                <a:avLst/>
              </a:prstGeom>
              <a:blipFill rotWithShape="1">
                <a:blip r:embed="rId2"/>
                <a:stretch>
                  <a:fillRect l="-7" t="-40" r="10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3083445" y="5596180"/>
                <a:ext cx="3687879" cy="11908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  <m:sup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𝒋𝑪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3445" y="5596180"/>
                <a:ext cx="3687879" cy="1190897"/>
              </a:xfrm>
              <a:prstGeom prst="rect">
                <a:avLst/>
              </a:prstGeom>
              <a:blipFill rotWithShape="1">
                <a:blip r:embed="rId3"/>
                <a:stretch>
                  <a:fillRect l="-14" t="-47" r="9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366346" y="201117"/>
                <a:ext cx="4789090" cy="17859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𝑩𝑪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346" y="201117"/>
                <a:ext cx="4789090" cy="1785948"/>
              </a:xfrm>
              <a:prstGeom prst="rect">
                <a:avLst/>
              </a:prstGeom>
              <a:blipFill rotWithShape="1">
                <a:blip r:embed="rId4"/>
                <a:stretch>
                  <a:fillRect l="-12" t="-26" r="1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5724128" y="2267734"/>
                <a:ext cx="2448272" cy="114462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𝑩𝑪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𝒋𝑪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128" y="2267734"/>
                <a:ext cx="2448272" cy="1144622"/>
              </a:xfrm>
              <a:prstGeom prst="rect">
                <a:avLst/>
              </a:prstGeom>
              <a:blipFill rotWithShape="1">
                <a:blip r:embed="rId5"/>
                <a:stretch>
                  <a:fillRect l="-10" t="-13" r="2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/>
          <p:cNvSpPr/>
          <p:nvPr/>
        </p:nvSpPr>
        <p:spPr>
          <a:xfrm>
            <a:off x="4338838" y="2666762"/>
            <a:ext cx="81659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036093" y="5517232"/>
            <a:ext cx="2904059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608B-2300-4F26-8711-7C1674AA9EA1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21" y="188640"/>
            <a:ext cx="8954464" cy="14667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1" y="1789207"/>
            <a:ext cx="8549831" cy="48477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608B-2300-4F26-8711-7C1674AA9EA1}" type="slidenum">
              <a:rPr lang="zh-CN" altLang="en-US" smtClean="0"/>
            </a:fld>
            <a:endParaRPr lang="en-US" altLang="zh-CN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3" y="188640"/>
            <a:ext cx="8816492" cy="36004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22090"/>
            <a:ext cx="361188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07504" y="140034"/>
            <a:ext cx="5496194" cy="7524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Sah</a:t>
            </a:r>
            <a:r>
              <a:rPr lang="zh-CN" altLang="en-US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效应和</a:t>
            </a:r>
            <a:r>
              <a:rPr lang="en-US" altLang="zh-CN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Webster</a:t>
            </a:r>
            <a:r>
              <a:rPr lang="zh-CN" altLang="en-US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效应</a:t>
            </a:r>
            <a:endParaRPr lang="zh-CN" altLang="en-US" sz="37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1920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9" y="1124744"/>
            <a:ext cx="7686662" cy="52357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/>
              <p:cNvSpPr txBox="1"/>
              <p:nvPr/>
            </p:nvSpPr>
            <p:spPr bwMode="auto">
              <a:xfrm>
                <a:off x="3311402" y="2910459"/>
                <a:ext cx="4908550" cy="1473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402" y="2910459"/>
                <a:ext cx="4908550" cy="1473200"/>
              </a:xfrm>
              <a:prstGeom prst="rect">
                <a:avLst/>
              </a:prstGeom>
              <a:blipFill rotWithShape="1">
                <a:blip r:embed="rId1"/>
                <a:stretch>
                  <a:fillRect l="-10" t="-17" r="10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/>
              <p:cNvSpPr txBox="1"/>
              <p:nvPr/>
            </p:nvSpPr>
            <p:spPr bwMode="auto">
              <a:xfrm>
                <a:off x="3311402" y="1321817"/>
                <a:ext cx="5457825" cy="1152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𝐴𝑞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𝑚𝐸</m:t>
                          </m:r>
                        </m:sub>
                      </m:sSub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402" y="1321817"/>
                <a:ext cx="5457825" cy="1152525"/>
              </a:xfrm>
              <a:prstGeom prst="rect">
                <a:avLst/>
              </a:prstGeom>
              <a:blipFill rotWithShape="1">
                <a:blip r:embed="rId2"/>
                <a:stretch>
                  <a:fillRect l="-9" t="-33" r="9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 bwMode="auto">
              <a:xfrm>
                <a:off x="3320530" y="4498006"/>
                <a:ext cx="5457825" cy="12887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小注入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0530" y="4498006"/>
                <a:ext cx="5457825" cy="1288755"/>
              </a:xfrm>
              <a:prstGeom prst="rect">
                <a:avLst/>
              </a:prstGeom>
              <a:blipFill rotWithShape="1">
                <a:blip r:embed="rId3"/>
                <a:stretch>
                  <a:fillRect l="-2" t="-23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/>
          <p:nvPr/>
        </p:nvSpPr>
        <p:spPr>
          <a:xfrm>
            <a:off x="107504" y="140033"/>
            <a:ext cx="6768752" cy="69667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7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Sah</a:t>
            </a:r>
            <a:r>
              <a:rPr lang="zh-CN" altLang="en-US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效应</a:t>
            </a:r>
            <a:r>
              <a:rPr lang="en-US" altLang="zh-CN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发射结复合电流的影响</a:t>
            </a:r>
            <a:endParaRPr lang="zh-CN" altLang="en-US" sz="37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484784"/>
            <a:ext cx="29241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124744"/>
            <a:ext cx="8280920" cy="53285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7504" y="188640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发射结结深及面积的影响</a:t>
            </a:r>
            <a:endParaRPr lang="zh-CN" altLang="en-US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876256" y="4653136"/>
                <a:ext cx="2102242" cy="969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𝑛𝑒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653136"/>
                <a:ext cx="2102242" cy="969753"/>
              </a:xfrm>
              <a:prstGeom prst="rect">
                <a:avLst/>
              </a:prstGeom>
              <a:blipFill rotWithShape="1">
                <a:blip r:embed="rId2"/>
                <a:stretch>
                  <a:fillRect l="-23" t="-51" r="-2224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1763688" y="1016044"/>
                <a:ext cx="4489461" cy="16928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𝒒𝑨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𝑩𝑬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1016044"/>
                <a:ext cx="4489461" cy="1692875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395605" y="5085080"/>
                <a:ext cx="8435975" cy="9699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𝑮𝑩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605" y="5085080"/>
                <a:ext cx="8435975" cy="969963"/>
              </a:xfrm>
              <a:prstGeom prst="rect">
                <a:avLst/>
              </a:prstGeom>
              <a:blipFill rotWithShape="1">
                <a:blip r:embed="rId2"/>
                <a:stretch>
                  <a:fillRect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8877" y="4220817"/>
            <a:ext cx="627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ym typeface="+mn-ea"/>
              </a:rPr>
              <a:t>大注入下，为满足基区</a:t>
            </a:r>
            <a:r>
              <a:rPr lang="zh-CN" altLang="en-US" sz="3200" dirty="0"/>
              <a:t>准中性条件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/>
              <p:cNvSpPr txBox="1"/>
              <p:nvPr/>
            </p:nvSpPr>
            <p:spPr bwMode="auto">
              <a:xfrm>
                <a:off x="2051411" y="2780960"/>
                <a:ext cx="4567690" cy="95570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411" y="2780960"/>
                <a:ext cx="4567690" cy="955701"/>
              </a:xfrm>
              <a:prstGeom prst="rect">
                <a:avLst/>
              </a:prstGeom>
              <a:blipFill rotWithShape="1">
                <a:blip r:embed="rId3"/>
                <a:stretch>
                  <a:fillRect l="-8" t="-31" r="1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120004" y="102984"/>
            <a:ext cx="6141425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Webster</a:t>
            </a:r>
            <a:r>
              <a:rPr lang="zh-CN" altLang="en-US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效应</a:t>
            </a:r>
            <a:r>
              <a:rPr lang="en-US" altLang="zh-CN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7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大注入效应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8925" y="323469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小注入时，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14338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基区展宽效应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——Kirk effect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象 10"/>
              <p:cNvSpPr txBox="1"/>
              <p:nvPr/>
            </p:nvSpPr>
            <p:spPr>
              <a:xfrm>
                <a:off x="2926556" y="750299"/>
                <a:ext cx="2376487" cy="5953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" name="对象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556" y="750299"/>
                <a:ext cx="2376487" cy="595313"/>
              </a:xfrm>
              <a:prstGeom prst="rect">
                <a:avLst/>
              </a:prstGeom>
              <a:blipFill rotWithShape="1">
                <a:blip r:embed="rId1"/>
                <a:stretch>
                  <a:fillRect l="-20" t="-61" r="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" y="1844565"/>
            <a:ext cx="8673977" cy="50214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860032" y="4329771"/>
                <a:ext cx="1169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329771"/>
                <a:ext cx="11690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" t="-92" r="-3064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156176" y="2550837"/>
                <a:ext cx="11481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50837"/>
                <a:ext cx="114819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" t="-11" r="-3100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966099" y="1700044"/>
                <a:ext cx="4776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99" y="1700044"/>
                <a:ext cx="477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5" t="-40" r="-7899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437791" y="1670664"/>
                <a:ext cx="456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91" y="1670664"/>
                <a:ext cx="456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" t="-166" r="-8285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8099"/>
            <a:ext cx="8942791" cy="1512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907704" y="68823"/>
                <a:ext cx="12241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l-GR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𝜤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68823"/>
                <a:ext cx="1224136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3" t="-56" r="2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23944" y="105114"/>
                <a:ext cx="12241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𝚷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44" y="105114"/>
                <a:ext cx="122413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27" t="-79" r="16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217185" y="93017"/>
                <a:ext cx="12241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𝒌𝒊𝒓𝒌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85" y="93017"/>
                <a:ext cx="1224136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22" t="-71" r="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699792" y="1790813"/>
                <a:ext cx="30963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𝒌𝒊𝒓𝒌</m:t>
                          </m:r>
                        </m:sub>
                      </m:sSub>
                      <m:r>
                        <a:rPr lang="en-US" altLang="zh-C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790813"/>
                <a:ext cx="3096344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3" t="-26" r="16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6" y="2469269"/>
            <a:ext cx="2639236" cy="16674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08" y="2738256"/>
            <a:ext cx="2611850" cy="112944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9906" y="2829020"/>
            <a:ext cx="3011623" cy="9479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771" y="4519213"/>
            <a:ext cx="2775890" cy="15836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3808" y="4813055"/>
            <a:ext cx="2454321" cy="9959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6136" y="4797734"/>
            <a:ext cx="3273665" cy="9959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61" y="531433"/>
            <a:ext cx="8942791" cy="1512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2" y="2265576"/>
            <a:ext cx="3011623" cy="947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489662"/>
            <a:ext cx="2592288" cy="6724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85399" y="2504671"/>
                <a:ext cx="27445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l-GR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𝜤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𝒌𝒊𝒓𝒌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l-GR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𝜫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99" y="2504671"/>
                <a:ext cx="2744533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1" t="-54" r="-900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998232" y="3489662"/>
                <a:ext cx="3902316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l-GR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𝜫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，实际的基区宽度大于冶金基区的宽度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32" y="3489662"/>
                <a:ext cx="3902316" cy="1292662"/>
              </a:xfrm>
              <a:prstGeom prst="rect">
                <a:avLst/>
              </a:prstGeom>
              <a:blipFill rotWithShape="1">
                <a:blip r:embed="rId5"/>
                <a:stretch>
                  <a:fillRect l="-4" t="-26" r="10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5"/>
          <p:cNvSpPr txBox="1"/>
          <p:nvPr/>
        </p:nvSpPr>
        <p:spPr>
          <a:xfrm>
            <a:off x="105761" y="5852387"/>
            <a:ext cx="903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基区展宽是集电极电流密度很大时出现的一种效应，集电区掺杂浓度较低时尤其容易发生。这种效应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增加基区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的存储电荷，使电流增益下降，并有损器件的频率响应。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979712" y="110378"/>
                <a:ext cx="50992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l-GR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𝜤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𝒌𝒊𝒓𝒌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l-GR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𝜫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10378"/>
                <a:ext cx="509921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8" t="-100" r="11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7636178" y="90554"/>
                <a:ext cx="12582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l-GR" altLang="zh-CN" sz="28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𝜫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178" y="90554"/>
                <a:ext cx="1258293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4" t="-73" r="2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4682492"/>
            <a:ext cx="3273665" cy="9959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295"/>
            <a:ext cx="9144000" cy="16921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287"/>
            <a:ext cx="9144000" cy="45432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185" y="-12247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基区扩展电阻及发射极电流集边效应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对象 19">
                <a:hlinkClick r:id="" action="ppaction://ole?verb=1"/>
              </p:cNvPr>
              <p:cNvSpPr txBox="1"/>
              <p:nvPr/>
            </p:nvSpPr>
            <p:spPr bwMode="auto">
              <a:xfrm>
                <a:off x="1403648" y="5619415"/>
                <a:ext cx="4752528" cy="50353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______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扩展电阻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0" name="对象 19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5619415"/>
                <a:ext cx="4752528" cy="503535"/>
              </a:xfrm>
              <a:prstGeom prst="rect">
                <a:avLst/>
              </a:prstGeom>
              <a:blipFill rotWithShape="1">
                <a:blip r:embed="rId1"/>
                <a:stretch>
                  <a:fillRect l="-6" t="-60" r="1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5472608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16832"/>
            <a:ext cx="3091086" cy="27363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23928" y="350100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空穴电流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9794" y="310031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空穴电流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219236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57200" y="3817463"/>
            <a:ext cx="6260805" cy="2884808"/>
            <a:chOff x="1403065" y="3640536"/>
            <a:chExt cx="6216935" cy="2997367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03065" y="3640536"/>
              <a:ext cx="6216935" cy="2997367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6" name="箭头: 下 15"/>
            <p:cNvSpPr/>
            <p:nvPr/>
          </p:nvSpPr>
          <p:spPr>
            <a:xfrm>
              <a:off x="3258933" y="5517232"/>
              <a:ext cx="443330" cy="576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下 16"/>
            <p:cNvSpPr/>
            <p:nvPr/>
          </p:nvSpPr>
          <p:spPr>
            <a:xfrm>
              <a:off x="5711207" y="5517232"/>
              <a:ext cx="443330" cy="576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下 17"/>
            <p:cNvSpPr/>
            <p:nvPr/>
          </p:nvSpPr>
          <p:spPr>
            <a:xfrm>
              <a:off x="3823889" y="5517231"/>
              <a:ext cx="249134" cy="48535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下 18"/>
            <p:cNvSpPr/>
            <p:nvPr/>
          </p:nvSpPr>
          <p:spPr>
            <a:xfrm>
              <a:off x="5402986" y="5526409"/>
              <a:ext cx="249134" cy="48535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下 20"/>
            <p:cNvSpPr/>
            <p:nvPr/>
          </p:nvSpPr>
          <p:spPr>
            <a:xfrm>
              <a:off x="5183708" y="5526409"/>
              <a:ext cx="108372" cy="40579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下 22"/>
            <p:cNvSpPr/>
            <p:nvPr/>
          </p:nvSpPr>
          <p:spPr>
            <a:xfrm>
              <a:off x="4211960" y="5517126"/>
              <a:ext cx="108372" cy="40579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7376" y="166917"/>
            <a:ext cx="6106443" cy="2989067"/>
            <a:chOff x="1518778" y="260648"/>
            <a:chExt cx="6106443" cy="3096344"/>
          </a:xfrm>
        </p:grpSpPr>
        <p:grpSp>
          <p:nvGrpSpPr>
            <p:cNvPr id="13" name="组合 12"/>
            <p:cNvGrpSpPr/>
            <p:nvPr/>
          </p:nvGrpSpPr>
          <p:grpSpPr>
            <a:xfrm>
              <a:off x="1518778" y="260648"/>
              <a:ext cx="6106443" cy="3096344"/>
              <a:chOff x="827584" y="980728"/>
              <a:chExt cx="7172325" cy="3429000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7584" y="980728"/>
                <a:ext cx="7172325" cy="34290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3923928" y="2780928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等电位</a:t>
                </a:r>
                <a:endPara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箭头: 右 9"/>
              <p:cNvSpPr/>
              <p:nvPr/>
            </p:nvSpPr>
            <p:spPr>
              <a:xfrm>
                <a:off x="1979712" y="3242593"/>
                <a:ext cx="2304256" cy="762471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电位高到低</a:t>
                </a:r>
                <a:endPara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箭头: 右 10"/>
              <p:cNvSpPr/>
              <p:nvPr/>
            </p:nvSpPr>
            <p:spPr>
              <a:xfrm rot="10800000">
                <a:off x="4860032" y="3191780"/>
                <a:ext cx="2304256" cy="86409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393923" y="3439161"/>
                <a:ext cx="1346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电位高到低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230218" y="19337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空穴电流</a:t>
              </a:r>
              <a:endPara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154537" y="19763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空穴电流</a:t>
              </a:r>
              <a:endPara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889264" y="677911"/>
                <a:ext cx="1827360" cy="983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4" y="677911"/>
                <a:ext cx="1827360" cy="983539"/>
              </a:xfrm>
              <a:prstGeom prst="rect">
                <a:avLst/>
              </a:prstGeom>
              <a:blipFill rotWithShape="1">
                <a:blip r:embed="rId3"/>
                <a:stretch>
                  <a:fillRect l="-8" t="-37" r="34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388264" y="3617997"/>
                <a:ext cx="269599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64" y="3617997"/>
                <a:ext cx="2695994" cy="829843"/>
              </a:xfrm>
              <a:prstGeom prst="rect">
                <a:avLst/>
              </a:prstGeom>
              <a:blipFill rotWithShape="1">
                <a:blip r:embed="rId4"/>
                <a:stretch>
                  <a:fillRect l="-6" t="-48" r="-73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53" y="2917850"/>
            <a:ext cx="576557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hlinkClick r:id="" action="ppaction://ole?verb=1"/>
              </p:cNvPr>
              <p:cNvSpPr txBox="1"/>
              <p:nvPr/>
            </p:nvSpPr>
            <p:spPr bwMode="auto">
              <a:xfrm>
                <a:off x="422274" y="188913"/>
                <a:ext cx="4005709" cy="68090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发射极的有效宽度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>
          <p:sp>
            <p:nvSpPr>
              <p:cNvPr id="2" name="对象 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4" y="188913"/>
                <a:ext cx="4005709" cy="680909"/>
              </a:xfrm>
              <a:prstGeom prst="rect">
                <a:avLst/>
              </a:prstGeom>
              <a:blipFill rotWithShape="1">
                <a:blip r:embed="rId2"/>
                <a:stretch>
                  <a:fillRect l="-16" t="-47" r="3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/>
              <p:cNvSpPr txBox="1"/>
              <p:nvPr/>
            </p:nvSpPr>
            <p:spPr bwMode="auto">
              <a:xfrm>
                <a:off x="1547663" y="1196752"/>
                <a:ext cx="5399955" cy="222294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𝒆𝒇𝒇</m:t>
                          </m:r>
                        </m:sub>
                      </m:sSub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𝟖𝟔</m:t>
                      </m:r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altLang="zh-CN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zh-CN" altLang="en-US" sz="32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3" y="1196752"/>
                <a:ext cx="5399955" cy="2222946"/>
              </a:xfrm>
              <a:prstGeom prst="rect">
                <a:avLst/>
              </a:prstGeom>
              <a:blipFill rotWithShape="1">
                <a:blip r:embed="rId3"/>
                <a:stretch>
                  <a:fillRect l="-3" t="-19" r="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900" smtClean="0"/>
            </a:fld>
            <a:endParaRPr lang="zh-CN" altLang="en-US" sz="900"/>
          </a:p>
        </p:txBody>
      </p:sp>
      <p:grpSp>
        <p:nvGrpSpPr>
          <p:cNvPr id="4" name="组合 3"/>
          <p:cNvGrpSpPr/>
          <p:nvPr/>
        </p:nvGrpSpPr>
        <p:grpSpPr>
          <a:xfrm>
            <a:off x="407670" y="1074420"/>
            <a:ext cx="3366135" cy="2107516"/>
            <a:chOff x="2683" y="524"/>
            <a:chExt cx="5624" cy="36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83" y="524"/>
              <a:ext cx="4919" cy="2948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7445" y="977"/>
              <a:ext cx="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445" y="2905"/>
              <a:ext cx="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7654" y="1741"/>
                  <a:ext cx="421" cy="3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" y="1741"/>
                  <a:ext cx="421" cy="36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/>
            <p:nvPr/>
          </p:nvCxnSpPr>
          <p:spPr>
            <a:xfrm flipV="1">
              <a:off x="7786" y="977"/>
              <a:ext cx="0" cy="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786" y="2452"/>
              <a:ext cx="0" cy="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27" y="2792"/>
              <a:ext cx="0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>
              <a:off x="7462" y="2792"/>
              <a:ext cx="0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987" y="3689"/>
                  <a:ext cx="2320" cy="4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a14:m>
                  <a:r>
                    <a:rPr lang="en-US" altLang="zh-CN" smtClean="0">
                      <a:latin typeface="Cambria Math" panose="02040503050406030204" pitchFamily="18" charset="0"/>
                    </a:rPr>
                    <a:t>=2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7" y="3689"/>
                  <a:ext cx="2320" cy="48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4662011" y="953605"/>
            <a:ext cx="3851434" cy="3614108"/>
            <a:chOff x="9938" y="657"/>
            <a:chExt cx="8087" cy="75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9994" y="657"/>
                  <a:ext cx="3275" cy="1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" y="657"/>
                  <a:ext cx="3275" cy="119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9938" y="2822"/>
                  <a:ext cx="4308" cy="11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" y="2822"/>
                  <a:ext cx="4308" cy="119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5978" y="2879"/>
                  <a:ext cx="2047" cy="1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8" y="2879"/>
                  <a:ext cx="2047" cy="10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10044" y="4880"/>
                  <a:ext cx="4117" cy="13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" y="4880"/>
                  <a:ext cx="4117" cy="1303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9938" y="6726"/>
                  <a:ext cx="4728" cy="15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𝑠ℎ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" y="6726"/>
                  <a:ext cx="4728" cy="15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对象 11"/>
          <p:cNvGraphicFramePr/>
          <p:nvPr/>
        </p:nvGraphicFramePr>
        <p:xfrm>
          <a:off x="545306" y="3497104"/>
          <a:ext cx="3684270" cy="240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5322570" imgH="3341370" progId="Paint.Picture">
                  <p:embed/>
                </p:oleObj>
              </mc:Choice>
              <mc:Fallback>
                <p:oleObj name="" r:id="rId9" imgW="5322570" imgH="334137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5306" y="3497104"/>
                        <a:ext cx="3684270" cy="2401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688674" y="5195899"/>
                <a:ext cx="2541905" cy="72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dirty="0" smtClean="0">
                          <a:latin typeface="Cambria Math" panose="02040503050406030204" pitchFamily="18" charset="0"/>
                          <a:sym typeface="+mn-ea"/>
                        </a:rPr>
                        <m:t>1</m:t>
                      </m:r>
                      <m:r>
                        <a:rPr lang="en-US" altLang="zh-CN" dirty="0" smtClean="0">
                          <a:latin typeface="Cambria Math" panose="02040503050406030204" pitchFamily="18" charset="0"/>
                          <a:sym typeface="+mn-ea"/>
                        </a:rPr>
                        <m:t>.</m:t>
                      </m:r>
                      <m:r>
                        <a:rPr lang="en-US" altLang="zh-CN" dirty="0" smtClean="0">
                          <a:latin typeface="Cambria Math" panose="02040503050406030204" pitchFamily="18" charset="0"/>
                          <a:sym typeface="+mn-ea"/>
                        </a:rPr>
                        <m:t>86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𝑠ℎ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74" y="5195899"/>
                <a:ext cx="2541905" cy="723900"/>
              </a:xfrm>
              <a:prstGeom prst="rect">
                <a:avLst/>
              </a:prstGeom>
              <a:blipFill rotWithShape="1">
                <a:blip r:embed="rId11"/>
                <a:stretch>
                  <a:fillRect l="-18" t="-46" r="1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4525804" y="4587716"/>
            <a:ext cx="36499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100"/>
              <a:t>实际上，有效发射极条宽取：</a:t>
            </a:r>
            <a:endParaRPr lang="zh-CN" altLang="en-US" sz="2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实际晶体管直流工作曲线、反向饱和电流与击穿电压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0" name="图片 29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45" y="0"/>
            <a:ext cx="4259580" cy="2952115"/>
          </a:xfrm>
          <a:prstGeom prst="rect">
            <a:avLst/>
          </a:prstGeom>
        </p:spPr>
      </p:pic>
      <p:pic>
        <p:nvPicPr>
          <p:cNvPr id="31" name="图片 30"/>
          <p:cNvPicPr/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19" y="3500980"/>
            <a:ext cx="4258816" cy="31140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矩形 32"/>
          <p:cNvSpPr/>
          <p:nvPr/>
        </p:nvSpPr>
        <p:spPr>
          <a:xfrm>
            <a:off x="179512" y="332656"/>
            <a:ext cx="3427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缓变基区晶体管</a:t>
            </a:r>
            <a:endParaRPr lang="zh-CN" altLang="en-US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3850" y="2060575"/>
            <a:ext cx="4153535" cy="3391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37927" y="1779187"/>
            <a:ext cx="2939403" cy="3334116"/>
            <a:chOff x="3668606" y="186447"/>
            <a:chExt cx="2515627" cy="3358503"/>
          </a:xfrm>
        </p:grpSpPr>
        <p:grpSp>
          <p:nvGrpSpPr>
            <p:cNvPr id="3" name="组合 2"/>
            <p:cNvGrpSpPr/>
            <p:nvPr/>
          </p:nvGrpSpPr>
          <p:grpSpPr>
            <a:xfrm>
              <a:off x="3668606" y="188313"/>
              <a:ext cx="2515627" cy="3356637"/>
              <a:chOff x="857224" y="1714488"/>
              <a:chExt cx="1842848" cy="2857520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857224" y="4569628"/>
                <a:ext cx="1842848" cy="2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-499304" y="3142454"/>
                <a:ext cx="285752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64852" y="3142454"/>
                <a:ext cx="285752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1143770" y="3142454"/>
                <a:ext cx="285752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28662" y="2214554"/>
                <a:ext cx="1346619" cy="235586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28663" y="2214554"/>
                <a:ext cx="1062360" cy="235586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3"/>
            <p:cNvCxnSpPr/>
            <p:nvPr/>
          </p:nvCxnSpPr>
          <p:spPr>
            <a:xfrm flipH="1">
              <a:off x="5604361" y="186447"/>
              <a:ext cx="12032" cy="33566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793435" y="773859"/>
              <a:ext cx="2220276" cy="27692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498375" y="1366068"/>
                  <a:ext cx="314329" cy="209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𝐶𝐵</m:t>
                            </m:r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375" y="1366068"/>
                  <a:ext cx="314329" cy="209269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4313709" y="2786796"/>
                  <a:ext cx="472372" cy="3022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𝐶𝐵</m:t>
                            </m:r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09" y="2786796"/>
                  <a:ext cx="472372" cy="3022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3734894" y="2073224"/>
                  <a:ext cx="472372" cy="3022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𝐶𝐵</m:t>
                            </m:r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894" y="2073224"/>
                  <a:ext cx="472372" cy="3022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 flipV="1">
              <a:off x="4298407" y="2158472"/>
              <a:ext cx="352766" cy="128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4671314" y="1650670"/>
              <a:ext cx="91856" cy="17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0"/>
            </p:cNvCxnSpPr>
            <p:nvPr/>
          </p:nvCxnSpPr>
          <p:spPr>
            <a:xfrm flipV="1">
              <a:off x="4549895" y="2668372"/>
              <a:ext cx="193611" cy="118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99" y="1702462"/>
            <a:ext cx="4157143" cy="348571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4373" y="188640"/>
            <a:ext cx="4449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共基极接法－－输入特性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2" y="1154172"/>
            <a:ext cx="3353793" cy="309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08194" y="4573764"/>
            <a:ext cx="5199909" cy="1940982"/>
            <a:chOff x="-134147" y="3501121"/>
            <a:chExt cx="4901534" cy="2587980"/>
          </a:xfrm>
        </p:grpSpPr>
        <p:sp>
          <p:nvSpPr>
            <p:cNvPr id="23" name="对象 22"/>
            <p:cNvSpPr txBox="1"/>
            <p:nvPr/>
          </p:nvSpPr>
          <p:spPr bwMode="auto">
            <a:xfrm>
              <a:off x="2590032" y="4102630"/>
              <a:ext cx="455531" cy="455531"/>
            </a:xfrm>
            <a:prstGeom prst="rect">
              <a:avLst/>
            </a:prstGeom>
            <a:noFill/>
          </p:spPr>
          <p:txBody>
            <a:bodyPr>
              <a:normAutofit fontScale="92500" lnSpcReduction="10000"/>
            </a:bodyPr>
            <a:lstStyle/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对象 24"/>
            <p:cNvSpPr txBox="1"/>
            <p:nvPr/>
          </p:nvSpPr>
          <p:spPr bwMode="auto">
            <a:xfrm>
              <a:off x="733455" y="4542446"/>
              <a:ext cx="334089" cy="501134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对象 26"/>
            <p:cNvSpPr txBox="1"/>
            <p:nvPr/>
          </p:nvSpPr>
          <p:spPr bwMode="auto">
            <a:xfrm>
              <a:off x="1004392" y="5103254"/>
              <a:ext cx="458251" cy="458251"/>
            </a:xfrm>
            <a:prstGeom prst="rect">
              <a:avLst/>
            </a:prstGeom>
            <a:noFill/>
          </p:spPr>
          <p:txBody>
            <a:bodyPr>
              <a:normAutofit fontScale="92500" lnSpcReduction="10000"/>
            </a:bodyPr>
            <a:lstStyle/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对象 29"/>
            <p:cNvSpPr txBox="1"/>
            <p:nvPr/>
          </p:nvSpPr>
          <p:spPr bwMode="auto">
            <a:xfrm>
              <a:off x="4245561" y="5515438"/>
              <a:ext cx="337766" cy="506649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-134147" y="3501121"/>
              <a:ext cx="4564460" cy="577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902753" y="3988398"/>
              <a:ext cx="184752" cy="577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45561" y="3877986"/>
              <a:ext cx="184752" cy="577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47022" y="4481814"/>
              <a:ext cx="184752" cy="577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322108" y="4486172"/>
              <a:ext cx="184752" cy="577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598477" y="5511165"/>
              <a:ext cx="168910" cy="577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675849"/>
            <a:ext cx="2634071" cy="3458651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55947" y="214184"/>
            <a:ext cx="4449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共基极接法－－输出特性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55576" y="4463731"/>
                <a:ext cx="6597100" cy="1691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、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en-US" altLang="zh-CN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lvl="0" defTabSz="685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、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Early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效应失效了？</a:t>
                </a:r>
                <a:endParaRPr lang="en-US" altLang="zh-CN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685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才开始减小并最终降低为零</a:t>
                </a:r>
                <a:endParaRPr lang="zh-CN" alt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463731"/>
                <a:ext cx="6597100" cy="1691104"/>
              </a:xfrm>
              <a:prstGeom prst="rect">
                <a:avLst/>
              </a:prstGeom>
              <a:blipFill rotWithShape="1">
                <a:blip r:embed="rId3"/>
                <a:stretch>
                  <a:fillRect l="-9" t="-19" b="-2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2825" y="212808"/>
            <a:ext cx="4449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共发射极接法－－输入特性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743262" y="1988840"/>
                <a:ext cx="4359619" cy="662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zh-CN" altLang="en-US" sz="2800" i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𝐸𝑃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62" y="1988840"/>
                <a:ext cx="4359619" cy="662938"/>
              </a:xfrm>
              <a:prstGeom prst="rect">
                <a:avLst/>
              </a:prstGeom>
              <a:blipFill rotWithShape="1">
                <a:blip r:embed="rId1"/>
                <a:stretch>
                  <a:fillRect l="-10" t="-3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51150" y="2924944"/>
                <a:ext cx="42446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𝐶𝐵𝑂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150" y="2924944"/>
                <a:ext cx="4244688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" t="-31" r="-843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743262" y="3861048"/>
                <a:ext cx="35335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𝐶𝐵𝑂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62" y="3861048"/>
                <a:ext cx="353359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3" t="-58" r="-2490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4" y="1268760"/>
            <a:ext cx="35814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476672"/>
            <a:ext cx="44496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共发射极接法－－输出特性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2517" y="1844824"/>
            <a:ext cx="3829080" cy="225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I</a:t>
            </a:r>
            <a:r>
              <a:rPr lang="en-US" altLang="zh-CN" baseline="-25000" dirty="0"/>
              <a:t>B</a:t>
            </a:r>
            <a:r>
              <a:rPr lang="zh-CN" altLang="en-US" dirty="0"/>
              <a:t>一定，</a:t>
            </a:r>
            <a:r>
              <a:rPr lang="en-US" altLang="zh-CN" dirty="0"/>
              <a:t>V</a:t>
            </a:r>
            <a:r>
              <a:rPr lang="en-US" altLang="zh-CN" baseline="-25000" dirty="0"/>
              <a:t>CE</a:t>
            </a:r>
            <a:r>
              <a:rPr lang="zh-CN" altLang="en-US" dirty="0"/>
              <a:t>增大，</a:t>
            </a:r>
            <a:r>
              <a:rPr lang="en-US" altLang="zh-CN" dirty="0"/>
              <a:t>Early</a:t>
            </a:r>
            <a:r>
              <a:rPr lang="zh-CN" altLang="en-US" dirty="0"/>
              <a:t>效应， 放大倍数增大，</a:t>
            </a:r>
            <a:r>
              <a:rPr lang="en-US" altLang="zh-CN" dirty="0"/>
              <a:t>I</a:t>
            </a:r>
            <a:r>
              <a:rPr lang="en-US" altLang="zh-CN" baseline="-25000" dirty="0"/>
              <a:t>C</a:t>
            </a:r>
            <a:r>
              <a:rPr lang="zh-CN" altLang="en-US" dirty="0"/>
              <a:t>增加明显。</a:t>
            </a:r>
            <a:endParaRPr lang="en-US" altLang="zh-CN" dirty="0"/>
          </a:p>
          <a:p>
            <a:pPr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V</a:t>
            </a:r>
            <a:r>
              <a:rPr lang="en-US" altLang="zh-CN" baseline="-25000" dirty="0"/>
              <a:t>CE</a:t>
            </a:r>
            <a:r>
              <a:rPr lang="en-US" altLang="zh-CN" dirty="0"/>
              <a:t>=V</a:t>
            </a:r>
            <a:r>
              <a:rPr lang="en-US" altLang="zh-CN" baseline="-25000" dirty="0"/>
              <a:t>CB</a:t>
            </a:r>
            <a:r>
              <a:rPr lang="en-US" altLang="zh-CN" dirty="0"/>
              <a:t>+V</a:t>
            </a:r>
            <a:r>
              <a:rPr lang="en-US" altLang="zh-CN" baseline="-25000" dirty="0"/>
              <a:t>BE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en-US" altLang="zh-CN" baseline="-25000" dirty="0"/>
              <a:t>B</a:t>
            </a:r>
            <a:r>
              <a:rPr lang="zh-CN" altLang="en-US" dirty="0"/>
              <a:t>不变，</a:t>
            </a:r>
            <a:r>
              <a:rPr lang="en-US" altLang="zh-CN" dirty="0"/>
              <a:t>V</a:t>
            </a:r>
            <a:r>
              <a:rPr lang="en-US" altLang="zh-CN" baseline="-25000" dirty="0"/>
              <a:t>BE</a:t>
            </a:r>
            <a:r>
              <a:rPr lang="zh-CN" altLang="en-US" dirty="0"/>
              <a:t>增加</a:t>
            </a:r>
            <a:r>
              <a:rPr lang="en-US" altLang="zh-CN" baseline="-25000" dirty="0"/>
              <a:t> </a:t>
            </a:r>
            <a:r>
              <a:rPr lang="zh-CN" altLang="en-US" dirty="0"/>
              <a:t>所以</a:t>
            </a:r>
            <a:r>
              <a:rPr lang="en-US" altLang="zh-CN" dirty="0"/>
              <a:t>V</a:t>
            </a:r>
            <a:r>
              <a:rPr lang="en-US" altLang="zh-CN" baseline="-25000" dirty="0"/>
              <a:t>CE</a:t>
            </a:r>
            <a:r>
              <a:rPr lang="zh-CN" altLang="en-US" dirty="0"/>
              <a:t>下降，某一数值，</a:t>
            </a:r>
            <a:r>
              <a:rPr lang="en-US" altLang="zh-CN" dirty="0"/>
              <a:t>V</a:t>
            </a:r>
            <a:r>
              <a:rPr lang="en-US" altLang="zh-CN" baseline="-25000" dirty="0"/>
              <a:t>CB</a:t>
            </a:r>
            <a:r>
              <a:rPr lang="en-US" altLang="zh-CN" dirty="0"/>
              <a:t>=0</a:t>
            </a:r>
            <a:r>
              <a:rPr lang="zh-CN" altLang="en-US" dirty="0"/>
              <a:t>，器件进入饱和状态，在</a:t>
            </a:r>
            <a:r>
              <a:rPr lang="en-US" altLang="zh-CN" dirty="0"/>
              <a:t>V</a:t>
            </a:r>
            <a:r>
              <a:rPr lang="en-US" altLang="zh-CN" baseline="-25000" dirty="0"/>
              <a:t>CE</a:t>
            </a:r>
            <a:r>
              <a:rPr lang="en-US" altLang="zh-CN" dirty="0"/>
              <a:t>=0</a:t>
            </a:r>
            <a:r>
              <a:rPr lang="zh-CN" altLang="en-US" dirty="0"/>
              <a:t>时，下降至零。</a:t>
            </a:r>
            <a:endParaRPr lang="en-US" altLang="zh-CN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9" y="1973791"/>
            <a:ext cx="3516506" cy="297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68410" y="5185932"/>
            <a:ext cx="1832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</a:t>
            </a:r>
            <a:r>
              <a:rPr lang="en-US" altLang="zh-CN" sz="2400" baseline="-25000" dirty="0"/>
              <a:t>CE</a:t>
            </a:r>
            <a:r>
              <a:rPr lang="en-US" altLang="zh-CN" sz="2400" dirty="0"/>
              <a:t>=V</a:t>
            </a:r>
            <a:r>
              <a:rPr lang="en-US" altLang="zh-CN" sz="2400" baseline="-25000" dirty="0"/>
              <a:t>CB</a:t>
            </a:r>
            <a:r>
              <a:rPr lang="en-US" altLang="zh-CN" sz="2400" dirty="0"/>
              <a:t>+V</a:t>
            </a:r>
            <a:r>
              <a:rPr lang="en-US" altLang="zh-CN" sz="2400" baseline="-25000" dirty="0"/>
              <a:t>BE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0" y="1628800"/>
            <a:ext cx="9154319" cy="2036294"/>
            <a:chOff x="0" y="2564904"/>
            <a:chExt cx="9154319" cy="20362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564904"/>
              <a:ext cx="9144000" cy="102171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19" y="3586616"/>
              <a:ext cx="9144000" cy="1014582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51520" y="22949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620688"/>
            <a:ext cx="6477000" cy="410527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203848" y="260648"/>
            <a:ext cx="0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512342" y="1124744"/>
            <a:ext cx="576064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281982" y="1124744"/>
            <a:ext cx="641946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/>
          <p:cNvSpPr/>
          <p:nvPr/>
        </p:nvSpPr>
        <p:spPr>
          <a:xfrm rot="10800000">
            <a:off x="2512343" y="278092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/>
          <p:cNvSpPr/>
          <p:nvPr/>
        </p:nvSpPr>
        <p:spPr>
          <a:xfrm rot="10800000">
            <a:off x="3281983" y="2744902"/>
            <a:ext cx="576062" cy="360083"/>
          </a:xfrm>
          <a:prstGeom prst="leftArrow">
            <a:avLst>
              <a:gd name="adj1" fmla="val 3941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55527" y="216012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空穴扩散趋势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81964" y="2891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自建电场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5576" y="4791590"/>
            <a:ext cx="7992888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基区内杂质的浓度梯度使空穴具有向集电极运动的趋势；为维持基区的电中性，将有一个电场被建立。这个电场叫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缓变基区自建电场。</a:t>
            </a:r>
            <a:endParaRPr kumimoji="1"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610" y="980728"/>
            <a:ext cx="8506049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418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468313" y="333375"/>
                <a:ext cx="7929934" cy="10080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空穴总电流为零：</m:t>
                    </m:r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60418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33375"/>
                <a:ext cx="7929934" cy="1008063"/>
              </a:xfrm>
              <a:prstGeom prst="rect">
                <a:avLst/>
              </a:prstGeom>
              <a:blipFill rotWithShape="1">
                <a:blip r:embed="rId1"/>
                <a:stretch>
                  <a:fillRect l="-4" r="5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19" name="Object 3">
                <a:hlinkClick r:id="" action="ppaction://ole?verb=1"/>
              </p:cNvPr>
              <p:cNvSpPr txBox="1"/>
              <p:nvPr/>
            </p:nvSpPr>
            <p:spPr bwMode="auto">
              <a:xfrm>
                <a:off x="611560" y="2636912"/>
                <a:ext cx="7786687" cy="324003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𝑛𝐵</m:t>
                          </m:r>
                        </m:sub>
                      </m:sSub>
                      <m:func>
                        <m:func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𝑛𝐵</m:t>
                          </m:r>
                        </m:sub>
                      </m:sSub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0419" name="Object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636912"/>
                <a:ext cx="7786687" cy="3240037"/>
              </a:xfrm>
              <a:prstGeom prst="rect">
                <a:avLst/>
              </a:prstGeom>
              <a:blipFill rotWithShape="1">
                <a:blip r:embed="rId2"/>
                <a:stretch>
                  <a:fillRect l="-1" t="-12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/>
              <p:cNvSpPr txBox="1"/>
              <p:nvPr/>
            </p:nvSpPr>
            <p:spPr bwMode="auto">
              <a:xfrm>
                <a:off x="683568" y="1700808"/>
                <a:ext cx="4824412" cy="115093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700808"/>
                <a:ext cx="4824412" cy="1150937"/>
              </a:xfrm>
              <a:prstGeom prst="rect">
                <a:avLst/>
              </a:prstGeom>
              <a:blipFill rotWithShape="1">
                <a:blip r:embed="rId3"/>
                <a:stretch>
                  <a:fillRect l="-6" t="-24" r="1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43" name="Object 6">
                <a:hlinkClick r:id="" action="ppaction://ole?verb=1"/>
              </p:cNvPr>
              <p:cNvSpPr txBox="1"/>
              <p:nvPr/>
            </p:nvSpPr>
            <p:spPr bwMode="auto">
              <a:xfrm>
                <a:off x="35258" y="5516998"/>
                <a:ext cx="4392612" cy="10699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𝒒𝑨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𝑩𝑬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443" name="Object 6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58" y="5516998"/>
                <a:ext cx="4392612" cy="1069975"/>
              </a:xfrm>
              <a:prstGeom prst="rect">
                <a:avLst/>
              </a:prstGeom>
              <a:blipFill rotWithShape="1">
                <a:blip r:embed="rId1"/>
                <a:stretch>
                  <a:fillRect l="-8" t="-11" b="-8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44" name="Object 7">
                <a:hlinkClick r:id="" action="ppaction://ole?verb=1"/>
              </p:cNvPr>
              <p:cNvSpPr txBox="1"/>
              <p:nvPr/>
            </p:nvSpPr>
            <p:spPr bwMode="auto">
              <a:xfrm>
                <a:off x="5474970" y="5085080"/>
                <a:ext cx="3669030" cy="9588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i="1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444" name="Object 7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4970" y="5085080"/>
                <a:ext cx="3669030" cy="958850"/>
              </a:xfrm>
              <a:prstGeom prst="rect">
                <a:avLst/>
              </a:prstGeom>
              <a:blipFill rotWithShape="1">
                <a:blip r:embed="rId2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24531" y="6236658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Q</a:t>
            </a:r>
            <a:r>
              <a:rPr lang="en-US" altLang="zh-CN" sz="2800" b="1" i="1" baseline="-25000" dirty="0">
                <a:solidFill>
                  <a:srgbClr val="C00000"/>
                </a:solidFill>
              </a:rPr>
              <a:t>G</a:t>
            </a:r>
            <a:r>
              <a:rPr lang="zh-CN" altLang="en-US" sz="2800" b="1" dirty="0">
                <a:solidFill>
                  <a:srgbClr val="C00000"/>
                </a:solidFill>
              </a:rPr>
              <a:t>称为</a:t>
            </a:r>
            <a:r>
              <a:rPr lang="en-US" altLang="zh-CN" sz="2800" b="1" dirty="0" err="1">
                <a:solidFill>
                  <a:srgbClr val="C00000"/>
                </a:solidFill>
              </a:rPr>
              <a:t>Gummel</a:t>
            </a:r>
            <a:r>
              <a:rPr lang="zh-CN" altLang="en-US" sz="2800" b="1" dirty="0">
                <a:solidFill>
                  <a:srgbClr val="C00000"/>
                </a:solidFill>
              </a:rPr>
              <a:t>数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/>
              <p:cNvSpPr txBox="1"/>
              <p:nvPr/>
            </p:nvSpPr>
            <p:spPr bwMode="auto">
              <a:xfrm>
                <a:off x="251773" y="44612"/>
                <a:ext cx="7344816" cy="2866856"/>
              </a:xfrm>
              <a:prstGeom prst="rect">
                <a:avLst/>
              </a:prstGeom>
              <a:noFill/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f>
                        <m:f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28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773" y="44612"/>
                <a:ext cx="7344816" cy="2866856"/>
              </a:xfrm>
              <a:prstGeom prst="rect">
                <a:avLst/>
              </a:prstGeom>
              <a:blipFill rotWithShape="1">
                <a:blip r:embed="rId3"/>
                <a:stretch>
                  <a:fillRect l="-4" t="-6" r="1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 bwMode="auto">
              <a:xfrm>
                <a:off x="323850" y="4436745"/>
                <a:ext cx="6113145" cy="68770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4436745"/>
                <a:ext cx="6113145" cy="687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/>
              <p:cNvSpPr txBox="1"/>
              <p:nvPr/>
            </p:nvSpPr>
            <p:spPr bwMode="auto">
              <a:xfrm>
                <a:off x="323850" y="2996565"/>
                <a:ext cx="7502525" cy="10699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7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𝒒𝑨</m:t>
                          </m:r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7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7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7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7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7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  <m:d>
                        <m:dPr>
                          <m:ctrlP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sSub>
                        <m:sSubPr>
                          <m:ctrlP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7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sz="24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2996565"/>
                <a:ext cx="7502525" cy="10699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2267584" y="332472"/>
                <a:ext cx="5131396" cy="123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𝒒𝑨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𝑩𝑬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𝑮𝑩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584" y="332472"/>
                <a:ext cx="5131396" cy="1230030"/>
              </a:xfrm>
              <a:prstGeom prst="rect">
                <a:avLst/>
              </a:prstGeom>
              <a:blipFill rotWithShape="1">
                <a:blip r:embed="rId1"/>
                <a:stretch>
                  <a:fillRect l="-12" t="-30" r="12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1763688" y="3213233"/>
                <a:ext cx="6264696" cy="11191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𝑩𝑬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3213233"/>
                <a:ext cx="6264696" cy="1119188"/>
              </a:xfrm>
              <a:prstGeom prst="rect">
                <a:avLst/>
              </a:prstGeom>
              <a:blipFill rotWithShape="1">
                <a:blip r:embed="rId2"/>
                <a:stretch>
                  <a:fillRect l="-5" t="-12" r="1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8895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对均匀掺杂基区，在放大状态下，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860047"/>
            <a:ext cx="846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利用</a:t>
            </a:r>
            <a:r>
              <a:rPr lang="en-US" altLang="zh-CN" sz="2400" b="1" dirty="0" err="1"/>
              <a:t>Gummel</a:t>
            </a:r>
            <a:r>
              <a:rPr lang="zh-CN" altLang="en-US" sz="2400" b="1" dirty="0"/>
              <a:t>数，均匀基区和缓变基区晶体管的发射极电子电流有统一的表达式。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9512" y="116632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发射区重掺杂效应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8"/>
              <p:cNvSpPr txBox="1"/>
              <p:nvPr/>
            </p:nvSpPr>
            <p:spPr>
              <a:xfrm>
                <a:off x="107950" y="2060575"/>
                <a:ext cx="1778000" cy="102362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𝒊𝑬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2060575"/>
                <a:ext cx="1778000" cy="10236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/>
              <p:cNvSpPr txBox="1"/>
              <p:nvPr/>
            </p:nvSpPr>
            <p:spPr>
              <a:xfrm>
                <a:off x="1885716" y="2060752"/>
                <a:ext cx="2073132" cy="950913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𝒊𝑩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716" y="2060752"/>
                <a:ext cx="2073132" cy="950913"/>
              </a:xfrm>
              <a:prstGeom prst="rect">
                <a:avLst/>
              </a:prstGeom>
              <a:blipFill rotWithShape="1">
                <a:blip r:embed="rId2"/>
                <a:stretch>
                  <a:fillRect l="-19" t="-19" r="12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象 13">
                <a:hlinkClick r:id="" action="ppaction://ole?verb=1"/>
              </p:cNvPr>
              <p:cNvSpPr txBox="1"/>
              <p:nvPr/>
            </p:nvSpPr>
            <p:spPr bwMode="auto">
              <a:xfrm>
                <a:off x="4283710" y="5844540"/>
                <a:ext cx="4456430" cy="10134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𝑖𝐸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对象 1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710" y="5844540"/>
                <a:ext cx="4456430" cy="10134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象 7"/>
              <p:cNvSpPr txBox="1"/>
              <p:nvPr/>
            </p:nvSpPr>
            <p:spPr bwMode="auto">
              <a:xfrm>
                <a:off x="179705" y="813435"/>
                <a:ext cx="3720465" cy="131953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𝑖𝐸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𝑖𝐵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对象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705" y="813435"/>
                <a:ext cx="3720465" cy="1319530"/>
              </a:xfrm>
              <a:prstGeom prst="rect">
                <a:avLst/>
              </a:prstGeom>
              <a:blipFill rotWithShape="1">
                <a:blip r:embed="rId4"/>
                <a:stretch>
                  <a:fillRect b="-253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3996055" y="159385"/>
            <a:ext cx="5006323" cy="2232025"/>
            <a:chOff x="890" y="835"/>
            <a:chExt cx="7884" cy="3515"/>
          </a:xfrm>
        </p:grpSpPr>
        <p:grpSp>
          <p:nvGrpSpPr>
            <p:cNvPr id="7" name="组合 6"/>
            <p:cNvGrpSpPr/>
            <p:nvPr/>
          </p:nvGrpSpPr>
          <p:grpSpPr>
            <a:xfrm>
              <a:off x="890" y="1885"/>
              <a:ext cx="3413" cy="2455"/>
              <a:chOff x="898" y="1394"/>
              <a:chExt cx="5508" cy="2455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898" y="1394"/>
                <a:ext cx="5508" cy="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898" y="3812"/>
                <a:ext cx="5508" cy="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898" y="1659"/>
                <a:ext cx="5508" cy="37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5250" y="1928"/>
              <a:ext cx="3524" cy="2422"/>
              <a:chOff x="7853" y="-2758"/>
              <a:chExt cx="5621" cy="2422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7853" y="-2758"/>
                <a:ext cx="5439" cy="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7853" y="-340"/>
                <a:ext cx="5621" cy="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7853" y="-2573"/>
                <a:ext cx="5508" cy="37"/>
              </a:xfrm>
              <a:prstGeom prst="line">
                <a:avLst/>
              </a:prstGeom>
              <a:ln w="762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1468" y="835"/>
              <a:ext cx="197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b="1"/>
                <a:t>轻掺杂</a:t>
              </a:r>
              <a:endParaRPr lang="zh-CN" altLang="en-US" sz="2800" b="1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17" y="958"/>
              <a:ext cx="197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b="1"/>
                <a:t>重掺杂</a:t>
              </a:r>
              <a:endParaRPr lang="zh-CN" altLang="en-US" sz="2800" b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32580" y="2832100"/>
            <a:ext cx="4554220" cy="2868930"/>
            <a:chOff x="7313" y="4946"/>
            <a:chExt cx="7087" cy="58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8287" y="4946"/>
                  <a:ext cx="6113" cy="5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" y="4946"/>
                  <a:ext cx="6113" cy="56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图片 23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" y="5382"/>
              <a:ext cx="7087" cy="539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1396" y="5805424"/>
                <a:ext cx="3549650" cy="972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8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6" y="5805424"/>
                <a:ext cx="3549650" cy="972185"/>
              </a:xfrm>
              <a:prstGeom prst="rect">
                <a:avLst/>
              </a:prstGeom>
              <a:blipFill rotWithShape="1">
                <a:blip r:embed="rId7"/>
                <a:stretch>
                  <a:fillRect l="-16" t="-26" r="1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49.335433070866,&quot;width&quot;:5397.7023622047245}"/>
</p:tagLst>
</file>

<file path=ppt/tags/tag2.xml><?xml version="1.0" encoding="utf-8"?>
<p:tagLst xmlns:p="http://schemas.openxmlformats.org/presentationml/2006/main">
  <p:tag name="KSO_WM_UNIT_PLACING_PICTURE_USER_VIEWPORT" val="{&quot;height&quot;:4903.996850393701,&quot;width&quot;:6706.796850393701}"/>
</p:tagLst>
</file>

<file path=ppt/tags/tag3.xml><?xml version="1.0" encoding="utf-8"?>
<p:tagLst xmlns:p="http://schemas.openxmlformats.org/presentationml/2006/main">
  <p:tag name="KSO_WM_UNIT_PLACING_PICTURE_USER_VIEWPORT" val="{&quot;height&quot;:6400,&quot;width&quot;:90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4222</Words>
  <Application>WPS 演示</Application>
  <PresentationFormat>全屏显示(4:3)</PresentationFormat>
  <Paragraphs>282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宋体</vt:lpstr>
      <vt:lpstr>Wingdings</vt:lpstr>
      <vt:lpstr>黑体</vt:lpstr>
      <vt:lpstr>Times New Roman</vt:lpstr>
      <vt:lpstr>Cambria Math</vt:lpstr>
      <vt:lpstr>Calibri</vt:lpstr>
      <vt:lpstr>微软雅黑</vt:lpstr>
      <vt:lpstr>Arial Unicode MS</vt:lpstr>
      <vt:lpstr>Symbol</vt:lpstr>
      <vt:lpstr>Office 主题</vt:lpstr>
      <vt:lpstr>Equation.3</vt:lpstr>
      <vt:lpstr>Paint.Picture</vt:lpstr>
      <vt:lpstr>Paint.Picture</vt:lpstr>
      <vt:lpstr>非理想特性分析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基区宽度调制效应——Early effect</vt:lpstr>
      <vt:lpstr>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基区展宽效应——Kirk effect</vt:lpstr>
      <vt:lpstr>PowerPoint 演示文稿</vt:lpstr>
      <vt:lpstr>PowerPoint 演示文稿</vt:lpstr>
      <vt:lpstr>PowerPoint 演示文稿</vt:lpstr>
      <vt:lpstr>基区扩展电阻及发射极电流集边效应</vt:lpstr>
      <vt:lpstr>PowerPoint 演示文稿</vt:lpstr>
      <vt:lpstr>PowerPoint 演示文稿</vt:lpstr>
      <vt:lpstr>PowerPoint 演示文稿</vt:lpstr>
      <vt:lpstr>实际晶体管直流工作曲线、反向饱和电流与击穿电压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双极型晶体管</dc:title>
  <dc:creator>yhliu</dc:creator>
  <cp:lastModifiedBy>刘雁鸿</cp:lastModifiedBy>
  <cp:revision>496</cp:revision>
  <dcterms:created xsi:type="dcterms:W3CDTF">2015-04-14T01:59:00Z</dcterms:created>
  <dcterms:modified xsi:type="dcterms:W3CDTF">2021-11-15T02:05:29Z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3416179D32CD4E839ADAD3B22A06166A</vt:lpwstr>
  </property>
  <property fmtid="{D5CDD505-2E9C-101B-9397-08002B2CF9AE}" pid="3" name="KSOProductBuildVer">
    <vt:lpwstr>2052-11.1.0.11045</vt:lpwstr>
  </property>
</Properties>
</file>