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307" r:id="rId6"/>
    <p:sldId id="296" r:id="rId7"/>
    <p:sldId id="297" r:id="rId8"/>
    <p:sldId id="298" r:id="rId9"/>
    <p:sldId id="299" r:id="rId10"/>
    <p:sldId id="300" r:id="rId11"/>
    <p:sldId id="308" r:id="rId12"/>
    <p:sldId id="301" r:id="rId13"/>
    <p:sldId id="302" r:id="rId14"/>
    <p:sldId id="303" r:id="rId15"/>
    <p:sldId id="304" r:id="rId16"/>
    <p:sldId id="305" r:id="rId17"/>
    <p:sldId id="306" r:id="rId18"/>
    <p:sldId id="260" r:id="rId19"/>
    <p:sldId id="268" r:id="rId20"/>
    <p:sldId id="270" r:id="rId21"/>
    <p:sldId id="269" r:id="rId22"/>
    <p:sldId id="271" r:id="rId23"/>
    <p:sldId id="272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74" r:id="rId39"/>
    <p:sldId id="275" r:id="rId40"/>
    <p:sldId id="276" r:id="rId41"/>
    <p:sldId id="277" r:id="rId42"/>
    <p:sldId id="278" r:id="rId43"/>
    <p:sldId id="281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51A002-2241-4375-A242-66A427A65B72}">
          <p14:sldIdLst>
            <p14:sldId id="256"/>
          </p14:sldIdLst>
        </p14:section>
        <p14:section name="流程设计与文法设计" id="{F4CCDB0C-F631-41D2-860C-B800CAEADD7D}">
          <p14:sldIdLst>
            <p14:sldId id="257"/>
            <p14:sldId id="279"/>
            <p14:sldId id="280"/>
          </p14:sldIdLst>
        </p14:section>
        <p14:section name="数据结构与语法分析表" id="{F5DB2A75-A9B2-4B75-9A6C-D8518275F720}">
          <p14:sldIdLst>
            <p14:sldId id="307"/>
            <p14:sldId id="296"/>
            <p14:sldId id="297"/>
            <p14:sldId id="298"/>
            <p14:sldId id="299"/>
            <p14:sldId id="300"/>
            <p14:sldId id="308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语法分析过程与语法树" id="{176AD686-E431-43F0-BF27-A2E76317C9ED}">
          <p14:sldIdLst>
            <p14:sldId id="260"/>
            <p14:sldId id="268"/>
            <p14:sldId id="270"/>
            <p14:sldId id="269"/>
            <p14:sldId id="271"/>
            <p14:sldId id="272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结果展示" id="{E1E48846-3797-485A-8153-8DC5455528B0}">
          <p14:sldIdLst>
            <p14:sldId id="274"/>
            <p14:sldId id="275"/>
            <p14:sldId id="276"/>
            <p14:sldId id="277"/>
            <p14:sldId id="278"/>
          </p14:sldIdLst>
        </p14:section>
        <p14:section name="感谢" id="{3257B206-21BF-4E54-AF1D-667EA2FB8B71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0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07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93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4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25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64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3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15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5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DA66F-7727-4143-BB4D-BA902A6F6E09}" type="datetimeFigureOut">
              <a:rPr lang="zh-CN" altLang="en-US" smtClean="0"/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3355-DF25-41E7-825A-DE45254CDE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64509" y="2067560"/>
            <a:ext cx="52629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黑体" panose="02010609060101010101" pitchFamily="49" charset="-122"/>
                <a:ea typeface="黑体" panose="02010609060101010101" pitchFamily="49" charset="-122"/>
              </a:rPr>
              <a:t>语法分析器项目汇报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695614" y="4479471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程衍尚    贡畅    郑少宇</a:t>
            </a:r>
          </a:p>
        </p:txBody>
      </p:sp>
    </p:spTree>
    <p:extLst>
      <p:ext uri="{BB962C8B-B14F-4D97-AF65-F5344CB8AC3E}">
        <p14:creationId xmlns:p14="http://schemas.microsoft.com/office/powerpoint/2010/main" val="4222437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6. </a:t>
            </a:r>
            <a:r>
              <a:rPr lang="zh-CN" altLang="en-US" sz="2400" b="1" dirty="0"/>
              <a:t>算法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生成分析表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33705" y="26531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待添加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3DD898-C96E-4AB7-91FF-19951673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61" y="1350204"/>
            <a:ext cx="87153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5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6. </a:t>
            </a:r>
            <a:r>
              <a:rPr lang="zh-CN" altLang="en-US" sz="2400" b="1" dirty="0"/>
              <a:t>算法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主函数关系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30E5CA-56C2-4EF5-A47D-3ACA6BB9E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94" y="2311647"/>
            <a:ext cx="5264228" cy="223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9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7. LR(1)</a:t>
            </a:r>
            <a:r>
              <a:rPr lang="zh-CN" altLang="en-US" sz="2400" b="1" dirty="0"/>
              <a:t>初始项目</a:t>
            </a:r>
            <a:r>
              <a:rPr lang="en-US" altLang="zh-CN" sz="2400" b="1" dirty="0"/>
              <a:t>-&gt;</a:t>
            </a:r>
            <a:r>
              <a:rPr lang="zh-CN" altLang="en-US" sz="2400" b="1" dirty="0"/>
              <a:t>闭包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D469E4-3BA5-476E-B6CB-722A445D1035}"/>
              </a:ext>
            </a:extLst>
          </p:cNvPr>
          <p:cNvSpPr txBox="1"/>
          <p:nvPr/>
        </p:nvSpPr>
        <p:spPr>
          <a:xfrm>
            <a:off x="215900" y="3575807"/>
            <a:ext cx="12573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S’-&gt;·S ,$</a:t>
            </a:r>
            <a:endParaRPr lang="zh-CN" altLang="en-US" b="1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14C34B5-15F9-4F99-B806-61531823C667}"/>
              </a:ext>
            </a:extLst>
          </p:cNvPr>
          <p:cNvSpPr/>
          <p:nvPr/>
        </p:nvSpPr>
        <p:spPr>
          <a:xfrm rot="16200000">
            <a:off x="1956230" y="324132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A32C489-9E1D-4AEE-B45A-F228FD15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908" y="2280407"/>
            <a:ext cx="1571625" cy="25908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4CEC73F-C524-42FD-83A1-B91FA973242C}"/>
              </a:ext>
            </a:extLst>
          </p:cNvPr>
          <p:cNvSpPr txBox="1"/>
          <p:nvPr/>
        </p:nvSpPr>
        <p:spPr>
          <a:xfrm>
            <a:off x="5270224" y="454054"/>
            <a:ext cx="3815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相关函数：</a:t>
            </a:r>
            <a:r>
              <a:rPr lang="en-US" altLang="zh-CN" u="sng" dirty="0"/>
              <a:t>Closure::</a:t>
            </a:r>
            <a:r>
              <a:rPr lang="en-US" altLang="zh-CN" u="sng" dirty="0" err="1"/>
              <a:t>buildFamily</a:t>
            </a:r>
            <a:r>
              <a:rPr lang="en-US" altLang="zh-CN" u="sng" dirty="0"/>
              <a:t>()</a:t>
            </a:r>
          </a:p>
          <a:p>
            <a:r>
              <a:rPr lang="zh-CN" altLang="en-US" dirty="0"/>
              <a:t>实现算法：深度优先</a:t>
            </a:r>
            <a:r>
              <a:rPr lang="en-US" altLang="zh-CN" dirty="0"/>
              <a:t>+</a:t>
            </a:r>
            <a:r>
              <a:rPr lang="zh-CN" altLang="en-US" dirty="0"/>
              <a:t>检索遍历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5A47AD-89BC-4F13-8114-339AFCD6BD2E}"/>
              </a:ext>
            </a:extLst>
          </p:cNvPr>
          <p:cNvSpPr txBox="1"/>
          <p:nvPr/>
        </p:nvSpPr>
        <p:spPr>
          <a:xfrm>
            <a:off x="5267507" y="1445448"/>
            <a:ext cx="15716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S’-&gt;·S	,</a:t>
            </a:r>
            <a:r>
              <a:rPr lang="en-US" altLang="zh-CN" b="1" dirty="0">
                <a:solidFill>
                  <a:srgbClr val="FF0000"/>
                </a:solidFill>
              </a:rPr>
              <a:t>$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CC6E78-ED5C-471A-938D-C1AA340FA118}"/>
              </a:ext>
            </a:extLst>
          </p:cNvPr>
          <p:cNvSpPr txBox="1"/>
          <p:nvPr/>
        </p:nvSpPr>
        <p:spPr>
          <a:xfrm>
            <a:off x="3695882" y="2496300"/>
            <a:ext cx="15716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S-&gt;·L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dirty="0"/>
              <a:t>R	,$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FD7315-E4CD-4995-A700-74A9A1AFE4FD}"/>
              </a:ext>
            </a:extLst>
          </p:cNvPr>
          <p:cNvSpPr txBox="1"/>
          <p:nvPr/>
        </p:nvSpPr>
        <p:spPr>
          <a:xfrm>
            <a:off x="3044437" y="3841179"/>
            <a:ext cx="13727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L-&gt;·</a:t>
            </a:r>
            <a:r>
              <a:rPr lang="zh-CN" altLang="en-US" b="1" dirty="0"/>
              <a:t>*</a:t>
            </a:r>
            <a:r>
              <a:rPr lang="en-US" altLang="zh-CN" b="1" dirty="0"/>
              <a:t>R	,=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2BF943-E09C-4961-9382-F5902686F4C2}"/>
              </a:ext>
            </a:extLst>
          </p:cNvPr>
          <p:cNvSpPr txBox="1"/>
          <p:nvPr/>
        </p:nvSpPr>
        <p:spPr>
          <a:xfrm>
            <a:off x="4640208" y="3841179"/>
            <a:ext cx="150180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L-&gt;·id	,=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D7A119-CA3B-4590-BD00-F5D8F4E3433F}"/>
              </a:ext>
            </a:extLst>
          </p:cNvPr>
          <p:cNvSpPr txBox="1"/>
          <p:nvPr/>
        </p:nvSpPr>
        <p:spPr>
          <a:xfrm>
            <a:off x="6920457" y="2518957"/>
            <a:ext cx="15716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S-&gt;·R	,</a:t>
            </a:r>
            <a:r>
              <a:rPr lang="en-US" altLang="zh-CN" b="1" dirty="0">
                <a:solidFill>
                  <a:srgbClr val="FF0000"/>
                </a:solidFill>
              </a:rPr>
              <a:t>$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3A83600-3930-46E7-858F-CC1DBDAA1220}"/>
              </a:ext>
            </a:extLst>
          </p:cNvPr>
          <p:cNvSpPr txBox="1"/>
          <p:nvPr/>
        </p:nvSpPr>
        <p:spPr>
          <a:xfrm>
            <a:off x="6920456" y="3841179"/>
            <a:ext cx="15716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R-&gt;·L	,</a:t>
            </a:r>
            <a:r>
              <a:rPr lang="en-US" altLang="zh-CN" b="1" dirty="0">
                <a:solidFill>
                  <a:srgbClr val="FF0000"/>
                </a:solidFill>
              </a:rPr>
              <a:t>$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750298-F33F-46C7-8E9C-5EDBA83D2756}"/>
              </a:ext>
            </a:extLst>
          </p:cNvPr>
          <p:cNvSpPr txBox="1"/>
          <p:nvPr/>
        </p:nvSpPr>
        <p:spPr>
          <a:xfrm>
            <a:off x="5904305" y="5517398"/>
            <a:ext cx="15716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L-&gt;·*R	,$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9B95143-E957-473E-8FCA-95ED59780F25}"/>
              </a:ext>
            </a:extLst>
          </p:cNvPr>
          <p:cNvSpPr txBox="1"/>
          <p:nvPr/>
        </p:nvSpPr>
        <p:spPr>
          <a:xfrm>
            <a:off x="7706268" y="5507899"/>
            <a:ext cx="15716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L-&gt;·id	,$</a:t>
            </a:r>
            <a:endParaRPr lang="zh-CN" altLang="en-US" b="1" dirty="0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49B291A2-BEFD-4C00-8F21-B923A962154E}"/>
              </a:ext>
            </a:extLst>
          </p:cNvPr>
          <p:cNvSpPr/>
          <p:nvPr/>
        </p:nvSpPr>
        <p:spPr>
          <a:xfrm rot="16200000">
            <a:off x="9565104" y="324132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C98C2C-43DF-478F-A530-BB6AB7677905}"/>
              </a:ext>
            </a:extLst>
          </p:cNvPr>
          <p:cNvSpPr/>
          <p:nvPr/>
        </p:nvSpPr>
        <p:spPr>
          <a:xfrm>
            <a:off x="2957120" y="1350101"/>
            <a:ext cx="6361096" cy="5053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CA910C0-74F3-466C-AE6B-A4FBA9A62177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4481695" y="1814780"/>
            <a:ext cx="1571625" cy="6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6BC5991-BBEF-4820-8F24-21D69443749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730792" y="2865632"/>
            <a:ext cx="750903" cy="97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22B3495-7473-4E93-B45D-03A9D523A1EC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481695" y="2865632"/>
            <a:ext cx="909416" cy="97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0A97663-3A4B-48AB-B486-752FAD13AB1E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6053320" y="1814780"/>
            <a:ext cx="1652950" cy="70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3ECBF9C-9ABE-40FE-BF12-8A585E36A84E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7706269" y="2888289"/>
            <a:ext cx="1" cy="95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C6E8124-EFAC-4D0F-9D61-6AE165011DB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6690118" y="4210511"/>
            <a:ext cx="1016151" cy="1306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5AAC0AB-A343-42B4-AD20-244F4DA5BF90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7706269" y="4210511"/>
            <a:ext cx="785812" cy="129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F354F48-E702-4414-A21B-4164C4185EA8}"/>
              </a:ext>
            </a:extLst>
          </p:cNvPr>
          <p:cNvSpPr txBox="1"/>
          <p:nvPr/>
        </p:nvSpPr>
        <p:spPr>
          <a:xfrm>
            <a:off x="4569546" y="1983139"/>
            <a:ext cx="73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step1</a:t>
            </a:r>
            <a:endParaRPr lang="zh-CN" altLang="en-US" sz="12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90754E-73A6-4718-B2F3-D9898878CC60}"/>
              </a:ext>
            </a:extLst>
          </p:cNvPr>
          <p:cNvSpPr txBox="1"/>
          <p:nvPr/>
        </p:nvSpPr>
        <p:spPr>
          <a:xfrm>
            <a:off x="3460382" y="3167754"/>
            <a:ext cx="73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step2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8EA4BE0-C199-42E7-A559-001B0E57F95E}"/>
              </a:ext>
            </a:extLst>
          </p:cNvPr>
          <p:cNvSpPr txBox="1"/>
          <p:nvPr/>
        </p:nvSpPr>
        <p:spPr>
          <a:xfrm>
            <a:off x="4936402" y="3202806"/>
            <a:ext cx="73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step3</a:t>
            </a:r>
            <a:endParaRPr lang="zh-CN" altLang="en-US" sz="12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FB690FF-9B9B-483B-960A-64AA985D46CD}"/>
              </a:ext>
            </a:extLst>
          </p:cNvPr>
          <p:cNvSpPr txBox="1"/>
          <p:nvPr/>
        </p:nvSpPr>
        <p:spPr>
          <a:xfrm>
            <a:off x="6920456" y="1932190"/>
            <a:ext cx="73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step4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EA9381C-BFBF-49F6-9867-426DEEBF9A6A}"/>
              </a:ext>
            </a:extLst>
          </p:cNvPr>
          <p:cNvSpPr txBox="1"/>
          <p:nvPr/>
        </p:nvSpPr>
        <p:spPr>
          <a:xfrm>
            <a:off x="7776655" y="3209185"/>
            <a:ext cx="73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step5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B821CD8-C980-4AE4-8969-CAA59915E658}"/>
              </a:ext>
            </a:extLst>
          </p:cNvPr>
          <p:cNvSpPr txBox="1"/>
          <p:nvPr/>
        </p:nvSpPr>
        <p:spPr>
          <a:xfrm>
            <a:off x="6575859" y="4787780"/>
            <a:ext cx="73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step6</a:t>
            </a:r>
            <a:endParaRPr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51185A3-5869-4C02-B976-257464A484B5}"/>
              </a:ext>
            </a:extLst>
          </p:cNvPr>
          <p:cNvSpPr txBox="1"/>
          <p:nvPr/>
        </p:nvSpPr>
        <p:spPr>
          <a:xfrm>
            <a:off x="8167515" y="4729909"/>
            <a:ext cx="733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step7</a:t>
            </a:r>
            <a:endParaRPr lang="zh-CN" altLang="en-US" sz="1200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046311EF-8C62-4C0F-9943-E3DC5FBA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8" y="1331268"/>
            <a:ext cx="1314450" cy="1971675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CD8E3250-6F08-4851-B9C8-99418FDF27AA}"/>
              </a:ext>
            </a:extLst>
          </p:cNvPr>
          <p:cNvSpPr txBox="1"/>
          <p:nvPr/>
        </p:nvSpPr>
        <p:spPr>
          <a:xfrm>
            <a:off x="118233" y="4352188"/>
            <a:ext cx="181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LR(1)</a:t>
            </a:r>
            <a:r>
              <a:rPr lang="zh-CN" altLang="en-US" dirty="0"/>
              <a:t>初始项目</a:t>
            </a:r>
          </a:p>
        </p:txBody>
      </p:sp>
    </p:spTree>
    <p:extLst>
      <p:ext uri="{BB962C8B-B14F-4D97-AF65-F5344CB8AC3E}">
        <p14:creationId xmlns:p14="http://schemas.microsoft.com/office/powerpoint/2010/main" val="115707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56053" y="888539"/>
                <a:ext cx="33783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8. </a:t>
                </a:r>
                <a:r>
                  <a:rPr lang="zh-CN" altLang="en-US" sz="2400" b="1" dirty="0"/>
                  <a:t>前缀</a:t>
                </a:r>
                <a:r>
                  <a:rPr lang="en-US" altLang="zh-CN" sz="2400" b="1" dirty="0"/>
                  <a:t>DFA</a:t>
                </a:r>
                <a:r>
                  <a:rPr lang="zh-CN" altLang="en-US" sz="2400" b="1" dirty="0"/>
                  <a:t>生成</a:t>
                </a:r>
                <a:endParaRPr lang="en-US" altLang="zh-CN" sz="2400" b="1" dirty="0"/>
              </a:p>
              <a:p>
                <a:r>
                  <a:rPr lang="zh-CN" altLang="en-US" sz="2400" b="1" dirty="0"/>
                  <a:t>闭包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53" y="888539"/>
                <a:ext cx="3378383" cy="830997"/>
              </a:xfrm>
              <a:prstGeom prst="rect">
                <a:avLst/>
              </a:prstGeom>
              <a:blipFill>
                <a:blip r:embed="rId2"/>
                <a:stretch>
                  <a:fillRect l="-2708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973095B-21A8-4D64-9A37-85BAC6232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11" y="2341970"/>
            <a:ext cx="1552575" cy="2543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C0EC62-D6D8-41A6-AA97-18408058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489" y="616896"/>
            <a:ext cx="1228725" cy="647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88A9D2-4F73-4855-90AE-B7983B684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389" y="1559442"/>
            <a:ext cx="1371600" cy="9334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7C1B9B-9022-4DB6-9467-27A186479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389" y="2887302"/>
            <a:ext cx="1266825" cy="676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055698-2A63-4BA9-A599-8AB77621F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488" y="3957987"/>
            <a:ext cx="1266825" cy="2438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988F11-A737-4EDF-BC9D-88580B4FF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4823" y="2390004"/>
            <a:ext cx="1419225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D4AF04-824D-47D1-A5F3-7C5030EF3F92}"/>
              </a:ext>
            </a:extLst>
          </p:cNvPr>
          <p:cNvSpPr txBox="1"/>
          <p:nvPr/>
        </p:nvSpPr>
        <p:spPr>
          <a:xfrm>
            <a:off x="10154823" y="0"/>
            <a:ext cx="203717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非终结符</a:t>
            </a:r>
            <a:r>
              <a:rPr lang="en-US" altLang="zh-CN" dirty="0"/>
              <a:t>    S’,S,L,R</a:t>
            </a:r>
          </a:p>
          <a:p>
            <a:r>
              <a:rPr lang="zh-CN" altLang="en-US" dirty="0"/>
              <a:t>终结符</a:t>
            </a:r>
            <a:r>
              <a:rPr lang="en-US" altLang="zh-CN" dirty="0"/>
              <a:t>	    =,*,id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F7F9C12-FABE-4551-B248-175B62CBEA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2610" y="5783295"/>
            <a:ext cx="1371600" cy="952500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A571A9F-8EAD-4271-BB2F-F89F58C87EC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139186" y="940746"/>
            <a:ext cx="2038303" cy="267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8200631-DCCB-498A-AA17-0BAB07717490}"/>
              </a:ext>
            </a:extLst>
          </p:cNvPr>
          <p:cNvSpPr txBox="1"/>
          <p:nvPr/>
        </p:nvSpPr>
        <p:spPr>
          <a:xfrm>
            <a:off x="3894223" y="1871925"/>
            <a:ext cx="2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8B1F0C8-9B83-4590-A3D1-7C6823331BB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139186" y="2026167"/>
            <a:ext cx="2000203" cy="15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9845F1AE-ED26-4C28-92E8-B7F5B9CDC4A9}"/>
              </a:ext>
            </a:extLst>
          </p:cNvPr>
          <p:cNvSpPr txBox="1"/>
          <p:nvPr/>
        </p:nvSpPr>
        <p:spPr>
          <a:xfrm>
            <a:off x="4067074" y="2373409"/>
            <a:ext cx="2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</a:t>
            </a:r>
            <a:endParaRPr lang="zh-CN" altLang="en-US" b="1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CE8C7CE-BEA5-4862-94D0-7BFF807E75CA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3139186" y="3225440"/>
            <a:ext cx="2000203" cy="38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EF696C3-DBAE-4B5D-AFEC-B76D409A8478}"/>
              </a:ext>
            </a:extLst>
          </p:cNvPr>
          <p:cNvSpPr txBox="1"/>
          <p:nvPr/>
        </p:nvSpPr>
        <p:spPr>
          <a:xfrm>
            <a:off x="4158337" y="3049372"/>
            <a:ext cx="2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</a:t>
            </a:r>
            <a:endParaRPr lang="zh-CN" altLang="en-US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6EA132C-B77D-49D0-85F2-37F205A25147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139186" y="3613558"/>
            <a:ext cx="2038302" cy="156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B09EFFE0-1397-4718-99AE-8EED48F0FD48}"/>
              </a:ext>
            </a:extLst>
          </p:cNvPr>
          <p:cNvSpPr txBox="1"/>
          <p:nvPr/>
        </p:nvSpPr>
        <p:spPr>
          <a:xfrm>
            <a:off x="4172653" y="4210651"/>
            <a:ext cx="2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*</a:t>
            </a:r>
            <a:endParaRPr lang="zh-CN" altLang="en-US" b="1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4270F76-86BB-4CDD-98FC-5D55747B663B}"/>
              </a:ext>
            </a:extLst>
          </p:cNvPr>
          <p:cNvCxnSpPr>
            <a:stCxn id="4" idx="2"/>
            <a:endCxn id="12" idx="1"/>
          </p:cNvCxnSpPr>
          <p:nvPr/>
        </p:nvCxnSpPr>
        <p:spPr>
          <a:xfrm>
            <a:off x="2362899" y="4885145"/>
            <a:ext cx="669711" cy="13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3682736-C902-48EE-B92B-458045F91063}"/>
              </a:ext>
            </a:extLst>
          </p:cNvPr>
          <p:cNvSpPr txBox="1"/>
          <p:nvPr/>
        </p:nvSpPr>
        <p:spPr>
          <a:xfrm>
            <a:off x="2633772" y="5307045"/>
            <a:ext cx="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3364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3" y="888539"/>
            <a:ext cx="337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8.</a:t>
            </a:r>
            <a:r>
              <a:rPr lang="zh-CN" altLang="en-US" sz="2400" b="1" dirty="0"/>
              <a:t>前缀</a:t>
            </a:r>
            <a:r>
              <a:rPr lang="en-US" altLang="zh-CN" sz="2400" b="1" dirty="0"/>
              <a:t>DFA</a:t>
            </a:r>
            <a:r>
              <a:rPr lang="zh-CN" altLang="en-US" sz="2400" b="1" dirty="0"/>
              <a:t>生成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3095B-21A8-4D64-9A37-85BAC623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66" y="2315156"/>
            <a:ext cx="1552575" cy="25431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988F11-A737-4EDF-BC9D-88580B4F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221" y="190644"/>
            <a:ext cx="1419225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D4AF04-824D-47D1-A5F3-7C5030EF3F92}"/>
              </a:ext>
            </a:extLst>
          </p:cNvPr>
          <p:cNvSpPr txBox="1"/>
          <p:nvPr/>
        </p:nvSpPr>
        <p:spPr>
          <a:xfrm>
            <a:off x="10001112" y="2428347"/>
            <a:ext cx="203717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非终结符</a:t>
            </a:r>
            <a:r>
              <a:rPr lang="en-US" altLang="zh-CN" dirty="0"/>
              <a:t>    S’,S,L,R</a:t>
            </a:r>
          </a:p>
          <a:p>
            <a:r>
              <a:rPr lang="zh-CN" altLang="en-US" dirty="0"/>
              <a:t>终结符</a:t>
            </a:r>
            <a:r>
              <a:rPr lang="en-US" altLang="zh-CN" dirty="0"/>
              <a:t>	    =,*,id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8F9616-8D62-49A0-9785-B9C34B38E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436" y="3287723"/>
            <a:ext cx="1476375" cy="590550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75B9DD2-8927-42B4-8A3D-D5AAD29B50A9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2359341" y="3582998"/>
            <a:ext cx="1575095" cy="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691ABD8-FA79-40EC-A1CC-2B10174669E1}"/>
              </a:ext>
            </a:extLst>
          </p:cNvPr>
          <p:cNvSpPr txBox="1"/>
          <p:nvPr/>
        </p:nvSpPr>
        <p:spPr>
          <a:xfrm>
            <a:off x="2847873" y="3291468"/>
            <a:ext cx="29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*</a:t>
            </a:r>
            <a:endParaRPr lang="zh-CN" altLang="en-US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79A90A-23B2-4A48-84D6-94A3B0E2C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945" y="2186568"/>
            <a:ext cx="1504950" cy="2800350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580FBEC-DCF4-483B-A94A-6EB237235051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5410811" y="3582998"/>
            <a:ext cx="2828134" cy="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810257B-8893-4AAC-8D8F-0D742F1DA21F}"/>
              </a:ext>
            </a:extLst>
          </p:cNvPr>
          <p:cNvSpPr txBox="1"/>
          <p:nvPr/>
        </p:nvSpPr>
        <p:spPr>
          <a:xfrm>
            <a:off x="5481883" y="324433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LR(1)</a:t>
            </a:r>
            <a:r>
              <a:rPr lang="zh-CN" altLang="en-US" b="1" dirty="0"/>
              <a:t>初始项目</a:t>
            </a:r>
            <a:r>
              <a:rPr lang="en-US" altLang="zh-CN" b="1" dirty="0"/>
              <a:t>-&gt;</a:t>
            </a:r>
            <a:r>
              <a:rPr lang="zh-CN" altLang="en-US" b="1" dirty="0"/>
              <a:t>闭包</a:t>
            </a:r>
          </a:p>
        </p:txBody>
      </p:sp>
    </p:spTree>
    <p:extLst>
      <p:ext uri="{BB962C8B-B14F-4D97-AF65-F5344CB8AC3E}">
        <p14:creationId xmlns:p14="http://schemas.microsoft.com/office/powerpoint/2010/main" val="384422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3" y="888539"/>
            <a:ext cx="337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9.action,goto</a:t>
            </a:r>
            <a:r>
              <a:rPr lang="zh-CN" altLang="en-US" sz="2400" dirty="0"/>
              <a:t>表的生成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73095B-21A8-4D64-9A37-85BAC623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35" y="379809"/>
            <a:ext cx="902985" cy="147912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D4AF04-824D-47D1-A5F3-7C5030EF3F92}"/>
              </a:ext>
            </a:extLst>
          </p:cNvPr>
          <p:cNvSpPr txBox="1"/>
          <p:nvPr/>
        </p:nvSpPr>
        <p:spPr>
          <a:xfrm>
            <a:off x="9719733" y="0"/>
            <a:ext cx="247226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非终结符</a:t>
            </a:r>
            <a:r>
              <a:rPr lang="en-US" altLang="zh-CN" b="1" dirty="0"/>
              <a:t>    S’,S,R,L</a:t>
            </a:r>
          </a:p>
          <a:p>
            <a:r>
              <a:rPr lang="zh-CN" altLang="en-US" b="1" dirty="0"/>
              <a:t>终结符</a:t>
            </a:r>
            <a:r>
              <a:rPr lang="en-US" altLang="zh-CN" b="1" dirty="0"/>
              <a:t>	    =,*,id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2F903A-99BB-42F6-B6EE-283559490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86" y="2854374"/>
            <a:ext cx="967739" cy="5291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576F73-1F58-49A6-A683-1FBDDDD3F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461" y="2860401"/>
            <a:ext cx="798977" cy="5291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7DFB8C-9E68-41D6-AC7E-C845D9E5D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093" y="2912294"/>
            <a:ext cx="798977" cy="4052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4103BD-7AB7-4A45-BB47-61792B1C0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954" y="2780650"/>
            <a:ext cx="770731" cy="14791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4BBC10-6827-4AD3-BEFC-51A6C582B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47" y="4174922"/>
            <a:ext cx="891068" cy="8910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FAE4C6F-43AB-4552-8B26-1F8B35F5F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7932" y="2944669"/>
            <a:ext cx="768757" cy="5108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150136-B078-4676-B09C-98AE1D1288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6043" y="4359746"/>
            <a:ext cx="891068" cy="6572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8A6762-D7A0-4593-8761-2FC803D96B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5753" y="4485727"/>
            <a:ext cx="906101" cy="6572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3EB3A1F-EF9E-4D77-8BAC-E229E35DD5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486" y="5872878"/>
            <a:ext cx="1174943" cy="4984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DDD1A2F-71AE-487F-8FD1-C16C183C41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0111" y="5975093"/>
            <a:ext cx="1002397" cy="5078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0D6D635-DD48-4B52-BEE2-8E71772DBA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38460" y="5636511"/>
            <a:ext cx="819272" cy="97362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1577D6E-4207-4F7F-ACBE-A8848824312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4096" y="5630028"/>
            <a:ext cx="902985" cy="45785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813F788-5E8E-40AC-8956-2137BEA13F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55284" y="6279213"/>
            <a:ext cx="872394" cy="457852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916E68-EEAC-4089-BD9C-CB4ECAF843D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1279356" y="1858932"/>
            <a:ext cx="4044972" cy="995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8D21D94-6BD4-4FB9-8A7F-8964C6631C83}"/>
              </a:ext>
            </a:extLst>
          </p:cNvPr>
          <p:cNvSpPr txBox="1"/>
          <p:nvPr/>
        </p:nvSpPr>
        <p:spPr>
          <a:xfrm>
            <a:off x="104433" y="1422727"/>
            <a:ext cx="271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核心算法：</a:t>
            </a:r>
            <a:endParaRPr lang="en-US" altLang="zh-CN" dirty="0"/>
          </a:p>
          <a:p>
            <a:r>
              <a:rPr lang="zh-CN" altLang="en-US" dirty="0"/>
              <a:t>广度搜索</a:t>
            </a:r>
            <a:endParaRPr lang="en-US" altLang="zh-CN" dirty="0"/>
          </a:p>
          <a:p>
            <a:r>
              <a:rPr lang="zh-CN" altLang="en-US" dirty="0"/>
              <a:t>边搜索  边构建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5EA7E54-B5AB-49A5-8EAB-B48DFDC801FC}"/>
              </a:ext>
            </a:extLst>
          </p:cNvPr>
          <p:cNvSpPr txBox="1"/>
          <p:nvPr/>
        </p:nvSpPr>
        <p:spPr>
          <a:xfrm>
            <a:off x="1441930" y="2359711"/>
            <a:ext cx="81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Step1: </a:t>
            </a:r>
            <a:r>
              <a:rPr lang="en-US" altLang="zh-CN" dirty="0"/>
              <a:t>S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E4250EA-D74A-4D3E-ADE8-4FCD8A80E98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245950" y="1858932"/>
            <a:ext cx="2078378" cy="1001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0CF9FDB-3248-4AF1-A032-48D6B384EA56}"/>
              </a:ext>
            </a:extLst>
          </p:cNvPr>
          <p:cNvSpPr txBox="1"/>
          <p:nvPr/>
        </p:nvSpPr>
        <p:spPr>
          <a:xfrm>
            <a:off x="3002913" y="2362111"/>
            <a:ext cx="162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Step2: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F5243A0-109B-4AF9-B441-151B115C8AB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5152582" y="1858932"/>
            <a:ext cx="171746" cy="105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493371D-07E7-4A3F-BD33-A1885BEE3987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324328" y="1858932"/>
            <a:ext cx="2233992" cy="921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24F24DC-87B5-4E2A-8EBB-40A6ECC45823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5324328" y="1858932"/>
            <a:ext cx="4467983" cy="1085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131BB8D-DE5C-4B20-A64B-AC623944F96A}"/>
              </a:ext>
            </a:extLst>
          </p:cNvPr>
          <p:cNvSpPr txBox="1"/>
          <p:nvPr/>
        </p:nvSpPr>
        <p:spPr>
          <a:xfrm>
            <a:off x="8472366" y="2324112"/>
            <a:ext cx="157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Step5: </a:t>
            </a:r>
            <a:r>
              <a:rPr lang="en-US" altLang="zh-CN" sz="2000" dirty="0"/>
              <a:t>id</a:t>
            </a:r>
            <a:endParaRPr lang="zh-CN" altLang="en-US" sz="2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1DEDBA7-ED48-4734-A3BA-478C600296AD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1060981" y="3389524"/>
            <a:ext cx="2184969" cy="78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7831FEAD-7326-469F-A6A5-10CB8A52A2BB}"/>
              </a:ext>
            </a:extLst>
          </p:cNvPr>
          <p:cNvSpPr txBox="1"/>
          <p:nvPr/>
        </p:nvSpPr>
        <p:spPr>
          <a:xfrm>
            <a:off x="1108710" y="3589917"/>
            <a:ext cx="188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Step6: </a:t>
            </a:r>
            <a:r>
              <a:rPr lang="en-US" altLang="zh-CN" dirty="0"/>
              <a:t>=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CE203C9-7646-4D0A-AC93-290C4C12719C}"/>
              </a:ext>
            </a:extLst>
          </p:cNvPr>
          <p:cNvCxnSpPr>
            <a:cxnSpLocks/>
            <a:stCxn id="12" idx="1"/>
            <a:endCxn id="16" idx="0"/>
          </p:cNvCxnSpPr>
          <p:nvPr/>
        </p:nvCxnSpPr>
        <p:spPr>
          <a:xfrm flipH="1">
            <a:off x="3181577" y="3520212"/>
            <a:ext cx="3991377" cy="839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BEDED53-2698-4044-B097-5DFAC6726E40}"/>
              </a:ext>
            </a:extLst>
          </p:cNvPr>
          <p:cNvCxnSpPr>
            <a:cxnSpLocks/>
          </p:cNvCxnSpPr>
          <p:nvPr/>
        </p:nvCxnSpPr>
        <p:spPr>
          <a:xfrm flipH="1">
            <a:off x="5346842" y="3511851"/>
            <a:ext cx="1784150" cy="965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91844682-D696-4BC8-924D-3F5DF0F2F28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943685" y="3200078"/>
            <a:ext cx="1464247" cy="320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460A2EC-90A7-406F-A248-77C531882B38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1060981" y="5065990"/>
            <a:ext cx="321977" cy="806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A2AAA37-7915-4E84-BDCC-74CA222820B8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1060981" y="5065990"/>
            <a:ext cx="2480329" cy="90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E613F49-366D-4F8E-8470-F8EFB089182D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>
            <a:off x="1060981" y="5065990"/>
            <a:ext cx="4187115" cy="570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AC317F4-290E-48DD-A3F6-118C05650E7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1060981" y="5065990"/>
            <a:ext cx="7194608" cy="564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84DEE540-85E9-4E79-A19A-466705CAF3F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5657732" y="6123325"/>
            <a:ext cx="2197552" cy="384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9BD0239-CA08-40C8-BB31-4F22322417DF}"/>
              </a:ext>
            </a:extLst>
          </p:cNvPr>
          <p:cNvSpPr txBox="1"/>
          <p:nvPr/>
        </p:nvSpPr>
        <p:spPr>
          <a:xfrm>
            <a:off x="4203154" y="3666099"/>
            <a:ext cx="241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Step7:</a:t>
            </a:r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5A5B69DE-E26E-44A6-8917-4857128CADA8}"/>
              </a:ext>
            </a:extLst>
          </p:cNvPr>
          <p:cNvCxnSpPr>
            <a:stCxn id="12" idx="3"/>
            <a:endCxn id="12" idx="2"/>
          </p:cNvCxnSpPr>
          <p:nvPr/>
        </p:nvCxnSpPr>
        <p:spPr>
          <a:xfrm flipH="1">
            <a:off x="7558320" y="3520212"/>
            <a:ext cx="385365" cy="739561"/>
          </a:xfrm>
          <a:prstGeom prst="curvedConnector4">
            <a:avLst>
              <a:gd name="adj1" fmla="val -59320"/>
              <a:gd name="adj2" fmla="val 13091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3F908BBE-0E13-4273-92C8-46325D6EB32E}"/>
              </a:ext>
            </a:extLst>
          </p:cNvPr>
          <p:cNvCxnSpPr>
            <a:stCxn id="22" idx="3"/>
            <a:endCxn id="22" idx="2"/>
          </p:cNvCxnSpPr>
          <p:nvPr/>
        </p:nvCxnSpPr>
        <p:spPr>
          <a:xfrm flipH="1">
            <a:off x="5248096" y="6123325"/>
            <a:ext cx="409636" cy="486813"/>
          </a:xfrm>
          <a:prstGeom prst="curvedConnector4">
            <a:avLst>
              <a:gd name="adj1" fmla="val -55806"/>
              <a:gd name="adj2" fmla="val 14695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0AA6D0A1-C1F0-4B3D-863E-EB207AB0D11D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5657732" y="5858954"/>
            <a:ext cx="2146364" cy="264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C5CFEEC-71BF-4083-9D09-9B24B9CA7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65225" y="676858"/>
            <a:ext cx="6226275" cy="456050"/>
          </a:xfrm>
          <a:prstGeom prst="rect">
            <a:avLst/>
          </a:prstGeom>
        </p:spPr>
      </p:pic>
      <p:sp>
        <p:nvSpPr>
          <p:cNvPr id="58" name="文本框 57">
            <a:extLst>
              <a:ext uri="{FF2B5EF4-FFF2-40B4-BE49-F238E27FC236}">
                <a16:creationId xmlns:a16="http://schemas.microsoft.com/office/drawing/2014/main" id="{7031E69E-9BD8-4ABA-A2EE-3DD658ADC826}"/>
              </a:ext>
            </a:extLst>
          </p:cNvPr>
          <p:cNvSpPr txBox="1"/>
          <p:nvPr/>
        </p:nvSpPr>
        <p:spPr>
          <a:xfrm>
            <a:off x="4404970" y="2372672"/>
            <a:ext cx="81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Step3: </a:t>
            </a:r>
            <a:r>
              <a:rPr lang="en-US" altLang="zh-CN" sz="2000" dirty="0"/>
              <a:t>R</a:t>
            </a:r>
            <a:endParaRPr lang="zh-CN" altLang="en-US" sz="2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B991263-12B4-437D-8952-D4E1A48E1B78}"/>
              </a:ext>
            </a:extLst>
          </p:cNvPr>
          <p:cNvSpPr txBox="1"/>
          <p:nvPr/>
        </p:nvSpPr>
        <p:spPr>
          <a:xfrm>
            <a:off x="6004994" y="2326237"/>
            <a:ext cx="81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Step4: </a:t>
            </a:r>
            <a:r>
              <a:rPr lang="en-US" altLang="zh-CN" sz="2000" dirty="0"/>
              <a:t>*</a:t>
            </a:r>
            <a:endParaRPr lang="zh-CN" altLang="en-US" sz="2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1523A0D-E4E2-42EF-902A-68885BFF485A}"/>
              </a:ext>
            </a:extLst>
          </p:cNvPr>
          <p:cNvSpPr txBox="1"/>
          <p:nvPr/>
        </p:nvSpPr>
        <p:spPr>
          <a:xfrm>
            <a:off x="5547744" y="3739245"/>
            <a:ext cx="162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Step8: 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BC8CB8D-BFD9-42AC-A255-82C0217DE7B8}"/>
              </a:ext>
            </a:extLst>
          </p:cNvPr>
          <p:cNvSpPr txBox="1"/>
          <p:nvPr/>
        </p:nvSpPr>
        <p:spPr>
          <a:xfrm>
            <a:off x="8189849" y="3739245"/>
            <a:ext cx="81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Step9: </a:t>
            </a:r>
            <a:r>
              <a:rPr lang="en-US" altLang="zh-CN" sz="2000" dirty="0"/>
              <a:t>*</a:t>
            </a:r>
            <a:endParaRPr lang="zh-CN" altLang="en-US" sz="20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86C197-D582-4CE8-B560-252A7EE9603D}"/>
              </a:ext>
            </a:extLst>
          </p:cNvPr>
          <p:cNvSpPr txBox="1"/>
          <p:nvPr/>
        </p:nvSpPr>
        <p:spPr>
          <a:xfrm>
            <a:off x="8082356" y="2973540"/>
            <a:ext cx="157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Step10: </a:t>
            </a:r>
            <a:r>
              <a:rPr lang="en-US" altLang="zh-CN" sz="2000" dirty="0"/>
              <a:t>id</a:t>
            </a:r>
            <a:endParaRPr lang="zh-CN" alt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FD5AB30-4D72-440D-B208-5C1690FF551C}"/>
              </a:ext>
            </a:extLst>
          </p:cNvPr>
          <p:cNvSpPr txBox="1"/>
          <p:nvPr/>
        </p:nvSpPr>
        <p:spPr>
          <a:xfrm>
            <a:off x="1408481" y="5164625"/>
            <a:ext cx="98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Step11: </a:t>
            </a:r>
            <a:r>
              <a:rPr lang="en-US" altLang="zh-CN" sz="2000" dirty="0"/>
              <a:t>R</a:t>
            </a:r>
            <a:endParaRPr lang="zh-CN" altLang="en-US" sz="2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7D77934-1C73-4AB2-A066-C60735929186}"/>
              </a:ext>
            </a:extLst>
          </p:cNvPr>
          <p:cNvSpPr txBox="1"/>
          <p:nvPr/>
        </p:nvSpPr>
        <p:spPr>
          <a:xfrm>
            <a:off x="2690389" y="5235218"/>
            <a:ext cx="984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Step12: </a:t>
            </a:r>
            <a:r>
              <a:rPr lang="en-US" altLang="zh-CN" sz="2000" dirty="0"/>
              <a:t>L</a:t>
            </a:r>
            <a:endParaRPr lang="zh-CN" altLang="en-US" sz="2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453863E-56C2-4C4A-931A-F0D0399F296B}"/>
              </a:ext>
            </a:extLst>
          </p:cNvPr>
          <p:cNvSpPr txBox="1"/>
          <p:nvPr/>
        </p:nvSpPr>
        <p:spPr>
          <a:xfrm>
            <a:off x="4077656" y="5288504"/>
            <a:ext cx="1044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Step13: </a:t>
            </a:r>
            <a:r>
              <a:rPr lang="en-US" altLang="zh-CN" sz="2000" dirty="0"/>
              <a:t>*</a:t>
            </a:r>
            <a:endParaRPr lang="zh-CN" altLang="en-US" sz="2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E4E714C-D4B8-4CA8-9FB9-AD5EAAA6789E}"/>
              </a:ext>
            </a:extLst>
          </p:cNvPr>
          <p:cNvSpPr txBox="1"/>
          <p:nvPr/>
        </p:nvSpPr>
        <p:spPr>
          <a:xfrm>
            <a:off x="6474564" y="4999342"/>
            <a:ext cx="157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Step14: </a:t>
            </a:r>
            <a:r>
              <a:rPr lang="en-US" altLang="zh-CN" sz="2000" dirty="0"/>
              <a:t>id</a:t>
            </a:r>
            <a:endParaRPr lang="zh-CN" altLang="en-US" sz="20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163696D-2975-4F57-A6F8-E1AE908AD55D}"/>
              </a:ext>
            </a:extLst>
          </p:cNvPr>
          <p:cNvSpPr txBox="1"/>
          <p:nvPr/>
        </p:nvSpPr>
        <p:spPr>
          <a:xfrm>
            <a:off x="5799452" y="6394762"/>
            <a:ext cx="157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Step16: </a:t>
            </a:r>
            <a:r>
              <a:rPr lang="en-US" altLang="zh-CN" sz="2000" dirty="0"/>
              <a:t>*</a:t>
            </a:r>
            <a:endParaRPr lang="zh-CN" altLang="en-US" sz="20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7F3E311-98E6-41B4-85C1-2FF34EBF1577}"/>
              </a:ext>
            </a:extLst>
          </p:cNvPr>
          <p:cNvSpPr txBox="1"/>
          <p:nvPr/>
        </p:nvSpPr>
        <p:spPr>
          <a:xfrm>
            <a:off x="6827368" y="6000856"/>
            <a:ext cx="157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Step15: </a:t>
            </a:r>
            <a:r>
              <a:rPr lang="en-US" altLang="zh-CN" sz="2000" dirty="0"/>
              <a:t>R</a:t>
            </a:r>
            <a:endParaRPr lang="zh-CN" altLang="en-US" sz="20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86869660-AE9B-4EFB-871E-9308C1E21B92}"/>
              </a:ext>
            </a:extLst>
          </p:cNvPr>
          <p:cNvSpPr txBox="1"/>
          <p:nvPr/>
        </p:nvSpPr>
        <p:spPr>
          <a:xfrm>
            <a:off x="6133722" y="5658899"/>
            <a:ext cx="157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</a:rPr>
              <a:t>Step17: </a:t>
            </a:r>
            <a:r>
              <a:rPr lang="en-US" altLang="zh-CN" sz="2000" dirty="0"/>
              <a:t>id</a:t>
            </a:r>
            <a:endParaRPr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5569CAF-BCCD-49C3-88BD-1E3CE8EB7B0D}"/>
              </a:ext>
            </a:extLst>
          </p:cNvPr>
          <p:cNvSpPr txBox="1"/>
          <p:nvPr/>
        </p:nvSpPr>
        <p:spPr>
          <a:xfrm>
            <a:off x="8735180" y="4467293"/>
            <a:ext cx="37108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移进</a:t>
            </a:r>
            <a:endParaRPr lang="en-US" altLang="zh-CN" sz="1400" b="1" dirty="0"/>
          </a:p>
          <a:p>
            <a:r>
              <a:rPr lang="en-US" altLang="zh-CN" sz="1400" b="1" dirty="0" err="1"/>
              <a:t>actiontab</a:t>
            </a:r>
            <a:r>
              <a:rPr lang="en-US" altLang="zh-CN" sz="1400" b="1" dirty="0"/>
              <a:t>[0].</a:t>
            </a:r>
            <a:r>
              <a:rPr lang="en-US" altLang="zh-CN" sz="1400" b="1" dirty="0" err="1"/>
              <a:t>push_back</a:t>
            </a:r>
            <a:r>
              <a:rPr lang="en-US" altLang="zh-CN" sz="1400" b="1" dirty="0"/>
              <a:t>({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,1});</a:t>
            </a:r>
          </a:p>
          <a:p>
            <a:r>
              <a:rPr lang="zh-CN" altLang="en-US" sz="1400" b="1" dirty="0"/>
              <a:t>规约</a:t>
            </a:r>
            <a:r>
              <a:rPr lang="en-US" altLang="zh-CN" sz="1400" b="1" dirty="0">
                <a:sym typeface="Wingdings" panose="05000000000000000000" pitchFamily="2" charset="2"/>
              </a:rPr>
              <a:t>:  (</a:t>
            </a:r>
            <a:r>
              <a:rPr lang="zh-CN" altLang="en-US" sz="1400" b="1" dirty="0">
                <a:sym typeface="Wingdings" panose="05000000000000000000" pitchFamily="2" charset="2"/>
              </a:rPr>
              <a:t>以负数表示规约</a:t>
            </a:r>
            <a:r>
              <a:rPr lang="en-US" altLang="zh-CN" sz="1400" b="1" dirty="0">
                <a:sym typeface="Wingdings" panose="05000000000000000000" pitchFamily="2" charset="2"/>
              </a:rPr>
              <a:t>)</a:t>
            </a:r>
            <a:endParaRPr lang="en-US" altLang="zh-CN" sz="1400" b="1" dirty="0"/>
          </a:p>
          <a:p>
            <a:r>
              <a:rPr lang="en-US" altLang="zh-CN" sz="1400" b="1" dirty="0" err="1"/>
              <a:t>actiontab</a:t>
            </a:r>
            <a:r>
              <a:rPr lang="en-US" altLang="zh-CN" sz="1400" b="1" dirty="0"/>
              <a:t>[3].</a:t>
            </a:r>
            <a:r>
              <a:rPr lang="en-US" altLang="zh-CN" sz="1400" b="1" dirty="0" err="1"/>
              <a:t>push_back</a:t>
            </a:r>
            <a:r>
              <a:rPr lang="en-US" altLang="zh-CN" sz="1400" b="1" dirty="0">
                <a:solidFill>
                  <a:schemeClr val="accent6"/>
                </a:solidFill>
              </a:rPr>
              <a:t>({$,-item-&gt;</a:t>
            </a:r>
            <a:r>
              <a:rPr lang="en-US" altLang="zh-CN" sz="1400" b="1" dirty="0" err="1">
                <a:solidFill>
                  <a:schemeClr val="accent6"/>
                </a:solidFill>
              </a:rPr>
              <a:t>idx</a:t>
            </a:r>
            <a:r>
              <a:rPr lang="en-US" altLang="zh-CN" sz="1400" b="1" dirty="0">
                <a:solidFill>
                  <a:schemeClr val="accent6"/>
                </a:solidFill>
              </a:rPr>
              <a:t>})</a:t>
            </a:r>
            <a:r>
              <a:rPr lang="en-US" altLang="zh-CN" sz="1400" b="1" dirty="0"/>
              <a:t>;</a:t>
            </a:r>
          </a:p>
          <a:p>
            <a:r>
              <a:rPr lang="zh-CN" altLang="en-US" sz="1400" b="1" dirty="0"/>
              <a:t>接受</a:t>
            </a:r>
            <a:r>
              <a:rPr lang="en-US" altLang="zh-CN" sz="1400" b="1" dirty="0"/>
              <a:t>:</a:t>
            </a:r>
          </a:p>
          <a:p>
            <a:r>
              <a:rPr lang="en-US" altLang="zh-CN" sz="1400" b="1" dirty="0" err="1"/>
              <a:t>actiontab</a:t>
            </a:r>
            <a:r>
              <a:rPr lang="en-US" altLang="zh-CN" sz="1400" b="1" dirty="0"/>
              <a:t>[1].</a:t>
            </a:r>
            <a:r>
              <a:rPr lang="en-US" altLang="zh-CN" sz="1400" b="1" dirty="0" err="1"/>
              <a:t>push_back</a:t>
            </a:r>
            <a:r>
              <a:rPr lang="en-US" altLang="zh-CN" sz="1400" b="1" dirty="0"/>
              <a:t>({$,INT_MAX}};</a:t>
            </a:r>
          </a:p>
          <a:p>
            <a:r>
              <a:rPr lang="en-US" altLang="zh-CN" sz="1400" b="1" dirty="0"/>
              <a:t>GOTO:</a:t>
            </a:r>
          </a:p>
          <a:p>
            <a:r>
              <a:rPr lang="en-US" altLang="zh-CN" sz="1400" b="1" dirty="0" err="1"/>
              <a:t>gototab</a:t>
            </a:r>
            <a:r>
              <a:rPr lang="en-US" altLang="zh-CN" sz="1400" b="1" dirty="0"/>
              <a:t>[0].</a:t>
            </a:r>
            <a:r>
              <a:rPr lang="en-US" altLang="zh-CN" sz="1400" b="1" dirty="0" err="1"/>
              <a:t>push_back</a:t>
            </a:r>
            <a:r>
              <a:rPr lang="en-US" altLang="zh-CN" sz="1400" b="1" dirty="0"/>
              <a:t>({S,1});</a:t>
            </a:r>
          </a:p>
          <a:p>
            <a:endParaRPr lang="zh-CN" altLang="en-US" sz="1200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17D6A13-8B5B-42A5-B219-7386681CED1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965224" y="1136434"/>
            <a:ext cx="6226275" cy="3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9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3" y="888539"/>
            <a:ext cx="337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10.</a:t>
            </a:r>
            <a:r>
              <a:rPr lang="zh-CN" altLang="en-US" sz="2400" b="1" dirty="0"/>
              <a:t>问题解决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D4AF04-824D-47D1-A5F3-7C5030EF3F92}"/>
              </a:ext>
            </a:extLst>
          </p:cNvPr>
          <p:cNvSpPr txBox="1"/>
          <p:nvPr/>
        </p:nvSpPr>
        <p:spPr>
          <a:xfrm>
            <a:off x="10154823" y="0"/>
            <a:ext cx="203717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非终结符</a:t>
            </a:r>
            <a:r>
              <a:rPr lang="en-US" altLang="zh-CN" dirty="0"/>
              <a:t>    S’,S,R,L</a:t>
            </a:r>
          </a:p>
          <a:p>
            <a:r>
              <a:rPr lang="zh-CN" altLang="en-US" dirty="0"/>
              <a:t>终结符</a:t>
            </a:r>
            <a:r>
              <a:rPr lang="en-US" altLang="zh-CN" dirty="0"/>
              <a:t>	    =,*,id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17C404-0387-48AE-9395-1071645E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08" y="1862796"/>
            <a:ext cx="2979098" cy="199523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94ADD0D-6B03-46F9-B018-63C90C6F7719}"/>
              </a:ext>
            </a:extLst>
          </p:cNvPr>
          <p:cNvSpPr txBox="1"/>
          <p:nvPr/>
        </p:nvSpPr>
        <p:spPr>
          <a:xfrm>
            <a:off x="5273270" y="257680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指向同一个闭包？（重复生成）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9B51AF-05A1-476C-B709-CE45413F2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899" y="3898131"/>
            <a:ext cx="1309819" cy="790575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2BB5A343-941F-42B1-931D-BE4ACD259055}"/>
              </a:ext>
            </a:extLst>
          </p:cNvPr>
          <p:cNvSpPr txBox="1"/>
          <p:nvPr/>
        </p:nvSpPr>
        <p:spPr>
          <a:xfrm>
            <a:off x="5273270" y="3898131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快速求得规约式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958E18C-D783-4379-B203-C44E60BEE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886" y="5153516"/>
            <a:ext cx="819150" cy="2095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6E49B8F-1BD7-4969-B083-4A230BF4B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446" y="5152095"/>
            <a:ext cx="914400" cy="209550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C691FC7-B8D9-41B1-B24B-6BD5CDC6898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2260036" y="5256870"/>
            <a:ext cx="1225410" cy="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C6F8B9E6-0265-493D-B78C-ECBFC91ABBFD}"/>
              </a:ext>
            </a:extLst>
          </p:cNvPr>
          <p:cNvSpPr txBox="1"/>
          <p:nvPr/>
        </p:nvSpPr>
        <p:spPr>
          <a:xfrm>
            <a:off x="5273270" y="503479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快速构造点右移的</a:t>
            </a:r>
            <a:r>
              <a:rPr lang="en-US" altLang="zh-CN" dirty="0"/>
              <a:t>LR(1)</a:t>
            </a:r>
            <a:r>
              <a:rPr lang="zh-CN" altLang="en-US" dirty="0"/>
              <a:t>项目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F725E71-E6FE-45B6-9A66-7DE5A6585ABF}"/>
              </a:ext>
            </a:extLst>
          </p:cNvPr>
          <p:cNvSpPr txBox="1"/>
          <p:nvPr/>
        </p:nvSpPr>
        <p:spPr>
          <a:xfrm>
            <a:off x="5273270" y="1278318"/>
            <a:ext cx="251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LR(1)={LR(0),</a:t>
            </a:r>
            <a:r>
              <a:rPr lang="zh-CN" altLang="en-US" dirty="0"/>
              <a:t>展望符</a:t>
            </a:r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ACE3BB8-7925-42CD-975F-CAB9D1FA8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220" y="5615270"/>
            <a:ext cx="9681559" cy="9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3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3" y="888539"/>
            <a:ext cx="337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11.</a:t>
            </a:r>
            <a:r>
              <a:rPr lang="zh-CN" altLang="en-US" sz="2400" b="1" dirty="0"/>
              <a:t>函数调用关系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D4AF04-824D-47D1-A5F3-7C5030EF3F92}"/>
              </a:ext>
            </a:extLst>
          </p:cNvPr>
          <p:cNvSpPr txBox="1"/>
          <p:nvPr/>
        </p:nvSpPr>
        <p:spPr>
          <a:xfrm>
            <a:off x="9728201" y="0"/>
            <a:ext cx="24638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非终结符</a:t>
            </a:r>
            <a:r>
              <a:rPr lang="en-US" altLang="zh-CN" b="1" dirty="0"/>
              <a:t>    S’,S,R,L</a:t>
            </a:r>
          </a:p>
          <a:p>
            <a:r>
              <a:rPr lang="zh-CN" altLang="en-US" b="1" dirty="0"/>
              <a:t>终结符</a:t>
            </a:r>
            <a:r>
              <a:rPr lang="en-US" altLang="zh-CN" b="1" dirty="0"/>
              <a:t>	    =,*,id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19F67F-A174-4FFC-9275-8DAF1AD89318}"/>
              </a:ext>
            </a:extLst>
          </p:cNvPr>
          <p:cNvSpPr txBox="1"/>
          <p:nvPr/>
        </p:nvSpPr>
        <p:spPr>
          <a:xfrm>
            <a:off x="708871" y="2525086"/>
            <a:ext cx="216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Table::</a:t>
            </a:r>
            <a:r>
              <a:rPr lang="en-US" altLang="zh-CN" b="1" dirty="0" err="1"/>
              <a:t>buildTable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A7C4A21-C9E9-4C22-8F21-D7BEC0942BDB}"/>
              </a:ext>
            </a:extLst>
          </p:cNvPr>
          <p:cNvSpPr txBox="1"/>
          <p:nvPr/>
        </p:nvSpPr>
        <p:spPr>
          <a:xfrm>
            <a:off x="3900880" y="2525086"/>
            <a:ext cx="243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Closure::</a:t>
            </a:r>
            <a:r>
              <a:rPr lang="en-US" altLang="zh-CN" b="1" dirty="0" err="1"/>
              <a:t>buildFamily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CE44F1-6104-4019-A477-61FBDC3AB920}"/>
              </a:ext>
            </a:extLst>
          </p:cNvPr>
          <p:cNvSpPr txBox="1"/>
          <p:nvPr/>
        </p:nvSpPr>
        <p:spPr>
          <a:xfrm>
            <a:off x="8011485" y="2516481"/>
            <a:ext cx="2994870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Closure:buildFamilySign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0F33E7-C41E-405B-A0F1-F4FE634D5E4E}"/>
              </a:ext>
            </a:extLst>
          </p:cNvPr>
          <p:cNvSpPr txBox="1"/>
          <p:nvPr/>
        </p:nvSpPr>
        <p:spPr>
          <a:xfrm>
            <a:off x="8070208" y="3892492"/>
            <a:ext cx="28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CFG::</a:t>
            </a:r>
            <a:r>
              <a:rPr lang="en-US" altLang="zh-CN" b="1" dirty="0" err="1"/>
              <a:t>callFirstSet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4C1AE1C-B0DB-4134-9105-4B822EE13553}"/>
              </a:ext>
            </a:extLst>
          </p:cNvPr>
          <p:cNvSpPr txBox="1"/>
          <p:nvPr/>
        </p:nvSpPr>
        <p:spPr>
          <a:xfrm>
            <a:off x="8070208" y="4994246"/>
            <a:ext cx="287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CFG::</a:t>
            </a:r>
            <a:r>
              <a:rPr lang="en-US" altLang="zh-CN" b="1" dirty="0" err="1"/>
              <a:t>getFirstSet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D8AD78-FB1D-433E-A112-58F931669B8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877424" y="2709644"/>
            <a:ext cx="1023456" cy="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9C4227-BA8F-4035-B9E1-0E3D92B7455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6224631" y="2701039"/>
            <a:ext cx="1786854" cy="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99AAD77-E98B-473B-9D2D-7D3648D3C47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508920" y="2885597"/>
            <a:ext cx="0" cy="100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78B10AA-E42B-4435-B3B3-9C5314459CA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9508920" y="4261824"/>
            <a:ext cx="0" cy="73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4D556EA-CA49-4B64-AB8B-F9B91A5893F2}"/>
              </a:ext>
            </a:extLst>
          </p:cNvPr>
          <p:cNvSpPr txBox="1"/>
          <p:nvPr/>
        </p:nvSpPr>
        <p:spPr>
          <a:xfrm>
            <a:off x="906010" y="4443477"/>
            <a:ext cx="1971413" cy="36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Table::</a:t>
            </a:r>
            <a:r>
              <a:rPr lang="en-US" altLang="zh-CN" b="1" dirty="0" err="1"/>
              <a:t>dfsClosure</a:t>
            </a:r>
            <a:endParaRPr lang="zh-CN" altLang="en-US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039DEB6-49F0-4F02-82AB-9E585AEA72EC}"/>
              </a:ext>
            </a:extLst>
          </p:cNvPr>
          <p:cNvCxnSpPr>
            <a:stCxn id="15" idx="2"/>
            <a:endCxn id="26" idx="0"/>
          </p:cNvCxnSpPr>
          <p:nvPr/>
        </p:nvCxnSpPr>
        <p:spPr>
          <a:xfrm flipH="1">
            <a:off x="1891717" y="2894202"/>
            <a:ext cx="1" cy="154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441F80D-0CC2-4C3A-A8D6-44225628D805}"/>
              </a:ext>
            </a:extLst>
          </p:cNvPr>
          <p:cNvCxnSpPr>
            <a:stCxn id="26" idx="3"/>
            <a:endCxn id="16" idx="2"/>
          </p:cNvCxnSpPr>
          <p:nvPr/>
        </p:nvCxnSpPr>
        <p:spPr>
          <a:xfrm flipV="1">
            <a:off x="2877423" y="2894418"/>
            <a:ext cx="2185333" cy="173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BFEAE7E-8B7E-4905-8321-21C238D2FEBD}"/>
              </a:ext>
            </a:extLst>
          </p:cNvPr>
          <p:cNvSpPr txBox="1"/>
          <p:nvPr/>
        </p:nvSpPr>
        <p:spPr>
          <a:xfrm>
            <a:off x="3145872" y="2340420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step1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942EA08-BCA9-4803-A7FD-E5C2A7C29182}"/>
              </a:ext>
            </a:extLst>
          </p:cNvPr>
          <p:cNvSpPr txBox="1"/>
          <p:nvPr/>
        </p:nvSpPr>
        <p:spPr>
          <a:xfrm>
            <a:off x="6606330" y="2260239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step2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F362D50-59DD-4FD9-AF3D-EC6C12AA54C5}"/>
              </a:ext>
            </a:extLst>
          </p:cNvPr>
          <p:cNvSpPr txBox="1"/>
          <p:nvPr/>
        </p:nvSpPr>
        <p:spPr>
          <a:xfrm>
            <a:off x="9508919" y="3191309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step3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F8A11DF-3CA7-48A3-B315-9EA7682B5F52}"/>
              </a:ext>
            </a:extLst>
          </p:cNvPr>
          <p:cNvSpPr txBox="1"/>
          <p:nvPr/>
        </p:nvSpPr>
        <p:spPr>
          <a:xfrm>
            <a:off x="9508919" y="4443369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step4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407B177-5C62-4D9C-B650-3842F140B4E8}"/>
              </a:ext>
            </a:extLst>
          </p:cNvPr>
          <p:cNvSpPr txBox="1"/>
          <p:nvPr/>
        </p:nvSpPr>
        <p:spPr>
          <a:xfrm>
            <a:off x="1872843" y="3484173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step5</a:t>
            </a:r>
            <a:endParaRPr lang="zh-CN" altLang="en-US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CD99CFA-488E-44C4-81B0-22EBD4CEB19A}"/>
              </a:ext>
            </a:extLst>
          </p:cNvPr>
          <p:cNvSpPr txBox="1"/>
          <p:nvPr/>
        </p:nvSpPr>
        <p:spPr>
          <a:xfrm>
            <a:off x="4083342" y="3594251"/>
            <a:ext cx="102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step6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4355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5655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数据结构：分析步骤</a:t>
            </a:r>
            <a:r>
              <a:rPr lang="en-US" altLang="zh-CN" sz="2400" b="1"/>
              <a:t>——analyse_step</a:t>
            </a:r>
            <a:endParaRPr lang="zh-CN" altLang="en-US" sz="2400" b="1"/>
          </a:p>
        </p:txBody>
      </p:sp>
      <p:grpSp>
        <p:nvGrpSpPr>
          <p:cNvPr id="4" name="组合 3"/>
          <p:cNvGrpSpPr/>
          <p:nvPr/>
        </p:nvGrpSpPr>
        <p:grpSpPr>
          <a:xfrm>
            <a:off x="3395105" y="2175997"/>
            <a:ext cx="5328766" cy="2506006"/>
            <a:chOff x="3849128" y="1668160"/>
            <a:chExt cx="4493742" cy="2535747"/>
          </a:xfrm>
        </p:grpSpPr>
        <p:sp>
          <p:nvSpPr>
            <p:cNvPr id="5" name="矩形 4"/>
            <p:cNvSpPr/>
            <p:nvPr/>
          </p:nvSpPr>
          <p:spPr>
            <a:xfrm>
              <a:off x="3849128" y="1668160"/>
              <a:ext cx="4493742" cy="8896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analyse_step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9128" y="2557847"/>
              <a:ext cx="4493741" cy="16460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status_stack:			vector&lt;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symbol_stack:			vector&lt;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input_list:			vector&lt;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step_no: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reduce_item_no: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382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2. </a:t>
            </a:r>
            <a:r>
              <a:rPr lang="zh-CN" altLang="en-US" sz="2400" b="1"/>
              <a:t>数据结构：栈元素</a:t>
            </a:r>
            <a:r>
              <a:rPr lang="en-US" altLang="zh-CN" sz="2400" b="1"/>
              <a:t>——stack_item</a:t>
            </a:r>
            <a:endParaRPr lang="zh-CN" altLang="en-US" sz="2400" b="1"/>
          </a:p>
        </p:txBody>
      </p:sp>
      <p:grpSp>
        <p:nvGrpSpPr>
          <p:cNvPr id="4" name="组合 3"/>
          <p:cNvGrpSpPr/>
          <p:nvPr/>
        </p:nvGrpSpPr>
        <p:grpSpPr>
          <a:xfrm>
            <a:off x="3395105" y="2403993"/>
            <a:ext cx="5328766" cy="2050014"/>
            <a:chOff x="3849128" y="1668160"/>
            <a:chExt cx="4493742" cy="2535747"/>
          </a:xfrm>
        </p:grpSpPr>
        <p:sp>
          <p:nvSpPr>
            <p:cNvPr id="5" name="矩形 4"/>
            <p:cNvSpPr/>
            <p:nvPr/>
          </p:nvSpPr>
          <p:spPr>
            <a:xfrm>
              <a:off x="3849128" y="1668160"/>
              <a:ext cx="4493742" cy="8896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stack_item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49128" y="2557847"/>
              <a:ext cx="4493741" cy="16460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status_no: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  <a:endParaRPr lang="en-US" altLang="zh-CN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symbol_no: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  <a:endParaRPr lang="en-US" altLang="zh-CN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attr_val: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07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一、流程设计与文法设计</a:t>
            </a:r>
          </a:p>
        </p:txBody>
      </p:sp>
      <p:cxnSp>
        <p:nvCxnSpPr>
          <p:cNvPr id="19" name="肘形连接符 18"/>
          <p:cNvCxnSpPr>
            <a:stCxn id="5" idx="3"/>
            <a:endCxn id="7" idx="1"/>
          </p:cNvCxnSpPr>
          <p:nvPr/>
        </p:nvCxnSpPr>
        <p:spPr>
          <a:xfrm>
            <a:off x="6469811" y="2427514"/>
            <a:ext cx="966159" cy="141749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3"/>
            <a:endCxn id="7" idx="1"/>
          </p:cNvCxnSpPr>
          <p:nvPr/>
        </p:nvCxnSpPr>
        <p:spPr>
          <a:xfrm flipV="1">
            <a:off x="6469812" y="3845009"/>
            <a:ext cx="966158" cy="145199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522515" y="1208314"/>
            <a:ext cx="5947296" cy="2438400"/>
            <a:chOff x="522515" y="1208314"/>
            <a:chExt cx="5947296" cy="2438400"/>
          </a:xfrm>
        </p:grpSpPr>
        <p:sp>
          <p:nvSpPr>
            <p:cNvPr id="5" name="圆角矩形 4"/>
            <p:cNvSpPr/>
            <p:nvPr/>
          </p:nvSpPr>
          <p:spPr>
            <a:xfrm>
              <a:off x="522515" y="1208314"/>
              <a:ext cx="5947296" cy="2438400"/>
            </a:xfrm>
            <a:prstGeom prst="roundRect">
              <a:avLst/>
            </a:prstGeom>
            <a:solidFill>
              <a:schemeClr val="bg2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折角形 2"/>
            <p:cNvSpPr/>
            <p:nvPr/>
          </p:nvSpPr>
          <p:spPr>
            <a:xfrm>
              <a:off x="911724" y="1920695"/>
              <a:ext cx="1503674" cy="1013638"/>
            </a:xfrm>
            <a:prstGeom prst="foldedCorner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待分析文件</a:t>
              </a:r>
            </a:p>
          </p:txBody>
        </p:sp>
        <p:sp>
          <p:nvSpPr>
            <p:cNvPr id="8" name="折角形 7"/>
            <p:cNvSpPr/>
            <p:nvPr/>
          </p:nvSpPr>
          <p:spPr>
            <a:xfrm>
              <a:off x="4592326" y="1920695"/>
              <a:ext cx="1503674" cy="1013638"/>
            </a:xfrm>
            <a:prstGeom prst="foldedCorner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顺序符号表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708715" y="1920695"/>
              <a:ext cx="1590293" cy="1013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词法分析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488197" y="1348913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词法分析部分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2391214" y="2251831"/>
              <a:ext cx="342900" cy="292100"/>
            </a:xfrm>
            <a:prstGeom prst="triangle">
              <a:avLst/>
            </a:prstGeom>
            <a:solidFill>
              <a:srgbClr val="4171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>
              <a:off x="4271155" y="2251831"/>
              <a:ext cx="342900" cy="292100"/>
            </a:xfrm>
            <a:prstGeom prst="triangle">
              <a:avLst/>
            </a:prstGeom>
            <a:solidFill>
              <a:srgbClr val="4171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09576" y="4077808"/>
            <a:ext cx="5960236" cy="2438400"/>
            <a:chOff x="509576" y="4077808"/>
            <a:chExt cx="5960236" cy="2438400"/>
          </a:xfrm>
        </p:grpSpPr>
        <p:sp>
          <p:nvSpPr>
            <p:cNvPr id="6" name="圆角矩形 5"/>
            <p:cNvSpPr/>
            <p:nvPr/>
          </p:nvSpPr>
          <p:spPr>
            <a:xfrm>
              <a:off x="509576" y="4077808"/>
              <a:ext cx="5960236" cy="2438400"/>
            </a:xfrm>
            <a:prstGeom prst="roundRect">
              <a:avLst/>
            </a:prstGeom>
            <a:solidFill>
              <a:schemeClr val="bg2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折角形 8"/>
            <p:cNvSpPr/>
            <p:nvPr/>
          </p:nvSpPr>
          <p:spPr>
            <a:xfrm>
              <a:off x="911724" y="4790189"/>
              <a:ext cx="1503674" cy="1013638"/>
            </a:xfrm>
            <a:prstGeom prst="foldedCorner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文法产生式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708714" y="4790189"/>
              <a:ext cx="1590293" cy="1013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构造识别活前缀</a:t>
              </a:r>
              <a:r>
                <a:rPr lang="en-US" altLang="zh-CN">
                  <a:solidFill>
                    <a:sysClr val="windowText" lastClr="000000"/>
                  </a:solidFill>
                </a:rPr>
                <a:t>DFA</a:t>
              </a:r>
              <a:endParaRPr lang="zh-CN" alt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92323" y="4790189"/>
              <a:ext cx="1590293" cy="1013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构造分析表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634388" y="4203166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构造分析表</a:t>
              </a:r>
            </a:p>
          </p:txBody>
        </p:sp>
        <p:sp>
          <p:nvSpPr>
            <p:cNvPr id="25" name="等腰三角形 24"/>
            <p:cNvSpPr/>
            <p:nvPr/>
          </p:nvSpPr>
          <p:spPr>
            <a:xfrm rot="5400000">
              <a:off x="2391214" y="5150958"/>
              <a:ext cx="342900" cy="292100"/>
            </a:xfrm>
            <a:prstGeom prst="triangle">
              <a:avLst/>
            </a:prstGeom>
            <a:solidFill>
              <a:srgbClr val="4171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4271155" y="5150958"/>
              <a:ext cx="342900" cy="292100"/>
            </a:xfrm>
            <a:prstGeom prst="triangle">
              <a:avLst/>
            </a:prstGeom>
            <a:solidFill>
              <a:srgbClr val="4171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435970" y="2625809"/>
            <a:ext cx="4215443" cy="2438400"/>
            <a:chOff x="7435970" y="2625809"/>
            <a:chExt cx="4215443" cy="2438400"/>
          </a:xfrm>
        </p:grpSpPr>
        <p:sp>
          <p:nvSpPr>
            <p:cNvPr id="7" name="圆角矩形 6"/>
            <p:cNvSpPr/>
            <p:nvPr/>
          </p:nvSpPr>
          <p:spPr>
            <a:xfrm>
              <a:off x="7435970" y="2625809"/>
              <a:ext cx="4215443" cy="2438400"/>
            </a:xfrm>
            <a:prstGeom prst="roundRect">
              <a:avLst/>
            </a:prstGeom>
            <a:solidFill>
              <a:schemeClr val="bg2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784256" y="3338190"/>
              <a:ext cx="1590293" cy="1013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语法分析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717834" y="3338190"/>
              <a:ext cx="1590293" cy="1013638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ysClr val="windowText" lastClr="000000"/>
                  </a:solidFill>
                </a:rPr>
                <a:t>生成语法树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35805" y="2751167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/>
                <a:t>语法分析</a:t>
              </a: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9372241" y="3708159"/>
              <a:ext cx="342900" cy="292100"/>
            </a:xfrm>
            <a:prstGeom prst="triangle">
              <a:avLst/>
            </a:prstGeom>
            <a:solidFill>
              <a:srgbClr val="4171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60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6409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3. </a:t>
            </a:r>
            <a:r>
              <a:rPr lang="zh-CN" altLang="en-US" sz="2400" b="1"/>
              <a:t>数据结构：语法分析</a:t>
            </a:r>
            <a:r>
              <a:rPr lang="en-US" altLang="zh-CN" sz="2400" b="1"/>
              <a:t>——AnalyseProcedure</a:t>
            </a:r>
            <a:endParaRPr lang="zh-CN" altLang="en-US" sz="2400" b="1"/>
          </a:p>
        </p:txBody>
      </p:sp>
      <p:grpSp>
        <p:nvGrpSpPr>
          <p:cNvPr id="7" name="组合 6"/>
          <p:cNvGrpSpPr/>
          <p:nvPr/>
        </p:nvGrpSpPr>
        <p:grpSpPr>
          <a:xfrm>
            <a:off x="2708232" y="1581661"/>
            <a:ext cx="6702512" cy="4905635"/>
            <a:chOff x="3849128" y="1668160"/>
            <a:chExt cx="4493743" cy="4572004"/>
          </a:xfrm>
        </p:grpSpPr>
        <p:sp>
          <p:nvSpPr>
            <p:cNvPr id="8" name="矩形 7"/>
            <p:cNvSpPr/>
            <p:nvPr/>
          </p:nvSpPr>
          <p:spPr>
            <a:xfrm>
              <a:off x="3849128" y="1668160"/>
              <a:ext cx="4493742" cy="8896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AnalyseProcedure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849128" y="2557848"/>
              <a:ext cx="4493741" cy="15445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cfg: 	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CFG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input_queue: 			vector&lt;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tables: 			Table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analyse_list: 		vector&lt;</a:t>
              </a:r>
              <a:r>
                <a:rPr lang="en-US" altLang="zh-CN">
                  <a:solidFill>
                    <a:srgbClr val="FF0000"/>
                  </a:solidFill>
                  <a:latin typeface="Consolas" panose="020B0609020204030204" pitchFamily="49" charset="0"/>
                </a:rPr>
                <a:t>pair&lt;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int,analyse_step</a:t>
              </a:r>
              <a:r>
                <a:rPr lang="en-US" altLang="zh-CN">
                  <a:solidFill>
                    <a:srgbClr val="FF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analyse_stack:			stack&lt;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stack_item</a:t>
              </a:r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849130" y="4102444"/>
              <a:ext cx="4493741" cy="21377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input(vector&lt;int&gt;&amp;): 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analyse_procedure():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			int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list_init():	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stack_int():	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transfer(int,int): 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reduce(int,int):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  <a:endParaRPr lang="en-US" altLang="zh-CN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record(int,int):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  <a:endParaRPr lang="en-US" altLang="zh-CN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exe_analyse(int):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  <a:endParaRPr lang="en-US" altLang="zh-CN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148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543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4. </a:t>
            </a:r>
            <a:r>
              <a:rPr lang="zh-CN" altLang="en-US" sz="2400" b="1"/>
              <a:t>算法：执行语法分析，记录分析过程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8589975" y="1238805"/>
            <a:ext cx="1927654" cy="66726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初始化栈、列表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8589975" y="2446049"/>
            <a:ext cx="1927654" cy="66726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执行一步分析</a:t>
            </a:r>
          </a:p>
        </p:txBody>
      </p:sp>
      <p:sp>
        <p:nvSpPr>
          <p:cNvPr id="8" name="菱形 7"/>
          <p:cNvSpPr/>
          <p:nvPr/>
        </p:nvSpPr>
        <p:spPr>
          <a:xfrm>
            <a:off x="8396502" y="4881798"/>
            <a:ext cx="2314600" cy="1029146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accept</a:t>
            </a:r>
            <a:r>
              <a:rPr lang="zh-CN" altLang="en-US" b="1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9" name="菱形 8"/>
          <p:cNvSpPr/>
          <p:nvPr/>
        </p:nvSpPr>
        <p:spPr>
          <a:xfrm>
            <a:off x="8396502" y="3531090"/>
            <a:ext cx="2314600" cy="1030317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遇到错误？</a:t>
            </a:r>
          </a:p>
        </p:txBody>
      </p:sp>
      <p:cxnSp>
        <p:nvCxnSpPr>
          <p:cNvPr id="11" name="直接箭头连接符 10"/>
          <p:cNvCxnSpPr>
            <a:endCxn id="5" idx="0"/>
          </p:cNvCxnSpPr>
          <p:nvPr/>
        </p:nvCxnSpPr>
        <p:spPr>
          <a:xfrm>
            <a:off x="9553802" y="587829"/>
            <a:ext cx="0" cy="650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7" idx="0"/>
          </p:cNvCxnSpPr>
          <p:nvPr/>
        </p:nvCxnSpPr>
        <p:spPr>
          <a:xfrm>
            <a:off x="9553802" y="1906070"/>
            <a:ext cx="0" cy="539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9" idx="0"/>
          </p:cNvCxnSpPr>
          <p:nvPr/>
        </p:nvCxnSpPr>
        <p:spPr>
          <a:xfrm>
            <a:off x="9553802" y="3113314"/>
            <a:ext cx="0" cy="4177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2"/>
            <a:endCxn id="8" idx="0"/>
          </p:cNvCxnSpPr>
          <p:nvPr/>
        </p:nvCxnSpPr>
        <p:spPr>
          <a:xfrm>
            <a:off x="9553802" y="4561407"/>
            <a:ext cx="0" cy="320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8" idx="2"/>
          </p:cNvCxnSpPr>
          <p:nvPr/>
        </p:nvCxnSpPr>
        <p:spPr>
          <a:xfrm>
            <a:off x="9553802" y="5910944"/>
            <a:ext cx="0" cy="532189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9553802" y="6443133"/>
            <a:ext cx="1723798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/>
          <p:nvPr/>
        </p:nvCxnSpPr>
        <p:spPr>
          <a:xfrm rot="16200000" flipV="1">
            <a:off x="8277868" y="3451867"/>
            <a:ext cx="4267200" cy="1715331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6074758" y="4939735"/>
            <a:ext cx="1858087" cy="91327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该字符串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属于该文法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6059488" y="3589612"/>
            <a:ext cx="1858087" cy="91327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该字符串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不属于该文法</a:t>
            </a:r>
          </a:p>
        </p:txBody>
      </p:sp>
      <p:sp>
        <p:nvSpPr>
          <p:cNvPr id="46" name="矩形 45"/>
          <p:cNvSpPr/>
          <p:nvPr/>
        </p:nvSpPr>
        <p:spPr>
          <a:xfrm>
            <a:off x="130629" y="164559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AnalyseProcedure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::analyse_procedure()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ret_exe,analyse_stepno=0;</a:t>
            </a:r>
          </a:p>
          <a:p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list_init(0);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stack_init();</a:t>
            </a:r>
          </a:p>
          <a:p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while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(1) {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循环直到错误或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accept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ret_exe = exe_analyse(++analyse_stepno);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(ret_exe == 0)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continue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(ret_exe == 1)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1;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(ret_exe == -1)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-1;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}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  <p:cxnSp>
        <p:nvCxnSpPr>
          <p:cNvPr id="50" name="直接箭头连接符 49"/>
          <p:cNvCxnSpPr>
            <a:stCxn id="9" idx="1"/>
            <a:endCxn id="44" idx="3"/>
          </p:cNvCxnSpPr>
          <p:nvPr/>
        </p:nvCxnSpPr>
        <p:spPr>
          <a:xfrm flipH="1" flipV="1">
            <a:off x="7917575" y="4046248"/>
            <a:ext cx="4789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8" idx="1"/>
            <a:endCxn id="43" idx="3"/>
          </p:cNvCxnSpPr>
          <p:nvPr/>
        </p:nvCxnSpPr>
        <p:spPr>
          <a:xfrm flipH="1">
            <a:off x="7932845" y="5396371"/>
            <a:ext cx="46365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14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56512" y="505103"/>
            <a:ext cx="1805950" cy="55375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取栈顶元素，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输入串下一符号</a:t>
            </a:r>
          </a:p>
        </p:txBody>
      </p:sp>
      <p:sp>
        <p:nvSpPr>
          <p:cNvPr id="20" name="矩形 19"/>
          <p:cNvSpPr/>
          <p:nvPr/>
        </p:nvSpPr>
        <p:spPr>
          <a:xfrm>
            <a:off x="5156511" y="1399479"/>
            <a:ext cx="1805951" cy="5539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根据分析表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取下一步动作</a:t>
            </a:r>
          </a:p>
        </p:txBody>
      </p:sp>
      <p:sp>
        <p:nvSpPr>
          <p:cNvPr id="22" name="菱形 21"/>
          <p:cNvSpPr/>
          <p:nvPr/>
        </p:nvSpPr>
        <p:spPr>
          <a:xfrm>
            <a:off x="4982695" y="2365879"/>
            <a:ext cx="2153585" cy="821734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转移状态？</a:t>
            </a:r>
          </a:p>
        </p:txBody>
      </p:sp>
      <p:sp>
        <p:nvSpPr>
          <p:cNvPr id="23" name="菱形 22"/>
          <p:cNvSpPr/>
          <p:nvPr/>
        </p:nvSpPr>
        <p:spPr>
          <a:xfrm>
            <a:off x="5076005" y="3500909"/>
            <a:ext cx="1966965" cy="711571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规约？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619889" y="3528745"/>
            <a:ext cx="1546413" cy="68373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该字符串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不属于该文法</a:t>
            </a:r>
          </a:p>
        </p:txBody>
      </p:sp>
      <p:sp>
        <p:nvSpPr>
          <p:cNvPr id="25" name="矩形 24"/>
          <p:cNvSpPr/>
          <p:nvPr/>
        </p:nvSpPr>
        <p:spPr>
          <a:xfrm>
            <a:off x="5156511" y="5491170"/>
            <a:ext cx="1805948" cy="68943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记录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2564123" y="2365879"/>
            <a:ext cx="1824719" cy="799431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accept</a:t>
            </a:r>
            <a:r>
              <a:rPr lang="zh-CN" altLang="en-US" sz="1600" b="1">
                <a:solidFill>
                  <a:schemeClr val="tx1"/>
                </a:solidFill>
              </a:rPr>
              <a:t>？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410538" y="2415241"/>
            <a:ext cx="1538196" cy="700706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该字符串</a:t>
            </a:r>
            <a:endParaRPr lang="en-US" altLang="zh-CN" sz="1600" b="1">
              <a:solidFill>
                <a:schemeClr val="tx1"/>
              </a:solidFill>
            </a:endParaRPr>
          </a:p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属于该文法</a:t>
            </a:r>
          </a:p>
        </p:txBody>
      </p:sp>
      <p:sp>
        <p:nvSpPr>
          <p:cNvPr id="31" name="矩形 30"/>
          <p:cNvSpPr/>
          <p:nvPr/>
        </p:nvSpPr>
        <p:spPr>
          <a:xfrm>
            <a:off x="2700385" y="3472476"/>
            <a:ext cx="1552194" cy="61715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转移状态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56513" y="4529084"/>
            <a:ext cx="1805950" cy="6454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规约</a:t>
            </a:r>
            <a:endParaRPr lang="en-US" altLang="zh-CN" sz="1600" b="1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endCxn id="6" idx="0"/>
          </p:cNvCxnSpPr>
          <p:nvPr/>
        </p:nvCxnSpPr>
        <p:spPr>
          <a:xfrm>
            <a:off x="6059485" y="122663"/>
            <a:ext cx="2" cy="382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20" idx="0"/>
          </p:cNvCxnSpPr>
          <p:nvPr/>
        </p:nvCxnSpPr>
        <p:spPr>
          <a:xfrm>
            <a:off x="6059487" y="1058854"/>
            <a:ext cx="0" cy="340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0" idx="2"/>
            <a:endCxn id="22" idx="0"/>
          </p:cNvCxnSpPr>
          <p:nvPr/>
        </p:nvCxnSpPr>
        <p:spPr>
          <a:xfrm>
            <a:off x="6059487" y="1953407"/>
            <a:ext cx="1" cy="412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2"/>
            <a:endCxn id="23" idx="0"/>
          </p:cNvCxnSpPr>
          <p:nvPr/>
        </p:nvCxnSpPr>
        <p:spPr>
          <a:xfrm>
            <a:off x="6059488" y="3187613"/>
            <a:ext cx="0" cy="313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2"/>
            <a:endCxn id="32" idx="0"/>
          </p:cNvCxnSpPr>
          <p:nvPr/>
        </p:nvCxnSpPr>
        <p:spPr>
          <a:xfrm>
            <a:off x="6059488" y="4212480"/>
            <a:ext cx="0" cy="316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2" idx="2"/>
            <a:endCxn id="25" idx="0"/>
          </p:cNvCxnSpPr>
          <p:nvPr/>
        </p:nvCxnSpPr>
        <p:spPr>
          <a:xfrm flipH="1">
            <a:off x="6059485" y="5174566"/>
            <a:ext cx="3" cy="316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3" idx="3"/>
            <a:endCxn id="24" idx="1"/>
          </p:cNvCxnSpPr>
          <p:nvPr/>
        </p:nvCxnSpPr>
        <p:spPr>
          <a:xfrm>
            <a:off x="7042970" y="3856695"/>
            <a:ext cx="576919" cy="13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2" idx="1"/>
            <a:endCxn id="26" idx="3"/>
          </p:cNvCxnSpPr>
          <p:nvPr/>
        </p:nvCxnSpPr>
        <p:spPr>
          <a:xfrm flipH="1" flipV="1">
            <a:off x="4388842" y="2765595"/>
            <a:ext cx="593853" cy="11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6" idx="2"/>
            <a:endCxn id="31" idx="0"/>
          </p:cNvCxnSpPr>
          <p:nvPr/>
        </p:nvCxnSpPr>
        <p:spPr>
          <a:xfrm flipH="1">
            <a:off x="3476482" y="3165310"/>
            <a:ext cx="1" cy="3071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6" idx="1"/>
            <a:endCxn id="29" idx="3"/>
          </p:cNvCxnSpPr>
          <p:nvPr/>
        </p:nvCxnSpPr>
        <p:spPr>
          <a:xfrm flipH="1" flipV="1">
            <a:off x="1948734" y="2765594"/>
            <a:ext cx="6153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stCxn id="31" idx="2"/>
            <a:endCxn id="25" idx="1"/>
          </p:cNvCxnSpPr>
          <p:nvPr/>
        </p:nvCxnSpPr>
        <p:spPr>
          <a:xfrm rot="16200000" flipH="1">
            <a:off x="3443371" y="4122745"/>
            <a:ext cx="1746250" cy="16800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/>
          <p:nvPr/>
        </p:nvCxnSpPr>
        <p:spPr>
          <a:xfrm rot="16200000" flipV="1">
            <a:off x="4797212" y="1496450"/>
            <a:ext cx="6110868" cy="3586319"/>
          </a:xfrm>
          <a:prstGeom prst="bentConnector3">
            <a:avLst>
              <a:gd name="adj1" fmla="val 1001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6059485" y="6345044"/>
            <a:ext cx="358632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endCxn id="25" idx="2"/>
          </p:cNvCxnSpPr>
          <p:nvPr/>
        </p:nvCxnSpPr>
        <p:spPr>
          <a:xfrm flipH="1" flipV="1">
            <a:off x="6059485" y="6180600"/>
            <a:ext cx="3" cy="1644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0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5439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4. </a:t>
            </a:r>
            <a:r>
              <a:rPr lang="zh-CN" altLang="en-US" sz="2400" b="1"/>
              <a:t>算法：执行语法分析，记录分析过程</a:t>
            </a:r>
          </a:p>
        </p:txBody>
      </p:sp>
      <p:sp>
        <p:nvSpPr>
          <p:cNvPr id="5" name="矩形 4"/>
          <p:cNvSpPr/>
          <p:nvPr/>
        </p:nvSpPr>
        <p:spPr>
          <a:xfrm>
            <a:off x="8965643" y="1552614"/>
            <a:ext cx="2495088" cy="76045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取该产生式的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左部符号与右部长度</a:t>
            </a:r>
          </a:p>
        </p:txBody>
      </p:sp>
      <p:sp>
        <p:nvSpPr>
          <p:cNvPr id="7" name="矩形 6"/>
          <p:cNvSpPr/>
          <p:nvPr/>
        </p:nvSpPr>
        <p:spPr>
          <a:xfrm>
            <a:off x="8965643" y="2849628"/>
            <a:ext cx="2497116" cy="86438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根据右部长度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元素出栈</a:t>
            </a:r>
          </a:p>
        </p:txBody>
      </p:sp>
      <p:cxnSp>
        <p:nvCxnSpPr>
          <p:cNvPr id="11" name="直接箭头连接符 10"/>
          <p:cNvCxnSpPr>
            <a:endCxn id="5" idx="0"/>
          </p:cNvCxnSpPr>
          <p:nvPr/>
        </p:nvCxnSpPr>
        <p:spPr>
          <a:xfrm>
            <a:off x="10213187" y="1027671"/>
            <a:ext cx="0" cy="524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213187" y="2313069"/>
            <a:ext cx="0" cy="5399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23" idx="0"/>
          </p:cNvCxnSpPr>
          <p:nvPr/>
        </p:nvCxnSpPr>
        <p:spPr>
          <a:xfrm>
            <a:off x="10213187" y="3714016"/>
            <a:ext cx="1015" cy="536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9097396" y="5335616"/>
            <a:ext cx="2233612" cy="913271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获取下一步动作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并执行</a:t>
            </a:r>
          </a:p>
        </p:txBody>
      </p:sp>
      <p:sp>
        <p:nvSpPr>
          <p:cNvPr id="4" name="矩形 3"/>
          <p:cNvSpPr/>
          <p:nvPr/>
        </p:nvSpPr>
        <p:spPr>
          <a:xfrm>
            <a:off x="161689" y="2016144"/>
            <a:ext cx="72742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AnalyseProcedure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::reduce(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itemno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symbol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len_right = cfg.gram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itemno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.second.size();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left = cfg.gram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itemno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.first;</a:t>
            </a:r>
          </a:p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将产生式右部出栈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i = 0; i &lt; len_right; i++)             	{ analyse_stack.pop(); }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丢出栈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struct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stack_item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stack_item_top;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next_status;</a:t>
            </a:r>
          </a:p>
          <a:p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stack_item_top 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=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analyse_stack.top();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栈顶元素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next_status = tables.get_next(stack_item_top.status, left);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transfer(next_status, left);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将产生式左部入栈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003739" y="4250575"/>
            <a:ext cx="2420925" cy="5484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获取当前栈顶元素</a:t>
            </a: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0212172" y="4787134"/>
            <a:ext cx="1015" cy="5365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0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3592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5. </a:t>
            </a:r>
            <a:r>
              <a:rPr lang="zh-CN" altLang="en-US" sz="2400" b="1"/>
              <a:t>数据结构：语法树结点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395105" y="2589654"/>
            <a:ext cx="5328766" cy="2112974"/>
            <a:chOff x="3849128" y="1668160"/>
            <a:chExt cx="4493742" cy="2535747"/>
          </a:xfrm>
        </p:grpSpPr>
        <p:sp>
          <p:nvSpPr>
            <p:cNvPr id="15" name="矩形 14"/>
            <p:cNvSpPr/>
            <p:nvPr/>
          </p:nvSpPr>
          <p:spPr>
            <a:xfrm>
              <a:off x="3849128" y="1668160"/>
              <a:ext cx="4493742" cy="8896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node</a:t>
              </a:r>
              <a:endParaRPr lang="zh-CN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849128" y="2557847"/>
              <a:ext cx="4493741" cy="16460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code: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  <a:endParaRPr lang="en-US" altLang="zh-CN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no: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int</a:t>
              </a: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parent:			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node*</a:t>
              </a:r>
              <a:endParaRPr lang="en-US" altLang="zh-CN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childs:			vector&lt;</a:t>
              </a:r>
              <a:r>
                <a:rPr lang="en-US" altLang="zh-CN">
                  <a:solidFill>
                    <a:schemeClr val="accent1"/>
                  </a:solidFill>
                  <a:latin typeface="Consolas" panose="020B0609020204030204" pitchFamily="49" charset="0"/>
                </a:rPr>
                <a:t>node</a:t>
              </a:r>
              <a:r>
                <a:rPr lang="en-US" altLang="zh-CN">
                  <a:solidFill>
                    <a:schemeClr val="tx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494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sp>
        <p:nvSpPr>
          <p:cNvPr id="4" name="矩形 3"/>
          <p:cNvSpPr/>
          <p:nvPr/>
        </p:nvSpPr>
        <p:spPr>
          <a:xfrm>
            <a:off x="301625" y="1742361"/>
            <a:ext cx="1189037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node*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make_tree(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pair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&gt;&gt;&gt; reduce_vector) {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没发生规约则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为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-1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root = { </a:t>
            </a:r>
            <a:r>
              <a:rPr lang="en-US" altLang="zh-CN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CodeOfInitial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NULL,nullptr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};</a:t>
            </a:r>
          </a:p>
          <a:p>
            <a:pPr lvl="1"/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*cur_leaf = &amp;root;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指针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i = reduce_vector.size() - 1; i &gt;= 0; i--) {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步骤，从后向前读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(reduce_vector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.first == -1) {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此处没有规约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cur_leaf = find_left_leaf(cur_leaf);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找到当前叶子的左边的叶子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continue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j = 0; j &lt; reduce_vector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.second.size(); j++) {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该产生式右端，依次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push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node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new_leaf = { reduce_vector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.second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,cur_leaf,nullptr };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产生一个孩子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cur_leaf-&gt;childs.push_back(new_leaf);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加到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child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中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root;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250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sp>
        <p:nvSpPr>
          <p:cNvPr id="4" name="矩形 3"/>
          <p:cNvSpPr/>
          <p:nvPr/>
        </p:nvSpPr>
        <p:spPr>
          <a:xfrm>
            <a:off x="301625" y="1742361"/>
            <a:ext cx="118903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node*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make_tree(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pair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vector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&gt;&gt;&gt; reduce_vector) {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没发生规约则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first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为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-1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root = { </a:t>
            </a:r>
            <a:r>
              <a:rPr lang="en-US" altLang="zh-CN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CodeOfInitial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NULL,nullptr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};int j;</a:t>
            </a:r>
          </a:p>
          <a:p>
            <a:pPr lvl="1"/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*cur_leaf = &amp;root;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指针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i = reduce_vector.size() - 1; i &gt;= 0; i--) {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第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步骤，从后向前读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(reduce_vector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.first == -1) {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此处没有规约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cur_leaf = find_left_leaf(cur_leaf);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找到当前叶子的左边的叶子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continue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for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(j = 0; j &lt; reduce_vector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.second.size(); j++) {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该产生式右端，依次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push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node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new_leaf = { reduce_vector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.second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j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,cur_leaf,nullptr };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产生一个孩子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	cur_leaf-&gt;childs.push_back(new_leaf);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加到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child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中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}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	cur_leaf = &amp;(cur_leaf-&gt;childs[j-1]);</a:t>
            </a:r>
          </a:p>
          <a:p>
            <a:pPr lvl="1"/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pPr lvl="1"/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root;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0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sp>
        <p:nvSpPr>
          <p:cNvPr id="5" name="矩形 4"/>
          <p:cNvSpPr/>
          <p:nvPr/>
        </p:nvSpPr>
        <p:spPr>
          <a:xfrm>
            <a:off x="556054" y="2136338"/>
            <a:ext cx="1024211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找到当前结点的左边的叶子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find_left_leaf(</a:t>
            </a:r>
            <a:r>
              <a:rPr lang="en-US" altLang="zh-CN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node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* 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cur_leaf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cur_leaf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-&gt;parent==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nullptr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根结点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nullptr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if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cur_leaf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-&gt;no == 0)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自己是老大</a:t>
            </a:r>
            <a:endParaRPr lang="en-US" altLang="zh-CN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find_left_leaf(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cur_leaf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-&gt;parent);</a:t>
            </a: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else</a:t>
            </a:r>
            <a:r>
              <a:rPr lang="en-US" altLang="zh-CN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返回最小哥哥的最右叶子</a:t>
            </a:r>
            <a:endParaRPr lang="zh-CN" altLang="en-US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return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find_right_leaf(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cur_leaf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-&gt;parent-&gt;childs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cur_leaf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-&gt;no - 1</a:t>
            </a:r>
            <a:r>
              <a:rPr lang="en-US" altLang="zh-CN">
                <a:solidFill>
                  <a:srgbClr val="0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70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8704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</a:t>
                      </a:r>
                      <a:r>
                        <a:rPr lang="en-US" altLang="zh-CN" baseline="0"/>
                        <a:t>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B-&gt;a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B-&gt;a</a:t>
                      </a:r>
                      <a:r>
                        <a:rPr lang="en-US" altLang="zh-CN" baseline="0"/>
                        <a:t>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0, 1,</a:t>
                      </a:r>
                      <a:r>
                        <a:rPr lang="en-US" altLang="zh-CN" baseline="0"/>
                        <a:t> 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B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0, 1, 5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B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S-&gt;B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6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890345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</a:t>
                      </a:r>
                      <a:r>
                        <a:rPr lang="en-US" altLang="zh-CN" baseline="0"/>
                        <a:t>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B-&gt;a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B-&gt;a</a:t>
                      </a:r>
                      <a:r>
                        <a:rPr lang="en-US" altLang="zh-CN" baseline="0"/>
                        <a:t>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0, 1,</a:t>
                      </a:r>
                      <a:r>
                        <a:rPr lang="en-US" altLang="zh-CN" baseline="0"/>
                        <a:t> 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B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0, 1, 5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B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0, 2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 S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S-&gt;B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100" y="2219290"/>
            <a:ext cx="520700" cy="52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834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连接符 4"/>
          <p:cNvCxnSpPr>
            <a:stCxn id="10" idx="3"/>
            <a:endCxn id="7" idx="7"/>
          </p:cNvCxnSpPr>
          <p:nvPr/>
        </p:nvCxnSpPr>
        <p:spPr>
          <a:xfrm flipH="1">
            <a:off x="9440279" y="1657295"/>
            <a:ext cx="3091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5"/>
            <a:endCxn id="6" idx="1"/>
          </p:cNvCxnSpPr>
          <p:nvPr/>
        </p:nvCxnSpPr>
        <p:spPr>
          <a:xfrm>
            <a:off x="10117612" y="1657295"/>
            <a:ext cx="4107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9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一、流程设计与文法设计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26" y="1482904"/>
            <a:ext cx="6299524" cy="5226319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8" name="文本框 17"/>
          <p:cNvSpPr txBox="1"/>
          <p:nvPr/>
        </p:nvSpPr>
        <p:spPr>
          <a:xfrm>
            <a:off x="5620906" y="8704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单词表</a:t>
            </a:r>
          </a:p>
        </p:txBody>
      </p:sp>
    </p:spTree>
    <p:extLst>
      <p:ext uri="{BB962C8B-B14F-4D97-AF65-F5344CB8AC3E}">
        <p14:creationId xmlns:p14="http://schemas.microsoft.com/office/powerpoint/2010/main" val="4133261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8642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</a:t>
                      </a:r>
                      <a:r>
                        <a:rPr lang="en-US" altLang="zh-CN" baseline="0"/>
                        <a:t>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B-&gt;a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B-&gt;a</a:t>
                      </a:r>
                      <a:r>
                        <a:rPr lang="en-US" altLang="zh-CN" baseline="0"/>
                        <a:t>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0, 1,</a:t>
                      </a:r>
                      <a:r>
                        <a:rPr lang="en-US" altLang="zh-CN" baseline="0"/>
                        <a:t> 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B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0, 1, 5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S-&gt;B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100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834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连接符 4"/>
          <p:cNvCxnSpPr>
            <a:stCxn id="10" idx="3"/>
            <a:endCxn id="7" idx="7"/>
          </p:cNvCxnSpPr>
          <p:nvPr/>
        </p:nvCxnSpPr>
        <p:spPr>
          <a:xfrm flipH="1">
            <a:off x="9440279" y="1657295"/>
            <a:ext cx="3091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5"/>
            <a:endCxn id="6" idx="1"/>
          </p:cNvCxnSpPr>
          <p:nvPr/>
        </p:nvCxnSpPr>
        <p:spPr>
          <a:xfrm>
            <a:off x="10117612" y="1657295"/>
            <a:ext cx="4107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452100" y="3429000"/>
            <a:ext cx="520700" cy="52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4"/>
            <a:endCxn id="12" idx="0"/>
          </p:cNvCxnSpPr>
          <p:nvPr/>
        </p:nvCxnSpPr>
        <p:spPr>
          <a:xfrm>
            <a:off x="10712450" y="2739990"/>
            <a:ext cx="0" cy="68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9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460361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</a:t>
                      </a:r>
                      <a:r>
                        <a:rPr lang="en-US" altLang="zh-CN" baseline="0"/>
                        <a:t>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B-&gt;a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B-&gt;a</a:t>
                      </a:r>
                      <a:r>
                        <a:rPr lang="en-US" altLang="zh-CN" baseline="0"/>
                        <a:t>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0, 1,</a:t>
                      </a:r>
                      <a:r>
                        <a:rPr lang="en-US" altLang="zh-CN" baseline="0">
                          <a:solidFill>
                            <a:srgbClr val="FF0000"/>
                          </a:solidFill>
                        </a:rPr>
                        <a:t> 7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0, 1, 5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S-&gt;B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100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834" y="2219290"/>
            <a:ext cx="520700" cy="52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连接符 4"/>
          <p:cNvCxnSpPr>
            <a:stCxn id="10" idx="3"/>
            <a:endCxn id="7" idx="7"/>
          </p:cNvCxnSpPr>
          <p:nvPr/>
        </p:nvCxnSpPr>
        <p:spPr>
          <a:xfrm flipH="1">
            <a:off x="9440279" y="1657295"/>
            <a:ext cx="3091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5"/>
            <a:endCxn id="6" idx="1"/>
          </p:cNvCxnSpPr>
          <p:nvPr/>
        </p:nvCxnSpPr>
        <p:spPr>
          <a:xfrm>
            <a:off x="10117612" y="1657295"/>
            <a:ext cx="4107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452100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4"/>
            <a:endCxn id="12" idx="0"/>
          </p:cNvCxnSpPr>
          <p:nvPr/>
        </p:nvCxnSpPr>
        <p:spPr>
          <a:xfrm>
            <a:off x="10712450" y="2739990"/>
            <a:ext cx="0" cy="68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78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409477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</a:t>
                      </a:r>
                      <a:r>
                        <a:rPr lang="en-US" altLang="zh-CN" baseline="0"/>
                        <a:t>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B-&gt;a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0, 1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B-&gt;a</a:t>
                      </a:r>
                      <a:r>
                        <a:rPr lang="en-US" altLang="zh-CN" baseline="0">
                          <a:solidFill>
                            <a:srgbClr val="FF0000"/>
                          </a:solidFill>
                        </a:rPr>
                        <a:t>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0, 1, 5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S-&gt;B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100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834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连接符 4"/>
          <p:cNvCxnSpPr>
            <a:stCxn id="10" idx="3"/>
            <a:endCxn id="7" idx="7"/>
          </p:cNvCxnSpPr>
          <p:nvPr/>
        </p:nvCxnSpPr>
        <p:spPr>
          <a:xfrm flipH="1">
            <a:off x="9440279" y="1657295"/>
            <a:ext cx="3091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5"/>
            <a:endCxn id="6" idx="1"/>
          </p:cNvCxnSpPr>
          <p:nvPr/>
        </p:nvCxnSpPr>
        <p:spPr>
          <a:xfrm>
            <a:off x="10117612" y="1657295"/>
            <a:ext cx="4107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452100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4"/>
            <a:endCxn id="12" idx="0"/>
          </p:cNvCxnSpPr>
          <p:nvPr/>
        </p:nvCxnSpPr>
        <p:spPr>
          <a:xfrm>
            <a:off x="10712450" y="2739990"/>
            <a:ext cx="0" cy="68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333442" y="3429000"/>
            <a:ext cx="520700" cy="52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33835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5" name="直接连接符 14"/>
          <p:cNvCxnSpPr>
            <a:stCxn id="7" idx="5"/>
            <a:endCxn id="13" idx="0"/>
          </p:cNvCxnSpPr>
          <p:nvPr/>
        </p:nvCxnSpPr>
        <p:spPr>
          <a:xfrm>
            <a:off x="9440279" y="2663735"/>
            <a:ext cx="153513" cy="76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14" idx="7"/>
          </p:cNvCxnSpPr>
          <p:nvPr/>
        </p:nvCxnSpPr>
        <p:spPr>
          <a:xfrm flipH="1">
            <a:off x="8678280" y="2663735"/>
            <a:ext cx="393809" cy="84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56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90476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B-&gt; b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0, 3,</a:t>
                      </a:r>
                      <a:r>
                        <a:rPr lang="en-US" altLang="zh-CN" baseline="0">
                          <a:solidFill>
                            <a:srgbClr val="FF0000"/>
                          </a:solidFill>
                        </a:rPr>
                        <a:t> 8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 a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B-&gt;a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B-&gt;a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0, 1, 5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S-&gt;B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100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834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连接符 4"/>
          <p:cNvCxnSpPr>
            <a:stCxn id="10" idx="3"/>
            <a:endCxn id="7" idx="7"/>
          </p:cNvCxnSpPr>
          <p:nvPr/>
        </p:nvCxnSpPr>
        <p:spPr>
          <a:xfrm flipH="1">
            <a:off x="9440279" y="1657295"/>
            <a:ext cx="3091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5"/>
            <a:endCxn id="6" idx="1"/>
          </p:cNvCxnSpPr>
          <p:nvPr/>
        </p:nvCxnSpPr>
        <p:spPr>
          <a:xfrm>
            <a:off x="10117612" y="1657295"/>
            <a:ext cx="4107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452100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4"/>
            <a:endCxn id="12" idx="0"/>
          </p:cNvCxnSpPr>
          <p:nvPr/>
        </p:nvCxnSpPr>
        <p:spPr>
          <a:xfrm>
            <a:off x="10712450" y="2739990"/>
            <a:ext cx="0" cy="68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333442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33835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5" name="直接连接符 14"/>
          <p:cNvCxnSpPr>
            <a:stCxn id="7" idx="5"/>
            <a:endCxn id="13" idx="0"/>
          </p:cNvCxnSpPr>
          <p:nvPr/>
        </p:nvCxnSpPr>
        <p:spPr>
          <a:xfrm>
            <a:off x="9440279" y="2663735"/>
            <a:ext cx="153513" cy="76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14" idx="7"/>
          </p:cNvCxnSpPr>
          <p:nvPr/>
        </p:nvCxnSpPr>
        <p:spPr>
          <a:xfrm flipH="1">
            <a:off x="8678280" y="2663735"/>
            <a:ext cx="393809" cy="84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879542" y="4454615"/>
            <a:ext cx="520700" cy="52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779935" y="445461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9" name="直接连接符 18"/>
          <p:cNvCxnSpPr>
            <a:stCxn id="13" idx="5"/>
            <a:endCxn id="16" idx="1"/>
          </p:cNvCxnSpPr>
          <p:nvPr/>
        </p:nvCxnSpPr>
        <p:spPr>
          <a:xfrm>
            <a:off x="9777887" y="3873445"/>
            <a:ext cx="177910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  <a:endCxn id="18" idx="7"/>
          </p:cNvCxnSpPr>
          <p:nvPr/>
        </p:nvCxnSpPr>
        <p:spPr>
          <a:xfrm flipH="1">
            <a:off x="9224380" y="3873445"/>
            <a:ext cx="185317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915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71788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0, 3, 3, 4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0, 3, 3, 8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 a a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B-&gt;a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0, 1, 5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S-&gt;B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100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834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连接符 4"/>
          <p:cNvCxnSpPr>
            <a:stCxn id="10" idx="3"/>
            <a:endCxn id="7" idx="7"/>
          </p:cNvCxnSpPr>
          <p:nvPr/>
        </p:nvCxnSpPr>
        <p:spPr>
          <a:xfrm flipH="1">
            <a:off x="9440279" y="1657295"/>
            <a:ext cx="3091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5"/>
            <a:endCxn id="6" idx="1"/>
          </p:cNvCxnSpPr>
          <p:nvPr/>
        </p:nvCxnSpPr>
        <p:spPr>
          <a:xfrm>
            <a:off x="10117612" y="1657295"/>
            <a:ext cx="4107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452100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4"/>
            <a:endCxn id="12" idx="0"/>
          </p:cNvCxnSpPr>
          <p:nvPr/>
        </p:nvCxnSpPr>
        <p:spPr>
          <a:xfrm>
            <a:off x="10712450" y="2739990"/>
            <a:ext cx="0" cy="68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333442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33835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5" name="直接连接符 14"/>
          <p:cNvCxnSpPr>
            <a:stCxn id="7" idx="5"/>
            <a:endCxn id="13" idx="0"/>
          </p:cNvCxnSpPr>
          <p:nvPr/>
        </p:nvCxnSpPr>
        <p:spPr>
          <a:xfrm>
            <a:off x="9440279" y="2663735"/>
            <a:ext cx="153513" cy="76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14" idx="7"/>
          </p:cNvCxnSpPr>
          <p:nvPr/>
        </p:nvCxnSpPr>
        <p:spPr>
          <a:xfrm flipH="1">
            <a:off x="8678280" y="2663735"/>
            <a:ext cx="393809" cy="84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879542" y="445461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779935" y="445461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9" name="直接连接符 18"/>
          <p:cNvCxnSpPr>
            <a:stCxn id="13" idx="5"/>
            <a:endCxn id="16" idx="1"/>
          </p:cNvCxnSpPr>
          <p:nvPr/>
        </p:nvCxnSpPr>
        <p:spPr>
          <a:xfrm>
            <a:off x="9777887" y="3873445"/>
            <a:ext cx="177910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  <a:endCxn id="18" idx="7"/>
          </p:cNvCxnSpPr>
          <p:nvPr/>
        </p:nvCxnSpPr>
        <p:spPr>
          <a:xfrm flipH="1">
            <a:off x="9224380" y="3873445"/>
            <a:ext cx="185317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9904887" y="5461055"/>
            <a:ext cx="520700" cy="52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22" name="直接连接符 21"/>
          <p:cNvCxnSpPr>
            <a:stCxn id="16" idx="4"/>
            <a:endCxn id="20" idx="0"/>
          </p:cNvCxnSpPr>
          <p:nvPr/>
        </p:nvCxnSpPr>
        <p:spPr>
          <a:xfrm>
            <a:off x="10139892" y="4975315"/>
            <a:ext cx="25345" cy="48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33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08284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 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0, 3, 3, 4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 a a b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0, 3, 3, 8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B-&gt;a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0, 1, 5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S-&gt;B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100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834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连接符 4"/>
          <p:cNvCxnSpPr>
            <a:stCxn id="10" idx="3"/>
            <a:endCxn id="7" idx="7"/>
          </p:cNvCxnSpPr>
          <p:nvPr/>
        </p:nvCxnSpPr>
        <p:spPr>
          <a:xfrm flipH="1">
            <a:off x="9440279" y="1657295"/>
            <a:ext cx="3091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5"/>
            <a:endCxn id="6" idx="1"/>
          </p:cNvCxnSpPr>
          <p:nvPr/>
        </p:nvCxnSpPr>
        <p:spPr>
          <a:xfrm>
            <a:off x="10117612" y="1657295"/>
            <a:ext cx="4107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452100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4"/>
            <a:endCxn id="12" idx="0"/>
          </p:cNvCxnSpPr>
          <p:nvPr/>
        </p:nvCxnSpPr>
        <p:spPr>
          <a:xfrm>
            <a:off x="10712450" y="2739990"/>
            <a:ext cx="0" cy="68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333442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33835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5" name="直接连接符 14"/>
          <p:cNvCxnSpPr>
            <a:stCxn id="7" idx="5"/>
            <a:endCxn id="13" idx="0"/>
          </p:cNvCxnSpPr>
          <p:nvPr/>
        </p:nvCxnSpPr>
        <p:spPr>
          <a:xfrm>
            <a:off x="9440279" y="2663735"/>
            <a:ext cx="153513" cy="76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14" idx="7"/>
          </p:cNvCxnSpPr>
          <p:nvPr/>
        </p:nvCxnSpPr>
        <p:spPr>
          <a:xfrm flipH="1">
            <a:off x="8678280" y="2663735"/>
            <a:ext cx="393809" cy="84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879542" y="445461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779935" y="4454615"/>
            <a:ext cx="520700" cy="52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9" name="直接连接符 18"/>
          <p:cNvCxnSpPr>
            <a:stCxn id="13" idx="5"/>
            <a:endCxn id="16" idx="1"/>
          </p:cNvCxnSpPr>
          <p:nvPr/>
        </p:nvCxnSpPr>
        <p:spPr>
          <a:xfrm>
            <a:off x="9777887" y="3873445"/>
            <a:ext cx="177910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  <a:endCxn id="18" idx="7"/>
          </p:cNvCxnSpPr>
          <p:nvPr/>
        </p:nvCxnSpPr>
        <p:spPr>
          <a:xfrm flipH="1">
            <a:off x="9224380" y="3873445"/>
            <a:ext cx="185317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9904887" y="546105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22" name="直接连接符 21"/>
          <p:cNvCxnSpPr>
            <a:stCxn id="16" idx="4"/>
            <a:endCxn id="20" idx="0"/>
          </p:cNvCxnSpPr>
          <p:nvPr/>
        </p:nvCxnSpPr>
        <p:spPr>
          <a:xfrm>
            <a:off x="10139892" y="4975315"/>
            <a:ext cx="25345" cy="48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661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455109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0, 3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# a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a b b #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0, 3, 3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 a a 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 b 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0, 3, 3, 4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0, 3, 3, 8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B-&gt;a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0, 1, 5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S-&gt;B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100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834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连接符 4"/>
          <p:cNvCxnSpPr>
            <a:stCxn id="10" idx="3"/>
            <a:endCxn id="7" idx="7"/>
          </p:cNvCxnSpPr>
          <p:nvPr/>
        </p:nvCxnSpPr>
        <p:spPr>
          <a:xfrm flipH="1">
            <a:off x="9440279" y="1657295"/>
            <a:ext cx="3091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5"/>
            <a:endCxn id="6" idx="1"/>
          </p:cNvCxnSpPr>
          <p:nvPr/>
        </p:nvCxnSpPr>
        <p:spPr>
          <a:xfrm>
            <a:off x="10117612" y="1657295"/>
            <a:ext cx="4107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452100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4"/>
            <a:endCxn id="12" idx="0"/>
          </p:cNvCxnSpPr>
          <p:nvPr/>
        </p:nvCxnSpPr>
        <p:spPr>
          <a:xfrm>
            <a:off x="10712450" y="2739990"/>
            <a:ext cx="0" cy="68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333442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33835" y="3429000"/>
            <a:ext cx="520700" cy="5207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5" name="直接连接符 14"/>
          <p:cNvCxnSpPr>
            <a:stCxn id="7" idx="5"/>
            <a:endCxn id="13" idx="0"/>
          </p:cNvCxnSpPr>
          <p:nvPr/>
        </p:nvCxnSpPr>
        <p:spPr>
          <a:xfrm>
            <a:off x="9440279" y="2663735"/>
            <a:ext cx="153513" cy="76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14" idx="7"/>
          </p:cNvCxnSpPr>
          <p:nvPr/>
        </p:nvCxnSpPr>
        <p:spPr>
          <a:xfrm flipH="1">
            <a:off x="8678280" y="2663735"/>
            <a:ext cx="393809" cy="84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879542" y="445461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779935" y="445461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9" name="直接连接符 18"/>
          <p:cNvCxnSpPr>
            <a:stCxn id="13" idx="5"/>
            <a:endCxn id="16" idx="1"/>
          </p:cNvCxnSpPr>
          <p:nvPr/>
        </p:nvCxnSpPr>
        <p:spPr>
          <a:xfrm>
            <a:off x="9777887" y="3873445"/>
            <a:ext cx="177910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  <a:endCxn id="18" idx="7"/>
          </p:cNvCxnSpPr>
          <p:nvPr/>
        </p:nvCxnSpPr>
        <p:spPr>
          <a:xfrm flipH="1">
            <a:off x="9224380" y="3873445"/>
            <a:ext cx="185317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9904887" y="546105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22" name="直接连接符 21"/>
          <p:cNvCxnSpPr>
            <a:stCxn id="16" idx="4"/>
            <a:endCxn id="20" idx="0"/>
          </p:cNvCxnSpPr>
          <p:nvPr/>
        </p:nvCxnSpPr>
        <p:spPr>
          <a:xfrm>
            <a:off x="10139892" y="4975315"/>
            <a:ext cx="25345" cy="48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0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三、语法分析过程与语法树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977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6. </a:t>
            </a:r>
            <a:r>
              <a:rPr lang="zh-CN" altLang="en-US" sz="2400" b="1"/>
              <a:t>算法：构造语法树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25399"/>
              </p:ext>
            </p:extLst>
          </p:nvPr>
        </p:nvGraphicFramePr>
        <p:xfrm>
          <a:off x="215900" y="2739990"/>
          <a:ext cx="6786033" cy="3720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46">
                  <a:extLst>
                    <a:ext uri="{9D8B030D-6E8A-4147-A177-3AD203B41FA5}">
                      <a16:colId xmlns:a16="http://schemas.microsoft.com/office/drawing/2014/main" val="2350658261"/>
                    </a:ext>
                  </a:extLst>
                </a:gridCol>
                <a:gridCol w="1507067">
                  <a:extLst>
                    <a:ext uri="{9D8B030D-6E8A-4147-A177-3AD203B41FA5}">
                      <a16:colId xmlns:a16="http://schemas.microsoft.com/office/drawing/2014/main" val="412392708"/>
                    </a:ext>
                  </a:extLst>
                </a:gridCol>
                <a:gridCol w="1413933">
                  <a:extLst>
                    <a:ext uri="{9D8B030D-6E8A-4147-A177-3AD203B41FA5}">
                      <a16:colId xmlns:a16="http://schemas.microsoft.com/office/drawing/2014/main" val="35164369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533601755"/>
                    </a:ext>
                  </a:extLst>
                </a:gridCol>
                <a:gridCol w="1583287">
                  <a:extLst>
                    <a:ext uri="{9D8B030D-6E8A-4147-A177-3AD203B41FA5}">
                      <a16:colId xmlns:a16="http://schemas.microsoft.com/office/drawing/2014/main" val="150364513"/>
                    </a:ext>
                  </a:extLst>
                </a:gridCol>
              </a:tblGrid>
              <a:tr h="383308">
                <a:tc>
                  <a:txBody>
                    <a:bodyPr/>
                    <a:lstStyle/>
                    <a:p>
                      <a:r>
                        <a:rPr lang="zh-CN" altLang="en-US"/>
                        <a:t>步骤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状态栈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规约产生式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0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0, 3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# a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a b b #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9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0, 3, 3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a 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562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0, 3, 3, 4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0, 3, 3, 8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0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0, 3,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B-&gt;a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2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 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B-&gt;a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80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</a:t>
                      </a:r>
                      <a:r>
                        <a:rPr lang="en-US" altLang="zh-CN" baseline="0">
                          <a:solidFill>
                            <a:schemeClr val="tx1"/>
                          </a:solidFill>
                        </a:rPr>
                        <a:t> 7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3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0, 1, 5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B-&gt;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70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0, 2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 S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S-&gt;B B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13380"/>
                  </a:ext>
                </a:extLst>
              </a:tr>
            </a:tbl>
          </a:graphicData>
        </a:graphic>
      </p:graphicFrame>
      <p:sp>
        <p:nvSpPr>
          <p:cNvPr id="10" name="椭圆 9"/>
          <p:cNvSpPr/>
          <p:nvPr/>
        </p:nvSpPr>
        <p:spPr>
          <a:xfrm>
            <a:off x="9673167" y="121285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</a:t>
            </a: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52100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995834" y="221929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5" name="直接连接符 4"/>
          <p:cNvCxnSpPr>
            <a:stCxn id="10" idx="3"/>
            <a:endCxn id="7" idx="7"/>
          </p:cNvCxnSpPr>
          <p:nvPr/>
        </p:nvCxnSpPr>
        <p:spPr>
          <a:xfrm flipH="1">
            <a:off x="9440279" y="1657295"/>
            <a:ext cx="3091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0" idx="5"/>
            <a:endCxn id="6" idx="1"/>
          </p:cNvCxnSpPr>
          <p:nvPr/>
        </p:nvCxnSpPr>
        <p:spPr>
          <a:xfrm>
            <a:off x="10117612" y="1657295"/>
            <a:ext cx="410743" cy="63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10452100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8" name="直接连接符 7"/>
          <p:cNvCxnSpPr>
            <a:stCxn id="6" idx="4"/>
            <a:endCxn id="12" idx="0"/>
          </p:cNvCxnSpPr>
          <p:nvPr/>
        </p:nvCxnSpPr>
        <p:spPr>
          <a:xfrm>
            <a:off x="10712450" y="2739990"/>
            <a:ext cx="0" cy="689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9333442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233835" y="3429000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5" name="直接连接符 14"/>
          <p:cNvCxnSpPr>
            <a:stCxn id="7" idx="5"/>
            <a:endCxn id="13" idx="0"/>
          </p:cNvCxnSpPr>
          <p:nvPr/>
        </p:nvCxnSpPr>
        <p:spPr>
          <a:xfrm>
            <a:off x="9440279" y="2663735"/>
            <a:ext cx="153513" cy="765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3"/>
            <a:endCxn id="14" idx="7"/>
          </p:cNvCxnSpPr>
          <p:nvPr/>
        </p:nvCxnSpPr>
        <p:spPr>
          <a:xfrm flipH="1">
            <a:off x="8678280" y="2663735"/>
            <a:ext cx="393809" cy="84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879542" y="445461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779935" y="445461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cxnSp>
        <p:nvCxnSpPr>
          <p:cNvPr id="19" name="直接连接符 18"/>
          <p:cNvCxnSpPr>
            <a:stCxn id="13" idx="5"/>
            <a:endCxn id="16" idx="1"/>
          </p:cNvCxnSpPr>
          <p:nvPr/>
        </p:nvCxnSpPr>
        <p:spPr>
          <a:xfrm>
            <a:off x="9777887" y="3873445"/>
            <a:ext cx="177910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3" idx="3"/>
            <a:endCxn id="18" idx="7"/>
          </p:cNvCxnSpPr>
          <p:nvPr/>
        </p:nvCxnSpPr>
        <p:spPr>
          <a:xfrm flipH="1">
            <a:off x="9224380" y="3873445"/>
            <a:ext cx="185317" cy="65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9904887" y="5461055"/>
            <a:ext cx="520700" cy="520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cxnSp>
        <p:nvCxnSpPr>
          <p:cNvPr id="22" name="直接连接符 21"/>
          <p:cNvCxnSpPr>
            <a:stCxn id="16" idx="4"/>
            <a:endCxn id="20" idx="0"/>
          </p:cNvCxnSpPr>
          <p:nvPr/>
        </p:nvCxnSpPr>
        <p:spPr>
          <a:xfrm>
            <a:off x="10139892" y="4975315"/>
            <a:ext cx="25345" cy="485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294467" y="1473200"/>
            <a:ext cx="1566333" cy="10693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S-&gt;BB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B-&gt;aB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B-&gt;b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17484" y="1650999"/>
            <a:ext cx="1566333" cy="713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 a b b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3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四、结果展示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4BE547-5510-4723-B656-241D3AF553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2024490"/>
            <a:ext cx="2724231" cy="1670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195" y="368172"/>
            <a:ext cx="2577278" cy="255265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731" y="2981869"/>
            <a:ext cx="7836206" cy="3749891"/>
          </a:xfrm>
          <a:prstGeom prst="rect">
            <a:avLst/>
          </a:prstGeom>
          <a:solidFill>
            <a:srgbClr val="FFFFFF">
              <a:shade val="85000"/>
            </a:srgbClr>
          </a:solidFill>
          <a:ln w="73025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2940131" y="1644499"/>
            <a:ext cx="3909064" cy="12152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7" idx="1"/>
          </p:cNvCxnSpPr>
          <p:nvPr/>
        </p:nvCxnSpPr>
        <p:spPr>
          <a:xfrm>
            <a:off x="2940131" y="2859783"/>
            <a:ext cx="1279600" cy="1997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56054" y="888539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1.</a:t>
            </a:r>
            <a:r>
              <a:rPr lang="zh-CN" altLang="en-US" sz="2400" b="1"/>
              <a:t>自定义文法的验证与运用</a:t>
            </a:r>
          </a:p>
        </p:txBody>
      </p:sp>
    </p:spTree>
    <p:extLst>
      <p:ext uri="{BB962C8B-B14F-4D97-AF65-F5344CB8AC3E}">
        <p14:creationId xmlns:p14="http://schemas.microsoft.com/office/powerpoint/2010/main" val="4284370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四、结果展示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6054" y="888539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1.</a:t>
            </a:r>
            <a:r>
              <a:rPr lang="zh-CN" altLang="en-US" sz="2400" b="1"/>
              <a:t>自定义文法的验证与运用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" y="2379742"/>
            <a:ext cx="5575587" cy="416581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29" y="2379742"/>
            <a:ext cx="5562886" cy="416581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2412260" y="1836295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输入：</a:t>
            </a:r>
            <a:r>
              <a:rPr lang="en-US" altLang="zh-CN" b="1"/>
              <a:t>aabb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8347025" y="183629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输入：</a:t>
            </a:r>
            <a:r>
              <a:rPr lang="en-US" altLang="zh-CN" b="1"/>
              <a:t>aaba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12611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一、流程设计与文法设计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203324" y="923052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类</a:t>
            </a:r>
            <a:r>
              <a:rPr lang="en-US" altLang="zh-CN" b="1"/>
              <a:t>C</a:t>
            </a:r>
            <a:r>
              <a:rPr lang="zh-CN" altLang="en-US" b="1"/>
              <a:t>文法产生式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0" y="1807547"/>
            <a:ext cx="11201976" cy="4711942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00704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四、结果展示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B06365-A7FA-4B7C-AEE7-D05522A9E037}"/>
              </a:ext>
            </a:extLst>
          </p:cNvPr>
          <p:cNvSpPr txBox="1"/>
          <p:nvPr/>
        </p:nvSpPr>
        <p:spPr>
          <a:xfrm>
            <a:off x="556054" y="888539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类</a:t>
            </a:r>
            <a:r>
              <a:rPr lang="en-US" altLang="zh-CN" sz="2400" b="1" dirty="0"/>
              <a:t>C</a:t>
            </a:r>
            <a:r>
              <a:rPr lang="zh-CN" altLang="en-US" sz="2400" b="1"/>
              <a:t>语言语法分析</a:t>
            </a:r>
            <a:endParaRPr lang="zh-CN" altLang="en-US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F8BEE1-5D1F-4E1D-8CD6-1C757C04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28" y="1822394"/>
            <a:ext cx="8986919" cy="4577074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4145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四、结果展示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B06365-A7FA-4B7C-AEE7-D05522A9E037}"/>
              </a:ext>
            </a:extLst>
          </p:cNvPr>
          <p:cNvSpPr txBox="1"/>
          <p:nvPr/>
        </p:nvSpPr>
        <p:spPr>
          <a:xfrm>
            <a:off x="556054" y="888539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类</a:t>
            </a:r>
            <a:r>
              <a:rPr lang="en-US" altLang="zh-CN" sz="2400" b="1" dirty="0"/>
              <a:t>C</a:t>
            </a:r>
            <a:r>
              <a:rPr lang="zh-CN" altLang="en-US" sz="2400" b="1"/>
              <a:t>语言语法分析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B4A5CC-4B30-4626-BE27-0A939631F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1" y="1863151"/>
            <a:ext cx="8800053" cy="4481901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192" y="2402779"/>
            <a:ext cx="2519093" cy="31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22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四、结果展示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B06365-A7FA-4B7C-AEE7-D05522A9E037}"/>
              </a:ext>
            </a:extLst>
          </p:cNvPr>
          <p:cNvSpPr txBox="1"/>
          <p:nvPr/>
        </p:nvSpPr>
        <p:spPr>
          <a:xfrm>
            <a:off x="556054" y="888539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类</a:t>
            </a:r>
            <a:r>
              <a:rPr lang="en-US" altLang="zh-CN" sz="2400" b="1" dirty="0"/>
              <a:t>C</a:t>
            </a:r>
            <a:r>
              <a:rPr lang="zh-CN" altLang="en-US" sz="2400" b="1"/>
              <a:t>语言语法分析</a:t>
            </a:r>
            <a:endParaRPr lang="zh-CN" altLang="en-US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54" y="1497221"/>
            <a:ext cx="11428468" cy="4698812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rnd">
            <a:solidFill>
              <a:schemeClr val="accent1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96603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21860" y="2772097"/>
            <a:ext cx="327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382280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4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7473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数据结构：词法分析结果</a:t>
            </a:r>
            <a:r>
              <a:rPr lang="en-US" altLang="zh-CN" sz="2400" b="1"/>
              <a:t>——allword</a:t>
            </a:r>
            <a:r>
              <a:rPr lang="zh-CN" altLang="en-US" sz="2400" b="1"/>
              <a:t>与</a:t>
            </a:r>
            <a:r>
              <a:rPr lang="en-US" altLang="zh-CN" sz="2400" b="1"/>
              <a:t>wrongword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2923377" y="2635935"/>
            <a:ext cx="4977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vector&lt;</a:t>
            </a:r>
            <a:r>
              <a:rPr lang="en-US" altLang="zh-CN" sz="2400" b="1">
                <a:solidFill>
                  <a:srgbClr val="FF0000"/>
                </a:solidFill>
              </a:rPr>
              <a:t>pair&lt;</a:t>
            </a:r>
            <a:r>
              <a:rPr lang="en-US" altLang="zh-CN" sz="2400" b="1">
                <a:solidFill>
                  <a:schemeClr val="accent1"/>
                </a:solidFill>
              </a:rPr>
              <a:t>string,</a:t>
            </a:r>
            <a:r>
              <a:rPr lang="en-US" altLang="zh-CN" sz="2400" b="1">
                <a:solidFill>
                  <a:srgbClr val="00B0F0"/>
                </a:solidFill>
              </a:rPr>
              <a:t> </a:t>
            </a:r>
            <a:r>
              <a:rPr lang="en-US" altLang="zh-CN" sz="2400" b="1">
                <a:solidFill>
                  <a:schemeClr val="accent1"/>
                </a:solidFill>
              </a:rPr>
              <a:t>int</a:t>
            </a:r>
            <a:r>
              <a:rPr lang="en-US" altLang="zh-CN" sz="2400" b="1">
                <a:solidFill>
                  <a:srgbClr val="FF0000"/>
                </a:solidFill>
              </a:rPr>
              <a:t>&gt;</a:t>
            </a:r>
            <a:r>
              <a:rPr lang="en-US" altLang="zh-CN" sz="2400" b="1"/>
              <a:t>&gt; allword;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2923377" y="4252438"/>
            <a:ext cx="5681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vector&lt;</a:t>
            </a:r>
            <a:r>
              <a:rPr lang="en-US" altLang="zh-CN" sz="2400" b="1">
                <a:solidFill>
                  <a:srgbClr val="FF0000"/>
                </a:solidFill>
              </a:rPr>
              <a:t>pair&lt;</a:t>
            </a:r>
            <a:r>
              <a:rPr lang="en-US" altLang="zh-CN" sz="2400" b="1">
                <a:solidFill>
                  <a:schemeClr val="accent1"/>
                </a:solidFill>
              </a:rPr>
              <a:t>string,</a:t>
            </a:r>
            <a:r>
              <a:rPr lang="en-US" altLang="zh-CN" sz="2400" b="1">
                <a:solidFill>
                  <a:srgbClr val="FFC000"/>
                </a:solidFill>
              </a:rPr>
              <a:t> </a:t>
            </a:r>
            <a:r>
              <a:rPr lang="en-US" altLang="zh-CN" sz="2400" b="1">
                <a:solidFill>
                  <a:schemeClr val="accent1"/>
                </a:solidFill>
              </a:rPr>
              <a:t>int</a:t>
            </a:r>
            <a:r>
              <a:rPr lang="en-US" altLang="zh-CN" sz="2400" b="1">
                <a:solidFill>
                  <a:srgbClr val="FF0000"/>
                </a:solidFill>
              </a:rPr>
              <a:t>&gt;</a:t>
            </a:r>
            <a:r>
              <a:rPr lang="en-US" altLang="zh-CN" sz="2400" b="1"/>
              <a:t>&gt; wrong_word;</a:t>
            </a:r>
            <a:endParaRPr lang="zh-CN" altLang="en-US" sz="2400" b="1"/>
          </a:p>
        </p:txBody>
      </p:sp>
      <p:sp>
        <p:nvSpPr>
          <p:cNvPr id="7" name="左大括号 6"/>
          <p:cNvSpPr/>
          <p:nvPr/>
        </p:nvSpPr>
        <p:spPr>
          <a:xfrm>
            <a:off x="2063578" y="2635935"/>
            <a:ext cx="605482" cy="212536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11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en-US" sz="2400" b="1" dirty="0"/>
              <a:t>拓展文法与</a:t>
            </a:r>
            <a:r>
              <a:rPr lang="en-US" altLang="zh-CN" sz="2400" b="1" dirty="0"/>
              <a:t>LR(0)</a:t>
            </a:r>
            <a:r>
              <a:rPr lang="zh-CN" altLang="en-US" sz="2400" b="1" dirty="0"/>
              <a:t>项目</a:t>
            </a:r>
            <a:r>
              <a:rPr lang="en-US" altLang="zh-CN" sz="2400" b="1" dirty="0"/>
              <a:t>——Item</a:t>
            </a:r>
            <a:endParaRPr lang="zh-CN" altLang="en-US" sz="2400" b="1" dirty="0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B5856FB5-4352-40A1-9AD3-8E2282A24C80}"/>
              </a:ext>
            </a:extLst>
          </p:cNvPr>
          <p:cNvGraphicFramePr>
            <a:graphicFrameLocks noGrp="1"/>
          </p:cNvGraphicFramePr>
          <p:nvPr/>
        </p:nvGraphicFramePr>
        <p:xfrm>
          <a:off x="556054" y="1639958"/>
          <a:ext cx="11061701" cy="467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475">
                  <a:extLst>
                    <a:ext uri="{9D8B030D-6E8A-4147-A177-3AD203B41FA5}">
                      <a16:colId xmlns:a16="http://schemas.microsoft.com/office/drawing/2014/main" val="1234958811"/>
                    </a:ext>
                  </a:extLst>
                </a:gridCol>
                <a:gridCol w="2751168">
                  <a:extLst>
                    <a:ext uri="{9D8B030D-6E8A-4147-A177-3AD203B41FA5}">
                      <a16:colId xmlns:a16="http://schemas.microsoft.com/office/drawing/2014/main" val="2958971541"/>
                    </a:ext>
                  </a:extLst>
                </a:gridCol>
                <a:gridCol w="5516058">
                  <a:extLst>
                    <a:ext uri="{9D8B030D-6E8A-4147-A177-3AD203B41FA5}">
                      <a16:colId xmlns:a16="http://schemas.microsoft.com/office/drawing/2014/main" val="2434396208"/>
                    </a:ext>
                  </a:extLst>
                </a:gridCol>
              </a:tblGrid>
              <a:tr h="22039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51492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产生式左部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71018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产生式右部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3035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isItem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是否为项目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53960"/>
                  </a:ext>
                </a:extLst>
              </a:tr>
              <a:tr h="322556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dotPosition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点的位置，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isItem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为真时有效。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71545"/>
                  </a:ext>
                </a:extLst>
              </a:tr>
              <a:tr h="231971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idx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isItem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为真时有效，表示生成该项目的文法产生式的编号。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29276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expidx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isItem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为真时有效，该项目在语法项目集中的位置。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37140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expDot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根据拓展文法获得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LR(0)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项目的右部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33667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getExpend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int,int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):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Item*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根据拓展文法获得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LR(0)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01425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equals(Item&amp;)</a:t>
                      </a:r>
                      <a:endParaRPr lang="en-US" altLang="zh-CN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判断两个拓展文法或项目是否相等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7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9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3. </a:t>
            </a:r>
            <a:r>
              <a:rPr lang="zh-CN" altLang="en-US" sz="2400" b="1"/>
              <a:t>文法</a:t>
            </a:r>
            <a:r>
              <a:rPr lang="en-US" altLang="zh-CN" sz="2400" b="1"/>
              <a:t>——CFG</a:t>
            </a:r>
            <a:endParaRPr lang="zh-CN" altLang="en-US" sz="2400" b="1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245BCB29-6643-4AB3-8AC7-C8C8E2C7D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03444"/>
              </p:ext>
            </p:extLst>
          </p:nvPr>
        </p:nvGraphicFramePr>
        <p:xfrm>
          <a:off x="1006363" y="1350204"/>
          <a:ext cx="9921796" cy="524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437">
                  <a:extLst>
                    <a:ext uri="{9D8B030D-6E8A-4147-A177-3AD203B41FA5}">
                      <a16:colId xmlns:a16="http://schemas.microsoft.com/office/drawing/2014/main" val="1234958811"/>
                    </a:ext>
                  </a:extLst>
                </a:gridCol>
                <a:gridCol w="4091441">
                  <a:extLst>
                    <a:ext uri="{9D8B030D-6E8A-4147-A177-3AD203B41FA5}">
                      <a16:colId xmlns:a16="http://schemas.microsoft.com/office/drawing/2014/main" val="2958971541"/>
                    </a:ext>
                  </a:extLst>
                </a:gridCol>
                <a:gridCol w="2348918">
                  <a:extLst>
                    <a:ext uri="{9D8B030D-6E8A-4147-A177-3AD203B41FA5}">
                      <a16:colId xmlns:a16="http://schemas.microsoft.com/office/drawing/2014/main" val="2434396208"/>
                    </a:ext>
                  </a:extLst>
                </a:gridCol>
              </a:tblGrid>
              <a:tr h="335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51492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terSymbol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终结符集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71018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unTerSymbol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非终结符集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3035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vector&lt;pair&lt;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int,vector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&lt;int&gt;&gt;&gt;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初始文法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53960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initialItems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vector&lt;Item*&gt;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拓展文法集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71545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expendItems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vector&lt;Item*&gt;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LR(0)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项目集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29276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firstSet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unorderd_map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int,set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&lt;int&gt;&gt;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符号的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37140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getInitItems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构造拓展文法集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233667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getExpendItems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构造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LR(0)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项目集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01425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getFirstSet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int,set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set&lt;int&gt;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求取符号的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2028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calFirstSet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(vector&lt;int&gt;)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Set&lt;int&gt;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求取符号集的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first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74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72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79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4. </a:t>
            </a:r>
            <a:r>
              <a:rPr lang="zh-CN" altLang="en-US" sz="2400" b="1"/>
              <a:t>闭包</a:t>
            </a:r>
            <a:r>
              <a:rPr lang="en-US" altLang="zh-CN" sz="2400" b="1"/>
              <a:t>——Closure</a:t>
            </a:r>
            <a:endParaRPr lang="zh-CN" altLang="en-US" sz="2400" b="1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22994393-2573-40F5-A28E-CF90ED20637B}"/>
              </a:ext>
            </a:extLst>
          </p:cNvPr>
          <p:cNvGraphicFramePr>
            <a:graphicFrameLocks noGrp="1"/>
          </p:cNvGraphicFramePr>
          <p:nvPr/>
        </p:nvGraphicFramePr>
        <p:xfrm>
          <a:off x="761895" y="2305162"/>
          <a:ext cx="10919878" cy="3060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674">
                  <a:extLst>
                    <a:ext uri="{9D8B030D-6E8A-4147-A177-3AD203B41FA5}">
                      <a16:colId xmlns:a16="http://schemas.microsoft.com/office/drawing/2014/main" val="1234958811"/>
                    </a:ext>
                  </a:extLst>
                </a:gridCol>
                <a:gridCol w="2403549">
                  <a:extLst>
                    <a:ext uri="{9D8B030D-6E8A-4147-A177-3AD203B41FA5}">
                      <a16:colId xmlns:a16="http://schemas.microsoft.com/office/drawing/2014/main" val="2958971541"/>
                    </a:ext>
                  </a:extLst>
                </a:gridCol>
                <a:gridCol w="3615655">
                  <a:extLst>
                    <a:ext uri="{9D8B030D-6E8A-4147-A177-3AD203B41FA5}">
                      <a16:colId xmlns:a16="http://schemas.microsoft.com/office/drawing/2014/main" val="2434396208"/>
                    </a:ext>
                  </a:extLst>
                </a:gridCol>
              </a:tblGrid>
              <a:tr h="335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51492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pair&lt;Item*,int&gt;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LR(1)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项目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71018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family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vector&lt;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pair&lt;</a:t>
                      </a:r>
                      <a:r>
                        <a:rPr lang="en-US" altLang="zh-CN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Item*,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闭包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LR(1)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项目集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3035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initialSize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构成闭包初始项目集大小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53960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buildFamolySign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(Item*, int, CFG&amp;, bool)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以指定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LR(1)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项目生成相关项目集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71545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buildFamily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(CFG&amp;)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根据初始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LR(1)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项目集生成闭包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2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19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5900" y="254000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二、数据结构与语法分析表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6054" y="88853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5. </a:t>
            </a:r>
            <a:r>
              <a:rPr lang="zh-CN" altLang="en-US" sz="2400" b="1"/>
              <a:t>分析表</a:t>
            </a:r>
            <a:r>
              <a:rPr lang="en-US" altLang="zh-CN" sz="2400" b="1"/>
              <a:t>——Table</a:t>
            </a:r>
            <a:endParaRPr lang="zh-CN" altLang="en-US" sz="2400" b="1"/>
          </a:p>
        </p:txBody>
      </p:sp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51F6D81B-B3B0-44A3-868D-BC371062AF13}"/>
              </a:ext>
            </a:extLst>
          </p:cNvPr>
          <p:cNvGraphicFramePr>
            <a:graphicFrameLocks noGrp="1"/>
          </p:cNvGraphicFramePr>
          <p:nvPr/>
        </p:nvGraphicFramePr>
        <p:xfrm>
          <a:off x="636061" y="1797969"/>
          <a:ext cx="11091748" cy="308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190">
                  <a:extLst>
                    <a:ext uri="{9D8B030D-6E8A-4147-A177-3AD203B41FA5}">
                      <a16:colId xmlns:a16="http://schemas.microsoft.com/office/drawing/2014/main" val="1234958811"/>
                    </a:ext>
                  </a:extLst>
                </a:gridCol>
                <a:gridCol w="4764947">
                  <a:extLst>
                    <a:ext uri="{9D8B030D-6E8A-4147-A177-3AD203B41FA5}">
                      <a16:colId xmlns:a16="http://schemas.microsoft.com/office/drawing/2014/main" val="2958971541"/>
                    </a:ext>
                  </a:extLst>
                </a:gridCol>
                <a:gridCol w="4563611">
                  <a:extLst>
                    <a:ext uri="{9D8B030D-6E8A-4147-A177-3AD203B41FA5}">
                      <a16:colId xmlns:a16="http://schemas.microsoft.com/office/drawing/2014/main" val="2434396208"/>
                    </a:ext>
                  </a:extLst>
                </a:gridCol>
              </a:tblGrid>
              <a:tr h="3355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851492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cfggram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CFG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待生成分析表的文法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271018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cfgClosures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vector&lt;Closure&gt;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该文法的的闭包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前缀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DFA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状态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3035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vector&lt;pair&lt;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653960"/>
                  </a:ext>
                </a:extLst>
              </a:tr>
              <a:tr h="2580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actiontab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map&lt;int, vector&lt;pair&lt;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文法的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action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71545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gototab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map&lt;int, vector&lt;pair&lt;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文法的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goto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729276"/>
                  </a:ext>
                </a:extLst>
              </a:tr>
              <a:tr h="47137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buildTable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生成该文法的闭包集合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action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表和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goto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6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79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3879</Words>
  <Application>Microsoft Office PowerPoint</Application>
  <PresentationFormat>宽屏</PresentationFormat>
  <Paragraphs>969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0" baseType="lpstr">
      <vt:lpstr>等线</vt:lpstr>
      <vt:lpstr>等线 Light</vt:lpstr>
      <vt:lpstr>黑体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shaoyu</dc:creator>
  <cp:lastModifiedBy>衍尚 程</cp:lastModifiedBy>
  <cp:revision>35</cp:revision>
  <dcterms:created xsi:type="dcterms:W3CDTF">2019-11-18T11:45:22Z</dcterms:created>
  <dcterms:modified xsi:type="dcterms:W3CDTF">2019-11-18T23:46:21Z</dcterms:modified>
</cp:coreProperties>
</file>