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BD8D88-9B24-4219-AE59-5DD87CF5EC7E}"/>
              </a:ext>
            </a:extLst>
          </p:cNvPr>
          <p:cNvSpPr>
            <a:spLocks noGrp="1"/>
          </p:cNvSpPr>
          <p:nvPr>
            <p:ph type="title"/>
          </p:nvPr>
        </p:nvSpPr>
        <p:spPr>
          <a:xfrm>
            <a:off x="982580" y="1"/>
            <a:ext cx="9428746" cy="3946358"/>
          </a:xfrm>
        </p:spPr>
        <p:txBody>
          <a:bodyPr>
            <a:normAutofit fontScale="90000"/>
          </a:bodyPr>
          <a:lstStyle/>
          <a:p>
            <a:r>
              <a:rPr lang="en-US" dirty="0"/>
              <a:t>NAME:NAZARENE GRACE WATHONI</a:t>
            </a:r>
            <a:br>
              <a:rPr lang="en-US" dirty="0"/>
            </a:br>
            <a:r>
              <a:rPr lang="en-US" dirty="0"/>
              <a:t>REGNO:23/05176</a:t>
            </a:r>
            <a:br>
              <a:rPr lang="en-US" dirty="0"/>
            </a:br>
            <a:r>
              <a:rPr lang="en-US" dirty="0"/>
              <a:t>TITLE:BUSINESS AUTOMATION PROCESS(TAVIA)</a:t>
            </a:r>
            <a:br>
              <a:rPr lang="en-US" dirty="0"/>
            </a:br>
            <a:r>
              <a:rPr lang="en-US" dirty="0"/>
              <a:t>DEPARTMENT:SCHOOL OF TECHNOLOGY</a:t>
            </a:r>
            <a:br>
              <a:rPr lang="en-US" dirty="0"/>
            </a:br>
            <a:r>
              <a:rPr lang="en-US" dirty="0"/>
              <a:t>COURSE:DIPLOMA IN BUSINESS INFORMATION TECHNOLOGY</a:t>
            </a:r>
            <a:br>
              <a:rPr lang="en-US" dirty="0"/>
            </a:br>
            <a:r>
              <a:rPr lang="en-US" dirty="0"/>
              <a:t>UNIT:DBIT 506</a:t>
            </a:r>
            <a:br>
              <a:rPr lang="en-US" dirty="0"/>
            </a:br>
            <a:r>
              <a:rPr lang="en-US" dirty="0"/>
              <a:t>SUPERVISOR:ISAAC OKOLA</a:t>
            </a:r>
            <a:br>
              <a:rPr lang="en-US" dirty="0"/>
            </a:br>
            <a:endParaRPr lang="en-US" dirty="0"/>
          </a:p>
        </p:txBody>
      </p:sp>
      <p:sp>
        <p:nvSpPr>
          <p:cNvPr id="5" name="Content Placeholder 4">
            <a:extLst>
              <a:ext uri="{FF2B5EF4-FFF2-40B4-BE49-F238E27FC236}">
                <a16:creationId xmlns:a16="http://schemas.microsoft.com/office/drawing/2014/main" id="{62BB19DC-7E54-4BE8-9892-A0BF1B38AC18}"/>
              </a:ext>
            </a:extLst>
          </p:cNvPr>
          <p:cNvSpPr>
            <a:spLocks noGrp="1"/>
          </p:cNvSpPr>
          <p:nvPr>
            <p:ph idx="1"/>
          </p:nvPr>
        </p:nvSpPr>
        <p:spPr>
          <a:xfrm>
            <a:off x="743953" y="3705726"/>
            <a:ext cx="11079079" cy="4122822"/>
          </a:xfrm>
        </p:spPr>
        <p:txBody>
          <a:bodyPr/>
          <a:lstStyle/>
          <a:p>
            <a:r>
              <a:rPr lang="sw-KE" sz="1800" dirty="0">
                <a:effectLst/>
                <a:latin typeface="Times New Roman" panose="02020603050405020304" pitchFamily="18" charset="0"/>
                <a:ea typeface="Calibri" panose="020F0502020204030204" pitchFamily="34" charset="0"/>
              </a:rPr>
              <a:t>This proposal is submitted IN PARTIAL FULFILMENT OF THE REEQUIREMENTS of the DIPLOMA IN BUSINESS INFORMATION TECHNOLOGY award at KCA University.</a:t>
            </a:r>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46296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C75F-FC0E-421F-A8AA-3B49EDCA0F0F}"/>
              </a:ext>
            </a:extLst>
          </p:cNvPr>
          <p:cNvSpPr>
            <a:spLocks noGrp="1"/>
          </p:cNvSpPr>
          <p:nvPr>
            <p:ph type="title"/>
          </p:nvPr>
        </p:nvSpPr>
        <p:spPr>
          <a:xfrm>
            <a:off x="1141413" y="618518"/>
            <a:ext cx="9109492" cy="777145"/>
          </a:xfrm>
        </p:spPr>
        <p:txBody>
          <a:bodyPr/>
          <a:lstStyle/>
          <a:p>
            <a:r>
              <a:rPr lang="en-US" dirty="0">
                <a:solidFill>
                  <a:schemeClr val="bg1"/>
                </a:solidFill>
              </a:rPr>
              <a:t>BUDGET</a:t>
            </a:r>
          </a:p>
        </p:txBody>
      </p:sp>
      <p:sp>
        <p:nvSpPr>
          <p:cNvPr id="3" name="Content Placeholder 2">
            <a:extLst>
              <a:ext uri="{FF2B5EF4-FFF2-40B4-BE49-F238E27FC236}">
                <a16:creationId xmlns:a16="http://schemas.microsoft.com/office/drawing/2014/main" id="{EBC837DA-64C2-4E4E-ACD1-8CD2A99FEC83}"/>
              </a:ext>
            </a:extLst>
          </p:cNvPr>
          <p:cNvSpPr>
            <a:spLocks noGrp="1"/>
          </p:cNvSpPr>
          <p:nvPr>
            <p:ph idx="1"/>
          </p:nvPr>
        </p:nvSpPr>
        <p:spPr>
          <a:xfrm>
            <a:off x="1141412" y="1074820"/>
            <a:ext cx="10088062" cy="5783179"/>
          </a:xfrm>
        </p:spPr>
        <p:txBody>
          <a:bodyPr/>
          <a:lstStyle/>
          <a:p>
            <a:r>
              <a:rPr lang="en-US" dirty="0"/>
              <a:t>Research and planning-</a:t>
            </a:r>
            <a:r>
              <a:rPr lang="en-US" dirty="0" err="1"/>
              <a:t>ksh</a:t>
            </a:r>
            <a:r>
              <a:rPr lang="en-US" dirty="0"/>
              <a:t> 10,000</a:t>
            </a:r>
          </a:p>
          <a:p>
            <a:r>
              <a:rPr lang="en-US" dirty="0"/>
              <a:t>Design-ksh16,000</a:t>
            </a:r>
          </a:p>
          <a:p>
            <a:r>
              <a:rPr lang="en-US" dirty="0"/>
              <a:t>Development-</a:t>
            </a:r>
            <a:r>
              <a:rPr lang="en-US" dirty="0" err="1"/>
              <a:t>ksh</a:t>
            </a:r>
            <a:r>
              <a:rPr lang="en-US" dirty="0"/>
              <a:t> 53,000</a:t>
            </a:r>
          </a:p>
          <a:p>
            <a:r>
              <a:rPr lang="en-US" dirty="0"/>
              <a:t>Testing and deployment-ksh15,000</a:t>
            </a:r>
          </a:p>
          <a:p>
            <a:r>
              <a:rPr lang="en-US" dirty="0" err="1"/>
              <a:t>Markeing</a:t>
            </a:r>
            <a:r>
              <a:rPr lang="en-US" dirty="0"/>
              <a:t> and branding-ksh30,000</a:t>
            </a:r>
          </a:p>
          <a:p>
            <a:r>
              <a:rPr lang="en-US" dirty="0"/>
              <a:t>Maintainance-ksh25,000</a:t>
            </a:r>
          </a:p>
        </p:txBody>
      </p:sp>
    </p:spTree>
    <p:extLst>
      <p:ext uri="{BB962C8B-B14F-4D97-AF65-F5344CB8AC3E}">
        <p14:creationId xmlns:p14="http://schemas.microsoft.com/office/powerpoint/2010/main" val="37036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617F-855A-4840-8622-A8F323A8DC4C}"/>
              </a:ext>
            </a:extLst>
          </p:cNvPr>
          <p:cNvSpPr>
            <a:spLocks noGrp="1"/>
          </p:cNvSpPr>
          <p:nvPr>
            <p:ph type="title"/>
          </p:nvPr>
        </p:nvSpPr>
        <p:spPr>
          <a:xfrm>
            <a:off x="1141413" y="618518"/>
            <a:ext cx="8323429" cy="448281"/>
          </a:xfrm>
        </p:spPr>
        <p:txBody>
          <a:bodyPr>
            <a:normAutofit fontScale="90000"/>
          </a:bodyPr>
          <a:lstStyle/>
          <a:p>
            <a:r>
              <a:rPr lang="en-US" dirty="0">
                <a:solidFill>
                  <a:schemeClr val="bg1"/>
                </a:solidFill>
              </a:rPr>
              <a:t>Project schedule</a:t>
            </a:r>
          </a:p>
        </p:txBody>
      </p:sp>
      <p:sp>
        <p:nvSpPr>
          <p:cNvPr id="3" name="Content Placeholder 2">
            <a:extLst>
              <a:ext uri="{FF2B5EF4-FFF2-40B4-BE49-F238E27FC236}">
                <a16:creationId xmlns:a16="http://schemas.microsoft.com/office/drawing/2014/main" id="{9D38684E-EDD4-461F-A8DC-F93F8221A1C3}"/>
              </a:ext>
            </a:extLst>
          </p:cNvPr>
          <p:cNvSpPr>
            <a:spLocks noGrp="1"/>
          </p:cNvSpPr>
          <p:nvPr>
            <p:ph idx="1"/>
          </p:nvPr>
        </p:nvSpPr>
        <p:spPr>
          <a:xfrm>
            <a:off x="1141412" y="1066798"/>
            <a:ext cx="9909175" cy="5791201"/>
          </a:xfrm>
        </p:spPr>
        <p:txBody>
          <a:bodyPr/>
          <a:lstStyle/>
          <a:p>
            <a:r>
              <a:rPr lang="en-US" dirty="0"/>
              <a:t>Proposal-3 days</a:t>
            </a:r>
          </a:p>
          <a:p>
            <a:r>
              <a:rPr lang="en-US" dirty="0"/>
              <a:t>Research-7days</a:t>
            </a:r>
          </a:p>
          <a:p>
            <a:r>
              <a:rPr lang="en-US" dirty="0"/>
              <a:t>Requirement analysis-7 days</a:t>
            </a:r>
          </a:p>
          <a:p>
            <a:r>
              <a:rPr lang="en-US" dirty="0"/>
              <a:t>Designing-7 days</a:t>
            </a:r>
          </a:p>
          <a:p>
            <a:r>
              <a:rPr lang="en-US" dirty="0"/>
              <a:t>Implementation-7days</a:t>
            </a:r>
          </a:p>
          <a:p>
            <a:r>
              <a:rPr lang="en-US" dirty="0"/>
              <a:t>Testing and debugging-7days</a:t>
            </a:r>
          </a:p>
          <a:p>
            <a:r>
              <a:rPr lang="en-US" dirty="0"/>
              <a:t>Deployment and maintainance-14 days</a:t>
            </a:r>
          </a:p>
        </p:txBody>
      </p:sp>
    </p:spTree>
    <p:extLst>
      <p:ext uri="{BB962C8B-B14F-4D97-AF65-F5344CB8AC3E}">
        <p14:creationId xmlns:p14="http://schemas.microsoft.com/office/powerpoint/2010/main" val="410800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B15F-69EA-4A77-AA3C-7581AA4A82D8}"/>
              </a:ext>
            </a:extLst>
          </p:cNvPr>
          <p:cNvSpPr>
            <a:spLocks noGrp="1"/>
          </p:cNvSpPr>
          <p:nvPr>
            <p:ph type="title"/>
          </p:nvPr>
        </p:nvSpPr>
        <p:spPr>
          <a:xfrm>
            <a:off x="772445" y="137254"/>
            <a:ext cx="9093450" cy="632766"/>
          </a:xfrm>
        </p:spPr>
        <p:txBody>
          <a:bodyPr/>
          <a:lstStyle/>
          <a:p>
            <a:r>
              <a:rPr lang="en-US" dirty="0">
                <a:solidFill>
                  <a:schemeClr val="bg1"/>
                </a:solidFill>
              </a:rPr>
              <a:t>references</a:t>
            </a:r>
          </a:p>
        </p:txBody>
      </p:sp>
      <p:sp>
        <p:nvSpPr>
          <p:cNvPr id="3" name="Content Placeholder 2">
            <a:extLst>
              <a:ext uri="{FF2B5EF4-FFF2-40B4-BE49-F238E27FC236}">
                <a16:creationId xmlns:a16="http://schemas.microsoft.com/office/drawing/2014/main" id="{2FE9C52E-7B87-48C9-BDA8-E0D3FEC6ADD6}"/>
              </a:ext>
            </a:extLst>
          </p:cNvPr>
          <p:cNvSpPr>
            <a:spLocks noGrp="1"/>
          </p:cNvSpPr>
          <p:nvPr>
            <p:ph idx="1"/>
          </p:nvPr>
        </p:nvSpPr>
        <p:spPr>
          <a:xfrm>
            <a:off x="772446" y="805695"/>
            <a:ext cx="10072018" cy="7279526"/>
          </a:xfrm>
        </p:spPr>
        <p:txBody>
          <a:bodyPr>
            <a:normAutofit fontScale="92500" lnSpcReduction="2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1. De </a:t>
            </a:r>
            <a:r>
              <a:rPr lang="en-US" sz="1800" dirty="0" err="1">
                <a:effectLst/>
                <a:latin typeface="Calibri" panose="020F0502020204030204" pitchFamily="34" charset="0"/>
                <a:ea typeface="Calibri" panose="020F0502020204030204" pitchFamily="34" charset="0"/>
              </a:rPr>
              <a:t>Sanctics</a:t>
            </a:r>
            <a:r>
              <a:rPr lang="en-US" sz="1800" dirty="0">
                <a:effectLst/>
                <a:latin typeface="Calibri" panose="020F0502020204030204" pitchFamily="34" charset="0"/>
                <a:ea typeface="Calibri" panose="020F0502020204030204" pitchFamily="34" charset="0"/>
              </a:rPr>
              <a:t>, G and Poole, M.S., 1994. Capturing the complexity in advanced technology use: Adaptive Structuration theory. </a:t>
            </a:r>
            <a:r>
              <a:rPr lang="en-US" sz="1800" dirty="0" err="1">
                <a:effectLst/>
                <a:latin typeface="Calibri" panose="020F0502020204030204" pitchFamily="34" charset="0"/>
                <a:ea typeface="Calibri" panose="020F0502020204030204" pitchFamily="34" charset="0"/>
              </a:rPr>
              <a:t>Organisation</a:t>
            </a:r>
            <a:r>
              <a:rPr lang="en-US" sz="1800" dirty="0">
                <a:effectLst/>
                <a:latin typeface="Calibri" panose="020F0502020204030204" pitchFamily="34" charset="0"/>
                <a:ea typeface="Calibri" panose="020F0502020204030204" pitchFamily="34" charset="0"/>
              </a:rPr>
              <a:t> Science, 5 (2), pp. 121-144</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2. Django Project, 2024. Django Official Documentation. Available at: https:// www. djangoproject.com [Accessed 13 Feb. 2025].</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3 Laudon, K.C and Traver, C.G., 2020. E-commerce 2020: Business, Technology, Society. Pearson.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4. Magento, 2023. Magento Commerce Cloud Guide. Available at: https:// www.Magento.com</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err="1">
                <a:effectLst/>
                <a:latin typeface="Calibri" panose="020F0502020204030204" pitchFamily="34" charset="0"/>
                <a:ea typeface="Calibri" panose="020F0502020204030204" pitchFamily="34" charset="0"/>
              </a:rPr>
              <a:t>Accerved</a:t>
            </a:r>
            <a:r>
              <a:rPr lang="en-US" sz="1800" dirty="0">
                <a:effectLst/>
                <a:latin typeface="Calibri" panose="020F0502020204030204" pitchFamily="34" charset="0"/>
                <a:ea typeface="Calibri" panose="020F0502020204030204" pitchFamily="34" charset="0"/>
              </a:rPr>
              <a:t> 13. Feb 2025]</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5. Odoo, 2023. </a:t>
            </a:r>
            <a:r>
              <a:rPr lang="en-US" sz="1800" dirty="0" err="1">
                <a:effectLst/>
                <a:latin typeface="Calibri" panose="020F0502020204030204" pitchFamily="34" charset="0"/>
                <a:ea typeface="Calibri" panose="020F0502020204030204" pitchFamily="34" charset="0"/>
              </a:rPr>
              <a:t>Ddoo</a:t>
            </a:r>
            <a:r>
              <a:rPr lang="en-US" sz="1800" dirty="0">
                <a:effectLst/>
                <a:latin typeface="Calibri" panose="020F0502020204030204" pitchFamily="34" charset="0"/>
                <a:ea typeface="Calibri" panose="020F0502020204030204" pitchFamily="34" charset="0"/>
              </a:rPr>
              <a:t> e Commerce and Business Process Automation. Available at https: // www. Odoo.com</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Accessed 13. Feb 2025</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6. Woo Commerce, 2023.</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WooCommerce Developer Guide. Available at https://www.woocommerce.com</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200000"/>
              </a:lnSpc>
              <a:spcBef>
                <a:spcPts val="0"/>
              </a:spcBef>
              <a:spcAft>
                <a:spcPts val="1000"/>
              </a:spcAft>
            </a:pPr>
            <a:r>
              <a:rPr lang="sw-KE" sz="1800" dirty="0">
                <a:effectLst/>
                <a:latin typeface="Times New Roman" panose="02020603050405020304" pitchFamily="18"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3326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E162-0FC1-4FD3-A778-D54B981A03B1}"/>
              </a:ext>
            </a:extLst>
          </p:cNvPr>
          <p:cNvSpPr>
            <a:spLocks noGrp="1"/>
          </p:cNvSpPr>
          <p:nvPr>
            <p:ph type="title"/>
          </p:nvPr>
        </p:nvSpPr>
        <p:spPr/>
        <p:txBody>
          <a:bodyPr/>
          <a:lstStyle/>
          <a:p>
            <a:pPr marL="0" marR="0">
              <a:lnSpc>
                <a:spcPct val="106000"/>
              </a:lnSpc>
              <a:spcBef>
                <a:spcPts val="1200"/>
              </a:spcBef>
              <a:spcAft>
                <a:spcPts val="0"/>
              </a:spcAft>
            </a:pPr>
            <a:r>
              <a:rPr lang="en-US" sz="1800" b="1" kern="0" dirty="0">
                <a:solidFill>
                  <a:srgbClr val="2F5496"/>
                </a:solidFill>
                <a:effectLst/>
                <a:latin typeface="Times New Roman" panose="02020603050405020304" pitchFamily="18" charset="0"/>
                <a:cs typeface="Times New Roman" panose="02020603050405020304" pitchFamily="18" charset="0"/>
              </a:rPr>
              <a:t>Declaration of originality</a:t>
            </a:r>
            <a:br>
              <a:rPr lang="en-US" sz="1800" b="1" kern="0" dirty="0">
                <a:solidFill>
                  <a:srgbClr val="2F5496"/>
                </a:solidFill>
                <a:effectLst/>
                <a:latin typeface="Calibri Light" panose="020F03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9089B031-B8EC-4726-9F01-ABD5A4874428}"/>
              </a:ext>
            </a:extLst>
          </p:cNvPr>
          <p:cNvSpPr>
            <a:spLocks noGrp="1"/>
          </p:cNvSpPr>
          <p:nvPr>
            <p:ph idx="1"/>
          </p:nvPr>
        </p:nvSpPr>
        <p:spPr>
          <a:xfrm>
            <a:off x="673768" y="1572126"/>
            <a:ext cx="11149264" cy="4491790"/>
          </a:xfrm>
        </p:spPr>
        <p:txBody>
          <a:bodyPr>
            <a:normAutofit/>
          </a:bodyPr>
          <a:lstStyle/>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I, Nazalene Grace Wathoni Njau confirm that this project titled ,Business Automation Process e- Commerce System for Tavia is my original work. Any external sources used have been acknowledged through duly proper referencing.</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I understand that plagiarism is a serious academic  offense and accept full responsibility for ensuring that this  document adheres to the principlesof  academic integrity.</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Signature:________________.</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r>
              <a:rPr lang="sw-KE" sz="1800" dirty="0">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r>
              <a:rPr lang="sw-KE" sz="1800" dirty="0">
                <a:effectLst/>
                <a:latin typeface="Calibri" panose="020F0502020204030204" pitchFamily="34" charset="0"/>
                <a:ea typeface="Calibri" panose="020F0502020204030204" pitchFamily="34" charset="0"/>
              </a:rPr>
              <a:t>Date: 13th February 2025</a:t>
            </a:r>
            <a:endParaRPr lang="en-US" dirty="0"/>
          </a:p>
        </p:txBody>
      </p:sp>
    </p:spTree>
    <p:extLst>
      <p:ext uri="{BB962C8B-B14F-4D97-AF65-F5344CB8AC3E}">
        <p14:creationId xmlns:p14="http://schemas.microsoft.com/office/powerpoint/2010/main" val="62935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32E0-0C70-4978-9752-2B9E038999D1}"/>
              </a:ext>
            </a:extLst>
          </p:cNvPr>
          <p:cNvSpPr>
            <a:spLocks noGrp="1"/>
          </p:cNvSpPr>
          <p:nvPr>
            <p:ph type="title"/>
          </p:nvPr>
        </p:nvSpPr>
        <p:spPr/>
        <p:txBody>
          <a:bodyPr>
            <a:normAutofit/>
          </a:bodyPr>
          <a:lstStyle/>
          <a:p>
            <a:r>
              <a:rPr lang="en-US" sz="2400" b="1" kern="0" dirty="0">
                <a:solidFill>
                  <a:srgbClr val="2F5496"/>
                </a:solidFill>
                <a:effectLst/>
                <a:latin typeface="Calibri Light" panose="020F0302020204030204" pitchFamily="34" charset="0"/>
                <a:cs typeface="Times New Roman" panose="02020603050405020304" pitchFamily="18" charset="0"/>
              </a:rPr>
              <a:t>TABLE OF CONTENTS</a:t>
            </a:r>
            <a:br>
              <a:rPr lang="en-US" sz="2400" b="1" kern="0" dirty="0">
                <a:solidFill>
                  <a:srgbClr val="2F5496"/>
                </a:solidFill>
                <a:effectLst/>
                <a:latin typeface="Calibri Light" panose="020F03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194DD78B-CFC5-4C18-BFF0-B04B57AD201C}"/>
              </a:ext>
            </a:extLst>
          </p:cNvPr>
          <p:cNvSpPr>
            <a:spLocks noGrp="1"/>
          </p:cNvSpPr>
          <p:nvPr>
            <p:ph idx="1"/>
          </p:nvPr>
        </p:nvSpPr>
        <p:spPr>
          <a:xfrm>
            <a:off x="948908" y="1658142"/>
            <a:ext cx="9905998" cy="4710573"/>
          </a:xfrm>
        </p:spPr>
        <p:txBody>
          <a:bodyPr>
            <a:normAutofit fontScale="92500" lnSpcReduction="10000"/>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1.Background</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2.Problem statement</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3.Proposed solution</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4.Objectives</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5.Literature Review</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6.Methodology</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 7.Budget and Resources</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8.Project </a:t>
            </a:r>
            <a:r>
              <a:rPr lang="en-US" sz="1800" b="1" dirty="0" err="1">
                <a:effectLst/>
                <a:latin typeface="Calibri" panose="020F0502020204030204" pitchFamily="34" charset="0"/>
                <a:ea typeface="Calibri" panose="020F0502020204030204" pitchFamily="34" charset="0"/>
              </a:rPr>
              <a:t>schedulE</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rPr>
              <a:t>9.Reference</a:t>
            </a:r>
            <a:endParaRPr lang="en-US" sz="1800" dirty="0">
              <a:effectLst/>
              <a:latin typeface="Calibri" panose="020F0502020204030204" pitchFamily="34" charset="0"/>
              <a:ea typeface="Calibri" panose="020F0502020204030204" pitchFamily="34" charset="0"/>
            </a:endParaRPr>
          </a:p>
          <a:p>
            <a:br>
              <a:rPr lang="sw-KE" sz="1800" dirty="0">
                <a:effectLst/>
                <a:latin typeface="Calibri" panose="020F0502020204030204" pitchFamily="34" charset="0"/>
                <a:ea typeface="Calibri" panose="020F0502020204030204" pitchFamily="34" charset="0"/>
              </a:rPr>
            </a:br>
            <a:endParaRPr lang="en-US" dirty="0"/>
          </a:p>
        </p:txBody>
      </p:sp>
    </p:spTree>
    <p:extLst>
      <p:ext uri="{BB962C8B-B14F-4D97-AF65-F5344CB8AC3E}">
        <p14:creationId xmlns:p14="http://schemas.microsoft.com/office/powerpoint/2010/main" val="231337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A9F4-7DEF-4E41-9AB3-ADA93582EB1E}"/>
              </a:ext>
            </a:extLst>
          </p:cNvPr>
          <p:cNvSpPr>
            <a:spLocks noGrp="1"/>
          </p:cNvSpPr>
          <p:nvPr>
            <p:ph type="title"/>
          </p:nvPr>
        </p:nvSpPr>
        <p:spPr/>
        <p:txBody>
          <a:bodyPr/>
          <a:lstStyle/>
          <a:p>
            <a:r>
              <a:rPr lang="en-US" dirty="0">
                <a:solidFill>
                  <a:schemeClr val="bg1"/>
                </a:solidFill>
              </a:rPr>
              <a:t>BACKGROUND</a:t>
            </a:r>
          </a:p>
        </p:txBody>
      </p:sp>
      <p:sp>
        <p:nvSpPr>
          <p:cNvPr id="3" name="Content Placeholder 2">
            <a:extLst>
              <a:ext uri="{FF2B5EF4-FFF2-40B4-BE49-F238E27FC236}">
                <a16:creationId xmlns:a16="http://schemas.microsoft.com/office/drawing/2014/main" id="{BC80E947-E4CE-42B3-914B-64C77DA83D94}"/>
              </a:ext>
            </a:extLst>
          </p:cNvPr>
          <p:cNvSpPr>
            <a:spLocks noGrp="1"/>
          </p:cNvSpPr>
          <p:nvPr>
            <p:ph idx="1"/>
          </p:nvPr>
        </p:nvSpPr>
        <p:spPr>
          <a:xfrm>
            <a:off x="1141412" y="2249486"/>
            <a:ext cx="11050588" cy="4873209"/>
          </a:xfrm>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A Business Automation Process e-Commerce project for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is an e -Commerce platform built using Python Django to ensure scalability and security. It specializes in fashion items such as bags, shoes, clothes and jewelry. The platform aims to provide a seamless shopping experience by automating key business </a:t>
            </a:r>
            <a:r>
              <a:rPr lang="en-US" sz="1800" dirty="0" err="1">
                <a:effectLst/>
                <a:latin typeface="Calibri" panose="020F0502020204030204" pitchFamily="34" charset="0"/>
                <a:ea typeface="Calibri" panose="020F0502020204030204" pitchFamily="34" charset="0"/>
              </a:rPr>
              <a:t>processs</a:t>
            </a:r>
            <a:r>
              <a:rPr lang="en-US" sz="1800" dirty="0">
                <a:effectLst/>
                <a:latin typeface="Calibri" panose="020F0502020204030204" pitchFamily="34" charset="0"/>
                <a:ea typeface="Calibri" panose="020F0502020204030204" pitchFamily="34" charset="0"/>
              </a:rPr>
              <a:t>, reducing human effort and Improving efficiency.</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endParaRPr lang="en-US" dirty="0"/>
          </a:p>
        </p:txBody>
      </p:sp>
    </p:spTree>
    <p:extLst>
      <p:ext uri="{BB962C8B-B14F-4D97-AF65-F5344CB8AC3E}">
        <p14:creationId xmlns:p14="http://schemas.microsoft.com/office/powerpoint/2010/main" val="39625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7EF0-461A-41DE-84FB-23B0091C1D47}"/>
              </a:ext>
            </a:extLst>
          </p:cNvPr>
          <p:cNvSpPr>
            <a:spLocks noGrp="1"/>
          </p:cNvSpPr>
          <p:nvPr>
            <p:ph type="title"/>
          </p:nvPr>
        </p:nvSpPr>
        <p:spPr>
          <a:xfrm>
            <a:off x="708276" y="327514"/>
            <a:ext cx="9905998" cy="1478570"/>
          </a:xfrm>
        </p:spPr>
        <p:txBody>
          <a:bodyPr/>
          <a:lstStyle/>
          <a:p>
            <a:r>
              <a:rPr lang="en-US" dirty="0">
                <a:solidFill>
                  <a:schemeClr val="bg1"/>
                </a:solidFill>
              </a:rPr>
              <a:t>PROBLEM STATEMENT</a:t>
            </a:r>
          </a:p>
        </p:txBody>
      </p:sp>
      <p:sp>
        <p:nvSpPr>
          <p:cNvPr id="3" name="Content Placeholder 2">
            <a:extLst>
              <a:ext uri="{FF2B5EF4-FFF2-40B4-BE49-F238E27FC236}">
                <a16:creationId xmlns:a16="http://schemas.microsoft.com/office/drawing/2014/main" id="{1BD4E33C-B65F-412C-86A5-6DD390AD6FDF}"/>
              </a:ext>
            </a:extLst>
          </p:cNvPr>
          <p:cNvSpPr>
            <a:spLocks noGrp="1"/>
          </p:cNvSpPr>
          <p:nvPr>
            <p:ph idx="1"/>
          </p:nvPr>
        </p:nvSpPr>
        <p:spPr>
          <a:xfrm>
            <a:off x="435560" y="1510202"/>
            <a:ext cx="10633493" cy="4345165"/>
          </a:xfrm>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Many e-Commerce businesses face operational inefficiencies due to manual </a:t>
            </a:r>
            <a:r>
              <a:rPr lang="en-US" sz="1800" dirty="0" err="1">
                <a:effectLst/>
                <a:latin typeface="Calibri" panose="020F0502020204030204" pitchFamily="34" charset="0"/>
                <a:ea typeface="Calibri" panose="020F0502020204030204" pitchFamily="34" charset="0"/>
              </a:rPr>
              <a:t>processess</a:t>
            </a:r>
            <a:r>
              <a:rPr lang="en-US" sz="1800" dirty="0">
                <a:effectLst/>
                <a:latin typeface="Calibri" panose="020F0502020204030204" pitchFamily="34" charset="0"/>
                <a:ea typeface="Calibri" panose="020F0502020204030204" pitchFamily="34" charset="0"/>
              </a:rPr>
              <a:t> in inventory management, order processing and customer interactions.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leads to congestion leading to lagging in business operations in an organization, hindering the daily running of the business.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Sometimes the hinderance may lead to losses in the business.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endParaRPr lang="en-US" dirty="0"/>
          </a:p>
        </p:txBody>
      </p:sp>
    </p:spTree>
    <p:extLst>
      <p:ext uri="{BB962C8B-B14F-4D97-AF65-F5344CB8AC3E}">
        <p14:creationId xmlns:p14="http://schemas.microsoft.com/office/powerpoint/2010/main" val="278017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FC91-E8CD-4F48-8503-F8885D57A58A}"/>
              </a:ext>
            </a:extLst>
          </p:cNvPr>
          <p:cNvSpPr>
            <a:spLocks noGrp="1"/>
          </p:cNvSpPr>
          <p:nvPr>
            <p:ph type="title"/>
          </p:nvPr>
        </p:nvSpPr>
        <p:spPr/>
        <p:txBody>
          <a:bodyPr/>
          <a:lstStyle/>
          <a:p>
            <a:r>
              <a:rPr lang="en-US" dirty="0">
                <a:solidFill>
                  <a:schemeClr val="bg1"/>
                </a:solidFill>
              </a:rPr>
              <a:t>PROPOSED SOLUTION</a:t>
            </a:r>
          </a:p>
        </p:txBody>
      </p:sp>
      <p:sp>
        <p:nvSpPr>
          <p:cNvPr id="3" name="Content Placeholder 2">
            <a:extLst>
              <a:ext uri="{FF2B5EF4-FFF2-40B4-BE49-F238E27FC236}">
                <a16:creationId xmlns:a16="http://schemas.microsoft.com/office/drawing/2014/main" id="{08089909-D661-4498-BFDE-15BA38C62755}"/>
              </a:ext>
            </a:extLst>
          </p:cNvPr>
          <p:cNvSpPr>
            <a:spLocks noGrp="1"/>
          </p:cNvSpPr>
          <p:nvPr>
            <p:ph idx="1"/>
          </p:nvPr>
        </p:nvSpPr>
        <p:spPr>
          <a:xfrm>
            <a:off x="1141412" y="1543634"/>
            <a:ext cx="10055977" cy="4889250"/>
          </a:xfrm>
        </p:spPr>
        <p:txBody>
          <a:bodyPr/>
          <a:lstStyle/>
          <a:p>
            <a:pPr marL="0" marR="0">
              <a:lnSpc>
                <a:spcPct val="200000"/>
              </a:lnSpc>
              <a:spcBef>
                <a:spcPts val="0"/>
              </a:spcBef>
              <a:spcAft>
                <a:spcPts val="1000"/>
              </a:spcAft>
            </a:pPr>
            <a:r>
              <a:rPr lang="en-US" sz="1800" dirty="0">
                <a:effectLst/>
                <a:latin typeface="Calibri" panose="020F0502020204030204" pitchFamily="34" charset="0"/>
                <a:ea typeface="Calibri" panose="020F0502020204030204" pitchFamily="34" charset="0"/>
              </a:rPr>
              <a:t>By integrating a Business Automation Process System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will Optimize its operations, minimize human Intervention and enhance customer satisfaction.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system includes email automation for order Confirmations, promotions and abandoned cart reminders. It can calculate total cart value, track and update inventory automatically and give sales, inventory, order and customer </a:t>
            </a:r>
            <a:r>
              <a:rPr lang="en-US" sz="1800" dirty="0" err="1">
                <a:effectLst/>
                <a:latin typeface="Calibri" panose="020F0502020204030204" pitchFamily="34" charset="0"/>
                <a:ea typeface="Calibri" panose="020F0502020204030204" pitchFamily="34" charset="0"/>
              </a:rPr>
              <a:t>reports.It</a:t>
            </a:r>
            <a:r>
              <a:rPr lang="en-US" sz="1800" dirty="0">
                <a:effectLst/>
                <a:latin typeface="Calibri" panose="020F0502020204030204" pitchFamily="34" charset="0"/>
                <a:ea typeface="Calibri" panose="020F0502020204030204" pitchFamily="34" charset="0"/>
              </a:rPr>
              <a:t> offers a user friendly shopping cart with seamless checkout.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introduction of a business automation process will lead to smooth running of events at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store,since</a:t>
            </a:r>
            <a:r>
              <a:rPr lang="en-US" sz="1800" dirty="0">
                <a:effectLst/>
                <a:latin typeface="Calibri" panose="020F0502020204030204" pitchFamily="34" charset="0"/>
                <a:ea typeface="Calibri" panose="020F0502020204030204" pitchFamily="34" charset="0"/>
              </a:rPr>
              <a:t> the congestion is dealt with.</a:t>
            </a:r>
          </a:p>
          <a:p>
            <a:endParaRPr lang="en-US" dirty="0"/>
          </a:p>
        </p:txBody>
      </p:sp>
    </p:spTree>
    <p:extLst>
      <p:ext uri="{BB962C8B-B14F-4D97-AF65-F5344CB8AC3E}">
        <p14:creationId xmlns:p14="http://schemas.microsoft.com/office/powerpoint/2010/main" val="159782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5C3B-564F-409F-88C0-873389AD564A}"/>
              </a:ext>
            </a:extLst>
          </p:cNvPr>
          <p:cNvSpPr>
            <a:spLocks noGrp="1"/>
          </p:cNvSpPr>
          <p:nvPr>
            <p:ph type="title"/>
          </p:nvPr>
        </p:nvSpPr>
        <p:spPr/>
        <p:txBody>
          <a:bodyPr/>
          <a:lstStyle/>
          <a:p>
            <a:r>
              <a:rPr lang="en-US" dirty="0">
                <a:solidFill>
                  <a:schemeClr val="bg1"/>
                </a:solidFill>
              </a:rPr>
              <a:t>OBJECTIVES</a:t>
            </a:r>
          </a:p>
        </p:txBody>
      </p:sp>
      <p:sp>
        <p:nvSpPr>
          <p:cNvPr id="3" name="Content Placeholder 2">
            <a:extLst>
              <a:ext uri="{FF2B5EF4-FFF2-40B4-BE49-F238E27FC236}">
                <a16:creationId xmlns:a16="http://schemas.microsoft.com/office/drawing/2014/main" id="{69DC9B4E-7D5E-4175-AC4D-41B89657E9BE}"/>
              </a:ext>
            </a:extLst>
          </p:cNvPr>
          <p:cNvSpPr>
            <a:spLocks noGrp="1"/>
          </p:cNvSpPr>
          <p:nvPr>
            <p:ph idx="1"/>
          </p:nvPr>
        </p:nvSpPr>
        <p:spPr>
          <a:xfrm>
            <a:off x="1141412" y="1491916"/>
            <a:ext cx="9905999" cy="4299285"/>
          </a:xfrm>
        </p:spPr>
        <p:txBody>
          <a:bodyPr>
            <a:normAutofit lnSpcReduction="10000"/>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sw-KE" sz="1800" dirty="0">
                <a:effectLst/>
                <a:latin typeface="Times New Roman" panose="02020603050405020304" pitchFamily="18" charset="0"/>
                <a:ea typeface="Calibri" panose="020F0502020204030204" pitchFamily="34" charset="0"/>
              </a:rPr>
              <a:t>To understand the specific need of the customers</a:t>
            </a:r>
          </a:p>
          <a:p>
            <a:pPr marL="0" marR="0">
              <a:lnSpc>
                <a:spcPct val="115000"/>
              </a:lnSpc>
              <a:spcBef>
                <a:spcPts val="0"/>
              </a:spcBef>
              <a:spcAft>
                <a:spcPts val="1000"/>
              </a:spcAft>
            </a:pPr>
            <a:r>
              <a:rPr lang="sw-KE" sz="1800" dirty="0">
                <a:effectLst/>
                <a:latin typeface="Times New Roman" panose="02020603050405020304" pitchFamily="18" charset="0"/>
                <a:ea typeface="Calibri" panose="020F0502020204030204" pitchFamily="34" charset="0"/>
              </a:rPr>
              <a:t>To identify challenges and gaps in existing businesses</a:t>
            </a:r>
            <a:endParaRPr lang="en-US" sz="1800" dirty="0">
              <a:effectLst/>
              <a:latin typeface="Calibri" panose="020F0502020204030204" pitchFamily="34" charset="0"/>
              <a:ea typeface="Calibri" panose="020F0502020204030204" pitchFamily="34" charset="0"/>
            </a:endParaRPr>
          </a:p>
          <a:p>
            <a:pPr marL="0" marR="0" indent="0">
              <a:lnSpc>
                <a:spcPct val="115000"/>
              </a:lnSpc>
              <a:spcBef>
                <a:spcPts val="0"/>
              </a:spcBef>
              <a:spcAft>
                <a:spcPts val="1000"/>
              </a:spcAft>
              <a:buNone/>
            </a:pPr>
            <a:r>
              <a:rPr lang="sw-KE" sz="1800" dirty="0">
                <a:effectLst/>
                <a:latin typeface="Times New Roman" panose="02020603050405020304" pitchFamily="18" charset="0"/>
                <a:ea typeface="Calibri" panose="020F0502020204030204" pitchFamily="34" charset="0"/>
              </a:rPr>
              <a:t>To create a user-friendly web that facilitates buying of products with ease-To design a system  that is  scalable </a:t>
            </a:r>
            <a:endParaRPr lang="en-US" sz="1800" dirty="0">
              <a:effectLst/>
              <a:latin typeface="Calibri" panose="020F0502020204030204" pitchFamily="34" charset="0"/>
              <a:ea typeface="Calibri" panose="020F0502020204030204" pitchFamily="34" charset="0"/>
            </a:endParaRPr>
          </a:p>
          <a:p>
            <a:pPr marL="0" marR="0" indent="0">
              <a:lnSpc>
                <a:spcPct val="115000"/>
              </a:lnSpc>
              <a:spcBef>
                <a:spcPts val="0"/>
              </a:spcBef>
              <a:spcAft>
                <a:spcPts val="1000"/>
              </a:spcAft>
              <a:buNone/>
            </a:pPr>
            <a:r>
              <a:rPr lang="sw-KE" sz="1800" dirty="0">
                <a:effectLst/>
                <a:latin typeface="Times New Roman" panose="02020603050405020304" pitchFamily="18" charset="0"/>
                <a:ea typeface="Calibri" panose="020F0502020204030204" pitchFamily="34" charset="0"/>
              </a:rPr>
              <a:t>-To build a secure web-based system for ordering of products</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sw-KE" sz="1800" dirty="0">
                <a:effectLst/>
                <a:latin typeface="Times New Roman" panose="02020603050405020304" pitchFamily="18" charset="0"/>
                <a:ea typeface="Calibri" panose="020F0502020204030204" pitchFamily="34" charset="0"/>
              </a:rPr>
              <a:t>-To develop a  database that stores customer details thus keeping track of the business activities</a:t>
            </a:r>
            <a:endParaRPr lang="en-US" sz="1800" dirty="0">
              <a:effectLst/>
              <a:latin typeface="Calibri" panose="020F0502020204030204" pitchFamily="34" charset="0"/>
              <a:ea typeface="Calibri" panose="020F0502020204030204" pitchFamily="34" charset="0"/>
            </a:endParaRPr>
          </a:p>
          <a:p>
            <a:pPr marL="0" marR="0" indent="0">
              <a:lnSpc>
                <a:spcPct val="115000"/>
              </a:lnSpc>
              <a:spcBef>
                <a:spcPts val="0"/>
              </a:spcBef>
              <a:spcAft>
                <a:spcPts val="1000"/>
              </a:spcAft>
              <a:buNone/>
            </a:pPr>
            <a:r>
              <a:rPr lang="sw-KE" sz="1800" dirty="0">
                <a:effectLst/>
                <a:latin typeface="Times New Roman" panose="02020603050405020304" pitchFamily="18" charset="0"/>
                <a:ea typeface="Calibri" panose="020F0502020204030204" pitchFamily="34" charset="0"/>
              </a:rPr>
              <a:t>Conduct a unit testing to verify the functionality of individual system components</a:t>
            </a:r>
            <a:endParaRPr lang="en-US" sz="1800" dirty="0">
              <a:effectLst/>
              <a:latin typeface="Calibri" panose="020F0502020204030204" pitchFamily="34" charset="0"/>
              <a:ea typeface="Calibri" panose="020F0502020204030204" pitchFamily="34" charset="0"/>
            </a:endParaRPr>
          </a:p>
          <a:p>
            <a:pPr marL="0" marR="0" indent="0">
              <a:lnSpc>
                <a:spcPct val="115000"/>
              </a:lnSpc>
              <a:spcBef>
                <a:spcPts val="0"/>
              </a:spcBef>
              <a:spcAft>
                <a:spcPts val="1000"/>
              </a:spcAft>
              <a:buNone/>
            </a:pPr>
            <a:r>
              <a:rPr lang="sw-KE" sz="1800" dirty="0">
                <a:effectLst/>
                <a:latin typeface="Times New Roman" panose="02020603050405020304" pitchFamily="18" charset="0"/>
                <a:ea typeface="Calibri" panose="020F0502020204030204" pitchFamily="34" charset="0"/>
              </a:rPr>
              <a:t>Address and resolve any bugs or issues detected during testing phases</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sw-KE"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2702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5E27-2F6C-447D-98E8-4D0C02529A59}"/>
              </a:ext>
            </a:extLst>
          </p:cNvPr>
          <p:cNvSpPr>
            <a:spLocks noGrp="1"/>
          </p:cNvSpPr>
          <p:nvPr>
            <p:ph type="title"/>
          </p:nvPr>
        </p:nvSpPr>
        <p:spPr>
          <a:xfrm>
            <a:off x="930442" y="185381"/>
            <a:ext cx="8229600" cy="632766"/>
          </a:xfrm>
        </p:spPr>
        <p:txBody>
          <a:bodyPr/>
          <a:lstStyle/>
          <a:p>
            <a:r>
              <a:rPr lang="en-US" dirty="0">
                <a:solidFill>
                  <a:schemeClr val="bg1"/>
                </a:solidFill>
              </a:rPr>
              <a:t>LITERATURE REVIEW</a:t>
            </a:r>
          </a:p>
        </p:txBody>
      </p:sp>
      <p:sp>
        <p:nvSpPr>
          <p:cNvPr id="3" name="Content Placeholder 2">
            <a:extLst>
              <a:ext uri="{FF2B5EF4-FFF2-40B4-BE49-F238E27FC236}">
                <a16:creationId xmlns:a16="http://schemas.microsoft.com/office/drawing/2014/main" id="{11320274-EBA6-4CFE-857C-FA0709829568}"/>
              </a:ext>
            </a:extLst>
          </p:cNvPr>
          <p:cNvSpPr>
            <a:spLocks noGrp="1"/>
          </p:cNvSpPr>
          <p:nvPr>
            <p:ph idx="1"/>
          </p:nvPr>
        </p:nvSpPr>
        <p:spPr>
          <a:xfrm>
            <a:off x="1141411" y="818147"/>
            <a:ext cx="10424947" cy="5854472"/>
          </a:xfrm>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E-commerce automation has transformed online businesses by streamlining operations such as order processing, inventory management, and customer engagement.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an eCommerce platform specializing in fashion items like bags, shoes, and jewelry, is designed using Python Django to ensure scalability, security, and efficiency.</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literature review examines existing eCommerce platforms, their automation capabilities, and how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differentiates itself by integrating automated computations, analytics, and reporting features.</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523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D049-A44C-4D6C-9CB2-59EBBDB68773}"/>
              </a:ext>
            </a:extLst>
          </p:cNvPr>
          <p:cNvSpPr>
            <a:spLocks noGrp="1"/>
          </p:cNvSpPr>
          <p:nvPr>
            <p:ph type="title"/>
          </p:nvPr>
        </p:nvSpPr>
        <p:spPr>
          <a:xfrm>
            <a:off x="644108" y="217465"/>
            <a:ext cx="8628229" cy="1001735"/>
          </a:xfrm>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7BC551F8-5336-4D3B-B788-E445A88C3D9F}"/>
              </a:ext>
            </a:extLst>
          </p:cNvPr>
          <p:cNvSpPr>
            <a:spLocks noGrp="1"/>
          </p:cNvSpPr>
          <p:nvPr>
            <p:ph idx="1"/>
          </p:nvPr>
        </p:nvSpPr>
        <p:spPr>
          <a:xfrm>
            <a:off x="644108" y="834189"/>
            <a:ext cx="10903784" cy="6023811"/>
          </a:xfrm>
        </p:spPr>
        <p:txBody>
          <a:bodyPr>
            <a:normAutofit fontScale="85000" lnSpcReduction="1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section outlines the strategic approach for developing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It includes the research and development Methodology.</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research methodology focuses on data collection, analysis and evaluation to ensure </a:t>
            </a:r>
            <a:r>
              <a:rPr lang="en-US" sz="1800" dirty="0" err="1">
                <a:effectLst/>
                <a:latin typeface="Calibri" panose="020F0502020204030204" pitchFamily="34" charset="0"/>
                <a:ea typeface="Calibri" panose="020F0502020204030204" pitchFamily="34" charset="0"/>
              </a:rPr>
              <a:t>Tavia's</a:t>
            </a:r>
            <a:r>
              <a:rPr lang="en-US" sz="1800" dirty="0">
                <a:effectLst/>
                <a:latin typeface="Calibri" panose="020F0502020204030204" pitchFamily="34" charset="0"/>
                <a:ea typeface="Calibri" panose="020F0502020204030204" pitchFamily="34" charset="0"/>
              </a:rPr>
              <a:t> automation features align with industry best practices.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Qualitative and quantitative research:</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Qualitative includes conducting interviews and surveys with fashion retailers and e-Commerce users to understand automation challenges.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Quantitative Involves analyzing e-Commerce performance Metrics such as cart </a:t>
            </a:r>
            <a:r>
              <a:rPr lang="en-US" sz="1800" dirty="0" err="1">
                <a:effectLst/>
                <a:latin typeface="Calibri" panose="020F0502020204030204" pitchFamily="34" charset="0"/>
                <a:ea typeface="Calibri" panose="020F0502020204030204" pitchFamily="34" charset="0"/>
              </a:rPr>
              <a:t>abadonment</a:t>
            </a:r>
            <a:r>
              <a:rPr lang="en-US" sz="1800" dirty="0">
                <a:effectLst/>
                <a:latin typeface="Calibri" panose="020F0502020204030204" pitchFamily="34" charset="0"/>
                <a:ea typeface="Calibri" panose="020F0502020204030204" pitchFamily="34" charset="0"/>
              </a:rPr>
              <a:t> rates.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Comparative Analysis which includes reviewing Magento, Woo Commerce, Open cart and Odoo to assess their automation capabilities. Identifying strengths and weaknesses to refine </a:t>
            </a:r>
            <a:r>
              <a:rPr lang="en-US" sz="1800" dirty="0" err="1">
                <a:effectLst/>
                <a:latin typeface="Calibri" panose="020F0502020204030204" pitchFamily="34" charset="0"/>
                <a:ea typeface="Calibri" panose="020F0502020204030204" pitchFamily="34" charset="0"/>
              </a:rPr>
              <a:t>Tavia's</a:t>
            </a:r>
            <a:r>
              <a:rPr lang="en-US" sz="1800" dirty="0">
                <a:effectLst/>
                <a:latin typeface="Calibri" panose="020F0502020204030204" pitchFamily="34" charset="0"/>
                <a:ea typeface="Calibri" panose="020F0502020204030204" pitchFamily="34" charset="0"/>
              </a:rPr>
              <a:t> unique selling proposition.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Care study Approach examining real word applications of business process automation in e- Commerce and Studying automation techniques used by major fashion retailers for inventory management, order processing and customer engagement.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development methodology ensures structured, scalable and efficient system development. </a:t>
            </a:r>
            <a:r>
              <a:rPr lang="en-US" sz="1800" dirty="0" err="1">
                <a:effectLst/>
                <a:latin typeface="Calibri" panose="020F0502020204030204" pitchFamily="34" charset="0"/>
                <a:ea typeface="Calibri" panose="020F0502020204030204" pitchFamily="34" charset="0"/>
              </a:rPr>
              <a:t>Tavia</a:t>
            </a:r>
            <a:r>
              <a:rPr lang="en-US" sz="1800" dirty="0">
                <a:effectLst/>
                <a:latin typeface="Calibri" panose="020F0502020204030204" pitchFamily="34" charset="0"/>
                <a:ea typeface="Calibri" panose="020F0502020204030204" pitchFamily="34" charset="0"/>
              </a:rPr>
              <a:t> will adopt the Methodology. Spiral Model as its development methodology.</a:t>
            </a:r>
            <a:endParaRPr lang="en-US" dirty="0"/>
          </a:p>
        </p:txBody>
      </p:sp>
    </p:spTree>
    <p:extLst>
      <p:ext uri="{BB962C8B-B14F-4D97-AF65-F5344CB8AC3E}">
        <p14:creationId xmlns:p14="http://schemas.microsoft.com/office/powerpoint/2010/main" val="327443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33</TotalTime>
  <Words>948</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Tw Cen MT</vt:lpstr>
      <vt:lpstr>Circuit</vt:lpstr>
      <vt:lpstr>NAME:NAZARENE GRACE WATHONI REGNO:23/05176 TITLE:BUSINESS AUTOMATION PROCESS(TAVIA) DEPARTMENT:SCHOOL OF TECHNOLOGY COURSE:DIPLOMA IN BUSINESS INFORMATION TECHNOLOGY UNIT:DBIT 506 SUPERVISOR:ISAAC OKOLA </vt:lpstr>
      <vt:lpstr>Declaration of originality  </vt:lpstr>
      <vt:lpstr>TABLE OF CONTENTS </vt:lpstr>
      <vt:lpstr>BACKGROUND</vt:lpstr>
      <vt:lpstr>PROBLEM STATEMENT</vt:lpstr>
      <vt:lpstr>PROPOSED SOLUTION</vt:lpstr>
      <vt:lpstr>OBJECTIVES</vt:lpstr>
      <vt:lpstr>LITERATURE REVIEW</vt:lpstr>
      <vt:lpstr>METHODOLOGY</vt:lpstr>
      <vt:lpstr>BUDGET</vt:lpstr>
      <vt:lpstr>Project 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NAME:NAZARENE GRACE WATHONI REGNO:23/05176 TITLE:BUSINESS AUTOMATION PROCESS(TAVIA) DEPARTMENT:SCHOOL OF TECHNOLOGY COURSE:DIPLOMA IN BUSINESS INFORMATION TECHNOLOGY UNIT:DBIT 506 SUPERVISOR:ISAAC OKOLA</dc:title>
  <dc:creator>Granton Shaquille</dc:creator>
  <cp:lastModifiedBy>Granton Shaquille</cp:lastModifiedBy>
  <cp:revision>4</cp:revision>
  <dcterms:created xsi:type="dcterms:W3CDTF">2025-02-13T19:03:32Z</dcterms:created>
  <dcterms:modified xsi:type="dcterms:W3CDTF">2025-02-13T19:37:06Z</dcterms:modified>
</cp:coreProperties>
</file>