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29"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49355-0B09-4356-AC28-0CD02D05A93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B361671-9C76-4165-A699-68D536FC5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0A7C39-003B-4453-A9BE-812A9D8F17F3}"/>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5" name="Espace réservé du pied de page 4">
            <a:extLst>
              <a:ext uri="{FF2B5EF4-FFF2-40B4-BE49-F238E27FC236}">
                <a16:creationId xmlns:a16="http://schemas.microsoft.com/office/drawing/2014/main" id="{6DEB1831-B243-4961-9161-B28207C4D9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3B7755-4BBD-4D51-8AC3-EE671B7C481F}"/>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5917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325D8-FA24-42CE-B2F2-75E88304758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5F34E2A-1C1F-4515-9416-FFC774DAAC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EFB182-DB87-4EC9-AD20-FC7224FFAA59}"/>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5" name="Espace réservé du pied de page 4">
            <a:extLst>
              <a:ext uri="{FF2B5EF4-FFF2-40B4-BE49-F238E27FC236}">
                <a16:creationId xmlns:a16="http://schemas.microsoft.com/office/drawing/2014/main" id="{A7CAA646-0D75-4427-B2FD-1229FAE5E6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D2E612-2628-4762-9008-79A65A6AADF1}"/>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9082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62CAB6-1650-4B22-9AE4-E605A2E8DE8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5B59435-D16A-462A-87CF-69FF2B77A24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13FA5D-060C-48CA-9990-370311C641EC}"/>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5" name="Espace réservé du pied de page 4">
            <a:extLst>
              <a:ext uri="{FF2B5EF4-FFF2-40B4-BE49-F238E27FC236}">
                <a16:creationId xmlns:a16="http://schemas.microsoft.com/office/drawing/2014/main" id="{7E02EEAB-5224-4342-8D87-1366CDE5BE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77180C-3E61-40AE-9A27-669385D5704D}"/>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29848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7B91C-BFB4-4B34-AFEA-249116517D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3B683B4-E088-47E8-B9B4-F93920185C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884AD7-4398-4AB9-830F-B944813F1F6B}"/>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5" name="Espace réservé du pied de page 4">
            <a:extLst>
              <a:ext uri="{FF2B5EF4-FFF2-40B4-BE49-F238E27FC236}">
                <a16:creationId xmlns:a16="http://schemas.microsoft.com/office/drawing/2014/main" id="{188B0A78-4E82-4083-A7B1-CEBB2397DB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80E0D6-90EC-4BAD-92FA-E1E5B5CD7FED}"/>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141587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9CA37-E153-4B00-9800-C226209D89D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B1D12D0-9EE0-4A80-A115-4F167507B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F9BD871-385D-42F8-9DB8-B442F4E65132}"/>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5" name="Espace réservé du pied de page 4">
            <a:extLst>
              <a:ext uri="{FF2B5EF4-FFF2-40B4-BE49-F238E27FC236}">
                <a16:creationId xmlns:a16="http://schemas.microsoft.com/office/drawing/2014/main" id="{4169A582-38B9-4BBB-8EF5-313817E3B5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97BDF6-F775-45A5-B488-FFC598BA1692}"/>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144631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DBE88-04B7-4665-AF55-9798D3BF7C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FF7F4E9-02A6-46D8-8CCA-C36E6CCDE2C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BDC16CA-7971-45FC-BAA8-0BF7CBCC843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5A6AEB1-EE89-4693-AE0E-0BD2AE62EEE8}"/>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6" name="Espace réservé du pied de page 5">
            <a:extLst>
              <a:ext uri="{FF2B5EF4-FFF2-40B4-BE49-F238E27FC236}">
                <a16:creationId xmlns:a16="http://schemas.microsoft.com/office/drawing/2014/main" id="{FCD19610-1EEB-4572-86CD-7C8DDCA728C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77375B-4DAC-4461-A690-A0BDDE9334FB}"/>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73493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C3B74-FB1D-44E1-82CC-FC951CBAEEC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4ECC398-441A-40E4-9D3E-FFE7FBFA9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64482FB-07CA-4983-9F50-84A2A7A441E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F6A6E28-8EBB-4FD9-82D6-F44106E80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1472715-0031-4785-913F-EE6D7033461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6C6749B-9164-4399-9222-2948001FBF06}"/>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8" name="Espace réservé du pied de page 7">
            <a:extLst>
              <a:ext uri="{FF2B5EF4-FFF2-40B4-BE49-F238E27FC236}">
                <a16:creationId xmlns:a16="http://schemas.microsoft.com/office/drawing/2014/main" id="{120503C6-96A1-4A68-AF7F-69E6516718E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3C7BADB-1632-4820-B742-0D2F7DE66F47}"/>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30597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F288B-DE9F-4496-8334-69613386BD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EAFE83-593A-4C63-85F6-24C01C73FD21}"/>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4" name="Espace réservé du pied de page 3">
            <a:extLst>
              <a:ext uri="{FF2B5EF4-FFF2-40B4-BE49-F238E27FC236}">
                <a16:creationId xmlns:a16="http://schemas.microsoft.com/office/drawing/2014/main" id="{D70A4168-FE0D-46BE-8D87-77502002019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CB913DA-DDF0-43FD-BE7D-EF682A6CFDAE}"/>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123980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76E047D-C368-46ED-BF09-8707C3B6EB19}"/>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3" name="Espace réservé du pied de page 2">
            <a:extLst>
              <a:ext uri="{FF2B5EF4-FFF2-40B4-BE49-F238E27FC236}">
                <a16:creationId xmlns:a16="http://schemas.microsoft.com/office/drawing/2014/main" id="{5870BB6E-D202-4001-95B9-D4F53EE7CFD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D3BF7A7-0748-4FA9-9A9F-12D972B1F657}"/>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54804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C2CA16-0487-46B9-8A94-9854922E08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CA99569-4C62-47BA-A931-33CF970AC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740C1D7-8A56-4AD3-8CCD-BCA51CDD0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1294C5-0B62-4F4F-95D2-4B28888D9670}"/>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6" name="Espace réservé du pied de page 5">
            <a:extLst>
              <a:ext uri="{FF2B5EF4-FFF2-40B4-BE49-F238E27FC236}">
                <a16:creationId xmlns:a16="http://schemas.microsoft.com/office/drawing/2014/main" id="{61690A11-A4C1-4B19-8F1D-903E70D4CF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9FF2F2-D19D-4678-8C35-D1F861886A22}"/>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02761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2F2E5-8108-4D0C-ABE1-DD205195A5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FF0B4B-24D2-40B8-8226-4A73E089F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29F43AB-2128-480C-9FCD-FD925E1C6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D8835D-FC6F-4032-91C4-D5385D9A338C}"/>
              </a:ext>
            </a:extLst>
          </p:cNvPr>
          <p:cNvSpPr>
            <a:spLocks noGrp="1"/>
          </p:cNvSpPr>
          <p:nvPr>
            <p:ph type="dt" sz="half" idx="10"/>
          </p:nvPr>
        </p:nvSpPr>
        <p:spPr/>
        <p:txBody>
          <a:bodyPr/>
          <a:lstStyle/>
          <a:p>
            <a:fld id="{4A480F61-AD29-4A6D-9D5B-CDF172F3995E}" type="datetimeFigureOut">
              <a:rPr lang="fr-FR" smtClean="0"/>
              <a:t>04/01/2022</a:t>
            </a:fld>
            <a:endParaRPr lang="fr-FR"/>
          </a:p>
        </p:txBody>
      </p:sp>
      <p:sp>
        <p:nvSpPr>
          <p:cNvPr id="6" name="Espace réservé du pied de page 5">
            <a:extLst>
              <a:ext uri="{FF2B5EF4-FFF2-40B4-BE49-F238E27FC236}">
                <a16:creationId xmlns:a16="http://schemas.microsoft.com/office/drawing/2014/main" id="{FC75ED2A-10E0-43CE-81BB-65AA448DA8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DE3883-0E71-4059-9204-70B77194EEDF}"/>
              </a:ext>
            </a:extLst>
          </p:cNvPr>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26999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A346AA-121C-49FE-B54F-B23F32AA2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0EFEB4F-1557-43C0-9F4B-C581E869A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E72B29-8D28-482F-92DB-8DA61301E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80F61-AD29-4A6D-9D5B-CDF172F3995E}" type="datetimeFigureOut">
              <a:rPr lang="fr-FR" smtClean="0"/>
              <a:t>04/01/2022</a:t>
            </a:fld>
            <a:endParaRPr lang="fr-FR"/>
          </a:p>
        </p:txBody>
      </p:sp>
      <p:sp>
        <p:nvSpPr>
          <p:cNvPr id="5" name="Espace réservé du pied de page 4">
            <a:extLst>
              <a:ext uri="{FF2B5EF4-FFF2-40B4-BE49-F238E27FC236}">
                <a16:creationId xmlns:a16="http://schemas.microsoft.com/office/drawing/2014/main" id="{894007CB-4EB8-4908-B41F-67DFEB4EA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DF9C4B1-CD40-4437-81CD-C29FC86AE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4580E-352B-4317-8849-7C5A069838EF}" type="slidenum">
              <a:rPr lang="fr-FR" smtClean="0"/>
              <a:t>‹N°›</a:t>
            </a:fld>
            <a:endParaRPr lang="fr-FR"/>
          </a:p>
        </p:txBody>
      </p:sp>
    </p:spTree>
    <p:extLst>
      <p:ext uri="{BB962C8B-B14F-4D97-AF65-F5344CB8AC3E}">
        <p14:creationId xmlns:p14="http://schemas.microsoft.com/office/powerpoint/2010/main" val="166107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475BFC-E5D6-4EA0-B091-F8C827367E74}"/>
              </a:ext>
            </a:extLst>
          </p:cNvPr>
          <p:cNvSpPr/>
          <p:nvPr/>
        </p:nvSpPr>
        <p:spPr>
          <a:xfrm>
            <a:off x="-35420" y="0"/>
            <a:ext cx="2633163"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8" name="Picture 14" descr="Jupyter — Wikipédia">
            <a:extLst>
              <a:ext uri="{FF2B5EF4-FFF2-40B4-BE49-F238E27FC236}">
                <a16:creationId xmlns:a16="http://schemas.microsoft.com/office/drawing/2014/main" id="{0946BA0C-DDB1-4A5A-BC1C-EC05FE467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97" y="1831093"/>
            <a:ext cx="998505" cy="11573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6BE6DFC-61DF-4990-AF99-8B2E25F1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510" y="601288"/>
            <a:ext cx="853299" cy="8532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15DC308F-FD96-4A93-B8FD-8050FD310021}"/>
              </a:ext>
            </a:extLst>
          </p:cNvPr>
          <p:cNvSpPr txBox="1"/>
          <p:nvPr/>
        </p:nvSpPr>
        <p:spPr>
          <a:xfrm>
            <a:off x="2967931" y="2231051"/>
            <a:ext cx="8447172" cy="2123658"/>
          </a:xfrm>
          <a:prstGeom prst="rect">
            <a:avLst/>
          </a:prstGeom>
          <a:noFill/>
        </p:spPr>
        <p:txBody>
          <a:bodyPr wrap="square">
            <a:spAutoFit/>
          </a:bodyPr>
          <a:lstStyle/>
          <a:p>
            <a:pPr algn="ctr"/>
            <a:r>
              <a:rPr lang="fr-FR" sz="4400" b="1" dirty="0">
                <a:latin typeface="Arial" panose="020B0604020202020204" pitchFamily="34" charset="0"/>
                <a:cs typeface="Arial" panose="020B0604020202020204" pitchFamily="34" charset="0"/>
              </a:rPr>
              <a:t>Project Report</a:t>
            </a:r>
          </a:p>
          <a:p>
            <a:pPr algn="ctr"/>
            <a:endParaRPr lang="fr-FR" sz="4400" b="1" dirty="0">
              <a:latin typeface="Arial" panose="020B0604020202020204" pitchFamily="34" charset="0"/>
              <a:cs typeface="Arial" panose="020B0604020202020204" pitchFamily="34" charset="0"/>
            </a:endParaRPr>
          </a:p>
          <a:p>
            <a:pPr algn="ctr"/>
            <a:r>
              <a:rPr lang="fr-FR" sz="4400" dirty="0">
                <a:latin typeface="Arial" panose="020B0604020202020204" pitchFamily="34" charset="0"/>
                <a:cs typeface="Arial" panose="020B0604020202020204" pitchFamily="34" charset="0"/>
              </a:rPr>
              <a:t>Python for Data </a:t>
            </a:r>
            <a:r>
              <a:rPr lang="fr-FR" sz="4400" dirty="0" err="1">
                <a:latin typeface="Arial" panose="020B0604020202020204" pitchFamily="34" charset="0"/>
                <a:cs typeface="Arial" panose="020B0604020202020204" pitchFamily="34" charset="0"/>
              </a:rPr>
              <a:t>Analysis</a:t>
            </a:r>
            <a:endParaRPr lang="fr-FR" sz="4400" dirty="0">
              <a:latin typeface="Arial" panose="020B0604020202020204" pitchFamily="34" charset="0"/>
              <a:cs typeface="Arial" panose="020B0604020202020204" pitchFamily="34" charset="0"/>
            </a:endParaRPr>
          </a:p>
        </p:txBody>
      </p:sp>
      <p:pic>
        <p:nvPicPr>
          <p:cNvPr id="1040" name="Picture 16" descr="Publier vos modèles de Machine Learning avec Flask ! - datacorner par  Benoit Cayla">
            <a:extLst>
              <a:ext uri="{FF2B5EF4-FFF2-40B4-BE49-F238E27FC236}">
                <a16:creationId xmlns:a16="http://schemas.microsoft.com/office/drawing/2014/main" id="{08FE1916-584B-4E4B-81EB-BD0851D7E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696" y="3292880"/>
            <a:ext cx="2831690" cy="141584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735A12F6-6FD0-4D4A-8FA6-6F0BA0632A7F}"/>
              </a:ext>
            </a:extLst>
          </p:cNvPr>
          <p:cNvPicPr>
            <a:picLocks noChangeAspect="1"/>
          </p:cNvPicPr>
          <p:nvPr/>
        </p:nvPicPr>
        <p:blipFill>
          <a:blip r:embed="rId6"/>
          <a:stretch>
            <a:fillRect/>
          </a:stretch>
        </p:blipFill>
        <p:spPr>
          <a:xfrm>
            <a:off x="776897" y="5013136"/>
            <a:ext cx="963804" cy="963804"/>
          </a:xfrm>
          <a:prstGeom prst="rect">
            <a:avLst/>
          </a:prstGeom>
        </p:spPr>
      </p:pic>
      <p:sp>
        <p:nvSpPr>
          <p:cNvPr id="23" name="ZoneTexte 22">
            <a:extLst>
              <a:ext uri="{FF2B5EF4-FFF2-40B4-BE49-F238E27FC236}">
                <a16:creationId xmlns:a16="http://schemas.microsoft.com/office/drawing/2014/main" id="{2834426F-AF47-473C-8A0B-164B353BA2D3}"/>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Tree>
    <p:extLst>
      <p:ext uri="{BB962C8B-B14F-4D97-AF65-F5344CB8AC3E}">
        <p14:creationId xmlns:p14="http://schemas.microsoft.com/office/powerpoint/2010/main" val="248901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253DCE-049D-4747-B467-3BC23FF517D8}"/>
              </a:ext>
            </a:extLst>
          </p:cNvPr>
          <p:cNvSpPr/>
          <p:nvPr/>
        </p:nvSpPr>
        <p:spPr>
          <a:xfrm>
            <a:off x="-35420" y="0"/>
            <a:ext cx="2633163"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033891A4-836E-43C1-B732-A42C800DCEC8}"/>
              </a:ext>
            </a:extLst>
          </p:cNvPr>
          <p:cNvSpPr txBox="1"/>
          <p:nvPr/>
        </p:nvSpPr>
        <p:spPr>
          <a:xfrm>
            <a:off x="-35420" y="3244334"/>
            <a:ext cx="283246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TABLE OF CONTENTS</a:t>
            </a:r>
          </a:p>
        </p:txBody>
      </p:sp>
      <p:sp>
        <p:nvSpPr>
          <p:cNvPr id="6" name="ZoneTexte 5">
            <a:extLst>
              <a:ext uri="{FF2B5EF4-FFF2-40B4-BE49-F238E27FC236}">
                <a16:creationId xmlns:a16="http://schemas.microsoft.com/office/drawing/2014/main" id="{60321A94-FC67-4FA9-9286-33DAEFA38A94}"/>
              </a:ext>
            </a:extLst>
          </p:cNvPr>
          <p:cNvSpPr txBox="1"/>
          <p:nvPr/>
        </p:nvSpPr>
        <p:spPr>
          <a:xfrm>
            <a:off x="2830285" y="1443841"/>
            <a:ext cx="8822873" cy="3970318"/>
          </a:xfrm>
          <a:prstGeom prst="rect">
            <a:avLst/>
          </a:prstGeom>
          <a:noFill/>
        </p:spPr>
        <p:txBody>
          <a:bodyPr wrap="square" rtlCol="0">
            <a:spAutoFit/>
          </a:bodyPr>
          <a:lstStyle/>
          <a:p>
            <a:r>
              <a:rPr lang="fr-FR" sz="2800" b="1" dirty="0">
                <a:latin typeface="Arial" panose="020B0604020202020204" pitchFamily="34" charset="0"/>
                <a:cs typeface="Arial" panose="020B0604020202020204" pitchFamily="34" charset="0"/>
              </a:rPr>
              <a:t>I. </a:t>
            </a:r>
            <a:r>
              <a:rPr lang="fr-FR" sz="2400" b="1" dirty="0">
                <a:latin typeface="Arial" panose="020B0604020202020204" pitchFamily="34" charset="0"/>
                <a:cs typeface="Arial" panose="020B0604020202020204" pitchFamily="34" charset="0"/>
              </a:rPr>
              <a:t>Objectives of the python </a:t>
            </a:r>
            <a:r>
              <a:rPr lang="en-US" sz="2400" b="1" dirty="0">
                <a:latin typeface="Arial" panose="020B0604020202020204" pitchFamily="34" charset="0"/>
                <a:cs typeface="Arial" panose="020B0604020202020204" pitchFamily="34" charset="0"/>
              </a:rPr>
              <a:t>project</a:t>
            </a: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II. </a:t>
            </a:r>
            <a:r>
              <a:rPr lang="fr-FR" sz="2400" b="1" dirty="0" err="1">
                <a:latin typeface="Arial" panose="020B0604020202020204" pitchFamily="34" charset="0"/>
                <a:cs typeface="Arial" panose="020B0604020202020204" pitchFamily="34" charset="0"/>
              </a:rPr>
              <a:t>Presentation</a:t>
            </a:r>
            <a:r>
              <a:rPr lang="fr-FR" sz="2400" b="1" dirty="0">
                <a:latin typeface="Arial" panose="020B0604020202020204" pitchFamily="34" charset="0"/>
                <a:cs typeface="Arial" panose="020B0604020202020204" pitchFamily="34" charset="0"/>
              </a:rPr>
              <a:t> of the </a:t>
            </a:r>
            <a:r>
              <a:rPr lang="fr-FR" sz="2400" b="1" dirty="0" err="1">
                <a:latin typeface="Arial" panose="020B0604020202020204" pitchFamily="34" charset="0"/>
                <a:cs typeface="Arial" panose="020B0604020202020204" pitchFamily="34" charset="0"/>
              </a:rPr>
              <a:t>selected</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dataset</a:t>
            </a:r>
            <a:r>
              <a:rPr lang="fr-FR" sz="2400" b="1" dirty="0">
                <a:latin typeface="Arial" panose="020B0604020202020204" pitchFamily="34" charset="0"/>
                <a:cs typeface="Arial" panose="020B0604020202020204" pitchFamily="34" charset="0"/>
              </a:rPr>
              <a:t> and </a:t>
            </a:r>
            <a:r>
              <a:rPr lang="fr-FR" sz="2400" b="1" dirty="0" err="1">
                <a:latin typeface="Arial" panose="020B0604020202020204" pitchFamily="34" charset="0"/>
                <a:cs typeface="Arial" panose="020B0604020202020204" pitchFamily="34" charset="0"/>
              </a:rPr>
              <a:t>its</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problematic</a:t>
            </a:r>
            <a:endParaRPr lang="fr-FR" sz="2400" b="1" dirty="0">
              <a:latin typeface="Arial" panose="020B0604020202020204" pitchFamily="34" charset="0"/>
              <a:cs typeface="Arial" panose="020B0604020202020204" pitchFamily="34" charset="0"/>
            </a:endParaRPr>
          </a:p>
          <a:p>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III. </a:t>
            </a:r>
            <a:r>
              <a:rPr lang="fr-FR" sz="2400" b="1" dirty="0" err="1">
                <a:latin typeface="Arial" panose="020B0604020202020204" pitchFamily="34" charset="0"/>
                <a:cs typeface="Arial" panose="020B0604020202020204" pitchFamily="34" charset="0"/>
              </a:rPr>
              <a:t>Presentation</a:t>
            </a:r>
            <a:r>
              <a:rPr lang="fr-FR" sz="2400" b="1" dirty="0">
                <a:latin typeface="Arial" panose="020B0604020202020204" pitchFamily="34" charset="0"/>
                <a:cs typeface="Arial" panose="020B0604020202020204" pitchFamily="34" charset="0"/>
              </a:rPr>
              <a:t> of the </a:t>
            </a:r>
            <a:r>
              <a:rPr lang="en-US" sz="2400" b="1" dirty="0">
                <a:latin typeface="Arial" panose="020B0604020202020204" pitchFamily="34" charset="0"/>
                <a:cs typeface="Arial" panose="020B0604020202020204" pitchFamily="34" charset="0"/>
              </a:rPr>
              <a:t>study</a:t>
            </a:r>
          </a:p>
          <a:p>
            <a:endParaRPr lang="en-US"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IV. </a:t>
            </a:r>
            <a:r>
              <a:rPr lang="fr-FR" sz="2400" b="1" dirty="0" err="1">
                <a:latin typeface="Arial" panose="020B0604020202020204" pitchFamily="34" charset="0"/>
                <a:cs typeface="Arial" panose="020B0604020202020204" pitchFamily="34" charset="0"/>
              </a:rPr>
              <a:t>Predictions</a:t>
            </a:r>
            <a:endParaRPr lang="fr-FR" sz="2800" b="1" dirty="0">
              <a:latin typeface="Arial" panose="020B0604020202020204" pitchFamily="34" charset="0"/>
              <a:cs typeface="Arial" panose="020B0604020202020204" pitchFamily="34" charset="0"/>
            </a:endParaRPr>
          </a:p>
          <a:p>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V. </a:t>
            </a:r>
            <a:r>
              <a:rPr lang="fr-FR" sz="2400" b="1" dirty="0">
                <a:latin typeface="Arial" panose="020B0604020202020204" pitchFamily="34" charset="0"/>
                <a:cs typeface="Arial" panose="020B0604020202020204" pitchFamily="34" charset="0"/>
              </a:rPr>
              <a:t>Conclusion</a:t>
            </a:r>
            <a:endParaRPr lang="fr-FR" sz="2800" b="1" dirty="0">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28605B4D-E8F8-4317-846B-C661471135E5}"/>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Tree>
    <p:extLst>
      <p:ext uri="{BB962C8B-B14F-4D97-AF65-F5344CB8AC3E}">
        <p14:creationId xmlns:p14="http://schemas.microsoft.com/office/powerpoint/2010/main" val="287888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I. </a:t>
            </a:r>
            <a:r>
              <a:rPr lang="fr-FR" sz="1800" b="1" dirty="0">
                <a:latin typeface="Arial" panose="020B0604020202020204" pitchFamily="34" charset="0"/>
                <a:cs typeface="Arial" panose="020B0604020202020204" pitchFamily="34" charset="0"/>
              </a:rPr>
              <a:t>Objective of the python </a:t>
            </a:r>
            <a:r>
              <a:rPr lang="en-US" sz="1800" b="1" dirty="0">
                <a:latin typeface="Arial" panose="020B0604020202020204" pitchFamily="34" charset="0"/>
                <a:cs typeface="Arial" panose="020B0604020202020204" pitchFamily="34" charset="0"/>
              </a:rPr>
              <a:t>project</a:t>
            </a:r>
            <a:endParaRPr lang="en-US" sz="2000"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90355029-CD96-4557-AEF3-869662BA1815}"/>
              </a:ext>
            </a:extLst>
          </p:cNvPr>
          <p:cNvSpPr txBox="1"/>
          <p:nvPr/>
        </p:nvSpPr>
        <p:spPr>
          <a:xfrm>
            <a:off x="4912015" y="6372921"/>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3" name="ZoneTexte 2">
            <a:extLst>
              <a:ext uri="{FF2B5EF4-FFF2-40B4-BE49-F238E27FC236}">
                <a16:creationId xmlns:a16="http://schemas.microsoft.com/office/drawing/2014/main" id="{17EE0FBC-3A78-4E63-96D5-8A74629851A1}"/>
              </a:ext>
            </a:extLst>
          </p:cNvPr>
          <p:cNvSpPr txBox="1"/>
          <p:nvPr/>
        </p:nvSpPr>
        <p:spPr>
          <a:xfrm>
            <a:off x="277989" y="2155515"/>
            <a:ext cx="11628796" cy="2031325"/>
          </a:xfrm>
          <a:prstGeom prst="rect">
            <a:avLst/>
          </a:prstGeom>
          <a:noFill/>
        </p:spPr>
        <p:txBody>
          <a:bodyPr wrap="square" rtlCol="0">
            <a:spAutoFit/>
          </a:bodyPr>
          <a:lstStyle/>
          <a:p>
            <a:pPr algn="just"/>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From</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 set of data, carry out a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complete</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study</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with</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visualization</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and machine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learning</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algorithms</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in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order</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to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explain</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different</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links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existing</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between</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variables of the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dataset</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Perform your visualization study on a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and offer a Flask API to visualize and create one of the best prediction models you will find, where a user can choose the parameters suitable for the model.</a:t>
            </a:r>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18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812491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II. </a:t>
            </a:r>
            <a:r>
              <a:rPr lang="fr-FR" b="1" dirty="0" err="1">
                <a:latin typeface="Arial" panose="020B0604020202020204" pitchFamily="34" charset="0"/>
                <a:cs typeface="Arial" panose="020B0604020202020204" pitchFamily="34" charset="0"/>
              </a:rPr>
              <a:t>Presentation</a:t>
            </a:r>
            <a:r>
              <a:rPr lang="fr-FR" b="1" dirty="0">
                <a:latin typeface="Arial" panose="020B0604020202020204" pitchFamily="34" charset="0"/>
                <a:cs typeface="Arial" panose="020B0604020202020204" pitchFamily="34" charset="0"/>
              </a:rPr>
              <a:t> of the </a:t>
            </a:r>
            <a:r>
              <a:rPr lang="fr-FR" b="1" dirty="0" err="1">
                <a:latin typeface="Arial" panose="020B0604020202020204" pitchFamily="34" charset="0"/>
                <a:cs typeface="Arial" panose="020B0604020202020204" pitchFamily="34" charset="0"/>
              </a:rPr>
              <a:t>selected</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dataset</a:t>
            </a:r>
            <a:r>
              <a:rPr lang="fr-FR" b="1" dirty="0">
                <a:latin typeface="Arial" panose="020B0604020202020204" pitchFamily="34" charset="0"/>
                <a:cs typeface="Arial" panose="020B0604020202020204" pitchFamily="34" charset="0"/>
              </a:rPr>
              <a:t> and </a:t>
            </a:r>
            <a:r>
              <a:rPr lang="fr-FR" b="1" dirty="0" err="1">
                <a:latin typeface="Arial" panose="020B0604020202020204" pitchFamily="34" charset="0"/>
                <a:cs typeface="Arial" panose="020B0604020202020204" pitchFamily="34" charset="0"/>
              </a:rPr>
              <a:t>its</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problematic</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2F82F8CE-89D9-4BF3-A1F5-5F25189D63A2}"/>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9" name="ZoneTexte 8">
            <a:extLst>
              <a:ext uri="{FF2B5EF4-FFF2-40B4-BE49-F238E27FC236}">
                <a16:creationId xmlns:a16="http://schemas.microsoft.com/office/drawing/2014/main" id="{581369FD-63D6-4794-8B24-D925C7CF9CAA}"/>
              </a:ext>
            </a:extLst>
          </p:cNvPr>
          <p:cNvSpPr txBox="1"/>
          <p:nvPr/>
        </p:nvSpPr>
        <p:spPr>
          <a:xfrm>
            <a:off x="283352" y="971311"/>
            <a:ext cx="11618070" cy="4801314"/>
          </a:xfrm>
          <a:prstGeom prst="rect">
            <a:avLst/>
          </a:prstGeom>
          <a:noFill/>
        </p:spPr>
        <p:txBody>
          <a:bodyPr wrap="square" rtlCol="0">
            <a:spAutoFit/>
          </a:bodyPr>
          <a:lstStyle/>
          <a:p>
            <a:pPr algn="just"/>
            <a:r>
              <a:rPr kumimoji="0" lang="fr-FR" altLang="fr-FR" b="0" i="0" u="none" strike="noStrike" cap="none" normalizeH="0" baseline="0" dirty="0">
                <a:ln>
                  <a:noFill/>
                </a:ln>
                <a:effectLst/>
                <a:latin typeface="Arial" panose="020B0604020202020204" pitchFamily="34" charset="0"/>
                <a:cs typeface="Arial" panose="020B0604020202020204" pitchFamily="34" charset="0"/>
              </a:rPr>
              <a:t>For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this</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project</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we</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had</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the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choice</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between</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two</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set of data,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we</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have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chosen</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the Facebook Comment Volume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Dataset</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a:t>
            </a:r>
          </a:p>
          <a:p>
            <a:pPr algn="just"/>
            <a:endParaRPr lang="fr-FR" altLang="fr-FR" dirty="0">
              <a:latin typeface="Arial" panose="020B0604020202020204" pitchFamily="34" charset="0"/>
              <a:cs typeface="Arial" panose="020B0604020202020204" pitchFamily="34" charset="0"/>
            </a:endParaRPr>
          </a:p>
          <a:p>
            <a:pPr algn="just"/>
            <a:r>
              <a:rPr kumimoji="0" lang="en-US" altLang="fr-FR" b="0" i="0" u="none" strike="noStrike" cap="none" normalizeH="0" baseline="0" dirty="0">
                <a:ln>
                  <a:noFill/>
                </a:ln>
                <a:effectLst/>
                <a:latin typeface="Arial" panose="020B0604020202020204" pitchFamily="34" charset="0"/>
                <a:cs typeface="Arial" panose="020B0604020202020204" pitchFamily="34" charset="0"/>
              </a:rPr>
              <a:t>Due to the frequency of use of social networks today, it is interesting to study the behavior of consumers </a:t>
            </a:r>
            <a:r>
              <a:rPr lang="en-US" altLang="fr-FR" dirty="0">
                <a:latin typeface="Arial" panose="020B0604020202020204" pitchFamily="34" charset="0"/>
                <a:cs typeface="Arial" panose="020B0604020202020204" pitchFamily="34" charset="0"/>
              </a:rPr>
              <a:t>concerning</a:t>
            </a:r>
            <a:r>
              <a:rPr kumimoji="0" lang="en-US" altLang="fr-FR" b="0" i="0" u="none" strike="noStrike" cap="none" normalizeH="0" baseline="0" dirty="0">
                <a:ln>
                  <a:noFill/>
                </a:ln>
                <a:effectLst/>
                <a:latin typeface="Arial" panose="020B0604020202020204" pitchFamily="34" charset="0"/>
                <a:cs typeface="Arial" panose="020B0604020202020204" pitchFamily="34" charset="0"/>
              </a:rPr>
              <a:t> these services. This work aims to study and model user activity from Facebook.</a:t>
            </a:r>
          </a:p>
          <a:p>
            <a:pPr algn="just"/>
            <a:endParaRPr kumimoji="0" lang="en-US" altLang="fr-FR" b="0" i="0" u="none" strike="noStrike" cap="none" normalizeH="0" baseline="0" dirty="0">
              <a:ln>
                <a:noFill/>
              </a:ln>
              <a:effectLst/>
              <a:latin typeface="Arial" panose="020B0604020202020204" pitchFamily="34" charset="0"/>
              <a:cs typeface="Arial" panose="020B0604020202020204" pitchFamily="34" charset="0"/>
            </a:endParaRPr>
          </a:p>
          <a:p>
            <a:pPr algn="just"/>
            <a:r>
              <a:rPr kumimoji="0" lang="en-US" altLang="fr-FR" b="0" i="0" u="none" strike="noStrike" cap="none" normalizeH="0" baseline="0" dirty="0">
                <a:ln>
                  <a:noFill/>
                </a:ln>
                <a:effectLst/>
                <a:latin typeface="Arial" panose="020B0604020202020204" pitchFamily="34" charset="0"/>
                <a:cs typeface="Arial" panose="020B0604020202020204" pitchFamily="34" charset="0"/>
              </a:rPr>
              <a:t>The main purpose here is to estimate the number of comments that a message should receive in the hours following its post. The analysis will be done first by studying through different graphs the user behaviors and trends that stand out the most. Secondly, we will implement some prediction algorithms using regression techniques.</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a:p>
            <a:pPr algn="just"/>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algn="just"/>
            <a:r>
              <a:rPr lang="en-US" b="0" i="0" dirty="0">
                <a:effectLst/>
                <a:latin typeface="Arial" panose="020B0604020202020204" pitchFamily="34" charset="0"/>
              </a:rPr>
              <a:t>Instances in this dataset contain 30 features directly extracted from </a:t>
            </a:r>
            <a:r>
              <a:rPr lang="en-US" b="0" i="0" dirty="0" err="1">
                <a:effectLst/>
                <a:latin typeface="Arial" panose="020B0604020202020204" pitchFamily="34" charset="0"/>
              </a:rPr>
              <a:t>facebook</a:t>
            </a:r>
            <a:r>
              <a:rPr lang="en-US" b="0" i="0" dirty="0">
                <a:effectLst/>
                <a:latin typeface="Arial" panose="020B0604020202020204" pitchFamily="34" charset="0"/>
              </a:rPr>
              <a:t> posts, and 24 derived features that are aggregated by page, by calculating min, max, average, median and standard deviation of essential features. </a:t>
            </a:r>
          </a:p>
          <a:p>
            <a:pPr algn="just"/>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dataset contains 5 variants of data, however for our prediction analysis we have used only one of its dataset due to its sufficient size.</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24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III. </a:t>
            </a:r>
            <a:r>
              <a:rPr lang="fr-FR" b="1" dirty="0" err="1">
                <a:latin typeface="Arial" panose="020B0604020202020204" pitchFamily="34" charset="0"/>
                <a:cs typeface="Arial" panose="020B0604020202020204" pitchFamily="34" charset="0"/>
              </a:rPr>
              <a:t>Presentation</a:t>
            </a:r>
            <a:r>
              <a:rPr lang="fr-FR" b="1" dirty="0">
                <a:latin typeface="Arial" panose="020B0604020202020204" pitchFamily="34" charset="0"/>
                <a:cs typeface="Arial" panose="020B0604020202020204" pitchFamily="34" charset="0"/>
              </a:rPr>
              <a:t> of the </a:t>
            </a:r>
            <a:r>
              <a:rPr lang="en-US" b="1" dirty="0">
                <a:latin typeface="Arial" panose="020B0604020202020204" pitchFamily="34" charset="0"/>
                <a:cs typeface="Arial" panose="020B0604020202020204" pitchFamily="34" charset="0"/>
              </a:rPr>
              <a:t>study</a:t>
            </a:r>
          </a:p>
        </p:txBody>
      </p:sp>
      <p:sp>
        <p:nvSpPr>
          <p:cNvPr id="8" name="ZoneTexte 7">
            <a:extLst>
              <a:ext uri="{FF2B5EF4-FFF2-40B4-BE49-F238E27FC236}">
                <a16:creationId xmlns:a16="http://schemas.microsoft.com/office/drawing/2014/main" id="{4D040CEC-33B2-4CCF-8FF2-11D8767FE459}"/>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12" name="ZoneTexte 11">
            <a:extLst>
              <a:ext uri="{FF2B5EF4-FFF2-40B4-BE49-F238E27FC236}">
                <a16:creationId xmlns:a16="http://schemas.microsoft.com/office/drawing/2014/main" id="{19F6FE22-4A14-4D04-9BD0-D389C213F7E5}"/>
              </a:ext>
            </a:extLst>
          </p:cNvPr>
          <p:cNvSpPr txBox="1"/>
          <p:nvPr/>
        </p:nvSpPr>
        <p:spPr>
          <a:xfrm>
            <a:off x="283352" y="971311"/>
            <a:ext cx="11618070" cy="4247317"/>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To </a:t>
            </a:r>
            <a:r>
              <a:rPr lang="fr-FR" dirty="0" err="1">
                <a:latin typeface="Arial" panose="020B0604020202020204" pitchFamily="34" charset="0"/>
                <a:cs typeface="Arial" panose="020B0604020202020204" pitchFamily="34" charset="0"/>
              </a:rPr>
              <a:t>understand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which</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parameters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influenced</a:t>
            </a:r>
            <a:r>
              <a:rPr lang="fr-FR" dirty="0">
                <a:latin typeface="Arial" panose="020B0604020202020204" pitchFamily="34" charset="0"/>
                <a:cs typeface="Arial" panose="020B0604020202020204" pitchFamily="34" charset="0"/>
              </a:rPr>
              <a:t> the </a:t>
            </a:r>
            <a:r>
              <a:rPr lang="fr-FR" dirty="0" err="1">
                <a:latin typeface="Arial" panose="020B0604020202020204" pitchFamily="34" charset="0"/>
                <a:cs typeface="Arial" panose="020B0604020202020204" pitchFamily="34" charset="0"/>
              </a:rPr>
              <a:t>most</a:t>
            </a:r>
            <a:r>
              <a:rPr lang="fr-FR" dirty="0">
                <a:latin typeface="Arial" panose="020B0604020202020204" pitchFamily="34" charset="0"/>
                <a:cs typeface="Arial" panose="020B0604020202020204" pitchFamily="34" charset="0"/>
              </a:rPr>
              <a:t> the fluctuation of the </a:t>
            </a:r>
            <a:r>
              <a:rPr lang="fr-FR" dirty="0" err="1">
                <a:latin typeface="Arial" panose="020B0604020202020204" pitchFamily="34" charset="0"/>
                <a:cs typeface="Arial" panose="020B0604020202020204" pitchFamily="34" charset="0"/>
              </a:rPr>
              <a:t>target</a:t>
            </a:r>
            <a:r>
              <a:rPr lang="fr-FR" dirty="0">
                <a:latin typeface="Arial" panose="020B0604020202020204" pitchFamily="34" charset="0"/>
                <a:cs typeface="Arial" panose="020B0604020202020204" pitchFamily="34" charset="0"/>
              </a:rPr>
              <a:t> variable (</a:t>
            </a:r>
            <a:r>
              <a:rPr lang="fr-FR" dirty="0" err="1">
                <a:latin typeface="Arial" panose="020B0604020202020204" pitchFamily="34" charset="0"/>
                <a:cs typeface="Arial" panose="020B0604020202020204" pitchFamily="34" charset="0"/>
              </a:rPr>
              <a:t>number</a:t>
            </a:r>
            <a:r>
              <a:rPr lang="fr-FR" dirty="0">
                <a:latin typeface="Arial" panose="020B0604020202020204" pitchFamily="34" charset="0"/>
                <a:cs typeface="Arial" panose="020B0604020202020204" pitchFamily="34" charset="0"/>
              </a:rPr>
              <a:t> of </a:t>
            </a:r>
            <a:r>
              <a:rPr lang="fr-FR" dirty="0" err="1">
                <a:latin typeface="Arial" panose="020B0604020202020204" pitchFamily="34" charset="0"/>
                <a:cs typeface="Arial" panose="020B0604020202020204" pitchFamily="34" charset="0"/>
              </a:rPr>
              <a:t>comments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under</a:t>
            </a:r>
            <a:r>
              <a:rPr lang="fr-FR" dirty="0">
                <a:latin typeface="Arial" panose="020B0604020202020204" pitchFamily="34" charset="0"/>
                <a:cs typeface="Arial" panose="020B0604020202020204" pitchFamily="34" charset="0"/>
              </a:rPr>
              <a:t> a post), </a:t>
            </a:r>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have </a:t>
            </a:r>
            <a:r>
              <a:rPr lang="fr-FR" dirty="0" err="1">
                <a:latin typeface="Arial" panose="020B0604020202020204" pitchFamily="34" charset="0"/>
                <a:cs typeface="Arial" panose="020B0604020202020204" pitchFamily="34" charset="0"/>
              </a:rPr>
              <a:t>chosen</a:t>
            </a:r>
            <a:r>
              <a:rPr lang="fr-FR" dirty="0">
                <a:latin typeface="Arial" panose="020B0604020202020204" pitchFamily="34" charset="0"/>
                <a:cs typeface="Arial" panose="020B0604020202020204" pitchFamily="34" charset="0"/>
              </a:rPr>
              <a:t> to </a:t>
            </a:r>
            <a:r>
              <a:rPr lang="fr-FR" dirty="0" err="1">
                <a:latin typeface="Arial" panose="020B0604020202020204" pitchFamily="34" charset="0"/>
                <a:cs typeface="Arial" panose="020B0604020202020204" pitchFamily="34" charset="0"/>
              </a:rPr>
              <a:t>make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several</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graphics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beginning</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with</a:t>
            </a:r>
            <a:r>
              <a:rPr lang="fr-FR" dirty="0">
                <a:latin typeface="Arial" panose="020B0604020202020204" pitchFamily="34" charset="0"/>
                <a:cs typeface="Arial" panose="020B0604020202020204" pitchFamily="34" charset="0"/>
              </a:rPr>
              <a:t> a </a:t>
            </a:r>
            <a:r>
              <a:rPr lang="fr-FR" dirty="0" err="1">
                <a:latin typeface="Arial" panose="020B0604020202020204" pitchFamily="34" charset="0"/>
                <a:cs typeface="Arial" panose="020B0604020202020204" pitchFamily="34" charset="0"/>
              </a:rPr>
              <a:t>visualization</a:t>
            </a:r>
            <a:r>
              <a:rPr lang="fr-FR" dirty="0">
                <a:latin typeface="Arial" panose="020B0604020202020204" pitchFamily="34" charset="0"/>
                <a:cs typeface="Arial" panose="020B0604020202020204" pitchFamily="34" charset="0"/>
              </a:rPr>
              <a:t> of the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between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every</a:t>
            </a:r>
            <a:r>
              <a:rPr lang="fr-FR" dirty="0">
                <a:latin typeface="Arial" panose="020B0604020202020204" pitchFamily="34" charset="0"/>
                <a:cs typeface="Arial" panose="020B0604020202020204" pitchFamily="34" charset="0"/>
              </a:rPr>
              <a:t> variable </a:t>
            </a:r>
            <a:r>
              <a:rPr lang="fr-FR" dirty="0" err="1">
                <a:latin typeface="Arial" panose="020B0604020202020204" pitchFamily="34" charset="0"/>
                <a:cs typeface="Arial" panose="020B0604020202020204" pitchFamily="34" charset="0"/>
              </a:rPr>
              <a:t>available</a:t>
            </a:r>
            <a:r>
              <a:rPr lang="fr-FR" dirty="0">
                <a:latin typeface="Arial" panose="020B0604020202020204" pitchFamily="34" charset="0"/>
                <a:cs typeface="Arial" panose="020B0604020202020204" pitchFamily="34" charset="0"/>
              </a:rPr>
              <a:t> in the </a:t>
            </a:r>
            <a:r>
              <a:rPr lang="fr-FR" dirty="0" err="1">
                <a:latin typeface="Arial" panose="020B0604020202020204" pitchFamily="34" charset="0"/>
                <a:cs typeface="Arial" panose="020B0604020202020204" pitchFamily="34" charset="0"/>
              </a:rPr>
              <a:t>dataset</a:t>
            </a:r>
            <a:r>
              <a:rPr lang="fr-FR" dirty="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Then we have focused our study using the most relevant features (such as the page category and the day of the publication during the week), by associating them with other features with some “</a:t>
            </a:r>
            <a:r>
              <a:rPr lang="en-US" dirty="0" err="1">
                <a:latin typeface="Arial" panose="020B0604020202020204" pitchFamily="34" charset="0"/>
                <a:cs typeface="Arial" panose="020B0604020202020204" pitchFamily="34" charset="0"/>
              </a:rPr>
              <a:t>pandas.dataframe</a:t>
            </a:r>
            <a:r>
              <a:rPr lang="en-US" dirty="0">
                <a:latin typeface="Arial" panose="020B0604020202020204" pitchFamily="34" charset="0"/>
                <a:cs typeface="Arial" panose="020B0604020202020204" pitchFamily="34" charset="0"/>
              </a:rPr>
              <a:t>” formulas such as "group by“.</a:t>
            </a:r>
          </a:p>
          <a:p>
            <a:pPr algn="just"/>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did not need to create further variables in our dataset as they were already numerous, therefore we only changed the disposition of a few columns. For instance, for the convenience of graphic </a:t>
            </a:r>
            <a:r>
              <a:rPr lang="en-US" dirty="0" err="1">
                <a:latin typeface="Arial" panose="020B0604020202020204" pitchFamily="34" charset="0"/>
                <a:cs typeface="Arial" panose="020B0604020202020204" pitchFamily="34" charset="0"/>
              </a:rPr>
              <a:t>modelization</a:t>
            </a:r>
            <a:r>
              <a:rPr lang="en-US" dirty="0">
                <a:latin typeface="Arial" panose="020B0604020202020204" pitchFamily="34" charset="0"/>
                <a:cs typeface="Arial" panose="020B0604020202020204" pitchFamily="34" charset="0"/>
              </a:rPr>
              <a:t>, we regrouped all the weekday columns (explained by 0 or 1 according to the day) in a single column where the day appeared in form of its noun.</a:t>
            </a:r>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have tried putting in interactive graphics to extend our knowledge about python visualization libraries. So, you will find graphics made with Seaborn, Matplotlib, but also </a:t>
            </a:r>
            <a:r>
              <a:rPr lang="en-US" dirty="0" err="1">
                <a:latin typeface="Arial" panose="020B0604020202020204" pitchFamily="34" charset="0"/>
                <a:cs typeface="Arial" panose="020B0604020202020204" pitchFamily="34" charset="0"/>
              </a:rPr>
              <a:t>Pygal</a:t>
            </a:r>
            <a:r>
              <a:rPr lang="en-US" dirty="0">
                <a:latin typeface="Arial" panose="020B0604020202020204" pitchFamily="34" charset="0"/>
                <a:cs typeface="Arial" panose="020B0604020202020204" pitchFamily="34" charset="0"/>
              </a:rPr>
              <a:t> or </a:t>
            </a:r>
            <a:r>
              <a:rPr lang="en-US" dirty="0" err="1">
                <a:latin typeface="Arial" panose="020B0604020202020204" pitchFamily="34" charset="0"/>
                <a:cs typeface="Arial" panose="020B0604020202020204" pitchFamily="34" charset="0"/>
              </a:rPr>
              <a:t>Plotly</a:t>
            </a:r>
            <a:r>
              <a:rPr lang="en-US" dirty="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7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IV. </a:t>
            </a:r>
            <a:r>
              <a:rPr lang="fr-FR" b="1" dirty="0" err="1">
                <a:latin typeface="Arial" panose="020B0604020202020204" pitchFamily="34" charset="0"/>
                <a:cs typeface="Arial" panose="020B0604020202020204" pitchFamily="34" charset="0"/>
              </a:rPr>
              <a:t>Predictions</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512A8C7-41DC-41A2-A67E-41DBC04CF1C0}"/>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7" name="ZoneTexte 6">
            <a:extLst>
              <a:ext uri="{FF2B5EF4-FFF2-40B4-BE49-F238E27FC236}">
                <a16:creationId xmlns:a16="http://schemas.microsoft.com/office/drawing/2014/main" id="{CB55CFCE-C499-4AF5-B575-0F1835E7AF70}"/>
              </a:ext>
            </a:extLst>
          </p:cNvPr>
          <p:cNvSpPr txBox="1"/>
          <p:nvPr/>
        </p:nvSpPr>
        <p:spPr>
          <a:xfrm>
            <a:off x="283352" y="971311"/>
            <a:ext cx="11618070" cy="2862322"/>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To </a:t>
            </a:r>
            <a:r>
              <a:rPr lang="fr-FR" dirty="0" err="1">
                <a:latin typeface="Arial" panose="020B0604020202020204" pitchFamily="34" charset="0"/>
                <a:cs typeface="Arial" panose="020B0604020202020204" pitchFamily="34" charset="0"/>
              </a:rPr>
              <a:t>make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our</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predictions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first </a:t>
            </a:r>
            <a:r>
              <a:rPr lang="fr-FR" dirty="0" err="1">
                <a:latin typeface="Arial" panose="020B0604020202020204" pitchFamily="34" charset="0"/>
                <a:cs typeface="Arial" panose="020B0604020202020204" pitchFamily="34" charset="0"/>
              </a:rPr>
              <a:t>started</a:t>
            </a:r>
            <a:r>
              <a:rPr lang="fr-FR" dirty="0">
                <a:latin typeface="Arial" panose="020B0604020202020204" pitchFamily="34" charset="0"/>
                <a:cs typeface="Arial" panose="020B0604020202020204" pitchFamily="34" charset="0"/>
              </a:rPr>
              <a:t> by </a:t>
            </a:r>
            <a:r>
              <a:rPr lang="fr-FR" dirty="0" err="1">
                <a:latin typeface="Arial" panose="020B0604020202020204" pitchFamily="34" charset="0"/>
                <a:cs typeface="Arial" panose="020B0604020202020204" pitchFamily="34" charset="0"/>
              </a:rPr>
              <a:t>splitting</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our</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dataset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into</a:t>
            </a:r>
            <a:r>
              <a:rPr lang="fr-FR" dirty="0">
                <a:latin typeface="Arial" panose="020B0604020202020204" pitchFamily="34" charset="0"/>
                <a:cs typeface="Arial" panose="020B0604020202020204" pitchFamily="34" charset="0"/>
              </a:rPr>
              <a:t> a test and a train </a:t>
            </a:r>
            <a:r>
              <a:rPr lang="fr-FR" dirty="0" err="1">
                <a:latin typeface="Arial" panose="020B0604020202020204" pitchFamily="34" charset="0"/>
                <a:cs typeface="Arial" panose="020B0604020202020204" pitchFamily="34" charset="0"/>
              </a:rPr>
              <a:t>dataset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with</a:t>
            </a:r>
            <a:r>
              <a:rPr lang="fr-FR" dirty="0">
                <a:latin typeface="Arial" panose="020B0604020202020204" pitchFamily="34" charset="0"/>
                <a:cs typeface="Arial" panose="020B0604020202020204" pitchFamily="34" charset="0"/>
              </a:rPr>
              <a:t> a test size of 0,33. </a:t>
            </a:r>
            <a:r>
              <a:rPr lang="fr-FR" dirty="0" err="1">
                <a:latin typeface="Arial" panose="020B0604020202020204" pitchFamily="34" charset="0"/>
                <a:cs typeface="Arial" panose="020B0604020202020204" pitchFamily="34" charset="0"/>
              </a:rPr>
              <a:t>Then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scalled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our</a:t>
            </a:r>
            <a:r>
              <a:rPr lang="fr-FR" dirty="0">
                <a:latin typeface="Arial" panose="020B0604020202020204" pitchFamily="34" charset="0"/>
                <a:cs typeface="Arial" panose="020B0604020202020204" pitchFamily="34" charset="0"/>
              </a:rPr>
              <a:t> data in </a:t>
            </a:r>
            <a:r>
              <a:rPr lang="fr-FR" dirty="0" err="1">
                <a:latin typeface="Arial" panose="020B0604020202020204" pitchFamily="34" charset="0"/>
                <a:cs typeface="Arial" panose="020B0604020202020204" pitchFamily="34" charset="0"/>
              </a:rPr>
              <a:t>order</a:t>
            </a:r>
            <a:r>
              <a:rPr lang="fr-FR" dirty="0">
                <a:latin typeface="Arial" panose="020B0604020202020204" pitchFamily="34" charset="0"/>
                <a:cs typeface="Arial" panose="020B0604020202020204" pitchFamily="34" charset="0"/>
              </a:rPr>
              <a:t> to </a:t>
            </a:r>
            <a:r>
              <a:rPr lang="fr-FR" dirty="0" err="1">
                <a:latin typeface="Arial" panose="020B0604020202020204" pitchFamily="34" charset="0"/>
                <a:cs typeface="Arial" panose="020B0604020202020204" pitchFamily="34" charset="0"/>
              </a:rPr>
              <a:t>get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better</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predictions</a:t>
            </a:r>
            <a:r>
              <a:rPr lang="fr-FR" dirty="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also</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tried</a:t>
            </a:r>
            <a:r>
              <a:rPr lang="fr-FR" dirty="0">
                <a:latin typeface="Arial" panose="020B0604020202020204" pitchFamily="34" charset="0"/>
                <a:cs typeface="Arial" panose="020B0604020202020204" pitchFamily="34" charset="0"/>
              </a:rPr>
              <a:t> to do a PCA (Principal Component </a:t>
            </a:r>
            <a:r>
              <a:rPr lang="fr-FR" dirty="0" err="1">
                <a:latin typeface="Arial" panose="020B0604020202020204" pitchFamily="34" charset="0"/>
                <a:cs typeface="Arial" panose="020B0604020202020204" pitchFamily="34" charset="0"/>
              </a:rPr>
              <a:t>Analysis</a:t>
            </a:r>
            <a:r>
              <a:rPr lang="fr-FR" dirty="0">
                <a:latin typeface="Arial" panose="020B0604020202020204" pitchFamily="34" charset="0"/>
                <a:cs typeface="Arial" panose="020B0604020202020204" pitchFamily="34" charset="0"/>
              </a:rPr>
              <a:t>) in </a:t>
            </a:r>
            <a:r>
              <a:rPr lang="fr-FR" dirty="0" err="1">
                <a:latin typeface="Arial" panose="020B0604020202020204" pitchFamily="34" charset="0"/>
                <a:cs typeface="Arial" panose="020B0604020202020204" pitchFamily="34" charset="0"/>
              </a:rPr>
              <a:t>order</a:t>
            </a:r>
            <a:r>
              <a:rPr lang="fr-FR" dirty="0">
                <a:latin typeface="Arial" panose="020B0604020202020204" pitchFamily="34" charset="0"/>
                <a:cs typeface="Arial" panose="020B0604020202020204" pitchFamily="34" charset="0"/>
              </a:rPr>
              <a:t> to</a:t>
            </a:r>
            <a:r>
              <a:rPr lang="en-US" dirty="0">
                <a:solidFill>
                  <a:srgbClr val="333132"/>
                </a:solidFill>
                <a:latin typeface="Arial" panose="020B0604020202020204" pitchFamily="34" charset="0"/>
                <a:cs typeface="Arial" panose="020B0604020202020204" pitchFamily="34" charset="0"/>
              </a:rPr>
              <a:t> </a:t>
            </a:r>
            <a:r>
              <a:rPr lang="en-US" b="0" i="0" dirty="0">
                <a:solidFill>
                  <a:srgbClr val="333132"/>
                </a:solidFill>
                <a:effectLst/>
                <a:latin typeface="Arial" panose="020B0604020202020204" pitchFamily="34" charset="0"/>
                <a:cs typeface="Arial" panose="020B0604020202020204" pitchFamily="34" charset="0"/>
              </a:rPr>
              <a:t>reduce the dimensionality of the datasets, increase its interpretability while minimizing the information loss. </a:t>
            </a:r>
          </a:p>
          <a:p>
            <a:pPr algn="just"/>
            <a:r>
              <a:rPr lang="en-US" b="0" i="0" dirty="0">
                <a:solidFill>
                  <a:srgbClr val="333132"/>
                </a:solidFill>
                <a:effectLst/>
                <a:latin typeface="Arial" panose="020B0604020202020204" pitchFamily="34" charset="0"/>
                <a:cs typeface="Arial" panose="020B0604020202020204" pitchFamily="34" charset="0"/>
              </a:rPr>
              <a:t>We found out that with the PCA, the first 25 components explained 95% of the variance. </a:t>
            </a:r>
            <a:r>
              <a:rPr lang="en-US" dirty="0">
                <a:solidFill>
                  <a:srgbClr val="333132"/>
                </a:solidFill>
                <a:latin typeface="Arial" panose="020B0604020202020204" pitchFamily="34" charset="0"/>
                <a:cs typeface="Arial" panose="020B0604020202020204" pitchFamily="34" charset="0"/>
              </a:rPr>
              <a:t>We would therefore only need those 25 components, instead of our 54 features, which would make our predictions much faster. </a:t>
            </a:r>
            <a:r>
              <a:rPr lang="en-US" dirty="0" err="1">
                <a:solidFill>
                  <a:srgbClr val="333132"/>
                </a:solidFill>
                <a:latin typeface="Arial" panose="020B0604020202020204" pitchFamily="34" charset="0"/>
                <a:cs typeface="Arial" panose="020B0604020202020204" pitchFamily="34" charset="0"/>
              </a:rPr>
              <a:t>Unfortunatly</a:t>
            </a:r>
            <a:r>
              <a:rPr lang="en-US" dirty="0">
                <a:solidFill>
                  <a:srgbClr val="333132"/>
                </a:solidFill>
                <a:latin typeface="Arial" panose="020B0604020202020204" pitchFamily="34" charset="0"/>
                <a:cs typeface="Arial" panose="020B0604020202020204" pitchFamily="34" charset="0"/>
              </a:rPr>
              <a:t>, we obtained better results on the models without the PCA so we decided not to keep it.</a:t>
            </a:r>
          </a:p>
          <a:p>
            <a:pPr algn="just"/>
            <a:endParaRPr lang="en-US" dirty="0">
              <a:solidFill>
                <a:srgbClr val="333132"/>
              </a:solidFill>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pic>
        <p:nvPicPr>
          <p:cNvPr id="12" name="Image 11">
            <a:extLst>
              <a:ext uri="{FF2B5EF4-FFF2-40B4-BE49-F238E27FC236}">
                <a16:creationId xmlns:a16="http://schemas.microsoft.com/office/drawing/2014/main" id="{85829466-BFD8-412B-889A-4C140D2838BC}"/>
              </a:ext>
            </a:extLst>
          </p:cNvPr>
          <p:cNvPicPr>
            <a:picLocks noChangeAspect="1"/>
          </p:cNvPicPr>
          <p:nvPr/>
        </p:nvPicPr>
        <p:blipFill rotWithShape="1">
          <a:blip r:embed="rId3"/>
          <a:srcRect r="5161" b="4852"/>
          <a:stretch/>
        </p:blipFill>
        <p:spPr>
          <a:xfrm>
            <a:off x="1029265" y="3305348"/>
            <a:ext cx="4338263" cy="2841848"/>
          </a:xfrm>
          <a:prstGeom prst="rect">
            <a:avLst/>
          </a:prstGeom>
        </p:spPr>
      </p:pic>
      <p:pic>
        <p:nvPicPr>
          <p:cNvPr id="14" name="Image 13">
            <a:extLst>
              <a:ext uri="{FF2B5EF4-FFF2-40B4-BE49-F238E27FC236}">
                <a16:creationId xmlns:a16="http://schemas.microsoft.com/office/drawing/2014/main" id="{3EE3653F-502D-4BDE-92CA-7128416EDD38}"/>
              </a:ext>
            </a:extLst>
          </p:cNvPr>
          <p:cNvPicPr>
            <a:picLocks noChangeAspect="1"/>
          </p:cNvPicPr>
          <p:nvPr/>
        </p:nvPicPr>
        <p:blipFill>
          <a:blip r:embed="rId4"/>
          <a:stretch>
            <a:fillRect/>
          </a:stretch>
        </p:blipFill>
        <p:spPr>
          <a:xfrm>
            <a:off x="5865869" y="3425811"/>
            <a:ext cx="3808483" cy="2580876"/>
          </a:xfrm>
          <a:prstGeom prst="rect">
            <a:avLst/>
          </a:prstGeom>
        </p:spPr>
      </p:pic>
    </p:spTree>
    <p:extLst>
      <p:ext uri="{BB962C8B-B14F-4D97-AF65-F5344CB8AC3E}">
        <p14:creationId xmlns:p14="http://schemas.microsoft.com/office/powerpoint/2010/main" val="32467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IV. </a:t>
            </a:r>
            <a:r>
              <a:rPr lang="fr-FR" b="1" dirty="0" err="1">
                <a:latin typeface="Arial" panose="020B0604020202020204" pitchFamily="34" charset="0"/>
                <a:cs typeface="Arial" panose="020B0604020202020204" pitchFamily="34" charset="0"/>
              </a:rPr>
              <a:t>Predictions</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512A8C7-41DC-41A2-A67E-41DBC04CF1C0}"/>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7" name="ZoneTexte 6">
            <a:extLst>
              <a:ext uri="{FF2B5EF4-FFF2-40B4-BE49-F238E27FC236}">
                <a16:creationId xmlns:a16="http://schemas.microsoft.com/office/drawing/2014/main" id="{CB55CFCE-C499-4AF5-B575-0F1835E7AF70}"/>
              </a:ext>
            </a:extLst>
          </p:cNvPr>
          <p:cNvSpPr txBox="1"/>
          <p:nvPr/>
        </p:nvSpPr>
        <p:spPr>
          <a:xfrm>
            <a:off x="283352" y="831288"/>
            <a:ext cx="11618070" cy="2031325"/>
          </a:xfrm>
          <a:prstGeom prst="rect">
            <a:avLst/>
          </a:prstGeom>
          <a:noFill/>
        </p:spPr>
        <p:txBody>
          <a:bodyPr wrap="square" rtlCol="0">
            <a:spAutoFit/>
          </a:bodyPr>
          <a:lstStyle/>
          <a:p>
            <a:pPr algn="just"/>
            <a:r>
              <a:rPr lang="en-US" dirty="0">
                <a:solidFill>
                  <a:srgbClr val="333132"/>
                </a:solidFill>
                <a:latin typeface="Arial" panose="020B0604020202020204" pitchFamily="34" charset="0"/>
                <a:cs typeface="Arial" panose="020B0604020202020204" pitchFamily="34" charset="0"/>
              </a:rPr>
              <a:t>Since our target variable was the number of comments under a </a:t>
            </a:r>
            <a:r>
              <a:rPr lang="en-US" dirty="0" err="1">
                <a:solidFill>
                  <a:srgbClr val="333132"/>
                </a:solidFill>
                <a:latin typeface="Arial" panose="020B0604020202020204" pitchFamily="34" charset="0"/>
                <a:cs typeface="Arial" panose="020B0604020202020204" pitchFamily="34" charset="0"/>
              </a:rPr>
              <a:t>facebook</a:t>
            </a:r>
            <a:r>
              <a:rPr lang="en-US" dirty="0">
                <a:solidFill>
                  <a:srgbClr val="333132"/>
                </a:solidFill>
                <a:latin typeface="Arial" panose="020B0604020202020204" pitchFamily="34" charset="0"/>
                <a:cs typeface="Arial" panose="020B0604020202020204" pitchFamily="34" charset="0"/>
              </a:rPr>
              <a:t> post, so a numeric value, we tried many regression models such as SVM, Lasso, </a:t>
            </a:r>
            <a:r>
              <a:rPr lang="en-US" dirty="0" err="1">
                <a:solidFill>
                  <a:srgbClr val="333132"/>
                </a:solidFill>
                <a:latin typeface="Arial" panose="020B0604020202020204" pitchFamily="34" charset="0"/>
                <a:cs typeface="Arial" panose="020B0604020202020204" pitchFamily="34" charset="0"/>
              </a:rPr>
              <a:t>ElasticNetCV</a:t>
            </a:r>
            <a:r>
              <a:rPr lang="en-US" dirty="0">
                <a:solidFill>
                  <a:srgbClr val="333132"/>
                </a:solidFill>
                <a:latin typeface="Arial" panose="020B0604020202020204" pitchFamily="34" charset="0"/>
                <a:cs typeface="Arial" panose="020B0604020202020204" pitchFamily="34" charset="0"/>
              </a:rPr>
              <a:t>, Ridge, </a:t>
            </a:r>
            <a:r>
              <a:rPr lang="en-US" dirty="0" err="1">
                <a:solidFill>
                  <a:srgbClr val="333132"/>
                </a:solidFill>
                <a:latin typeface="Arial" panose="020B0604020202020204" pitchFamily="34" charset="0"/>
                <a:cs typeface="Arial" panose="020B0604020202020204" pitchFamily="34" charset="0"/>
              </a:rPr>
              <a:t>RandomForestRegressor</a:t>
            </a:r>
            <a:r>
              <a:rPr lang="en-US" dirty="0">
                <a:solidFill>
                  <a:srgbClr val="333132"/>
                </a:solidFill>
                <a:latin typeface="Arial" panose="020B0604020202020204" pitchFamily="34" charset="0"/>
                <a:cs typeface="Arial" panose="020B0604020202020204" pitchFamily="34" charset="0"/>
              </a:rPr>
              <a:t> or </a:t>
            </a:r>
            <a:r>
              <a:rPr lang="fr-FR" b="0" i="0" dirty="0" err="1">
                <a:solidFill>
                  <a:srgbClr val="212121"/>
                </a:solidFill>
                <a:effectLst/>
                <a:latin typeface="Arial" panose="020B0604020202020204" pitchFamily="34" charset="0"/>
                <a:cs typeface="Arial" panose="020B0604020202020204" pitchFamily="34" charset="0"/>
              </a:rPr>
              <a:t>GradientBoostingRegressor</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We</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applied</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each</a:t>
            </a:r>
            <a:r>
              <a:rPr lang="fr-FR" b="0" i="0" dirty="0">
                <a:solidFill>
                  <a:srgbClr val="212121"/>
                </a:solidFill>
                <a:effectLst/>
                <a:latin typeface="Arial" panose="020B0604020202020204" pitchFamily="34" charset="0"/>
                <a:cs typeface="Arial" panose="020B0604020202020204" pitchFamily="34" charset="0"/>
              </a:rPr>
              <a:t> time the </a:t>
            </a:r>
            <a:r>
              <a:rPr lang="fr-FR" b="0" i="0" dirty="0" err="1">
                <a:solidFill>
                  <a:srgbClr val="212121"/>
                </a:solidFill>
                <a:effectLst/>
                <a:latin typeface="Arial" panose="020B0604020202020204" pitchFamily="34" charset="0"/>
                <a:cs typeface="Arial" panose="020B0604020202020204" pitchFamily="34" charset="0"/>
              </a:rPr>
              <a:t>GridSearchCV</a:t>
            </a:r>
            <a:r>
              <a:rPr lang="fr-FR" b="0" i="0" dirty="0">
                <a:solidFill>
                  <a:srgbClr val="212121"/>
                </a:solidFill>
                <a:effectLst/>
                <a:latin typeface="Arial" panose="020B0604020202020204" pitchFamily="34" charset="0"/>
                <a:cs typeface="Arial" panose="020B0604020202020204" pitchFamily="34" charset="0"/>
              </a:rPr>
              <a:t> in </a:t>
            </a:r>
            <a:r>
              <a:rPr lang="fr-FR" b="0" i="0" dirty="0" err="1">
                <a:solidFill>
                  <a:srgbClr val="212121"/>
                </a:solidFill>
                <a:effectLst/>
                <a:latin typeface="Arial" panose="020B0604020202020204" pitchFamily="34" charset="0"/>
                <a:cs typeface="Arial" panose="020B0604020202020204" pitchFamily="34" charset="0"/>
              </a:rPr>
              <a:t>order</a:t>
            </a:r>
            <a:r>
              <a:rPr lang="fr-FR" b="0" i="0" dirty="0">
                <a:solidFill>
                  <a:srgbClr val="212121"/>
                </a:solidFill>
                <a:effectLst/>
                <a:latin typeface="Arial" panose="020B0604020202020204" pitchFamily="34" charset="0"/>
                <a:cs typeface="Arial" panose="020B0604020202020204" pitchFamily="34" charset="0"/>
              </a:rPr>
              <a:t> to </a:t>
            </a:r>
            <a:r>
              <a:rPr lang="fr-FR" b="0" i="0" dirty="0" err="1">
                <a:solidFill>
                  <a:srgbClr val="212121"/>
                </a:solidFill>
                <a:effectLst/>
                <a:latin typeface="Arial" panose="020B0604020202020204" pitchFamily="34" charset="0"/>
                <a:cs typeface="Arial" panose="020B0604020202020204" pitchFamily="34" charset="0"/>
              </a:rPr>
              <a:t>find</a:t>
            </a:r>
            <a:r>
              <a:rPr lang="fr-FR" b="0" i="0" dirty="0">
                <a:solidFill>
                  <a:srgbClr val="212121"/>
                </a:solidFill>
                <a:effectLst/>
                <a:latin typeface="Arial" panose="020B0604020202020204" pitchFamily="34" charset="0"/>
                <a:cs typeface="Arial" panose="020B0604020202020204" pitchFamily="34" charset="0"/>
              </a:rPr>
              <a:t> the best </a:t>
            </a:r>
            <a:r>
              <a:rPr lang="fr-FR" b="0" i="0" dirty="0" err="1">
                <a:solidFill>
                  <a:srgbClr val="212121"/>
                </a:solidFill>
                <a:effectLst/>
                <a:latin typeface="Arial" panose="020B0604020202020204" pitchFamily="34" charset="0"/>
                <a:cs typeface="Arial" panose="020B0604020202020204" pitchFamily="34" charset="0"/>
              </a:rPr>
              <a:t>parameters</a:t>
            </a:r>
            <a:r>
              <a:rPr lang="fr-FR" b="0" i="0" dirty="0">
                <a:solidFill>
                  <a:srgbClr val="212121"/>
                </a:solidFill>
                <a:effectLst/>
                <a:latin typeface="Arial" panose="020B0604020202020204" pitchFamily="34" charset="0"/>
                <a:cs typeface="Arial" panose="020B0604020202020204" pitchFamily="34" charset="0"/>
              </a:rPr>
              <a:t> and </a:t>
            </a:r>
            <a:r>
              <a:rPr lang="fr-FR" b="0" i="0" dirty="0" err="1">
                <a:solidFill>
                  <a:srgbClr val="212121"/>
                </a:solidFill>
                <a:effectLst/>
                <a:latin typeface="Arial" panose="020B0604020202020204" pitchFamily="34" charset="0"/>
                <a:cs typeface="Arial" panose="020B0604020202020204" pitchFamily="34" charset="0"/>
              </a:rPr>
              <a:t>our</a:t>
            </a:r>
            <a:r>
              <a:rPr lang="fr-FR" b="0" i="0" dirty="0">
                <a:solidFill>
                  <a:srgbClr val="212121"/>
                </a:solidFill>
                <a:effectLst/>
                <a:latin typeface="Arial" panose="020B0604020202020204" pitchFamily="34" charset="0"/>
                <a:cs typeface="Arial" panose="020B0604020202020204" pitchFamily="34" charset="0"/>
              </a:rPr>
              <a:t> best </a:t>
            </a:r>
            <a:r>
              <a:rPr lang="fr-FR" b="0" i="0" dirty="0" err="1">
                <a:solidFill>
                  <a:srgbClr val="212121"/>
                </a:solidFill>
                <a:effectLst/>
                <a:latin typeface="Arial" panose="020B0604020202020204" pitchFamily="34" charset="0"/>
                <a:cs typeface="Arial" panose="020B0604020202020204" pitchFamily="34" charset="0"/>
              </a:rPr>
              <a:t>result</a:t>
            </a:r>
            <a:r>
              <a:rPr lang="fr-FR" b="0" i="0" dirty="0">
                <a:solidFill>
                  <a:srgbClr val="212121"/>
                </a:solidFill>
                <a:effectLst/>
                <a:latin typeface="Arial" panose="020B0604020202020204" pitchFamily="34" charset="0"/>
                <a:cs typeface="Arial" panose="020B0604020202020204" pitchFamily="34" charset="0"/>
              </a:rPr>
              <a:t> came </a:t>
            </a:r>
            <a:r>
              <a:rPr lang="fr-FR" b="0" i="0" dirty="0" err="1">
                <a:solidFill>
                  <a:srgbClr val="212121"/>
                </a:solidFill>
                <a:effectLst/>
                <a:latin typeface="Arial" panose="020B0604020202020204" pitchFamily="34" charset="0"/>
                <a:cs typeface="Arial" panose="020B0604020202020204" pitchFamily="34" charset="0"/>
              </a:rPr>
              <a:t>with</a:t>
            </a:r>
            <a:r>
              <a:rPr lang="fr-FR" b="0" i="0" dirty="0">
                <a:solidFill>
                  <a:srgbClr val="212121"/>
                </a:solidFill>
                <a:effectLst/>
                <a:latin typeface="Arial" panose="020B0604020202020204" pitchFamily="34" charset="0"/>
                <a:cs typeface="Arial" panose="020B0604020202020204" pitchFamily="34" charset="0"/>
              </a:rPr>
              <a:t> the </a:t>
            </a:r>
            <a:r>
              <a:rPr lang="fr-FR" b="0" i="0" dirty="0" err="1">
                <a:solidFill>
                  <a:srgbClr val="212121"/>
                </a:solidFill>
                <a:effectLst/>
                <a:latin typeface="Arial" panose="020B0604020202020204" pitchFamily="34" charset="0"/>
                <a:cs typeface="Arial" panose="020B0604020202020204" pitchFamily="34" charset="0"/>
              </a:rPr>
              <a:t>Random</a:t>
            </a:r>
            <a:r>
              <a:rPr lang="fr-FR" dirty="0" err="1">
                <a:solidFill>
                  <a:srgbClr val="212121"/>
                </a:solidFill>
                <a:latin typeface="Arial" panose="020B0604020202020204" pitchFamily="34" charset="0"/>
                <a:cs typeface="Arial" panose="020B0604020202020204" pitchFamily="34" charset="0"/>
              </a:rPr>
              <a:t>ForestRegressor</a:t>
            </a:r>
            <a:r>
              <a:rPr lang="fr-FR" dirty="0">
                <a:solidFill>
                  <a:srgbClr val="212121"/>
                </a:solidFill>
                <a:latin typeface="Arial" panose="020B0604020202020204" pitchFamily="34" charset="0"/>
                <a:cs typeface="Arial" panose="020B0604020202020204" pitchFamily="34" charset="0"/>
              </a:rPr>
              <a:t> model. </a:t>
            </a:r>
            <a:r>
              <a:rPr lang="fr-FR" dirty="0" err="1">
                <a:solidFill>
                  <a:srgbClr val="212121"/>
                </a:solidFill>
                <a:latin typeface="Arial" panose="020B0604020202020204" pitchFamily="34" charset="0"/>
                <a:cs typeface="Arial" panose="020B0604020202020204" pitchFamily="34" charset="0"/>
              </a:rPr>
              <a:t>Nevertheless</a:t>
            </a:r>
            <a:r>
              <a:rPr lang="fr-FR" dirty="0">
                <a:solidFill>
                  <a:srgbClr val="212121"/>
                </a:solidFill>
                <a:latin typeface="Arial" panose="020B0604020202020204" pitchFamily="34" charset="0"/>
                <a:cs typeface="Arial" panose="020B0604020202020204" pitchFamily="34" charset="0"/>
              </a:rPr>
              <a:t>, the one </a:t>
            </a:r>
            <a:r>
              <a:rPr lang="fr-FR" dirty="0" err="1">
                <a:solidFill>
                  <a:srgbClr val="212121"/>
                </a:solidFill>
                <a:latin typeface="Arial" panose="020B0604020202020204" pitchFamily="34" charset="0"/>
                <a:cs typeface="Arial" panose="020B0604020202020204" pitchFamily="34" charset="0"/>
              </a:rPr>
              <a:t>we</a:t>
            </a:r>
            <a:r>
              <a:rPr lang="fr-FR" dirty="0">
                <a:solidFill>
                  <a:srgbClr val="212121"/>
                </a:solidFill>
                <a:latin typeface="Arial" panose="020B0604020202020204" pitchFamily="34" charset="0"/>
                <a:cs typeface="Arial" panose="020B0604020202020204" pitchFamily="34" charset="0"/>
              </a:rPr>
              <a:t> </a:t>
            </a:r>
            <a:r>
              <a:rPr lang="fr-FR" dirty="0" err="1">
                <a:solidFill>
                  <a:srgbClr val="212121"/>
                </a:solidFill>
                <a:latin typeface="Arial" panose="020B0604020202020204" pitchFamily="34" charset="0"/>
                <a:cs typeface="Arial" panose="020B0604020202020204" pitchFamily="34" charset="0"/>
              </a:rPr>
              <a:t>had</a:t>
            </a:r>
            <a:r>
              <a:rPr lang="fr-FR" dirty="0">
                <a:solidFill>
                  <a:srgbClr val="212121"/>
                </a:solidFill>
                <a:latin typeface="Arial" panose="020B0604020202020204" pitchFamily="34" charset="0"/>
                <a:cs typeface="Arial" panose="020B0604020202020204" pitchFamily="34" charset="0"/>
              </a:rPr>
              <a:t> </a:t>
            </a:r>
            <a:r>
              <a:rPr lang="fr-FR" dirty="0" err="1">
                <a:solidFill>
                  <a:srgbClr val="212121"/>
                </a:solidFill>
                <a:latin typeface="Arial" panose="020B0604020202020204" pitchFamily="34" charset="0"/>
                <a:cs typeface="Arial" panose="020B0604020202020204" pitchFamily="34" charset="0"/>
              </a:rPr>
              <a:t>implemented</a:t>
            </a:r>
            <a:r>
              <a:rPr lang="fr-FR" dirty="0">
                <a:solidFill>
                  <a:srgbClr val="212121"/>
                </a:solidFill>
                <a:latin typeface="Arial" panose="020B0604020202020204" pitchFamily="34" charset="0"/>
                <a:cs typeface="Arial" panose="020B0604020202020204" pitchFamily="34" charset="0"/>
              </a:rPr>
              <a:t> on </a:t>
            </a:r>
            <a:r>
              <a:rPr lang="fr-FR" dirty="0" err="1">
                <a:solidFill>
                  <a:srgbClr val="212121"/>
                </a:solidFill>
                <a:latin typeface="Arial" panose="020B0604020202020204" pitchFamily="34" charset="0"/>
                <a:cs typeface="Arial" panose="020B0604020202020204" pitchFamily="34" charset="0"/>
              </a:rPr>
              <a:t>our</a:t>
            </a:r>
            <a:r>
              <a:rPr lang="fr-FR" dirty="0">
                <a:solidFill>
                  <a:srgbClr val="212121"/>
                </a:solidFill>
                <a:latin typeface="Arial" panose="020B0604020202020204" pitchFamily="34" charset="0"/>
                <a:cs typeface="Arial" panose="020B0604020202020204" pitchFamily="34" charset="0"/>
              </a:rPr>
              <a:t> Flask API </a:t>
            </a:r>
            <a:r>
              <a:rPr lang="fr-FR" dirty="0" err="1">
                <a:solidFill>
                  <a:srgbClr val="212121"/>
                </a:solidFill>
                <a:latin typeface="Arial" panose="020B0604020202020204" pitchFamily="34" charset="0"/>
                <a:cs typeface="Arial" panose="020B0604020202020204" pitchFamily="34" charset="0"/>
              </a:rPr>
              <a:t>is</a:t>
            </a:r>
            <a:r>
              <a:rPr lang="fr-FR" dirty="0">
                <a:solidFill>
                  <a:srgbClr val="212121"/>
                </a:solidFill>
                <a:latin typeface="Arial" panose="020B0604020202020204" pitchFamily="34" charset="0"/>
                <a:cs typeface="Arial" panose="020B0604020202020204" pitchFamily="34" charset="0"/>
              </a:rPr>
              <a:t> the </a:t>
            </a:r>
            <a:r>
              <a:rPr lang="fr-FR" b="0" i="0" dirty="0" err="1">
                <a:solidFill>
                  <a:srgbClr val="212121"/>
                </a:solidFill>
                <a:effectLst/>
                <a:latin typeface="Arial" panose="020B0604020202020204" pitchFamily="34" charset="0"/>
                <a:cs typeface="Arial" panose="020B0604020202020204" pitchFamily="34" charset="0"/>
              </a:rPr>
              <a:t>GradientBoostingRegressor</a:t>
            </a:r>
            <a:r>
              <a:rPr lang="fr-FR" dirty="0">
                <a:solidFill>
                  <a:srgbClr val="212121"/>
                </a:solidFill>
                <a:latin typeface="Arial" panose="020B0604020202020204" pitchFamily="34" charset="0"/>
                <a:cs typeface="Arial" panose="020B0604020202020204" pitchFamily="34" charset="0"/>
              </a:rPr>
              <a:t>.</a:t>
            </a:r>
            <a:endParaRPr lang="fr-FR" b="0" i="0" dirty="0">
              <a:solidFill>
                <a:srgbClr val="212121"/>
              </a:solidFill>
              <a:effectLst/>
              <a:latin typeface="Arial" panose="020B0604020202020204" pitchFamily="34" charset="0"/>
              <a:cs typeface="Arial" panose="020B0604020202020204" pitchFamily="34" charset="0"/>
            </a:endParaRPr>
          </a:p>
          <a:p>
            <a:pPr algn="just"/>
            <a:endParaRPr lang="en-US" dirty="0">
              <a:solidFill>
                <a:srgbClr val="333132"/>
              </a:solidFill>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pic>
        <p:nvPicPr>
          <p:cNvPr id="10" name="Image 9">
            <a:extLst>
              <a:ext uri="{FF2B5EF4-FFF2-40B4-BE49-F238E27FC236}">
                <a16:creationId xmlns:a16="http://schemas.microsoft.com/office/drawing/2014/main" id="{E440AB9D-0A05-40BB-B3D4-6A50CC4D0BCB}"/>
              </a:ext>
            </a:extLst>
          </p:cNvPr>
          <p:cNvPicPr>
            <a:picLocks noChangeAspect="1"/>
          </p:cNvPicPr>
          <p:nvPr/>
        </p:nvPicPr>
        <p:blipFill rotWithShape="1">
          <a:blip r:embed="rId3"/>
          <a:srcRect l="3641" t="39622" r="54798" b="14696"/>
          <a:stretch/>
        </p:blipFill>
        <p:spPr>
          <a:xfrm>
            <a:off x="3156602" y="2397888"/>
            <a:ext cx="5652789" cy="3494911"/>
          </a:xfrm>
          <a:prstGeom prst="rect">
            <a:avLst/>
          </a:prstGeom>
        </p:spPr>
      </p:pic>
    </p:spTree>
    <p:extLst>
      <p:ext uri="{BB962C8B-B14F-4D97-AF65-F5344CB8AC3E}">
        <p14:creationId xmlns:p14="http://schemas.microsoft.com/office/powerpoint/2010/main" val="76662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26C4D3C-0DCD-4748-9150-0102139C79EB}"/>
              </a:ext>
            </a:extLst>
          </p:cNvPr>
          <p:cNvPicPr>
            <a:picLocks noChangeAspect="1"/>
          </p:cNvPicPr>
          <p:nvPr/>
        </p:nvPicPr>
        <p:blipFill>
          <a:blip r:embed="rId2"/>
          <a:stretch>
            <a:fillRect/>
          </a:stretch>
        </p:blipFill>
        <p:spPr>
          <a:xfrm>
            <a:off x="159774" y="681632"/>
            <a:ext cx="6344481" cy="6115663"/>
          </a:xfrm>
          <a:prstGeom prst="rect">
            <a:avLst/>
          </a:prstGeom>
        </p:spPr>
      </p:pic>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IV. </a:t>
            </a:r>
            <a:r>
              <a:rPr lang="fr-FR" b="1" dirty="0" err="1">
                <a:latin typeface="Arial" panose="020B0604020202020204" pitchFamily="34" charset="0"/>
                <a:cs typeface="Arial" panose="020B0604020202020204" pitchFamily="34" charset="0"/>
              </a:rPr>
              <a:t>Predictions</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512A8C7-41DC-41A2-A67E-41DBC04CF1C0}"/>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pic>
        <p:nvPicPr>
          <p:cNvPr id="9" name="Image 8">
            <a:extLst>
              <a:ext uri="{FF2B5EF4-FFF2-40B4-BE49-F238E27FC236}">
                <a16:creationId xmlns:a16="http://schemas.microsoft.com/office/drawing/2014/main" id="{A1FE5C31-CBF1-4766-B43B-3BC000490161}"/>
              </a:ext>
            </a:extLst>
          </p:cNvPr>
          <p:cNvPicPr>
            <a:picLocks noChangeAspect="1"/>
          </p:cNvPicPr>
          <p:nvPr/>
        </p:nvPicPr>
        <p:blipFill>
          <a:blip r:embed="rId4"/>
          <a:stretch>
            <a:fillRect/>
          </a:stretch>
        </p:blipFill>
        <p:spPr>
          <a:xfrm>
            <a:off x="6150674" y="2301937"/>
            <a:ext cx="4465707" cy="3635055"/>
          </a:xfrm>
          <a:prstGeom prst="rect">
            <a:avLst/>
          </a:prstGeom>
        </p:spPr>
      </p:pic>
      <p:cxnSp>
        <p:nvCxnSpPr>
          <p:cNvPr id="11" name="Connecteur droit avec flèche 10">
            <a:extLst>
              <a:ext uri="{FF2B5EF4-FFF2-40B4-BE49-F238E27FC236}">
                <a16:creationId xmlns:a16="http://schemas.microsoft.com/office/drawing/2014/main" id="{FBFE7015-F0CC-44AF-AD8A-4A9176ADAD40}"/>
              </a:ext>
            </a:extLst>
          </p:cNvPr>
          <p:cNvCxnSpPr/>
          <p:nvPr/>
        </p:nvCxnSpPr>
        <p:spPr>
          <a:xfrm flipV="1">
            <a:off x="3287071" y="4119464"/>
            <a:ext cx="1810139" cy="26125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4417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V. Conclusion</a:t>
            </a:r>
          </a:p>
        </p:txBody>
      </p:sp>
      <p:sp>
        <p:nvSpPr>
          <p:cNvPr id="8" name="ZoneTexte 7">
            <a:extLst>
              <a:ext uri="{FF2B5EF4-FFF2-40B4-BE49-F238E27FC236}">
                <a16:creationId xmlns:a16="http://schemas.microsoft.com/office/drawing/2014/main" id="{EC2F1FE3-6285-47CE-A453-2667689EB0CE}"/>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6" name="ZoneTexte 5">
            <a:extLst>
              <a:ext uri="{FF2B5EF4-FFF2-40B4-BE49-F238E27FC236}">
                <a16:creationId xmlns:a16="http://schemas.microsoft.com/office/drawing/2014/main" id="{8B505648-72BD-4A9E-9FC7-2766DA54C009}"/>
              </a:ext>
            </a:extLst>
          </p:cNvPr>
          <p:cNvSpPr txBox="1"/>
          <p:nvPr/>
        </p:nvSpPr>
        <p:spPr>
          <a:xfrm>
            <a:off x="283352" y="971311"/>
            <a:ext cx="11618070" cy="2308324"/>
          </a:xfrm>
          <a:prstGeom prst="rect">
            <a:avLst/>
          </a:prstGeom>
          <a:noFill/>
        </p:spPr>
        <p:txBody>
          <a:bodyPr wrap="square" rtlCol="0">
            <a:spAutoFit/>
          </a:bodyPr>
          <a:lstStyle/>
          <a:p>
            <a:pPr algn="just"/>
            <a:r>
              <a:rPr lang="fr-FR" dirty="0">
                <a:solidFill>
                  <a:srgbClr val="333132"/>
                </a:solidFill>
                <a:latin typeface="Arial" panose="020B0604020202020204" pitchFamily="34" charset="0"/>
                <a:cs typeface="Arial" panose="020B0604020202020204" pitchFamily="34" charset="0"/>
              </a:rPr>
              <a:t>In conclusion, </a:t>
            </a:r>
            <a:r>
              <a:rPr lang="fr-FR" dirty="0" err="1">
                <a:solidFill>
                  <a:srgbClr val="333132"/>
                </a:solidFill>
                <a:latin typeface="Arial" panose="020B0604020202020204" pitchFamily="34" charset="0"/>
                <a:cs typeface="Arial" panose="020B0604020202020204" pitchFamily="34" charset="0"/>
              </a:rPr>
              <a:t>thanks</a:t>
            </a:r>
            <a:r>
              <a:rPr lang="fr-FR" dirty="0">
                <a:solidFill>
                  <a:srgbClr val="333132"/>
                </a:solidFill>
                <a:latin typeface="Arial" panose="020B0604020202020204" pitchFamily="34" charset="0"/>
                <a:cs typeface="Arial" panose="020B0604020202020204" pitchFamily="34" charset="0"/>
              </a:rPr>
              <a:t> to all </a:t>
            </a:r>
            <a:r>
              <a:rPr lang="fr-FR" dirty="0" err="1">
                <a:solidFill>
                  <a:srgbClr val="333132"/>
                </a:solidFill>
                <a:latin typeface="Arial" panose="020B0604020202020204" pitchFamily="34" charset="0"/>
                <a:cs typeface="Arial" panose="020B0604020202020204" pitchFamily="34" charset="0"/>
              </a:rPr>
              <a:t>our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visualizations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we</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got</a:t>
            </a:r>
            <a:r>
              <a:rPr lang="fr-FR" dirty="0">
                <a:solidFill>
                  <a:srgbClr val="333132"/>
                </a:solidFill>
                <a:latin typeface="Arial" panose="020B0604020202020204" pitchFamily="34" charset="0"/>
                <a:cs typeface="Arial" panose="020B0604020202020204" pitchFamily="34" charset="0"/>
              </a:rPr>
              <a:t> to </a:t>
            </a:r>
            <a:r>
              <a:rPr lang="fr-FR" dirty="0" err="1">
                <a:solidFill>
                  <a:srgbClr val="333132"/>
                </a:solidFill>
                <a:latin typeface="Arial" panose="020B0604020202020204" pitchFamily="34" charset="0"/>
                <a:cs typeface="Arial" panose="020B0604020202020204" pitchFamily="34" charset="0"/>
              </a:rPr>
              <a:t>understand</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our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dataset</a:t>
            </a:r>
            <a:r>
              <a:rPr lang="fr-FR" dirty="0">
                <a:solidFill>
                  <a:srgbClr val="333132"/>
                </a:solidFill>
                <a:latin typeface="Arial" panose="020B0604020202020204" pitchFamily="34" charset="0"/>
                <a:cs typeface="Arial" panose="020B0604020202020204" pitchFamily="34" charset="0"/>
              </a:rPr>
              <a:t> and the </a:t>
            </a:r>
            <a:r>
              <a:rPr lang="fr-FR" dirty="0" err="1">
                <a:solidFill>
                  <a:srgbClr val="333132"/>
                </a:solidFill>
                <a:latin typeface="Arial" panose="020B0604020202020204" pitchFamily="34" charset="0"/>
                <a:cs typeface="Arial" panose="020B0604020202020204" pitchFamily="34" charset="0"/>
              </a:rPr>
              <a:t>way</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its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features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impacted</a:t>
            </a:r>
            <a:r>
              <a:rPr lang="fr-FR" dirty="0">
                <a:solidFill>
                  <a:srgbClr val="333132"/>
                </a:solidFill>
                <a:latin typeface="Arial" panose="020B0604020202020204" pitchFamily="34" charset="0"/>
                <a:cs typeface="Arial" panose="020B0604020202020204" pitchFamily="34" charset="0"/>
              </a:rPr>
              <a:t> the </a:t>
            </a:r>
            <a:r>
              <a:rPr lang="fr-FR" dirty="0" err="1">
                <a:solidFill>
                  <a:srgbClr val="333132"/>
                </a:solidFill>
                <a:latin typeface="Arial" panose="020B0604020202020204" pitchFamily="34" charset="0"/>
                <a:cs typeface="Arial" panose="020B0604020202020204" pitchFamily="34" charset="0"/>
              </a:rPr>
              <a:t>target</a:t>
            </a:r>
            <a:r>
              <a:rPr lang="fr-FR" dirty="0">
                <a:solidFill>
                  <a:srgbClr val="333132"/>
                </a:solidFill>
                <a:latin typeface="Arial" panose="020B0604020202020204" pitchFamily="34" charset="0"/>
                <a:cs typeface="Arial" panose="020B0604020202020204" pitchFamily="34" charset="0"/>
              </a:rPr>
              <a:t> variable </a:t>
            </a:r>
            <a:r>
              <a:rPr lang="fr-FR" dirty="0" err="1">
                <a:solidFill>
                  <a:srgbClr val="333132"/>
                </a:solidFill>
                <a:latin typeface="Arial" panose="020B0604020202020204" pitchFamily="34" charset="0"/>
                <a:cs typeface="Arial" panose="020B0604020202020204" pitchFamily="34" charset="0"/>
              </a:rPr>
              <a:t>better</a:t>
            </a:r>
            <a:r>
              <a:rPr lang="fr-FR" dirty="0">
                <a:solidFill>
                  <a:srgbClr val="333132"/>
                </a:solidFill>
                <a:latin typeface="Arial" panose="020B0604020202020204" pitchFamily="34" charset="0"/>
                <a:cs typeface="Arial" panose="020B0604020202020204" pitchFamily="34" charset="0"/>
              </a:rPr>
              <a:t>. </a:t>
            </a:r>
          </a:p>
          <a:p>
            <a:pPr algn="just"/>
            <a:endParaRPr lang="fr-FR" dirty="0">
              <a:solidFill>
                <a:srgbClr val="333132"/>
              </a:solidFill>
              <a:latin typeface="Arial" panose="020B0604020202020204" pitchFamily="34" charset="0"/>
              <a:cs typeface="Arial" panose="020B0604020202020204" pitchFamily="34" charset="0"/>
            </a:endParaRPr>
          </a:p>
          <a:p>
            <a:pPr algn="just"/>
            <a:r>
              <a:rPr lang="fr-FR" dirty="0">
                <a:solidFill>
                  <a:srgbClr val="333132"/>
                </a:solidFill>
                <a:latin typeface="Arial" panose="020B0604020202020204" pitchFamily="34" charset="0"/>
                <a:cs typeface="Arial" panose="020B0604020202020204" pitchFamily="34" charset="0"/>
              </a:rPr>
              <a:t>This </a:t>
            </a:r>
            <a:r>
              <a:rPr lang="fr-FR" dirty="0" err="1">
                <a:solidFill>
                  <a:srgbClr val="333132"/>
                </a:solidFill>
                <a:latin typeface="Arial" panose="020B0604020202020204" pitchFamily="34" charset="0"/>
                <a:cs typeface="Arial" panose="020B0604020202020204" pitchFamily="34" charset="0"/>
              </a:rPr>
              <a:t>helped</a:t>
            </a:r>
            <a:r>
              <a:rPr lang="fr-FR" dirty="0">
                <a:solidFill>
                  <a:srgbClr val="333132"/>
                </a:solidFill>
                <a:latin typeface="Arial" panose="020B0604020202020204" pitchFamily="34" charset="0"/>
                <a:cs typeface="Arial" panose="020B0604020202020204" pitchFamily="34" charset="0"/>
              </a:rPr>
              <a:t> us to </a:t>
            </a:r>
            <a:r>
              <a:rPr lang="fr-FR" dirty="0" err="1">
                <a:solidFill>
                  <a:srgbClr val="333132"/>
                </a:solidFill>
                <a:latin typeface="Arial" panose="020B0604020202020204" pitchFamily="34" charset="0"/>
                <a:cs typeface="Arial" panose="020B0604020202020204" pitchFamily="34" charset="0"/>
              </a:rPr>
              <a:t>make</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better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predictions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with</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our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models</a:t>
            </a:r>
            <a:r>
              <a:rPr lang="fr-FR" dirty="0">
                <a:solidFill>
                  <a:srgbClr val="333132"/>
                </a:solidFill>
                <a:latin typeface="Arial" panose="020B0604020202020204" pitchFamily="34" charset="0"/>
                <a:cs typeface="Arial" panose="020B0604020202020204" pitchFamily="34" charset="0"/>
              </a:rPr>
              <a:t> and </a:t>
            </a:r>
            <a:r>
              <a:rPr lang="fr-FR" dirty="0" err="1">
                <a:solidFill>
                  <a:srgbClr val="333132"/>
                </a:solidFill>
                <a:latin typeface="Arial" panose="020B0604020202020204" pitchFamily="34" charset="0"/>
                <a:cs typeface="Arial" panose="020B0604020202020204" pitchFamily="34" charset="0"/>
              </a:rPr>
              <a:t>interpret</a:t>
            </a:r>
            <a:r>
              <a:rPr lang="fr-FR" dirty="0">
                <a:solidFill>
                  <a:srgbClr val="333132"/>
                </a:solidFill>
                <a:latin typeface="Arial" panose="020B0604020202020204" pitchFamily="34" charset="0"/>
                <a:cs typeface="Arial" panose="020B0604020202020204" pitchFamily="34" charset="0"/>
              </a:rPr>
              <a:t> the </a:t>
            </a:r>
            <a:r>
              <a:rPr lang="fr-FR" dirty="0" err="1">
                <a:solidFill>
                  <a:srgbClr val="333132"/>
                </a:solidFill>
                <a:latin typeface="Arial" panose="020B0604020202020204" pitchFamily="34" charset="0"/>
                <a:cs typeface="Arial" panose="020B0604020202020204" pitchFamily="34" charset="0"/>
              </a:rPr>
              <a:t>results</a:t>
            </a:r>
            <a:r>
              <a:rPr lang="fr-FR" dirty="0">
                <a:solidFill>
                  <a:srgbClr val="333132"/>
                </a:solidFill>
                <a:latin typeface="Arial" panose="020B0604020202020204" pitchFamily="34" charset="0"/>
                <a:cs typeface="Arial" panose="020B0604020202020204" pitchFamily="34" charset="0"/>
              </a:rPr>
              <a:t> in a more </a:t>
            </a:r>
            <a:r>
              <a:rPr lang="fr-FR" dirty="0" err="1">
                <a:solidFill>
                  <a:srgbClr val="333132"/>
                </a:solidFill>
                <a:latin typeface="Arial" panose="020B0604020202020204" pitchFamily="34" charset="0"/>
                <a:cs typeface="Arial" panose="020B0604020202020204" pitchFamily="34" charset="0"/>
              </a:rPr>
              <a:t>accurate</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way</a:t>
            </a:r>
            <a:r>
              <a:rPr lang="fr-FR" dirty="0">
                <a:solidFill>
                  <a:srgbClr val="333132"/>
                </a:solidFill>
                <a:latin typeface="Arial" panose="020B0604020202020204" pitchFamily="34" charset="0"/>
                <a:cs typeface="Arial" panose="020B0604020202020204" pitchFamily="34" charset="0"/>
              </a:rPr>
              <a:t>.</a:t>
            </a:r>
          </a:p>
          <a:p>
            <a:pPr algn="just"/>
            <a:r>
              <a:rPr lang="fr-FR" b="0" i="0" dirty="0" err="1">
                <a:solidFill>
                  <a:srgbClr val="212121"/>
                </a:solidFill>
                <a:effectLst/>
                <a:latin typeface="Arial" panose="020B0604020202020204" pitchFamily="34" charset="0"/>
                <a:cs typeface="Arial" panose="020B0604020202020204" pitchFamily="34" charset="0"/>
              </a:rPr>
              <a:t>We</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managed</a:t>
            </a:r>
            <a:r>
              <a:rPr lang="fr-FR" b="0" i="0" dirty="0">
                <a:solidFill>
                  <a:srgbClr val="212121"/>
                </a:solidFill>
                <a:effectLst/>
                <a:latin typeface="Arial" panose="020B0604020202020204" pitchFamily="34" charset="0"/>
                <a:cs typeface="Arial" panose="020B0604020202020204" pitchFamily="34" charset="0"/>
              </a:rPr>
              <a:t> to </a:t>
            </a:r>
            <a:r>
              <a:rPr lang="fr-FR" b="0" i="0" dirty="0" err="1">
                <a:solidFill>
                  <a:srgbClr val="212121"/>
                </a:solidFill>
                <a:effectLst/>
                <a:latin typeface="Arial" panose="020B0604020202020204" pitchFamily="34" charset="0"/>
                <a:cs typeface="Arial" panose="020B0604020202020204" pitchFamily="34" charset="0"/>
              </a:rPr>
              <a:t>get</a:t>
            </a:r>
            <a:r>
              <a:rPr lang="fr-FR" b="0" i="0" dirty="0">
                <a:solidFill>
                  <a:srgbClr val="212121"/>
                </a:solidFill>
                <a:effectLst/>
                <a:latin typeface="Arial" panose="020B0604020202020204" pitchFamily="34" charset="0"/>
                <a:cs typeface="Arial" panose="020B0604020202020204" pitchFamily="34" charset="0"/>
              </a:rPr>
              <a:t> an </a:t>
            </a:r>
            <a:r>
              <a:rPr lang="fr-FR" b="0" i="0" dirty="0" err="1">
                <a:solidFill>
                  <a:srgbClr val="212121"/>
                </a:solidFill>
                <a:effectLst/>
                <a:latin typeface="Arial" panose="020B0604020202020204" pitchFamily="34" charset="0"/>
                <a:cs typeface="Arial" panose="020B0604020202020204" pitchFamily="34" charset="0"/>
              </a:rPr>
              <a:t>accuracy</a:t>
            </a:r>
            <a:r>
              <a:rPr lang="fr-FR" b="0" i="0" dirty="0">
                <a:solidFill>
                  <a:srgbClr val="212121"/>
                </a:solidFill>
                <a:effectLst/>
                <a:latin typeface="Arial" panose="020B0604020202020204" pitchFamily="34" charset="0"/>
                <a:cs typeface="Arial" panose="020B0604020202020204" pitchFamily="34" charset="0"/>
              </a:rPr>
              <a:t> of  70% on the test set, </a:t>
            </a:r>
            <a:r>
              <a:rPr lang="fr-FR" b="0" i="0" dirty="0" err="1">
                <a:solidFill>
                  <a:srgbClr val="212121"/>
                </a:solidFill>
                <a:effectLst/>
                <a:latin typeface="Arial" panose="020B0604020202020204" pitchFamily="34" charset="0"/>
                <a:cs typeface="Arial" panose="020B0604020202020204" pitchFamily="34" charset="0"/>
              </a:rPr>
              <a:t>which</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is</a:t>
            </a:r>
            <a:r>
              <a:rPr lang="fr-FR" b="0" i="0" dirty="0">
                <a:solidFill>
                  <a:srgbClr val="212121"/>
                </a:solidFill>
                <a:effectLst/>
                <a:latin typeface="Arial" panose="020B0604020202020204" pitchFamily="34" charset="0"/>
                <a:cs typeface="Arial" panose="020B0604020202020204" pitchFamily="34" charset="0"/>
              </a:rPr>
              <a:t> a good </a:t>
            </a:r>
            <a:r>
              <a:rPr lang="fr-FR" b="0" i="0" dirty="0" err="1">
                <a:solidFill>
                  <a:srgbClr val="212121"/>
                </a:solidFill>
                <a:effectLst/>
                <a:latin typeface="Arial" panose="020B0604020202020204" pitchFamily="34" charset="0"/>
                <a:cs typeface="Arial" panose="020B0604020202020204" pitchFamily="34" charset="0"/>
              </a:rPr>
              <a:t>result</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given</a:t>
            </a:r>
            <a:r>
              <a:rPr lang="fr-FR" b="0" i="0" dirty="0">
                <a:solidFill>
                  <a:srgbClr val="212121"/>
                </a:solidFill>
                <a:effectLst/>
                <a:latin typeface="Arial" panose="020B0604020202020204" pitchFamily="34" charset="0"/>
                <a:cs typeface="Arial" panose="020B0604020202020204" pitchFamily="34" charset="0"/>
              </a:rPr>
              <a:t> the </a:t>
            </a:r>
            <a:r>
              <a:rPr lang="fr-FR" b="0" i="0" dirty="0" err="1">
                <a:solidFill>
                  <a:srgbClr val="212121"/>
                </a:solidFill>
                <a:effectLst/>
                <a:latin typeface="Arial" panose="020B0604020202020204" pitchFamily="34" charset="0"/>
                <a:cs typeface="Arial" panose="020B0604020202020204" pitchFamily="34" charset="0"/>
              </a:rPr>
              <a:t>target</a:t>
            </a:r>
            <a:r>
              <a:rPr lang="fr-FR" b="0" i="0" dirty="0">
                <a:solidFill>
                  <a:srgbClr val="212121"/>
                </a:solidFill>
                <a:effectLst/>
                <a:latin typeface="Arial" panose="020B0604020202020204" pitchFamily="34" charset="0"/>
                <a:cs typeface="Arial" panose="020B0604020202020204" pitchFamily="34" charset="0"/>
              </a:rPr>
              <a:t> variable </a:t>
            </a:r>
            <a:r>
              <a:rPr lang="fr-FR" b="0" i="0" dirty="0" err="1">
                <a:solidFill>
                  <a:srgbClr val="212121"/>
                </a:solidFill>
                <a:effectLst/>
                <a:latin typeface="Arial" panose="020B0604020202020204" pitchFamily="34" charset="0"/>
                <a:cs typeface="Arial" panose="020B0604020202020204" pitchFamily="34" charset="0"/>
              </a:rPr>
              <a:t>we</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had</a:t>
            </a:r>
            <a:r>
              <a:rPr lang="fr-FR" b="0" i="0" dirty="0">
                <a:solidFill>
                  <a:srgbClr val="212121"/>
                </a:solidFill>
                <a:effectLst/>
                <a:latin typeface="Arial" panose="020B0604020202020204" pitchFamily="34" charset="0"/>
                <a:cs typeface="Arial" panose="020B0604020202020204" pitchFamily="34" charset="0"/>
              </a:rPr>
              <a:t> to </a:t>
            </a:r>
            <a:r>
              <a:rPr lang="fr-FR" b="0" i="0" dirty="0" err="1">
                <a:solidFill>
                  <a:srgbClr val="212121"/>
                </a:solidFill>
                <a:effectLst/>
                <a:latin typeface="Arial" panose="020B0604020202020204" pitchFamily="34" charset="0"/>
                <a:cs typeface="Arial" panose="020B0604020202020204" pitchFamily="34" charset="0"/>
              </a:rPr>
              <a:t>predict</a:t>
            </a:r>
            <a:r>
              <a:rPr lang="fr-FR" b="0" i="0" dirty="0">
                <a:solidFill>
                  <a:srgbClr val="212121"/>
                </a:solidFill>
                <a:effectLst/>
                <a:latin typeface="Arial" panose="020B0604020202020204" pitchFamily="34" charset="0"/>
                <a:cs typeface="Arial" panose="020B0604020202020204" pitchFamily="34" charset="0"/>
              </a:rPr>
              <a:t>.</a:t>
            </a:r>
          </a:p>
          <a:p>
            <a:pPr algn="just"/>
            <a:endParaRPr lang="fr-FR" b="0" i="0" dirty="0">
              <a:solidFill>
                <a:srgbClr val="212121"/>
              </a:solidFill>
              <a:effectLst/>
              <a:latin typeface="Arial" panose="020B0604020202020204" pitchFamily="34" charset="0"/>
              <a:cs typeface="Arial" panose="020B0604020202020204" pitchFamily="34" charset="0"/>
            </a:endParaRPr>
          </a:p>
          <a:p>
            <a:pPr algn="just"/>
            <a:r>
              <a:rPr lang="en-US" dirty="0">
                <a:solidFill>
                  <a:srgbClr val="212121"/>
                </a:solidFill>
                <a:latin typeface="Arial" panose="020B0604020202020204" pitchFamily="34" charset="0"/>
                <a:cs typeface="Arial" panose="020B0604020202020204" pitchFamily="34" charset="0"/>
              </a:rPr>
              <a:t>We then created a Flask API to run one of our models and with which we can choose the parameters.</a:t>
            </a:r>
            <a:endParaRPr lang="en-US" dirty="0">
              <a:solidFill>
                <a:srgbClr val="3331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1507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Words>
  <Application>Microsoft Office PowerPoint</Application>
  <PresentationFormat>Grand écran</PresentationFormat>
  <Paragraphs>60</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petitcol alix</dc:creator>
  <cp:lastModifiedBy>petitcol alix</cp:lastModifiedBy>
  <cp:revision>8</cp:revision>
  <dcterms:created xsi:type="dcterms:W3CDTF">2021-12-30T14:08:17Z</dcterms:created>
  <dcterms:modified xsi:type="dcterms:W3CDTF">2022-01-04T13:12:15Z</dcterms:modified>
</cp:coreProperties>
</file>