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7" r:id="rId2"/>
    <p:sldId id="258" r:id="rId3"/>
    <p:sldId id="259" r:id="rId4"/>
    <p:sldId id="260" r:id="rId5"/>
    <p:sldId id="261" r:id="rId6"/>
    <p:sldId id="262"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52" d="100"/>
          <a:sy n="52" d="100"/>
        </p:scale>
        <p:origin x="8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480F61-AD29-4A6D-9D5B-CDF172F3995E}" type="datetimeFigureOut">
              <a:rPr lang="fr-FR" smtClean="0"/>
              <a:t>05/01/2022</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64356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A480F61-AD29-4A6D-9D5B-CDF172F3995E}" type="datetimeFigureOut">
              <a:rPr lang="fr-FR" smtClean="0"/>
              <a:t>05/01/2022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9196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480F61-AD29-4A6D-9D5B-CDF172F3995E}" type="datetimeFigureOut">
              <a:rPr lang="fr-FR" smtClean="0"/>
              <a:t>05/01/2022</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3536660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480F61-AD29-4A6D-9D5B-CDF172F3995E}" type="datetimeFigureOut">
              <a:rPr lang="fr-FR" smtClean="0"/>
              <a:t>05/01/2022</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0694580E-352B-4317-8849-7C5A069838EF}" type="slidenum">
              <a:rPr lang="fr-FR" smtClean="0"/>
              <a:t>‹N°›</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8540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480F61-AD29-4A6D-9D5B-CDF172F3995E}" type="datetimeFigureOut">
              <a:rPr lang="fr-FR" smtClean="0"/>
              <a:t>05/01/2022</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1081480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A480F61-AD29-4A6D-9D5B-CDF172F3995E}" type="datetimeFigureOut">
              <a:rPr lang="fr-FR" smtClean="0"/>
              <a:t>05/01/2022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596340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A480F61-AD29-4A6D-9D5B-CDF172F3995E}" type="datetimeFigureOut">
              <a:rPr lang="fr-FR" smtClean="0"/>
              <a:t>05/01/2022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392740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480F61-AD29-4A6D-9D5B-CDF172F3995E}" type="datetimeFigureOut">
              <a:rPr lang="fr-FR" smtClean="0"/>
              <a:t>05/01/2022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784032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A480F61-AD29-4A6D-9D5B-CDF172F3995E}" type="datetimeFigureOut">
              <a:rPr lang="fr-FR" smtClean="0"/>
              <a:t>05/01/2022</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319530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A480F61-AD29-4A6D-9D5B-CDF172F3995E}" type="datetimeFigureOut">
              <a:rPr lang="fr-FR" smtClean="0"/>
              <a:t>05/01/2022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256354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A480F61-AD29-4A6D-9D5B-CDF172F3995E}" type="datetimeFigureOut">
              <a:rPr lang="fr-FR" smtClean="0"/>
              <a:t>05/01/2022</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96958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A480F61-AD29-4A6D-9D5B-CDF172F3995E}" type="datetimeFigureOut">
              <a:rPr lang="fr-FR" smtClean="0"/>
              <a:t>05/01/2022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348095662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A480F61-AD29-4A6D-9D5B-CDF172F3995E}" type="datetimeFigureOut">
              <a:rPr lang="fr-FR" smtClean="0"/>
              <a:t>05/01/2022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41489639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A480F61-AD29-4A6D-9D5B-CDF172F3995E}" type="datetimeFigureOut">
              <a:rPr lang="fr-FR" smtClean="0"/>
              <a:t>05/01/2022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3815079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80F61-AD29-4A6D-9D5B-CDF172F3995E}" type="datetimeFigureOut">
              <a:rPr lang="fr-FR" smtClean="0"/>
              <a:t>05/01/2022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324417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A480F61-AD29-4A6D-9D5B-CDF172F3995E}" type="datetimeFigureOut">
              <a:rPr lang="fr-FR" smtClean="0"/>
              <a:t>05/01/2022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361989500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A480F61-AD29-4A6D-9D5B-CDF172F3995E}" type="datetimeFigureOut">
              <a:rPr lang="fr-FR" smtClean="0"/>
              <a:t>05/01/2022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94580E-352B-4317-8849-7C5A069838EF}" type="slidenum">
              <a:rPr lang="fr-FR" smtClean="0"/>
              <a:t>‹N°›</a:t>
            </a:fld>
            <a:endParaRPr lang="fr-FR"/>
          </a:p>
        </p:txBody>
      </p:sp>
    </p:spTree>
    <p:extLst>
      <p:ext uri="{BB962C8B-B14F-4D97-AF65-F5344CB8AC3E}">
        <p14:creationId xmlns:p14="http://schemas.microsoft.com/office/powerpoint/2010/main" val="75783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480F61-AD29-4A6D-9D5B-CDF172F3995E}" type="datetimeFigureOut">
              <a:rPr lang="fr-FR" smtClean="0"/>
              <a:t>05/01/2022</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94580E-352B-4317-8849-7C5A069838EF}" type="slidenum">
              <a:rPr lang="fr-FR" smtClean="0"/>
              <a:t>‹N°›</a:t>
            </a:fld>
            <a:endParaRPr lang="fr-FR"/>
          </a:p>
        </p:txBody>
      </p:sp>
    </p:spTree>
    <p:extLst>
      <p:ext uri="{BB962C8B-B14F-4D97-AF65-F5344CB8AC3E}">
        <p14:creationId xmlns:p14="http://schemas.microsoft.com/office/powerpoint/2010/main" val="48522001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475BFC-E5D6-4EA0-B091-F8C827367E74}"/>
              </a:ext>
            </a:extLst>
          </p:cNvPr>
          <p:cNvSpPr/>
          <p:nvPr/>
        </p:nvSpPr>
        <p:spPr>
          <a:xfrm>
            <a:off x="-35420" y="0"/>
            <a:ext cx="2633163"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8" name="Picture 14" descr="Jupyter — Wikipédia">
            <a:extLst>
              <a:ext uri="{FF2B5EF4-FFF2-40B4-BE49-F238E27FC236}">
                <a16:creationId xmlns:a16="http://schemas.microsoft.com/office/drawing/2014/main" id="{0946BA0C-DDB1-4A5A-BC1C-EC05FE467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897" y="1831093"/>
            <a:ext cx="998505" cy="11573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6BE6DFC-61DF-4990-AF99-8B2E25F1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510" y="601288"/>
            <a:ext cx="853299" cy="8532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15DC308F-FD96-4A93-B8FD-8050FD310021}"/>
              </a:ext>
            </a:extLst>
          </p:cNvPr>
          <p:cNvSpPr txBox="1"/>
          <p:nvPr/>
        </p:nvSpPr>
        <p:spPr>
          <a:xfrm>
            <a:off x="2967931" y="2231051"/>
            <a:ext cx="8447172" cy="2123658"/>
          </a:xfrm>
          <a:prstGeom prst="rect">
            <a:avLst/>
          </a:prstGeom>
          <a:noFill/>
        </p:spPr>
        <p:txBody>
          <a:bodyPr wrap="square">
            <a:spAutoFit/>
          </a:bodyPr>
          <a:lstStyle/>
          <a:p>
            <a:pPr algn="ctr"/>
            <a:r>
              <a:rPr lang="fr-FR" sz="4400" b="1" dirty="0">
                <a:latin typeface="Arial" panose="020B0604020202020204" pitchFamily="34" charset="0"/>
                <a:cs typeface="Arial" panose="020B0604020202020204" pitchFamily="34" charset="0"/>
              </a:rPr>
              <a:t>Project Report</a:t>
            </a:r>
          </a:p>
          <a:p>
            <a:pPr algn="ctr"/>
            <a:endParaRPr lang="fr-FR" sz="4400" b="1" dirty="0">
              <a:latin typeface="Arial" panose="020B0604020202020204" pitchFamily="34" charset="0"/>
              <a:cs typeface="Arial" panose="020B0604020202020204" pitchFamily="34" charset="0"/>
            </a:endParaRPr>
          </a:p>
          <a:p>
            <a:pPr algn="ctr"/>
            <a:r>
              <a:rPr lang="fr-FR" sz="4400" dirty="0">
                <a:latin typeface="Arial" panose="020B0604020202020204" pitchFamily="34" charset="0"/>
                <a:cs typeface="Arial" panose="020B0604020202020204" pitchFamily="34" charset="0"/>
              </a:rPr>
              <a:t>Python for Data </a:t>
            </a:r>
            <a:r>
              <a:rPr lang="fr-FR" sz="4400" dirty="0" err="1">
                <a:latin typeface="Arial" panose="020B0604020202020204" pitchFamily="34" charset="0"/>
                <a:cs typeface="Arial" panose="020B0604020202020204" pitchFamily="34" charset="0"/>
              </a:rPr>
              <a:t>Analysis</a:t>
            </a:r>
            <a:endParaRPr lang="fr-FR" sz="4400" dirty="0">
              <a:latin typeface="Arial" panose="020B0604020202020204" pitchFamily="34" charset="0"/>
              <a:cs typeface="Arial" panose="020B0604020202020204" pitchFamily="34" charset="0"/>
            </a:endParaRPr>
          </a:p>
        </p:txBody>
      </p:sp>
      <p:pic>
        <p:nvPicPr>
          <p:cNvPr id="1040" name="Picture 16" descr="Publier vos modèles de Machine Learning avec Flask ! - datacorner par  Benoit Cayla">
            <a:extLst>
              <a:ext uri="{FF2B5EF4-FFF2-40B4-BE49-F238E27FC236}">
                <a16:creationId xmlns:a16="http://schemas.microsoft.com/office/drawing/2014/main" id="{08FE1916-584B-4E4B-81EB-BD0851D7E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696" y="3292880"/>
            <a:ext cx="2831690" cy="141584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735A12F6-6FD0-4D4A-8FA6-6F0BA0632A7F}"/>
              </a:ext>
            </a:extLst>
          </p:cNvPr>
          <p:cNvPicPr>
            <a:picLocks noChangeAspect="1"/>
          </p:cNvPicPr>
          <p:nvPr/>
        </p:nvPicPr>
        <p:blipFill>
          <a:blip r:embed="rId6"/>
          <a:stretch>
            <a:fillRect/>
          </a:stretch>
        </p:blipFill>
        <p:spPr>
          <a:xfrm>
            <a:off x="776897" y="5013136"/>
            <a:ext cx="963804" cy="963804"/>
          </a:xfrm>
          <a:prstGeom prst="rect">
            <a:avLst/>
          </a:prstGeom>
        </p:spPr>
      </p:pic>
      <p:sp>
        <p:nvSpPr>
          <p:cNvPr id="23" name="ZoneTexte 22">
            <a:extLst>
              <a:ext uri="{FF2B5EF4-FFF2-40B4-BE49-F238E27FC236}">
                <a16:creationId xmlns:a16="http://schemas.microsoft.com/office/drawing/2014/main" id="{2834426F-AF47-473C-8A0B-164B353BA2D3}"/>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Tree>
    <p:extLst>
      <p:ext uri="{BB962C8B-B14F-4D97-AF65-F5344CB8AC3E}">
        <p14:creationId xmlns:p14="http://schemas.microsoft.com/office/powerpoint/2010/main" val="248901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253DCE-049D-4747-B467-3BC23FF517D8}"/>
              </a:ext>
            </a:extLst>
          </p:cNvPr>
          <p:cNvSpPr/>
          <p:nvPr/>
        </p:nvSpPr>
        <p:spPr>
          <a:xfrm>
            <a:off x="-35420" y="0"/>
            <a:ext cx="2633163"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033891A4-836E-43C1-B732-A42C800DCEC8}"/>
              </a:ext>
            </a:extLst>
          </p:cNvPr>
          <p:cNvSpPr txBox="1"/>
          <p:nvPr/>
        </p:nvSpPr>
        <p:spPr>
          <a:xfrm>
            <a:off x="-35420" y="3244334"/>
            <a:ext cx="283246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TABLE OF CONTENTS</a:t>
            </a:r>
          </a:p>
        </p:txBody>
      </p:sp>
      <p:sp>
        <p:nvSpPr>
          <p:cNvPr id="6" name="ZoneTexte 5">
            <a:extLst>
              <a:ext uri="{FF2B5EF4-FFF2-40B4-BE49-F238E27FC236}">
                <a16:creationId xmlns:a16="http://schemas.microsoft.com/office/drawing/2014/main" id="{60321A94-FC67-4FA9-9286-33DAEFA38A94}"/>
              </a:ext>
            </a:extLst>
          </p:cNvPr>
          <p:cNvSpPr txBox="1"/>
          <p:nvPr/>
        </p:nvSpPr>
        <p:spPr>
          <a:xfrm>
            <a:off x="2830285" y="1443841"/>
            <a:ext cx="8822873" cy="3970318"/>
          </a:xfrm>
          <a:prstGeom prst="rect">
            <a:avLst/>
          </a:prstGeom>
          <a:noFill/>
        </p:spPr>
        <p:txBody>
          <a:bodyPr wrap="square" rtlCol="0">
            <a:spAutoFit/>
          </a:bodyPr>
          <a:lstStyle/>
          <a:p>
            <a:r>
              <a:rPr lang="fr-FR" sz="2800" b="1" dirty="0">
                <a:latin typeface="Arial" panose="020B0604020202020204" pitchFamily="34" charset="0"/>
                <a:cs typeface="Arial" panose="020B0604020202020204" pitchFamily="34" charset="0"/>
              </a:rPr>
              <a:t>I. </a:t>
            </a:r>
            <a:r>
              <a:rPr lang="fr-FR" sz="2400" b="1" dirty="0">
                <a:latin typeface="Arial" panose="020B0604020202020204" pitchFamily="34" charset="0"/>
                <a:cs typeface="Arial" panose="020B0604020202020204" pitchFamily="34" charset="0"/>
              </a:rPr>
              <a:t>Objectives of the python </a:t>
            </a:r>
            <a:r>
              <a:rPr lang="en-US" sz="2400" b="1" dirty="0">
                <a:latin typeface="Arial" panose="020B0604020202020204" pitchFamily="34" charset="0"/>
                <a:cs typeface="Arial" panose="020B0604020202020204" pitchFamily="34" charset="0"/>
              </a:rPr>
              <a:t>project</a:t>
            </a: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II. </a:t>
            </a:r>
            <a:r>
              <a:rPr lang="fr-FR" sz="2400" b="1" dirty="0" err="1">
                <a:latin typeface="Arial" panose="020B0604020202020204" pitchFamily="34" charset="0"/>
                <a:cs typeface="Arial" panose="020B0604020202020204" pitchFamily="34" charset="0"/>
              </a:rPr>
              <a:t>Presentation</a:t>
            </a:r>
            <a:r>
              <a:rPr lang="fr-FR" sz="2400" b="1" dirty="0">
                <a:latin typeface="Arial" panose="020B0604020202020204" pitchFamily="34" charset="0"/>
                <a:cs typeface="Arial" panose="020B0604020202020204" pitchFamily="34" charset="0"/>
              </a:rPr>
              <a:t> of the </a:t>
            </a:r>
            <a:r>
              <a:rPr lang="fr-FR" sz="2400" b="1" dirty="0" err="1">
                <a:latin typeface="Arial" panose="020B0604020202020204" pitchFamily="34" charset="0"/>
                <a:cs typeface="Arial" panose="020B0604020202020204" pitchFamily="34" charset="0"/>
              </a:rPr>
              <a:t>selected</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dataset</a:t>
            </a:r>
            <a:r>
              <a:rPr lang="fr-FR" sz="2400" b="1" dirty="0">
                <a:latin typeface="Arial" panose="020B0604020202020204" pitchFamily="34" charset="0"/>
                <a:cs typeface="Arial" panose="020B0604020202020204" pitchFamily="34" charset="0"/>
              </a:rPr>
              <a:t> and </a:t>
            </a:r>
            <a:r>
              <a:rPr lang="fr-FR" sz="2400" b="1" dirty="0" err="1">
                <a:latin typeface="Arial" panose="020B0604020202020204" pitchFamily="34" charset="0"/>
                <a:cs typeface="Arial" panose="020B0604020202020204" pitchFamily="34" charset="0"/>
              </a:rPr>
              <a:t>its</a:t>
            </a:r>
            <a:r>
              <a:rPr lang="fr-FR" sz="2400" b="1" dirty="0">
                <a:latin typeface="Arial" panose="020B0604020202020204" pitchFamily="34" charset="0"/>
                <a:cs typeface="Arial" panose="020B0604020202020204" pitchFamily="34" charset="0"/>
              </a:rPr>
              <a:t> </a:t>
            </a:r>
            <a:r>
              <a:rPr lang="fr-FR" sz="2400" b="1" dirty="0" err="1">
                <a:latin typeface="Arial" panose="020B0604020202020204" pitchFamily="34" charset="0"/>
                <a:cs typeface="Arial" panose="020B0604020202020204" pitchFamily="34" charset="0"/>
              </a:rPr>
              <a:t>problematic</a:t>
            </a:r>
            <a:endParaRPr lang="fr-FR" sz="2400" b="1" dirty="0">
              <a:latin typeface="Arial" panose="020B0604020202020204" pitchFamily="34" charset="0"/>
              <a:cs typeface="Arial" panose="020B0604020202020204" pitchFamily="34" charset="0"/>
            </a:endParaRPr>
          </a:p>
          <a:p>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III. </a:t>
            </a:r>
            <a:r>
              <a:rPr lang="fr-FR" sz="2400" b="1" dirty="0" err="1">
                <a:latin typeface="Arial" panose="020B0604020202020204" pitchFamily="34" charset="0"/>
                <a:cs typeface="Arial" panose="020B0604020202020204" pitchFamily="34" charset="0"/>
              </a:rPr>
              <a:t>Presentation</a:t>
            </a:r>
            <a:r>
              <a:rPr lang="fr-FR" sz="2400" b="1" dirty="0">
                <a:latin typeface="Arial" panose="020B0604020202020204" pitchFamily="34" charset="0"/>
                <a:cs typeface="Arial" panose="020B0604020202020204" pitchFamily="34" charset="0"/>
              </a:rPr>
              <a:t> of the </a:t>
            </a:r>
            <a:r>
              <a:rPr lang="en-US" sz="2400" b="1" dirty="0">
                <a:latin typeface="Arial" panose="020B0604020202020204" pitchFamily="34" charset="0"/>
                <a:cs typeface="Arial" panose="020B0604020202020204" pitchFamily="34" charset="0"/>
              </a:rPr>
              <a:t>study</a:t>
            </a:r>
          </a:p>
          <a:p>
            <a:endParaRPr lang="en-US"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IV. </a:t>
            </a:r>
            <a:r>
              <a:rPr lang="fr-FR" sz="2400" b="1" dirty="0" err="1">
                <a:latin typeface="Arial" panose="020B0604020202020204" pitchFamily="34" charset="0"/>
                <a:cs typeface="Arial" panose="020B0604020202020204" pitchFamily="34" charset="0"/>
              </a:rPr>
              <a:t>Predictions</a:t>
            </a:r>
            <a:endParaRPr lang="fr-FR" sz="2800" b="1" dirty="0">
              <a:latin typeface="Arial" panose="020B0604020202020204" pitchFamily="34" charset="0"/>
              <a:cs typeface="Arial" panose="020B0604020202020204" pitchFamily="34" charset="0"/>
            </a:endParaRPr>
          </a:p>
          <a:p>
            <a:endParaRPr lang="fr-FR" sz="2800" b="1" dirty="0">
              <a:latin typeface="Arial" panose="020B0604020202020204" pitchFamily="34" charset="0"/>
              <a:cs typeface="Arial" panose="020B0604020202020204" pitchFamily="34" charset="0"/>
            </a:endParaRPr>
          </a:p>
          <a:p>
            <a:r>
              <a:rPr lang="fr-FR" sz="2800" b="1" dirty="0">
                <a:latin typeface="Arial" panose="020B0604020202020204" pitchFamily="34" charset="0"/>
                <a:cs typeface="Arial" panose="020B0604020202020204" pitchFamily="34" charset="0"/>
              </a:rPr>
              <a:t>V. </a:t>
            </a:r>
            <a:r>
              <a:rPr lang="fr-FR" sz="2400" b="1" dirty="0">
                <a:latin typeface="Arial" panose="020B0604020202020204" pitchFamily="34" charset="0"/>
                <a:cs typeface="Arial" panose="020B0604020202020204" pitchFamily="34" charset="0"/>
              </a:rPr>
              <a:t>Conclusion</a:t>
            </a:r>
            <a:endParaRPr lang="fr-FR" sz="2800" b="1" dirty="0">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id="{28605B4D-E8F8-4317-846B-C661471135E5}"/>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Tree>
    <p:extLst>
      <p:ext uri="{BB962C8B-B14F-4D97-AF65-F5344CB8AC3E}">
        <p14:creationId xmlns:p14="http://schemas.microsoft.com/office/powerpoint/2010/main" val="287888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I. </a:t>
            </a:r>
            <a:r>
              <a:rPr lang="fr-FR" sz="1800" b="1" dirty="0">
                <a:latin typeface="Arial" panose="020B0604020202020204" pitchFamily="34" charset="0"/>
                <a:cs typeface="Arial" panose="020B0604020202020204" pitchFamily="34" charset="0"/>
              </a:rPr>
              <a:t>Objective of the python </a:t>
            </a:r>
            <a:r>
              <a:rPr lang="en-US" sz="1800" b="1" dirty="0">
                <a:latin typeface="Arial" panose="020B0604020202020204" pitchFamily="34" charset="0"/>
                <a:cs typeface="Arial" panose="020B0604020202020204" pitchFamily="34" charset="0"/>
              </a:rPr>
              <a:t>project</a:t>
            </a:r>
            <a:endParaRPr lang="en-US" sz="2000" b="1"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90355029-CD96-4557-AEF3-869662BA1815}"/>
              </a:ext>
            </a:extLst>
          </p:cNvPr>
          <p:cNvSpPr txBox="1"/>
          <p:nvPr/>
        </p:nvSpPr>
        <p:spPr>
          <a:xfrm>
            <a:off x="4912015" y="6372921"/>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3" name="ZoneTexte 2">
            <a:extLst>
              <a:ext uri="{FF2B5EF4-FFF2-40B4-BE49-F238E27FC236}">
                <a16:creationId xmlns:a16="http://schemas.microsoft.com/office/drawing/2014/main" id="{17EE0FBC-3A78-4E63-96D5-8A74629851A1}"/>
              </a:ext>
            </a:extLst>
          </p:cNvPr>
          <p:cNvSpPr txBox="1"/>
          <p:nvPr/>
        </p:nvSpPr>
        <p:spPr>
          <a:xfrm>
            <a:off x="277989" y="2155515"/>
            <a:ext cx="11628796" cy="2031325"/>
          </a:xfrm>
          <a:prstGeom prst="rect">
            <a:avLst/>
          </a:prstGeom>
          <a:noFill/>
        </p:spPr>
        <p:txBody>
          <a:bodyPr wrap="square" rtlCol="0">
            <a:spAutoFit/>
          </a:bodyPr>
          <a:lstStyle/>
          <a:p>
            <a:pPr algn="just"/>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From</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 set of data, carry out a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complete</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study</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with</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visualization</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and machine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learning</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algorithms</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in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order</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to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explain</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the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different</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links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existing</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between</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the variables of the </a:t>
            </a:r>
            <a:r>
              <a:rPr kumimoji="0" lang="fr-FR" altLang="fr-FR" b="0" i="0" u="none" strike="noStrike" cap="none" normalizeH="0" baseline="0" dirty="0" err="1">
                <a:ln>
                  <a:noFill/>
                </a:ln>
                <a:solidFill>
                  <a:srgbClr val="202124"/>
                </a:solidFill>
                <a:effectLst/>
                <a:latin typeface="Arial" panose="020B0604020202020204" pitchFamily="34" charset="0"/>
                <a:cs typeface="Arial" panose="020B0604020202020204" pitchFamily="34" charset="0"/>
              </a:rPr>
              <a:t>dataset</a:t>
            </a:r>
            <a:r>
              <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rPr>
              <a:t>.</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p>
          <a:p>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Perform your visualization study on a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and offer a Flask API to visualize and create one of the best prediction models you will find, where a user can choose the parameters suitable for the model.</a:t>
            </a:r>
            <a:endParaRPr lang="fr-FR" dirty="0">
              <a:latin typeface="Arial" panose="020B0604020202020204" pitchFamily="34" charset="0"/>
              <a:cs typeface="Arial" panose="020B0604020202020204" pitchFamily="34" charset="0"/>
            </a:endParaRPr>
          </a:p>
          <a:p>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18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812491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II. </a:t>
            </a:r>
            <a:r>
              <a:rPr lang="fr-FR" b="1" dirty="0" err="1">
                <a:latin typeface="Arial" panose="020B0604020202020204" pitchFamily="34" charset="0"/>
                <a:cs typeface="Arial" panose="020B0604020202020204" pitchFamily="34" charset="0"/>
              </a:rPr>
              <a:t>Presentation</a:t>
            </a:r>
            <a:r>
              <a:rPr lang="fr-FR" b="1" dirty="0">
                <a:latin typeface="Arial" panose="020B0604020202020204" pitchFamily="34" charset="0"/>
                <a:cs typeface="Arial" panose="020B0604020202020204" pitchFamily="34" charset="0"/>
              </a:rPr>
              <a:t> of the </a:t>
            </a:r>
            <a:r>
              <a:rPr lang="fr-FR" b="1" dirty="0" err="1">
                <a:latin typeface="Arial" panose="020B0604020202020204" pitchFamily="34" charset="0"/>
                <a:cs typeface="Arial" panose="020B0604020202020204" pitchFamily="34" charset="0"/>
              </a:rPr>
              <a:t>selected</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dataset</a:t>
            </a:r>
            <a:r>
              <a:rPr lang="fr-FR" b="1" dirty="0">
                <a:latin typeface="Arial" panose="020B0604020202020204" pitchFamily="34" charset="0"/>
                <a:cs typeface="Arial" panose="020B0604020202020204" pitchFamily="34" charset="0"/>
              </a:rPr>
              <a:t> and </a:t>
            </a:r>
            <a:r>
              <a:rPr lang="fr-FR" b="1" dirty="0" err="1">
                <a:latin typeface="Arial" panose="020B0604020202020204" pitchFamily="34" charset="0"/>
                <a:cs typeface="Arial" panose="020B0604020202020204" pitchFamily="34" charset="0"/>
              </a:rPr>
              <a:t>its</a:t>
            </a:r>
            <a:r>
              <a:rPr lang="fr-FR" b="1" dirty="0">
                <a:latin typeface="Arial" panose="020B0604020202020204" pitchFamily="34" charset="0"/>
                <a:cs typeface="Arial" panose="020B0604020202020204" pitchFamily="34" charset="0"/>
              </a:rPr>
              <a:t> </a:t>
            </a:r>
            <a:r>
              <a:rPr lang="fr-FR" b="1" dirty="0" err="1">
                <a:latin typeface="Arial" panose="020B0604020202020204" pitchFamily="34" charset="0"/>
                <a:cs typeface="Arial" panose="020B0604020202020204" pitchFamily="34" charset="0"/>
              </a:rPr>
              <a:t>problematic</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2F82F8CE-89D9-4BF3-A1F5-5F25189D63A2}"/>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9" name="ZoneTexte 8">
            <a:extLst>
              <a:ext uri="{FF2B5EF4-FFF2-40B4-BE49-F238E27FC236}">
                <a16:creationId xmlns:a16="http://schemas.microsoft.com/office/drawing/2014/main" id="{581369FD-63D6-4794-8B24-D925C7CF9CAA}"/>
              </a:ext>
            </a:extLst>
          </p:cNvPr>
          <p:cNvSpPr txBox="1"/>
          <p:nvPr/>
        </p:nvSpPr>
        <p:spPr>
          <a:xfrm>
            <a:off x="283352" y="1355359"/>
            <a:ext cx="11618070" cy="4801314"/>
          </a:xfrm>
          <a:prstGeom prst="rect">
            <a:avLst/>
          </a:prstGeom>
          <a:noFill/>
        </p:spPr>
        <p:txBody>
          <a:bodyPr wrap="square" rtlCol="0">
            <a:spAutoFit/>
          </a:bodyPr>
          <a:lstStyle/>
          <a:p>
            <a:pPr algn="just"/>
            <a:r>
              <a:rPr kumimoji="0" lang="fr-FR" altLang="fr-FR" b="0" i="0" u="none" strike="noStrike" cap="none" normalizeH="0" baseline="0" dirty="0">
                <a:ln>
                  <a:noFill/>
                </a:ln>
                <a:effectLst/>
                <a:latin typeface="Arial" panose="020B0604020202020204" pitchFamily="34" charset="0"/>
                <a:cs typeface="Arial" panose="020B0604020202020204" pitchFamily="34" charset="0"/>
              </a:rPr>
              <a:t>For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this</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project</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we</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had</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the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choice</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between</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two</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sets of data,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we</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have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chosen</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 the Facebook Comment Volume </a:t>
            </a:r>
            <a:r>
              <a:rPr kumimoji="0" lang="fr-FR" altLang="fr-FR" b="0" i="0" u="none" strike="noStrike" cap="none" normalizeH="0" baseline="0" dirty="0" err="1">
                <a:ln>
                  <a:noFill/>
                </a:ln>
                <a:effectLst/>
                <a:latin typeface="Arial" panose="020B0604020202020204" pitchFamily="34" charset="0"/>
                <a:cs typeface="Arial" panose="020B0604020202020204" pitchFamily="34" charset="0"/>
              </a:rPr>
              <a:t>Dataset</a:t>
            </a:r>
            <a:r>
              <a:rPr kumimoji="0" lang="fr-FR" altLang="fr-FR" b="0" i="0" u="none" strike="noStrike" cap="none" normalizeH="0" baseline="0" dirty="0">
                <a:ln>
                  <a:noFill/>
                </a:ln>
                <a:effectLst/>
                <a:latin typeface="Arial" panose="020B0604020202020204" pitchFamily="34" charset="0"/>
                <a:cs typeface="Arial" panose="020B0604020202020204" pitchFamily="34" charset="0"/>
              </a:rPr>
              <a:t>.</a:t>
            </a:r>
          </a:p>
          <a:p>
            <a:pPr algn="just"/>
            <a:endParaRPr lang="fr-FR" altLang="fr-FR" dirty="0">
              <a:latin typeface="Arial" panose="020B0604020202020204" pitchFamily="34" charset="0"/>
              <a:cs typeface="Arial" panose="020B0604020202020204" pitchFamily="34" charset="0"/>
            </a:endParaRPr>
          </a:p>
          <a:p>
            <a:pPr algn="just"/>
            <a:r>
              <a:rPr kumimoji="0" lang="en-US" altLang="fr-FR" b="0" i="0" u="none" strike="noStrike" cap="none" normalizeH="0" baseline="0" dirty="0">
                <a:ln>
                  <a:noFill/>
                </a:ln>
                <a:effectLst/>
                <a:latin typeface="Arial" panose="020B0604020202020204" pitchFamily="34" charset="0"/>
                <a:cs typeface="Arial" panose="020B0604020202020204" pitchFamily="34" charset="0"/>
              </a:rPr>
              <a:t>Due to the frequency of use of social networks today, it is interesting to study the behavior of consumers </a:t>
            </a:r>
            <a:r>
              <a:rPr lang="en-US" altLang="fr-FR" dirty="0">
                <a:latin typeface="Arial" panose="020B0604020202020204" pitchFamily="34" charset="0"/>
                <a:cs typeface="Arial" panose="020B0604020202020204" pitchFamily="34" charset="0"/>
              </a:rPr>
              <a:t>concerning</a:t>
            </a:r>
            <a:r>
              <a:rPr kumimoji="0" lang="en-US" altLang="fr-FR" b="0" i="0" u="none" strike="noStrike" cap="none" normalizeH="0" baseline="0" dirty="0">
                <a:ln>
                  <a:noFill/>
                </a:ln>
                <a:effectLst/>
                <a:latin typeface="Arial" panose="020B0604020202020204" pitchFamily="34" charset="0"/>
                <a:cs typeface="Arial" panose="020B0604020202020204" pitchFamily="34" charset="0"/>
              </a:rPr>
              <a:t> these services. This work aims to study and model user activity from Facebook.</a:t>
            </a:r>
          </a:p>
          <a:p>
            <a:pPr algn="just"/>
            <a:endParaRPr kumimoji="0" lang="en-US" altLang="fr-FR" b="0" i="0" u="none" strike="noStrike" cap="none" normalizeH="0" baseline="0" dirty="0">
              <a:ln>
                <a:noFill/>
              </a:ln>
              <a:effectLst/>
              <a:latin typeface="Arial" panose="020B0604020202020204" pitchFamily="34" charset="0"/>
              <a:cs typeface="Arial" panose="020B0604020202020204" pitchFamily="34" charset="0"/>
            </a:endParaRPr>
          </a:p>
          <a:p>
            <a:pPr algn="just"/>
            <a:r>
              <a:rPr kumimoji="0" lang="en-US" altLang="fr-FR" b="0" i="0" u="none" strike="noStrike" cap="none" normalizeH="0" baseline="0" dirty="0">
                <a:ln>
                  <a:noFill/>
                </a:ln>
                <a:effectLst/>
                <a:latin typeface="Arial" panose="020B0604020202020204" pitchFamily="34" charset="0"/>
                <a:cs typeface="Arial" panose="020B0604020202020204" pitchFamily="34" charset="0"/>
              </a:rPr>
              <a:t>The main purpose here is to estimate the number of comments that a message should receive in the hours following its post. The analysis will be done first by studying through different graphs the user behaviors and trends that stand out the most. Secondly, we will implement some prediction algorithms using regression techniques.</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a:p>
            <a:pPr algn="just"/>
            <a:endPar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algn="just"/>
            <a:r>
              <a:rPr lang="en-US" b="0" i="0" dirty="0">
                <a:effectLst/>
                <a:latin typeface="Arial" panose="020B0604020202020204" pitchFamily="34" charset="0"/>
              </a:rPr>
              <a:t>Instances in this dataset contain 30 features directly extracted from </a:t>
            </a:r>
            <a:r>
              <a:rPr lang="en-US" b="0" i="0" dirty="0" err="1">
                <a:effectLst/>
                <a:latin typeface="Arial" panose="020B0604020202020204" pitchFamily="34" charset="0"/>
              </a:rPr>
              <a:t>facebook</a:t>
            </a:r>
            <a:r>
              <a:rPr lang="en-US" b="0" i="0" dirty="0">
                <a:effectLst/>
                <a:latin typeface="Arial" panose="020B0604020202020204" pitchFamily="34" charset="0"/>
              </a:rPr>
              <a:t> posts, and 24 derived features that are aggregated by page, by calculating min, max, average, median and standard deviation of essential features. </a:t>
            </a:r>
          </a:p>
          <a:p>
            <a:pPr algn="just"/>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dataset contains 5 variants of data, however for our prediction analysis we have used only one of its dataset due to its sufficient size.</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4245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III. </a:t>
            </a:r>
            <a:r>
              <a:rPr lang="fr-FR" b="1" dirty="0" err="1">
                <a:latin typeface="Arial" panose="020B0604020202020204" pitchFamily="34" charset="0"/>
                <a:cs typeface="Arial" panose="020B0604020202020204" pitchFamily="34" charset="0"/>
              </a:rPr>
              <a:t>Presentation</a:t>
            </a:r>
            <a:r>
              <a:rPr lang="fr-FR" b="1" dirty="0">
                <a:latin typeface="Arial" panose="020B0604020202020204" pitchFamily="34" charset="0"/>
                <a:cs typeface="Arial" panose="020B0604020202020204" pitchFamily="34" charset="0"/>
              </a:rPr>
              <a:t> of the </a:t>
            </a:r>
            <a:r>
              <a:rPr lang="en-US" b="1" dirty="0">
                <a:latin typeface="Arial" panose="020B0604020202020204" pitchFamily="34" charset="0"/>
                <a:cs typeface="Arial" panose="020B0604020202020204" pitchFamily="34" charset="0"/>
              </a:rPr>
              <a:t>study</a:t>
            </a:r>
          </a:p>
        </p:txBody>
      </p:sp>
      <p:sp>
        <p:nvSpPr>
          <p:cNvPr id="8" name="ZoneTexte 7">
            <a:extLst>
              <a:ext uri="{FF2B5EF4-FFF2-40B4-BE49-F238E27FC236}">
                <a16:creationId xmlns:a16="http://schemas.microsoft.com/office/drawing/2014/main" id="{4D040CEC-33B2-4CCF-8FF2-11D8767FE459}"/>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12" name="ZoneTexte 11">
            <a:extLst>
              <a:ext uri="{FF2B5EF4-FFF2-40B4-BE49-F238E27FC236}">
                <a16:creationId xmlns:a16="http://schemas.microsoft.com/office/drawing/2014/main" id="{19F6FE22-4A14-4D04-9BD0-D389C213F7E5}"/>
              </a:ext>
            </a:extLst>
          </p:cNvPr>
          <p:cNvSpPr txBox="1"/>
          <p:nvPr/>
        </p:nvSpPr>
        <p:spPr>
          <a:xfrm>
            <a:off x="283352" y="1445458"/>
            <a:ext cx="11618070" cy="4247317"/>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To </a:t>
            </a:r>
            <a:r>
              <a:rPr lang="fr-FR" dirty="0" err="1">
                <a:latin typeface="Arial" panose="020B0604020202020204" pitchFamily="34" charset="0"/>
                <a:cs typeface="Arial" panose="020B0604020202020204" pitchFamily="34" charset="0"/>
              </a:rPr>
              <a:t>understand</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which</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parameters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influenced</a:t>
            </a:r>
            <a:r>
              <a:rPr lang="fr-FR" dirty="0">
                <a:latin typeface="Arial" panose="020B0604020202020204" pitchFamily="34" charset="0"/>
                <a:cs typeface="Arial" panose="020B0604020202020204" pitchFamily="34" charset="0"/>
              </a:rPr>
              <a:t> the </a:t>
            </a:r>
            <a:r>
              <a:rPr lang="fr-FR" dirty="0" err="1">
                <a:latin typeface="Arial" panose="020B0604020202020204" pitchFamily="34" charset="0"/>
                <a:cs typeface="Arial" panose="020B0604020202020204" pitchFamily="34" charset="0"/>
              </a:rPr>
              <a:t>most</a:t>
            </a:r>
            <a:r>
              <a:rPr lang="fr-FR" dirty="0">
                <a:latin typeface="Arial" panose="020B0604020202020204" pitchFamily="34" charset="0"/>
                <a:cs typeface="Arial" panose="020B0604020202020204" pitchFamily="34" charset="0"/>
              </a:rPr>
              <a:t> the fluctuation of the </a:t>
            </a:r>
            <a:r>
              <a:rPr lang="fr-FR" dirty="0" err="1">
                <a:latin typeface="Arial" panose="020B0604020202020204" pitchFamily="34" charset="0"/>
                <a:cs typeface="Arial" panose="020B0604020202020204" pitchFamily="34" charset="0"/>
              </a:rPr>
              <a:t>target</a:t>
            </a:r>
            <a:r>
              <a:rPr lang="fr-FR" dirty="0">
                <a:latin typeface="Arial" panose="020B0604020202020204" pitchFamily="34" charset="0"/>
                <a:cs typeface="Arial" panose="020B0604020202020204" pitchFamily="34" charset="0"/>
              </a:rPr>
              <a:t> variable (</a:t>
            </a:r>
            <a:r>
              <a:rPr lang="fr-FR" dirty="0" err="1">
                <a:latin typeface="Arial" panose="020B0604020202020204" pitchFamily="34" charset="0"/>
                <a:cs typeface="Arial" panose="020B0604020202020204" pitchFamily="34" charset="0"/>
              </a:rPr>
              <a:t>number</a:t>
            </a:r>
            <a:r>
              <a:rPr lang="fr-FR" dirty="0">
                <a:latin typeface="Arial" panose="020B0604020202020204" pitchFamily="34" charset="0"/>
                <a:cs typeface="Arial" panose="020B0604020202020204" pitchFamily="34" charset="0"/>
              </a:rPr>
              <a:t> of </a:t>
            </a:r>
            <a:r>
              <a:rPr lang="fr-FR" dirty="0" err="1">
                <a:latin typeface="Arial" panose="020B0604020202020204" pitchFamily="34" charset="0"/>
                <a:cs typeface="Arial" panose="020B0604020202020204" pitchFamily="34" charset="0"/>
              </a:rPr>
              <a:t>comments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under</a:t>
            </a:r>
            <a:r>
              <a:rPr lang="fr-FR" dirty="0">
                <a:latin typeface="Arial" panose="020B0604020202020204" pitchFamily="34" charset="0"/>
                <a:cs typeface="Arial" panose="020B0604020202020204" pitchFamily="34" charset="0"/>
              </a:rPr>
              <a:t> a post), </a:t>
            </a:r>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have </a:t>
            </a:r>
            <a:r>
              <a:rPr lang="fr-FR" dirty="0" err="1">
                <a:latin typeface="Arial" panose="020B0604020202020204" pitchFamily="34" charset="0"/>
                <a:cs typeface="Arial" panose="020B0604020202020204" pitchFamily="34" charset="0"/>
              </a:rPr>
              <a:t>chosen</a:t>
            </a:r>
            <a:r>
              <a:rPr lang="fr-FR" dirty="0">
                <a:latin typeface="Arial" panose="020B0604020202020204" pitchFamily="34" charset="0"/>
                <a:cs typeface="Arial" panose="020B0604020202020204" pitchFamily="34" charset="0"/>
              </a:rPr>
              <a:t> to </a:t>
            </a:r>
            <a:r>
              <a:rPr lang="fr-FR" dirty="0" err="1">
                <a:latin typeface="Arial" panose="020B0604020202020204" pitchFamily="34" charset="0"/>
                <a:cs typeface="Arial" panose="020B0604020202020204" pitchFamily="34" charset="0"/>
              </a:rPr>
              <a:t>make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several</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graphics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beginning</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with</a:t>
            </a:r>
            <a:r>
              <a:rPr lang="fr-FR" dirty="0">
                <a:latin typeface="Arial" panose="020B0604020202020204" pitchFamily="34" charset="0"/>
                <a:cs typeface="Arial" panose="020B0604020202020204" pitchFamily="34" charset="0"/>
              </a:rPr>
              <a:t> a </a:t>
            </a:r>
            <a:r>
              <a:rPr lang="fr-FR" dirty="0" err="1">
                <a:latin typeface="Arial" panose="020B0604020202020204" pitchFamily="34" charset="0"/>
                <a:cs typeface="Arial" panose="020B0604020202020204" pitchFamily="34" charset="0"/>
              </a:rPr>
              <a:t>visualization</a:t>
            </a:r>
            <a:r>
              <a:rPr lang="fr-FR" dirty="0">
                <a:latin typeface="Arial" panose="020B0604020202020204" pitchFamily="34" charset="0"/>
                <a:cs typeface="Arial" panose="020B0604020202020204" pitchFamily="34" charset="0"/>
              </a:rPr>
              <a:t> of the </a:t>
            </a:r>
            <a:r>
              <a:rPr lang="fr-FR" dirty="0" err="1">
                <a:latin typeface="Arial" panose="020B0604020202020204" pitchFamily="34" charset="0"/>
                <a:cs typeface="Arial" panose="020B0604020202020204" pitchFamily="34" charset="0"/>
              </a:rPr>
              <a:t>correlation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between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every</a:t>
            </a:r>
            <a:r>
              <a:rPr lang="fr-FR" dirty="0">
                <a:latin typeface="Arial" panose="020B0604020202020204" pitchFamily="34" charset="0"/>
                <a:cs typeface="Arial" panose="020B0604020202020204" pitchFamily="34" charset="0"/>
              </a:rPr>
              <a:t> variable </a:t>
            </a:r>
            <a:r>
              <a:rPr lang="fr-FR" dirty="0" err="1">
                <a:latin typeface="Arial" panose="020B0604020202020204" pitchFamily="34" charset="0"/>
                <a:cs typeface="Arial" panose="020B0604020202020204" pitchFamily="34" charset="0"/>
              </a:rPr>
              <a:t>available</a:t>
            </a:r>
            <a:r>
              <a:rPr lang="fr-FR" dirty="0">
                <a:latin typeface="Arial" panose="020B0604020202020204" pitchFamily="34" charset="0"/>
                <a:cs typeface="Arial" panose="020B0604020202020204" pitchFamily="34" charset="0"/>
              </a:rPr>
              <a:t> in the </a:t>
            </a:r>
            <a:r>
              <a:rPr lang="fr-FR" dirty="0" err="1">
                <a:latin typeface="Arial" panose="020B0604020202020204" pitchFamily="34" charset="0"/>
                <a:cs typeface="Arial" panose="020B0604020202020204" pitchFamily="34" charset="0"/>
              </a:rPr>
              <a:t>dataset</a:t>
            </a:r>
            <a:r>
              <a:rPr lang="fr-FR" dirty="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Then we have focused our study using the most relevant features (such as the page category and the day of the publication during the week), by associating them with other features with some “</a:t>
            </a:r>
            <a:r>
              <a:rPr lang="en-US" dirty="0" err="1">
                <a:latin typeface="Arial" panose="020B0604020202020204" pitchFamily="34" charset="0"/>
                <a:cs typeface="Arial" panose="020B0604020202020204" pitchFamily="34" charset="0"/>
              </a:rPr>
              <a:t>pandas.dataframe</a:t>
            </a:r>
            <a:r>
              <a:rPr lang="en-US" dirty="0">
                <a:latin typeface="Arial" panose="020B0604020202020204" pitchFamily="34" charset="0"/>
                <a:cs typeface="Arial" panose="020B0604020202020204" pitchFamily="34" charset="0"/>
              </a:rPr>
              <a:t>” formulas such as "group by“.</a:t>
            </a:r>
          </a:p>
          <a:p>
            <a:pPr algn="just"/>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did not need to create further variables in our dataset as they were already numerous, therefore we only changed the disposition of a few columns. For instance, for the convenience of graphic </a:t>
            </a:r>
            <a:r>
              <a:rPr lang="en-US" dirty="0" err="1">
                <a:latin typeface="Arial" panose="020B0604020202020204" pitchFamily="34" charset="0"/>
                <a:cs typeface="Arial" panose="020B0604020202020204" pitchFamily="34" charset="0"/>
              </a:rPr>
              <a:t>modelization</a:t>
            </a:r>
            <a:r>
              <a:rPr lang="en-US" dirty="0">
                <a:latin typeface="Arial" panose="020B0604020202020204" pitchFamily="34" charset="0"/>
                <a:cs typeface="Arial" panose="020B0604020202020204" pitchFamily="34" charset="0"/>
              </a:rPr>
              <a:t>, we regrouped all the weekday columns (explained by 0 or 1 according to the day) in a single column where the day appeared in form of its noun.</a:t>
            </a:r>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We have tried putting in interactive graphics to extend our knowledge about python visualization libraries. So, you will find graphics made with Seaborn, Matplotlib, but also </a:t>
            </a:r>
            <a:r>
              <a:rPr lang="en-US" dirty="0" err="1">
                <a:latin typeface="Arial" panose="020B0604020202020204" pitchFamily="34" charset="0"/>
                <a:cs typeface="Arial" panose="020B0604020202020204" pitchFamily="34" charset="0"/>
              </a:rPr>
              <a:t>Pygal</a:t>
            </a:r>
            <a:r>
              <a:rPr lang="en-US" dirty="0">
                <a:latin typeface="Arial" panose="020B0604020202020204" pitchFamily="34" charset="0"/>
                <a:cs typeface="Arial" panose="020B0604020202020204" pitchFamily="34" charset="0"/>
              </a:rPr>
              <a:t> or </a:t>
            </a:r>
            <a:r>
              <a:rPr lang="en-US" dirty="0" err="1">
                <a:latin typeface="Arial" panose="020B0604020202020204" pitchFamily="34" charset="0"/>
                <a:cs typeface="Arial" panose="020B0604020202020204" pitchFamily="34" charset="0"/>
              </a:rPr>
              <a:t>Plotly</a:t>
            </a:r>
            <a:r>
              <a:rPr lang="en-US" dirty="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7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85829466-BFD8-412B-889A-4C140D2838BC}"/>
              </a:ext>
            </a:extLst>
          </p:cNvPr>
          <p:cNvPicPr>
            <a:picLocks noChangeAspect="1"/>
          </p:cNvPicPr>
          <p:nvPr/>
        </p:nvPicPr>
        <p:blipFill rotWithShape="1">
          <a:blip r:embed="rId2"/>
          <a:srcRect r="5161" b="4852"/>
          <a:stretch/>
        </p:blipFill>
        <p:spPr>
          <a:xfrm>
            <a:off x="1079195" y="3555799"/>
            <a:ext cx="4338263" cy="2841848"/>
          </a:xfrm>
          <a:prstGeom prst="rect">
            <a:avLst/>
          </a:prstGeom>
        </p:spPr>
      </p:pic>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IV. </a:t>
            </a:r>
            <a:r>
              <a:rPr lang="fr-FR" b="1" dirty="0" err="1">
                <a:latin typeface="Arial" panose="020B0604020202020204" pitchFamily="34" charset="0"/>
                <a:cs typeface="Arial" panose="020B0604020202020204" pitchFamily="34" charset="0"/>
              </a:rPr>
              <a:t>Predictions</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E512A8C7-41DC-41A2-A67E-41DBC04CF1C0}"/>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7" name="ZoneTexte 6">
            <a:extLst>
              <a:ext uri="{FF2B5EF4-FFF2-40B4-BE49-F238E27FC236}">
                <a16:creationId xmlns:a16="http://schemas.microsoft.com/office/drawing/2014/main" id="{CB55CFCE-C499-4AF5-B575-0F1835E7AF70}"/>
              </a:ext>
            </a:extLst>
          </p:cNvPr>
          <p:cNvSpPr txBox="1"/>
          <p:nvPr/>
        </p:nvSpPr>
        <p:spPr>
          <a:xfrm>
            <a:off x="283352" y="1341286"/>
            <a:ext cx="11618070" cy="2862322"/>
          </a:xfrm>
          <a:prstGeom prst="rect">
            <a:avLst/>
          </a:prstGeom>
          <a:noFill/>
        </p:spPr>
        <p:txBody>
          <a:bodyPr wrap="square" rtlCol="0">
            <a:spAutoFit/>
          </a:bodyPr>
          <a:lstStyle/>
          <a:p>
            <a:pPr algn="just"/>
            <a:r>
              <a:rPr lang="fr-FR" dirty="0">
                <a:latin typeface="Arial" panose="020B0604020202020204" pitchFamily="34" charset="0"/>
                <a:cs typeface="Arial" panose="020B0604020202020204" pitchFamily="34" charset="0"/>
              </a:rPr>
              <a:t>To </a:t>
            </a:r>
            <a:r>
              <a:rPr lang="fr-FR" dirty="0" err="1">
                <a:latin typeface="Arial" panose="020B0604020202020204" pitchFamily="34" charset="0"/>
                <a:cs typeface="Arial" panose="020B0604020202020204" pitchFamily="34" charset="0"/>
              </a:rPr>
              <a:t>make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our</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predictions</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first </a:t>
            </a:r>
            <a:r>
              <a:rPr lang="fr-FR" dirty="0" err="1">
                <a:latin typeface="Arial" panose="020B0604020202020204" pitchFamily="34" charset="0"/>
                <a:cs typeface="Arial" panose="020B0604020202020204" pitchFamily="34" charset="0"/>
              </a:rPr>
              <a:t>started</a:t>
            </a:r>
            <a:r>
              <a:rPr lang="fr-FR" dirty="0">
                <a:latin typeface="Arial" panose="020B0604020202020204" pitchFamily="34" charset="0"/>
                <a:cs typeface="Arial" panose="020B0604020202020204" pitchFamily="34" charset="0"/>
              </a:rPr>
              <a:t> by </a:t>
            </a:r>
            <a:r>
              <a:rPr lang="fr-FR" dirty="0" err="1">
                <a:latin typeface="Arial" panose="020B0604020202020204" pitchFamily="34" charset="0"/>
                <a:cs typeface="Arial" panose="020B0604020202020204" pitchFamily="34" charset="0"/>
              </a:rPr>
              <a:t>splitting</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our</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dataset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into</a:t>
            </a:r>
            <a:r>
              <a:rPr lang="fr-FR" dirty="0">
                <a:latin typeface="Arial" panose="020B0604020202020204" pitchFamily="34" charset="0"/>
                <a:cs typeface="Arial" panose="020B0604020202020204" pitchFamily="34" charset="0"/>
              </a:rPr>
              <a:t> a test and a train </a:t>
            </a:r>
            <a:r>
              <a:rPr lang="fr-FR" dirty="0" err="1">
                <a:latin typeface="Arial" panose="020B0604020202020204" pitchFamily="34" charset="0"/>
                <a:cs typeface="Arial" panose="020B0604020202020204" pitchFamily="34" charset="0"/>
              </a:rPr>
              <a:t>dataset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with</a:t>
            </a:r>
            <a:r>
              <a:rPr lang="fr-FR" dirty="0">
                <a:latin typeface="Arial" panose="020B0604020202020204" pitchFamily="34" charset="0"/>
                <a:cs typeface="Arial" panose="020B0604020202020204" pitchFamily="34" charset="0"/>
              </a:rPr>
              <a:t> a test size of 0,33. </a:t>
            </a:r>
            <a:r>
              <a:rPr lang="fr-FR" dirty="0" err="1">
                <a:latin typeface="Arial" panose="020B0604020202020204" pitchFamily="34" charset="0"/>
                <a:cs typeface="Arial" panose="020B0604020202020204" pitchFamily="34" charset="0"/>
              </a:rPr>
              <a:t>Then</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scalled</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our</a:t>
            </a:r>
            <a:r>
              <a:rPr lang="fr-FR" dirty="0">
                <a:latin typeface="Arial" panose="020B0604020202020204" pitchFamily="34" charset="0"/>
                <a:cs typeface="Arial" panose="020B0604020202020204" pitchFamily="34" charset="0"/>
              </a:rPr>
              <a:t> data in </a:t>
            </a:r>
            <a:r>
              <a:rPr lang="fr-FR" dirty="0" err="1">
                <a:latin typeface="Arial" panose="020B0604020202020204" pitchFamily="34" charset="0"/>
                <a:cs typeface="Arial" panose="020B0604020202020204" pitchFamily="34" charset="0"/>
              </a:rPr>
              <a:t>order</a:t>
            </a:r>
            <a:r>
              <a:rPr lang="fr-FR" dirty="0">
                <a:latin typeface="Arial" panose="020B0604020202020204" pitchFamily="34" charset="0"/>
                <a:cs typeface="Arial" panose="020B0604020202020204" pitchFamily="34" charset="0"/>
              </a:rPr>
              <a:t> to </a:t>
            </a:r>
            <a:r>
              <a:rPr lang="fr-FR" dirty="0" err="1">
                <a:latin typeface="Arial" panose="020B0604020202020204" pitchFamily="34" charset="0"/>
                <a:cs typeface="Arial" panose="020B0604020202020204" pitchFamily="34" charset="0"/>
              </a:rPr>
              <a:t>get</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better</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predictions</a:t>
            </a:r>
            <a:r>
              <a:rPr lang="fr-FR" dirty="0">
                <a:latin typeface="Arial" panose="020B0604020202020204" pitchFamily="34" charset="0"/>
                <a:cs typeface="Arial" panose="020B0604020202020204" pitchFamily="34" charset="0"/>
              </a:rPr>
              <a:t>.</a:t>
            </a:r>
          </a:p>
          <a:p>
            <a:pPr algn="just"/>
            <a:endParaRPr lang="fr-FR" dirty="0">
              <a:latin typeface="Arial" panose="020B0604020202020204" pitchFamily="34" charset="0"/>
              <a:cs typeface="Arial" panose="020B0604020202020204" pitchFamily="34" charset="0"/>
            </a:endParaRPr>
          </a:p>
          <a:p>
            <a:pPr algn="just"/>
            <a:r>
              <a:rPr lang="fr-FR" dirty="0" err="1">
                <a:latin typeface="Arial" panose="020B0604020202020204" pitchFamily="34" charset="0"/>
                <a:cs typeface="Arial" panose="020B0604020202020204" pitchFamily="34" charset="0"/>
              </a:rPr>
              <a:t>We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also</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tried</a:t>
            </a:r>
            <a:r>
              <a:rPr lang="fr-FR" dirty="0">
                <a:latin typeface="Arial" panose="020B0604020202020204" pitchFamily="34" charset="0"/>
                <a:cs typeface="Arial" panose="020B0604020202020204" pitchFamily="34" charset="0"/>
              </a:rPr>
              <a:t> to do a PCA (Principal Component </a:t>
            </a:r>
            <a:r>
              <a:rPr lang="fr-FR" dirty="0" err="1">
                <a:latin typeface="Arial" panose="020B0604020202020204" pitchFamily="34" charset="0"/>
                <a:cs typeface="Arial" panose="020B0604020202020204" pitchFamily="34" charset="0"/>
              </a:rPr>
              <a:t>Analysis</a:t>
            </a:r>
            <a:r>
              <a:rPr lang="fr-FR" dirty="0">
                <a:latin typeface="Arial" panose="020B0604020202020204" pitchFamily="34" charset="0"/>
                <a:cs typeface="Arial" panose="020B0604020202020204" pitchFamily="34" charset="0"/>
              </a:rPr>
              <a:t>) in </a:t>
            </a:r>
            <a:r>
              <a:rPr lang="fr-FR" dirty="0" err="1">
                <a:latin typeface="Arial" panose="020B0604020202020204" pitchFamily="34" charset="0"/>
                <a:cs typeface="Arial" panose="020B0604020202020204" pitchFamily="34" charset="0"/>
              </a:rPr>
              <a:t>order</a:t>
            </a:r>
            <a:r>
              <a:rPr lang="fr-FR" dirty="0">
                <a:latin typeface="Arial" panose="020B0604020202020204" pitchFamily="34" charset="0"/>
                <a:cs typeface="Arial" panose="020B0604020202020204" pitchFamily="34" charset="0"/>
              </a:rPr>
              <a:t> to</a:t>
            </a:r>
            <a:r>
              <a:rPr lang="en-US" dirty="0">
                <a:solidFill>
                  <a:srgbClr val="333132"/>
                </a:solidFill>
                <a:latin typeface="Arial" panose="020B0604020202020204" pitchFamily="34" charset="0"/>
                <a:cs typeface="Arial" panose="020B0604020202020204" pitchFamily="34" charset="0"/>
              </a:rPr>
              <a:t> </a:t>
            </a:r>
            <a:r>
              <a:rPr lang="en-US" b="0" i="0" dirty="0">
                <a:solidFill>
                  <a:srgbClr val="333132"/>
                </a:solidFill>
                <a:effectLst/>
                <a:latin typeface="Arial" panose="020B0604020202020204" pitchFamily="34" charset="0"/>
                <a:cs typeface="Arial" panose="020B0604020202020204" pitchFamily="34" charset="0"/>
              </a:rPr>
              <a:t>reduce the dimensionality of the datasets, increase its interpretability while minimizing the information loss. </a:t>
            </a:r>
          </a:p>
          <a:p>
            <a:pPr algn="just"/>
            <a:r>
              <a:rPr lang="en-US" b="0" i="0" dirty="0">
                <a:solidFill>
                  <a:srgbClr val="333132"/>
                </a:solidFill>
                <a:effectLst/>
                <a:latin typeface="Arial" panose="020B0604020202020204" pitchFamily="34" charset="0"/>
                <a:cs typeface="Arial" panose="020B0604020202020204" pitchFamily="34" charset="0"/>
              </a:rPr>
              <a:t>We found out that with the PCA, the first 25 components explained 95% of the variance. </a:t>
            </a:r>
            <a:r>
              <a:rPr lang="en-US" dirty="0">
                <a:solidFill>
                  <a:srgbClr val="333132"/>
                </a:solidFill>
                <a:latin typeface="Arial" panose="020B0604020202020204" pitchFamily="34" charset="0"/>
                <a:cs typeface="Arial" panose="020B0604020202020204" pitchFamily="34" charset="0"/>
              </a:rPr>
              <a:t>We would therefore only need those 25 components, instead of our 54 features, which would make our predictions much faster. </a:t>
            </a:r>
            <a:r>
              <a:rPr lang="en-US" dirty="0" err="1">
                <a:solidFill>
                  <a:srgbClr val="333132"/>
                </a:solidFill>
                <a:latin typeface="Arial" panose="020B0604020202020204" pitchFamily="34" charset="0"/>
                <a:cs typeface="Arial" panose="020B0604020202020204" pitchFamily="34" charset="0"/>
              </a:rPr>
              <a:t>Unfortunatly</a:t>
            </a:r>
            <a:r>
              <a:rPr lang="en-US" dirty="0">
                <a:solidFill>
                  <a:srgbClr val="333132"/>
                </a:solidFill>
                <a:latin typeface="Arial" panose="020B0604020202020204" pitchFamily="34" charset="0"/>
                <a:cs typeface="Arial" panose="020B0604020202020204" pitchFamily="34" charset="0"/>
              </a:rPr>
              <a:t>, we obtained better results on the models without the PCA so we decided not to keep it.</a:t>
            </a:r>
          </a:p>
          <a:p>
            <a:pPr algn="just"/>
            <a:endParaRPr lang="en-US" dirty="0">
              <a:solidFill>
                <a:srgbClr val="333132"/>
              </a:solidFill>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p:txBody>
      </p:sp>
      <p:pic>
        <p:nvPicPr>
          <p:cNvPr id="14" name="Image 13">
            <a:extLst>
              <a:ext uri="{FF2B5EF4-FFF2-40B4-BE49-F238E27FC236}">
                <a16:creationId xmlns:a16="http://schemas.microsoft.com/office/drawing/2014/main" id="{3EE3653F-502D-4BDE-92CA-7128416EDD38}"/>
              </a:ext>
            </a:extLst>
          </p:cNvPr>
          <p:cNvPicPr>
            <a:picLocks noChangeAspect="1"/>
          </p:cNvPicPr>
          <p:nvPr/>
        </p:nvPicPr>
        <p:blipFill>
          <a:blip r:embed="rId4"/>
          <a:stretch>
            <a:fillRect/>
          </a:stretch>
        </p:blipFill>
        <p:spPr>
          <a:xfrm>
            <a:off x="5688315" y="3704041"/>
            <a:ext cx="3808483" cy="2580876"/>
          </a:xfrm>
          <a:prstGeom prst="rect">
            <a:avLst/>
          </a:prstGeom>
        </p:spPr>
      </p:pic>
    </p:spTree>
    <p:extLst>
      <p:ext uri="{BB962C8B-B14F-4D97-AF65-F5344CB8AC3E}">
        <p14:creationId xmlns:p14="http://schemas.microsoft.com/office/powerpoint/2010/main" val="324670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E440AB9D-0A05-40BB-B3D4-6A50CC4D0BCB}"/>
              </a:ext>
            </a:extLst>
          </p:cNvPr>
          <p:cNvPicPr>
            <a:picLocks noChangeAspect="1"/>
          </p:cNvPicPr>
          <p:nvPr/>
        </p:nvPicPr>
        <p:blipFill rotWithShape="1">
          <a:blip r:embed="rId2"/>
          <a:srcRect l="3641" t="39622" r="54798" b="14696"/>
          <a:stretch/>
        </p:blipFill>
        <p:spPr>
          <a:xfrm>
            <a:off x="2204006" y="3139489"/>
            <a:ext cx="5652789" cy="3494911"/>
          </a:xfrm>
          <a:prstGeom prst="rect">
            <a:avLst/>
          </a:prstGeom>
        </p:spPr>
      </p:pic>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IV. </a:t>
            </a:r>
            <a:r>
              <a:rPr lang="fr-FR" b="1" dirty="0" err="1">
                <a:latin typeface="Arial" panose="020B0604020202020204" pitchFamily="34" charset="0"/>
                <a:cs typeface="Arial" panose="020B0604020202020204" pitchFamily="34" charset="0"/>
              </a:rPr>
              <a:t>Predictions</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E512A8C7-41DC-41A2-A67E-41DBC04CF1C0}"/>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7" name="ZoneTexte 6">
            <a:extLst>
              <a:ext uri="{FF2B5EF4-FFF2-40B4-BE49-F238E27FC236}">
                <a16:creationId xmlns:a16="http://schemas.microsoft.com/office/drawing/2014/main" id="{CB55CFCE-C499-4AF5-B575-0F1835E7AF70}"/>
              </a:ext>
            </a:extLst>
          </p:cNvPr>
          <p:cNvSpPr txBox="1"/>
          <p:nvPr/>
        </p:nvSpPr>
        <p:spPr>
          <a:xfrm>
            <a:off x="159774" y="1445458"/>
            <a:ext cx="11618070" cy="2031325"/>
          </a:xfrm>
          <a:prstGeom prst="rect">
            <a:avLst/>
          </a:prstGeom>
          <a:noFill/>
        </p:spPr>
        <p:txBody>
          <a:bodyPr wrap="square" rtlCol="0">
            <a:spAutoFit/>
          </a:bodyPr>
          <a:lstStyle/>
          <a:p>
            <a:pPr algn="just"/>
            <a:r>
              <a:rPr lang="en-US" dirty="0">
                <a:solidFill>
                  <a:srgbClr val="333132"/>
                </a:solidFill>
                <a:latin typeface="Arial" panose="020B0604020202020204" pitchFamily="34" charset="0"/>
                <a:cs typeface="Arial" panose="020B0604020202020204" pitchFamily="34" charset="0"/>
              </a:rPr>
              <a:t>Since our target variable was the number of comments under a </a:t>
            </a:r>
            <a:r>
              <a:rPr lang="en-US" dirty="0" err="1">
                <a:solidFill>
                  <a:srgbClr val="333132"/>
                </a:solidFill>
                <a:latin typeface="Arial" panose="020B0604020202020204" pitchFamily="34" charset="0"/>
                <a:cs typeface="Arial" panose="020B0604020202020204" pitchFamily="34" charset="0"/>
              </a:rPr>
              <a:t>facebook</a:t>
            </a:r>
            <a:r>
              <a:rPr lang="en-US" dirty="0">
                <a:solidFill>
                  <a:srgbClr val="333132"/>
                </a:solidFill>
                <a:latin typeface="Arial" panose="020B0604020202020204" pitchFamily="34" charset="0"/>
                <a:cs typeface="Arial" panose="020B0604020202020204" pitchFamily="34" charset="0"/>
              </a:rPr>
              <a:t> post, so a numeric value, we tried many regression models such as SVM, Lasso, </a:t>
            </a:r>
            <a:r>
              <a:rPr lang="en-US" dirty="0" err="1">
                <a:solidFill>
                  <a:srgbClr val="333132"/>
                </a:solidFill>
                <a:latin typeface="Arial" panose="020B0604020202020204" pitchFamily="34" charset="0"/>
                <a:cs typeface="Arial" panose="020B0604020202020204" pitchFamily="34" charset="0"/>
              </a:rPr>
              <a:t>ElasticNetCV</a:t>
            </a:r>
            <a:r>
              <a:rPr lang="en-US" dirty="0">
                <a:solidFill>
                  <a:srgbClr val="333132"/>
                </a:solidFill>
                <a:latin typeface="Arial" panose="020B0604020202020204" pitchFamily="34" charset="0"/>
                <a:cs typeface="Arial" panose="020B0604020202020204" pitchFamily="34" charset="0"/>
              </a:rPr>
              <a:t>, Ridge, </a:t>
            </a:r>
            <a:r>
              <a:rPr lang="en-US" dirty="0" err="1">
                <a:solidFill>
                  <a:srgbClr val="333132"/>
                </a:solidFill>
                <a:latin typeface="Arial" panose="020B0604020202020204" pitchFamily="34" charset="0"/>
                <a:cs typeface="Arial" panose="020B0604020202020204" pitchFamily="34" charset="0"/>
              </a:rPr>
              <a:t>RandomForestRegressor</a:t>
            </a:r>
            <a:r>
              <a:rPr lang="en-US" dirty="0">
                <a:solidFill>
                  <a:srgbClr val="333132"/>
                </a:solidFill>
                <a:latin typeface="Arial" panose="020B0604020202020204" pitchFamily="34" charset="0"/>
                <a:cs typeface="Arial" panose="020B0604020202020204" pitchFamily="34" charset="0"/>
              </a:rPr>
              <a:t> or </a:t>
            </a:r>
            <a:r>
              <a:rPr lang="fr-FR" b="0" i="0" dirty="0" err="1">
                <a:solidFill>
                  <a:srgbClr val="212121"/>
                </a:solidFill>
                <a:effectLst/>
                <a:latin typeface="Arial" panose="020B0604020202020204" pitchFamily="34" charset="0"/>
                <a:cs typeface="Arial" panose="020B0604020202020204" pitchFamily="34" charset="0"/>
              </a:rPr>
              <a:t>GradientBoostingRegressor</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We</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applied</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each</a:t>
            </a:r>
            <a:r>
              <a:rPr lang="fr-FR" b="0" i="0" dirty="0">
                <a:solidFill>
                  <a:srgbClr val="212121"/>
                </a:solidFill>
                <a:effectLst/>
                <a:latin typeface="Arial" panose="020B0604020202020204" pitchFamily="34" charset="0"/>
                <a:cs typeface="Arial" panose="020B0604020202020204" pitchFamily="34" charset="0"/>
              </a:rPr>
              <a:t> time the </a:t>
            </a:r>
            <a:r>
              <a:rPr lang="fr-FR" b="0" i="0" dirty="0" err="1">
                <a:solidFill>
                  <a:srgbClr val="212121"/>
                </a:solidFill>
                <a:effectLst/>
                <a:latin typeface="Arial" panose="020B0604020202020204" pitchFamily="34" charset="0"/>
                <a:cs typeface="Arial" panose="020B0604020202020204" pitchFamily="34" charset="0"/>
              </a:rPr>
              <a:t>GridSearchCV</a:t>
            </a:r>
            <a:r>
              <a:rPr lang="fr-FR" b="0" i="0" dirty="0">
                <a:solidFill>
                  <a:srgbClr val="212121"/>
                </a:solidFill>
                <a:effectLst/>
                <a:latin typeface="Arial" panose="020B0604020202020204" pitchFamily="34" charset="0"/>
                <a:cs typeface="Arial" panose="020B0604020202020204" pitchFamily="34" charset="0"/>
              </a:rPr>
              <a:t> in </a:t>
            </a:r>
            <a:r>
              <a:rPr lang="fr-FR" b="0" i="0" dirty="0" err="1">
                <a:solidFill>
                  <a:srgbClr val="212121"/>
                </a:solidFill>
                <a:effectLst/>
                <a:latin typeface="Arial" panose="020B0604020202020204" pitchFamily="34" charset="0"/>
                <a:cs typeface="Arial" panose="020B0604020202020204" pitchFamily="34" charset="0"/>
              </a:rPr>
              <a:t>order</a:t>
            </a:r>
            <a:r>
              <a:rPr lang="fr-FR" b="0" i="0" dirty="0">
                <a:solidFill>
                  <a:srgbClr val="212121"/>
                </a:solidFill>
                <a:effectLst/>
                <a:latin typeface="Arial" panose="020B0604020202020204" pitchFamily="34" charset="0"/>
                <a:cs typeface="Arial" panose="020B0604020202020204" pitchFamily="34" charset="0"/>
              </a:rPr>
              <a:t> to </a:t>
            </a:r>
            <a:r>
              <a:rPr lang="fr-FR" b="0" i="0" dirty="0" err="1">
                <a:solidFill>
                  <a:srgbClr val="212121"/>
                </a:solidFill>
                <a:effectLst/>
                <a:latin typeface="Arial" panose="020B0604020202020204" pitchFamily="34" charset="0"/>
                <a:cs typeface="Arial" panose="020B0604020202020204" pitchFamily="34" charset="0"/>
              </a:rPr>
              <a:t>find</a:t>
            </a:r>
            <a:r>
              <a:rPr lang="fr-FR" b="0" i="0" dirty="0">
                <a:solidFill>
                  <a:srgbClr val="212121"/>
                </a:solidFill>
                <a:effectLst/>
                <a:latin typeface="Arial" panose="020B0604020202020204" pitchFamily="34" charset="0"/>
                <a:cs typeface="Arial" panose="020B0604020202020204" pitchFamily="34" charset="0"/>
              </a:rPr>
              <a:t> the best </a:t>
            </a:r>
            <a:r>
              <a:rPr lang="fr-FR" b="0" i="0" dirty="0" err="1">
                <a:solidFill>
                  <a:srgbClr val="212121"/>
                </a:solidFill>
                <a:effectLst/>
                <a:latin typeface="Arial" panose="020B0604020202020204" pitchFamily="34" charset="0"/>
                <a:cs typeface="Arial" panose="020B0604020202020204" pitchFamily="34" charset="0"/>
              </a:rPr>
              <a:t>parameters</a:t>
            </a:r>
            <a:r>
              <a:rPr lang="fr-FR" b="0" i="0" dirty="0">
                <a:solidFill>
                  <a:srgbClr val="212121"/>
                </a:solidFill>
                <a:effectLst/>
                <a:latin typeface="Arial" panose="020B0604020202020204" pitchFamily="34" charset="0"/>
                <a:cs typeface="Arial" panose="020B0604020202020204" pitchFamily="34" charset="0"/>
              </a:rPr>
              <a:t> and </a:t>
            </a:r>
            <a:r>
              <a:rPr lang="fr-FR" b="0" i="0" dirty="0" err="1">
                <a:solidFill>
                  <a:srgbClr val="212121"/>
                </a:solidFill>
                <a:effectLst/>
                <a:latin typeface="Arial" panose="020B0604020202020204" pitchFamily="34" charset="0"/>
                <a:cs typeface="Arial" panose="020B0604020202020204" pitchFamily="34" charset="0"/>
              </a:rPr>
              <a:t>our</a:t>
            </a:r>
            <a:r>
              <a:rPr lang="fr-FR" b="0" i="0" dirty="0">
                <a:solidFill>
                  <a:srgbClr val="212121"/>
                </a:solidFill>
                <a:effectLst/>
                <a:latin typeface="Arial" panose="020B0604020202020204" pitchFamily="34" charset="0"/>
                <a:cs typeface="Arial" panose="020B0604020202020204" pitchFamily="34" charset="0"/>
              </a:rPr>
              <a:t> best </a:t>
            </a:r>
            <a:r>
              <a:rPr lang="fr-FR" b="0" i="0" dirty="0" err="1">
                <a:solidFill>
                  <a:srgbClr val="212121"/>
                </a:solidFill>
                <a:effectLst/>
                <a:latin typeface="Arial" panose="020B0604020202020204" pitchFamily="34" charset="0"/>
                <a:cs typeface="Arial" panose="020B0604020202020204" pitchFamily="34" charset="0"/>
              </a:rPr>
              <a:t>result</a:t>
            </a:r>
            <a:r>
              <a:rPr lang="fr-FR" b="0" i="0" dirty="0">
                <a:solidFill>
                  <a:srgbClr val="212121"/>
                </a:solidFill>
                <a:effectLst/>
                <a:latin typeface="Arial" panose="020B0604020202020204" pitchFamily="34" charset="0"/>
                <a:cs typeface="Arial" panose="020B0604020202020204" pitchFamily="34" charset="0"/>
              </a:rPr>
              <a:t> came </a:t>
            </a:r>
            <a:r>
              <a:rPr lang="fr-FR" b="0" i="0" dirty="0" err="1">
                <a:solidFill>
                  <a:srgbClr val="212121"/>
                </a:solidFill>
                <a:effectLst/>
                <a:latin typeface="Arial" panose="020B0604020202020204" pitchFamily="34" charset="0"/>
                <a:cs typeface="Arial" panose="020B0604020202020204" pitchFamily="34" charset="0"/>
              </a:rPr>
              <a:t>with</a:t>
            </a:r>
            <a:r>
              <a:rPr lang="fr-FR" b="0" i="0" dirty="0">
                <a:solidFill>
                  <a:srgbClr val="212121"/>
                </a:solidFill>
                <a:effectLst/>
                <a:latin typeface="Arial" panose="020B0604020202020204" pitchFamily="34" charset="0"/>
                <a:cs typeface="Arial" panose="020B0604020202020204" pitchFamily="34" charset="0"/>
              </a:rPr>
              <a:t> the </a:t>
            </a:r>
            <a:r>
              <a:rPr lang="fr-FR" b="0" i="0" dirty="0" err="1">
                <a:solidFill>
                  <a:srgbClr val="212121"/>
                </a:solidFill>
                <a:effectLst/>
                <a:latin typeface="Arial" panose="020B0604020202020204" pitchFamily="34" charset="0"/>
                <a:cs typeface="Arial" panose="020B0604020202020204" pitchFamily="34" charset="0"/>
              </a:rPr>
              <a:t>Random</a:t>
            </a:r>
            <a:r>
              <a:rPr lang="fr-FR" dirty="0" err="1">
                <a:solidFill>
                  <a:srgbClr val="212121"/>
                </a:solidFill>
                <a:latin typeface="Arial" panose="020B0604020202020204" pitchFamily="34" charset="0"/>
                <a:cs typeface="Arial" panose="020B0604020202020204" pitchFamily="34" charset="0"/>
              </a:rPr>
              <a:t>ForestRegressor</a:t>
            </a:r>
            <a:r>
              <a:rPr lang="fr-FR" dirty="0">
                <a:solidFill>
                  <a:srgbClr val="212121"/>
                </a:solidFill>
                <a:latin typeface="Arial" panose="020B0604020202020204" pitchFamily="34" charset="0"/>
                <a:cs typeface="Arial" panose="020B0604020202020204" pitchFamily="34" charset="0"/>
              </a:rPr>
              <a:t> model. </a:t>
            </a:r>
            <a:r>
              <a:rPr lang="fr-FR" dirty="0" err="1">
                <a:solidFill>
                  <a:srgbClr val="212121"/>
                </a:solidFill>
                <a:latin typeface="Arial" panose="020B0604020202020204" pitchFamily="34" charset="0"/>
                <a:cs typeface="Arial" panose="020B0604020202020204" pitchFamily="34" charset="0"/>
              </a:rPr>
              <a:t>Nevertheless</a:t>
            </a:r>
            <a:r>
              <a:rPr lang="fr-FR" dirty="0">
                <a:solidFill>
                  <a:srgbClr val="212121"/>
                </a:solidFill>
                <a:latin typeface="Arial" panose="020B0604020202020204" pitchFamily="34" charset="0"/>
                <a:cs typeface="Arial" panose="020B0604020202020204" pitchFamily="34" charset="0"/>
              </a:rPr>
              <a:t>, the one </a:t>
            </a:r>
            <a:r>
              <a:rPr lang="fr-FR" dirty="0" err="1">
                <a:solidFill>
                  <a:srgbClr val="212121"/>
                </a:solidFill>
                <a:latin typeface="Arial" panose="020B0604020202020204" pitchFamily="34" charset="0"/>
                <a:cs typeface="Arial" panose="020B0604020202020204" pitchFamily="34" charset="0"/>
              </a:rPr>
              <a:t>we</a:t>
            </a:r>
            <a:r>
              <a:rPr lang="fr-FR" dirty="0">
                <a:solidFill>
                  <a:srgbClr val="212121"/>
                </a:solidFill>
                <a:latin typeface="Arial" panose="020B0604020202020204" pitchFamily="34" charset="0"/>
                <a:cs typeface="Arial" panose="020B0604020202020204" pitchFamily="34" charset="0"/>
              </a:rPr>
              <a:t> </a:t>
            </a:r>
            <a:r>
              <a:rPr lang="fr-FR" dirty="0" err="1">
                <a:solidFill>
                  <a:srgbClr val="212121"/>
                </a:solidFill>
                <a:latin typeface="Arial" panose="020B0604020202020204" pitchFamily="34" charset="0"/>
                <a:cs typeface="Arial" panose="020B0604020202020204" pitchFamily="34" charset="0"/>
              </a:rPr>
              <a:t>had</a:t>
            </a:r>
            <a:r>
              <a:rPr lang="fr-FR" dirty="0">
                <a:solidFill>
                  <a:srgbClr val="212121"/>
                </a:solidFill>
                <a:latin typeface="Arial" panose="020B0604020202020204" pitchFamily="34" charset="0"/>
                <a:cs typeface="Arial" panose="020B0604020202020204" pitchFamily="34" charset="0"/>
              </a:rPr>
              <a:t> </a:t>
            </a:r>
            <a:r>
              <a:rPr lang="fr-FR" dirty="0" err="1">
                <a:solidFill>
                  <a:srgbClr val="212121"/>
                </a:solidFill>
                <a:latin typeface="Arial" panose="020B0604020202020204" pitchFamily="34" charset="0"/>
                <a:cs typeface="Arial" panose="020B0604020202020204" pitchFamily="34" charset="0"/>
              </a:rPr>
              <a:t>implemented</a:t>
            </a:r>
            <a:r>
              <a:rPr lang="fr-FR" dirty="0">
                <a:solidFill>
                  <a:srgbClr val="212121"/>
                </a:solidFill>
                <a:latin typeface="Arial" panose="020B0604020202020204" pitchFamily="34" charset="0"/>
                <a:cs typeface="Arial" panose="020B0604020202020204" pitchFamily="34" charset="0"/>
              </a:rPr>
              <a:t> on </a:t>
            </a:r>
            <a:r>
              <a:rPr lang="fr-FR" dirty="0" err="1">
                <a:solidFill>
                  <a:srgbClr val="212121"/>
                </a:solidFill>
                <a:latin typeface="Arial" panose="020B0604020202020204" pitchFamily="34" charset="0"/>
                <a:cs typeface="Arial" panose="020B0604020202020204" pitchFamily="34" charset="0"/>
              </a:rPr>
              <a:t>our</a:t>
            </a:r>
            <a:r>
              <a:rPr lang="fr-FR" dirty="0">
                <a:solidFill>
                  <a:srgbClr val="212121"/>
                </a:solidFill>
                <a:latin typeface="Arial" panose="020B0604020202020204" pitchFamily="34" charset="0"/>
                <a:cs typeface="Arial" panose="020B0604020202020204" pitchFamily="34" charset="0"/>
              </a:rPr>
              <a:t> Flask API </a:t>
            </a:r>
            <a:r>
              <a:rPr lang="fr-FR" dirty="0" err="1">
                <a:solidFill>
                  <a:srgbClr val="212121"/>
                </a:solidFill>
                <a:latin typeface="Arial" panose="020B0604020202020204" pitchFamily="34" charset="0"/>
                <a:cs typeface="Arial" panose="020B0604020202020204" pitchFamily="34" charset="0"/>
              </a:rPr>
              <a:t>is</a:t>
            </a:r>
            <a:r>
              <a:rPr lang="fr-FR" dirty="0">
                <a:solidFill>
                  <a:srgbClr val="212121"/>
                </a:solidFill>
                <a:latin typeface="Arial" panose="020B0604020202020204" pitchFamily="34" charset="0"/>
                <a:cs typeface="Arial" panose="020B0604020202020204" pitchFamily="34" charset="0"/>
              </a:rPr>
              <a:t> the </a:t>
            </a:r>
            <a:r>
              <a:rPr lang="fr-FR" b="0" i="0" dirty="0" err="1">
                <a:solidFill>
                  <a:srgbClr val="212121"/>
                </a:solidFill>
                <a:effectLst/>
                <a:latin typeface="Arial" panose="020B0604020202020204" pitchFamily="34" charset="0"/>
                <a:cs typeface="Arial" panose="020B0604020202020204" pitchFamily="34" charset="0"/>
              </a:rPr>
              <a:t>GradientBoostingRegressor</a:t>
            </a:r>
            <a:r>
              <a:rPr lang="fr-FR" dirty="0">
                <a:solidFill>
                  <a:srgbClr val="212121"/>
                </a:solidFill>
                <a:latin typeface="Arial" panose="020B0604020202020204" pitchFamily="34" charset="0"/>
                <a:cs typeface="Arial" panose="020B0604020202020204" pitchFamily="34" charset="0"/>
              </a:rPr>
              <a:t>.</a:t>
            </a:r>
            <a:endParaRPr lang="fr-FR" b="0" i="0" dirty="0">
              <a:solidFill>
                <a:srgbClr val="212121"/>
              </a:solidFill>
              <a:effectLst/>
              <a:latin typeface="Arial" panose="020B0604020202020204" pitchFamily="34" charset="0"/>
              <a:cs typeface="Arial" panose="020B0604020202020204" pitchFamily="34" charset="0"/>
            </a:endParaRPr>
          </a:p>
          <a:p>
            <a:pPr algn="just"/>
            <a:endParaRPr lang="en-US" dirty="0">
              <a:solidFill>
                <a:srgbClr val="333132"/>
              </a:solidFill>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62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26C4D3C-0DCD-4748-9150-0102139C79EB}"/>
              </a:ext>
            </a:extLst>
          </p:cNvPr>
          <p:cNvPicPr>
            <a:picLocks noChangeAspect="1"/>
          </p:cNvPicPr>
          <p:nvPr/>
        </p:nvPicPr>
        <p:blipFill>
          <a:blip r:embed="rId2"/>
          <a:stretch>
            <a:fillRect/>
          </a:stretch>
        </p:blipFill>
        <p:spPr>
          <a:xfrm>
            <a:off x="1535837" y="835387"/>
            <a:ext cx="6015984" cy="5799013"/>
          </a:xfrm>
          <a:prstGeom prst="rect">
            <a:avLst/>
          </a:prstGeom>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IV. </a:t>
            </a:r>
            <a:r>
              <a:rPr lang="fr-FR" b="1" dirty="0" err="1">
                <a:latin typeface="Arial" panose="020B0604020202020204" pitchFamily="34" charset="0"/>
                <a:cs typeface="Arial" panose="020B0604020202020204" pitchFamily="34" charset="0"/>
              </a:rPr>
              <a:t>Predictions</a:t>
            </a:r>
            <a:endParaRPr lang="fr-FR" b="1"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E512A8C7-41DC-41A2-A67E-41DBC04CF1C0}"/>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pic>
        <p:nvPicPr>
          <p:cNvPr id="9" name="Image 8">
            <a:extLst>
              <a:ext uri="{FF2B5EF4-FFF2-40B4-BE49-F238E27FC236}">
                <a16:creationId xmlns:a16="http://schemas.microsoft.com/office/drawing/2014/main" id="{A1FE5C31-CBF1-4766-B43B-3BC000490161}"/>
              </a:ext>
            </a:extLst>
          </p:cNvPr>
          <p:cNvPicPr>
            <a:picLocks noChangeAspect="1"/>
          </p:cNvPicPr>
          <p:nvPr/>
        </p:nvPicPr>
        <p:blipFill>
          <a:blip r:embed="rId3"/>
          <a:stretch>
            <a:fillRect/>
          </a:stretch>
        </p:blipFill>
        <p:spPr>
          <a:xfrm>
            <a:off x="6694214" y="1991272"/>
            <a:ext cx="4465707" cy="3635055"/>
          </a:xfrm>
          <a:prstGeom prst="rect">
            <a:avLst/>
          </a:prstGeom>
        </p:spPr>
      </p:pic>
      <p:cxnSp>
        <p:nvCxnSpPr>
          <p:cNvPr id="11" name="Connecteur droit avec flèche 10">
            <a:extLst>
              <a:ext uri="{FF2B5EF4-FFF2-40B4-BE49-F238E27FC236}">
                <a16:creationId xmlns:a16="http://schemas.microsoft.com/office/drawing/2014/main" id="{FBFE7015-F0CC-44AF-AD8A-4A9176ADAD40}"/>
              </a:ext>
            </a:extLst>
          </p:cNvPr>
          <p:cNvCxnSpPr/>
          <p:nvPr/>
        </p:nvCxnSpPr>
        <p:spPr>
          <a:xfrm flipV="1">
            <a:off x="3988408" y="4012928"/>
            <a:ext cx="1810139" cy="261258"/>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73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École supérieure d&amp;#39;ingénieurs Léonard-de-Vinci — Wikipédia">
            <a:extLst>
              <a:ext uri="{FF2B5EF4-FFF2-40B4-BE49-F238E27FC236}">
                <a16:creationId xmlns:a16="http://schemas.microsoft.com/office/drawing/2014/main" id="{9BA3FA43-962E-4E63-9326-90A4C3DB2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381" y="5381450"/>
            <a:ext cx="1415845" cy="141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514FE01-DF91-45FB-8BB2-DB040885A6FD}"/>
              </a:ext>
            </a:extLst>
          </p:cNvPr>
          <p:cNvSpPr/>
          <p:nvPr/>
        </p:nvSpPr>
        <p:spPr>
          <a:xfrm>
            <a:off x="-7225" y="0"/>
            <a:ext cx="12199225" cy="5002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F1597C-0C87-48E6-8E77-2D9537EF1724}"/>
              </a:ext>
            </a:extLst>
          </p:cNvPr>
          <p:cNvSpPr txBox="1"/>
          <p:nvPr/>
        </p:nvSpPr>
        <p:spPr>
          <a:xfrm>
            <a:off x="81538" y="26781"/>
            <a:ext cx="542946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V. Conclusion</a:t>
            </a:r>
          </a:p>
        </p:txBody>
      </p:sp>
      <p:sp>
        <p:nvSpPr>
          <p:cNvPr id="8" name="ZoneTexte 7">
            <a:extLst>
              <a:ext uri="{FF2B5EF4-FFF2-40B4-BE49-F238E27FC236}">
                <a16:creationId xmlns:a16="http://schemas.microsoft.com/office/drawing/2014/main" id="{EC2F1FE3-6285-47CE-A453-2667689EB0CE}"/>
              </a:ext>
            </a:extLst>
          </p:cNvPr>
          <p:cNvSpPr txBox="1"/>
          <p:nvPr/>
        </p:nvSpPr>
        <p:spPr>
          <a:xfrm>
            <a:off x="5097210" y="6326623"/>
            <a:ext cx="9044632" cy="307777"/>
          </a:xfrm>
          <a:prstGeom prst="rect">
            <a:avLst/>
          </a:prstGeom>
          <a:noFill/>
        </p:spPr>
        <p:txBody>
          <a:bodyPr wrap="square">
            <a:spAutoFit/>
          </a:bodyPr>
          <a:lstStyle/>
          <a:p>
            <a:r>
              <a:rPr lang="fr-FR" sz="1400" dirty="0">
                <a:latin typeface="Arial" panose="020B0604020202020204" pitchFamily="34" charset="0"/>
                <a:cs typeface="Arial" panose="020B0604020202020204" pitchFamily="34" charset="0"/>
              </a:rPr>
              <a:t>Alix Petitcol – Marine </a:t>
            </a:r>
            <a:r>
              <a:rPr lang="fr-FR" sz="1400" dirty="0" err="1">
                <a:latin typeface="Arial" panose="020B0604020202020204" pitchFamily="34" charset="0"/>
                <a:cs typeface="Arial" panose="020B0604020202020204" pitchFamily="34" charset="0"/>
              </a:rPr>
              <a:t>Sublet</a:t>
            </a:r>
            <a:r>
              <a:rPr lang="fr-FR" sz="1400" dirty="0">
                <a:latin typeface="Arial" panose="020B0604020202020204" pitchFamily="34" charset="0"/>
                <a:cs typeface="Arial" panose="020B0604020202020204" pitchFamily="34" charset="0"/>
              </a:rPr>
              <a:t> 	ESILV Master 1 - S1 	2021-2022</a:t>
            </a:r>
          </a:p>
        </p:txBody>
      </p:sp>
      <p:sp>
        <p:nvSpPr>
          <p:cNvPr id="6" name="ZoneTexte 5">
            <a:extLst>
              <a:ext uri="{FF2B5EF4-FFF2-40B4-BE49-F238E27FC236}">
                <a16:creationId xmlns:a16="http://schemas.microsoft.com/office/drawing/2014/main" id="{8B505648-72BD-4A9E-9FC7-2766DA54C009}"/>
              </a:ext>
            </a:extLst>
          </p:cNvPr>
          <p:cNvSpPr txBox="1"/>
          <p:nvPr/>
        </p:nvSpPr>
        <p:spPr>
          <a:xfrm>
            <a:off x="283352" y="1786705"/>
            <a:ext cx="11618070" cy="2308324"/>
          </a:xfrm>
          <a:prstGeom prst="rect">
            <a:avLst/>
          </a:prstGeom>
          <a:noFill/>
        </p:spPr>
        <p:txBody>
          <a:bodyPr wrap="square" rtlCol="0">
            <a:spAutoFit/>
          </a:bodyPr>
          <a:lstStyle/>
          <a:p>
            <a:pPr algn="just"/>
            <a:r>
              <a:rPr lang="fr-FR" dirty="0">
                <a:solidFill>
                  <a:srgbClr val="333132"/>
                </a:solidFill>
                <a:latin typeface="Arial" panose="020B0604020202020204" pitchFamily="34" charset="0"/>
                <a:cs typeface="Arial" panose="020B0604020202020204" pitchFamily="34" charset="0"/>
              </a:rPr>
              <a:t>In conclusion, </a:t>
            </a:r>
            <a:r>
              <a:rPr lang="fr-FR" dirty="0" err="1">
                <a:solidFill>
                  <a:srgbClr val="333132"/>
                </a:solidFill>
                <a:latin typeface="Arial" panose="020B0604020202020204" pitchFamily="34" charset="0"/>
                <a:cs typeface="Arial" panose="020B0604020202020204" pitchFamily="34" charset="0"/>
              </a:rPr>
              <a:t>thanks</a:t>
            </a:r>
            <a:r>
              <a:rPr lang="fr-FR" dirty="0">
                <a:solidFill>
                  <a:srgbClr val="333132"/>
                </a:solidFill>
                <a:latin typeface="Arial" panose="020B0604020202020204" pitchFamily="34" charset="0"/>
                <a:cs typeface="Arial" panose="020B0604020202020204" pitchFamily="34" charset="0"/>
              </a:rPr>
              <a:t> to all </a:t>
            </a:r>
            <a:r>
              <a:rPr lang="fr-FR" dirty="0" err="1">
                <a:solidFill>
                  <a:srgbClr val="333132"/>
                </a:solidFill>
                <a:latin typeface="Arial" panose="020B0604020202020204" pitchFamily="34" charset="0"/>
                <a:cs typeface="Arial" panose="020B0604020202020204" pitchFamily="34" charset="0"/>
              </a:rPr>
              <a:t>our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visualizations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we</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got</a:t>
            </a:r>
            <a:r>
              <a:rPr lang="fr-FR" dirty="0">
                <a:solidFill>
                  <a:srgbClr val="333132"/>
                </a:solidFill>
                <a:latin typeface="Arial" panose="020B0604020202020204" pitchFamily="34" charset="0"/>
                <a:cs typeface="Arial" panose="020B0604020202020204" pitchFamily="34" charset="0"/>
              </a:rPr>
              <a:t> to </a:t>
            </a:r>
            <a:r>
              <a:rPr lang="fr-FR" dirty="0" err="1">
                <a:solidFill>
                  <a:srgbClr val="333132"/>
                </a:solidFill>
                <a:latin typeface="Arial" panose="020B0604020202020204" pitchFamily="34" charset="0"/>
                <a:cs typeface="Arial" panose="020B0604020202020204" pitchFamily="34" charset="0"/>
              </a:rPr>
              <a:t>understand</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our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dataset</a:t>
            </a:r>
            <a:r>
              <a:rPr lang="fr-FR" dirty="0">
                <a:solidFill>
                  <a:srgbClr val="333132"/>
                </a:solidFill>
                <a:latin typeface="Arial" panose="020B0604020202020204" pitchFamily="34" charset="0"/>
                <a:cs typeface="Arial" panose="020B0604020202020204" pitchFamily="34" charset="0"/>
              </a:rPr>
              <a:t> and the </a:t>
            </a:r>
            <a:r>
              <a:rPr lang="fr-FR" dirty="0" err="1">
                <a:solidFill>
                  <a:srgbClr val="333132"/>
                </a:solidFill>
                <a:latin typeface="Arial" panose="020B0604020202020204" pitchFamily="34" charset="0"/>
                <a:cs typeface="Arial" panose="020B0604020202020204" pitchFamily="34" charset="0"/>
              </a:rPr>
              <a:t>way</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its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features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impacted</a:t>
            </a:r>
            <a:r>
              <a:rPr lang="fr-FR" dirty="0">
                <a:solidFill>
                  <a:srgbClr val="333132"/>
                </a:solidFill>
                <a:latin typeface="Arial" panose="020B0604020202020204" pitchFamily="34" charset="0"/>
                <a:cs typeface="Arial" panose="020B0604020202020204" pitchFamily="34" charset="0"/>
              </a:rPr>
              <a:t> the </a:t>
            </a:r>
            <a:r>
              <a:rPr lang="fr-FR" dirty="0" err="1">
                <a:solidFill>
                  <a:srgbClr val="333132"/>
                </a:solidFill>
                <a:latin typeface="Arial" panose="020B0604020202020204" pitchFamily="34" charset="0"/>
                <a:cs typeface="Arial" panose="020B0604020202020204" pitchFamily="34" charset="0"/>
              </a:rPr>
              <a:t>target</a:t>
            </a:r>
            <a:r>
              <a:rPr lang="fr-FR" dirty="0">
                <a:solidFill>
                  <a:srgbClr val="333132"/>
                </a:solidFill>
                <a:latin typeface="Arial" panose="020B0604020202020204" pitchFamily="34" charset="0"/>
                <a:cs typeface="Arial" panose="020B0604020202020204" pitchFamily="34" charset="0"/>
              </a:rPr>
              <a:t> variable </a:t>
            </a:r>
            <a:r>
              <a:rPr lang="fr-FR" dirty="0" err="1">
                <a:solidFill>
                  <a:srgbClr val="333132"/>
                </a:solidFill>
                <a:latin typeface="Arial" panose="020B0604020202020204" pitchFamily="34" charset="0"/>
                <a:cs typeface="Arial" panose="020B0604020202020204" pitchFamily="34" charset="0"/>
              </a:rPr>
              <a:t>better</a:t>
            </a:r>
            <a:r>
              <a:rPr lang="fr-FR" dirty="0">
                <a:solidFill>
                  <a:srgbClr val="333132"/>
                </a:solidFill>
                <a:latin typeface="Arial" panose="020B0604020202020204" pitchFamily="34" charset="0"/>
                <a:cs typeface="Arial" panose="020B0604020202020204" pitchFamily="34" charset="0"/>
              </a:rPr>
              <a:t>. </a:t>
            </a:r>
          </a:p>
          <a:p>
            <a:pPr algn="just"/>
            <a:endParaRPr lang="fr-FR" dirty="0">
              <a:solidFill>
                <a:srgbClr val="333132"/>
              </a:solidFill>
              <a:latin typeface="Arial" panose="020B0604020202020204" pitchFamily="34" charset="0"/>
              <a:cs typeface="Arial" panose="020B0604020202020204" pitchFamily="34" charset="0"/>
            </a:endParaRPr>
          </a:p>
          <a:p>
            <a:pPr algn="just"/>
            <a:r>
              <a:rPr lang="fr-FR" dirty="0">
                <a:solidFill>
                  <a:srgbClr val="333132"/>
                </a:solidFill>
                <a:latin typeface="Arial" panose="020B0604020202020204" pitchFamily="34" charset="0"/>
                <a:cs typeface="Arial" panose="020B0604020202020204" pitchFamily="34" charset="0"/>
              </a:rPr>
              <a:t>This </a:t>
            </a:r>
            <a:r>
              <a:rPr lang="fr-FR" dirty="0" err="1">
                <a:solidFill>
                  <a:srgbClr val="333132"/>
                </a:solidFill>
                <a:latin typeface="Arial" panose="020B0604020202020204" pitchFamily="34" charset="0"/>
                <a:cs typeface="Arial" panose="020B0604020202020204" pitchFamily="34" charset="0"/>
              </a:rPr>
              <a:t>helped</a:t>
            </a:r>
            <a:r>
              <a:rPr lang="fr-FR" dirty="0">
                <a:solidFill>
                  <a:srgbClr val="333132"/>
                </a:solidFill>
                <a:latin typeface="Arial" panose="020B0604020202020204" pitchFamily="34" charset="0"/>
                <a:cs typeface="Arial" panose="020B0604020202020204" pitchFamily="34" charset="0"/>
              </a:rPr>
              <a:t> us to </a:t>
            </a:r>
            <a:r>
              <a:rPr lang="fr-FR" dirty="0" err="1">
                <a:solidFill>
                  <a:srgbClr val="333132"/>
                </a:solidFill>
                <a:latin typeface="Arial" panose="020B0604020202020204" pitchFamily="34" charset="0"/>
                <a:cs typeface="Arial" panose="020B0604020202020204" pitchFamily="34" charset="0"/>
              </a:rPr>
              <a:t>make</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better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predictions</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with</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our</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models</a:t>
            </a:r>
            <a:r>
              <a:rPr lang="fr-FR" dirty="0">
                <a:solidFill>
                  <a:srgbClr val="333132"/>
                </a:solidFill>
                <a:latin typeface="Arial" panose="020B0604020202020204" pitchFamily="34" charset="0"/>
                <a:cs typeface="Arial" panose="020B0604020202020204" pitchFamily="34" charset="0"/>
              </a:rPr>
              <a:t> and </a:t>
            </a:r>
            <a:r>
              <a:rPr lang="fr-FR" dirty="0" err="1">
                <a:solidFill>
                  <a:srgbClr val="333132"/>
                </a:solidFill>
                <a:latin typeface="Arial" panose="020B0604020202020204" pitchFamily="34" charset="0"/>
                <a:cs typeface="Arial" panose="020B0604020202020204" pitchFamily="34" charset="0"/>
              </a:rPr>
              <a:t>interpret</a:t>
            </a:r>
            <a:r>
              <a:rPr lang="fr-FR" dirty="0">
                <a:solidFill>
                  <a:srgbClr val="333132"/>
                </a:solidFill>
                <a:latin typeface="Arial" panose="020B0604020202020204" pitchFamily="34" charset="0"/>
                <a:cs typeface="Arial" panose="020B0604020202020204" pitchFamily="34" charset="0"/>
              </a:rPr>
              <a:t> the </a:t>
            </a:r>
            <a:r>
              <a:rPr lang="fr-FR" dirty="0" err="1">
                <a:solidFill>
                  <a:srgbClr val="333132"/>
                </a:solidFill>
                <a:latin typeface="Arial" panose="020B0604020202020204" pitchFamily="34" charset="0"/>
                <a:cs typeface="Arial" panose="020B0604020202020204" pitchFamily="34" charset="0"/>
              </a:rPr>
              <a:t>results</a:t>
            </a:r>
            <a:r>
              <a:rPr lang="fr-FR" dirty="0">
                <a:solidFill>
                  <a:srgbClr val="333132"/>
                </a:solidFill>
                <a:latin typeface="Arial" panose="020B0604020202020204" pitchFamily="34" charset="0"/>
                <a:cs typeface="Arial" panose="020B0604020202020204" pitchFamily="34" charset="0"/>
              </a:rPr>
              <a:t> in a more </a:t>
            </a:r>
            <a:r>
              <a:rPr lang="fr-FR" dirty="0" err="1">
                <a:solidFill>
                  <a:srgbClr val="333132"/>
                </a:solidFill>
                <a:latin typeface="Arial" panose="020B0604020202020204" pitchFamily="34" charset="0"/>
                <a:cs typeface="Arial" panose="020B0604020202020204" pitchFamily="34" charset="0"/>
              </a:rPr>
              <a:t>accurate</a:t>
            </a:r>
            <a:r>
              <a:rPr lang="fr-FR" dirty="0">
                <a:solidFill>
                  <a:srgbClr val="333132"/>
                </a:solidFill>
                <a:latin typeface="Arial" panose="020B0604020202020204" pitchFamily="34" charset="0"/>
                <a:cs typeface="Arial" panose="020B0604020202020204" pitchFamily="34" charset="0"/>
              </a:rPr>
              <a:t> </a:t>
            </a:r>
            <a:r>
              <a:rPr lang="fr-FR" dirty="0" err="1">
                <a:solidFill>
                  <a:srgbClr val="333132"/>
                </a:solidFill>
                <a:latin typeface="Arial" panose="020B0604020202020204" pitchFamily="34" charset="0"/>
                <a:cs typeface="Arial" panose="020B0604020202020204" pitchFamily="34" charset="0"/>
              </a:rPr>
              <a:t>way</a:t>
            </a:r>
            <a:r>
              <a:rPr lang="fr-FR" dirty="0">
                <a:solidFill>
                  <a:srgbClr val="333132"/>
                </a:solidFill>
                <a:latin typeface="Arial" panose="020B0604020202020204" pitchFamily="34" charset="0"/>
                <a:cs typeface="Arial" panose="020B0604020202020204" pitchFamily="34" charset="0"/>
              </a:rPr>
              <a:t>.</a:t>
            </a:r>
          </a:p>
          <a:p>
            <a:pPr algn="just"/>
            <a:r>
              <a:rPr lang="fr-FR" b="0" i="0" dirty="0" err="1">
                <a:solidFill>
                  <a:srgbClr val="212121"/>
                </a:solidFill>
                <a:effectLst/>
                <a:latin typeface="Arial" panose="020B0604020202020204" pitchFamily="34" charset="0"/>
                <a:cs typeface="Arial" panose="020B0604020202020204" pitchFamily="34" charset="0"/>
              </a:rPr>
              <a:t>We</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managed</a:t>
            </a:r>
            <a:r>
              <a:rPr lang="fr-FR" b="0" i="0" dirty="0">
                <a:solidFill>
                  <a:srgbClr val="212121"/>
                </a:solidFill>
                <a:effectLst/>
                <a:latin typeface="Arial" panose="020B0604020202020204" pitchFamily="34" charset="0"/>
                <a:cs typeface="Arial" panose="020B0604020202020204" pitchFamily="34" charset="0"/>
              </a:rPr>
              <a:t> to </a:t>
            </a:r>
            <a:r>
              <a:rPr lang="fr-FR" b="0" i="0" dirty="0" err="1">
                <a:solidFill>
                  <a:srgbClr val="212121"/>
                </a:solidFill>
                <a:effectLst/>
                <a:latin typeface="Arial" panose="020B0604020202020204" pitchFamily="34" charset="0"/>
                <a:cs typeface="Arial" panose="020B0604020202020204" pitchFamily="34" charset="0"/>
              </a:rPr>
              <a:t>get</a:t>
            </a:r>
            <a:r>
              <a:rPr lang="fr-FR" b="0" i="0" dirty="0">
                <a:solidFill>
                  <a:srgbClr val="212121"/>
                </a:solidFill>
                <a:effectLst/>
                <a:latin typeface="Arial" panose="020B0604020202020204" pitchFamily="34" charset="0"/>
                <a:cs typeface="Arial" panose="020B0604020202020204" pitchFamily="34" charset="0"/>
              </a:rPr>
              <a:t> an </a:t>
            </a:r>
            <a:r>
              <a:rPr lang="fr-FR" b="0" i="0" dirty="0" err="1">
                <a:solidFill>
                  <a:srgbClr val="212121"/>
                </a:solidFill>
                <a:effectLst/>
                <a:latin typeface="Arial" panose="020B0604020202020204" pitchFamily="34" charset="0"/>
                <a:cs typeface="Arial" panose="020B0604020202020204" pitchFamily="34" charset="0"/>
              </a:rPr>
              <a:t>accuracy</a:t>
            </a:r>
            <a:r>
              <a:rPr lang="fr-FR" b="0" i="0" dirty="0">
                <a:solidFill>
                  <a:srgbClr val="212121"/>
                </a:solidFill>
                <a:effectLst/>
                <a:latin typeface="Arial" panose="020B0604020202020204" pitchFamily="34" charset="0"/>
                <a:cs typeface="Arial" panose="020B0604020202020204" pitchFamily="34" charset="0"/>
              </a:rPr>
              <a:t> of  70% on the test set, </a:t>
            </a:r>
            <a:r>
              <a:rPr lang="fr-FR" b="0" i="0" dirty="0" err="1">
                <a:solidFill>
                  <a:srgbClr val="212121"/>
                </a:solidFill>
                <a:effectLst/>
                <a:latin typeface="Arial" panose="020B0604020202020204" pitchFamily="34" charset="0"/>
                <a:cs typeface="Arial" panose="020B0604020202020204" pitchFamily="34" charset="0"/>
              </a:rPr>
              <a:t>which</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is</a:t>
            </a:r>
            <a:r>
              <a:rPr lang="fr-FR" b="0" i="0" dirty="0">
                <a:solidFill>
                  <a:srgbClr val="212121"/>
                </a:solidFill>
                <a:effectLst/>
                <a:latin typeface="Arial" panose="020B0604020202020204" pitchFamily="34" charset="0"/>
                <a:cs typeface="Arial" panose="020B0604020202020204" pitchFamily="34" charset="0"/>
              </a:rPr>
              <a:t> a good </a:t>
            </a:r>
            <a:r>
              <a:rPr lang="fr-FR" b="0" i="0" dirty="0" err="1">
                <a:solidFill>
                  <a:srgbClr val="212121"/>
                </a:solidFill>
                <a:effectLst/>
                <a:latin typeface="Arial" panose="020B0604020202020204" pitchFamily="34" charset="0"/>
                <a:cs typeface="Arial" panose="020B0604020202020204" pitchFamily="34" charset="0"/>
              </a:rPr>
              <a:t>result</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given</a:t>
            </a:r>
            <a:r>
              <a:rPr lang="fr-FR" b="0" i="0" dirty="0">
                <a:solidFill>
                  <a:srgbClr val="212121"/>
                </a:solidFill>
                <a:effectLst/>
                <a:latin typeface="Arial" panose="020B0604020202020204" pitchFamily="34" charset="0"/>
                <a:cs typeface="Arial" panose="020B0604020202020204" pitchFamily="34" charset="0"/>
              </a:rPr>
              <a:t> the </a:t>
            </a:r>
            <a:r>
              <a:rPr lang="fr-FR" b="0" i="0" dirty="0" err="1">
                <a:solidFill>
                  <a:srgbClr val="212121"/>
                </a:solidFill>
                <a:effectLst/>
                <a:latin typeface="Arial" panose="020B0604020202020204" pitchFamily="34" charset="0"/>
                <a:cs typeface="Arial" panose="020B0604020202020204" pitchFamily="34" charset="0"/>
              </a:rPr>
              <a:t>target</a:t>
            </a:r>
            <a:r>
              <a:rPr lang="fr-FR" b="0" i="0" dirty="0">
                <a:solidFill>
                  <a:srgbClr val="212121"/>
                </a:solidFill>
                <a:effectLst/>
                <a:latin typeface="Arial" panose="020B0604020202020204" pitchFamily="34" charset="0"/>
                <a:cs typeface="Arial" panose="020B0604020202020204" pitchFamily="34" charset="0"/>
              </a:rPr>
              <a:t> variable </a:t>
            </a:r>
            <a:r>
              <a:rPr lang="fr-FR" b="0" i="0" dirty="0" err="1">
                <a:solidFill>
                  <a:srgbClr val="212121"/>
                </a:solidFill>
                <a:effectLst/>
                <a:latin typeface="Arial" panose="020B0604020202020204" pitchFamily="34" charset="0"/>
                <a:cs typeface="Arial" panose="020B0604020202020204" pitchFamily="34" charset="0"/>
              </a:rPr>
              <a:t>we</a:t>
            </a:r>
            <a:r>
              <a:rPr lang="fr-FR" b="0" i="0" dirty="0">
                <a:solidFill>
                  <a:srgbClr val="212121"/>
                </a:solidFill>
                <a:effectLst/>
                <a:latin typeface="Arial" panose="020B0604020202020204" pitchFamily="34" charset="0"/>
                <a:cs typeface="Arial" panose="020B0604020202020204" pitchFamily="34" charset="0"/>
              </a:rPr>
              <a:t> </a:t>
            </a:r>
            <a:r>
              <a:rPr lang="fr-FR" b="0" i="0" dirty="0" err="1">
                <a:solidFill>
                  <a:srgbClr val="212121"/>
                </a:solidFill>
                <a:effectLst/>
                <a:latin typeface="Arial" panose="020B0604020202020204" pitchFamily="34" charset="0"/>
                <a:cs typeface="Arial" panose="020B0604020202020204" pitchFamily="34" charset="0"/>
              </a:rPr>
              <a:t>had</a:t>
            </a:r>
            <a:r>
              <a:rPr lang="fr-FR" b="0" i="0" dirty="0">
                <a:solidFill>
                  <a:srgbClr val="212121"/>
                </a:solidFill>
                <a:effectLst/>
                <a:latin typeface="Arial" panose="020B0604020202020204" pitchFamily="34" charset="0"/>
                <a:cs typeface="Arial" panose="020B0604020202020204" pitchFamily="34" charset="0"/>
              </a:rPr>
              <a:t> to </a:t>
            </a:r>
            <a:r>
              <a:rPr lang="fr-FR" b="0" i="0" dirty="0" err="1">
                <a:solidFill>
                  <a:srgbClr val="212121"/>
                </a:solidFill>
                <a:effectLst/>
                <a:latin typeface="Arial" panose="020B0604020202020204" pitchFamily="34" charset="0"/>
                <a:cs typeface="Arial" panose="020B0604020202020204" pitchFamily="34" charset="0"/>
              </a:rPr>
              <a:t>predict</a:t>
            </a:r>
            <a:r>
              <a:rPr lang="fr-FR" b="0" i="0" dirty="0">
                <a:solidFill>
                  <a:srgbClr val="212121"/>
                </a:solidFill>
                <a:effectLst/>
                <a:latin typeface="Arial" panose="020B0604020202020204" pitchFamily="34" charset="0"/>
                <a:cs typeface="Arial" panose="020B0604020202020204" pitchFamily="34" charset="0"/>
              </a:rPr>
              <a:t>.</a:t>
            </a:r>
          </a:p>
          <a:p>
            <a:pPr algn="just"/>
            <a:endParaRPr lang="fr-FR" b="0" i="0" dirty="0">
              <a:solidFill>
                <a:srgbClr val="212121"/>
              </a:solidFill>
              <a:effectLst/>
              <a:latin typeface="Arial" panose="020B0604020202020204" pitchFamily="34" charset="0"/>
              <a:cs typeface="Arial" panose="020B0604020202020204" pitchFamily="34" charset="0"/>
            </a:endParaRPr>
          </a:p>
          <a:p>
            <a:pPr algn="just"/>
            <a:r>
              <a:rPr lang="en-US" dirty="0">
                <a:solidFill>
                  <a:srgbClr val="212121"/>
                </a:solidFill>
                <a:latin typeface="Arial" panose="020B0604020202020204" pitchFamily="34" charset="0"/>
                <a:cs typeface="Arial" panose="020B0604020202020204" pitchFamily="34" charset="0"/>
              </a:rPr>
              <a:t>We then created a Flask API to run one of our models and with which we can choose the parameters.</a:t>
            </a:r>
            <a:endParaRPr lang="en-US" dirty="0">
              <a:solidFill>
                <a:srgbClr val="33313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150733"/>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0</TotalTime>
  <Words>938</Words>
  <Application>Microsoft Office PowerPoint</Application>
  <PresentationFormat>Grand écran</PresentationFormat>
  <Paragraphs>60</Paragraphs>
  <Slides>9</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9</vt:i4>
      </vt:variant>
    </vt:vector>
  </HeadingPairs>
  <TitlesOfParts>
    <vt:vector size="12" baseType="lpstr">
      <vt:lpstr>Arial</vt:lpstr>
      <vt:lpstr>Century Gothic</vt:lpstr>
      <vt:lpstr>Traînée de condensation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petitcol alix</dc:creator>
  <cp:lastModifiedBy>petitcol alix</cp:lastModifiedBy>
  <cp:revision>10</cp:revision>
  <dcterms:created xsi:type="dcterms:W3CDTF">2021-12-30T14:08:17Z</dcterms:created>
  <dcterms:modified xsi:type="dcterms:W3CDTF">2022-01-05T22:33:39Z</dcterms:modified>
</cp:coreProperties>
</file>