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llemlayout 3 - Markering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Ingen typografi, tabelgit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89" d="100"/>
          <a:sy n="89" d="100"/>
        </p:scale>
        <p:origin x="43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CB18FB-289F-FDC0-58E0-611AC41611BD}"/>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4285DD12-A385-205B-B4FB-04A7A49DCC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3357CA61-5A6B-B928-D6AF-D06713833F18}"/>
              </a:ext>
            </a:extLst>
          </p:cNvPr>
          <p:cNvSpPr>
            <a:spLocks noGrp="1"/>
          </p:cNvSpPr>
          <p:nvPr>
            <p:ph type="dt" sz="half" idx="10"/>
          </p:nvPr>
        </p:nvSpPr>
        <p:spPr/>
        <p:txBody>
          <a:bodyPr/>
          <a:lstStyle/>
          <a:p>
            <a:fld id="{0F45E96D-407A-2643-99A7-CF224A3D1C81}" type="datetimeFigureOut">
              <a:rPr lang="da-DK" smtClean="0"/>
              <a:t>30-03-2023</a:t>
            </a:fld>
            <a:endParaRPr lang="da-DK"/>
          </a:p>
        </p:txBody>
      </p:sp>
      <p:sp>
        <p:nvSpPr>
          <p:cNvPr id="5" name="Pladsholder til sidefod 4">
            <a:extLst>
              <a:ext uri="{FF2B5EF4-FFF2-40B4-BE49-F238E27FC236}">
                <a16:creationId xmlns:a16="http://schemas.microsoft.com/office/drawing/2014/main" id="{314A0394-23D1-9C44-4E32-D6965F4EEF5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C17B573-BCE2-561D-8812-98D4A73C737A}"/>
              </a:ext>
            </a:extLst>
          </p:cNvPr>
          <p:cNvSpPr>
            <a:spLocks noGrp="1"/>
          </p:cNvSpPr>
          <p:nvPr>
            <p:ph type="sldNum" sz="quarter" idx="12"/>
          </p:nvPr>
        </p:nvSpPr>
        <p:spPr/>
        <p:txBody>
          <a:bodyPr/>
          <a:lstStyle/>
          <a:p>
            <a:fld id="{D74499F0-E453-964A-A97A-FD3A1B047EBD}" type="slidenum">
              <a:rPr lang="da-DK" smtClean="0"/>
              <a:t>‹#›</a:t>
            </a:fld>
            <a:endParaRPr lang="da-DK"/>
          </a:p>
        </p:txBody>
      </p:sp>
    </p:spTree>
    <p:extLst>
      <p:ext uri="{BB962C8B-B14F-4D97-AF65-F5344CB8AC3E}">
        <p14:creationId xmlns:p14="http://schemas.microsoft.com/office/powerpoint/2010/main" val="190508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63C2C1-A429-D7CD-4233-4C14462AA494}"/>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D16765D7-7ABB-D7AA-84DC-B6298394FB9F}"/>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148C0B4F-28EB-A139-9B6A-A9B5A27CAF65}"/>
              </a:ext>
            </a:extLst>
          </p:cNvPr>
          <p:cNvSpPr>
            <a:spLocks noGrp="1"/>
          </p:cNvSpPr>
          <p:nvPr>
            <p:ph type="dt" sz="half" idx="10"/>
          </p:nvPr>
        </p:nvSpPr>
        <p:spPr/>
        <p:txBody>
          <a:bodyPr/>
          <a:lstStyle/>
          <a:p>
            <a:fld id="{0F45E96D-407A-2643-99A7-CF224A3D1C81}" type="datetimeFigureOut">
              <a:rPr lang="da-DK" smtClean="0"/>
              <a:t>30-03-2023</a:t>
            </a:fld>
            <a:endParaRPr lang="da-DK"/>
          </a:p>
        </p:txBody>
      </p:sp>
      <p:sp>
        <p:nvSpPr>
          <p:cNvPr id="5" name="Pladsholder til sidefod 4">
            <a:extLst>
              <a:ext uri="{FF2B5EF4-FFF2-40B4-BE49-F238E27FC236}">
                <a16:creationId xmlns:a16="http://schemas.microsoft.com/office/drawing/2014/main" id="{AEB37121-5359-A0E1-763E-AAC355B04D05}"/>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15ABA1DE-06A0-1BEC-7D3B-838F9E231FAE}"/>
              </a:ext>
            </a:extLst>
          </p:cNvPr>
          <p:cNvSpPr>
            <a:spLocks noGrp="1"/>
          </p:cNvSpPr>
          <p:nvPr>
            <p:ph type="sldNum" sz="quarter" idx="12"/>
          </p:nvPr>
        </p:nvSpPr>
        <p:spPr/>
        <p:txBody>
          <a:bodyPr/>
          <a:lstStyle/>
          <a:p>
            <a:fld id="{D74499F0-E453-964A-A97A-FD3A1B047EBD}" type="slidenum">
              <a:rPr lang="da-DK" smtClean="0"/>
              <a:t>‹#›</a:t>
            </a:fld>
            <a:endParaRPr lang="da-DK"/>
          </a:p>
        </p:txBody>
      </p:sp>
    </p:spTree>
    <p:extLst>
      <p:ext uri="{BB962C8B-B14F-4D97-AF65-F5344CB8AC3E}">
        <p14:creationId xmlns:p14="http://schemas.microsoft.com/office/powerpoint/2010/main" val="305972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E9E511AB-CF63-78E6-D7D9-CEDA5BE13EF9}"/>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62A11EB1-4188-AA2F-790B-D60265BFD5B5}"/>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2890167B-B58D-476A-CB89-C9C1E31C7A13}"/>
              </a:ext>
            </a:extLst>
          </p:cNvPr>
          <p:cNvSpPr>
            <a:spLocks noGrp="1"/>
          </p:cNvSpPr>
          <p:nvPr>
            <p:ph type="dt" sz="half" idx="10"/>
          </p:nvPr>
        </p:nvSpPr>
        <p:spPr/>
        <p:txBody>
          <a:bodyPr/>
          <a:lstStyle/>
          <a:p>
            <a:fld id="{0F45E96D-407A-2643-99A7-CF224A3D1C81}" type="datetimeFigureOut">
              <a:rPr lang="da-DK" smtClean="0"/>
              <a:t>30-03-2023</a:t>
            </a:fld>
            <a:endParaRPr lang="da-DK"/>
          </a:p>
        </p:txBody>
      </p:sp>
      <p:sp>
        <p:nvSpPr>
          <p:cNvPr id="5" name="Pladsholder til sidefod 4">
            <a:extLst>
              <a:ext uri="{FF2B5EF4-FFF2-40B4-BE49-F238E27FC236}">
                <a16:creationId xmlns:a16="http://schemas.microsoft.com/office/drawing/2014/main" id="{7C28AF5F-695B-B80F-F12F-09C49DFF112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8AE84F57-096F-FF35-6663-6534F9B78542}"/>
              </a:ext>
            </a:extLst>
          </p:cNvPr>
          <p:cNvSpPr>
            <a:spLocks noGrp="1"/>
          </p:cNvSpPr>
          <p:nvPr>
            <p:ph type="sldNum" sz="quarter" idx="12"/>
          </p:nvPr>
        </p:nvSpPr>
        <p:spPr/>
        <p:txBody>
          <a:bodyPr/>
          <a:lstStyle/>
          <a:p>
            <a:fld id="{D74499F0-E453-964A-A97A-FD3A1B047EBD}" type="slidenum">
              <a:rPr lang="da-DK" smtClean="0"/>
              <a:t>‹#›</a:t>
            </a:fld>
            <a:endParaRPr lang="da-DK"/>
          </a:p>
        </p:txBody>
      </p:sp>
    </p:spTree>
    <p:extLst>
      <p:ext uri="{BB962C8B-B14F-4D97-AF65-F5344CB8AC3E}">
        <p14:creationId xmlns:p14="http://schemas.microsoft.com/office/powerpoint/2010/main" val="736902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40D6FC-CCA7-C3C2-DD67-83F3E220C371}"/>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4ABE9049-DFF8-40DC-22B5-E6973F81883E}"/>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9BE964DE-FAEA-7DB2-5DB3-2DB402B4FCCA}"/>
              </a:ext>
            </a:extLst>
          </p:cNvPr>
          <p:cNvSpPr>
            <a:spLocks noGrp="1"/>
          </p:cNvSpPr>
          <p:nvPr>
            <p:ph type="dt" sz="half" idx="10"/>
          </p:nvPr>
        </p:nvSpPr>
        <p:spPr/>
        <p:txBody>
          <a:bodyPr/>
          <a:lstStyle/>
          <a:p>
            <a:fld id="{0F45E96D-407A-2643-99A7-CF224A3D1C81}" type="datetimeFigureOut">
              <a:rPr lang="da-DK" smtClean="0"/>
              <a:t>30-03-2023</a:t>
            </a:fld>
            <a:endParaRPr lang="da-DK"/>
          </a:p>
        </p:txBody>
      </p:sp>
      <p:sp>
        <p:nvSpPr>
          <p:cNvPr id="5" name="Pladsholder til sidefod 4">
            <a:extLst>
              <a:ext uri="{FF2B5EF4-FFF2-40B4-BE49-F238E27FC236}">
                <a16:creationId xmlns:a16="http://schemas.microsoft.com/office/drawing/2014/main" id="{9882D21A-51AA-12B1-6C25-02C632E4AC55}"/>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CD58FE3-D985-2799-7849-B33899850842}"/>
              </a:ext>
            </a:extLst>
          </p:cNvPr>
          <p:cNvSpPr>
            <a:spLocks noGrp="1"/>
          </p:cNvSpPr>
          <p:nvPr>
            <p:ph type="sldNum" sz="quarter" idx="12"/>
          </p:nvPr>
        </p:nvSpPr>
        <p:spPr/>
        <p:txBody>
          <a:bodyPr/>
          <a:lstStyle/>
          <a:p>
            <a:fld id="{D74499F0-E453-964A-A97A-FD3A1B047EBD}" type="slidenum">
              <a:rPr lang="da-DK" smtClean="0"/>
              <a:t>‹#›</a:t>
            </a:fld>
            <a:endParaRPr lang="da-DK"/>
          </a:p>
        </p:txBody>
      </p:sp>
    </p:spTree>
    <p:extLst>
      <p:ext uri="{BB962C8B-B14F-4D97-AF65-F5344CB8AC3E}">
        <p14:creationId xmlns:p14="http://schemas.microsoft.com/office/powerpoint/2010/main" val="4173201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844890-DC22-ED57-CC8F-AEC07B9E8F1D}"/>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83601E7D-5E54-C881-0338-CFC196ED17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4CAF1865-7F86-109B-E2DD-C9661B6E64F9}"/>
              </a:ext>
            </a:extLst>
          </p:cNvPr>
          <p:cNvSpPr>
            <a:spLocks noGrp="1"/>
          </p:cNvSpPr>
          <p:nvPr>
            <p:ph type="dt" sz="half" idx="10"/>
          </p:nvPr>
        </p:nvSpPr>
        <p:spPr/>
        <p:txBody>
          <a:bodyPr/>
          <a:lstStyle/>
          <a:p>
            <a:fld id="{0F45E96D-407A-2643-99A7-CF224A3D1C81}" type="datetimeFigureOut">
              <a:rPr lang="da-DK" smtClean="0"/>
              <a:t>30-03-2023</a:t>
            </a:fld>
            <a:endParaRPr lang="da-DK"/>
          </a:p>
        </p:txBody>
      </p:sp>
      <p:sp>
        <p:nvSpPr>
          <p:cNvPr id="5" name="Pladsholder til sidefod 4">
            <a:extLst>
              <a:ext uri="{FF2B5EF4-FFF2-40B4-BE49-F238E27FC236}">
                <a16:creationId xmlns:a16="http://schemas.microsoft.com/office/drawing/2014/main" id="{73093621-C94E-2B67-8798-DAAE2855835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907AF9AA-3297-FE34-99BC-380DF8588B27}"/>
              </a:ext>
            </a:extLst>
          </p:cNvPr>
          <p:cNvSpPr>
            <a:spLocks noGrp="1"/>
          </p:cNvSpPr>
          <p:nvPr>
            <p:ph type="sldNum" sz="quarter" idx="12"/>
          </p:nvPr>
        </p:nvSpPr>
        <p:spPr/>
        <p:txBody>
          <a:bodyPr/>
          <a:lstStyle/>
          <a:p>
            <a:fld id="{D74499F0-E453-964A-A97A-FD3A1B047EBD}" type="slidenum">
              <a:rPr lang="da-DK" smtClean="0"/>
              <a:t>‹#›</a:t>
            </a:fld>
            <a:endParaRPr lang="da-DK"/>
          </a:p>
        </p:txBody>
      </p:sp>
    </p:spTree>
    <p:extLst>
      <p:ext uri="{BB962C8B-B14F-4D97-AF65-F5344CB8AC3E}">
        <p14:creationId xmlns:p14="http://schemas.microsoft.com/office/powerpoint/2010/main" val="345832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FFDDE9-12EB-D049-C86C-F315E77702BA}"/>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B0946D23-ED68-C173-23C0-48CAD63FC5BA}"/>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505E1569-B453-DACE-89A7-11B589C96AF2}"/>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BB964817-C753-408D-857F-55A68571054D}"/>
              </a:ext>
            </a:extLst>
          </p:cNvPr>
          <p:cNvSpPr>
            <a:spLocks noGrp="1"/>
          </p:cNvSpPr>
          <p:nvPr>
            <p:ph type="dt" sz="half" idx="10"/>
          </p:nvPr>
        </p:nvSpPr>
        <p:spPr/>
        <p:txBody>
          <a:bodyPr/>
          <a:lstStyle/>
          <a:p>
            <a:fld id="{0F45E96D-407A-2643-99A7-CF224A3D1C81}" type="datetimeFigureOut">
              <a:rPr lang="da-DK" smtClean="0"/>
              <a:t>30-03-2023</a:t>
            </a:fld>
            <a:endParaRPr lang="da-DK"/>
          </a:p>
        </p:txBody>
      </p:sp>
      <p:sp>
        <p:nvSpPr>
          <p:cNvPr id="6" name="Pladsholder til sidefod 5">
            <a:extLst>
              <a:ext uri="{FF2B5EF4-FFF2-40B4-BE49-F238E27FC236}">
                <a16:creationId xmlns:a16="http://schemas.microsoft.com/office/drawing/2014/main" id="{87BB6A97-DD1E-E5D7-E008-8DBD3B081876}"/>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2BA4F90D-CB8C-E317-9985-67FAA389207A}"/>
              </a:ext>
            </a:extLst>
          </p:cNvPr>
          <p:cNvSpPr>
            <a:spLocks noGrp="1"/>
          </p:cNvSpPr>
          <p:nvPr>
            <p:ph type="sldNum" sz="quarter" idx="12"/>
          </p:nvPr>
        </p:nvSpPr>
        <p:spPr/>
        <p:txBody>
          <a:bodyPr/>
          <a:lstStyle/>
          <a:p>
            <a:fld id="{D74499F0-E453-964A-A97A-FD3A1B047EBD}" type="slidenum">
              <a:rPr lang="da-DK" smtClean="0"/>
              <a:t>‹#›</a:t>
            </a:fld>
            <a:endParaRPr lang="da-DK"/>
          </a:p>
        </p:txBody>
      </p:sp>
    </p:spTree>
    <p:extLst>
      <p:ext uri="{BB962C8B-B14F-4D97-AF65-F5344CB8AC3E}">
        <p14:creationId xmlns:p14="http://schemas.microsoft.com/office/powerpoint/2010/main" val="2673742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2E2CA5-3398-107E-AAA9-9A2A8D3FB75F}"/>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B033863A-1346-E637-4F64-6A12B4504A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6AA8CE01-2FDE-B590-3BFC-013CE60820BD}"/>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3F6DE65-97EE-E21D-7DE8-5056E1D99B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40392044-5ED1-DBF8-34B1-4182E2F28E96}"/>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AF720A90-5BD5-B038-7D67-B96B81AE2DFB}"/>
              </a:ext>
            </a:extLst>
          </p:cNvPr>
          <p:cNvSpPr>
            <a:spLocks noGrp="1"/>
          </p:cNvSpPr>
          <p:nvPr>
            <p:ph type="dt" sz="half" idx="10"/>
          </p:nvPr>
        </p:nvSpPr>
        <p:spPr/>
        <p:txBody>
          <a:bodyPr/>
          <a:lstStyle/>
          <a:p>
            <a:fld id="{0F45E96D-407A-2643-99A7-CF224A3D1C81}" type="datetimeFigureOut">
              <a:rPr lang="da-DK" smtClean="0"/>
              <a:t>30-03-2023</a:t>
            </a:fld>
            <a:endParaRPr lang="da-DK"/>
          </a:p>
        </p:txBody>
      </p:sp>
      <p:sp>
        <p:nvSpPr>
          <p:cNvPr id="8" name="Pladsholder til sidefod 7">
            <a:extLst>
              <a:ext uri="{FF2B5EF4-FFF2-40B4-BE49-F238E27FC236}">
                <a16:creationId xmlns:a16="http://schemas.microsoft.com/office/drawing/2014/main" id="{BD0C3071-B987-C7C3-2BCF-2BBFD52E0C32}"/>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D92549E7-86F8-1630-E258-AABB413CB553}"/>
              </a:ext>
            </a:extLst>
          </p:cNvPr>
          <p:cNvSpPr>
            <a:spLocks noGrp="1"/>
          </p:cNvSpPr>
          <p:nvPr>
            <p:ph type="sldNum" sz="quarter" idx="12"/>
          </p:nvPr>
        </p:nvSpPr>
        <p:spPr/>
        <p:txBody>
          <a:bodyPr/>
          <a:lstStyle/>
          <a:p>
            <a:fld id="{D74499F0-E453-964A-A97A-FD3A1B047EBD}" type="slidenum">
              <a:rPr lang="da-DK" smtClean="0"/>
              <a:t>‹#›</a:t>
            </a:fld>
            <a:endParaRPr lang="da-DK"/>
          </a:p>
        </p:txBody>
      </p:sp>
    </p:spTree>
    <p:extLst>
      <p:ext uri="{BB962C8B-B14F-4D97-AF65-F5344CB8AC3E}">
        <p14:creationId xmlns:p14="http://schemas.microsoft.com/office/powerpoint/2010/main" val="345162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E0AA7F-A15E-4931-0C0C-5AF14987EC40}"/>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15BFC86A-6BC6-95F4-0CD1-C7F9FB65EEF2}"/>
              </a:ext>
            </a:extLst>
          </p:cNvPr>
          <p:cNvSpPr>
            <a:spLocks noGrp="1"/>
          </p:cNvSpPr>
          <p:nvPr>
            <p:ph type="dt" sz="half" idx="10"/>
          </p:nvPr>
        </p:nvSpPr>
        <p:spPr/>
        <p:txBody>
          <a:bodyPr/>
          <a:lstStyle/>
          <a:p>
            <a:fld id="{0F45E96D-407A-2643-99A7-CF224A3D1C81}" type="datetimeFigureOut">
              <a:rPr lang="da-DK" smtClean="0"/>
              <a:t>30-03-2023</a:t>
            </a:fld>
            <a:endParaRPr lang="da-DK"/>
          </a:p>
        </p:txBody>
      </p:sp>
      <p:sp>
        <p:nvSpPr>
          <p:cNvPr id="4" name="Pladsholder til sidefod 3">
            <a:extLst>
              <a:ext uri="{FF2B5EF4-FFF2-40B4-BE49-F238E27FC236}">
                <a16:creationId xmlns:a16="http://schemas.microsoft.com/office/drawing/2014/main" id="{9670AB2B-D23D-05F7-2F5D-3F7D0E577EF9}"/>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EF69BE38-2DAD-FFB0-A0B9-F31F8B37791F}"/>
              </a:ext>
            </a:extLst>
          </p:cNvPr>
          <p:cNvSpPr>
            <a:spLocks noGrp="1"/>
          </p:cNvSpPr>
          <p:nvPr>
            <p:ph type="sldNum" sz="quarter" idx="12"/>
          </p:nvPr>
        </p:nvSpPr>
        <p:spPr/>
        <p:txBody>
          <a:bodyPr/>
          <a:lstStyle/>
          <a:p>
            <a:fld id="{D74499F0-E453-964A-A97A-FD3A1B047EBD}" type="slidenum">
              <a:rPr lang="da-DK" smtClean="0"/>
              <a:t>‹#›</a:t>
            </a:fld>
            <a:endParaRPr lang="da-DK"/>
          </a:p>
        </p:txBody>
      </p:sp>
    </p:spTree>
    <p:extLst>
      <p:ext uri="{BB962C8B-B14F-4D97-AF65-F5344CB8AC3E}">
        <p14:creationId xmlns:p14="http://schemas.microsoft.com/office/powerpoint/2010/main" val="14841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6B409627-0A20-29C2-4B87-90FD3B8DF28F}"/>
              </a:ext>
            </a:extLst>
          </p:cNvPr>
          <p:cNvSpPr>
            <a:spLocks noGrp="1"/>
          </p:cNvSpPr>
          <p:nvPr>
            <p:ph type="dt" sz="half" idx="10"/>
          </p:nvPr>
        </p:nvSpPr>
        <p:spPr/>
        <p:txBody>
          <a:bodyPr/>
          <a:lstStyle/>
          <a:p>
            <a:fld id="{0F45E96D-407A-2643-99A7-CF224A3D1C81}" type="datetimeFigureOut">
              <a:rPr lang="da-DK" smtClean="0"/>
              <a:t>30-03-2023</a:t>
            </a:fld>
            <a:endParaRPr lang="da-DK"/>
          </a:p>
        </p:txBody>
      </p:sp>
      <p:sp>
        <p:nvSpPr>
          <p:cNvPr id="3" name="Pladsholder til sidefod 2">
            <a:extLst>
              <a:ext uri="{FF2B5EF4-FFF2-40B4-BE49-F238E27FC236}">
                <a16:creationId xmlns:a16="http://schemas.microsoft.com/office/drawing/2014/main" id="{5F6A8908-4DF3-5B8B-A987-4E6CF556A219}"/>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717A029D-A090-C3CF-E723-055A248320AC}"/>
              </a:ext>
            </a:extLst>
          </p:cNvPr>
          <p:cNvSpPr>
            <a:spLocks noGrp="1"/>
          </p:cNvSpPr>
          <p:nvPr>
            <p:ph type="sldNum" sz="quarter" idx="12"/>
          </p:nvPr>
        </p:nvSpPr>
        <p:spPr/>
        <p:txBody>
          <a:bodyPr/>
          <a:lstStyle/>
          <a:p>
            <a:fld id="{D74499F0-E453-964A-A97A-FD3A1B047EBD}" type="slidenum">
              <a:rPr lang="da-DK" smtClean="0"/>
              <a:t>‹#›</a:t>
            </a:fld>
            <a:endParaRPr lang="da-DK"/>
          </a:p>
        </p:txBody>
      </p:sp>
    </p:spTree>
    <p:extLst>
      <p:ext uri="{BB962C8B-B14F-4D97-AF65-F5344CB8AC3E}">
        <p14:creationId xmlns:p14="http://schemas.microsoft.com/office/powerpoint/2010/main" val="4138453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36738D-9FDE-7360-D26B-C9E95D807398}"/>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23C50075-2999-9626-5FAF-0BF53E917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635F4103-4118-8C9C-1AEE-9D4A38154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E74E4DF6-AA34-D1BC-7592-A8E6C1901757}"/>
              </a:ext>
            </a:extLst>
          </p:cNvPr>
          <p:cNvSpPr>
            <a:spLocks noGrp="1"/>
          </p:cNvSpPr>
          <p:nvPr>
            <p:ph type="dt" sz="half" idx="10"/>
          </p:nvPr>
        </p:nvSpPr>
        <p:spPr/>
        <p:txBody>
          <a:bodyPr/>
          <a:lstStyle/>
          <a:p>
            <a:fld id="{0F45E96D-407A-2643-99A7-CF224A3D1C81}" type="datetimeFigureOut">
              <a:rPr lang="da-DK" smtClean="0"/>
              <a:t>30-03-2023</a:t>
            </a:fld>
            <a:endParaRPr lang="da-DK"/>
          </a:p>
        </p:txBody>
      </p:sp>
      <p:sp>
        <p:nvSpPr>
          <p:cNvPr id="6" name="Pladsholder til sidefod 5">
            <a:extLst>
              <a:ext uri="{FF2B5EF4-FFF2-40B4-BE49-F238E27FC236}">
                <a16:creationId xmlns:a16="http://schemas.microsoft.com/office/drawing/2014/main" id="{7B984BD6-6FD8-9AB9-5E27-C7758A090811}"/>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2B1458A5-E987-93EA-34E2-2920E5538D76}"/>
              </a:ext>
            </a:extLst>
          </p:cNvPr>
          <p:cNvSpPr>
            <a:spLocks noGrp="1"/>
          </p:cNvSpPr>
          <p:nvPr>
            <p:ph type="sldNum" sz="quarter" idx="12"/>
          </p:nvPr>
        </p:nvSpPr>
        <p:spPr/>
        <p:txBody>
          <a:bodyPr/>
          <a:lstStyle/>
          <a:p>
            <a:fld id="{D74499F0-E453-964A-A97A-FD3A1B047EBD}" type="slidenum">
              <a:rPr lang="da-DK" smtClean="0"/>
              <a:t>‹#›</a:t>
            </a:fld>
            <a:endParaRPr lang="da-DK"/>
          </a:p>
        </p:txBody>
      </p:sp>
    </p:spTree>
    <p:extLst>
      <p:ext uri="{BB962C8B-B14F-4D97-AF65-F5344CB8AC3E}">
        <p14:creationId xmlns:p14="http://schemas.microsoft.com/office/powerpoint/2010/main" val="1380163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9D2612-32B7-9B48-B166-4B25315E8DF7}"/>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F553BBF2-7E8F-B1AD-1A03-F8CFE3C26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881DACDC-6BDE-10BA-2791-9AE64C7FB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6E006615-EC4D-07D2-0D09-8C0A2DF74F2F}"/>
              </a:ext>
            </a:extLst>
          </p:cNvPr>
          <p:cNvSpPr>
            <a:spLocks noGrp="1"/>
          </p:cNvSpPr>
          <p:nvPr>
            <p:ph type="dt" sz="half" idx="10"/>
          </p:nvPr>
        </p:nvSpPr>
        <p:spPr/>
        <p:txBody>
          <a:bodyPr/>
          <a:lstStyle/>
          <a:p>
            <a:fld id="{0F45E96D-407A-2643-99A7-CF224A3D1C81}" type="datetimeFigureOut">
              <a:rPr lang="da-DK" smtClean="0"/>
              <a:t>30-03-2023</a:t>
            </a:fld>
            <a:endParaRPr lang="da-DK"/>
          </a:p>
        </p:txBody>
      </p:sp>
      <p:sp>
        <p:nvSpPr>
          <p:cNvPr id="6" name="Pladsholder til sidefod 5">
            <a:extLst>
              <a:ext uri="{FF2B5EF4-FFF2-40B4-BE49-F238E27FC236}">
                <a16:creationId xmlns:a16="http://schemas.microsoft.com/office/drawing/2014/main" id="{E4FCA22D-21ED-76E5-F0AE-88FF74A1A15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8CBFED4A-C468-33CA-0904-15A84F8ED8EF}"/>
              </a:ext>
            </a:extLst>
          </p:cNvPr>
          <p:cNvSpPr>
            <a:spLocks noGrp="1"/>
          </p:cNvSpPr>
          <p:nvPr>
            <p:ph type="sldNum" sz="quarter" idx="12"/>
          </p:nvPr>
        </p:nvSpPr>
        <p:spPr/>
        <p:txBody>
          <a:bodyPr/>
          <a:lstStyle/>
          <a:p>
            <a:fld id="{D74499F0-E453-964A-A97A-FD3A1B047EBD}" type="slidenum">
              <a:rPr lang="da-DK" smtClean="0"/>
              <a:t>‹#›</a:t>
            </a:fld>
            <a:endParaRPr lang="da-DK"/>
          </a:p>
        </p:txBody>
      </p:sp>
    </p:spTree>
    <p:extLst>
      <p:ext uri="{BB962C8B-B14F-4D97-AF65-F5344CB8AC3E}">
        <p14:creationId xmlns:p14="http://schemas.microsoft.com/office/powerpoint/2010/main" val="528014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1F27727B-78B9-528B-D986-702F812CF3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DD637237-1166-D0C9-CFAF-562B943668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1CA2D1B2-844A-61F9-016E-BCBBC7AFB6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5E96D-407A-2643-99A7-CF224A3D1C81}" type="datetimeFigureOut">
              <a:rPr lang="da-DK" smtClean="0"/>
              <a:t>30-03-2023</a:t>
            </a:fld>
            <a:endParaRPr lang="da-DK"/>
          </a:p>
        </p:txBody>
      </p:sp>
      <p:sp>
        <p:nvSpPr>
          <p:cNvPr id="5" name="Pladsholder til sidefod 4">
            <a:extLst>
              <a:ext uri="{FF2B5EF4-FFF2-40B4-BE49-F238E27FC236}">
                <a16:creationId xmlns:a16="http://schemas.microsoft.com/office/drawing/2014/main" id="{E92A16C9-BEC6-353A-C144-9EE081124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B499F54D-0D1C-BCC1-2918-15BA432F49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499F0-E453-964A-A97A-FD3A1B047EBD}" type="slidenum">
              <a:rPr lang="da-DK" smtClean="0"/>
              <a:t>‹#›</a:t>
            </a:fld>
            <a:endParaRPr lang="da-DK"/>
          </a:p>
        </p:txBody>
      </p:sp>
    </p:spTree>
    <p:extLst>
      <p:ext uri="{BB962C8B-B14F-4D97-AF65-F5344CB8AC3E}">
        <p14:creationId xmlns:p14="http://schemas.microsoft.com/office/powerpoint/2010/main" val="1341484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41F497-DF1F-0793-BCA1-79196F702BF2}"/>
              </a:ext>
            </a:extLst>
          </p:cNvPr>
          <p:cNvSpPr>
            <a:spLocks noGrp="1"/>
          </p:cNvSpPr>
          <p:nvPr>
            <p:ph type="ctrTitle"/>
          </p:nvPr>
        </p:nvSpPr>
        <p:spPr>
          <a:xfrm>
            <a:off x="1524000" y="-259176"/>
            <a:ext cx="9144000" cy="2387600"/>
          </a:xfrm>
        </p:spPr>
        <p:txBody>
          <a:bodyPr/>
          <a:lstStyle/>
          <a:p>
            <a:r>
              <a:rPr lang="da-DK" dirty="0"/>
              <a:t>HC Andersen</a:t>
            </a:r>
          </a:p>
        </p:txBody>
      </p:sp>
      <p:sp>
        <p:nvSpPr>
          <p:cNvPr id="3" name="Undertitel 2">
            <a:extLst>
              <a:ext uri="{FF2B5EF4-FFF2-40B4-BE49-F238E27FC236}">
                <a16:creationId xmlns:a16="http://schemas.microsoft.com/office/drawing/2014/main" id="{987F36CB-481F-9BE9-7C28-C98AADDA20D1}"/>
              </a:ext>
            </a:extLst>
          </p:cNvPr>
          <p:cNvSpPr>
            <a:spLocks noGrp="1"/>
          </p:cNvSpPr>
          <p:nvPr>
            <p:ph type="subTitle" idx="1"/>
          </p:nvPr>
        </p:nvSpPr>
        <p:spPr>
          <a:xfrm>
            <a:off x="1524000" y="2319889"/>
            <a:ext cx="9144000" cy="2409687"/>
          </a:xfrm>
        </p:spPr>
        <p:txBody>
          <a:bodyPr>
            <a:normAutofit/>
          </a:bodyPr>
          <a:lstStyle/>
          <a:p>
            <a:r>
              <a:rPr lang="da-DK" sz="16600" dirty="0">
                <a:latin typeface="Century Gothic" panose="020B0502020202020204" pitchFamily="34" charset="0"/>
              </a:rPr>
              <a:t>Klokken</a:t>
            </a:r>
            <a:endParaRPr lang="da-DK" dirty="0">
              <a:latin typeface="Century Gothic" panose="020B0502020202020204" pitchFamily="34" charset="0"/>
            </a:endParaRPr>
          </a:p>
        </p:txBody>
      </p:sp>
    </p:spTree>
    <p:extLst>
      <p:ext uri="{BB962C8B-B14F-4D97-AF65-F5344CB8AC3E}">
        <p14:creationId xmlns:p14="http://schemas.microsoft.com/office/powerpoint/2010/main" val="354407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DEC36A-F9A3-4A04-9D7E-8A61D8884182}"/>
              </a:ext>
            </a:extLst>
          </p:cNvPr>
          <p:cNvSpPr>
            <a:spLocks noGrp="1"/>
          </p:cNvSpPr>
          <p:nvPr>
            <p:ph type="title"/>
          </p:nvPr>
        </p:nvSpPr>
        <p:spPr/>
        <p:txBody>
          <a:bodyPr/>
          <a:lstStyle/>
          <a:p>
            <a:pPr algn="ctr"/>
            <a:r>
              <a:rPr lang="da-DK" sz="3200" dirty="0"/>
              <a:t>I denne øvelse skal I træne brug af </a:t>
            </a:r>
            <a:br>
              <a:rPr lang="da-DK" dirty="0"/>
            </a:br>
            <a:r>
              <a:rPr lang="da-DK" sz="5400" dirty="0"/>
              <a:t>citatburgeren</a:t>
            </a:r>
            <a:endParaRPr lang="da-DK" dirty="0"/>
          </a:p>
        </p:txBody>
      </p:sp>
      <p:pic>
        <p:nvPicPr>
          <p:cNvPr id="5" name="Pladsholder til indhold 4" descr="Et billede, der indeholder diagram, cirkeldiagram&#10;&#10;Automatisk genereret beskrivelse">
            <a:extLst>
              <a:ext uri="{FF2B5EF4-FFF2-40B4-BE49-F238E27FC236}">
                <a16:creationId xmlns:a16="http://schemas.microsoft.com/office/drawing/2014/main" id="{E4D9934B-4AC1-D483-0323-A4A6EFA987C4}"/>
              </a:ext>
            </a:extLst>
          </p:cNvPr>
          <p:cNvPicPr>
            <a:picLocks noGrp="1" noChangeAspect="1"/>
          </p:cNvPicPr>
          <p:nvPr>
            <p:ph idx="1"/>
          </p:nvPr>
        </p:nvPicPr>
        <p:blipFill>
          <a:blip r:embed="rId2"/>
          <a:stretch>
            <a:fillRect/>
          </a:stretch>
        </p:blipFill>
        <p:spPr>
          <a:xfrm>
            <a:off x="924698" y="1781526"/>
            <a:ext cx="10515600" cy="3475709"/>
          </a:xfrm>
        </p:spPr>
      </p:pic>
      <p:sp>
        <p:nvSpPr>
          <p:cNvPr id="6" name="Tekstfelt 5">
            <a:extLst>
              <a:ext uri="{FF2B5EF4-FFF2-40B4-BE49-F238E27FC236}">
                <a16:creationId xmlns:a16="http://schemas.microsoft.com/office/drawing/2014/main" id="{1D45CA62-9E23-92BB-0389-0285289562C4}"/>
              </a:ext>
            </a:extLst>
          </p:cNvPr>
          <p:cNvSpPr txBox="1"/>
          <p:nvPr/>
        </p:nvSpPr>
        <p:spPr>
          <a:xfrm>
            <a:off x="2222565" y="5597610"/>
            <a:ext cx="7919865" cy="1384995"/>
          </a:xfrm>
          <a:prstGeom prst="rect">
            <a:avLst/>
          </a:prstGeom>
          <a:noFill/>
        </p:spPr>
        <p:txBody>
          <a:bodyPr wrap="square" rtlCol="0">
            <a:spAutoFit/>
          </a:bodyPr>
          <a:lstStyle/>
          <a:p>
            <a:r>
              <a:rPr lang="da-DK" sz="2800" dirty="0"/>
              <a:t>På de følgende sider skal I analysere novellen med fokus på de aspekter, der er angivet i overskriften. </a:t>
            </a:r>
          </a:p>
          <a:p>
            <a:endParaRPr lang="da-DK" sz="2800" dirty="0"/>
          </a:p>
        </p:txBody>
      </p:sp>
    </p:spTree>
    <p:extLst>
      <p:ext uri="{BB962C8B-B14F-4D97-AF65-F5344CB8AC3E}">
        <p14:creationId xmlns:p14="http://schemas.microsoft.com/office/powerpoint/2010/main" val="291371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A9FDE1-1550-EC37-E9D6-48DEEF408964}"/>
              </a:ext>
            </a:extLst>
          </p:cNvPr>
          <p:cNvSpPr>
            <a:spLocks noGrp="1"/>
          </p:cNvSpPr>
          <p:nvPr>
            <p:ph type="title"/>
          </p:nvPr>
        </p:nvSpPr>
        <p:spPr/>
        <p:txBody>
          <a:bodyPr>
            <a:normAutofit/>
          </a:bodyPr>
          <a:lstStyle/>
          <a:p>
            <a:r>
              <a:rPr lang="da-DK" sz="4000" dirty="0">
                <a:latin typeface="Century Gothic" panose="020B0502020202020204" pitchFamily="34" charset="0"/>
                <a:ea typeface="+mn-ea"/>
                <a:cs typeface="+mn-cs"/>
              </a:rPr>
              <a:t>Klokkens lyd</a:t>
            </a:r>
          </a:p>
        </p:txBody>
      </p:sp>
      <p:graphicFrame>
        <p:nvGraphicFramePr>
          <p:cNvPr id="4" name="Tabel 4">
            <a:extLst>
              <a:ext uri="{FF2B5EF4-FFF2-40B4-BE49-F238E27FC236}">
                <a16:creationId xmlns:a16="http://schemas.microsoft.com/office/drawing/2014/main" id="{F482B73A-A6D2-8A5C-1A14-7A51238645D4}"/>
              </a:ext>
            </a:extLst>
          </p:cNvPr>
          <p:cNvGraphicFramePr>
            <a:graphicFrameLocks noGrp="1"/>
          </p:cNvGraphicFramePr>
          <p:nvPr>
            <p:ph idx="1"/>
            <p:extLst>
              <p:ext uri="{D42A27DB-BD31-4B8C-83A1-F6EECF244321}">
                <p14:modId xmlns:p14="http://schemas.microsoft.com/office/powerpoint/2010/main" val="1553879176"/>
              </p:ext>
            </p:extLst>
          </p:nvPr>
        </p:nvGraphicFramePr>
        <p:xfrm>
          <a:off x="838200" y="1825625"/>
          <a:ext cx="10515600" cy="3840480"/>
        </p:xfrm>
        <a:graphic>
          <a:graphicData uri="http://schemas.openxmlformats.org/drawingml/2006/table">
            <a:tbl>
              <a:tblPr firstRow="1" bandRow="1">
                <a:tableStyleId>{5940675A-B579-460E-94D1-54222C63F5DA}</a:tableStyleId>
              </a:tblPr>
              <a:tblGrid>
                <a:gridCol w="3578525">
                  <a:extLst>
                    <a:ext uri="{9D8B030D-6E8A-4147-A177-3AD203B41FA5}">
                      <a16:colId xmlns:a16="http://schemas.microsoft.com/office/drawing/2014/main" val="1891823252"/>
                    </a:ext>
                  </a:extLst>
                </a:gridCol>
                <a:gridCol w="6937075">
                  <a:extLst>
                    <a:ext uri="{9D8B030D-6E8A-4147-A177-3AD203B41FA5}">
                      <a16:colId xmlns:a16="http://schemas.microsoft.com/office/drawing/2014/main" val="2274605376"/>
                    </a:ext>
                  </a:extLst>
                </a:gridCol>
              </a:tblGrid>
              <a:tr h="370840">
                <a:tc>
                  <a:txBody>
                    <a:bodyPr/>
                    <a:lstStyle/>
                    <a:p>
                      <a:r>
                        <a:rPr lang="da-DK" dirty="0"/>
                        <a:t>Oplæg til analytisk pointe</a:t>
                      </a:r>
                    </a:p>
                    <a:p>
                      <a:endParaRPr lang="da-DK" dirty="0"/>
                    </a:p>
                    <a:p>
                      <a:endParaRPr lang="da-DK" dirty="0"/>
                    </a:p>
                  </a:txBody>
                  <a:tcPr/>
                </a:tc>
                <a:tc>
                  <a:txBody>
                    <a:bodyPr/>
                    <a:lstStyle/>
                    <a:p>
                      <a:r>
                        <a:rPr lang="da-DK" dirty="0"/>
                        <a:t>Klokkens lyd bliver gjort idylisk da den bliver beskrevet højtidelig &amp; forunderlig stærk.</a:t>
                      </a:r>
                    </a:p>
                  </a:txBody>
                  <a:tcPr/>
                </a:tc>
                <a:extLst>
                  <a:ext uri="{0D108BD9-81ED-4DB2-BD59-A6C34878D82A}">
                    <a16:rowId xmlns:a16="http://schemas.microsoft.com/office/drawing/2014/main" val="2557574849"/>
                  </a:ext>
                </a:extLst>
              </a:tr>
              <a:tr h="370840">
                <a:tc>
                  <a:txBody>
                    <a:bodyPr/>
                    <a:lstStyle/>
                    <a:p>
                      <a:r>
                        <a:rPr lang="da-DK" dirty="0"/>
                        <a:t>Citat fra teksten</a:t>
                      </a:r>
                    </a:p>
                    <a:p>
                      <a:endParaRPr lang="da-DK" dirty="0"/>
                    </a:p>
                    <a:p>
                      <a:endParaRPr lang="da-DK" dirty="0"/>
                    </a:p>
                  </a:txBody>
                  <a:tcPr/>
                </a:tc>
                <a:tc>
                  <a:txBody>
                    <a:bodyPr/>
                    <a:lstStyle/>
                    <a:p>
                      <a:r>
                        <a:rPr lang="da-DK" sz="1800" b="0" i="0" kern="1200" dirty="0">
                          <a:solidFill>
                            <a:schemeClr val="tx1"/>
                          </a:solidFill>
                          <a:effectLst/>
                          <a:latin typeface="+mn-lt"/>
                          <a:ea typeface="+mn-ea"/>
                          <a:cs typeface="+mn-cs"/>
                        </a:rPr>
                        <a:t>Linje 8 - 9: ”Da lød i det samme dybt i skoven klokken så sødt og højtideligt, at fire, fem bestemte sig til dog at gå noget længere ind i skoven.”</a:t>
                      </a:r>
                    </a:p>
                    <a:p>
                      <a:endParaRPr lang="da-DK" sz="1800" b="0" i="0" kern="1200" dirty="0">
                        <a:solidFill>
                          <a:schemeClr val="tx1"/>
                        </a:solidFill>
                        <a:effectLst/>
                        <a:latin typeface="+mn-lt"/>
                        <a:ea typeface="+mn-ea"/>
                        <a:cs typeface="+mn-cs"/>
                      </a:endParaRPr>
                    </a:p>
                    <a:p>
                      <a:r>
                        <a:rPr lang="da-DK" sz="1800" b="0" i="0" kern="1200" dirty="0">
                          <a:solidFill>
                            <a:schemeClr val="tx1"/>
                          </a:solidFill>
                          <a:effectLst/>
                          <a:latin typeface="+mn-lt"/>
                          <a:ea typeface="+mn-ea"/>
                          <a:cs typeface="+mn-cs"/>
                        </a:rPr>
                        <a:t>Linje 34 - 36: ”Det var det dejligste solskin, konfirmanderne gik ud af byen, og fra skoven klang forunderlig stærkt den store ubekendte klokke”</a:t>
                      </a:r>
                      <a:endParaRPr lang="da-DK" dirty="0"/>
                    </a:p>
                  </a:txBody>
                  <a:tcPr/>
                </a:tc>
                <a:extLst>
                  <a:ext uri="{0D108BD9-81ED-4DB2-BD59-A6C34878D82A}">
                    <a16:rowId xmlns:a16="http://schemas.microsoft.com/office/drawing/2014/main" val="1170698930"/>
                  </a:ext>
                </a:extLst>
              </a:tr>
              <a:tr h="370840">
                <a:tc>
                  <a:txBody>
                    <a:bodyPr/>
                    <a:lstStyle/>
                    <a:p>
                      <a:r>
                        <a:rPr lang="da-DK" dirty="0"/>
                        <a:t>Uddybning</a:t>
                      </a:r>
                    </a:p>
                    <a:p>
                      <a:endParaRPr lang="da-DK" dirty="0"/>
                    </a:p>
                    <a:p>
                      <a:endParaRPr lang="da-DK" dirty="0"/>
                    </a:p>
                  </a:txBody>
                  <a:tcPr/>
                </a:tc>
                <a:tc>
                  <a:txBody>
                    <a:bodyPr/>
                    <a:lstStyle/>
                    <a:p>
                      <a:r>
                        <a:rPr lang="da-DK" dirty="0"/>
                        <a:t>Folket i landsbyen er besat af den mærkelige klokkeklang og forbinder den, med noget specielt fordi den er mystisk og idylisk.</a:t>
                      </a:r>
                    </a:p>
                  </a:txBody>
                  <a:tcPr/>
                </a:tc>
                <a:extLst>
                  <a:ext uri="{0D108BD9-81ED-4DB2-BD59-A6C34878D82A}">
                    <a16:rowId xmlns:a16="http://schemas.microsoft.com/office/drawing/2014/main" val="1201817412"/>
                  </a:ext>
                </a:extLst>
              </a:tr>
            </a:tbl>
          </a:graphicData>
        </a:graphic>
      </p:graphicFrame>
    </p:spTree>
    <p:extLst>
      <p:ext uri="{BB962C8B-B14F-4D97-AF65-F5344CB8AC3E}">
        <p14:creationId xmlns:p14="http://schemas.microsoft.com/office/powerpoint/2010/main" val="282927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A9FDE1-1550-EC37-E9D6-48DEEF408964}"/>
              </a:ext>
            </a:extLst>
          </p:cNvPr>
          <p:cNvSpPr>
            <a:spLocks noGrp="1"/>
          </p:cNvSpPr>
          <p:nvPr>
            <p:ph type="title"/>
          </p:nvPr>
        </p:nvSpPr>
        <p:spPr/>
        <p:txBody>
          <a:bodyPr>
            <a:normAutofit/>
          </a:bodyPr>
          <a:lstStyle/>
          <a:p>
            <a:r>
              <a:rPr lang="da-DK" sz="4000" dirty="0">
                <a:latin typeface="Century Gothic" panose="020B0502020202020204" pitchFamily="34" charset="0"/>
                <a:ea typeface="+mn-ea"/>
                <a:cs typeface="+mn-cs"/>
              </a:rPr>
              <a:t>Byboernes adfærd</a:t>
            </a:r>
          </a:p>
        </p:txBody>
      </p:sp>
      <p:graphicFrame>
        <p:nvGraphicFramePr>
          <p:cNvPr id="4" name="Tabel 4">
            <a:extLst>
              <a:ext uri="{FF2B5EF4-FFF2-40B4-BE49-F238E27FC236}">
                <a16:creationId xmlns:a16="http://schemas.microsoft.com/office/drawing/2014/main" id="{F482B73A-A6D2-8A5C-1A14-7A51238645D4}"/>
              </a:ext>
            </a:extLst>
          </p:cNvPr>
          <p:cNvGraphicFramePr>
            <a:graphicFrameLocks noGrp="1"/>
          </p:cNvGraphicFramePr>
          <p:nvPr>
            <p:ph idx="1"/>
            <p:extLst>
              <p:ext uri="{D42A27DB-BD31-4B8C-83A1-F6EECF244321}">
                <p14:modId xmlns:p14="http://schemas.microsoft.com/office/powerpoint/2010/main" val="2809570488"/>
              </p:ext>
            </p:extLst>
          </p:nvPr>
        </p:nvGraphicFramePr>
        <p:xfrm>
          <a:off x="838200" y="1825625"/>
          <a:ext cx="10515600" cy="3017520"/>
        </p:xfrm>
        <a:graphic>
          <a:graphicData uri="http://schemas.openxmlformats.org/drawingml/2006/table">
            <a:tbl>
              <a:tblPr firstRow="1" bandRow="1">
                <a:tableStyleId>{5940675A-B579-460E-94D1-54222C63F5DA}</a:tableStyleId>
              </a:tblPr>
              <a:tblGrid>
                <a:gridCol w="3455504">
                  <a:extLst>
                    <a:ext uri="{9D8B030D-6E8A-4147-A177-3AD203B41FA5}">
                      <a16:colId xmlns:a16="http://schemas.microsoft.com/office/drawing/2014/main" val="1891823252"/>
                    </a:ext>
                  </a:extLst>
                </a:gridCol>
                <a:gridCol w="7060096">
                  <a:extLst>
                    <a:ext uri="{9D8B030D-6E8A-4147-A177-3AD203B41FA5}">
                      <a16:colId xmlns:a16="http://schemas.microsoft.com/office/drawing/2014/main" val="2274605376"/>
                    </a:ext>
                  </a:extLst>
                </a:gridCol>
              </a:tblGrid>
              <a:tr h="370840">
                <a:tc>
                  <a:txBody>
                    <a:bodyPr/>
                    <a:lstStyle/>
                    <a:p>
                      <a:r>
                        <a:rPr lang="da-DK" dirty="0"/>
                        <a:t>Oplæg til analytisk pointe</a:t>
                      </a:r>
                    </a:p>
                    <a:p>
                      <a:endParaRPr lang="da-DK" dirty="0"/>
                    </a:p>
                    <a:p>
                      <a:endParaRPr lang="da-DK" dirty="0"/>
                    </a:p>
                  </a:txBody>
                  <a:tcPr/>
                </a:tc>
                <a:tc>
                  <a:txBody>
                    <a:bodyPr/>
                    <a:lstStyle/>
                    <a:p>
                      <a:r>
                        <a:rPr lang="da-DK" dirty="0"/>
                        <a:t>Klokkens mystiske klang spiller en stor rolle i byboernes adfærd, da de bliver besat af at finde en forklaring på lyden.</a:t>
                      </a:r>
                    </a:p>
                  </a:txBody>
                  <a:tcPr/>
                </a:tc>
                <a:extLst>
                  <a:ext uri="{0D108BD9-81ED-4DB2-BD59-A6C34878D82A}">
                    <a16:rowId xmlns:a16="http://schemas.microsoft.com/office/drawing/2014/main" val="2557574849"/>
                  </a:ext>
                </a:extLst>
              </a:tr>
              <a:tr h="370840">
                <a:tc>
                  <a:txBody>
                    <a:bodyPr/>
                    <a:lstStyle/>
                    <a:p>
                      <a:r>
                        <a:rPr lang="da-DK" dirty="0"/>
                        <a:t>Citat fra teksten</a:t>
                      </a:r>
                    </a:p>
                    <a:p>
                      <a:endParaRPr lang="da-DK" dirty="0"/>
                    </a:p>
                    <a:p>
                      <a:endParaRPr lang="da-DK" dirty="0"/>
                    </a:p>
                  </a:txBody>
                  <a:tcPr/>
                </a:tc>
                <a:tc>
                  <a:txBody>
                    <a:bodyPr/>
                    <a:lstStyle/>
                    <a:p>
                      <a:r>
                        <a:rPr lang="da-DK" dirty="0"/>
                        <a:t>”Og de rige Folk de kjørte og de fattige de gik, men Veien blev dem saa underlig lang, og da de kom til en heel Deel Piletræer, der voxte ved Udkanten af Skoven, saa satte de sig der og saae op i de lange Grene og troede, at de vare rigtigt i det Grønne”</a:t>
                      </a:r>
                    </a:p>
                  </a:txBody>
                  <a:tcPr/>
                </a:tc>
                <a:extLst>
                  <a:ext uri="{0D108BD9-81ED-4DB2-BD59-A6C34878D82A}">
                    <a16:rowId xmlns:a16="http://schemas.microsoft.com/office/drawing/2014/main" val="1170698930"/>
                  </a:ext>
                </a:extLst>
              </a:tr>
              <a:tr h="370840">
                <a:tc>
                  <a:txBody>
                    <a:bodyPr/>
                    <a:lstStyle/>
                    <a:p>
                      <a:r>
                        <a:rPr lang="da-DK" dirty="0"/>
                        <a:t>Uddybning</a:t>
                      </a:r>
                    </a:p>
                    <a:p>
                      <a:endParaRPr lang="da-DK" dirty="0"/>
                    </a:p>
                    <a:p>
                      <a:endParaRPr lang="da-DK" dirty="0"/>
                    </a:p>
                  </a:txBody>
                  <a:tcPr/>
                </a:tc>
                <a:tc>
                  <a:txBody>
                    <a:bodyPr/>
                    <a:lstStyle/>
                    <a:p>
                      <a:r>
                        <a:rPr lang="da-DK" dirty="0"/>
                        <a:t>Byboernes mærkeværdie adfærd som klokken skaber, får dem ud i skoven og giver dem alle en fornøjlig oplevelse.</a:t>
                      </a:r>
                    </a:p>
                  </a:txBody>
                  <a:tcPr/>
                </a:tc>
                <a:extLst>
                  <a:ext uri="{0D108BD9-81ED-4DB2-BD59-A6C34878D82A}">
                    <a16:rowId xmlns:a16="http://schemas.microsoft.com/office/drawing/2014/main" val="1201817412"/>
                  </a:ext>
                </a:extLst>
              </a:tr>
            </a:tbl>
          </a:graphicData>
        </a:graphic>
      </p:graphicFrame>
    </p:spTree>
    <p:extLst>
      <p:ext uri="{BB962C8B-B14F-4D97-AF65-F5344CB8AC3E}">
        <p14:creationId xmlns:p14="http://schemas.microsoft.com/office/powerpoint/2010/main" val="2016848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A9FDE1-1550-EC37-E9D6-48DEEF408964}"/>
              </a:ext>
            </a:extLst>
          </p:cNvPr>
          <p:cNvSpPr>
            <a:spLocks noGrp="1"/>
          </p:cNvSpPr>
          <p:nvPr>
            <p:ph type="title"/>
          </p:nvPr>
        </p:nvSpPr>
        <p:spPr/>
        <p:txBody>
          <a:bodyPr>
            <a:normAutofit/>
          </a:bodyPr>
          <a:lstStyle/>
          <a:p>
            <a:r>
              <a:rPr lang="da-DK" sz="4000" dirty="0">
                <a:latin typeface="Century Gothic" panose="020B0502020202020204" pitchFamily="34" charset="0"/>
                <a:ea typeface="+mn-ea"/>
                <a:cs typeface="+mn-cs"/>
              </a:rPr>
              <a:t>Skoven</a:t>
            </a:r>
          </a:p>
        </p:txBody>
      </p:sp>
      <p:graphicFrame>
        <p:nvGraphicFramePr>
          <p:cNvPr id="4" name="Tabel 4">
            <a:extLst>
              <a:ext uri="{FF2B5EF4-FFF2-40B4-BE49-F238E27FC236}">
                <a16:creationId xmlns:a16="http://schemas.microsoft.com/office/drawing/2014/main" id="{F482B73A-A6D2-8A5C-1A14-7A51238645D4}"/>
              </a:ext>
            </a:extLst>
          </p:cNvPr>
          <p:cNvGraphicFramePr>
            <a:graphicFrameLocks noGrp="1"/>
          </p:cNvGraphicFramePr>
          <p:nvPr>
            <p:ph idx="1"/>
            <p:extLst>
              <p:ext uri="{D42A27DB-BD31-4B8C-83A1-F6EECF244321}">
                <p14:modId xmlns:p14="http://schemas.microsoft.com/office/powerpoint/2010/main" val="3948439929"/>
              </p:ext>
            </p:extLst>
          </p:nvPr>
        </p:nvGraphicFramePr>
        <p:xfrm>
          <a:off x="838200" y="1825625"/>
          <a:ext cx="10515600" cy="3017520"/>
        </p:xfrm>
        <a:graphic>
          <a:graphicData uri="http://schemas.openxmlformats.org/drawingml/2006/table">
            <a:tbl>
              <a:tblPr firstRow="1" bandRow="1">
                <a:tableStyleId>{5940675A-B579-460E-94D1-54222C63F5DA}</a:tableStyleId>
              </a:tblPr>
              <a:tblGrid>
                <a:gridCol w="3455504">
                  <a:extLst>
                    <a:ext uri="{9D8B030D-6E8A-4147-A177-3AD203B41FA5}">
                      <a16:colId xmlns:a16="http://schemas.microsoft.com/office/drawing/2014/main" val="1891823252"/>
                    </a:ext>
                  </a:extLst>
                </a:gridCol>
                <a:gridCol w="7060096">
                  <a:extLst>
                    <a:ext uri="{9D8B030D-6E8A-4147-A177-3AD203B41FA5}">
                      <a16:colId xmlns:a16="http://schemas.microsoft.com/office/drawing/2014/main" val="2274605376"/>
                    </a:ext>
                  </a:extLst>
                </a:gridCol>
              </a:tblGrid>
              <a:tr h="370840">
                <a:tc>
                  <a:txBody>
                    <a:bodyPr/>
                    <a:lstStyle/>
                    <a:p>
                      <a:r>
                        <a:rPr lang="da-DK" dirty="0"/>
                        <a:t>Oplæg til analytisk pointe</a:t>
                      </a:r>
                    </a:p>
                    <a:p>
                      <a:endParaRPr lang="da-DK" dirty="0"/>
                    </a:p>
                    <a:p>
                      <a:endParaRPr lang="da-DK" dirty="0"/>
                    </a:p>
                  </a:txBody>
                  <a:tcPr/>
                </a:tc>
                <a:tc>
                  <a:txBody>
                    <a:bodyPr/>
                    <a:lstStyle/>
                    <a:p>
                      <a:r>
                        <a:rPr lang="da-DK" dirty="0"/>
                        <a:t>Skoven forkommer som en speciel oplevelse, hvor klokken er selve harmonien som drever dem til.</a:t>
                      </a:r>
                    </a:p>
                  </a:txBody>
                  <a:tcPr/>
                </a:tc>
                <a:extLst>
                  <a:ext uri="{0D108BD9-81ED-4DB2-BD59-A6C34878D82A}">
                    <a16:rowId xmlns:a16="http://schemas.microsoft.com/office/drawing/2014/main" val="2557574849"/>
                  </a:ext>
                </a:extLst>
              </a:tr>
              <a:tr h="370840">
                <a:tc>
                  <a:txBody>
                    <a:bodyPr/>
                    <a:lstStyle/>
                    <a:p>
                      <a:r>
                        <a:rPr lang="da-DK" dirty="0"/>
                        <a:t>Citat fra teksten</a:t>
                      </a:r>
                    </a:p>
                    <a:p>
                      <a:endParaRPr lang="da-DK" dirty="0"/>
                    </a:p>
                    <a:p>
                      <a:endParaRPr lang="da-D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”Og de rige Folk de kjørte og de fattige de gik, men Veien blev dem saa underlig lang, og da de kom til en heel Deel Piletræer, der voxte ved Udkanten af Skoven, saa satte de sig der og saae op i de lange Grene og troede, at de vare rigtigt i det Grønne”</a:t>
                      </a:r>
                    </a:p>
                  </a:txBody>
                  <a:tcPr/>
                </a:tc>
                <a:extLst>
                  <a:ext uri="{0D108BD9-81ED-4DB2-BD59-A6C34878D82A}">
                    <a16:rowId xmlns:a16="http://schemas.microsoft.com/office/drawing/2014/main" val="1170698930"/>
                  </a:ext>
                </a:extLst>
              </a:tr>
              <a:tr h="370840">
                <a:tc>
                  <a:txBody>
                    <a:bodyPr/>
                    <a:lstStyle/>
                    <a:p>
                      <a:r>
                        <a:rPr lang="da-DK" dirty="0"/>
                        <a:t>Uddybning</a:t>
                      </a:r>
                    </a:p>
                    <a:p>
                      <a:endParaRPr lang="da-DK" dirty="0"/>
                    </a:p>
                    <a:p>
                      <a:endParaRPr lang="da-DK" dirty="0"/>
                    </a:p>
                  </a:txBody>
                  <a:tcPr/>
                </a:tc>
                <a:tc>
                  <a:txBody>
                    <a:bodyPr/>
                    <a:lstStyle/>
                    <a:p>
                      <a:r>
                        <a:rPr lang="da-DK" dirty="0"/>
                        <a:t>Skoven er altså en oplevelse i sig selv, og den frembringer harmoni og glæde.</a:t>
                      </a:r>
                    </a:p>
                  </a:txBody>
                  <a:tcPr/>
                </a:tc>
                <a:extLst>
                  <a:ext uri="{0D108BD9-81ED-4DB2-BD59-A6C34878D82A}">
                    <a16:rowId xmlns:a16="http://schemas.microsoft.com/office/drawing/2014/main" val="1201817412"/>
                  </a:ext>
                </a:extLst>
              </a:tr>
            </a:tbl>
          </a:graphicData>
        </a:graphic>
      </p:graphicFrame>
    </p:spTree>
    <p:extLst>
      <p:ext uri="{BB962C8B-B14F-4D97-AF65-F5344CB8AC3E}">
        <p14:creationId xmlns:p14="http://schemas.microsoft.com/office/powerpoint/2010/main" val="392496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A9FDE1-1550-EC37-E9D6-48DEEF408964}"/>
              </a:ext>
            </a:extLst>
          </p:cNvPr>
          <p:cNvSpPr>
            <a:spLocks noGrp="1"/>
          </p:cNvSpPr>
          <p:nvPr>
            <p:ph type="title"/>
          </p:nvPr>
        </p:nvSpPr>
        <p:spPr/>
        <p:txBody>
          <a:bodyPr>
            <a:normAutofit/>
          </a:bodyPr>
          <a:lstStyle/>
          <a:p>
            <a:r>
              <a:rPr lang="da-DK" sz="4000" dirty="0">
                <a:latin typeface="Century Gothic" panose="020B0502020202020204" pitchFamily="34" charset="0"/>
                <a:ea typeface="+mn-ea"/>
                <a:cs typeface="+mn-cs"/>
              </a:rPr>
              <a:t>Naturen</a:t>
            </a:r>
          </a:p>
        </p:txBody>
      </p:sp>
      <p:graphicFrame>
        <p:nvGraphicFramePr>
          <p:cNvPr id="4" name="Tabel 4">
            <a:extLst>
              <a:ext uri="{FF2B5EF4-FFF2-40B4-BE49-F238E27FC236}">
                <a16:creationId xmlns:a16="http://schemas.microsoft.com/office/drawing/2014/main" id="{F482B73A-A6D2-8A5C-1A14-7A51238645D4}"/>
              </a:ext>
            </a:extLst>
          </p:cNvPr>
          <p:cNvGraphicFramePr>
            <a:graphicFrameLocks noGrp="1"/>
          </p:cNvGraphicFramePr>
          <p:nvPr>
            <p:ph idx="1"/>
            <p:extLst>
              <p:ext uri="{D42A27DB-BD31-4B8C-83A1-F6EECF244321}">
                <p14:modId xmlns:p14="http://schemas.microsoft.com/office/powerpoint/2010/main" val="220089502"/>
              </p:ext>
            </p:extLst>
          </p:nvPr>
        </p:nvGraphicFramePr>
        <p:xfrm>
          <a:off x="838200" y="1825625"/>
          <a:ext cx="10515600" cy="3017520"/>
        </p:xfrm>
        <a:graphic>
          <a:graphicData uri="http://schemas.openxmlformats.org/drawingml/2006/table">
            <a:tbl>
              <a:tblPr firstRow="1" bandRow="1">
                <a:tableStyleId>{5940675A-B579-460E-94D1-54222C63F5DA}</a:tableStyleId>
              </a:tblPr>
              <a:tblGrid>
                <a:gridCol w="3455504">
                  <a:extLst>
                    <a:ext uri="{9D8B030D-6E8A-4147-A177-3AD203B41FA5}">
                      <a16:colId xmlns:a16="http://schemas.microsoft.com/office/drawing/2014/main" val="1891823252"/>
                    </a:ext>
                  </a:extLst>
                </a:gridCol>
                <a:gridCol w="7060096">
                  <a:extLst>
                    <a:ext uri="{9D8B030D-6E8A-4147-A177-3AD203B41FA5}">
                      <a16:colId xmlns:a16="http://schemas.microsoft.com/office/drawing/2014/main" val="2274605376"/>
                    </a:ext>
                  </a:extLst>
                </a:gridCol>
              </a:tblGrid>
              <a:tr h="370840">
                <a:tc>
                  <a:txBody>
                    <a:bodyPr/>
                    <a:lstStyle/>
                    <a:p>
                      <a:r>
                        <a:rPr lang="da-DK" dirty="0"/>
                        <a:t>Oplæg til analytisk pointe</a:t>
                      </a:r>
                    </a:p>
                    <a:p>
                      <a:endParaRPr lang="da-DK" dirty="0"/>
                    </a:p>
                    <a:p>
                      <a:endParaRPr lang="da-DK" dirty="0"/>
                    </a:p>
                  </a:txBody>
                  <a:tcPr/>
                </a:tc>
                <a:tc>
                  <a:txBody>
                    <a:bodyPr/>
                    <a:lstStyle/>
                    <a:p>
                      <a:r>
                        <a:rPr lang="da-DK" dirty="0"/>
                        <a:t>Naturen er besjælet fordi den opføre sig på en bestemt måde, hvor den konstant belønner folk som går ind i naturen</a:t>
                      </a:r>
                    </a:p>
                  </a:txBody>
                  <a:tcPr/>
                </a:tc>
                <a:extLst>
                  <a:ext uri="{0D108BD9-81ED-4DB2-BD59-A6C34878D82A}">
                    <a16:rowId xmlns:a16="http://schemas.microsoft.com/office/drawing/2014/main" val="2557574849"/>
                  </a:ext>
                </a:extLst>
              </a:tr>
              <a:tr h="370840">
                <a:tc>
                  <a:txBody>
                    <a:bodyPr/>
                    <a:lstStyle/>
                    <a:p>
                      <a:r>
                        <a:rPr lang="da-DK" dirty="0"/>
                        <a:t>Citat fra teksten</a:t>
                      </a:r>
                    </a:p>
                    <a:p>
                      <a:endParaRPr lang="da-DK" dirty="0"/>
                    </a:p>
                    <a:p>
                      <a:endParaRPr lang="da-DK" dirty="0"/>
                    </a:p>
                  </a:txBody>
                  <a:tcPr/>
                </a:tc>
                <a:tc>
                  <a:txBody>
                    <a:bodyPr/>
                    <a:lstStyle/>
                    <a:p>
                      <a:r>
                        <a:rPr lang="da-DK" dirty="0"/>
                        <a:t>Linje 14-15: ”Og de rige Folk de kjørte og de fattige de gik, men Veien blev dem saa underlig lang, og da de kom 15 til en heel Deel Piletræer, der voxte ved Udkanten af Skoven, saa satte de sig der og saae op i de lange Grene og troede, at de vare rigtigt i det Grønne”</a:t>
                      </a:r>
                    </a:p>
                  </a:txBody>
                  <a:tcPr/>
                </a:tc>
                <a:extLst>
                  <a:ext uri="{0D108BD9-81ED-4DB2-BD59-A6C34878D82A}">
                    <a16:rowId xmlns:a16="http://schemas.microsoft.com/office/drawing/2014/main" val="1170698930"/>
                  </a:ext>
                </a:extLst>
              </a:tr>
              <a:tr h="370840">
                <a:tc>
                  <a:txBody>
                    <a:bodyPr/>
                    <a:lstStyle/>
                    <a:p>
                      <a:r>
                        <a:rPr lang="da-DK" dirty="0"/>
                        <a:t>Uddybning</a:t>
                      </a:r>
                    </a:p>
                    <a:p>
                      <a:endParaRPr lang="da-DK" dirty="0"/>
                    </a:p>
                    <a:p>
                      <a:endParaRPr lang="da-DK" dirty="0"/>
                    </a:p>
                  </a:txBody>
                  <a:tcPr/>
                </a:tc>
                <a:tc>
                  <a:txBody>
                    <a:bodyPr/>
                    <a:lstStyle/>
                    <a:p>
                      <a:r>
                        <a:rPr lang="da-DK" dirty="0"/>
                        <a:t>Naturen fremkommer som en bastion som indeholder sjæle, som giver folk personer som besøger den en god oplevelse</a:t>
                      </a:r>
                    </a:p>
                  </a:txBody>
                  <a:tcPr/>
                </a:tc>
                <a:extLst>
                  <a:ext uri="{0D108BD9-81ED-4DB2-BD59-A6C34878D82A}">
                    <a16:rowId xmlns:a16="http://schemas.microsoft.com/office/drawing/2014/main" val="1201817412"/>
                  </a:ext>
                </a:extLst>
              </a:tr>
            </a:tbl>
          </a:graphicData>
        </a:graphic>
      </p:graphicFrame>
    </p:spTree>
    <p:extLst>
      <p:ext uri="{BB962C8B-B14F-4D97-AF65-F5344CB8AC3E}">
        <p14:creationId xmlns:p14="http://schemas.microsoft.com/office/powerpoint/2010/main" val="26108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A9FDE1-1550-EC37-E9D6-48DEEF408964}"/>
              </a:ext>
            </a:extLst>
          </p:cNvPr>
          <p:cNvSpPr>
            <a:spLocks noGrp="1"/>
          </p:cNvSpPr>
          <p:nvPr>
            <p:ph type="title"/>
          </p:nvPr>
        </p:nvSpPr>
        <p:spPr/>
        <p:txBody>
          <a:bodyPr>
            <a:normAutofit/>
          </a:bodyPr>
          <a:lstStyle/>
          <a:p>
            <a:r>
              <a:rPr lang="da-DK" sz="4000" dirty="0">
                <a:latin typeface="Century Gothic" panose="020B0502020202020204" pitchFamily="34" charset="0"/>
                <a:ea typeface="+mn-ea"/>
                <a:cs typeface="+mn-cs"/>
              </a:rPr>
              <a:t>Kongesønnen og den fattige konfirmand</a:t>
            </a:r>
          </a:p>
        </p:txBody>
      </p:sp>
      <p:graphicFrame>
        <p:nvGraphicFramePr>
          <p:cNvPr id="4" name="Tabel 4">
            <a:extLst>
              <a:ext uri="{FF2B5EF4-FFF2-40B4-BE49-F238E27FC236}">
                <a16:creationId xmlns:a16="http://schemas.microsoft.com/office/drawing/2014/main" id="{F482B73A-A6D2-8A5C-1A14-7A51238645D4}"/>
              </a:ext>
            </a:extLst>
          </p:cNvPr>
          <p:cNvGraphicFramePr>
            <a:graphicFrameLocks noGrp="1"/>
          </p:cNvGraphicFramePr>
          <p:nvPr>
            <p:ph idx="1"/>
            <p:extLst>
              <p:ext uri="{D42A27DB-BD31-4B8C-83A1-F6EECF244321}">
                <p14:modId xmlns:p14="http://schemas.microsoft.com/office/powerpoint/2010/main" val="127459720"/>
              </p:ext>
            </p:extLst>
          </p:nvPr>
        </p:nvGraphicFramePr>
        <p:xfrm>
          <a:off x="838200" y="1825625"/>
          <a:ext cx="10515600" cy="2743200"/>
        </p:xfrm>
        <a:graphic>
          <a:graphicData uri="http://schemas.openxmlformats.org/drawingml/2006/table">
            <a:tbl>
              <a:tblPr firstRow="1" bandRow="1">
                <a:tableStyleId>{5940675A-B579-460E-94D1-54222C63F5DA}</a:tableStyleId>
              </a:tblPr>
              <a:tblGrid>
                <a:gridCol w="3455504">
                  <a:extLst>
                    <a:ext uri="{9D8B030D-6E8A-4147-A177-3AD203B41FA5}">
                      <a16:colId xmlns:a16="http://schemas.microsoft.com/office/drawing/2014/main" val="1891823252"/>
                    </a:ext>
                  </a:extLst>
                </a:gridCol>
                <a:gridCol w="7060096">
                  <a:extLst>
                    <a:ext uri="{9D8B030D-6E8A-4147-A177-3AD203B41FA5}">
                      <a16:colId xmlns:a16="http://schemas.microsoft.com/office/drawing/2014/main" val="2274605376"/>
                    </a:ext>
                  </a:extLst>
                </a:gridCol>
              </a:tblGrid>
              <a:tr h="370840">
                <a:tc>
                  <a:txBody>
                    <a:bodyPr/>
                    <a:lstStyle/>
                    <a:p>
                      <a:r>
                        <a:rPr lang="da-DK" dirty="0"/>
                        <a:t>Oplæg til analytisk pointe</a:t>
                      </a:r>
                    </a:p>
                    <a:p>
                      <a:endParaRPr lang="da-DK" dirty="0"/>
                    </a:p>
                    <a:p>
                      <a:endParaRPr lang="da-DK" dirty="0"/>
                    </a:p>
                  </a:txBody>
                  <a:tcPr/>
                </a:tc>
                <a:tc>
                  <a:txBody>
                    <a:bodyPr/>
                    <a:lstStyle/>
                    <a:p>
                      <a:r>
                        <a:rPr lang="da-DK" dirty="0"/>
                        <a:t>Disse to personer skaber en kontrast, fordi de to personer er forskellige baggrunde.</a:t>
                      </a:r>
                    </a:p>
                  </a:txBody>
                  <a:tcPr/>
                </a:tc>
                <a:extLst>
                  <a:ext uri="{0D108BD9-81ED-4DB2-BD59-A6C34878D82A}">
                    <a16:rowId xmlns:a16="http://schemas.microsoft.com/office/drawing/2014/main" val="2557574849"/>
                  </a:ext>
                </a:extLst>
              </a:tr>
              <a:tr h="370840">
                <a:tc>
                  <a:txBody>
                    <a:bodyPr/>
                    <a:lstStyle/>
                    <a:p>
                      <a:r>
                        <a:rPr lang="da-DK" dirty="0"/>
                        <a:t>Citat fra teksten</a:t>
                      </a:r>
                    </a:p>
                    <a:p>
                      <a:endParaRPr lang="da-DK" dirty="0"/>
                    </a:p>
                    <a:p>
                      <a:endParaRPr lang="da-DK" dirty="0"/>
                    </a:p>
                  </a:txBody>
                  <a:tcPr/>
                </a:tc>
                <a:tc>
                  <a:txBody>
                    <a:bodyPr/>
                    <a:lstStyle/>
                    <a:p>
                      <a:r>
                        <a:rPr lang="da-DK" dirty="0"/>
                        <a:t>Linje 27 – 30: Kongesønnen bredte sine Arme ud mod Himlen, mod Havet og Skoven, - og i det samme, fra den høire Sidegang, kom med de korte Ærmer og 30 med Træskoe den fattige Confirmand;</a:t>
                      </a:r>
                    </a:p>
                  </a:txBody>
                  <a:tcPr/>
                </a:tc>
                <a:extLst>
                  <a:ext uri="{0D108BD9-81ED-4DB2-BD59-A6C34878D82A}">
                    <a16:rowId xmlns:a16="http://schemas.microsoft.com/office/drawing/2014/main" val="1170698930"/>
                  </a:ext>
                </a:extLst>
              </a:tr>
              <a:tr h="370840">
                <a:tc>
                  <a:txBody>
                    <a:bodyPr/>
                    <a:lstStyle/>
                    <a:p>
                      <a:r>
                        <a:rPr lang="da-DK" dirty="0"/>
                        <a:t>Uddybning</a:t>
                      </a:r>
                    </a:p>
                    <a:p>
                      <a:endParaRPr lang="da-DK" dirty="0"/>
                    </a:p>
                    <a:p>
                      <a:endParaRPr lang="da-DK" dirty="0"/>
                    </a:p>
                  </a:txBody>
                  <a:tcPr/>
                </a:tc>
                <a:tc>
                  <a:txBody>
                    <a:bodyPr/>
                    <a:lstStyle/>
                    <a:p>
                      <a:r>
                        <a:rPr lang="da-DK" dirty="0"/>
                        <a:t>Dette var fordi der var meget forskel på de rige og de fattige i denne tid, men splidigheden forsvinder altså når de sammen finder svaret.</a:t>
                      </a:r>
                    </a:p>
                  </a:txBody>
                  <a:tcPr/>
                </a:tc>
                <a:extLst>
                  <a:ext uri="{0D108BD9-81ED-4DB2-BD59-A6C34878D82A}">
                    <a16:rowId xmlns:a16="http://schemas.microsoft.com/office/drawing/2014/main" val="1201817412"/>
                  </a:ext>
                </a:extLst>
              </a:tr>
            </a:tbl>
          </a:graphicData>
        </a:graphic>
      </p:graphicFrame>
    </p:spTree>
    <p:extLst>
      <p:ext uri="{BB962C8B-B14F-4D97-AF65-F5344CB8AC3E}">
        <p14:creationId xmlns:p14="http://schemas.microsoft.com/office/powerpoint/2010/main" val="1631397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A9FDE1-1550-EC37-E9D6-48DEEF408964}"/>
              </a:ext>
            </a:extLst>
          </p:cNvPr>
          <p:cNvSpPr>
            <a:spLocks noGrp="1"/>
          </p:cNvSpPr>
          <p:nvPr>
            <p:ph type="title"/>
          </p:nvPr>
        </p:nvSpPr>
        <p:spPr/>
        <p:txBody>
          <a:bodyPr>
            <a:normAutofit/>
          </a:bodyPr>
          <a:lstStyle/>
          <a:p>
            <a:r>
              <a:rPr lang="da-DK" sz="4000" dirty="0">
                <a:latin typeface="Century Gothic" panose="020B0502020202020204" pitchFamily="34" charset="0"/>
                <a:ea typeface="+mn-ea"/>
                <a:cs typeface="+mn-cs"/>
              </a:rPr>
              <a:t>Slutningen</a:t>
            </a:r>
          </a:p>
        </p:txBody>
      </p:sp>
      <p:graphicFrame>
        <p:nvGraphicFramePr>
          <p:cNvPr id="4" name="Tabel 4">
            <a:extLst>
              <a:ext uri="{FF2B5EF4-FFF2-40B4-BE49-F238E27FC236}">
                <a16:creationId xmlns:a16="http://schemas.microsoft.com/office/drawing/2014/main" id="{F482B73A-A6D2-8A5C-1A14-7A51238645D4}"/>
              </a:ext>
            </a:extLst>
          </p:cNvPr>
          <p:cNvGraphicFramePr>
            <a:graphicFrameLocks noGrp="1"/>
          </p:cNvGraphicFramePr>
          <p:nvPr>
            <p:ph idx="1"/>
            <p:extLst>
              <p:ext uri="{D42A27DB-BD31-4B8C-83A1-F6EECF244321}">
                <p14:modId xmlns:p14="http://schemas.microsoft.com/office/powerpoint/2010/main" val="169631702"/>
              </p:ext>
            </p:extLst>
          </p:nvPr>
        </p:nvGraphicFramePr>
        <p:xfrm>
          <a:off x="838200" y="1825625"/>
          <a:ext cx="10515600" cy="2743200"/>
        </p:xfrm>
        <a:graphic>
          <a:graphicData uri="http://schemas.openxmlformats.org/drawingml/2006/table">
            <a:tbl>
              <a:tblPr firstRow="1" bandRow="1">
                <a:tableStyleId>{5940675A-B579-460E-94D1-54222C63F5DA}</a:tableStyleId>
              </a:tblPr>
              <a:tblGrid>
                <a:gridCol w="3455504">
                  <a:extLst>
                    <a:ext uri="{9D8B030D-6E8A-4147-A177-3AD203B41FA5}">
                      <a16:colId xmlns:a16="http://schemas.microsoft.com/office/drawing/2014/main" val="1891823252"/>
                    </a:ext>
                  </a:extLst>
                </a:gridCol>
                <a:gridCol w="7060096">
                  <a:extLst>
                    <a:ext uri="{9D8B030D-6E8A-4147-A177-3AD203B41FA5}">
                      <a16:colId xmlns:a16="http://schemas.microsoft.com/office/drawing/2014/main" val="2274605376"/>
                    </a:ext>
                  </a:extLst>
                </a:gridCol>
              </a:tblGrid>
              <a:tr h="370840">
                <a:tc>
                  <a:txBody>
                    <a:bodyPr/>
                    <a:lstStyle/>
                    <a:p>
                      <a:r>
                        <a:rPr lang="da-DK" dirty="0"/>
                        <a:t>Oplæg til analytisk pointe</a:t>
                      </a:r>
                    </a:p>
                    <a:p>
                      <a:endParaRPr lang="da-DK" dirty="0"/>
                    </a:p>
                    <a:p>
                      <a:endParaRPr lang="da-DK" dirty="0"/>
                    </a:p>
                  </a:txBody>
                  <a:tcPr/>
                </a:tc>
                <a:tc>
                  <a:txBody>
                    <a:bodyPr/>
                    <a:lstStyle/>
                    <a:p>
                      <a:r>
                        <a:rPr lang="da-DK" dirty="0"/>
                        <a:t>Klokken der bliver fundet i skoven, er et symbol fordi den ses som en oplysning af sammenhold.</a:t>
                      </a:r>
                    </a:p>
                  </a:txBody>
                  <a:tcPr/>
                </a:tc>
                <a:extLst>
                  <a:ext uri="{0D108BD9-81ED-4DB2-BD59-A6C34878D82A}">
                    <a16:rowId xmlns:a16="http://schemas.microsoft.com/office/drawing/2014/main" val="2557574849"/>
                  </a:ext>
                </a:extLst>
              </a:tr>
              <a:tr h="370840">
                <a:tc>
                  <a:txBody>
                    <a:bodyPr/>
                    <a:lstStyle/>
                    <a:p>
                      <a:r>
                        <a:rPr lang="da-DK" dirty="0"/>
                        <a:t>Citat fra teksten</a:t>
                      </a:r>
                    </a:p>
                    <a:p>
                      <a:endParaRPr lang="da-DK" dirty="0"/>
                    </a:p>
                    <a:p>
                      <a:endParaRPr lang="da-DK" dirty="0"/>
                    </a:p>
                  </a:txBody>
                  <a:tcPr/>
                </a:tc>
                <a:tc>
                  <a:txBody>
                    <a:bodyPr/>
                    <a:lstStyle/>
                    <a:p>
                      <a:r>
                        <a:rPr lang="da-DK"/>
                        <a:t>”De løb hinanden imøde og holdt hinanden i Hænderne i Naturens og Poesiens store Kirke, og over dem klang den usynlige hellige Klokke, salige Aander svævede i Dands om den til et jublende Haleluja.”</a:t>
                      </a:r>
                    </a:p>
                  </a:txBody>
                  <a:tcPr/>
                </a:tc>
                <a:extLst>
                  <a:ext uri="{0D108BD9-81ED-4DB2-BD59-A6C34878D82A}">
                    <a16:rowId xmlns:a16="http://schemas.microsoft.com/office/drawing/2014/main" val="1170698930"/>
                  </a:ext>
                </a:extLst>
              </a:tr>
              <a:tr h="370840">
                <a:tc>
                  <a:txBody>
                    <a:bodyPr/>
                    <a:lstStyle/>
                    <a:p>
                      <a:r>
                        <a:rPr lang="da-DK" dirty="0"/>
                        <a:t>Uddybning</a:t>
                      </a:r>
                    </a:p>
                    <a:p>
                      <a:endParaRPr lang="da-DK" dirty="0"/>
                    </a:p>
                    <a:p>
                      <a:endParaRPr lang="da-D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Klokkens mysterium som endelig bliver opklaret, påpeger at meningen med klokken var at skabe harmoni mellem klasserne.</a:t>
                      </a:r>
                    </a:p>
                    <a:p>
                      <a:endParaRPr lang="da-DK" dirty="0"/>
                    </a:p>
                  </a:txBody>
                  <a:tcPr/>
                </a:tc>
                <a:extLst>
                  <a:ext uri="{0D108BD9-81ED-4DB2-BD59-A6C34878D82A}">
                    <a16:rowId xmlns:a16="http://schemas.microsoft.com/office/drawing/2014/main" val="1201817412"/>
                  </a:ext>
                </a:extLst>
              </a:tr>
            </a:tbl>
          </a:graphicData>
        </a:graphic>
      </p:graphicFrame>
    </p:spTree>
    <p:extLst>
      <p:ext uri="{BB962C8B-B14F-4D97-AF65-F5344CB8AC3E}">
        <p14:creationId xmlns:p14="http://schemas.microsoft.com/office/powerpoint/2010/main" val="2072726773"/>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TotalTime>
  <Words>659</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Century Gothic</vt:lpstr>
      <vt:lpstr>Office-tema</vt:lpstr>
      <vt:lpstr>HC Andersen</vt:lpstr>
      <vt:lpstr>I denne øvelse skal I træne brug af  citatburgeren</vt:lpstr>
      <vt:lpstr>Klokkens lyd</vt:lpstr>
      <vt:lpstr>Byboernes adfærd</vt:lpstr>
      <vt:lpstr>Skoven</vt:lpstr>
      <vt:lpstr>Naturen</vt:lpstr>
      <vt:lpstr>Kongesønnen og den fattige konfirmand</vt:lpstr>
      <vt:lpstr>Slutningen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 Andersen</dc:title>
  <dc:creator>Bjørg Andersen</dc:creator>
  <cp:lastModifiedBy>Christian Lodahl Isachsen</cp:lastModifiedBy>
  <cp:revision>3</cp:revision>
  <dcterms:created xsi:type="dcterms:W3CDTF">2023-03-20T12:46:28Z</dcterms:created>
  <dcterms:modified xsi:type="dcterms:W3CDTF">2023-03-30T09:22:29Z</dcterms:modified>
</cp:coreProperties>
</file>