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63" r:id="rId3"/>
    <p:sldId id="259" r:id="rId4"/>
    <p:sldId id="260" r:id="rId5"/>
    <p:sldId id="364" r:id="rId6"/>
    <p:sldId id="257" r:id="rId7"/>
    <p:sldId id="361" r:id="rId8"/>
    <p:sldId id="362" r:id="rId9"/>
    <p:sldId id="258" r:id="rId10"/>
    <p:sldId id="262" r:id="rId11"/>
    <p:sldId id="261" r:id="rId12"/>
    <p:sldId id="263" r:id="rId13"/>
    <p:sldId id="264" r:id="rId14"/>
    <p:sldId id="269" r:id="rId15"/>
    <p:sldId id="268" r:id="rId16"/>
    <p:sldId id="267" r:id="rId17"/>
    <p:sldId id="266" r:id="rId18"/>
    <p:sldId id="346" r:id="rId19"/>
    <p:sldId id="347" r:id="rId20"/>
    <p:sldId id="349" r:id="rId21"/>
    <p:sldId id="348" r:id="rId22"/>
    <p:sldId id="350" r:id="rId23"/>
    <p:sldId id="353" r:id="rId24"/>
    <p:sldId id="351" r:id="rId25"/>
    <p:sldId id="352" r:id="rId26"/>
    <p:sldId id="354" r:id="rId27"/>
    <p:sldId id="355" r:id="rId28"/>
    <p:sldId id="356" r:id="rId29"/>
    <p:sldId id="357" r:id="rId30"/>
    <p:sldId id="358" r:id="rId31"/>
    <p:sldId id="359" r:id="rId32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0C3964-2316-45CC-A64D-25D1E059D1F6}" type="doc">
      <dgm:prSet loTypeId="urn:microsoft.com/office/officeart/2005/8/layout/matrix2" loCatId="matrix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s-ES"/>
        </a:p>
      </dgm:t>
    </dgm:pt>
    <dgm:pt modelId="{6AF9F5C9-DCE1-498F-B7BE-09174902AF25}">
      <dgm:prSet phldrT="[Texto]" custT="1"/>
      <dgm:spPr/>
      <dgm:t>
        <a:bodyPr/>
        <a:lstStyle/>
        <a:p>
          <a:pPr algn="ctr"/>
          <a:r>
            <a:rPr lang="es-ES" sz="1800" b="1">
              <a:latin typeface="+mj-lt"/>
            </a:rPr>
            <a:t>DEBILIDADES</a:t>
          </a:r>
        </a:p>
        <a:p>
          <a:pPr algn="l"/>
          <a:r>
            <a:rPr lang="es-ES" sz="1700"/>
            <a:t>- Inversión en talento humano(motivación, capacitación y compromiso).</a:t>
          </a:r>
        </a:p>
        <a:p>
          <a:pPr algn="l"/>
          <a:r>
            <a:rPr lang="es-ES" sz="1700"/>
            <a:t>- Servicios financieros. </a:t>
          </a:r>
        </a:p>
        <a:p>
          <a:pPr algn="l"/>
          <a:r>
            <a:rPr lang="es-ES" sz="1700"/>
            <a:t>-  Atrazo tecnológico</a:t>
          </a:r>
        </a:p>
        <a:p>
          <a:pPr algn="ctr"/>
          <a:endParaRPr lang="es-ES" sz="1700"/>
        </a:p>
      </dgm:t>
    </dgm:pt>
    <dgm:pt modelId="{1902AEFB-63E5-4898-96E8-C719E1BDFEBA}" type="parTrans" cxnId="{D2D58AA9-2E97-4839-BA47-63199C33DD6C}">
      <dgm:prSet/>
      <dgm:spPr/>
      <dgm:t>
        <a:bodyPr/>
        <a:lstStyle/>
        <a:p>
          <a:endParaRPr lang="es-ES"/>
        </a:p>
      </dgm:t>
    </dgm:pt>
    <dgm:pt modelId="{6BCDDEE5-9148-47B6-9D1F-2DFBB91C318F}" type="sibTrans" cxnId="{D2D58AA9-2E97-4839-BA47-63199C33DD6C}">
      <dgm:prSet/>
      <dgm:spPr/>
      <dgm:t>
        <a:bodyPr/>
        <a:lstStyle/>
        <a:p>
          <a:endParaRPr lang="es-ES"/>
        </a:p>
      </dgm:t>
    </dgm:pt>
    <dgm:pt modelId="{396D13D8-96AF-4A96-8960-1B55853C7AB2}">
      <dgm:prSet phldrT="[Texto]"/>
      <dgm:spPr/>
      <dgm:t>
        <a:bodyPr/>
        <a:lstStyle/>
        <a:p>
          <a:pPr algn="ctr"/>
          <a:r>
            <a:rPr lang="es-ES" b="1" dirty="0">
              <a:latin typeface="+mj-lt"/>
            </a:rPr>
            <a:t>FORTALEZAS</a:t>
          </a:r>
        </a:p>
        <a:p>
          <a:pPr algn="l"/>
          <a:r>
            <a:rPr lang="es-ES" dirty="0"/>
            <a:t>- Empresa socialmente responsable</a:t>
          </a:r>
        </a:p>
        <a:p>
          <a:pPr algn="l"/>
          <a:r>
            <a:rPr lang="es-ES" dirty="0"/>
            <a:t>-</a:t>
          </a:r>
          <a:r>
            <a:rPr lang="es-CO" b="0" i="0" dirty="0"/>
            <a:t>Aumento en los volúmenes  en clientes </a:t>
          </a:r>
          <a:endParaRPr lang="es-ES" dirty="0"/>
        </a:p>
        <a:p>
          <a:pPr algn="l"/>
          <a:r>
            <a:rPr lang="es-ES" dirty="0"/>
            <a:t>-empleadores muy bien capacitados </a:t>
          </a:r>
        </a:p>
        <a:p>
          <a:pPr algn="l"/>
          <a:r>
            <a:rPr lang="es-ES" dirty="0"/>
            <a:t>-</a:t>
          </a:r>
          <a:r>
            <a:rPr lang="es-CO" b="0" i="0" dirty="0"/>
            <a:t>Ahorro en costos, pro de la eco-eficiencia.</a:t>
          </a:r>
          <a:endParaRPr lang="es-ES" dirty="0"/>
        </a:p>
      </dgm:t>
    </dgm:pt>
    <dgm:pt modelId="{046D1DC2-96C8-468B-B135-ADC2A2EE8B6C}" type="parTrans" cxnId="{4397FADB-F888-42AC-BCD1-20DE5C2C3015}">
      <dgm:prSet/>
      <dgm:spPr/>
      <dgm:t>
        <a:bodyPr/>
        <a:lstStyle/>
        <a:p>
          <a:endParaRPr lang="es-ES"/>
        </a:p>
      </dgm:t>
    </dgm:pt>
    <dgm:pt modelId="{C50D6F79-0C55-485D-B3A8-392FE1B2A0B5}" type="sibTrans" cxnId="{4397FADB-F888-42AC-BCD1-20DE5C2C3015}">
      <dgm:prSet/>
      <dgm:spPr/>
      <dgm:t>
        <a:bodyPr/>
        <a:lstStyle/>
        <a:p>
          <a:endParaRPr lang="es-ES"/>
        </a:p>
      </dgm:t>
    </dgm:pt>
    <dgm:pt modelId="{35FCAB04-3F42-4938-9DC6-264B9AFBD557}">
      <dgm:prSet phldrT="[Texto]"/>
      <dgm:spPr/>
      <dgm:t>
        <a:bodyPr/>
        <a:lstStyle/>
        <a:p>
          <a:pPr algn="ctr"/>
          <a:r>
            <a:rPr lang="es-ES" b="1">
              <a:latin typeface="+mj-lt"/>
            </a:rPr>
            <a:t>OPORTUNIDADES</a:t>
          </a:r>
        </a:p>
        <a:p>
          <a:pPr algn="just"/>
          <a:r>
            <a:rPr lang="es-ES"/>
            <a:t>- Cuidar del medio ambiente y sus recursos, sin renunciar al avance social y económico.</a:t>
          </a:r>
        </a:p>
        <a:p>
          <a:pPr algn="just"/>
          <a:r>
            <a:rPr lang="es-ES"/>
            <a:t>- Procesos internacionales de integración económica</a:t>
          </a:r>
        </a:p>
        <a:p>
          <a:pPr algn="l"/>
          <a:r>
            <a:rPr lang="es-ES"/>
            <a:t>- Firma de tratados de Paz y lucha por la deserción armada.</a:t>
          </a:r>
        </a:p>
      </dgm:t>
    </dgm:pt>
    <dgm:pt modelId="{6E3A79E1-2F09-4DF0-AA0F-0542493C1B31}" type="parTrans" cxnId="{F1E42B81-A592-4FF6-AA10-7C8F1C359DBB}">
      <dgm:prSet/>
      <dgm:spPr/>
      <dgm:t>
        <a:bodyPr/>
        <a:lstStyle/>
        <a:p>
          <a:endParaRPr lang="es-ES"/>
        </a:p>
      </dgm:t>
    </dgm:pt>
    <dgm:pt modelId="{70FBDE9C-DD3B-4494-BA7D-D8A935AF673D}" type="sibTrans" cxnId="{F1E42B81-A592-4FF6-AA10-7C8F1C359DBB}">
      <dgm:prSet/>
      <dgm:spPr/>
      <dgm:t>
        <a:bodyPr/>
        <a:lstStyle/>
        <a:p>
          <a:endParaRPr lang="es-ES"/>
        </a:p>
      </dgm:t>
    </dgm:pt>
    <dgm:pt modelId="{2CEC555A-2562-4213-AB38-7B8BD0E77A90}">
      <dgm:prSet phldrT="[Texto]"/>
      <dgm:spPr/>
      <dgm:t>
        <a:bodyPr/>
        <a:lstStyle/>
        <a:p>
          <a:pPr algn="ctr"/>
          <a:r>
            <a:rPr lang="es-ES" b="1">
              <a:latin typeface="+mj-lt"/>
            </a:rPr>
            <a:t>AMENAZAS</a:t>
          </a:r>
        </a:p>
        <a:p>
          <a:pPr algn="l"/>
          <a:r>
            <a:rPr lang="es-ES"/>
            <a:t>- Contaminación industrial</a:t>
          </a:r>
        </a:p>
        <a:p>
          <a:pPr algn="l"/>
          <a:r>
            <a:rPr lang="es-ES"/>
            <a:t>- Desaceleración económica</a:t>
          </a:r>
        </a:p>
        <a:p>
          <a:pPr algn="l"/>
          <a:r>
            <a:rPr lang="es-ES"/>
            <a:t>- Inseguridad nacional</a:t>
          </a:r>
        </a:p>
        <a:p>
          <a:pPr algn="l"/>
          <a:r>
            <a:rPr lang="es-ES"/>
            <a:t>- Globalización</a:t>
          </a:r>
        </a:p>
        <a:p>
          <a:pPr algn="l"/>
          <a:r>
            <a:rPr lang="es-ES"/>
            <a:t>- Crecimiento de los mercados de transporte </a:t>
          </a:r>
        </a:p>
        <a:p>
          <a:pPr algn="l"/>
          <a:endParaRPr lang="es-ES"/>
        </a:p>
      </dgm:t>
    </dgm:pt>
    <dgm:pt modelId="{5D8B1046-246D-4282-B71E-0785F317DEE9}" type="parTrans" cxnId="{1ABFB3F7-06C1-4D6A-9B74-69A9ACBD98F0}">
      <dgm:prSet/>
      <dgm:spPr/>
      <dgm:t>
        <a:bodyPr/>
        <a:lstStyle/>
        <a:p>
          <a:endParaRPr lang="es-ES"/>
        </a:p>
      </dgm:t>
    </dgm:pt>
    <dgm:pt modelId="{07464D7F-7BD5-4441-A825-B734C421FAD4}" type="sibTrans" cxnId="{1ABFB3F7-06C1-4D6A-9B74-69A9ACBD98F0}">
      <dgm:prSet/>
      <dgm:spPr/>
      <dgm:t>
        <a:bodyPr/>
        <a:lstStyle/>
        <a:p>
          <a:endParaRPr lang="es-ES"/>
        </a:p>
      </dgm:t>
    </dgm:pt>
    <dgm:pt modelId="{C0FAEB01-9B86-40DE-909A-C28AE7EABE61}" type="pres">
      <dgm:prSet presAssocID="{680C3964-2316-45CC-A64D-25D1E059D1F6}" presName="matrix" presStyleCnt="0">
        <dgm:presLayoutVars>
          <dgm:chMax val="1"/>
          <dgm:dir/>
          <dgm:resizeHandles val="exact"/>
        </dgm:presLayoutVars>
      </dgm:prSet>
      <dgm:spPr/>
    </dgm:pt>
    <dgm:pt modelId="{FCE2B2B6-1768-4AB2-9B9A-DB0174201248}" type="pres">
      <dgm:prSet presAssocID="{680C3964-2316-45CC-A64D-25D1E059D1F6}" presName="axisShape" presStyleLbl="bgShp" presStyleIdx="0" presStyleCnt="1"/>
      <dgm:spPr/>
    </dgm:pt>
    <dgm:pt modelId="{CBD535A1-9FFD-48F1-A269-9B5C6F82B1EA}" type="pres">
      <dgm:prSet presAssocID="{680C3964-2316-45CC-A64D-25D1E059D1F6}" presName="rect1" presStyleLbl="node1" presStyleIdx="0" presStyleCnt="4" custScaleX="158480" custScaleY="103991" custLinFactNeighborX="-32347" custLinFactNeighborY="-6031">
        <dgm:presLayoutVars>
          <dgm:chMax val="0"/>
          <dgm:chPref val="0"/>
          <dgm:bulletEnabled val="1"/>
        </dgm:presLayoutVars>
      </dgm:prSet>
      <dgm:spPr/>
    </dgm:pt>
    <dgm:pt modelId="{80D17BAE-F4D0-4A32-9063-9E2960791CDC}" type="pres">
      <dgm:prSet presAssocID="{680C3964-2316-45CC-A64D-25D1E059D1F6}" presName="rect2" presStyleLbl="node1" presStyleIdx="1" presStyleCnt="4" custScaleX="145882" custScaleY="110570" custLinFactNeighborX="26316" custLinFactNeighborY="-7127">
        <dgm:presLayoutVars>
          <dgm:chMax val="0"/>
          <dgm:chPref val="0"/>
          <dgm:bulletEnabled val="1"/>
        </dgm:presLayoutVars>
      </dgm:prSet>
      <dgm:spPr/>
    </dgm:pt>
    <dgm:pt modelId="{2A440D8D-5CCD-49B3-9BA8-1042A92E8B03}" type="pres">
      <dgm:prSet presAssocID="{680C3964-2316-45CC-A64D-25D1E059D1F6}" presName="rect3" presStyleLbl="node1" presStyleIdx="2" presStyleCnt="4" custScaleX="143370" custScaleY="119693" custLinFactNeighborX="-25768" custLinFactNeighborY="6404">
        <dgm:presLayoutVars>
          <dgm:chMax val="0"/>
          <dgm:chPref val="0"/>
          <dgm:bulletEnabled val="1"/>
        </dgm:presLayoutVars>
      </dgm:prSet>
      <dgm:spPr/>
    </dgm:pt>
    <dgm:pt modelId="{F500EF2D-594B-47B7-B3F6-C1B731895D04}" type="pres">
      <dgm:prSet presAssocID="{680C3964-2316-45CC-A64D-25D1E059D1F6}" presName="rect4" presStyleLbl="node1" presStyleIdx="3" presStyleCnt="4" custScaleX="156030" custScaleY="107631" custLinFactNeighborX="29606" custLinFactNeighborY="9321">
        <dgm:presLayoutVars>
          <dgm:chMax val="0"/>
          <dgm:chPref val="0"/>
          <dgm:bulletEnabled val="1"/>
        </dgm:presLayoutVars>
      </dgm:prSet>
      <dgm:spPr/>
    </dgm:pt>
  </dgm:ptLst>
  <dgm:cxnLst>
    <dgm:cxn modelId="{1D062A22-7FC9-43D6-9499-9195A7B3997A}" type="presOf" srcId="{35FCAB04-3F42-4938-9DC6-264B9AFBD557}" destId="{2A440D8D-5CCD-49B3-9BA8-1042A92E8B03}" srcOrd="0" destOrd="0" presId="urn:microsoft.com/office/officeart/2005/8/layout/matrix2"/>
    <dgm:cxn modelId="{3780283B-9D08-4C85-B4BF-5A28D7C2B095}" type="presOf" srcId="{680C3964-2316-45CC-A64D-25D1E059D1F6}" destId="{C0FAEB01-9B86-40DE-909A-C28AE7EABE61}" srcOrd="0" destOrd="0" presId="urn:microsoft.com/office/officeart/2005/8/layout/matrix2"/>
    <dgm:cxn modelId="{36B94275-CCA1-49DE-9436-871985687B7F}" type="presOf" srcId="{6AF9F5C9-DCE1-498F-B7BE-09174902AF25}" destId="{CBD535A1-9FFD-48F1-A269-9B5C6F82B1EA}" srcOrd="0" destOrd="0" presId="urn:microsoft.com/office/officeart/2005/8/layout/matrix2"/>
    <dgm:cxn modelId="{F1E42B81-A592-4FF6-AA10-7C8F1C359DBB}" srcId="{680C3964-2316-45CC-A64D-25D1E059D1F6}" destId="{35FCAB04-3F42-4938-9DC6-264B9AFBD557}" srcOrd="2" destOrd="0" parTransId="{6E3A79E1-2F09-4DF0-AA0F-0542493C1B31}" sibTransId="{70FBDE9C-DD3B-4494-BA7D-D8A935AF673D}"/>
    <dgm:cxn modelId="{D2D58AA9-2E97-4839-BA47-63199C33DD6C}" srcId="{680C3964-2316-45CC-A64D-25D1E059D1F6}" destId="{6AF9F5C9-DCE1-498F-B7BE-09174902AF25}" srcOrd="0" destOrd="0" parTransId="{1902AEFB-63E5-4898-96E8-C719E1BDFEBA}" sibTransId="{6BCDDEE5-9148-47B6-9D1F-2DFBB91C318F}"/>
    <dgm:cxn modelId="{8F5D63BC-750E-4C8D-864B-59F716A7B8FC}" type="presOf" srcId="{396D13D8-96AF-4A96-8960-1B55853C7AB2}" destId="{80D17BAE-F4D0-4A32-9063-9E2960791CDC}" srcOrd="0" destOrd="0" presId="urn:microsoft.com/office/officeart/2005/8/layout/matrix2"/>
    <dgm:cxn modelId="{4397FADB-F888-42AC-BCD1-20DE5C2C3015}" srcId="{680C3964-2316-45CC-A64D-25D1E059D1F6}" destId="{396D13D8-96AF-4A96-8960-1B55853C7AB2}" srcOrd="1" destOrd="0" parTransId="{046D1DC2-96C8-468B-B135-ADC2A2EE8B6C}" sibTransId="{C50D6F79-0C55-485D-B3A8-392FE1B2A0B5}"/>
    <dgm:cxn modelId="{1ABFB3F7-06C1-4D6A-9B74-69A9ACBD98F0}" srcId="{680C3964-2316-45CC-A64D-25D1E059D1F6}" destId="{2CEC555A-2562-4213-AB38-7B8BD0E77A90}" srcOrd="3" destOrd="0" parTransId="{5D8B1046-246D-4282-B71E-0785F317DEE9}" sibTransId="{07464D7F-7BD5-4441-A825-B734C421FAD4}"/>
    <dgm:cxn modelId="{D77786FB-0AAB-49E5-85CB-84D295EC31C5}" type="presOf" srcId="{2CEC555A-2562-4213-AB38-7B8BD0E77A90}" destId="{F500EF2D-594B-47B7-B3F6-C1B731895D04}" srcOrd="0" destOrd="0" presId="urn:microsoft.com/office/officeart/2005/8/layout/matrix2"/>
    <dgm:cxn modelId="{AD01FED7-69D4-47D4-9BB8-66B005AFDF03}" type="presParOf" srcId="{C0FAEB01-9B86-40DE-909A-C28AE7EABE61}" destId="{FCE2B2B6-1768-4AB2-9B9A-DB0174201248}" srcOrd="0" destOrd="0" presId="urn:microsoft.com/office/officeart/2005/8/layout/matrix2"/>
    <dgm:cxn modelId="{D8DD1940-07F5-4538-8FD8-EF419AA04E4A}" type="presParOf" srcId="{C0FAEB01-9B86-40DE-909A-C28AE7EABE61}" destId="{CBD535A1-9FFD-48F1-A269-9B5C6F82B1EA}" srcOrd="1" destOrd="0" presId="urn:microsoft.com/office/officeart/2005/8/layout/matrix2"/>
    <dgm:cxn modelId="{AD7B6BFA-DE40-48D7-A873-90D6A29C5E57}" type="presParOf" srcId="{C0FAEB01-9B86-40DE-909A-C28AE7EABE61}" destId="{80D17BAE-F4D0-4A32-9063-9E2960791CDC}" srcOrd="2" destOrd="0" presId="urn:microsoft.com/office/officeart/2005/8/layout/matrix2"/>
    <dgm:cxn modelId="{465E843E-4940-4934-8731-E3EFD3D6BB72}" type="presParOf" srcId="{C0FAEB01-9B86-40DE-909A-C28AE7EABE61}" destId="{2A440D8D-5CCD-49B3-9BA8-1042A92E8B03}" srcOrd="3" destOrd="0" presId="urn:microsoft.com/office/officeart/2005/8/layout/matrix2"/>
    <dgm:cxn modelId="{3BC89B40-75DD-498E-9592-9B8980CD25A2}" type="presParOf" srcId="{C0FAEB01-9B86-40DE-909A-C28AE7EABE61}" destId="{F500EF2D-594B-47B7-B3F6-C1B731895D0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2B2B6-1768-4AB2-9B9A-DB0174201248}">
      <dsp:nvSpPr>
        <dsp:cNvPr id="0" name=""/>
        <dsp:cNvSpPr/>
      </dsp:nvSpPr>
      <dsp:spPr>
        <a:xfrm>
          <a:off x="2712676" y="0"/>
          <a:ext cx="3416300" cy="34163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535A1-9FFD-48F1-A269-9B5C6F82B1EA}">
      <dsp:nvSpPr>
        <dsp:cNvPr id="0" name=""/>
        <dsp:cNvSpPr/>
      </dsp:nvSpPr>
      <dsp:spPr>
        <a:xfrm>
          <a:off x="2093137" y="112375"/>
          <a:ext cx="2165660" cy="14210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>
              <a:latin typeface="+mj-lt"/>
            </a:rPr>
            <a:t>DEBILIDADES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- Inversión en talento humano(motivación, capacitación y compromiso).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- Servicios financieros.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-  Atrazo tecnológico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/>
        </a:p>
      </dsp:txBody>
      <dsp:txXfrm>
        <a:off x="2162507" y="181745"/>
        <a:ext cx="2026920" cy="1282317"/>
      </dsp:txXfrm>
    </dsp:sp>
    <dsp:sp modelId="{80D17BAE-F4D0-4A32-9063-9E2960791CDC}">
      <dsp:nvSpPr>
        <dsp:cNvPr id="0" name=""/>
        <dsp:cNvSpPr/>
      </dsp:nvSpPr>
      <dsp:spPr>
        <a:xfrm>
          <a:off x="4586516" y="52447"/>
          <a:ext cx="1993506" cy="151096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1" kern="1200" dirty="0">
              <a:latin typeface="+mj-lt"/>
            </a:rPr>
            <a:t>FORTALEZAS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- Empresa socialmente responsable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-</a:t>
          </a:r>
          <a:r>
            <a:rPr lang="es-CO" sz="700" b="0" i="0" kern="1200" dirty="0"/>
            <a:t>Aumento en los volúmenes  en clientes </a:t>
          </a:r>
          <a:endParaRPr lang="es-ES" sz="700" kern="1200" dirty="0"/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-empleadores muy bien capacitados 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-</a:t>
          </a:r>
          <a:r>
            <a:rPr lang="es-CO" sz="700" b="0" i="0" kern="1200" dirty="0"/>
            <a:t>Ahorro en costos, pro de la eco-eficiencia.</a:t>
          </a:r>
          <a:endParaRPr lang="es-ES" sz="700" kern="1200" dirty="0"/>
        </a:p>
      </dsp:txBody>
      <dsp:txXfrm>
        <a:off x="4660275" y="126206"/>
        <a:ext cx="1845988" cy="1363443"/>
      </dsp:txXfrm>
    </dsp:sp>
    <dsp:sp modelId="{2A440D8D-5CCD-49B3-9BA8-1042A92E8B03}">
      <dsp:nvSpPr>
        <dsp:cNvPr id="0" name=""/>
        <dsp:cNvSpPr/>
      </dsp:nvSpPr>
      <dsp:spPr>
        <a:xfrm>
          <a:off x="2286281" y="1780671"/>
          <a:ext cx="1959179" cy="16356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1" kern="1200">
              <a:latin typeface="+mj-lt"/>
            </a:rPr>
            <a:t>OPORTUNIDADES</a:t>
          </a:r>
        </a:p>
        <a:p>
          <a:pPr marL="0" lvl="0" indent="0" algn="just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- Cuidar del medio ambiente y sus recursos, sin renunciar al avance social y económico.</a:t>
          </a:r>
        </a:p>
        <a:p>
          <a:pPr marL="0" lvl="0" indent="0" algn="just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- Procesos internacionales de integración económica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- Firma de tratados de Paz y lucha por la deserción armada.</a:t>
          </a:r>
        </a:p>
      </dsp:txBody>
      <dsp:txXfrm>
        <a:off x="2366126" y="1860516"/>
        <a:ext cx="1799489" cy="1475938"/>
      </dsp:txXfrm>
    </dsp:sp>
    <dsp:sp modelId="{F500EF2D-594B-47B7-B3F6-C1B731895D04}">
      <dsp:nvSpPr>
        <dsp:cNvPr id="0" name=""/>
        <dsp:cNvSpPr/>
      </dsp:nvSpPr>
      <dsp:spPr>
        <a:xfrm>
          <a:off x="4562138" y="1902954"/>
          <a:ext cx="2132181" cy="14707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1" kern="1200">
              <a:latin typeface="+mj-lt"/>
            </a:rPr>
            <a:t>AMENAZAS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- Contaminación industrial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- Desaceleración económica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- Inseguridad nacional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- Globalización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/>
            <a:t>- Crecimiento de los mercados de transporte 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4633936" y="1974752"/>
        <a:ext cx="1988585" cy="1327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3B23B-4291-4CF3-B3E4-8185BAE07FFA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85340-6A83-42D2-9F24-1CEA485C8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6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A68C4-A2EE-4DFB-985E-E2CEF41AF2DF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29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328-4919-4BF4-AE96-1FFACDE1354F}" type="datetime1">
              <a:rPr lang="es-ES" smtClean="0"/>
              <a:t>15/05/2021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TGTH 1095965  Alix Meneses    Ana Maria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3056268" y="-163131"/>
            <a:ext cx="15922224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337314" y="180847"/>
            <a:ext cx="14174675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3" name="12 Rectángulo"/>
          <p:cNvSpPr/>
          <p:nvPr userDrawn="1"/>
        </p:nvSpPr>
        <p:spPr>
          <a:xfrm>
            <a:off x="-1291082" y="198126"/>
            <a:ext cx="14174675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</p:spTree>
    <p:extLst>
      <p:ext uri="{BB962C8B-B14F-4D97-AF65-F5344CB8AC3E}">
        <p14:creationId xmlns:p14="http://schemas.microsoft.com/office/powerpoint/2010/main" val="252513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4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19396" y="1636595"/>
            <a:ext cx="8825658" cy="2677648"/>
          </a:xfrm>
        </p:spPr>
        <p:txBody>
          <a:bodyPr/>
          <a:lstStyle/>
          <a:p>
            <a:pPr algn="ctr"/>
            <a:r>
              <a:rPr lang="es-CO" dirty="0"/>
              <a:t>MI EMPRESA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3171" y="4280166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Berlin Sans FB Demi" panose="020E0802020502020306" pitchFamily="34" charset="0"/>
              </a:rPr>
              <a:t>Green PAWTS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1E6B9A-B842-4098-8C50-B8B238FD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718" y="889289"/>
            <a:ext cx="4351014" cy="264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8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ESTRATEGIAS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QUE QUIERO?</a:t>
            </a:r>
          </a:p>
          <a:p>
            <a:r>
              <a:rPr lang="es-CO" dirty="0"/>
              <a:t>La veterinaria que quiero emplear es con el fin de atender mascotas como pacientes y crear un hospital </a:t>
            </a:r>
            <a:r>
              <a:rPr lang="es-CO" dirty="0" err="1"/>
              <a:t>eps</a:t>
            </a:r>
            <a:r>
              <a:rPr lang="es-CO" dirty="0"/>
              <a:t> en el país que las empresas puedan afiliar a sus mascotas con un valor muy reducido y con una buena atención </a:t>
            </a:r>
          </a:p>
          <a:p>
            <a:r>
              <a:rPr lang="es-CO" dirty="0"/>
              <a:t>Teniendo presente  que la mayoría de la población cuenta con una mascota y par ellos es importante brindar salud y bienestar a su compañero fiel con una atención especializada económica </a:t>
            </a:r>
          </a:p>
        </p:txBody>
      </p:sp>
    </p:spTree>
    <p:extLst>
      <p:ext uri="{BB962C8B-B14F-4D97-AF65-F5344CB8AC3E}">
        <p14:creationId xmlns:p14="http://schemas.microsoft.com/office/powerpoint/2010/main" val="356158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valores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26571" y="2495918"/>
            <a:ext cx="1126018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000" b="1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s-CO" alt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honestidad</a:t>
            </a:r>
            <a:r>
              <a:rPr lang="es-CO" alt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 Somos coherentes con el pensar, decir y actuar, enmarcados dentro de la ética, los principios y los valores organizacionales.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alt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 </a:t>
            </a:r>
            <a:r>
              <a:rPr lang="es-CO" alt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Solidaridad</a:t>
            </a:r>
            <a:r>
              <a:rPr lang="es-CO" alt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 Demostramos interés unos por otros y aportamos soluciones para satisfacer las necesidades y los retos comunes.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alt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 </a:t>
            </a:r>
            <a:r>
              <a:rPr lang="es-CO" alt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Trabajo en Equipo</a:t>
            </a:r>
            <a:r>
              <a:rPr lang="es-CO" alt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 Actuamos comprometidos con el propósito común del equipo y aportamos para el logro de los resultados, construyendo y manteniendo respeto por nuestros grupos de interés.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alt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 </a:t>
            </a:r>
            <a:r>
              <a:rPr lang="es-CO" alt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Servicio</a:t>
            </a:r>
            <a:r>
              <a:rPr lang="es-CO" alt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 Superamos las expectativas de servicio, brindando respuestas oportunas y generando ambientes de tranquilidad y fidelidad.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alt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 </a:t>
            </a:r>
            <a:r>
              <a:rPr lang="es-CO" alt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Cumplimiento de compromisos</a:t>
            </a:r>
            <a:r>
              <a:rPr lang="es-CO" alt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 Respondemos efectivamente a los compromisos adquiridos y a los resultados esperados.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alt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 </a:t>
            </a:r>
            <a:r>
              <a:rPr lang="es-CO" altLang="es-CO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Confianza</a:t>
            </a:r>
            <a:r>
              <a:rPr lang="es-CO" alt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 Construimos y generamos credibilidad en todas nuestras actuaciones con los grupos de interés, lo cual permite mantener relaciones sólidas y duraderas.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O" altLang="es-CO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654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POLITICA DE CALIDAD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2454" y="3479800"/>
            <a:ext cx="8825659" cy="1511300"/>
          </a:xfrm>
        </p:spPr>
        <p:txBody>
          <a:bodyPr/>
          <a:lstStyle/>
          <a:p>
            <a:r>
              <a:rPr lang="es-CO" dirty="0"/>
              <a:t>En EBENEZER  nos comprometemos a satisfacer las necesidades y expectativas de nuestros(as) usuarios(as) y demás grupos de interés, a través del crecimiento, la sostenibilidad, la gestión de riesgo y la excelencia en el servicio, analizando el contexto, oportunidades e integrando la mejora continua en nuestros procesos.</a:t>
            </a:r>
          </a:p>
        </p:txBody>
      </p:sp>
    </p:spTree>
    <p:extLst>
      <p:ext uri="{BB962C8B-B14F-4D97-AF65-F5344CB8AC3E}">
        <p14:creationId xmlns:p14="http://schemas.microsoft.com/office/powerpoint/2010/main" val="70710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OBJETIVOS DE CALIDAD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269" y="2222273"/>
            <a:ext cx="8825659" cy="3416300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CO" altLang="es-CO" b="1" dirty="0"/>
              <a:t>Servicio</a:t>
            </a:r>
            <a:r>
              <a:rPr lang="es-CO" altLang="es-CO" dirty="0"/>
              <a:t>: Aumentar la satisfacción de nuestros(as) usuarios(as) y grupos de interés.</a:t>
            </a:r>
            <a:br>
              <a:rPr lang="es-CO" altLang="es-CO" dirty="0"/>
            </a:br>
            <a:br>
              <a:rPr lang="es-CO" altLang="es-CO" dirty="0"/>
            </a:br>
            <a:r>
              <a:rPr lang="es-CO" altLang="es-CO" dirty="0"/>
              <a:t>   </a:t>
            </a:r>
            <a:r>
              <a:rPr lang="es-CO" altLang="es-CO" b="1" dirty="0"/>
              <a:t>Mejora continua</a:t>
            </a:r>
            <a:r>
              <a:rPr lang="es-CO" altLang="es-CO" dirty="0"/>
              <a:t>: Lograr la mejora de los procesos que tiene impacto en el cliente-usuario(a).</a:t>
            </a:r>
            <a:br>
              <a:rPr lang="es-CO" altLang="es-CO" dirty="0"/>
            </a:br>
            <a:br>
              <a:rPr lang="es-CO" altLang="es-CO" dirty="0"/>
            </a:br>
            <a:r>
              <a:rPr lang="es-CO" altLang="es-CO" dirty="0"/>
              <a:t>   </a:t>
            </a:r>
            <a:r>
              <a:rPr lang="es-CO" altLang="es-CO" b="1" dirty="0"/>
              <a:t>Crecimiento</a:t>
            </a:r>
            <a:r>
              <a:rPr lang="es-CO" altLang="es-CO" dirty="0"/>
              <a:t>: Garantizar el crecimiento de la población a dos millones trecientos treinta y tres mil usuarios (as) satisfechos(as).</a:t>
            </a:r>
            <a:br>
              <a:rPr lang="es-CO" altLang="es-CO" dirty="0"/>
            </a:br>
            <a:br>
              <a:rPr lang="es-CO" altLang="es-CO" dirty="0"/>
            </a:br>
            <a:r>
              <a:rPr lang="es-CO" altLang="es-CO" dirty="0"/>
              <a:t>  </a:t>
            </a:r>
            <a:r>
              <a:rPr lang="es-CO" altLang="es-CO" b="1" dirty="0"/>
              <a:t> Sostenibilidad</a:t>
            </a:r>
            <a:r>
              <a:rPr lang="es-CO" altLang="es-CO" dirty="0"/>
              <a:t>: Asegurar la eficiencia y sostenibilidad</a:t>
            </a:r>
            <a:r>
              <a:rPr lang="es-CO" altLang="es-CO" dirty="0">
                <a:solidFill>
                  <a:srgbClr val="666666"/>
                </a:solidFill>
                <a:latin typeface="Verdana" panose="020B0604030504040204" pitchFamily="34" charset="0"/>
              </a:rPr>
              <a:t>.</a:t>
            </a:r>
            <a:r>
              <a:rPr lang="es-CO" altLang="es-CO" dirty="0">
                <a:solidFill>
                  <a:schemeClr val="tx1"/>
                </a:solidFill>
              </a:rPr>
              <a:t> </a:t>
            </a:r>
            <a:endParaRPr lang="es-CO" altLang="es-CO" sz="1400" b="1" dirty="0">
              <a:solidFill>
                <a:srgbClr val="008200"/>
              </a:solidFill>
              <a:latin typeface="Verdana" panose="020B0604030504040204" pitchFamily="34" charset="0"/>
            </a:endParaRPr>
          </a:p>
        </p:txBody>
      </p:sp>
      <p:pic>
        <p:nvPicPr>
          <p:cNvPr id="2050" name="Picture 2" descr="vfun_circulito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19" y="2882673"/>
            <a:ext cx="57150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fun_circulito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19" y="3219224"/>
            <a:ext cx="57150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fun_circulito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69" y="3555774"/>
            <a:ext cx="57150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2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Empresa sostenible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Estas empresas se esta constituyendo dentro del índice porque cumplen con los más altos estándares de sostenibilidad a nivel departamental. Además todas tienen como objetivo generar un equilibrio económico, social y ambiental dentro de su estrategia de negocio.</a:t>
            </a:r>
          </a:p>
          <a:p>
            <a:r>
              <a:rPr lang="es-ES" dirty="0"/>
              <a:t>se enfocan en implementar políticas de ética y responsabilidad  dentro del gobierno corporativo, generar una cultura de innovación, garantizar un empleo decente, tener un abastecimiento sostenible, usar racionalmente de los recursos naturales y fomentar una vida saludable.</a:t>
            </a:r>
          </a:p>
        </p:txBody>
      </p:sp>
    </p:spTree>
    <p:extLst>
      <p:ext uri="{BB962C8B-B14F-4D97-AF65-F5344CB8AC3E}">
        <p14:creationId xmlns:p14="http://schemas.microsoft.com/office/powerpoint/2010/main" val="15476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Huella de carbono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46839" y="2854234"/>
            <a:ext cx="8825659" cy="3416300"/>
          </a:xfrm>
        </p:spPr>
        <p:txBody>
          <a:bodyPr/>
          <a:lstStyle/>
          <a:p>
            <a:pPr algn="ctr"/>
            <a:r>
              <a:rPr lang="es-CO" dirty="0"/>
              <a:t>El mantener el reciclaje  de envases plásticos y la reutilización de los mismos mantener los elementos con los que se hace el producto sean naturales y adoptar medidas de cuidado del ambiente es uno de los pilares y los principios de esta empresa que se esta constituyendo para fortalecer y cuidar las medidas futuras preservar la raza individual de mascotas y la de los humanos reduciendo el daño en los mares y en las zonas aledañas del territorio previniendo que no lleguen a los ríos yacimientos y manantiales para el 2025  generando a los habitantes una conciencia de medio ambiente natural.</a:t>
            </a:r>
          </a:p>
        </p:txBody>
      </p:sp>
    </p:spTree>
    <p:extLst>
      <p:ext uri="{BB962C8B-B14F-4D97-AF65-F5344CB8AC3E}">
        <p14:creationId xmlns:p14="http://schemas.microsoft.com/office/powerpoint/2010/main" val="3847441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  ORGANIZACIONAL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427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DOFA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0EE4AE4-7C6D-4907-8811-6835A4C819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620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11FF0461-4BFB-4871-8BA8-55156F70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353" y="1888398"/>
            <a:ext cx="8761413" cy="706964"/>
          </a:xfrm>
        </p:spPr>
        <p:txBody>
          <a:bodyPr/>
          <a:lstStyle/>
          <a:p>
            <a:pPr algn="ctr"/>
            <a:r>
              <a:rPr lang="es-CO" sz="4800" b="1" dirty="0">
                <a:latin typeface="Arial" pitchFamily="34" charset="0"/>
                <a:cs typeface="Arial" pitchFamily="34" charset="0"/>
              </a:rPr>
              <a:t>G</a:t>
            </a:r>
            <a:r>
              <a:rPr lang="es-ES" sz="4800" b="1" dirty="0" err="1">
                <a:latin typeface="Arial" pitchFamily="34" charset="0"/>
                <a:cs typeface="Arial" pitchFamily="34" charset="0"/>
              </a:rPr>
              <a:t>reen</a:t>
            </a:r>
            <a:r>
              <a:rPr lang="es-ES" sz="4800" b="1" dirty="0">
                <a:latin typeface="Arial" pitchFamily="34" charset="0"/>
                <a:cs typeface="Arial" pitchFamily="34" charset="0"/>
              </a:rPr>
              <a:t> Pawts</a:t>
            </a:r>
            <a:br>
              <a:rPr lang="es-CO" sz="4800" dirty="0"/>
            </a:br>
            <a:endParaRPr lang="es-ES" sz="480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5D18-30F1-42B2-9C02-414736A6D2BC}" type="datetime1">
              <a:rPr lang="es-ES" smtClean="0"/>
              <a:t>15/05/2021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TGTH 1095965  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282186" y="2471208"/>
            <a:ext cx="2819746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Instituciones sociales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91863" y="3223270"/>
            <a:ext cx="11208274" cy="2264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Bienestar social en las entidades del estado (gobernación, I.C.B.F, </a:t>
            </a:r>
            <a:r>
              <a:rPr lang="es-CO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Sisben</a:t>
            </a: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Sena, estado, policía nacional, bomberos)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/>
              <a:t>Brigadas de salud con: Bienestar familiar,  E.P.S,  SISBEN)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488F58-7F77-4E1E-BA46-F03D67773714}"/>
              </a:ext>
            </a:extLst>
          </p:cNvPr>
          <p:cNvSpPr/>
          <p:nvPr/>
        </p:nvSpPr>
        <p:spPr>
          <a:xfrm>
            <a:off x="2491007" y="767482"/>
            <a:ext cx="6596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PLAN DE BIENESTAR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550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451AC92-EC88-4C61-B2B3-2FED8BF5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Campañas de salud</a:t>
            </a: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328-4919-4BF4-AE96-1FFACDE1354F}" type="datetime1">
              <a:rPr lang="es-ES" smtClean="0"/>
              <a:t>15/05/2021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TGTH 1095965  Alix Meneses    Ana Maria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1981200" y="3376172"/>
            <a:ext cx="8293994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gratis (Campañas de salud, campañas de prevención, brigadas de emergencia, charlas educativas de protección) </a:t>
            </a:r>
          </a:p>
        </p:txBody>
      </p:sp>
    </p:spTree>
    <p:extLst>
      <p:ext uri="{BB962C8B-B14F-4D97-AF65-F5344CB8AC3E}">
        <p14:creationId xmlns:p14="http://schemas.microsoft.com/office/powerpoint/2010/main" val="324469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Función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3051" y="2429691"/>
            <a:ext cx="8825659" cy="3317966"/>
          </a:xfrm>
        </p:spPr>
        <p:txBody>
          <a:bodyPr>
            <a:normAutofit/>
          </a:bodyPr>
          <a:lstStyle/>
          <a:p>
            <a:pPr algn="ctr"/>
            <a:r>
              <a:rPr lang="es-ES" sz="2400" dirty="0"/>
              <a:t>Dar solución a los problemas de prevención salud y cuidado de nuestras mascotas  con talento humano creando conocimiento para el beneficio de los ciudadanos y las personas externas empleando las competencias laborales previstas por el currículo.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27590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FF48AF5-D13B-4102-A7E3-5D7DED7F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Espacios para comedores</a:t>
            </a: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328-4919-4BF4-AE96-1FFACDE1354F}" type="datetime1">
              <a:rPr lang="es-ES" smtClean="0"/>
              <a:t>15/05/2021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TGTH 1095965  Alix Meneses    Ana Maria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386885" y="3215259"/>
            <a:ext cx="6903076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Modificación en los espacios de trabajo para el agrado del trabajador creatividad y satisfacción. </a:t>
            </a:r>
          </a:p>
        </p:txBody>
      </p:sp>
    </p:spTree>
    <p:extLst>
      <p:ext uri="{BB962C8B-B14F-4D97-AF65-F5344CB8AC3E}">
        <p14:creationId xmlns:p14="http://schemas.microsoft.com/office/powerpoint/2010/main" val="2030571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7CC446A-5B01-4231-B1C6-7860B98A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260685"/>
            <a:ext cx="8761413" cy="706964"/>
          </a:xfrm>
        </p:spPr>
        <p:txBody>
          <a:bodyPr/>
          <a:lstStyle/>
          <a:p>
            <a:r>
              <a:rPr lang="es-CO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CAMBIO DE LOS NOMBRE DE LOS CARGOS </a:t>
            </a:r>
            <a:br>
              <a:rPr lang="es-CO" sz="3600" b="1" dirty="0"/>
            </a:b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328-4919-4BF4-AE96-1FFACDE1354F}" type="datetime1">
              <a:rPr lang="es-ES" smtClean="0"/>
              <a:t>15/05/2021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TGTH 1095965  Alix Meneses    Ana Maria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1981201" y="2587376"/>
            <a:ext cx="8429223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Incentivos para  los trabajadores  con un nombre agradable ( angel de servicio, Director de la felicidad (Director de recursos humanos), Ninja del social media ( axis o sistemas), jefe de disculpas (atención al cliente), directo de las primeras impresiones (recepcionista, Domiciliario), gurú de la innovación; coordinador de sueños(presidente), interprete de la imaginación (diseñador gráfico)gerente de conocimiento(vendedor) ,gerente de transparencia( nomina, financiero) director de valores,</a:t>
            </a:r>
          </a:p>
        </p:txBody>
      </p:sp>
    </p:spTree>
    <p:extLst>
      <p:ext uri="{BB962C8B-B14F-4D97-AF65-F5344CB8AC3E}">
        <p14:creationId xmlns:p14="http://schemas.microsoft.com/office/powerpoint/2010/main" val="3467693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02790D1-398F-4255-A68D-4FD5FD9A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Cronograma de actividades de </a:t>
            </a:r>
            <a:r>
              <a:rPr lang="es-CO" dirty="0" err="1"/>
              <a:t>cumplaños</a:t>
            </a: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328-4919-4BF4-AE96-1FFACDE1354F}" type="datetime1">
              <a:rPr lang="es-ES" smtClean="0"/>
              <a:t>15/05/2021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TGTH 1095965  Alix Meneses    Ana Maria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592946" y="3569354"/>
            <a:ext cx="7083381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ELABORARUN CRONOGRAMA DE ACTIVIDADES EN UN CALENDARIO MARCADOS CON ROJO (HACERLO). </a:t>
            </a:r>
          </a:p>
        </p:txBody>
      </p:sp>
    </p:spTree>
    <p:extLst>
      <p:ext uri="{BB962C8B-B14F-4D97-AF65-F5344CB8AC3E}">
        <p14:creationId xmlns:p14="http://schemas.microsoft.com/office/powerpoint/2010/main" val="2038346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328-4919-4BF4-AE96-1FFACDE1354F}" type="datetime1">
              <a:rPr lang="es-ES" smtClean="0"/>
              <a:t>15/05/2021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TGTH 1095965  Alix Meneses    Ana Maria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386884" y="3337825"/>
            <a:ext cx="8281116" cy="1380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ACTIVIDADES DE INTEGRACION (Viajes:   con un integrante de la familia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Melgar personal antiguo, Pausas activas, Tejo o rana).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989718" y="1087961"/>
            <a:ext cx="4212563" cy="942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ACTIVIDADES:</a:t>
            </a:r>
          </a:p>
        </p:txBody>
      </p:sp>
    </p:spTree>
    <p:extLst>
      <p:ext uri="{BB962C8B-B14F-4D97-AF65-F5344CB8AC3E}">
        <p14:creationId xmlns:p14="http://schemas.microsoft.com/office/powerpoint/2010/main" val="3985623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828C174-999F-4C69-B3BA-96000AB1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Recreación</a:t>
            </a: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328-4919-4BF4-AE96-1FFACDE1354F}" type="datetime1">
              <a:rPr lang="es-ES" smtClean="0"/>
              <a:t>15/05/2021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TGTH 1095965  Alix Meneses    Ana Maria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309612" y="2938290"/>
            <a:ext cx="6072389" cy="1980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Programas de deportes e integración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Tejo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Rana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futbol</a:t>
            </a:r>
          </a:p>
        </p:txBody>
      </p:sp>
    </p:spTree>
    <p:extLst>
      <p:ext uri="{BB962C8B-B14F-4D97-AF65-F5344CB8AC3E}">
        <p14:creationId xmlns:p14="http://schemas.microsoft.com/office/powerpoint/2010/main" val="340322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6812472-B0D7-4F54-B46B-5802255C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328-4919-4BF4-AE96-1FFACDE1354F}" type="datetime1">
              <a:rPr lang="es-ES" smtClean="0"/>
              <a:t>15/05/2021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TGTH 1095965  Alix Meneses    Ana Maria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412642" y="3633748"/>
            <a:ext cx="7547020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ELABORAR ENCUESTAS DE CLIMA ORGANIZACIONAL PARA TODAS LAS AREAS DE TRABAJO 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09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2CA4026-528C-4040-B595-64A4BBC3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328-4919-4BF4-AE96-1FFACDE1354F}" type="datetime1">
              <a:rPr lang="es-ES" smtClean="0"/>
              <a:t>15/05/2021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TGTH 1095965  Alix Meneses    Ana Maria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541432" y="3527810"/>
            <a:ext cx="7875431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Capacitaciones: realizar capacitaciones según el centro de trabajo. </a:t>
            </a:r>
          </a:p>
        </p:txBody>
      </p:sp>
    </p:spTree>
    <p:extLst>
      <p:ext uri="{BB962C8B-B14F-4D97-AF65-F5344CB8AC3E}">
        <p14:creationId xmlns:p14="http://schemas.microsoft.com/office/powerpoint/2010/main" val="169156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7C9AE79-598F-4671-9F27-584BE346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328-4919-4BF4-AE96-1FFACDE1354F}" type="datetime1">
              <a:rPr lang="es-ES" smtClean="0"/>
              <a:t>15/05/2021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TGTH 1095965  Alix Meneses    Ana Maria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348248" y="3577214"/>
            <a:ext cx="7862552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Capacitaciones de estudio: </a:t>
            </a:r>
            <a:r>
              <a:rPr lang="es-CO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Capacitaciones para las</a:t>
            </a: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esposas (Cocina, costura, arte contri, natación, instrumentación) con Comfenalco)</a:t>
            </a:r>
          </a:p>
        </p:txBody>
      </p:sp>
    </p:spTree>
    <p:extLst>
      <p:ext uri="{BB962C8B-B14F-4D97-AF65-F5344CB8AC3E}">
        <p14:creationId xmlns:p14="http://schemas.microsoft.com/office/powerpoint/2010/main" val="4279551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BC0733A-4A59-4E69-B77A-61D83568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328-4919-4BF4-AE96-1FFACDE1354F}" type="datetime1">
              <a:rPr lang="es-ES" smtClean="0"/>
              <a:t>15/05/2021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TGTH 1095965  Alix Meneses    Ana Maria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406203" y="3379628"/>
            <a:ext cx="8364828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Recreación y cultura: realizar actividades de integración o motivación (serenatas, amigo secreto).</a:t>
            </a:r>
          </a:p>
        </p:txBody>
      </p:sp>
    </p:spTree>
    <p:extLst>
      <p:ext uri="{BB962C8B-B14F-4D97-AF65-F5344CB8AC3E}">
        <p14:creationId xmlns:p14="http://schemas.microsoft.com/office/powerpoint/2010/main" val="44949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B40A975-E4E1-490B-B5FB-E0D8230B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328-4919-4BF4-AE96-1FFACDE1354F}" type="datetime1">
              <a:rPr lang="es-ES" smtClean="0"/>
              <a:t>15/05/2021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TGTH 1095965  Alix Meneses    Ana Maria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1800896" y="3421172"/>
            <a:ext cx="8409904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Incentivos: entregar estimulas a los trabajadores reconocimientos por ventas anchetas, diplomas en bandejas de plata utensilios bonos para la casa).</a:t>
            </a:r>
          </a:p>
        </p:txBody>
      </p:sp>
    </p:spTree>
    <p:extLst>
      <p:ext uri="{BB962C8B-B14F-4D97-AF65-F5344CB8AC3E}">
        <p14:creationId xmlns:p14="http://schemas.microsoft.com/office/powerpoint/2010/main" val="241982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MISION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3051" y="2429691"/>
            <a:ext cx="8825659" cy="3317966"/>
          </a:xfrm>
        </p:spPr>
        <p:txBody>
          <a:bodyPr>
            <a:normAutofit/>
          </a:bodyPr>
          <a:lstStyle/>
          <a:p>
            <a:pPr algn="ctr"/>
            <a:r>
              <a:rPr lang="es-ES" sz="2400" dirty="0"/>
              <a:t>Somos una empresa cuyo  objetivo es crecer a nivel global en venta de productos para mascotas  ampliándonos  con una proyección futura a  trabajar en una  de calidad de vida para nuestros clientes, teniendo en cuenta la capacitación de nuestro personal en calidad, eficiencia y  garantizando el éxito de nuestra empresa en un 20% durante el 2023 a nivel departamental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928302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881B5B7-0CE7-44FE-AA40-B4A04117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328-4919-4BF4-AE96-1FFACDE1354F}" type="datetime1">
              <a:rPr lang="es-ES" smtClean="0"/>
              <a:t>15/05/2021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TGTH 1095965  Alix Meneses    Ana Maria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979314" y="3305412"/>
            <a:ext cx="7688687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Despedida: realizar una despedida a final de año dependiendo los planes de bienestar. </a:t>
            </a:r>
          </a:p>
        </p:txBody>
      </p:sp>
    </p:spTree>
    <p:extLst>
      <p:ext uri="{BB962C8B-B14F-4D97-AF65-F5344CB8AC3E}">
        <p14:creationId xmlns:p14="http://schemas.microsoft.com/office/powerpoint/2010/main" val="2231443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1FB88-47E9-4110-A041-A6E1D54B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548" y="1273387"/>
            <a:ext cx="8825660" cy="1822514"/>
          </a:xfrm>
        </p:spPr>
        <p:txBody>
          <a:bodyPr/>
          <a:lstStyle/>
          <a:p>
            <a:r>
              <a:rPr lang="es-CO" dirty="0"/>
              <a:t>Convocatoria de empleo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7F7A08-3F88-4C0E-97CF-40B9DE157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325" y="4741818"/>
            <a:ext cx="8825659" cy="2227767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Paginas de empleo</a:t>
            </a:r>
          </a:p>
          <a:p>
            <a:r>
              <a:rPr lang="es-CO" dirty="0">
                <a:solidFill>
                  <a:schemeClr val="tx1"/>
                </a:solidFill>
              </a:rPr>
              <a:t>Facebook y redes sociales</a:t>
            </a:r>
          </a:p>
          <a:p>
            <a:r>
              <a:rPr lang="es-CO" dirty="0">
                <a:solidFill>
                  <a:schemeClr val="tx1"/>
                </a:solidFill>
              </a:rPr>
              <a:t>WhatsApp y vos a voz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7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4911" y="2707758"/>
            <a:ext cx="9542178" cy="2698206"/>
          </a:xfrm>
        </p:spPr>
        <p:txBody>
          <a:bodyPr>
            <a:normAutofit fontScale="92500"/>
          </a:bodyPr>
          <a:lstStyle/>
          <a:p>
            <a:r>
              <a:rPr lang="es-ES" sz="2800" dirty="0"/>
              <a:t>Queremos garantizar el crecimiento  y el desarrollo sostenible y colectivo de nuestra empresa Green Pawts productos de aseo para mascotas en un 70%   teniendo en cuenta la responsabilidad social empresarial promoviendo el impacto de medio ambiente  en mayo 20  del 2025 en el departamento del Tolima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69942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propósito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4911" y="2707758"/>
            <a:ext cx="9542178" cy="2698206"/>
          </a:xfrm>
        </p:spPr>
        <p:txBody>
          <a:bodyPr>
            <a:normAutofit/>
          </a:bodyPr>
          <a:lstStyle/>
          <a:p>
            <a:r>
              <a:rPr lang="es-ES" sz="2800" dirty="0"/>
              <a:t>Nuestro objetivo es crecer, en una calidad y producción en productos relacionados a aseo domésticos. Proporcionándoles salud y cuidado accesibilidad y comodidad, garantizarían  la eficacia de nuestro producto y a si establecer al cliente como un beneficio  satisfactorio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4786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3314700"/>
            <a:ext cx="8825659" cy="2146300"/>
          </a:xfrm>
        </p:spPr>
        <p:txBody>
          <a:bodyPr/>
          <a:lstStyle/>
          <a:p>
            <a:r>
              <a:rPr lang="es-ES" dirty="0"/>
              <a:t>Ser lideres en la comercialización y ventas en Productos de </a:t>
            </a:r>
            <a:r>
              <a:rPr lang="es-ES" dirty="0" err="1"/>
              <a:t>shampoo</a:t>
            </a:r>
            <a:r>
              <a:rPr lang="es-ES" dirty="0"/>
              <a:t> para mascotas  de la empresa Green Pawts  en un 90%  Desde el  15 de  Mayo del presente año en el departamento del Tolima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782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 </a:t>
            </a:r>
            <a:r>
              <a:rPr lang="es-ES" sz="3600" b="1" dirty="0">
                <a:latin typeface="Arial" pitchFamily="34" charset="0"/>
                <a:cs typeface="Arial" pitchFamily="34" charset="0"/>
              </a:rPr>
              <a:t>Objetivo especifico</a:t>
            </a:r>
            <a:br>
              <a:rPr lang="es-CO" sz="3600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3314700"/>
            <a:ext cx="8825659" cy="2146300"/>
          </a:xfrm>
        </p:spPr>
        <p:txBody>
          <a:bodyPr/>
          <a:lstStyle/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Cumplir oportunamente con los productos de comercializados  un 80% el grado de satisfacción de la empresa Green </a:t>
            </a:r>
            <a:r>
              <a:rPr lang="es-CO" sz="1800" dirty="0" err="1">
                <a:latin typeface="Arial" panose="020B0604020202020204" pitchFamily="34" charset="0"/>
                <a:cs typeface="Arial" panose="020B0604020202020204" pitchFamily="34" charset="0"/>
              </a:rPr>
              <a:t>Pawts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 en optimas condiciones en el domicilio de nuestros clientes en el departamento del Tolima durante un periodo próximo al 2021 – 2022. </a:t>
            </a:r>
          </a:p>
        </p:txBody>
      </p:sp>
    </p:spTree>
    <p:extLst>
      <p:ext uri="{BB962C8B-B14F-4D97-AF65-F5344CB8AC3E}">
        <p14:creationId xmlns:p14="http://schemas.microsoft.com/office/powerpoint/2010/main" val="347329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Metas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99454" y="3429000"/>
            <a:ext cx="8825659" cy="1244600"/>
          </a:xfrm>
        </p:spPr>
        <p:txBody>
          <a:bodyPr/>
          <a:lstStyle/>
          <a:p>
            <a:pPr algn="ctr"/>
            <a:r>
              <a:rPr lang="es-ES" dirty="0"/>
              <a:t>Aumentar las visitas de nuestro sitio web en un 50% (de 1.000 a 1.500 al mes) para el lanzamiento de nuestro nuevo producto el 31 de Mayo de 2021.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551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Estrategias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99454" y="3429000"/>
            <a:ext cx="8825659" cy="1244600"/>
          </a:xfrm>
        </p:spPr>
        <p:txBody>
          <a:bodyPr/>
          <a:lstStyle/>
          <a:p>
            <a:pPr algn="ctr"/>
            <a:r>
              <a:rPr lang="es-CO" dirty="0"/>
              <a:t>Dar a conocer el producto por redes sociales impulsarlo con amigos y conocidos y ofrecer en veterinarias para soporte de distribución canina y felina</a:t>
            </a:r>
          </a:p>
        </p:txBody>
      </p:sp>
    </p:spTree>
    <p:extLst>
      <p:ext uri="{BB962C8B-B14F-4D97-AF65-F5344CB8AC3E}">
        <p14:creationId xmlns:p14="http://schemas.microsoft.com/office/powerpoint/2010/main" val="1553808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1448</Words>
  <Application>Microsoft Office PowerPoint</Application>
  <PresentationFormat>Panorámica</PresentationFormat>
  <Paragraphs>131</Paragraphs>
  <Slides>31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</vt:lpstr>
      <vt:lpstr>Berlin Sans FB Demi</vt:lpstr>
      <vt:lpstr>Calibri</vt:lpstr>
      <vt:lpstr>Century Gothic</vt:lpstr>
      <vt:lpstr>Verdana</vt:lpstr>
      <vt:lpstr>Wingdings</vt:lpstr>
      <vt:lpstr>Wingdings 3</vt:lpstr>
      <vt:lpstr>Sala de reuniones Ion</vt:lpstr>
      <vt:lpstr>MI EMPRESA</vt:lpstr>
      <vt:lpstr>Función</vt:lpstr>
      <vt:lpstr>MISION</vt:lpstr>
      <vt:lpstr>VISION</vt:lpstr>
      <vt:lpstr>propósito</vt:lpstr>
      <vt:lpstr>OBJETIVOS</vt:lpstr>
      <vt:lpstr> Objetivo especifico </vt:lpstr>
      <vt:lpstr>Metas</vt:lpstr>
      <vt:lpstr>Estrategias</vt:lpstr>
      <vt:lpstr>ESTRATEGIAS</vt:lpstr>
      <vt:lpstr>valores</vt:lpstr>
      <vt:lpstr>POLITICA DE CALIDAD </vt:lpstr>
      <vt:lpstr>OBJETIVOS DE CALIDAD </vt:lpstr>
      <vt:lpstr>Empresa sostenible</vt:lpstr>
      <vt:lpstr>Huella de carbono</vt:lpstr>
      <vt:lpstr>PLAN  ORGANIZACIONAL</vt:lpstr>
      <vt:lpstr>DOFA</vt:lpstr>
      <vt:lpstr>Green Pawts </vt:lpstr>
      <vt:lpstr>Campañas de salud</vt:lpstr>
      <vt:lpstr>Espacios para comedores</vt:lpstr>
      <vt:lpstr>CAMBIO DE LOS NOMBRE DE LOS CARGOS  </vt:lpstr>
      <vt:lpstr>Cronograma de actividades de cumplaños</vt:lpstr>
      <vt:lpstr>Presentación de PowerPoint</vt:lpstr>
      <vt:lpstr>Recreación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Convocatoria de empleo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EMPRESA</dc:title>
  <dc:creator>angelica meneses</dc:creator>
  <cp:lastModifiedBy>angelica meneses</cp:lastModifiedBy>
  <cp:revision>18</cp:revision>
  <dcterms:modified xsi:type="dcterms:W3CDTF">2021-05-14T23:42:24Z</dcterms:modified>
</cp:coreProperties>
</file>