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0" r:id="rId2"/>
    <p:sldId id="389" r:id="rId3"/>
    <p:sldId id="326" r:id="rId4"/>
    <p:sldId id="327" r:id="rId5"/>
    <p:sldId id="395" r:id="rId6"/>
    <p:sldId id="388" r:id="rId7"/>
    <p:sldId id="365" r:id="rId8"/>
    <p:sldId id="331" r:id="rId9"/>
    <p:sldId id="330" r:id="rId10"/>
    <p:sldId id="359" r:id="rId11"/>
    <p:sldId id="373" r:id="rId12"/>
    <p:sldId id="390" r:id="rId13"/>
    <p:sldId id="325" r:id="rId14"/>
    <p:sldId id="340" r:id="rId15"/>
    <p:sldId id="382" r:id="rId16"/>
    <p:sldId id="368" r:id="rId17"/>
    <p:sldId id="391" r:id="rId18"/>
    <p:sldId id="369" r:id="rId19"/>
    <p:sldId id="315" r:id="rId20"/>
    <p:sldId id="333" r:id="rId21"/>
    <p:sldId id="377" r:id="rId22"/>
    <p:sldId id="338" r:id="rId23"/>
    <p:sldId id="334" r:id="rId24"/>
    <p:sldId id="316" r:id="rId25"/>
    <p:sldId id="386" r:id="rId26"/>
    <p:sldId id="317" r:id="rId27"/>
    <p:sldId id="392" r:id="rId28"/>
    <p:sldId id="318" r:id="rId29"/>
    <p:sldId id="319" r:id="rId30"/>
    <p:sldId id="358" r:id="rId31"/>
    <p:sldId id="304" r:id="rId32"/>
    <p:sldId id="310" r:id="rId33"/>
    <p:sldId id="370" r:id="rId34"/>
    <p:sldId id="393" r:id="rId35"/>
    <p:sldId id="353" r:id="rId36"/>
    <p:sldId id="372" r:id="rId37"/>
    <p:sldId id="347" r:id="rId38"/>
    <p:sldId id="345" r:id="rId39"/>
    <p:sldId id="346" r:id="rId40"/>
    <p:sldId id="371" r:id="rId41"/>
    <p:sldId id="394" r:id="rId42"/>
    <p:sldId id="306" r:id="rId43"/>
    <p:sldId id="348" r:id="rId44"/>
    <p:sldId id="307" r:id="rId45"/>
    <p:sldId id="308" r:id="rId46"/>
    <p:sldId id="301" r:id="rId47"/>
    <p:sldId id="321" r:id="rId48"/>
    <p:sldId id="303" r:id="rId49"/>
    <p:sldId id="349" r:id="rId50"/>
    <p:sldId id="350" r:id="rId51"/>
    <p:sldId id="302" r:id="rId52"/>
    <p:sldId id="352" r:id="rId53"/>
  </p:sldIdLst>
  <p:sldSz cx="9144000" cy="6858000" type="screen4x3"/>
  <p:notesSz cx="6743700" cy="9880600"/>
  <p:defaultTextStyle>
    <a:defPPr>
      <a:defRPr lang="en-US"/>
    </a:defPPr>
    <a:lvl1pPr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40000"/>
      </a:spcBef>
      <a:spcAft>
        <a:spcPct val="0"/>
      </a:spcAft>
      <a:buClr>
        <a:schemeClr val="hlink"/>
      </a:buClr>
      <a:buFont typeface="Wingdings" pitchFamily="2" charset="2"/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FFFF"/>
    <a:srgbClr val="66FFFF"/>
    <a:srgbClr val="FFCC66"/>
    <a:srgbClr val="CCECFF"/>
    <a:srgbClr val="FF99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5" autoAdjust="0"/>
  </p:normalViewPr>
  <p:slideViewPr>
    <p:cSldViewPr>
      <p:cViewPr varScale="1">
        <p:scale>
          <a:sx n="97" d="100"/>
          <a:sy n="97" d="100"/>
        </p:scale>
        <p:origin x="102" y="26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47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10595" name="Rectangle 14745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10596" name="Rectangle 14745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225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Wingdings" pitchFamily="2" charset="2"/>
              <a:buChar char="§"/>
              <a:defRPr sz="1200"/>
            </a:lvl1pPr>
          </a:lstStyle>
          <a:p>
            <a:endParaRPr lang="en-GB"/>
          </a:p>
        </p:txBody>
      </p:sp>
      <p:sp>
        <p:nvSpPr>
          <p:cNvPr id="147461" name="Slide Number Placeholder 14746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86888"/>
            <a:ext cx="2922587" cy="4937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Char char="§"/>
              <a:defRPr sz="1200"/>
            </a:lvl1pPr>
          </a:lstStyle>
          <a:p>
            <a:fld id="{591A332D-77FD-45FE-8A12-1935AB9CB8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50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1196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6323" name="Rectangle 211970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56324" name="Rectangle 21197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40300" cy="37052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3" name="Notes Placeholder 21197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92650"/>
            <a:ext cx="5394325" cy="44465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6326" name="Rectangle 211973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211975" name="Slide Number Placeholder 21197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85300"/>
            <a:ext cx="2922588" cy="4937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itchFamily="34" charset="0"/>
              </a:defRPr>
            </a:lvl1pPr>
          </a:lstStyle>
          <a:p>
            <a:fld id="{00BEB5B7-D0F9-4782-8C49-FC1ACB297D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44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8409A0E-491A-4375-BDA3-880AC0EF8BC6}" type="slidenum">
              <a:rPr lang="en-GB"/>
              <a:pPr/>
              <a:t>1</a:t>
            </a:fld>
            <a:endParaRPr lang="en-GB"/>
          </a:p>
        </p:txBody>
      </p:sp>
      <p:sp>
        <p:nvSpPr>
          <p:cNvPr id="57346" name="Rectangle 21299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7347" name="Rectangle 21299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67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E6DD910-70A9-4C94-93A9-7F6D6582CB66}" type="slidenum">
              <a:rPr lang="en-GB"/>
              <a:pPr/>
              <a:t>10</a:t>
            </a:fld>
            <a:endParaRPr lang="en-GB"/>
          </a:p>
        </p:txBody>
      </p:sp>
      <p:sp>
        <p:nvSpPr>
          <p:cNvPr id="66562" name="Rectangle 2744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6563" name="Rectangle 27443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13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7586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1E4D2-8726-40FE-BFD6-6331F4EAE278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6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12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6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CF4CFF-2B7F-4ACA-A0A7-882B79AB7104}" type="slidenum">
              <a:rPr lang="en-GB"/>
              <a:pPr/>
              <a:t>13</a:t>
            </a:fld>
            <a:endParaRPr lang="en-GB"/>
          </a:p>
        </p:txBody>
      </p:sp>
      <p:sp>
        <p:nvSpPr>
          <p:cNvPr id="69634" name="Rectangle 22323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9635" name="Rectangle 22323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2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E58D521-C217-45BB-B448-703DCAE38AB7}" type="slidenum">
              <a:rPr lang="en-GB"/>
              <a:pPr/>
              <a:t>14</a:t>
            </a:fld>
            <a:endParaRPr lang="en-GB"/>
          </a:p>
        </p:txBody>
      </p:sp>
      <p:sp>
        <p:nvSpPr>
          <p:cNvPr id="70658" name="Rectangle 2273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0659" name="Rectangle 2273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9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5999CD2-2CED-4E16-9A34-DC45EA990CF7}" type="slidenum">
              <a:rPr lang="en-GB"/>
              <a:pPr/>
              <a:t>15</a:t>
            </a:fld>
            <a:endParaRPr lang="en-GB"/>
          </a:p>
        </p:txBody>
      </p:sp>
      <p:sp>
        <p:nvSpPr>
          <p:cNvPr id="71682" name="Rectangle 290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1683" name="Rectangle 290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1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A08589-EE37-42FB-9478-17CA92F6CB03}" type="slidenum">
              <a:rPr lang="en-GB"/>
              <a:pPr/>
              <a:t>16</a:t>
            </a:fld>
            <a:endParaRPr lang="en-GB"/>
          </a:p>
        </p:txBody>
      </p:sp>
      <p:sp>
        <p:nvSpPr>
          <p:cNvPr id="72706" name="Rectangle 2928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2707" name="Rectangle 2928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1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17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942609C-D1C3-4713-8B2A-C281333C905A}" type="slidenum">
              <a:rPr lang="en-GB"/>
              <a:pPr/>
              <a:t>18</a:t>
            </a:fld>
            <a:endParaRPr lang="en-GB"/>
          </a:p>
        </p:txBody>
      </p:sp>
      <p:sp>
        <p:nvSpPr>
          <p:cNvPr id="73730" name="Rectangle 29696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3731" name="Rectangle 2969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4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21D5CF-D836-4793-AC36-BDA1229BEF82}" type="slidenum">
              <a:rPr lang="en-GB"/>
              <a:pPr/>
              <a:t>19</a:t>
            </a:fld>
            <a:endParaRPr lang="en-GB"/>
          </a:p>
        </p:txBody>
      </p:sp>
      <p:sp>
        <p:nvSpPr>
          <p:cNvPr id="74754" name="Rectangle 22835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4755" name="Rectangle 22835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2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563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03BA5B-491F-4706-8189-67BFF93F06F8}" type="slidenum">
              <a:rPr lang="en-GB"/>
              <a:pPr/>
              <a:t>20</a:t>
            </a:fld>
            <a:endParaRPr lang="en-GB"/>
          </a:p>
        </p:txBody>
      </p:sp>
      <p:sp>
        <p:nvSpPr>
          <p:cNvPr id="75778" name="Rectangle 22937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5779" name="Rectangle 22937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22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B5B7-D0F9-4782-8C49-FC1ACB297D1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2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61C22C-2813-4DD0-A2C6-EC043A3F023E}" type="slidenum">
              <a:rPr lang="en-GB"/>
              <a:pPr/>
              <a:t>22</a:t>
            </a:fld>
            <a:endParaRPr lang="en-GB"/>
          </a:p>
        </p:txBody>
      </p:sp>
      <p:sp>
        <p:nvSpPr>
          <p:cNvPr id="76802" name="Rectangle 23040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6803" name="Rectangle 2304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01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D0213F0-2DD3-4712-8CD4-BB85FC750086}" type="slidenum">
              <a:rPr lang="en-GB"/>
              <a:pPr/>
              <a:t>23</a:t>
            </a:fld>
            <a:endParaRPr lang="en-GB"/>
          </a:p>
        </p:txBody>
      </p:sp>
      <p:sp>
        <p:nvSpPr>
          <p:cNvPr id="77826" name="Rectangle 23142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7827" name="Rectangle 2314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10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40DAB9A-421C-4D26-B84F-4E04E5AF31FF}" type="slidenum">
              <a:rPr lang="en-GB"/>
              <a:pPr/>
              <a:t>24</a:t>
            </a:fld>
            <a:endParaRPr lang="en-GB"/>
          </a:p>
        </p:txBody>
      </p:sp>
      <p:sp>
        <p:nvSpPr>
          <p:cNvPr id="78850" name="Rectangle 23244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8851" name="Rectangle 2324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92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051043B-451E-4F10-AE20-C18CE86B8661}" type="slidenum">
              <a:rPr lang="en-GB"/>
              <a:pPr/>
              <a:t>25</a:t>
            </a:fld>
            <a:endParaRPr lang="en-GB"/>
          </a:p>
        </p:txBody>
      </p:sp>
      <p:sp>
        <p:nvSpPr>
          <p:cNvPr id="90114" name="Rectangle 2426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0115" name="Rectangle 2426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2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3079E53-C542-4618-BD75-CB84C3B52A56}" type="slidenum">
              <a:rPr lang="en-GB"/>
              <a:pPr/>
              <a:t>26</a:t>
            </a:fld>
            <a:endParaRPr lang="en-GB"/>
          </a:p>
        </p:txBody>
      </p:sp>
      <p:sp>
        <p:nvSpPr>
          <p:cNvPr id="79874" name="Rectangle 2334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9875" name="Rectangle 23347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01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27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22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8B7F54B-A1B6-417B-84D4-263A2EDFD987}" type="slidenum">
              <a:rPr lang="en-GB"/>
              <a:pPr/>
              <a:t>28</a:t>
            </a:fld>
            <a:endParaRPr lang="en-GB"/>
          </a:p>
        </p:txBody>
      </p:sp>
      <p:sp>
        <p:nvSpPr>
          <p:cNvPr id="81922" name="Rectangle 2355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1923" name="Rectangle 2355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4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0D970A-D46D-480A-A2A7-A1848472E77E}" type="slidenum">
              <a:rPr lang="en-GB"/>
              <a:pPr/>
              <a:t>29</a:t>
            </a:fld>
            <a:endParaRPr lang="en-GB"/>
          </a:p>
        </p:txBody>
      </p:sp>
      <p:sp>
        <p:nvSpPr>
          <p:cNvPr id="82946" name="Rectangle 23654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2947" name="Rectangle 23654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8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B364D7-87E2-4D2C-A8DB-0BBC5CA6880C}" type="slidenum">
              <a:rPr lang="en-GB"/>
              <a:pPr/>
              <a:t>3</a:t>
            </a:fld>
            <a:endParaRPr lang="en-GB"/>
          </a:p>
        </p:txBody>
      </p:sp>
      <p:sp>
        <p:nvSpPr>
          <p:cNvPr id="59394" name="Rectangle 2160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9395" name="Rectangle 2160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81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3CD974-98E6-432D-8AEB-59A2047D4E4E}" type="slidenum">
              <a:rPr lang="en-GB"/>
              <a:pPr/>
              <a:t>30</a:t>
            </a:fld>
            <a:endParaRPr lang="en-GB"/>
          </a:p>
        </p:txBody>
      </p:sp>
      <p:sp>
        <p:nvSpPr>
          <p:cNvPr id="80898" name="Rectangle 27238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0899" name="Rectangle 27238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60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04C206-DDE7-4C06-BA6E-A6748BCC89F0}" type="slidenum">
              <a:rPr lang="en-GB"/>
              <a:pPr/>
              <a:t>31</a:t>
            </a:fld>
            <a:endParaRPr lang="en-GB"/>
          </a:p>
        </p:txBody>
      </p:sp>
      <p:sp>
        <p:nvSpPr>
          <p:cNvPr id="92162" name="Rectangle 24473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2163" name="Rectangle 2447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169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8F342DA-294A-439A-8776-B5750AACF5FB}" type="slidenum">
              <a:rPr lang="en-GB"/>
              <a:pPr/>
              <a:t>32</a:t>
            </a:fld>
            <a:endParaRPr lang="en-GB"/>
          </a:p>
        </p:txBody>
      </p:sp>
      <p:sp>
        <p:nvSpPr>
          <p:cNvPr id="93186" name="Rectangle 24576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3187" name="Rectangle 24576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61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26735C-4CB6-472E-8ADA-345A755586A6}" type="slidenum">
              <a:rPr lang="en-GB"/>
              <a:pPr/>
              <a:t>33</a:t>
            </a:fld>
            <a:endParaRPr lang="en-GB"/>
          </a:p>
        </p:txBody>
      </p:sp>
      <p:sp>
        <p:nvSpPr>
          <p:cNvPr id="94210" name="Rectangle 3010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4211" name="Rectangle 3010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22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34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4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C10A629-528E-44E6-9E96-A4F1FC1D4E52}" type="slidenum">
              <a:rPr lang="en-GB"/>
              <a:pPr/>
              <a:t>35</a:t>
            </a:fld>
            <a:endParaRPr lang="en-GB"/>
          </a:p>
        </p:txBody>
      </p:sp>
      <p:sp>
        <p:nvSpPr>
          <p:cNvPr id="83970" name="Rectangle 2611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3971" name="Rectangle 2611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20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59F7CB-781A-46E6-986C-5169AD3B1F9A}" type="slidenum">
              <a:rPr lang="en-GB"/>
              <a:pPr/>
              <a:t>36</a:t>
            </a:fld>
            <a:endParaRPr lang="en-GB"/>
          </a:p>
        </p:txBody>
      </p:sp>
      <p:sp>
        <p:nvSpPr>
          <p:cNvPr id="84994" name="Rectangle 3041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4995" name="Rectangle 3041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1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37A50C-5021-4611-B4FB-0C33EEC5E45F}" type="slidenum">
              <a:rPr lang="en-GB"/>
              <a:pPr/>
              <a:t>37</a:t>
            </a:fld>
            <a:endParaRPr lang="en-GB"/>
          </a:p>
        </p:txBody>
      </p:sp>
      <p:sp>
        <p:nvSpPr>
          <p:cNvPr id="86018" name="Rectangle 24166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6019" name="Rectangle 24166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383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2FAEB27-2CDB-4449-88D6-8B21EC1734AA}" type="slidenum">
              <a:rPr lang="en-GB"/>
              <a:pPr/>
              <a:t>38</a:t>
            </a:fld>
            <a:endParaRPr lang="en-GB"/>
          </a:p>
        </p:txBody>
      </p:sp>
      <p:sp>
        <p:nvSpPr>
          <p:cNvPr id="88066" name="Rectangle 2396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8067" name="Rectangle 2396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04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49524E-DE35-4723-8C43-C2F87045CE54}" type="slidenum">
              <a:rPr lang="en-GB"/>
              <a:pPr/>
              <a:t>39</a:t>
            </a:fld>
            <a:endParaRPr lang="en-GB"/>
          </a:p>
        </p:txBody>
      </p:sp>
      <p:sp>
        <p:nvSpPr>
          <p:cNvPr id="89090" name="Rectangle 24064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9091" name="Rectangle 24064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9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274F37-A3CD-4F63-A4D0-4C8B4D140BA8}" type="slidenum">
              <a:rPr lang="en-GB"/>
              <a:pPr/>
              <a:t>4</a:t>
            </a:fld>
            <a:endParaRPr lang="en-GB"/>
          </a:p>
        </p:txBody>
      </p:sp>
      <p:sp>
        <p:nvSpPr>
          <p:cNvPr id="60418" name="Rectangle 2170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0419" name="Rectangle 2170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27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hape 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87042" name="Shap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5CEA7-A9BF-4141-AAA2-38E7B38C8B4C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370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41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64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35C179-5A85-4632-B818-DBA0BC2C7CBF}" type="slidenum">
              <a:rPr lang="en-GB"/>
              <a:pPr/>
              <a:t>42</a:t>
            </a:fld>
            <a:endParaRPr lang="en-GB"/>
          </a:p>
        </p:txBody>
      </p:sp>
      <p:sp>
        <p:nvSpPr>
          <p:cNvPr id="99330" name="Rectangle 24985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99331" name="Rectangle 24985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737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5E68AC2-7C6B-4A5E-A74C-B81D37C04C43}" type="slidenum">
              <a:rPr lang="en-GB"/>
              <a:pPr/>
              <a:t>43</a:t>
            </a:fld>
            <a:endParaRPr lang="en-GB"/>
          </a:p>
        </p:txBody>
      </p:sp>
      <p:sp>
        <p:nvSpPr>
          <p:cNvPr id="100354" name="Rectangle 24780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0355" name="Rectangle 24781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208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318B02-998F-45C9-8086-1B17B40312CB}" type="slidenum">
              <a:rPr lang="en-GB"/>
              <a:pPr/>
              <a:t>44</a:t>
            </a:fld>
            <a:endParaRPr lang="en-GB"/>
          </a:p>
        </p:txBody>
      </p:sp>
      <p:sp>
        <p:nvSpPr>
          <p:cNvPr id="101378" name="Rectangle 2508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1379" name="Rectangle 2508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4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723AB6-D67A-476C-B814-6F936B35BEFD}" type="slidenum">
              <a:rPr lang="en-GB"/>
              <a:pPr/>
              <a:t>45</a:t>
            </a:fld>
            <a:endParaRPr lang="en-GB"/>
          </a:p>
        </p:txBody>
      </p:sp>
      <p:sp>
        <p:nvSpPr>
          <p:cNvPr id="102402" name="Rectangle 2519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2403" name="Rectangle 2519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82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EDF025-3D30-4BF0-BC69-FDF1C7E02212}" type="slidenum">
              <a:rPr lang="en-GB"/>
              <a:pPr/>
              <a:t>46</a:t>
            </a:fld>
            <a:endParaRPr lang="en-GB"/>
          </a:p>
        </p:txBody>
      </p:sp>
      <p:sp>
        <p:nvSpPr>
          <p:cNvPr id="109570" name="Rectangle 25907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9571" name="Rectangle 25907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77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47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60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E9FFA1D-75BB-41B3-964E-9E6D4200643C}" type="slidenum">
              <a:rPr lang="en-GB"/>
              <a:pPr/>
              <a:t>48</a:t>
            </a:fld>
            <a:endParaRPr lang="en-GB"/>
          </a:p>
        </p:txBody>
      </p:sp>
      <p:sp>
        <p:nvSpPr>
          <p:cNvPr id="104450" name="Rectangle 25395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4451" name="Rectangle 25395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503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15F57C-6B06-43B3-AFA6-D1C4BDB53866}" type="slidenum">
              <a:rPr lang="en-GB"/>
              <a:pPr/>
              <a:t>49</a:t>
            </a:fld>
            <a:endParaRPr lang="en-GB"/>
          </a:p>
        </p:txBody>
      </p:sp>
      <p:sp>
        <p:nvSpPr>
          <p:cNvPr id="105474" name="Rectangle 25497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5475" name="Rectangle 25497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5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274F37-A3CD-4F63-A4D0-4C8B4D140BA8}" type="slidenum">
              <a:rPr lang="en-GB"/>
              <a:pPr/>
              <a:t>5</a:t>
            </a:fld>
            <a:endParaRPr lang="en-GB"/>
          </a:p>
        </p:txBody>
      </p:sp>
      <p:sp>
        <p:nvSpPr>
          <p:cNvPr id="60418" name="Rectangle 21708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0419" name="Rectangle 21709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81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440B49-25BD-4653-B556-6CCDF7E2FA6D}" type="slidenum">
              <a:rPr lang="en-GB"/>
              <a:pPr/>
              <a:t>50</a:t>
            </a:fld>
            <a:endParaRPr lang="en-GB"/>
          </a:p>
        </p:txBody>
      </p:sp>
      <p:sp>
        <p:nvSpPr>
          <p:cNvPr id="106498" name="Rectangle 25600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6499" name="Rectangle 25600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034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B4B33A-2671-43C8-891C-0DA9C141E02A}" type="slidenum">
              <a:rPr lang="en-GB"/>
              <a:pPr/>
              <a:t>51</a:t>
            </a:fld>
            <a:endParaRPr lang="en-GB"/>
          </a:p>
        </p:txBody>
      </p:sp>
      <p:sp>
        <p:nvSpPr>
          <p:cNvPr id="107522" name="Rectangle 25702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7523" name="Rectangle 257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540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98C6080-BF00-4402-89CB-5E4B74F75871}" type="slidenum">
              <a:rPr lang="en-GB"/>
              <a:pPr/>
              <a:t>52</a:t>
            </a:fld>
            <a:endParaRPr lang="en-GB"/>
          </a:p>
        </p:txBody>
      </p:sp>
      <p:sp>
        <p:nvSpPr>
          <p:cNvPr id="108546" name="Rectangle 25804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8547" name="Rectangle 258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1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B4C90A-5EC3-49D5-8560-E7F230BE7B9C}" type="slidenum">
              <a:rPr lang="en-GB"/>
              <a:pPr/>
              <a:t>6</a:t>
            </a:fld>
            <a:endParaRPr lang="en-GB"/>
          </a:p>
        </p:txBody>
      </p:sp>
      <p:sp>
        <p:nvSpPr>
          <p:cNvPr id="103426" name="Rectangle 2529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7" name="Rectangle 25293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4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7774FE8-7004-4936-BBA2-F98C1D6D4CCF}" type="slidenum">
              <a:rPr lang="en-GB"/>
              <a:pPr/>
              <a:t>7</a:t>
            </a:fld>
            <a:endParaRPr lang="en-GB"/>
          </a:p>
        </p:txBody>
      </p:sp>
      <p:sp>
        <p:nvSpPr>
          <p:cNvPr id="65538" name="Rectangle 28672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5539" name="Rectangle 2867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43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5DC440-DFAE-4007-A244-2CF35D3D3F9D}" type="slidenum">
              <a:rPr lang="en-GB"/>
              <a:pPr/>
              <a:t>8</a:t>
            </a:fld>
            <a:endParaRPr lang="en-GB"/>
          </a:p>
        </p:txBody>
      </p:sp>
      <p:sp>
        <p:nvSpPr>
          <p:cNvPr id="61442" name="Rectangle 218113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1443" name="Rectangle 2181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1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EC0898-F3BC-4122-981C-17CE31B2A342}" type="slidenum">
              <a:rPr lang="en-GB"/>
              <a:pPr/>
              <a:t>9</a:t>
            </a:fld>
            <a:endParaRPr lang="en-GB"/>
          </a:p>
        </p:txBody>
      </p:sp>
      <p:sp>
        <p:nvSpPr>
          <p:cNvPr id="62466" name="Rectangle 21913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2467" name="Rectangle 21913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0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7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Group 8"/>
            <p:cNvGrpSpPr>
              <a:grpSpLocks/>
            </p:cNvGrpSpPr>
            <p:nvPr userDrawn="1"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endParaRPr lang="en-GB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spcBef>
                  <a:spcPct val="0"/>
                </a:spcBef>
                <a:buClrTx/>
                <a:buFontTx/>
                <a:buNone/>
              </a:pPr>
              <a:endParaRPr lang="en-GB" sz="18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65548" name="Title 65547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5549" name="Subtitle 6554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0F6B32-0BB8-45F8-BE05-53D492C9D3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8B644-BEBA-4E1E-A25E-8B05B0A0D53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 rtlCol="0"/>
          <a:lstStyle/>
          <a:p>
            <a:pPr lvl="0"/>
            <a:endParaRPr lang="en-GB" noProof="0" smtClean="0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A8500-60BC-49B9-A2EF-00175FEF29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72F2A-0EC4-4D7C-926A-D9DA8627DF6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AB491-F6DD-43E3-8BD3-1C4F439604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648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648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E895C-EB44-4C58-8D5A-FDAD2217F7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FE9E0-6489-4D5E-B3A8-35567B41562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EE0DA-374E-4955-8BA4-8A17F6CE00E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27A260-7BCB-45A4-9927-D6F906A49F0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CF57-946E-484C-A874-A69559AD152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452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45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45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546B3-955B-4D1E-BF2D-D1016697DFD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4513"/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64514"/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64515"/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64516"/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4517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64518"/>
          <p:cNvSpPr>
            <a:spLocks noChangeArrowheads="1"/>
          </p:cNvSpPr>
          <p:nvPr/>
        </p:nvSpPr>
        <p:spPr bwMode="gray">
          <a:xfrm>
            <a:off x="762000" y="4572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64519"/>
          <p:cNvSpPr>
            <a:spLocks noChangeArrowheads="1"/>
          </p:cNvSpPr>
          <p:nvPr/>
        </p:nvSpPr>
        <p:spPr bwMode="gray">
          <a:xfrm>
            <a:off x="457200" y="12112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64520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762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4" name="Rectangle 645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5" name="Rectangle 645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1036" name="Rectangle 645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GB"/>
          </a:p>
        </p:txBody>
      </p:sp>
      <p:sp>
        <p:nvSpPr>
          <p:cNvPr id="1037" name="Rectangle 6452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latin typeface="Tahoma" pitchFamily="34" charset="0"/>
              </a:defRPr>
            </a:lvl1pPr>
          </a:lstStyle>
          <a:p>
            <a:fld id="{0A06B1AC-DFE4-4928-B182-B0E3852D937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/>
        </a:defRPr>
      </a:lvl5pPr>
      <a:lvl6pPr marL="4572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6pPr>
      <a:lvl7pPr marL="9144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7pPr>
      <a:lvl8pPr marL="13716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8pPr>
      <a:lvl9pPr marL="1828800" algn="l" fontAlgn="base">
        <a:spcBef>
          <a:spcPct val="0"/>
        </a:spcBef>
        <a:spcAft>
          <a:spcPct val="0"/>
        </a:spcAft>
        <a:defRPr sz="3600">
          <a:solidFill>
            <a:schemeClr val="tx2">
              <a:alpha val="100000"/>
            </a:schemeClr>
          </a:solidFill>
          <a:latin typeface="Comic Sans MS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SzPct val="50000"/>
        <a:buFont typeface="Wingdings"/>
        <a:buChar char="n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44385"/>
          <p:cNvSpPr>
            <a:spLocks noGrp="1" noChangeArrowheads="1"/>
          </p:cNvSpPr>
          <p:nvPr>
            <p:ph type="ctrTitle"/>
          </p:nvPr>
        </p:nvSpPr>
        <p:spPr>
          <a:xfrm>
            <a:off x="1043608" y="2636912"/>
            <a:ext cx="7772400" cy="1703387"/>
          </a:xfrm>
        </p:spPr>
        <p:txBody>
          <a:bodyPr/>
          <a:lstStyle/>
          <a:p>
            <a:pPr marL="0" indent="0" algn="ctr" defTabSz="914400" eaLnBrk="1" hangingPunct="1"/>
            <a:r>
              <a:rPr lang="en-US" sz="4400" dirty="0" smtClean="0"/>
              <a:t>How to write a </a:t>
            </a:r>
            <a:br>
              <a:rPr lang="en-US" sz="4400" dirty="0" smtClean="0"/>
            </a:br>
            <a:r>
              <a:rPr lang="en-US" sz="4400" dirty="0" smtClean="0"/>
              <a:t>great research paper</a:t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Seven simple suggestions</a:t>
            </a:r>
            <a:endParaRPr lang="en-GB" sz="4400" dirty="0" smtClean="0"/>
          </a:p>
        </p:txBody>
      </p:sp>
      <p:sp>
        <p:nvSpPr>
          <p:cNvPr id="144387" name="Subtitle 144386"/>
          <p:cNvSpPr>
            <a:spLocks noGrp="1" noChangeArrowheads="1"/>
          </p:cNvSpPr>
          <p:nvPr>
            <p:ph type="subTitle" idx="1"/>
          </p:nvPr>
        </p:nvSpPr>
        <p:spPr>
          <a:xfrm>
            <a:off x="827584" y="4725144"/>
            <a:ext cx="7620000" cy="1752600"/>
          </a:xfrm>
        </p:spPr>
        <p:txBody>
          <a:bodyPr/>
          <a:lstStyle/>
          <a:p>
            <a:pPr defTabSz="914400" eaLnBrk="1" hangingPunct="1"/>
            <a:r>
              <a:rPr lang="en-US" dirty="0" smtClean="0"/>
              <a:t>Simon Peyton Jones</a:t>
            </a:r>
          </a:p>
          <a:p>
            <a:pPr defTabSz="914400" eaLnBrk="1" hangingPunct="1"/>
            <a:r>
              <a:rPr lang="en-US" dirty="0" smtClean="0"/>
              <a:t>Microsoft Research, Cambridge</a:t>
            </a:r>
          </a:p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le 27340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Idea</a:t>
            </a:r>
          </a:p>
        </p:txBody>
      </p:sp>
      <p:sp>
        <p:nvSpPr>
          <p:cNvPr id="273411" name="Text Placeholder 273410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424862" cy="4319587"/>
          </a:xfrm>
        </p:spPr>
        <p:txBody>
          <a:bodyPr/>
          <a:lstStyle/>
          <a:p>
            <a:pPr defTabSz="914400" eaLnBrk="1" hangingPunct="1"/>
            <a:r>
              <a:rPr lang="en-GB" smtClean="0"/>
              <a:t>Your paper should have just one “ping”: </a:t>
            </a:r>
            <a:r>
              <a:rPr lang="en-GB" b="1" smtClean="0">
                <a:solidFill>
                  <a:srgbClr val="FF0000"/>
                </a:solidFill>
              </a:rPr>
              <a:t>one clear, sharp idea</a:t>
            </a:r>
            <a:endParaRPr lang="en-US" b="1" smtClean="0">
              <a:solidFill>
                <a:srgbClr val="FF0000"/>
              </a:solidFill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You may not know exactly what the ping is when you start writing; </a:t>
            </a:r>
            <a:r>
              <a:rPr lang="en-GB" b="1" smtClean="0"/>
              <a:t>but you must know when you finish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If you have lots of ideas, write lots of papers</a:t>
            </a:r>
            <a:endParaRPr lang="en-US" smtClean="0"/>
          </a:p>
          <a:p>
            <a:pPr defTabSz="914400" eaLnBrk="1" hangingPunct="1">
              <a:lnSpc>
                <a:spcPct val="90000"/>
              </a:lnSpc>
            </a:pPr>
            <a:endParaRPr lang="en-GB" b="1" smtClean="0"/>
          </a:p>
        </p:txBody>
      </p:sp>
      <p:sp>
        <p:nvSpPr>
          <p:cNvPr id="12291" name="Rounded Rectangle 273411"/>
          <p:cNvSpPr>
            <a:spLocks noChangeArrowheads="1"/>
          </p:cNvSpPr>
          <p:nvPr/>
        </p:nvSpPr>
        <p:spPr bwMode="auto">
          <a:xfrm>
            <a:off x="4716463" y="188913"/>
            <a:ext cx="4206875" cy="1712912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GB" sz="3200">
                <a:solidFill>
                  <a:schemeClr val="hlink"/>
                </a:solidFill>
              </a:rPr>
              <a:t>Idea</a:t>
            </a:r>
            <a:r>
              <a:rPr lang="en-GB" sz="3200"/>
              <a:t> </a:t>
            </a:r>
          </a:p>
          <a:p>
            <a:pPr>
              <a:spcBef>
                <a:spcPct val="0"/>
              </a:spcBef>
            </a:pPr>
            <a:r>
              <a:rPr lang="en-GB" sz="3200"/>
              <a:t>A re-usable insight, </a:t>
            </a:r>
          </a:p>
          <a:p>
            <a:pPr>
              <a:spcBef>
                <a:spcPct val="0"/>
              </a:spcBef>
            </a:pPr>
            <a:r>
              <a:rPr lang="en-GB" sz="3200"/>
              <a:t>useful to the 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le 3051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Can you hear the “ping”?</a:t>
            </a:r>
          </a:p>
        </p:txBody>
      </p:sp>
      <p:sp>
        <p:nvSpPr>
          <p:cNvPr id="305155" name="Text Placeholder 3051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Many papers contain good ideas, but do not distil what they are.</a:t>
            </a:r>
            <a:endParaRPr lang="en-US" smtClean="0"/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Make certain that the reader is in no doubt what the idea is.  Be 100% explicit:</a:t>
            </a:r>
            <a:endParaRPr lang="en-US" smtClean="0"/>
          </a:p>
          <a:p>
            <a:pPr lvl="1" defTabSz="914400" eaLnBrk="1" hangingPunct="1"/>
            <a:r>
              <a:rPr lang="en-GB" smtClean="0"/>
              <a:t>“The main idea of this paper is....”</a:t>
            </a:r>
          </a:p>
          <a:p>
            <a:pPr lvl="1" defTabSz="914400" eaLnBrk="1" hangingPunct="1"/>
            <a:r>
              <a:rPr lang="en-GB" smtClean="0"/>
              <a:t>“In this section we present the main contributions of the paper.”</a:t>
            </a:r>
          </a:p>
        </p:txBody>
      </p:sp>
      <p:sp>
        <p:nvSpPr>
          <p:cNvPr id="13315" name="TextBox 305155"/>
          <p:cNvSpPr txBox="1">
            <a:spLocks noChangeArrowheads="1"/>
          </p:cNvSpPr>
          <p:nvPr/>
        </p:nvSpPr>
        <p:spPr bwMode="auto">
          <a:xfrm>
            <a:off x="4676775" y="6308725"/>
            <a:ext cx="435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Thanks to Joe Touch for “one ping”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6000" dirty="0" smtClean="0"/>
              <a:t>#3  Tell a story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7920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dirty="0" smtClean="0"/>
              <a:t>Your narrative flow</a:t>
            </a:r>
          </a:p>
        </p:txBody>
      </p:sp>
      <p:sp>
        <p:nvSpPr>
          <p:cNvPr id="179203" name="Text Placeholder 179202"/>
          <p:cNvSpPr>
            <a:spLocks noGrp="1" noChangeArrowheads="1"/>
          </p:cNvSpPr>
          <p:nvPr>
            <p:ph type="body" idx="1"/>
          </p:nvPr>
        </p:nvSpPr>
        <p:spPr>
          <a:xfrm>
            <a:off x="374848" y="1589112"/>
            <a:ext cx="8445624" cy="4648200"/>
          </a:xfrm>
        </p:spPr>
        <p:txBody>
          <a:bodyPr/>
          <a:lstStyle/>
          <a:p>
            <a:pPr defTabSz="914400" eaLnBrk="1" hangingPunct="1">
              <a:buNone/>
            </a:pPr>
            <a:r>
              <a:rPr lang="en-GB" sz="2800" b="1" dirty="0" smtClean="0"/>
              <a:t>Imagine you are explaining at a whiteboard</a:t>
            </a:r>
          </a:p>
          <a:p>
            <a:pPr defTabSz="914400" eaLnBrk="1" hangingPunct="1"/>
            <a:r>
              <a:rPr lang="en-GB" dirty="0" smtClean="0"/>
              <a:t>Here is a problem</a:t>
            </a:r>
          </a:p>
          <a:p>
            <a:pPr defTabSz="914400" eaLnBrk="1" hangingPunct="1"/>
            <a:r>
              <a:rPr lang="en-GB" dirty="0" smtClean="0"/>
              <a:t>It’s an interesting problem</a:t>
            </a:r>
          </a:p>
          <a:p>
            <a:pPr defTabSz="914400" eaLnBrk="1" hangingPunct="1"/>
            <a:r>
              <a:rPr lang="en-GB" dirty="0" smtClean="0"/>
              <a:t>It’s an unsolved problem</a:t>
            </a:r>
          </a:p>
          <a:p>
            <a:pPr defTabSz="914400" eaLnBrk="1" hangingPunct="1"/>
            <a:r>
              <a:rPr lang="en-GB" b="1" dirty="0" smtClean="0">
                <a:solidFill>
                  <a:schemeClr val="hlink"/>
                </a:solidFill>
              </a:rPr>
              <a:t>Here is my idea</a:t>
            </a:r>
          </a:p>
          <a:p>
            <a:pPr defTabSz="914400" eaLnBrk="1" hangingPunct="1"/>
            <a:r>
              <a:rPr lang="en-GB" dirty="0" smtClean="0"/>
              <a:t>My idea works (details, data)</a:t>
            </a:r>
          </a:p>
          <a:p>
            <a:pPr defTabSz="914400" eaLnBrk="1" hangingPunct="1"/>
            <a:r>
              <a:rPr lang="en-GB" dirty="0" smtClean="0"/>
              <a:t>Here’s how my idea compares to </a:t>
            </a:r>
            <a:br>
              <a:rPr lang="en-GB" dirty="0" smtClean="0"/>
            </a:br>
            <a:r>
              <a:rPr lang="en-GB" dirty="0" smtClean="0"/>
              <a:t>other people’s approaches</a:t>
            </a:r>
          </a:p>
        </p:txBody>
      </p:sp>
      <p:sp>
        <p:nvSpPr>
          <p:cNvPr id="15363" name="Cloud Callout 179203"/>
          <p:cNvSpPr>
            <a:spLocks noChangeArrowheads="1"/>
          </p:cNvSpPr>
          <p:nvPr/>
        </p:nvSpPr>
        <p:spPr bwMode="auto">
          <a:xfrm>
            <a:off x="6012160" y="2060848"/>
            <a:ext cx="2016125" cy="1511300"/>
          </a:xfrm>
          <a:prstGeom prst="cloudCallout">
            <a:avLst>
              <a:gd name="adj1" fmla="val 7403"/>
              <a:gd name="adj2" fmla="val 8886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GB" sz="1800" dirty="0"/>
              <a:t>I wish I knew how to solve that!</a:t>
            </a:r>
          </a:p>
        </p:txBody>
      </p:sp>
      <p:sp>
        <p:nvSpPr>
          <p:cNvPr id="15364" name="Cloud Callout 179204"/>
          <p:cNvSpPr>
            <a:spLocks noChangeArrowheads="1"/>
          </p:cNvSpPr>
          <p:nvPr/>
        </p:nvSpPr>
        <p:spPr bwMode="auto">
          <a:xfrm>
            <a:off x="7088159" y="3356992"/>
            <a:ext cx="2055841" cy="1577980"/>
          </a:xfrm>
          <a:prstGeom prst="cloudCallout">
            <a:avLst>
              <a:gd name="adj1" fmla="val 32869"/>
              <a:gd name="adj2" fmla="val 7859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GB" sz="1800" dirty="0"/>
              <a:t>I see how that works. Ingenious!</a:t>
            </a:r>
          </a:p>
        </p:txBody>
      </p:sp>
      <p:pic>
        <p:nvPicPr>
          <p:cNvPr id="15365" name="Rectangle 1792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02" y="5300638"/>
            <a:ext cx="13382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955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 (conference paper)</a:t>
            </a:r>
          </a:p>
        </p:txBody>
      </p:sp>
      <p:sp>
        <p:nvSpPr>
          <p:cNvPr id="195587" name="Text Placeholder 19558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Title (1000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Abstract (4 sentences, 100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Introduction (1 page, 100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problem (1 page,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My idea (2 pages,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The details (5 pages, 3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Related work (1-2 pages, 10 readers)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itle 28979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abstract</a:t>
            </a:r>
          </a:p>
        </p:txBody>
      </p:sp>
      <p:sp>
        <p:nvSpPr>
          <p:cNvPr id="289795" name="Text Placeholder 28979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defTabSz="914400" eaLnBrk="1" hangingPunct="1"/>
            <a:r>
              <a:rPr lang="en-GB" smtClean="0"/>
              <a:t>I usually write the abstract last</a:t>
            </a:r>
          </a:p>
          <a:p>
            <a:pPr marL="609600" indent="-609600" defTabSz="914400" eaLnBrk="1" hangingPunct="1"/>
            <a:r>
              <a:rPr lang="en-GB" smtClean="0"/>
              <a:t>Used by program committee members to decide which papers to read</a:t>
            </a:r>
          </a:p>
          <a:p>
            <a:pPr marL="609600" indent="-609600" defTabSz="914400" eaLnBrk="1" hangingPunct="1"/>
            <a:r>
              <a:rPr lang="en-GB" smtClean="0"/>
              <a:t>Four sentences [Kent Beck]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State the problem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why it’s an interesting problem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what your solution achieves</a:t>
            </a:r>
          </a:p>
          <a:p>
            <a:pPr marL="990600" lvl="1" indent="-533400" defTabSz="914400" eaLnBrk="1" hangingPunct="1">
              <a:buFont typeface="Wingdings" pitchFamily="2" charset="2"/>
              <a:buAutoNum type="arabicPeriod"/>
            </a:pPr>
            <a:r>
              <a:rPr lang="en-GB" smtClean="0"/>
              <a:t>Say what follows from your solution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itle 29184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Example</a:t>
            </a:r>
          </a:p>
        </p:txBody>
      </p:sp>
      <p:sp>
        <p:nvSpPr>
          <p:cNvPr id="291843" name="Text Placeholder 29184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Many papers are badly written and hard to understand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This is a pity, because their good ideas may go unappreciated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Following simple guidelines can dramatically improve the quality of your papers</a:t>
            </a:r>
          </a:p>
          <a:p>
            <a:pPr marL="609600" indent="-609600" defTabSz="914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GB" smtClean="0"/>
              <a:t>Your work will be used more, and the feedback you get from others will in turn improve your research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>
          <a:xfrm>
            <a:off x="971600" y="2213992"/>
            <a:ext cx="7772400" cy="1143000"/>
          </a:xfrm>
        </p:spPr>
        <p:txBody>
          <a:bodyPr/>
          <a:lstStyle/>
          <a:p>
            <a:pPr marL="0" indent="0" algn="ctr" defTabSz="914400" eaLnBrk="1" hangingPunct="1"/>
            <a:r>
              <a:rPr lang="en-GB" sz="5400" dirty="0" smtClean="0"/>
              <a:t>#4  Nail your contributions </a:t>
            </a:r>
            <a:br>
              <a:rPr lang="en-GB" sz="5400" dirty="0" smtClean="0"/>
            </a:br>
            <a:r>
              <a:rPr lang="en-GB" sz="5400" dirty="0" smtClean="0"/>
              <a:t>to the mast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itle 29593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95939" name="Text Placeholder 29593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34975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b="1" smtClean="0">
                <a:solidFill>
                  <a:schemeClr val="hlink"/>
                </a:solidFill>
              </a:rPr>
              <a:t>Introduction</a:t>
            </a:r>
            <a:r>
              <a:rPr lang="en-GB" smtClean="0"/>
              <a:t> (1 page)</a:t>
            </a:r>
          </a:p>
          <a:p>
            <a:pPr defTabSz="914400" eaLnBrk="1" hangingPunct="1"/>
            <a:r>
              <a:rPr lang="en-GB" smtClean="0"/>
              <a:t>The problem (1 page)</a:t>
            </a:r>
          </a:p>
          <a:p>
            <a:pPr defTabSz="914400" eaLnBrk="1" hangingPunct="1"/>
            <a:r>
              <a:rPr lang="en-GB" smtClean="0"/>
              <a:t>My idea (2 pages)</a:t>
            </a:r>
          </a:p>
          <a:p>
            <a:pPr defTabSz="914400" eaLnBrk="1" hangingPunct="1"/>
            <a:r>
              <a:rPr lang="en-GB" smtClean="0"/>
              <a:t>The details (5 pages)</a:t>
            </a:r>
          </a:p>
          <a:p>
            <a:pPr defTabSz="914400" eaLnBrk="1" hangingPunct="1"/>
            <a:r>
              <a:rPr lang="en-GB" smtClean="0"/>
              <a:t>Related work (1-2 pages)</a:t>
            </a:r>
          </a:p>
          <a:p>
            <a:pPr defTabSz="914400" eaLnBrk="1" hangingPunct="1"/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6588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z="4400" smtClean="0"/>
              <a:t>The introduction (1 page)</a:t>
            </a:r>
          </a:p>
        </p:txBody>
      </p:sp>
      <p:sp>
        <p:nvSpPr>
          <p:cNvPr id="165891" name="Text Placeholder 16589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chemeClr val="hlink"/>
                </a:solidFill>
              </a:rPr>
              <a:t>Describe the problem</a:t>
            </a:r>
          </a:p>
          <a:p>
            <a:pPr marL="609600" indent="-609600" defTabSz="914400" eaLnBrk="1" hangingPunct="1">
              <a:buFont typeface="Wingdings" pitchFamily="2" charset="2"/>
              <a:buAutoNum type="arabicPeriod"/>
            </a:pPr>
            <a:r>
              <a:rPr lang="en-GB" b="1" smtClean="0">
                <a:solidFill>
                  <a:schemeClr val="hlink"/>
                </a:solidFill>
              </a:rPr>
              <a:t>State your contributions</a:t>
            </a:r>
          </a:p>
          <a:p>
            <a:pPr marL="609600" indent="-609600" defTabSz="914400" eaLnBrk="1" hangingPunct="1">
              <a:buFont typeface="Wingdings" pitchFamily="2" charset="2"/>
              <a:buNone/>
            </a:pPr>
            <a:r>
              <a:rPr lang="en-GB" smtClean="0"/>
              <a:t>...and that is all</a:t>
            </a:r>
          </a:p>
          <a:p>
            <a:pPr marL="609600" indent="-609600" defTabSz="914400" eaLnBrk="1" hangingPunct="1">
              <a:buFont typeface="Wingdings" pitchFamily="2" charset="2"/>
              <a:buNone/>
            </a:pPr>
            <a:endParaRPr lang="en-GB" smtClean="0"/>
          </a:p>
          <a:p>
            <a:pPr marL="609600" indent="-609600" defTabSz="914400" eaLnBrk="1" hangingPunct="1">
              <a:buFont typeface="Wingdings" pitchFamily="2" charset="2"/>
              <a:buNone/>
            </a:pPr>
            <a:r>
              <a:rPr lang="en-GB" smtClean="0"/>
              <a:t>ONE PAGE!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6000" dirty="0" smtClean="0"/>
              <a:t>#1  Don’t wait: write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8841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Describe the problem</a:t>
            </a:r>
          </a:p>
        </p:txBody>
      </p:sp>
      <p:pic>
        <p:nvPicPr>
          <p:cNvPr id="21506" name="Rectangle 1884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628775"/>
            <a:ext cx="6624637" cy="50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ounded Rectangular Callout 188420"/>
          <p:cNvSpPr>
            <a:spLocks noChangeArrowheads="1"/>
          </p:cNvSpPr>
          <p:nvPr/>
        </p:nvSpPr>
        <p:spPr bwMode="auto">
          <a:xfrm>
            <a:off x="6877050" y="1700213"/>
            <a:ext cx="2124075" cy="2884487"/>
          </a:xfrm>
          <a:prstGeom prst="wedgeRoundRectCallout">
            <a:avLst>
              <a:gd name="adj1" fmla="val -96366"/>
              <a:gd name="adj2" fmla="val 30056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Use an example to introduce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Molehills not mountains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714488"/>
            <a:ext cx="7243786" cy="4648200"/>
          </a:xfrm>
        </p:spPr>
        <p:txBody>
          <a:bodyPr/>
          <a:lstStyle/>
          <a:p>
            <a:r>
              <a:rPr lang="en-GB" sz="2800" dirty="0" smtClean="0"/>
              <a:t>“Computer programs often have bugs.  It is very important to eliminate these bugs [1,2].  Many researchers have tried [3,4,5,6].  It really is very important.”</a:t>
            </a:r>
          </a:p>
          <a:p>
            <a:endParaRPr lang="en-GB" sz="2800" dirty="0" smtClean="0"/>
          </a:p>
          <a:p>
            <a:r>
              <a:rPr lang="en-GB" sz="2800" dirty="0" smtClean="0"/>
              <a:t>“Consider this program, which has an interesting bug.  &lt;brief description&gt;.  We will show an automatic technique for identifying and removing such bugs”</a:t>
            </a:r>
          </a:p>
          <a:p>
            <a:endParaRPr lang="en-GB" sz="2800" dirty="0"/>
          </a:p>
        </p:txBody>
      </p:sp>
      <p:sp>
        <p:nvSpPr>
          <p:cNvPr id="4" name="Explosion 2 3"/>
          <p:cNvSpPr/>
          <p:nvPr/>
        </p:nvSpPr>
        <p:spPr bwMode="auto">
          <a:xfrm rot="19035668">
            <a:off x="7130393" y="2042437"/>
            <a:ext cx="2214578" cy="1037630"/>
          </a:xfrm>
          <a:prstGeom prst="irregularSeal2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24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Yawn</a:t>
            </a:r>
            <a:endParaRPr kumimoji="0" lang="en-GB" sz="24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  <p:sp>
        <p:nvSpPr>
          <p:cNvPr id="5" name="Explosion 2 4"/>
          <p:cNvSpPr/>
          <p:nvPr/>
        </p:nvSpPr>
        <p:spPr bwMode="auto">
          <a:xfrm rot="3374393">
            <a:off x="6902564" y="4409385"/>
            <a:ext cx="2643206" cy="1175980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lang="en-GB" sz="2800" dirty="0" smtClean="0">
                <a:solidFill>
                  <a:schemeClr val="tx1">
                    <a:alpha val="100000"/>
                  </a:schemeClr>
                </a:solidFill>
                <a:latin typeface="Comic Sans MS"/>
              </a:rPr>
              <a:t>Cool!</a:t>
            </a:r>
            <a:endParaRPr kumimoji="0" lang="en-GB" sz="280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9353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z="4400" smtClean="0"/>
              <a:t>State your contributions</a:t>
            </a:r>
          </a:p>
        </p:txBody>
      </p:sp>
      <p:sp>
        <p:nvSpPr>
          <p:cNvPr id="193539" name="Text Placeholder 19353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97450"/>
          </a:xfrm>
        </p:spPr>
        <p:txBody>
          <a:bodyPr/>
          <a:lstStyle/>
          <a:p>
            <a:pPr marL="609600" indent="-609600" defTabSz="914400" eaLnBrk="1" hangingPunct="1"/>
            <a:r>
              <a:rPr lang="en-GB" smtClean="0"/>
              <a:t>Write the list of contributions first</a:t>
            </a:r>
          </a:p>
          <a:p>
            <a:pPr marL="609600" indent="-609600" defTabSz="914400" eaLnBrk="1" hangingPunct="1"/>
            <a:r>
              <a:rPr lang="en-GB" smtClean="0">
                <a:solidFill>
                  <a:schemeClr val="hlink"/>
                </a:solidFill>
              </a:rPr>
              <a:t>The list of contributions drives the entire paper</a:t>
            </a:r>
            <a:r>
              <a:rPr lang="en-GB" smtClean="0"/>
              <a:t>: the paper substantiates the claims you have made</a:t>
            </a:r>
          </a:p>
          <a:p>
            <a:pPr marL="609600" indent="-609600" defTabSz="914400" eaLnBrk="1" hangingPunct="1"/>
            <a:r>
              <a:rPr lang="en-GB" smtClean="0"/>
              <a:t>Reader thinks “gosh, if they can really deliver this, that’s be exciting; I’d better read 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itle 18944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State your contributions</a:t>
            </a:r>
          </a:p>
        </p:txBody>
      </p:sp>
      <p:sp>
        <p:nvSpPr>
          <p:cNvPr id="23554" name="Rounded Rectangular Callout 189443"/>
          <p:cNvSpPr>
            <a:spLocks noChangeArrowheads="1"/>
          </p:cNvSpPr>
          <p:nvPr/>
        </p:nvSpPr>
        <p:spPr bwMode="auto">
          <a:xfrm>
            <a:off x="6300788" y="1700213"/>
            <a:ext cx="2663825" cy="1474787"/>
          </a:xfrm>
          <a:prstGeom prst="wedgeRoundRectCallout">
            <a:avLst>
              <a:gd name="adj1" fmla="val -82120"/>
              <a:gd name="adj2" fmla="val 85630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Bulleted list of contributions</a:t>
            </a:r>
          </a:p>
        </p:txBody>
      </p:sp>
      <p:pic>
        <p:nvPicPr>
          <p:cNvPr id="23555" name="Rectangle 1894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5256213" cy="47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189445"/>
          <p:cNvSpPr txBox="1">
            <a:spLocks noChangeArrowheads="1"/>
          </p:cNvSpPr>
          <p:nvPr/>
        </p:nvSpPr>
        <p:spPr bwMode="auto">
          <a:xfrm>
            <a:off x="5795963" y="4724400"/>
            <a:ext cx="29606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Do not leave the reader to guess what your contributions 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6691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Contributions should be refutable</a:t>
            </a:r>
          </a:p>
        </p:txBody>
      </p:sp>
      <p:graphicFrame>
        <p:nvGraphicFramePr>
          <p:cNvPr id="24578" name="Table 166950"/>
          <p:cNvGraphicFramePr>
            <a:graphicFrameLocks noGrp="1"/>
          </p:cNvGraphicFramePr>
          <p:nvPr/>
        </p:nvGraphicFramePr>
        <p:xfrm>
          <a:off x="539750" y="1916113"/>
          <a:ext cx="8229600" cy="4147503"/>
        </p:xfrm>
        <a:graphic>
          <a:graphicData uri="http://schemas.openxmlformats.org/drawingml/2006/table">
            <a:tbl>
              <a:tblPr/>
              <a:tblGrid>
                <a:gridCol w="3527425"/>
                <a:gridCol w="47021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describe the WizWoz system.  It is really cool.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give the syntax and semantics of a language that supports concurrent processes (Section 3).  Its innovative features are...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study its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prove that the type system is sound, and that type checking is decidable (Section 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have used WizWoz in practice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have built a GUI toolkit in WizWoz, and used it to implement a text editor (Section 5). The result is half the length of the Java version.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itle 2088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dirty="0" smtClean="0"/>
              <a:t>Evidence	</a:t>
            </a:r>
          </a:p>
        </p:txBody>
      </p:sp>
      <p:sp>
        <p:nvSpPr>
          <p:cNvPr id="208899" name="Text Placeholder 20889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dirty="0" smtClean="0"/>
              <a:t>Your introduction makes claims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dirty="0" smtClean="0"/>
              <a:t>The body of the paper provides </a:t>
            </a:r>
            <a:r>
              <a:rPr lang="en-GB" b="1" dirty="0" smtClean="0">
                <a:solidFill>
                  <a:schemeClr val="hlink"/>
                </a:solidFill>
              </a:rPr>
              <a:t>evidence to support each claim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dirty="0" smtClean="0"/>
              <a:t>Check each claim in the introduction, identify the evidence, and forward-reference it from the claim</a:t>
            </a:r>
          </a:p>
          <a:p>
            <a:pPr defTabSz="9144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dirty="0" smtClean="0"/>
              <a:t>“Evidence” can be: analysis and comparison, theorems, measurements, 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6896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“rest of this paper is...”</a:t>
            </a:r>
          </a:p>
        </p:txBody>
      </p:sp>
      <p:sp>
        <p:nvSpPr>
          <p:cNvPr id="168963" name="Text Placeholder 16896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spcBef>
                <a:spcPct val="45000"/>
              </a:spcBef>
            </a:pPr>
            <a:r>
              <a:rPr lang="en-GB" smtClean="0"/>
              <a:t>Not:</a:t>
            </a:r>
          </a:p>
          <a:p>
            <a:pPr defTabSz="914400" eaLnBrk="1" hangingPunct="1">
              <a:spcBef>
                <a:spcPct val="45000"/>
              </a:spcBef>
            </a:pPr>
            <a:endParaRPr lang="en-GB" sz="2400" smtClean="0"/>
          </a:p>
          <a:p>
            <a:pPr defTabSz="914400" eaLnBrk="1" hangingPunct="1">
              <a:spcBef>
                <a:spcPct val="45000"/>
              </a:spcBef>
            </a:pPr>
            <a:r>
              <a:rPr lang="en-GB" smtClean="0"/>
              <a:t>Instead, </a:t>
            </a:r>
            <a:r>
              <a:rPr lang="en-GB" b="1" smtClean="0">
                <a:solidFill>
                  <a:schemeClr val="hlink"/>
                </a:solidFill>
              </a:rPr>
              <a:t>use forward references from the narrative in the introduction</a:t>
            </a:r>
            <a:r>
              <a:rPr lang="en-GB" smtClean="0"/>
              <a:t>.  </a:t>
            </a:r>
            <a:br>
              <a:rPr lang="en-GB" smtClean="0"/>
            </a:br>
            <a:r>
              <a:rPr lang="en-GB" smtClean="0"/>
              <a:t>The introduction (including the contributions) should survey the whole paper, and therefore forward reference every important part.</a:t>
            </a:r>
          </a:p>
        </p:txBody>
      </p:sp>
      <p:sp>
        <p:nvSpPr>
          <p:cNvPr id="25603" name="TextBox 168963"/>
          <p:cNvSpPr txBox="1">
            <a:spLocks noChangeArrowheads="1"/>
          </p:cNvSpPr>
          <p:nvPr/>
        </p:nvSpPr>
        <p:spPr bwMode="auto">
          <a:xfrm>
            <a:off x="2339975" y="1700213"/>
            <a:ext cx="4968875" cy="91598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800"/>
              <a:t>“The rest of this paper is structured as follows.  Section 2 introduces the problem.  Section 3 ...  Finally, Section 8 concludes”.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>
          <a:xfrm>
            <a:off x="990600" y="2141984"/>
            <a:ext cx="7772400" cy="1143000"/>
          </a:xfrm>
        </p:spPr>
        <p:txBody>
          <a:bodyPr/>
          <a:lstStyle/>
          <a:p>
            <a:pPr marL="0" indent="0" algn="ctr" defTabSz="914400" eaLnBrk="1" hangingPunct="1"/>
            <a:r>
              <a:rPr lang="en-GB" sz="6000" dirty="0" smtClean="0"/>
              <a:t>#5  Related work: later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6998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related work yet!</a:t>
            </a:r>
          </a:p>
        </p:txBody>
      </p:sp>
      <p:pic>
        <p:nvPicPr>
          <p:cNvPr id="27650" name="Rectangle 16998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187450" y="2708275"/>
            <a:ext cx="122396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Shape 169994"/>
          <p:cNvSpPr>
            <a:spLocks noChangeArrowheads="1"/>
          </p:cNvSpPr>
          <p:nvPr/>
        </p:nvSpPr>
        <p:spPr bwMode="auto">
          <a:xfrm flipV="1">
            <a:off x="2843213" y="1844675"/>
            <a:ext cx="3095625" cy="2808288"/>
          </a:xfrm>
          <a:custGeom>
            <a:avLst/>
            <a:gdLst>
              <a:gd name="T0" fmla="*/ 2708672 w 21600"/>
              <a:gd name="T1" fmla="*/ 1404144 h 21600"/>
              <a:gd name="T2" fmla="*/ 1547813 w 21600"/>
              <a:gd name="T3" fmla="*/ 2808288 h 21600"/>
              <a:gd name="T4" fmla="*/ 386953 w 21600"/>
              <a:gd name="T5" fmla="*/ 1404144 h 21600"/>
              <a:gd name="T6" fmla="*/ 154781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10800000" anchor="ctr"/>
          <a:lstStyle/>
          <a:p>
            <a:r>
              <a:rPr lang="en-GB" sz="3200"/>
              <a:t>Related work</a:t>
            </a:r>
          </a:p>
        </p:txBody>
      </p:sp>
      <p:sp>
        <p:nvSpPr>
          <p:cNvPr id="27652" name="TextBox 169995"/>
          <p:cNvSpPr txBox="1">
            <a:spLocks noChangeArrowheads="1"/>
          </p:cNvSpPr>
          <p:nvPr/>
        </p:nvSpPr>
        <p:spPr bwMode="auto">
          <a:xfrm>
            <a:off x="539750" y="4508500"/>
            <a:ext cx="189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81000" indent="-381000" algn="l"/>
            <a:r>
              <a:rPr lang="en-GB" sz="2400"/>
              <a:t>Your reader</a:t>
            </a:r>
          </a:p>
        </p:txBody>
      </p:sp>
      <p:sp>
        <p:nvSpPr>
          <p:cNvPr id="27653" name="TextBox 169996"/>
          <p:cNvSpPr txBox="1">
            <a:spLocks noChangeArrowheads="1"/>
          </p:cNvSpPr>
          <p:nvPr/>
        </p:nvSpPr>
        <p:spPr bwMode="auto">
          <a:xfrm>
            <a:off x="6732588" y="4508500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81000" indent="-381000" algn="l"/>
            <a:r>
              <a:rPr lang="en-GB" sz="2400"/>
              <a:t>Your idea</a:t>
            </a:r>
          </a:p>
        </p:txBody>
      </p:sp>
      <p:sp>
        <p:nvSpPr>
          <p:cNvPr id="27654" name="TextBox 169997"/>
          <p:cNvSpPr txBox="1">
            <a:spLocks noChangeArrowheads="1"/>
          </p:cNvSpPr>
          <p:nvPr/>
        </p:nvSpPr>
        <p:spPr bwMode="auto">
          <a:xfrm>
            <a:off x="539750" y="5084763"/>
            <a:ext cx="8069263" cy="16160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/>
              <a:t>We adopt the notion of transaction from Brown [1], as modified for distributed systems by White [2], using the four-phase interpolation algorithm of Green [3].  Our work differs from White in our advanced revocation protocol, which deals with the case of priority inversion as described by Yellow [4].</a:t>
            </a:r>
          </a:p>
        </p:txBody>
      </p:sp>
      <p:pic>
        <p:nvPicPr>
          <p:cNvPr id="27655" name="Rectangle 16999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025" y="1844675"/>
            <a:ext cx="16192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7100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No related work yet</a:t>
            </a:r>
          </a:p>
        </p:txBody>
      </p:sp>
      <p:sp>
        <p:nvSpPr>
          <p:cNvPr id="171011" name="Text Placeholder 171010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550025" cy="4852988"/>
          </a:xfrm>
        </p:spPr>
        <p:txBody>
          <a:bodyPr/>
          <a:lstStyle/>
          <a:p>
            <a:pPr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hlink"/>
                </a:solidFill>
              </a:rPr>
              <a:t>Problem 1</a:t>
            </a:r>
            <a:r>
              <a:rPr lang="en-GB" dirty="0" smtClean="0"/>
              <a:t>: the reader knows nothing about the problem yet; so your </a:t>
            </a:r>
            <a:r>
              <a:rPr lang="en-GB" smtClean="0"/>
              <a:t>(highly compressed</a:t>
            </a:r>
            <a:r>
              <a:rPr lang="en-GB" dirty="0" smtClean="0"/>
              <a:t>) description of various technical tradeoffs is absolutely incomprehensible </a:t>
            </a:r>
          </a:p>
          <a:p>
            <a:pPr defTabSz="914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hlink"/>
                </a:solidFill>
              </a:rPr>
              <a:t>Problem 2</a:t>
            </a:r>
            <a:r>
              <a:rPr lang="en-GB" dirty="0" smtClean="0"/>
              <a:t>: describing alternative approaches gets between the reader and your idea</a:t>
            </a:r>
          </a:p>
        </p:txBody>
      </p:sp>
      <p:sp>
        <p:nvSpPr>
          <p:cNvPr id="28675" name="Rounded Rectangular Callout 171012"/>
          <p:cNvSpPr>
            <a:spLocks noChangeArrowheads="1"/>
          </p:cNvSpPr>
          <p:nvPr/>
        </p:nvSpPr>
        <p:spPr bwMode="auto">
          <a:xfrm>
            <a:off x="7164388" y="4868863"/>
            <a:ext cx="1439862" cy="863600"/>
          </a:xfrm>
          <a:prstGeom prst="wedgeRoundRectCallout">
            <a:avLst>
              <a:gd name="adj1" fmla="val -8875"/>
              <a:gd name="adj2" fmla="val -149449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/>
              <a:t>I feel tired</a:t>
            </a:r>
          </a:p>
        </p:txBody>
      </p:sp>
      <p:pic>
        <p:nvPicPr>
          <p:cNvPr id="28676" name="Rectangle 171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235825" y="2708275"/>
            <a:ext cx="1223963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ounded Rectangular Callout 171015"/>
          <p:cNvSpPr>
            <a:spLocks noChangeArrowheads="1"/>
          </p:cNvSpPr>
          <p:nvPr/>
        </p:nvSpPr>
        <p:spPr bwMode="auto">
          <a:xfrm>
            <a:off x="7092950" y="981075"/>
            <a:ext cx="1439863" cy="863600"/>
          </a:xfrm>
          <a:prstGeom prst="wedgeRoundRectCallout">
            <a:avLst>
              <a:gd name="adj1" fmla="val -14167"/>
              <a:gd name="adj2" fmla="val 131250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/>
              <a:t>I feel stupid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itle 1802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papers: model 1</a:t>
            </a:r>
          </a:p>
        </p:txBody>
      </p:sp>
      <p:sp>
        <p:nvSpPr>
          <p:cNvPr id="5122" name="Rounded Rectangle 180226"/>
          <p:cNvSpPr>
            <a:spLocks noChangeArrowheads="1"/>
          </p:cNvSpPr>
          <p:nvPr/>
        </p:nvSpPr>
        <p:spPr bwMode="auto">
          <a:xfrm>
            <a:off x="1419225" y="1770063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5123" name="Rounded Rectangle 180227"/>
          <p:cNvSpPr>
            <a:spLocks noChangeArrowheads="1"/>
          </p:cNvSpPr>
          <p:nvPr/>
        </p:nvSpPr>
        <p:spPr bwMode="auto">
          <a:xfrm>
            <a:off x="3076575" y="1770063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sp>
        <p:nvSpPr>
          <p:cNvPr id="5124" name="Rounded Rectangle 180228"/>
          <p:cNvSpPr>
            <a:spLocks noChangeArrowheads="1"/>
          </p:cNvSpPr>
          <p:nvPr/>
        </p:nvSpPr>
        <p:spPr bwMode="auto">
          <a:xfrm>
            <a:off x="5811838" y="1770063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cxnSp>
        <p:nvCxnSpPr>
          <p:cNvPr id="5125" name="Straight Arrow Connector 180229"/>
          <p:cNvCxnSpPr>
            <a:cxnSpLocks noChangeShapeType="1"/>
          </p:cNvCxnSpPr>
          <p:nvPr/>
        </p:nvCxnSpPr>
        <p:spPr bwMode="auto">
          <a:xfrm>
            <a:off x="2317750" y="2024063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6" name="Straight Arrow Connector 180230"/>
          <p:cNvCxnSpPr>
            <a:cxnSpLocks noChangeShapeType="1"/>
          </p:cNvCxnSpPr>
          <p:nvPr/>
        </p:nvCxnSpPr>
        <p:spPr bwMode="auto">
          <a:xfrm>
            <a:off x="4987925" y="2024063"/>
            <a:ext cx="823913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le 27136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71363" name="Text Placeholder 27136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Abstract (4 sentences)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Introduction (1 page)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sz="5400" b="1" dirty="0" smtClean="0">
                <a:solidFill>
                  <a:schemeClr val="folHlink"/>
                </a:solidFill>
              </a:rPr>
              <a:t>Related work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The problem (1 page)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My idea (2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The details (5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Related work (1-2 pages)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en-GB" dirty="0" smtClean="0"/>
              <a:t>Conclusions and further work (0.5 pages)</a:t>
            </a:r>
          </a:p>
        </p:txBody>
      </p:sp>
      <p:pic>
        <p:nvPicPr>
          <p:cNvPr id="26627" name="Rectangle 2713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781300"/>
            <a:ext cx="396081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 bwMode="auto">
          <a:xfrm rot="20615052" flipH="1">
            <a:off x="6025188" y="4317090"/>
            <a:ext cx="2969532" cy="116163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32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YES!</a:t>
            </a:r>
            <a:endParaRPr kumimoji="0" lang="en-GB" sz="3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0615052" flipH="1">
            <a:off x="5467706" y="2096735"/>
            <a:ext cx="2969532" cy="116163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32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NO!</a:t>
            </a:r>
            <a:endParaRPr kumimoji="0" lang="en-GB" sz="3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Related work</a:t>
            </a:r>
          </a:p>
        </p:txBody>
      </p:sp>
      <p:sp>
        <p:nvSpPr>
          <p:cNvPr id="152579" name="Text Placeholder 152578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273925" cy="1373187"/>
          </a:xfrm>
        </p:spPr>
        <p:txBody>
          <a:bodyPr>
            <a:spAutoFit/>
          </a:bodyPr>
          <a:lstStyle/>
          <a:p>
            <a:pPr marL="1793875" indent="-1793875" defTabSz="914400" eaLnBrk="1" hangingPunct="1">
              <a:buFont typeface="Wingdings" pitchFamily="2" charset="2"/>
              <a:buNone/>
            </a:pPr>
            <a:r>
              <a:rPr lang="en-GB" sz="2800" smtClean="0">
                <a:solidFill>
                  <a:schemeClr val="hlink"/>
                </a:solidFill>
              </a:rPr>
              <a:t>Fallacy</a:t>
            </a:r>
            <a:r>
              <a:rPr lang="en-GB" sz="2800" smtClean="0"/>
              <a:t>	To make my work look good, I have to make other people’s work look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587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The truth: credit is not like money</a:t>
            </a:r>
          </a:p>
        </p:txBody>
      </p:sp>
      <p:sp>
        <p:nvSpPr>
          <p:cNvPr id="158723" name="Text Placeholder 158722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200900" cy="1800225"/>
          </a:xfrm>
          <a:solidFill>
            <a:srgbClr val="CCECFF"/>
          </a:solidFill>
        </p:spPr>
        <p:txBody>
          <a:bodyPr/>
          <a:lstStyle/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GB" sz="3600" smtClean="0"/>
              <a:t>Giving credit to others does not diminish the credit you get from your paper</a:t>
            </a:r>
          </a:p>
        </p:txBody>
      </p:sp>
      <p:sp>
        <p:nvSpPr>
          <p:cNvPr id="38915" name="TextBox 158723"/>
          <p:cNvSpPr txBox="1">
            <a:spLocks noChangeArrowheads="1"/>
          </p:cNvSpPr>
          <p:nvPr/>
        </p:nvSpPr>
        <p:spPr bwMode="auto">
          <a:xfrm>
            <a:off x="468313" y="3644900"/>
            <a:ext cx="82804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Warmly acknowledge people who have helped you</a:t>
            </a:r>
          </a:p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Be generous to the competition.  “In his inspiring paper [Foo98] Foogle shows....  We develop his foundation in the following ways...”</a:t>
            </a:r>
          </a:p>
          <a:p>
            <a:pPr marL="381000" indent="-381000" algn="l">
              <a:buFont typeface="Wingdings" pitchFamily="2" charset="2"/>
              <a:buChar char="§"/>
            </a:pPr>
            <a:r>
              <a:rPr lang="en-GB" sz="2800"/>
              <a:t>Acknowledge weaknesses in your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itle 30003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Credit is not like money</a:t>
            </a:r>
          </a:p>
        </p:txBody>
      </p:sp>
      <p:sp>
        <p:nvSpPr>
          <p:cNvPr id="300035" name="Text Placeholder 300034"/>
          <p:cNvSpPr>
            <a:spLocks noGrp="1" noChangeArrowheads="1"/>
          </p:cNvSpPr>
          <p:nvPr>
            <p:ph type="body" idx="1"/>
          </p:nvPr>
        </p:nvSpPr>
        <p:spPr>
          <a:xfrm>
            <a:off x="1116013" y="1700213"/>
            <a:ext cx="6985000" cy="1368425"/>
          </a:xfrm>
          <a:solidFill>
            <a:srgbClr val="CCECFF"/>
          </a:solidFill>
        </p:spPr>
        <p:txBody>
          <a:bodyPr/>
          <a:lstStyle/>
          <a:p>
            <a:pPr marL="0" indent="0" algn="ctr" defTabSz="914400" eaLnBrk="1" hangingPunct="1">
              <a:buFont typeface="Wingdings" pitchFamily="2" charset="2"/>
              <a:buNone/>
            </a:pPr>
            <a:r>
              <a:rPr lang="en-GB" sz="3600" smtClean="0"/>
              <a:t>Failing to give credit to others can kill your paper</a:t>
            </a:r>
          </a:p>
        </p:txBody>
      </p:sp>
      <p:sp>
        <p:nvSpPr>
          <p:cNvPr id="39939" name="TextBox 300035"/>
          <p:cNvSpPr txBox="1">
            <a:spLocks noChangeArrowheads="1"/>
          </p:cNvSpPr>
          <p:nvPr/>
        </p:nvSpPr>
        <p:spPr bwMode="auto">
          <a:xfrm>
            <a:off x="468313" y="3789363"/>
            <a:ext cx="8280400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tabLst>
                <a:tab pos="809625" algn="l"/>
              </a:tabLst>
            </a:pPr>
            <a:r>
              <a:rPr lang="en-GB" sz="2800"/>
              <a:t>If you imply that an idea is yours, and the referee knows it is not, then either</a:t>
            </a:r>
          </a:p>
          <a:p>
            <a:pPr marL="715963" lvl="1" indent="-455613" algn="l"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/>
              <a:t>You don’t know that it’s an old idea (bad)</a:t>
            </a:r>
          </a:p>
          <a:p>
            <a:pPr marL="715963" lvl="1" indent="-455613" algn="l">
              <a:buFont typeface="Wingdings" pitchFamily="2" charset="2"/>
              <a:buChar char="§"/>
              <a:tabLst>
                <a:tab pos="809625" algn="l"/>
              </a:tabLst>
            </a:pPr>
            <a:r>
              <a:rPr lang="en-GB" sz="2800"/>
              <a:t>You do know, but are pretending it’s yours (very bad)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6000" dirty="0" smtClean="0"/>
              <a:t>#6  Put your readers first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le 2600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Structure</a:t>
            </a:r>
          </a:p>
        </p:txBody>
      </p:sp>
      <p:sp>
        <p:nvSpPr>
          <p:cNvPr id="260099" name="Text Placeholder 26009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78813" cy="4648200"/>
          </a:xfrm>
          <a:solidFill>
            <a:srgbClr val="CCECFF"/>
          </a:solidFill>
        </p:spPr>
        <p:txBody>
          <a:bodyPr/>
          <a:lstStyle/>
          <a:p>
            <a:pPr defTabSz="914400" eaLnBrk="1" hangingPunct="1"/>
            <a:r>
              <a:rPr lang="en-GB" smtClean="0"/>
              <a:t>Abstract (4 sentences)</a:t>
            </a:r>
          </a:p>
          <a:p>
            <a:pPr defTabSz="914400" eaLnBrk="1" hangingPunct="1"/>
            <a:r>
              <a:rPr lang="en-GB" smtClean="0"/>
              <a:t>Introduction (1 page)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The problem (1 page)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My idea (2 pages)</a:t>
            </a:r>
          </a:p>
          <a:p>
            <a:pPr defTabSz="914400" eaLnBrk="1" hangingPunct="1"/>
            <a:r>
              <a:rPr lang="en-GB" smtClean="0">
                <a:solidFill>
                  <a:schemeClr val="hlink"/>
                </a:solidFill>
              </a:rPr>
              <a:t>The details (5 pages)</a:t>
            </a:r>
          </a:p>
          <a:p>
            <a:pPr defTabSz="914400" eaLnBrk="1" hangingPunct="1"/>
            <a:r>
              <a:rPr lang="en-GB" smtClean="0"/>
              <a:t>Related work (1-2 pages)</a:t>
            </a:r>
          </a:p>
          <a:p>
            <a:pPr defTabSz="914400" eaLnBrk="1" hangingPunct="1"/>
            <a:r>
              <a:rPr lang="en-GB" smtClean="0"/>
              <a:t>Conclusions and further work (0.5 pages)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itle 30310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Presenting the idea</a:t>
            </a:r>
          </a:p>
        </p:txBody>
      </p:sp>
      <p:sp>
        <p:nvSpPr>
          <p:cNvPr id="30722" name="TextBox 303106"/>
          <p:cNvSpPr txBox="1">
            <a:spLocks noChangeArrowheads="1"/>
          </p:cNvSpPr>
          <p:nvPr/>
        </p:nvSpPr>
        <p:spPr bwMode="auto">
          <a:xfrm>
            <a:off x="827088" y="1557338"/>
            <a:ext cx="6911975" cy="20637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400" b="1"/>
              <a:t>3. The idea</a:t>
            </a:r>
          </a:p>
          <a:p>
            <a:pPr algn="l"/>
            <a:r>
              <a:rPr lang="en-GB" sz="2400"/>
              <a:t>Consider a bifircuated semi-lattice D, over a hyper-modulated signature S.  Suppose p</a:t>
            </a:r>
            <a:r>
              <a:rPr lang="en-GB" sz="2400" baseline="-25000"/>
              <a:t>i  </a:t>
            </a:r>
            <a:r>
              <a:rPr lang="en-GB" sz="2400"/>
              <a:t>is an element of D.  Then we know for every such p</a:t>
            </a:r>
            <a:r>
              <a:rPr lang="en-GB" sz="2400" baseline="-25000"/>
              <a:t>i</a:t>
            </a:r>
            <a:r>
              <a:rPr lang="en-GB" sz="2400"/>
              <a:t> there is an epi-modulus j, such that p</a:t>
            </a:r>
            <a:r>
              <a:rPr lang="en-GB" sz="2400" baseline="-25000"/>
              <a:t>j</a:t>
            </a:r>
            <a:r>
              <a:rPr lang="en-GB" sz="2400"/>
              <a:t> &lt; p</a:t>
            </a:r>
            <a:r>
              <a:rPr lang="en-GB" sz="2400" baseline="-25000"/>
              <a:t>i</a:t>
            </a:r>
            <a:r>
              <a:rPr lang="en-GB" sz="2400"/>
              <a:t>.</a:t>
            </a:r>
          </a:p>
        </p:txBody>
      </p:sp>
      <p:sp>
        <p:nvSpPr>
          <p:cNvPr id="30723" name="TextBox 303107"/>
          <p:cNvSpPr txBox="1">
            <a:spLocks noChangeArrowheads="1"/>
          </p:cNvSpPr>
          <p:nvPr/>
        </p:nvSpPr>
        <p:spPr bwMode="auto">
          <a:xfrm>
            <a:off x="683568" y="4077072"/>
            <a:ext cx="7699375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l">
              <a:buFont typeface="Wingdings" pitchFamily="2" charset="2"/>
              <a:buChar char="§"/>
            </a:pPr>
            <a:r>
              <a:rPr lang="en-GB" sz="2800" dirty="0"/>
              <a:t>Sounds impressive...but</a:t>
            </a:r>
          </a:p>
          <a:p>
            <a:pPr marL="266700" indent="-266700" algn="l">
              <a:buFont typeface="Wingdings" pitchFamily="2" charset="2"/>
              <a:buChar char="§"/>
            </a:pPr>
            <a:r>
              <a:rPr lang="en-GB" sz="2800" dirty="0"/>
              <a:t>Sends readers to </a:t>
            </a:r>
            <a:r>
              <a:rPr lang="en-GB" sz="2800" dirty="0" smtClean="0"/>
              <a:t>sleep, and/or makes them feel stupid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20377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Presenting the idea</a:t>
            </a:r>
          </a:p>
        </p:txBody>
      </p:sp>
      <p:sp>
        <p:nvSpPr>
          <p:cNvPr id="203779" name="Text Placeholder 203778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4924425"/>
          </a:xfrm>
        </p:spPr>
        <p:txBody>
          <a:bodyPr/>
          <a:lstStyle/>
          <a:p>
            <a:pPr defTabSz="914400" eaLnBrk="1" hangingPunct="1"/>
            <a:r>
              <a:rPr lang="en-GB" dirty="0" smtClean="0"/>
              <a:t>Explain it as if you were speaking to someone using a whiteboard</a:t>
            </a:r>
          </a:p>
          <a:p>
            <a:pPr defTabSz="914400" eaLnBrk="1" hangingPunct="1"/>
            <a:r>
              <a:rPr lang="en-GB" b="1" dirty="0" smtClean="0">
                <a:solidFill>
                  <a:schemeClr val="hlink"/>
                </a:solidFill>
              </a:rPr>
              <a:t>Conveying the intuition is primary</a:t>
            </a:r>
            <a:r>
              <a:rPr lang="en-GB" dirty="0" smtClean="0"/>
              <a:t>, not secondary</a:t>
            </a:r>
          </a:p>
          <a:p>
            <a:pPr defTabSz="914400" eaLnBrk="1" hangingPunct="1"/>
            <a:r>
              <a:rPr lang="en-GB" dirty="0" smtClean="0"/>
              <a:t>Once your reader has the intuition, she can follow the details (but not vice versa)</a:t>
            </a:r>
          </a:p>
          <a:p>
            <a:pPr defTabSz="914400" eaLnBrk="1" hangingPunct="1"/>
            <a:r>
              <a:rPr lang="en-GB" dirty="0" smtClean="0"/>
              <a:t>Even if she skips the details, she still takes away something valuable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dirty="0" smtClean="0"/>
              <a:t>Conveying the intuition</a:t>
            </a:r>
          </a:p>
        </p:txBody>
      </p:sp>
      <p:sp>
        <p:nvSpPr>
          <p:cNvPr id="33794" name="TextBox 201730"/>
          <p:cNvSpPr txBox="1">
            <a:spLocks noChangeArrowheads="1"/>
          </p:cNvSpPr>
          <p:nvPr/>
        </p:nvSpPr>
        <p:spPr bwMode="auto">
          <a:xfrm>
            <a:off x="1619250" y="1700213"/>
            <a:ext cx="5618163" cy="364648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dirty="0"/>
              <a:t>Introduce the problem, and your idea, using</a:t>
            </a:r>
          </a:p>
          <a:p>
            <a:r>
              <a:rPr lang="en-GB" sz="6600" b="1" dirty="0">
                <a:solidFill>
                  <a:schemeClr val="hlink"/>
                </a:solidFill>
              </a:rPr>
              <a:t>EXAMPLES</a:t>
            </a:r>
          </a:p>
          <a:p>
            <a:r>
              <a:rPr lang="en-GB" sz="3200" dirty="0"/>
              <a:t>and only then present the general case</a:t>
            </a:r>
          </a:p>
        </p:txBody>
      </p:sp>
      <p:sp>
        <p:nvSpPr>
          <p:cNvPr id="4" name="Text Placeholder 203778"/>
          <p:cNvSpPr>
            <a:spLocks noGrp="1" noChangeArrowheads="1"/>
          </p:cNvSpPr>
          <p:nvPr>
            <p:ph type="body" idx="1"/>
          </p:nvPr>
        </p:nvSpPr>
        <p:spPr>
          <a:xfrm>
            <a:off x="323528" y="5589240"/>
            <a:ext cx="8229600" cy="1079401"/>
          </a:xfrm>
        </p:spPr>
        <p:txBody>
          <a:bodyPr/>
          <a:lstStyle/>
          <a:p>
            <a:pPr defTabSz="914400" eaLnBrk="1" hangingPunct="1"/>
            <a:r>
              <a:rPr lang="en-GB" dirty="0" smtClean="0"/>
              <a:t>Remember: explain it as if you were speaking to someone using a whiteboard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2027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Using examples</a:t>
            </a:r>
          </a:p>
        </p:txBody>
      </p:sp>
      <p:pic>
        <p:nvPicPr>
          <p:cNvPr id="34818" name="Rectangle 20275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412875"/>
            <a:ext cx="69119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ounded Rectangular Callout 202756"/>
          <p:cNvSpPr>
            <a:spLocks noChangeArrowheads="1"/>
          </p:cNvSpPr>
          <p:nvPr/>
        </p:nvSpPr>
        <p:spPr bwMode="auto">
          <a:xfrm>
            <a:off x="7072313" y="3040063"/>
            <a:ext cx="1928812" cy="1531937"/>
          </a:xfrm>
          <a:prstGeom prst="wedgeRoundRectCallout">
            <a:avLst>
              <a:gd name="adj1" fmla="val -151218"/>
              <a:gd name="adj2" fmla="val 22014"/>
              <a:gd name="adj3" fmla="val 16667"/>
            </a:avLst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Example right away</a:t>
            </a:r>
          </a:p>
        </p:txBody>
      </p:sp>
      <p:sp>
        <p:nvSpPr>
          <p:cNvPr id="34820" name="TextBox 202757"/>
          <p:cNvSpPr txBox="1">
            <a:spLocks noChangeArrowheads="1"/>
          </p:cNvSpPr>
          <p:nvPr/>
        </p:nvSpPr>
        <p:spPr bwMode="auto">
          <a:xfrm>
            <a:off x="6443663" y="333375"/>
            <a:ext cx="2376487" cy="13112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The Simon PJ question: is there any typewriter font?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8124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papers: model 2</a:t>
            </a:r>
          </a:p>
        </p:txBody>
      </p:sp>
      <p:sp>
        <p:nvSpPr>
          <p:cNvPr id="6146" name="Rounded Rectangle 181250"/>
          <p:cNvSpPr>
            <a:spLocks noChangeArrowheads="1"/>
          </p:cNvSpPr>
          <p:nvPr/>
        </p:nvSpPr>
        <p:spPr bwMode="auto">
          <a:xfrm>
            <a:off x="1419225" y="1554163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47" name="Rounded Rectangle 181251"/>
          <p:cNvSpPr>
            <a:spLocks noChangeArrowheads="1"/>
          </p:cNvSpPr>
          <p:nvPr/>
        </p:nvSpPr>
        <p:spPr bwMode="auto">
          <a:xfrm>
            <a:off x="3076575" y="1554163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sp>
        <p:nvSpPr>
          <p:cNvPr id="6148" name="Rounded Rectangle 181252"/>
          <p:cNvSpPr>
            <a:spLocks noChangeArrowheads="1"/>
          </p:cNvSpPr>
          <p:nvPr/>
        </p:nvSpPr>
        <p:spPr bwMode="auto">
          <a:xfrm>
            <a:off x="5811838" y="1554163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cxnSp>
        <p:nvCxnSpPr>
          <p:cNvPr id="6149" name="Straight Arrow Connector 181253"/>
          <p:cNvCxnSpPr>
            <a:cxnSpLocks noChangeShapeType="1"/>
          </p:cNvCxnSpPr>
          <p:nvPr/>
        </p:nvCxnSpPr>
        <p:spPr bwMode="auto">
          <a:xfrm>
            <a:off x="2317750" y="1808163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0" name="Straight Arrow Connector 181254"/>
          <p:cNvCxnSpPr>
            <a:cxnSpLocks noChangeShapeType="1"/>
          </p:cNvCxnSpPr>
          <p:nvPr/>
        </p:nvCxnSpPr>
        <p:spPr bwMode="auto">
          <a:xfrm>
            <a:off x="4987925" y="1808163"/>
            <a:ext cx="823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1" name="Rounded Rectangle 181255"/>
          <p:cNvSpPr>
            <a:spLocks noChangeArrowheads="1"/>
          </p:cNvSpPr>
          <p:nvPr/>
        </p:nvSpPr>
        <p:spPr bwMode="auto">
          <a:xfrm>
            <a:off x="1401763" y="2852738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52" name="Rounded Rectangle 181256"/>
          <p:cNvSpPr>
            <a:spLocks noChangeArrowheads="1"/>
          </p:cNvSpPr>
          <p:nvPr/>
        </p:nvSpPr>
        <p:spPr bwMode="auto">
          <a:xfrm>
            <a:off x="3059113" y="2852738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sp>
        <p:nvSpPr>
          <p:cNvPr id="6153" name="Rounded Rectangle 181257"/>
          <p:cNvSpPr>
            <a:spLocks noChangeArrowheads="1"/>
          </p:cNvSpPr>
          <p:nvPr/>
        </p:nvSpPr>
        <p:spPr bwMode="auto">
          <a:xfrm>
            <a:off x="5794375" y="2852738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cxnSp>
        <p:nvCxnSpPr>
          <p:cNvPr id="6154" name="Straight Arrow Connector 181258"/>
          <p:cNvCxnSpPr>
            <a:cxnSpLocks noChangeShapeType="1"/>
          </p:cNvCxnSpPr>
          <p:nvPr/>
        </p:nvCxnSpPr>
        <p:spPr bwMode="auto">
          <a:xfrm>
            <a:off x="2300288" y="3106738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5" name="Straight Arrow Connector 181259"/>
          <p:cNvCxnSpPr>
            <a:cxnSpLocks noChangeShapeType="1"/>
          </p:cNvCxnSpPr>
          <p:nvPr/>
        </p:nvCxnSpPr>
        <p:spPr bwMode="auto">
          <a:xfrm>
            <a:off x="4970463" y="3106738"/>
            <a:ext cx="823912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6156" name="Rectangle 1812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377950"/>
            <a:ext cx="61928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62" name="Text Placeholder 181261"/>
          <p:cNvSpPr>
            <a:spLocks noGrp="1" noChangeArrowheads="1"/>
          </p:cNvSpPr>
          <p:nvPr>
            <p:ph type="body" idx="1"/>
          </p:nvPr>
        </p:nvSpPr>
        <p:spPr>
          <a:xfrm>
            <a:off x="468313" y="3789363"/>
            <a:ext cx="8229600" cy="2735262"/>
          </a:xfrm>
        </p:spPr>
        <p:txBody>
          <a:bodyPr/>
          <a:lstStyle/>
          <a:p>
            <a:pPr defTabSz="914400" eaLnBrk="1" hangingPunct="1"/>
            <a:r>
              <a:rPr lang="en-GB" smtClean="0"/>
              <a:t>Forces us to be clear, focused</a:t>
            </a:r>
          </a:p>
          <a:p>
            <a:pPr defTabSz="914400" eaLnBrk="1" hangingPunct="1"/>
            <a:r>
              <a:rPr lang="en-GB" smtClean="0"/>
              <a:t>Crystallises what we don’t understand</a:t>
            </a:r>
          </a:p>
          <a:p>
            <a:pPr defTabSz="914400" eaLnBrk="1" hangingPunct="1"/>
            <a:r>
              <a:rPr lang="en-GB" smtClean="0"/>
              <a:t>Opens the way to dialogue with others: reality check, critique, and 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itle 30208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Putting the reader first</a:t>
            </a:r>
          </a:p>
        </p:txBody>
      </p:sp>
      <p:sp>
        <p:nvSpPr>
          <p:cNvPr id="302083" name="Text Placeholder 30208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defTabSz="914400" eaLnBrk="1" hangingPunct="1"/>
            <a:r>
              <a:rPr lang="en-GB" b="1" smtClean="0">
                <a:solidFill>
                  <a:schemeClr val="hlink"/>
                </a:solidFill>
              </a:rPr>
              <a:t>Do not</a:t>
            </a:r>
            <a:r>
              <a:rPr lang="en-GB" smtClean="0"/>
              <a:t> recapitulate your personal journey of discovery.  This route may be soaked with your blood, but that is not interesting to the reader.</a:t>
            </a:r>
            <a:br>
              <a:rPr lang="en-GB" smtClean="0"/>
            </a:br>
            <a:endParaRPr lang="en-GB" smtClean="0"/>
          </a:p>
          <a:p>
            <a:pPr marL="609600" indent="-609600" defTabSz="914400" eaLnBrk="1" hangingPunct="1"/>
            <a:r>
              <a:rPr lang="en-GB" smtClean="0"/>
              <a:t>Instead, choose the most direct route to the idea.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5400" dirty="0" smtClean="0"/>
              <a:t>#7  Listen to your readers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546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Getting help</a:t>
            </a:r>
          </a:p>
        </p:txBody>
      </p:sp>
      <p:sp>
        <p:nvSpPr>
          <p:cNvPr id="154627" name="Text Placeholder 154626"/>
          <p:cNvSpPr>
            <a:spLocks noGrp="1" noChangeArrowheads="1"/>
          </p:cNvSpPr>
          <p:nvPr>
            <p:ph type="body" idx="1"/>
          </p:nvPr>
        </p:nvSpPr>
        <p:spPr>
          <a:xfrm>
            <a:off x="611188" y="2708275"/>
            <a:ext cx="8229600" cy="3744913"/>
          </a:xfrm>
        </p:spPr>
        <p:txBody>
          <a:bodyPr/>
          <a:lstStyle/>
          <a:p>
            <a:pPr defTabSz="914400" eaLnBrk="1" hangingPunct="1"/>
            <a:r>
              <a:rPr lang="en-GB" sz="2800" smtClean="0"/>
              <a:t>Experts are good</a:t>
            </a:r>
          </a:p>
          <a:p>
            <a:pPr defTabSz="914400" eaLnBrk="1" hangingPunct="1"/>
            <a:r>
              <a:rPr lang="en-GB" sz="2800" smtClean="0"/>
              <a:t>Non-experts are also very good</a:t>
            </a:r>
          </a:p>
          <a:p>
            <a:pPr defTabSz="914400" eaLnBrk="1" hangingPunct="1"/>
            <a:r>
              <a:rPr lang="en-GB" sz="2800" smtClean="0"/>
              <a:t>Each reader can only read your paper for the first time once!  So use them carefully</a:t>
            </a:r>
          </a:p>
          <a:p>
            <a:pPr defTabSz="914400" eaLnBrk="1" hangingPunct="1"/>
            <a:r>
              <a:rPr lang="en-GB" sz="2800" smtClean="0"/>
              <a:t>Explain carefully what you want (“I got lost here” is much more important than “Jarva is mis-spelt”.)</a:t>
            </a:r>
          </a:p>
        </p:txBody>
      </p:sp>
      <p:sp>
        <p:nvSpPr>
          <p:cNvPr id="45059" name="Rectangle 154627"/>
          <p:cNvSpPr>
            <a:spLocks noChangeArrowheads="1"/>
          </p:cNvSpPr>
          <p:nvPr/>
        </p:nvSpPr>
        <p:spPr bwMode="auto">
          <a:xfrm>
            <a:off x="1116013" y="1484313"/>
            <a:ext cx="6480175" cy="11525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/>
              <a:t>Get your paper read by as many friendly guinea pigs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20480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Getting expert help</a:t>
            </a:r>
          </a:p>
        </p:txBody>
      </p:sp>
      <p:sp>
        <p:nvSpPr>
          <p:cNvPr id="204803" name="Text Placeholder 204802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3988" cy="4852988"/>
          </a:xfrm>
        </p:spPr>
        <p:txBody>
          <a:bodyPr/>
          <a:lstStyle/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A good plan: when you think you are done, send the draft to the competition saying “could you help me ensure that I describe your work fairly?”.  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Often they will respond with helpful critique (they are interested in the area)</a:t>
            </a:r>
          </a:p>
          <a:p>
            <a:pPr defTabSz="914400" eaLnBrk="1" hangingPunct="1">
              <a:spcBef>
                <a:spcPct val="50000"/>
              </a:spcBef>
            </a:pPr>
            <a:r>
              <a:rPr lang="en-GB" sz="2800" smtClean="0"/>
              <a:t>They are likely to be your referees anyway, so getting their comments or criticism up front is Jolly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5564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Listening to your reviewers</a:t>
            </a:r>
          </a:p>
        </p:txBody>
      </p:sp>
      <p:sp>
        <p:nvSpPr>
          <p:cNvPr id="47106" name="Rectangle 155651"/>
          <p:cNvSpPr>
            <a:spLocks noChangeArrowheads="1"/>
          </p:cNvSpPr>
          <p:nvPr/>
        </p:nvSpPr>
        <p:spPr bwMode="auto">
          <a:xfrm>
            <a:off x="1116013" y="1562100"/>
            <a:ext cx="6911975" cy="1651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 b="1">
                <a:solidFill>
                  <a:schemeClr val="hlink"/>
                </a:solidFill>
              </a:rPr>
              <a:t>Treat every review like gold dust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GB" sz="3200"/>
              <a:t>Be (truly) grateful for criticism as well as praise</a:t>
            </a:r>
          </a:p>
        </p:txBody>
      </p:sp>
      <p:sp>
        <p:nvSpPr>
          <p:cNvPr id="155653" name="Text Placeholder 155652"/>
          <p:cNvSpPr>
            <a:spLocks noGrp="1" noChangeArrowheads="1"/>
          </p:cNvSpPr>
          <p:nvPr>
            <p:ph type="body" idx="1"/>
          </p:nvPr>
        </p:nvSpPr>
        <p:spPr>
          <a:xfrm>
            <a:off x="539750" y="3573463"/>
            <a:ext cx="8229600" cy="3024187"/>
          </a:xfrm>
        </p:spPr>
        <p:txBody>
          <a:bodyPr/>
          <a:lstStyle/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This is </a:t>
            </a:r>
            <a:r>
              <a:rPr lang="en-GB" smtClean="0">
                <a:solidFill>
                  <a:schemeClr val="hlink"/>
                </a:solidFill>
              </a:rPr>
              <a:t>really, really, really</a:t>
            </a:r>
            <a:r>
              <a:rPr lang="en-GB" smtClean="0"/>
              <a:t> hard</a:t>
            </a:r>
          </a:p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mtClean="0"/>
          </a:p>
          <a:p>
            <a:pPr algn="ctr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mtClean="0"/>
              <a:t>But it’s </a:t>
            </a:r>
            <a:br>
              <a:rPr lang="en-GB" smtClean="0"/>
            </a:br>
            <a:r>
              <a:rPr lang="en-GB" smtClean="0">
                <a:solidFill>
                  <a:schemeClr val="hlink"/>
                </a:solidFill>
              </a:rPr>
              <a:t>really, really, really, really, really, really, really, really, really, really</a:t>
            </a:r>
            <a:r>
              <a:rPr lang="en-GB" smtClean="0"/>
              <a:t> </a:t>
            </a:r>
            <a:br>
              <a:rPr lang="en-GB" smtClean="0"/>
            </a:br>
            <a:r>
              <a:rPr lang="en-GB" smtClean="0"/>
              <a:t>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5667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Listening to your reviewers</a:t>
            </a:r>
          </a:p>
        </p:txBody>
      </p:sp>
      <p:sp>
        <p:nvSpPr>
          <p:cNvPr id="156676" name="Text Placeholder 156675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229600" cy="4681537"/>
          </a:xfrm>
        </p:spPr>
        <p:txBody>
          <a:bodyPr/>
          <a:lstStyle/>
          <a:p>
            <a:pPr defTabSz="914400" eaLnBrk="1" hangingPunct="1"/>
            <a:r>
              <a:rPr lang="en-GB" dirty="0" smtClean="0"/>
              <a:t>Read every criticism as a positive suggestion for something you could explain more clearly</a:t>
            </a:r>
          </a:p>
          <a:p>
            <a:pPr defTabSz="914400" eaLnBrk="1" hangingPunct="1"/>
            <a:r>
              <a:rPr lang="en-GB" dirty="0" smtClean="0"/>
              <a:t>DO NOT respond “</a:t>
            </a:r>
            <a:r>
              <a:rPr lang="en-GB" dirty="0" smtClean="0">
                <a:solidFill>
                  <a:srgbClr val="FF0000"/>
                </a:solidFill>
              </a:rPr>
              <a:t>you stupid person, I meant X</a:t>
            </a:r>
            <a:r>
              <a:rPr lang="en-GB" dirty="0" smtClean="0"/>
              <a:t>”.  Fix the paper so that X is apparent </a:t>
            </a:r>
            <a:r>
              <a:rPr lang="en-GB" i="1" dirty="0" smtClean="0"/>
              <a:t>even to the stupidest reader</a:t>
            </a:r>
            <a:r>
              <a:rPr lang="en-GB" dirty="0" smtClean="0"/>
              <a:t>.</a:t>
            </a:r>
          </a:p>
          <a:p>
            <a:pPr defTabSz="914400" eaLnBrk="1" hangingPunct="1"/>
            <a:r>
              <a:rPr lang="en-GB" dirty="0" smtClean="0"/>
              <a:t>Thank them warmly.  They have given up their time for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4848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Summary</a:t>
            </a:r>
          </a:p>
        </p:txBody>
      </p:sp>
      <p:sp>
        <p:nvSpPr>
          <p:cNvPr id="148483" name="Text Placeholder 148482"/>
          <p:cNvSpPr>
            <a:spLocks noGrp="1" noChangeArrowheads="1"/>
          </p:cNvSpPr>
          <p:nvPr>
            <p:ph type="body" idx="1"/>
          </p:nvPr>
        </p:nvSpPr>
        <p:spPr>
          <a:xfrm>
            <a:off x="685800" y="1445096"/>
            <a:ext cx="7631113" cy="4648200"/>
          </a:xfrm>
        </p:spPr>
        <p:txBody>
          <a:bodyPr/>
          <a:lstStyle/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Don’t wait: write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Identify your key idea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Tell a story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Nail your contributions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Related work: later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Put your readers first (examples)</a:t>
            </a:r>
          </a:p>
          <a:p>
            <a:pPr marL="514350" indent="-514350" defTabSz="914400" eaLnBrk="1" hangingPunct="1">
              <a:buFont typeface="+mj-lt"/>
              <a:buAutoNum type="arabicPeriod"/>
            </a:pPr>
            <a:r>
              <a:rPr lang="en-GB" b="1" dirty="0" smtClean="0">
                <a:solidFill>
                  <a:schemeClr val="folHlink"/>
                </a:solidFill>
              </a:rPr>
              <a:t>Listen to your readers</a:t>
            </a:r>
          </a:p>
          <a:p>
            <a:pPr marL="514350" indent="-514350" defTabSz="914400" eaLnBrk="1" hangingPunct="1">
              <a:spcBef>
                <a:spcPts val="1800"/>
              </a:spcBef>
              <a:buNone/>
            </a:pPr>
            <a:r>
              <a:rPr lang="en-GB" sz="2800" b="1" dirty="0" smtClean="0">
                <a:solidFill>
                  <a:schemeClr val="folHlink"/>
                </a:solidFill>
              </a:rPr>
              <a:t>More:  </a:t>
            </a:r>
            <a:r>
              <a:rPr lang="en-GB" sz="2400" b="1" dirty="0" smtClean="0">
                <a:solidFill>
                  <a:srgbClr val="FF0000"/>
                </a:solidFill>
              </a:rPr>
              <a:t>http://research.microsoft.com/~simonpj</a:t>
            </a:r>
          </a:p>
          <a:p>
            <a:pPr defTabSz="914400" eaLnBrk="1" hangingPunct="1">
              <a:buFont typeface="Wingdings" pitchFamily="2" charset="2"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4800" smtClean="0"/>
              <a:t>Language and style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5155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Basic stuff</a:t>
            </a:r>
          </a:p>
        </p:txBody>
      </p:sp>
      <p:sp>
        <p:nvSpPr>
          <p:cNvPr id="151555" name="Text Placeholder 1515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/>
            <a:r>
              <a:rPr lang="en-GB" smtClean="0"/>
              <a:t>Submit by the deadline</a:t>
            </a:r>
          </a:p>
          <a:p>
            <a:pPr defTabSz="914400" eaLnBrk="1" hangingPunct="1"/>
            <a:r>
              <a:rPr lang="en-GB" smtClean="0"/>
              <a:t>Keep to the length restrictions</a:t>
            </a:r>
          </a:p>
          <a:p>
            <a:pPr lvl="1" defTabSz="914400" eaLnBrk="1" hangingPunct="1"/>
            <a:r>
              <a:rPr lang="en-GB" smtClean="0"/>
              <a:t>Do not narrow the margins</a:t>
            </a:r>
          </a:p>
          <a:p>
            <a:pPr lvl="1" defTabSz="914400" eaLnBrk="1" hangingPunct="1"/>
            <a:r>
              <a:rPr lang="en-GB" smtClean="0"/>
              <a:t>Do not</a:t>
            </a:r>
            <a:r>
              <a:rPr lang="en-GB" sz="1600" b="1" smtClean="0"/>
              <a:t> use 6pt font</a:t>
            </a:r>
          </a:p>
          <a:p>
            <a:pPr lvl="1" defTabSz="914400" eaLnBrk="1" hangingPunct="1"/>
            <a:r>
              <a:rPr lang="en-GB" smtClean="0"/>
              <a:t>On occasion, supply supporting evidence (e.g. experimental data, or a written-out proof) in an appendix</a:t>
            </a:r>
          </a:p>
          <a:p>
            <a:pPr defTabSz="914400" eaLnBrk="1" hangingPunct="1"/>
            <a:r>
              <a:rPr lang="en-GB" smtClean="0"/>
              <a:t>Always use a spell checker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20582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Visual structure</a:t>
            </a:r>
          </a:p>
        </p:txBody>
      </p:sp>
      <p:sp>
        <p:nvSpPr>
          <p:cNvPr id="205827" name="Text Placeholder 205826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00200"/>
            <a:ext cx="7689850" cy="4648200"/>
          </a:xfrm>
        </p:spPr>
        <p:txBody>
          <a:bodyPr/>
          <a:lstStyle/>
          <a:p>
            <a:pPr defTabSz="914400" eaLnBrk="1" hangingPunct="1"/>
            <a:r>
              <a:rPr lang="en-GB" smtClean="0"/>
              <a:t>Give strong visual structure to your paper using </a:t>
            </a:r>
          </a:p>
          <a:p>
            <a:pPr lvl="1" defTabSz="914400" eaLnBrk="1" hangingPunct="1"/>
            <a:r>
              <a:rPr lang="en-GB" smtClean="0"/>
              <a:t>sections and sub-sections</a:t>
            </a:r>
          </a:p>
          <a:p>
            <a:pPr lvl="1" defTabSz="914400" eaLnBrk="1" hangingPunct="1"/>
            <a:r>
              <a:rPr lang="en-GB" smtClean="0"/>
              <a:t>bullets</a:t>
            </a:r>
          </a:p>
          <a:p>
            <a:pPr lvl="1" defTabSz="914400" eaLnBrk="1" hangingPunct="1"/>
            <a:r>
              <a:rPr lang="en-GB" smtClean="0"/>
              <a:t>italics</a:t>
            </a:r>
          </a:p>
          <a:p>
            <a:pPr lvl="1" defTabSz="914400" eaLnBrk="1" hangingPunct="1"/>
            <a:r>
              <a:rPr lang="en-GB" smtClean="0"/>
              <a:t>laid-out code</a:t>
            </a:r>
          </a:p>
          <a:p>
            <a:pPr defTabSz="914400" eaLnBrk="1" hangingPunct="1"/>
            <a:r>
              <a:rPr lang="en-GB" smtClean="0"/>
              <a:t>Find out how to draw pictures, and use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8124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Writing papers: model 2</a:t>
            </a:r>
          </a:p>
        </p:txBody>
      </p:sp>
      <p:sp>
        <p:nvSpPr>
          <p:cNvPr id="6146" name="Rounded Rectangle 181250"/>
          <p:cNvSpPr>
            <a:spLocks noChangeArrowheads="1"/>
          </p:cNvSpPr>
          <p:nvPr/>
        </p:nvSpPr>
        <p:spPr bwMode="auto">
          <a:xfrm>
            <a:off x="1419225" y="1554163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47" name="Rounded Rectangle 181251"/>
          <p:cNvSpPr>
            <a:spLocks noChangeArrowheads="1"/>
          </p:cNvSpPr>
          <p:nvPr/>
        </p:nvSpPr>
        <p:spPr bwMode="auto">
          <a:xfrm>
            <a:off x="3076575" y="1554163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sp>
        <p:nvSpPr>
          <p:cNvPr id="6148" name="Rounded Rectangle 181252"/>
          <p:cNvSpPr>
            <a:spLocks noChangeArrowheads="1"/>
          </p:cNvSpPr>
          <p:nvPr/>
        </p:nvSpPr>
        <p:spPr bwMode="auto">
          <a:xfrm>
            <a:off x="5811838" y="1554163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cxnSp>
        <p:nvCxnSpPr>
          <p:cNvPr id="6149" name="Straight Arrow Connector 181253"/>
          <p:cNvCxnSpPr>
            <a:cxnSpLocks noChangeShapeType="1"/>
          </p:cNvCxnSpPr>
          <p:nvPr/>
        </p:nvCxnSpPr>
        <p:spPr bwMode="auto">
          <a:xfrm>
            <a:off x="2317750" y="1808163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0" name="Straight Arrow Connector 181254"/>
          <p:cNvCxnSpPr>
            <a:cxnSpLocks noChangeShapeType="1"/>
          </p:cNvCxnSpPr>
          <p:nvPr/>
        </p:nvCxnSpPr>
        <p:spPr bwMode="auto">
          <a:xfrm>
            <a:off x="4987925" y="1808163"/>
            <a:ext cx="8239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151" name="Rounded Rectangle 181255"/>
          <p:cNvSpPr>
            <a:spLocks noChangeArrowheads="1"/>
          </p:cNvSpPr>
          <p:nvPr/>
        </p:nvSpPr>
        <p:spPr bwMode="auto">
          <a:xfrm>
            <a:off x="1401763" y="2852738"/>
            <a:ext cx="89852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Idea</a:t>
            </a:r>
          </a:p>
        </p:txBody>
      </p:sp>
      <p:sp>
        <p:nvSpPr>
          <p:cNvPr id="6152" name="Rounded Rectangle 181256"/>
          <p:cNvSpPr>
            <a:spLocks noChangeArrowheads="1"/>
          </p:cNvSpPr>
          <p:nvPr/>
        </p:nvSpPr>
        <p:spPr bwMode="auto">
          <a:xfrm>
            <a:off x="3059113" y="2852738"/>
            <a:ext cx="1911350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Write paper</a:t>
            </a:r>
          </a:p>
        </p:txBody>
      </p:sp>
      <p:sp>
        <p:nvSpPr>
          <p:cNvPr id="6153" name="Rounded Rectangle 181257"/>
          <p:cNvSpPr>
            <a:spLocks noChangeArrowheads="1"/>
          </p:cNvSpPr>
          <p:nvPr/>
        </p:nvSpPr>
        <p:spPr bwMode="auto">
          <a:xfrm>
            <a:off x="5794375" y="2852738"/>
            <a:ext cx="2073275" cy="506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2400">
                <a:latin typeface="Arial" pitchFamily="34" charset="0"/>
              </a:rPr>
              <a:t>Do research</a:t>
            </a:r>
          </a:p>
        </p:txBody>
      </p:sp>
      <p:cxnSp>
        <p:nvCxnSpPr>
          <p:cNvPr id="6154" name="Straight Arrow Connector 181258"/>
          <p:cNvCxnSpPr>
            <a:cxnSpLocks noChangeShapeType="1"/>
          </p:cNvCxnSpPr>
          <p:nvPr/>
        </p:nvCxnSpPr>
        <p:spPr bwMode="auto">
          <a:xfrm>
            <a:off x="2300288" y="3106738"/>
            <a:ext cx="75882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55" name="Straight Arrow Connector 181259"/>
          <p:cNvCxnSpPr>
            <a:cxnSpLocks noChangeShapeType="1"/>
          </p:cNvCxnSpPr>
          <p:nvPr/>
        </p:nvCxnSpPr>
        <p:spPr bwMode="auto">
          <a:xfrm>
            <a:off x="4970463" y="3106738"/>
            <a:ext cx="823912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6156" name="Rectangle 1812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1377950"/>
            <a:ext cx="619283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62" name="Text Placeholder 181261"/>
          <p:cNvSpPr>
            <a:spLocks noGrp="1" noChangeArrowheads="1"/>
          </p:cNvSpPr>
          <p:nvPr>
            <p:ph type="body" idx="1"/>
          </p:nvPr>
        </p:nvSpPr>
        <p:spPr>
          <a:xfrm>
            <a:off x="468313" y="3789363"/>
            <a:ext cx="8229600" cy="2735262"/>
          </a:xfrm>
        </p:spPr>
        <p:txBody>
          <a:bodyPr/>
          <a:lstStyle/>
          <a:p>
            <a:pPr defTabSz="914400" eaLnBrk="1" hangingPunct="1"/>
            <a:r>
              <a:rPr lang="en-GB" smtClean="0"/>
              <a:t>Forces us to be clear, focused</a:t>
            </a:r>
          </a:p>
          <a:p>
            <a:pPr defTabSz="914400" eaLnBrk="1" hangingPunct="1"/>
            <a:r>
              <a:rPr lang="en-GB" smtClean="0"/>
              <a:t>Crystallises what we don’t understand</a:t>
            </a:r>
          </a:p>
          <a:p>
            <a:pPr defTabSz="914400" eaLnBrk="1" hangingPunct="1"/>
            <a:r>
              <a:rPr lang="en-GB" smtClean="0"/>
              <a:t>Opens the way to dialogue with others: reality check, critique, and collaboration</a:t>
            </a:r>
          </a:p>
        </p:txBody>
      </p:sp>
      <p:sp>
        <p:nvSpPr>
          <p:cNvPr id="15" name="Rounded Rectangle 14"/>
          <p:cNvSpPr/>
          <p:nvPr/>
        </p:nvSpPr>
        <p:spPr bwMode="auto">
          <a:xfrm rot="20749596">
            <a:off x="683568" y="2260997"/>
            <a:ext cx="7632848" cy="3398377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4400" b="0" i="0" u="none" strike="noStrike" baseline="0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Writing papers</a:t>
            </a:r>
            <a:r>
              <a:rPr kumimoji="0" lang="en-GB" sz="44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 is a primary mechanism for </a:t>
            </a:r>
            <a:r>
              <a:rPr kumimoji="0" lang="en-GB" sz="4400" b="1" i="0" u="none" strike="noStrike" dirty="0" smtClean="0">
                <a:solidFill>
                  <a:srgbClr val="FF0000"/>
                </a:solidFill>
                <a:effectLst/>
                <a:latin typeface="Comic Sans MS"/>
              </a:rPr>
              <a:t>doing</a:t>
            </a:r>
            <a:r>
              <a:rPr kumimoji="0" lang="en-GB" sz="44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 research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>
                  <a:alpha val="100000"/>
                </a:schemeClr>
              </a:buClr>
              <a:buFont typeface="Wingdings"/>
              <a:buNone/>
              <a:tabLst/>
            </a:pPr>
            <a:r>
              <a:rPr kumimoji="0" lang="en-GB" sz="44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(not just for </a:t>
            </a:r>
            <a:r>
              <a:rPr kumimoji="0" lang="en-GB" sz="4400" b="0" i="0" u="none" strike="noStrike" dirty="0" smtClean="0">
                <a:solidFill>
                  <a:srgbClr val="FF0000"/>
                </a:solidFill>
                <a:effectLst/>
                <a:latin typeface="Comic Sans MS"/>
              </a:rPr>
              <a:t>reporting</a:t>
            </a:r>
            <a:r>
              <a:rPr kumimoji="0" lang="en-GB" sz="4400" b="0" i="0" u="none" strike="noStrike" dirty="0" smtClean="0">
                <a:solidFill>
                  <a:schemeClr val="tx1">
                    <a:alpha val="100000"/>
                  </a:schemeClr>
                </a:solidFill>
                <a:effectLst/>
                <a:latin typeface="Comic Sans MS"/>
              </a:rPr>
              <a:t> it)</a:t>
            </a:r>
            <a:endParaRPr kumimoji="0" lang="en-GB" sz="44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Visual structure</a:t>
            </a:r>
          </a:p>
        </p:txBody>
      </p:sp>
      <p:pic>
        <p:nvPicPr>
          <p:cNvPr id="52226" name="Rectangle 2078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557338"/>
            <a:ext cx="81359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4950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Use the active voice</a:t>
            </a:r>
          </a:p>
        </p:txBody>
      </p:sp>
      <p:graphicFrame>
        <p:nvGraphicFramePr>
          <p:cNvPr id="53250" name="Table 149575"/>
          <p:cNvGraphicFramePr>
            <a:graphicFrameLocks noGrp="1"/>
          </p:cNvGraphicFramePr>
          <p:nvPr/>
        </p:nvGraphicFramePr>
        <p:xfrm>
          <a:off x="250825" y="2565400"/>
          <a:ext cx="7127875" cy="3242945"/>
        </p:xfrm>
        <a:graphic>
          <a:graphicData uri="http://schemas.openxmlformats.org/drawingml/2006/table">
            <a:tbl>
              <a:tblPr/>
              <a:tblGrid>
                <a:gridCol w="3563938"/>
                <a:gridCol w="3563937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can be seen that...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can see that...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34 tests were run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ran 34 tests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These properties were thought desirable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We wanted to retain these properties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might be thought that this would be a type error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You might think this would be a type error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3265" name="TextBox 149562"/>
          <p:cNvSpPr txBox="1">
            <a:spLocks noChangeArrowheads="1"/>
          </p:cNvSpPr>
          <p:nvPr/>
        </p:nvSpPr>
        <p:spPr bwMode="auto">
          <a:xfrm>
            <a:off x="539750" y="1557338"/>
            <a:ext cx="80279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The passive voice is “respectable” but it DEADENS your paper.  Avoid it at all costs.</a:t>
            </a:r>
          </a:p>
        </p:txBody>
      </p:sp>
      <p:sp>
        <p:nvSpPr>
          <p:cNvPr id="53266" name="Rounded Rectangular Callout 149576"/>
          <p:cNvSpPr>
            <a:spLocks noChangeArrowheads="1"/>
          </p:cNvSpPr>
          <p:nvPr/>
        </p:nvSpPr>
        <p:spPr bwMode="auto">
          <a:xfrm>
            <a:off x="7451725" y="2200275"/>
            <a:ext cx="1439863" cy="981075"/>
          </a:xfrm>
          <a:prstGeom prst="wedgeRoundRectCallout">
            <a:avLst>
              <a:gd name="adj1" fmla="val -123319"/>
              <a:gd name="adj2" fmla="val 72005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“We” = you and the reader</a:t>
            </a:r>
          </a:p>
        </p:txBody>
      </p:sp>
      <p:sp>
        <p:nvSpPr>
          <p:cNvPr id="53267" name="Rounded Rectangular Callout 149577"/>
          <p:cNvSpPr>
            <a:spLocks noChangeArrowheads="1"/>
          </p:cNvSpPr>
          <p:nvPr/>
        </p:nvSpPr>
        <p:spPr bwMode="auto">
          <a:xfrm>
            <a:off x="7451725" y="4664075"/>
            <a:ext cx="1439863" cy="684213"/>
          </a:xfrm>
          <a:prstGeom prst="wedgeRoundRectCallout">
            <a:avLst>
              <a:gd name="adj1" fmla="val -115602"/>
              <a:gd name="adj2" fmla="val -61653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“We” = the authors</a:t>
            </a:r>
          </a:p>
        </p:txBody>
      </p:sp>
      <p:sp>
        <p:nvSpPr>
          <p:cNvPr id="53268" name="Rounded Rectangular Callout 149578"/>
          <p:cNvSpPr>
            <a:spLocks noChangeArrowheads="1"/>
          </p:cNvSpPr>
          <p:nvPr/>
        </p:nvSpPr>
        <p:spPr bwMode="auto">
          <a:xfrm>
            <a:off x="2771775" y="5949950"/>
            <a:ext cx="1439863" cy="684213"/>
          </a:xfrm>
          <a:prstGeom prst="wedgeRoundRectCallout">
            <a:avLst>
              <a:gd name="adj1" fmla="val 53199"/>
              <a:gd name="adj2" fmla="val -140255"/>
              <a:gd name="adj3" fmla="val 16667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800"/>
              <a:t>“You” = the 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2099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Use simple, direct language</a:t>
            </a:r>
          </a:p>
        </p:txBody>
      </p:sp>
      <p:graphicFrame>
        <p:nvGraphicFramePr>
          <p:cNvPr id="54274" name="Table 209941"/>
          <p:cNvGraphicFramePr>
            <a:graphicFrameLocks noGrp="1"/>
          </p:cNvGraphicFramePr>
          <p:nvPr/>
        </p:nvGraphicFramePr>
        <p:xfrm>
          <a:off x="685800" y="1600200"/>
          <a:ext cx="8229600" cy="5006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YES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object under study was displaced horizontally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ball moved sideways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On an annual basis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Yearly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Endeavour to ascertain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Find out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It could be considered that the speed of storage reclamation left something to be desired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The garbage collector was really slow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7408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algn="ctr" defTabSz="914400" eaLnBrk="1" hangingPunct="1"/>
            <a:r>
              <a:rPr lang="en-GB" sz="6000" dirty="0" smtClean="0"/>
              <a:t>#2  Identify your key idea</a:t>
            </a:r>
          </a:p>
        </p:txBody>
      </p:sp>
      <p:sp>
        <p:nvSpPr>
          <p:cNvPr id="49154" name="Shape 174082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defTabSz="91440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itle 285697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GB" smtClean="0"/>
              <a:t>Papers communicate ideas</a:t>
            </a:r>
          </a:p>
        </p:txBody>
      </p:sp>
      <p:sp>
        <p:nvSpPr>
          <p:cNvPr id="285699" name="Text Placeholder 285698"/>
          <p:cNvSpPr>
            <a:spLocks noGrp="1" noChangeArrowheads="1"/>
          </p:cNvSpPr>
          <p:nvPr>
            <p:ph type="body" idx="1"/>
          </p:nvPr>
        </p:nvSpPr>
        <p:spPr>
          <a:xfrm>
            <a:off x="611560" y="2132856"/>
            <a:ext cx="8229600" cy="3611488"/>
          </a:xfrm>
        </p:spPr>
        <p:txBody>
          <a:bodyPr/>
          <a:lstStyle/>
          <a:p>
            <a:pPr defTabSz="914400" eaLnBrk="1" hangingPunct="1"/>
            <a:r>
              <a:rPr lang="en-GB" dirty="0" smtClean="0"/>
              <a:t>You want to infect the mind of your reader with </a:t>
            </a:r>
            <a:r>
              <a:rPr lang="en-GB" b="1" dirty="0" smtClean="0">
                <a:solidFill>
                  <a:schemeClr val="hlink"/>
                </a:solidFill>
              </a:rPr>
              <a:t>your idea</a:t>
            </a:r>
            <a:r>
              <a:rPr lang="en-GB" dirty="0" smtClean="0"/>
              <a:t>, like a virus</a:t>
            </a:r>
          </a:p>
          <a:p>
            <a:pPr defTabSz="914400" eaLnBrk="1" hangingPunct="1"/>
            <a:r>
              <a:rPr lang="en-GB" dirty="0" smtClean="0"/>
              <a:t>Papers are far more durable than programs (think Mozart)</a:t>
            </a:r>
          </a:p>
        </p:txBody>
      </p:sp>
      <p:sp>
        <p:nvSpPr>
          <p:cNvPr id="11267" name="TextBox 285699"/>
          <p:cNvSpPr txBox="1">
            <a:spLocks noChangeArrowheads="1"/>
          </p:cNvSpPr>
          <p:nvPr/>
        </p:nvSpPr>
        <p:spPr bwMode="auto">
          <a:xfrm>
            <a:off x="539552" y="4941168"/>
            <a:ext cx="6950075" cy="15541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dirty="0"/>
              <a:t>The greatest ideas are (literally) worthless if you keep them to yourself</a:t>
            </a:r>
            <a:endParaRPr lang="en-GB" sz="3200" dirty="0"/>
          </a:p>
        </p:txBody>
      </p:sp>
      <p:pic>
        <p:nvPicPr>
          <p:cNvPr id="11268" name="Rectangle 2857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3789040"/>
            <a:ext cx="1836737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97634"/>
          <p:cNvSpPr txBox="1">
            <a:spLocks noChangeArrowheads="1"/>
          </p:cNvSpPr>
          <p:nvPr/>
        </p:nvSpPr>
        <p:spPr bwMode="auto">
          <a:xfrm>
            <a:off x="1115616" y="260648"/>
            <a:ext cx="7560840" cy="156966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4800" dirty="0" smtClean="0"/>
              <a:t>Your goal: to convey a </a:t>
            </a:r>
            <a:r>
              <a:rPr lang="en-GB" sz="4800" b="1" dirty="0" smtClean="0">
                <a:solidFill>
                  <a:srgbClr val="FF0000"/>
                </a:solidFill>
              </a:rPr>
              <a:t>useful</a:t>
            </a:r>
            <a:r>
              <a:rPr lang="en-GB" sz="4800" dirty="0" smtClean="0">
                <a:solidFill>
                  <a:srgbClr val="800080"/>
                </a:solidFill>
              </a:rPr>
              <a:t> </a:t>
            </a:r>
            <a:r>
              <a:rPr lang="en-GB" sz="4800" dirty="0" smtClean="0"/>
              <a:t>and</a:t>
            </a:r>
            <a:r>
              <a:rPr lang="en-GB" sz="4800" dirty="0" smtClean="0">
                <a:solidFill>
                  <a:srgbClr val="800080"/>
                </a:solidFill>
              </a:rPr>
              <a:t> </a:t>
            </a:r>
            <a:r>
              <a:rPr lang="en-GB" sz="4800" b="1" dirty="0" smtClean="0">
                <a:solidFill>
                  <a:srgbClr val="FF0000"/>
                </a:solidFill>
              </a:rPr>
              <a:t>re-usable</a:t>
            </a:r>
            <a:r>
              <a:rPr lang="en-GB" sz="4800" dirty="0" smtClean="0">
                <a:solidFill>
                  <a:srgbClr val="800080"/>
                </a:solidFill>
              </a:rPr>
              <a:t> </a:t>
            </a:r>
            <a:r>
              <a:rPr lang="en-GB" sz="4800" b="1" dirty="0" smtClean="0">
                <a:solidFill>
                  <a:srgbClr val="FF0000"/>
                </a:solidFill>
              </a:rPr>
              <a:t>idea</a:t>
            </a:r>
            <a:endParaRPr lang="en-GB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85345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US" smtClean="0"/>
              <a:t>Do not be intimidated</a:t>
            </a:r>
            <a:endParaRPr lang="en-GB" smtClean="0"/>
          </a:p>
        </p:txBody>
      </p:sp>
      <p:sp>
        <p:nvSpPr>
          <p:cNvPr id="185347" name="TextBox 185346"/>
          <p:cNvSpPr txBox="1">
            <a:spLocks noChangeArrowheads="1"/>
          </p:cNvSpPr>
          <p:nvPr/>
        </p:nvSpPr>
        <p:spPr bwMode="auto">
          <a:xfrm>
            <a:off x="1042988" y="3284538"/>
            <a:ext cx="6950075" cy="26225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800"/>
              <a:t>Write a paper, </a:t>
            </a:r>
            <a:br>
              <a:rPr lang="en-US" sz="2800"/>
            </a:br>
            <a:r>
              <a:rPr lang="en-US" sz="2800"/>
              <a:t>and give a talk, about </a:t>
            </a:r>
            <a:br>
              <a:rPr lang="en-US" sz="2800"/>
            </a:br>
            <a:r>
              <a:rPr lang="en-US" sz="5400" b="1"/>
              <a:t>any idea</a:t>
            </a:r>
            <a:r>
              <a:rPr lang="en-US" sz="2800"/>
              <a:t>, </a:t>
            </a:r>
            <a:br>
              <a:rPr lang="en-US" sz="2800"/>
            </a:br>
            <a:r>
              <a:rPr lang="en-US" sz="2800"/>
              <a:t>no matter how weedy and insignificant it may seem to you</a:t>
            </a:r>
            <a:endParaRPr lang="en-GB" sz="2800"/>
          </a:p>
        </p:txBody>
      </p:sp>
      <p:sp>
        <p:nvSpPr>
          <p:cNvPr id="7171" name="TextBox 185347"/>
          <p:cNvSpPr txBox="1">
            <a:spLocks noChangeArrowheads="1"/>
          </p:cNvSpPr>
          <p:nvPr/>
        </p:nvSpPr>
        <p:spPr bwMode="auto">
          <a:xfrm>
            <a:off x="755650" y="1628775"/>
            <a:ext cx="75612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527175" indent="-1527175" algn="l"/>
            <a:r>
              <a:rPr lang="en-GB" sz="2400" b="1">
                <a:solidFill>
                  <a:schemeClr val="hlink"/>
                </a:solidFill>
              </a:rPr>
              <a:t>Fallacy</a:t>
            </a:r>
            <a:r>
              <a:rPr lang="en-GB" sz="2400"/>
              <a:t>	You need to have a fantastic idea before you can write a paper.  (Everyone else seems to.)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84321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0" indent="0" defTabSz="914400" eaLnBrk="1" hangingPunct="1"/>
            <a:r>
              <a:rPr lang="en-US" smtClean="0"/>
              <a:t>Do not be intimidated</a:t>
            </a:r>
            <a:endParaRPr lang="en-GB" smtClean="0"/>
          </a:p>
        </p:txBody>
      </p:sp>
      <p:sp>
        <p:nvSpPr>
          <p:cNvPr id="8194" name="TextBox 184322"/>
          <p:cNvSpPr txBox="1">
            <a:spLocks noChangeArrowheads="1"/>
          </p:cNvSpPr>
          <p:nvPr/>
        </p:nvSpPr>
        <p:spPr bwMode="auto">
          <a:xfrm>
            <a:off x="1116013" y="1628775"/>
            <a:ext cx="6950075" cy="13731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800"/>
              <a:t>Write a paper, and give a talk, about any idea, no matter how insignificant it may seem to you</a:t>
            </a:r>
            <a:endParaRPr lang="en-GB" sz="2800"/>
          </a:p>
        </p:txBody>
      </p:sp>
      <p:sp>
        <p:nvSpPr>
          <p:cNvPr id="8195" name="Rectangle 184324"/>
          <p:cNvSpPr>
            <a:spLocks noChangeArrowheads="1"/>
          </p:cNvSpPr>
          <p:nvPr/>
        </p:nvSpPr>
        <p:spPr bwMode="auto">
          <a:xfrm>
            <a:off x="539750" y="3357563"/>
            <a:ext cx="8229600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 b="1">
                <a:solidFill>
                  <a:schemeClr val="hlink"/>
                </a:solidFill>
              </a:rPr>
              <a:t>Writing the paper is how you develop the idea in the first place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800"/>
              <a:t>It usually turns out to be more interesting and challenging that it seemed at first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hlink">
              <a:alpha val="100000"/>
            </a:schemeClr>
          </a:buClr>
          <a:buFont typeface="Wingdings"/>
          <a:buNone/>
          <a:tabLst/>
          <a:defRPr kumimoji="0" lang="en-GB" sz="2000" b="0" i="0" u="none" strike="noStrike" baseline="0">
            <a:solidFill>
              <a:schemeClr val="tx1">
                <a:alpha val="100000"/>
              </a:schemeClr>
            </a:solidFill>
            <a:effectLst/>
            <a:latin typeface="Comic Sans M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t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hlink">
              <a:alpha val="100000"/>
            </a:schemeClr>
          </a:buClr>
          <a:buFont typeface="Wingdings"/>
          <a:buNone/>
          <a:tabLst/>
          <a:defRPr kumimoji="0" lang="en-GB" sz="2000" b="0" i="0" u="none" strike="noStrike" baseline="0">
            <a:solidFill>
              <a:schemeClr val="tx1">
                <a:alpha val="100000"/>
              </a:schemeClr>
            </a:solidFill>
            <a:effectLst/>
            <a:latin typeface="Comic Sans M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7065</TotalTime>
  <Words>2088</Words>
  <Application>Microsoft Office PowerPoint</Application>
  <PresentationFormat>On-screen Show (4:3)</PresentationFormat>
  <Paragraphs>326</Paragraphs>
  <Slides>52</Slides>
  <Notes>52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Comic Sans MS</vt:lpstr>
      <vt:lpstr>Tahoma</vt:lpstr>
      <vt:lpstr>Wingdings</vt:lpstr>
      <vt:lpstr>Blends</vt:lpstr>
      <vt:lpstr>How to write a  great research paper   Seven simple suggestions</vt:lpstr>
      <vt:lpstr>#1  Don’t wait: write</vt:lpstr>
      <vt:lpstr>Writing papers: model 1</vt:lpstr>
      <vt:lpstr>Writing papers: model 2</vt:lpstr>
      <vt:lpstr>Writing papers: model 2</vt:lpstr>
      <vt:lpstr>#2  Identify your key idea</vt:lpstr>
      <vt:lpstr>Papers communicate ideas</vt:lpstr>
      <vt:lpstr>Do not be intimidated</vt:lpstr>
      <vt:lpstr>Do not be intimidated</vt:lpstr>
      <vt:lpstr>The Idea</vt:lpstr>
      <vt:lpstr>Can you hear the “ping”?</vt:lpstr>
      <vt:lpstr>#3  Tell a story</vt:lpstr>
      <vt:lpstr>Your narrative flow</vt:lpstr>
      <vt:lpstr>Structure (conference paper)</vt:lpstr>
      <vt:lpstr>The abstract</vt:lpstr>
      <vt:lpstr>Example</vt:lpstr>
      <vt:lpstr>#4  Nail your contributions  to the mast</vt:lpstr>
      <vt:lpstr>Structure</vt:lpstr>
      <vt:lpstr>The introduction (1 page)</vt:lpstr>
      <vt:lpstr>Describe the problem</vt:lpstr>
      <vt:lpstr>Molehills not mountains</vt:lpstr>
      <vt:lpstr>State your contributions</vt:lpstr>
      <vt:lpstr>State your contributions</vt:lpstr>
      <vt:lpstr>Contributions should be refutable</vt:lpstr>
      <vt:lpstr>Evidence </vt:lpstr>
      <vt:lpstr>No “rest of this paper is...”</vt:lpstr>
      <vt:lpstr>#5  Related work: later</vt:lpstr>
      <vt:lpstr>No related work yet!</vt:lpstr>
      <vt:lpstr>No related work yet</vt:lpstr>
      <vt:lpstr>Structure</vt:lpstr>
      <vt:lpstr>Related work</vt:lpstr>
      <vt:lpstr>The truth: credit is not like money</vt:lpstr>
      <vt:lpstr>Credit is not like money</vt:lpstr>
      <vt:lpstr>#6  Put your readers first</vt:lpstr>
      <vt:lpstr>Structure</vt:lpstr>
      <vt:lpstr>Presenting the idea</vt:lpstr>
      <vt:lpstr>Presenting the idea</vt:lpstr>
      <vt:lpstr>Conveying the intuition</vt:lpstr>
      <vt:lpstr>Using examples</vt:lpstr>
      <vt:lpstr>Putting the reader first</vt:lpstr>
      <vt:lpstr>#7  Listen to your readers</vt:lpstr>
      <vt:lpstr>Getting help</vt:lpstr>
      <vt:lpstr>Getting expert help</vt:lpstr>
      <vt:lpstr>Listening to your reviewers</vt:lpstr>
      <vt:lpstr>Listening to your reviewers</vt:lpstr>
      <vt:lpstr>Summary</vt:lpstr>
      <vt:lpstr>Language and style</vt:lpstr>
      <vt:lpstr>Basic stuff</vt:lpstr>
      <vt:lpstr>Visual structure</vt:lpstr>
      <vt:lpstr>Visual structure</vt:lpstr>
      <vt:lpstr>Use the active voice</vt:lpstr>
      <vt:lpstr>Use simple, direct language</vt:lpstr>
    </vt:vector>
  </TitlesOfParts>
  <Company>Microsoft Research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is communication</dc:title>
  <dc:creator>Simon Peyton Jones</dc:creator>
  <cp:lastModifiedBy>Simon Peyton Jones</cp:lastModifiedBy>
  <cp:revision>83</cp:revision>
  <cp:lastPrinted>1601-01-01T00:00:00Z</cp:lastPrinted>
  <dcterms:created xsi:type="dcterms:W3CDTF">1999-10-29T16:05:42Z</dcterms:created>
  <dcterms:modified xsi:type="dcterms:W3CDTF">2015-07-03T08:50:53Z</dcterms:modified>
</cp:coreProperties>
</file>