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7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5" r:id="rId11"/>
    <p:sldId id="273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/>
    <p:restoredTop sz="94740"/>
  </p:normalViewPr>
  <p:slideViewPr>
    <p:cSldViewPr snapToGrid="0">
      <p:cViewPr varScale="1">
        <p:scale>
          <a:sx n="100" d="100"/>
          <a:sy n="100" d="100"/>
        </p:scale>
        <p:origin x="16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8D2BE-7838-3D4D-9636-4B9E4A0BB0F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D9079-45BE-FB49-8E78-E6DF31BD8BD2}">
      <dgm:prSet phldrT="[Text]"/>
      <dgm:spPr/>
      <dgm:t>
        <a:bodyPr/>
        <a:lstStyle/>
        <a:p>
          <a:r>
            <a:rPr lang="en-US" dirty="0" err="1"/>
            <a:t>Conceptos</a:t>
          </a:r>
          <a:r>
            <a:rPr lang="en-US" dirty="0"/>
            <a:t> POO</a:t>
          </a:r>
        </a:p>
      </dgm:t>
    </dgm:pt>
    <dgm:pt modelId="{3AD488A7-521F-D44A-BA68-AE8B249E00F6}" type="parTrans" cxnId="{CEC2CAA4-2803-9442-BC39-1C35D0FCBCED}">
      <dgm:prSet/>
      <dgm:spPr/>
      <dgm:t>
        <a:bodyPr/>
        <a:lstStyle/>
        <a:p>
          <a:endParaRPr lang="en-US"/>
        </a:p>
      </dgm:t>
    </dgm:pt>
    <dgm:pt modelId="{EBA2240D-B6E9-FE41-B255-40740649AE07}" type="sibTrans" cxnId="{CEC2CAA4-2803-9442-BC39-1C35D0FCBCED}">
      <dgm:prSet/>
      <dgm:spPr/>
      <dgm:t>
        <a:bodyPr/>
        <a:lstStyle/>
        <a:p>
          <a:endParaRPr lang="en-US"/>
        </a:p>
      </dgm:t>
    </dgm:pt>
    <dgm:pt modelId="{4C3089A0-EB6D-5B4B-A259-7B20ADDDA396}">
      <dgm:prSet phldrT="[Text]"/>
      <dgm:spPr/>
      <dgm:t>
        <a:bodyPr/>
        <a:lstStyle/>
        <a:p>
          <a:r>
            <a:rPr lang="en-US" dirty="0" err="1"/>
            <a:t>Abstración</a:t>
          </a:r>
          <a:endParaRPr lang="en-US" dirty="0"/>
        </a:p>
      </dgm:t>
    </dgm:pt>
    <dgm:pt modelId="{786943D6-8BD0-1C42-A679-BD5F1C9034D9}" type="parTrans" cxnId="{4D17BE9A-00FB-4C4D-AFAD-84D4439CA29C}">
      <dgm:prSet/>
      <dgm:spPr/>
      <dgm:t>
        <a:bodyPr/>
        <a:lstStyle/>
        <a:p>
          <a:endParaRPr lang="en-US"/>
        </a:p>
      </dgm:t>
    </dgm:pt>
    <dgm:pt modelId="{A812D9FE-0B40-A241-A535-E6DE1C56E2D6}" type="sibTrans" cxnId="{4D17BE9A-00FB-4C4D-AFAD-84D4439CA29C}">
      <dgm:prSet/>
      <dgm:spPr/>
      <dgm:t>
        <a:bodyPr/>
        <a:lstStyle/>
        <a:p>
          <a:endParaRPr lang="en-US"/>
        </a:p>
      </dgm:t>
    </dgm:pt>
    <dgm:pt modelId="{3CE56A54-3120-E140-B9D8-F295F05743F3}">
      <dgm:prSet phldrT="[Text]"/>
      <dgm:spPr/>
      <dgm:t>
        <a:bodyPr/>
        <a:lstStyle/>
        <a:p>
          <a:r>
            <a:rPr lang="en-US" dirty="0" err="1"/>
            <a:t>Herencia</a:t>
          </a:r>
          <a:endParaRPr lang="en-US" dirty="0"/>
        </a:p>
      </dgm:t>
    </dgm:pt>
    <dgm:pt modelId="{4AD218CD-6516-484E-8591-88C9961BDE20}" type="parTrans" cxnId="{DADA1488-8949-CF4E-8FF9-7C869452A8CD}">
      <dgm:prSet/>
      <dgm:spPr/>
      <dgm:t>
        <a:bodyPr/>
        <a:lstStyle/>
        <a:p>
          <a:endParaRPr lang="en-US"/>
        </a:p>
      </dgm:t>
    </dgm:pt>
    <dgm:pt modelId="{44A52EBC-4375-814B-A82B-B23A709521DE}" type="sibTrans" cxnId="{DADA1488-8949-CF4E-8FF9-7C869452A8CD}">
      <dgm:prSet/>
      <dgm:spPr/>
      <dgm:t>
        <a:bodyPr/>
        <a:lstStyle/>
        <a:p>
          <a:endParaRPr lang="en-US"/>
        </a:p>
      </dgm:t>
    </dgm:pt>
    <dgm:pt modelId="{317D4290-9F0E-6E45-BD4F-8D620965FF8E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8B59727D-3AC0-E141-8501-723531930EEB}" type="parTrans" cxnId="{01FDA369-EF6E-DD43-9272-3294F26E561C}">
      <dgm:prSet/>
      <dgm:spPr/>
      <dgm:t>
        <a:bodyPr/>
        <a:lstStyle/>
        <a:p>
          <a:endParaRPr lang="en-US"/>
        </a:p>
      </dgm:t>
    </dgm:pt>
    <dgm:pt modelId="{D237EF38-1D4C-0A45-B2B9-697FA794FC39}" type="sibTrans" cxnId="{01FDA369-EF6E-DD43-9272-3294F26E561C}">
      <dgm:prSet/>
      <dgm:spPr/>
      <dgm:t>
        <a:bodyPr/>
        <a:lstStyle/>
        <a:p>
          <a:endParaRPr lang="en-US"/>
        </a:p>
      </dgm:t>
    </dgm:pt>
    <dgm:pt modelId="{E518ED7B-1E6B-0242-B1BE-3185BDEDD0B4}">
      <dgm:prSet phldrT="[Text]"/>
      <dgm:spPr/>
      <dgm:t>
        <a:bodyPr/>
        <a:lstStyle/>
        <a:p>
          <a:r>
            <a:rPr lang="en-US" dirty="0"/>
            <a:t>Interfaces</a:t>
          </a:r>
        </a:p>
      </dgm:t>
    </dgm:pt>
    <dgm:pt modelId="{48ED8A60-9025-B848-9D17-CC2AC8B82CC0}" type="parTrans" cxnId="{AE8C299B-E96A-FC40-9E6F-6BEC2E66F8CA}">
      <dgm:prSet/>
      <dgm:spPr/>
      <dgm:t>
        <a:bodyPr/>
        <a:lstStyle/>
        <a:p>
          <a:endParaRPr lang="en-US"/>
        </a:p>
      </dgm:t>
    </dgm:pt>
    <dgm:pt modelId="{75E48803-9DC8-9941-AC36-20E508F56C1C}" type="sibTrans" cxnId="{AE8C299B-E96A-FC40-9E6F-6BEC2E66F8CA}">
      <dgm:prSet/>
      <dgm:spPr/>
      <dgm:t>
        <a:bodyPr/>
        <a:lstStyle/>
        <a:p>
          <a:endParaRPr lang="en-US"/>
        </a:p>
      </dgm:t>
    </dgm:pt>
    <dgm:pt modelId="{23BE930F-C4D8-A344-A88C-21E812EB9075}">
      <dgm:prSet phldrT="[Text]"/>
      <dgm:spPr/>
      <dgm:t>
        <a:bodyPr/>
        <a:lstStyle/>
        <a:p>
          <a:r>
            <a:rPr lang="en-US" dirty="0" err="1"/>
            <a:t>Comportamiento</a:t>
          </a:r>
          <a:endParaRPr lang="en-US" dirty="0"/>
        </a:p>
      </dgm:t>
    </dgm:pt>
    <dgm:pt modelId="{AA247E02-1029-DE45-A76C-4726D0E47961}" type="parTrans" cxnId="{F6C08BD3-6553-D34D-B490-B3104192494C}">
      <dgm:prSet/>
      <dgm:spPr/>
    </dgm:pt>
    <dgm:pt modelId="{A56EB5AC-C887-3446-9B35-6C725D11F8FA}" type="sibTrans" cxnId="{F6C08BD3-6553-D34D-B490-B3104192494C}">
      <dgm:prSet/>
      <dgm:spPr/>
    </dgm:pt>
    <dgm:pt modelId="{E6C4FADE-7729-7A4C-9393-7A7CC566FB49}">
      <dgm:prSet phldrT="[Text]"/>
      <dgm:spPr/>
      <dgm:t>
        <a:bodyPr/>
        <a:lstStyle/>
        <a:p>
          <a:r>
            <a:rPr lang="en-US" dirty="0" err="1"/>
            <a:t>Encapsulamiento</a:t>
          </a:r>
          <a:endParaRPr lang="en-US" dirty="0"/>
        </a:p>
      </dgm:t>
    </dgm:pt>
    <dgm:pt modelId="{D3D3BF0D-D566-0342-8614-A33A5E84777E}" type="parTrans" cxnId="{F20E5D06-F9E3-2B4C-8859-4A3D87B9398E}">
      <dgm:prSet/>
      <dgm:spPr/>
    </dgm:pt>
    <dgm:pt modelId="{A79583ED-8F56-BA48-8D62-49E5B9B4C791}" type="sibTrans" cxnId="{F20E5D06-F9E3-2B4C-8859-4A3D87B9398E}">
      <dgm:prSet/>
      <dgm:spPr/>
    </dgm:pt>
    <dgm:pt modelId="{74D9EAD8-9CA8-CE44-82D5-A95B592A20E6}">
      <dgm:prSet phldrT="[Text]"/>
      <dgm:spPr/>
      <dgm:t>
        <a:bodyPr/>
        <a:lstStyle/>
        <a:p>
          <a:r>
            <a:rPr lang="en-US" dirty="0" err="1"/>
            <a:t>Atributos</a:t>
          </a:r>
          <a:endParaRPr lang="en-US" dirty="0"/>
        </a:p>
      </dgm:t>
    </dgm:pt>
    <dgm:pt modelId="{D462EBC6-20C8-254A-AF24-8082D4690939}" type="parTrans" cxnId="{20A29A03-1D86-6C4C-B964-585A81398D04}">
      <dgm:prSet/>
      <dgm:spPr/>
    </dgm:pt>
    <dgm:pt modelId="{06729E3B-D5AC-3446-99AE-A9C632C018CA}" type="sibTrans" cxnId="{20A29A03-1D86-6C4C-B964-585A81398D04}">
      <dgm:prSet/>
      <dgm:spPr/>
    </dgm:pt>
    <dgm:pt modelId="{993961C1-0A50-C444-989A-7CEF97691AC7}">
      <dgm:prSet phldrT="[Text]"/>
      <dgm:spPr/>
      <dgm:t>
        <a:bodyPr/>
        <a:lstStyle/>
        <a:p>
          <a:r>
            <a:rPr lang="en-US" dirty="0" err="1"/>
            <a:t>Polimorfismo</a:t>
          </a:r>
          <a:endParaRPr lang="en-US" dirty="0"/>
        </a:p>
      </dgm:t>
    </dgm:pt>
    <dgm:pt modelId="{4CF4A009-9495-6343-8DB4-28486B3CBA87}" type="parTrans" cxnId="{6D29E3C8-3827-8647-A1B7-FBC5728F622D}">
      <dgm:prSet/>
      <dgm:spPr/>
    </dgm:pt>
    <dgm:pt modelId="{DC44868B-CE2F-7149-A1C8-D3DE1C70AA1E}" type="sibTrans" cxnId="{6D29E3C8-3827-8647-A1B7-FBC5728F622D}">
      <dgm:prSet/>
      <dgm:spPr/>
    </dgm:pt>
    <dgm:pt modelId="{A439195B-3F3D-ED41-9D29-940CE62E12A7}">
      <dgm:prSet phldrT="[Text]"/>
      <dgm:spPr/>
      <dgm:t>
        <a:bodyPr/>
        <a:lstStyle/>
        <a:p>
          <a:r>
            <a:rPr lang="en-US" dirty="0" err="1"/>
            <a:t>Clases</a:t>
          </a:r>
          <a:r>
            <a:rPr lang="en-US" dirty="0"/>
            <a:t> </a:t>
          </a:r>
          <a:r>
            <a:rPr lang="en-US" dirty="0" err="1"/>
            <a:t>Abstractas</a:t>
          </a:r>
          <a:endParaRPr lang="en-US" dirty="0"/>
        </a:p>
      </dgm:t>
    </dgm:pt>
    <dgm:pt modelId="{790E87FB-E36F-0146-8629-CD30963814BC}" type="parTrans" cxnId="{11BB3522-C067-9242-A26C-55A8C2C85064}">
      <dgm:prSet/>
      <dgm:spPr/>
    </dgm:pt>
    <dgm:pt modelId="{A512E7F8-CCD8-FC40-B767-12743762AF8C}" type="sibTrans" cxnId="{11BB3522-C067-9242-A26C-55A8C2C85064}">
      <dgm:prSet/>
      <dgm:spPr/>
    </dgm:pt>
    <dgm:pt modelId="{74F94F62-BBF2-D342-B332-2A72906536BD}" type="pres">
      <dgm:prSet presAssocID="{23F8D2BE-7838-3D4D-9636-4B9E4A0BB0F6}" presName="Name0" presStyleCnt="0">
        <dgm:presLayoutVars>
          <dgm:dir/>
          <dgm:animLvl val="lvl"/>
          <dgm:resizeHandles val="exact"/>
        </dgm:presLayoutVars>
      </dgm:prSet>
      <dgm:spPr/>
    </dgm:pt>
    <dgm:pt modelId="{3052BF3D-F631-F54A-95FD-A2FC31985977}" type="pres">
      <dgm:prSet presAssocID="{91CD9079-45BE-FB49-8E78-E6DF31BD8BD2}" presName="composite" presStyleCnt="0"/>
      <dgm:spPr/>
    </dgm:pt>
    <dgm:pt modelId="{507B8F00-C5BA-ED44-B1CD-8442894F62CE}" type="pres">
      <dgm:prSet presAssocID="{91CD9079-45BE-FB49-8E78-E6DF31BD8B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A0C3F9B-88D7-1243-A672-B39627E2029C}" type="pres">
      <dgm:prSet presAssocID="{91CD9079-45BE-FB49-8E78-E6DF31BD8BD2}" presName="desTx" presStyleLbl="alignAccFollowNode1" presStyleIdx="0" presStyleCnt="2">
        <dgm:presLayoutVars>
          <dgm:bulletEnabled val="1"/>
        </dgm:presLayoutVars>
      </dgm:prSet>
      <dgm:spPr/>
    </dgm:pt>
    <dgm:pt modelId="{F1ADC64C-3DFC-3D40-9CDF-D449366A6942}" type="pres">
      <dgm:prSet presAssocID="{EBA2240D-B6E9-FE41-B255-40740649AE07}" presName="space" presStyleCnt="0"/>
      <dgm:spPr/>
    </dgm:pt>
    <dgm:pt modelId="{4642AB04-8858-D44F-9DAD-964D5F045EE7}" type="pres">
      <dgm:prSet presAssocID="{317D4290-9F0E-6E45-BD4F-8D620965FF8E}" presName="composite" presStyleCnt="0"/>
      <dgm:spPr/>
    </dgm:pt>
    <dgm:pt modelId="{14079C69-4E4B-D64F-B5C8-6AE421CF0F76}" type="pres">
      <dgm:prSet presAssocID="{317D4290-9F0E-6E45-BD4F-8D620965FF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6ECE2-D5DE-9040-9E34-5AB0150E05CA}" type="pres">
      <dgm:prSet presAssocID="{317D4290-9F0E-6E45-BD4F-8D620965FF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0A29A03-1D86-6C4C-B964-585A81398D04}" srcId="{4C3089A0-EB6D-5B4B-A259-7B20ADDDA396}" destId="{74D9EAD8-9CA8-CE44-82D5-A95B592A20E6}" srcOrd="0" destOrd="0" parTransId="{D462EBC6-20C8-254A-AF24-8082D4690939}" sibTransId="{06729E3B-D5AC-3446-99AE-A9C632C018CA}"/>
    <dgm:cxn modelId="{F20E5D06-F9E3-2B4C-8859-4A3D87B9398E}" srcId="{91CD9079-45BE-FB49-8E78-E6DF31BD8BD2}" destId="{E6C4FADE-7729-7A4C-9393-7A7CC566FB49}" srcOrd="1" destOrd="0" parTransId="{D3D3BF0D-D566-0342-8614-A33A5E84777E}" sibTransId="{A79583ED-8F56-BA48-8D62-49E5B9B4C791}"/>
    <dgm:cxn modelId="{2DA27C1A-F3C6-D744-8326-4170D755493A}" type="presOf" srcId="{74D9EAD8-9CA8-CE44-82D5-A95B592A20E6}" destId="{EA0C3F9B-88D7-1243-A672-B39627E2029C}" srcOrd="0" destOrd="1" presId="urn:microsoft.com/office/officeart/2005/8/layout/hList1"/>
    <dgm:cxn modelId="{11BB3522-C067-9242-A26C-55A8C2C85064}" srcId="{317D4290-9F0E-6E45-BD4F-8D620965FF8E}" destId="{A439195B-3F3D-ED41-9D29-940CE62E12A7}" srcOrd="1" destOrd="0" parTransId="{790E87FB-E36F-0146-8629-CD30963814BC}" sibTransId="{A512E7F8-CCD8-FC40-B767-12743762AF8C}"/>
    <dgm:cxn modelId="{F30F7225-17EC-BF42-A423-6187E7D460FB}" type="presOf" srcId="{4C3089A0-EB6D-5B4B-A259-7B20ADDDA396}" destId="{EA0C3F9B-88D7-1243-A672-B39627E2029C}" srcOrd="0" destOrd="0" presId="urn:microsoft.com/office/officeart/2005/8/layout/hList1"/>
    <dgm:cxn modelId="{E559242C-0FD3-5D49-ADEC-F3BFA905F8F1}" type="presOf" srcId="{91CD9079-45BE-FB49-8E78-E6DF31BD8BD2}" destId="{507B8F00-C5BA-ED44-B1CD-8442894F62CE}" srcOrd="0" destOrd="0" presId="urn:microsoft.com/office/officeart/2005/8/layout/hList1"/>
    <dgm:cxn modelId="{5B788B4D-2829-4749-B969-947463B3C9A5}" type="presOf" srcId="{23F8D2BE-7838-3D4D-9636-4B9E4A0BB0F6}" destId="{74F94F62-BBF2-D342-B332-2A72906536BD}" srcOrd="0" destOrd="0" presId="urn:microsoft.com/office/officeart/2005/8/layout/hList1"/>
    <dgm:cxn modelId="{01FDA369-EF6E-DD43-9272-3294F26E561C}" srcId="{23F8D2BE-7838-3D4D-9636-4B9E4A0BB0F6}" destId="{317D4290-9F0E-6E45-BD4F-8D620965FF8E}" srcOrd="1" destOrd="0" parTransId="{8B59727D-3AC0-E141-8501-723531930EEB}" sibTransId="{D237EF38-1D4C-0A45-B2B9-697FA794FC39}"/>
    <dgm:cxn modelId="{ED4E407A-36CD-8144-A442-9A2F020C21CE}" type="presOf" srcId="{A439195B-3F3D-ED41-9D29-940CE62E12A7}" destId="{95E6ECE2-D5DE-9040-9E34-5AB0150E05CA}" srcOrd="0" destOrd="1" presId="urn:microsoft.com/office/officeart/2005/8/layout/hList1"/>
    <dgm:cxn modelId="{E7870A86-04F1-A14D-975A-2919925BAD10}" type="presOf" srcId="{E518ED7B-1E6B-0242-B1BE-3185BDEDD0B4}" destId="{95E6ECE2-D5DE-9040-9E34-5AB0150E05CA}" srcOrd="0" destOrd="0" presId="urn:microsoft.com/office/officeart/2005/8/layout/hList1"/>
    <dgm:cxn modelId="{DADA1488-8949-CF4E-8FF9-7C869452A8CD}" srcId="{91CD9079-45BE-FB49-8E78-E6DF31BD8BD2}" destId="{3CE56A54-3120-E140-B9D8-F295F05743F3}" srcOrd="2" destOrd="0" parTransId="{4AD218CD-6516-484E-8591-88C9961BDE20}" sibTransId="{44A52EBC-4375-814B-A82B-B23A709521DE}"/>
    <dgm:cxn modelId="{6803B292-0ED9-CE47-A1C2-73FBA4282F81}" type="presOf" srcId="{317D4290-9F0E-6E45-BD4F-8D620965FF8E}" destId="{14079C69-4E4B-D64F-B5C8-6AE421CF0F76}" srcOrd="0" destOrd="0" presId="urn:microsoft.com/office/officeart/2005/8/layout/hList1"/>
    <dgm:cxn modelId="{4D17BE9A-00FB-4C4D-AFAD-84D4439CA29C}" srcId="{91CD9079-45BE-FB49-8E78-E6DF31BD8BD2}" destId="{4C3089A0-EB6D-5B4B-A259-7B20ADDDA396}" srcOrd="0" destOrd="0" parTransId="{786943D6-8BD0-1C42-A679-BD5F1C9034D9}" sibTransId="{A812D9FE-0B40-A241-A535-E6DE1C56E2D6}"/>
    <dgm:cxn modelId="{AE8C299B-E96A-FC40-9E6F-6BEC2E66F8CA}" srcId="{317D4290-9F0E-6E45-BD4F-8D620965FF8E}" destId="{E518ED7B-1E6B-0242-B1BE-3185BDEDD0B4}" srcOrd="0" destOrd="0" parTransId="{48ED8A60-9025-B848-9D17-CC2AC8B82CC0}" sibTransId="{75E48803-9DC8-9941-AC36-20E508F56C1C}"/>
    <dgm:cxn modelId="{426CA4A3-ED14-DB47-BAFE-2AAF44E6781C}" type="presOf" srcId="{23BE930F-C4D8-A344-A88C-21E812EB9075}" destId="{EA0C3F9B-88D7-1243-A672-B39627E2029C}" srcOrd="0" destOrd="2" presId="urn:microsoft.com/office/officeart/2005/8/layout/hList1"/>
    <dgm:cxn modelId="{CEC2CAA4-2803-9442-BC39-1C35D0FCBCED}" srcId="{23F8D2BE-7838-3D4D-9636-4B9E4A0BB0F6}" destId="{91CD9079-45BE-FB49-8E78-E6DF31BD8BD2}" srcOrd="0" destOrd="0" parTransId="{3AD488A7-521F-D44A-BA68-AE8B249E00F6}" sibTransId="{EBA2240D-B6E9-FE41-B255-40740649AE07}"/>
    <dgm:cxn modelId="{6D29E3C8-3827-8647-A1B7-FBC5728F622D}" srcId="{91CD9079-45BE-FB49-8E78-E6DF31BD8BD2}" destId="{993961C1-0A50-C444-989A-7CEF97691AC7}" srcOrd="3" destOrd="0" parTransId="{4CF4A009-9495-6343-8DB4-28486B3CBA87}" sibTransId="{DC44868B-CE2F-7149-A1C8-D3DE1C70AA1E}"/>
    <dgm:cxn modelId="{F6C08BD3-6553-D34D-B490-B3104192494C}" srcId="{4C3089A0-EB6D-5B4B-A259-7B20ADDDA396}" destId="{23BE930F-C4D8-A344-A88C-21E812EB9075}" srcOrd="1" destOrd="0" parTransId="{AA247E02-1029-DE45-A76C-4726D0E47961}" sibTransId="{A56EB5AC-C887-3446-9B35-6C725D11F8FA}"/>
    <dgm:cxn modelId="{A5CB01D9-F885-3442-AA88-96A22001A79B}" type="presOf" srcId="{3CE56A54-3120-E140-B9D8-F295F05743F3}" destId="{EA0C3F9B-88D7-1243-A672-B39627E2029C}" srcOrd="0" destOrd="4" presId="urn:microsoft.com/office/officeart/2005/8/layout/hList1"/>
    <dgm:cxn modelId="{70A08CE9-2C0E-DB4C-B8AD-6BE55A2D834F}" type="presOf" srcId="{E6C4FADE-7729-7A4C-9393-7A7CC566FB49}" destId="{EA0C3F9B-88D7-1243-A672-B39627E2029C}" srcOrd="0" destOrd="3" presId="urn:microsoft.com/office/officeart/2005/8/layout/hList1"/>
    <dgm:cxn modelId="{E56D52F0-FE42-974F-8440-0FB51E63341E}" type="presOf" srcId="{993961C1-0A50-C444-989A-7CEF97691AC7}" destId="{EA0C3F9B-88D7-1243-A672-B39627E2029C}" srcOrd="0" destOrd="5" presId="urn:microsoft.com/office/officeart/2005/8/layout/hList1"/>
    <dgm:cxn modelId="{1CFD4D5E-743C-784C-A5C9-373420CCE227}" type="presParOf" srcId="{74F94F62-BBF2-D342-B332-2A72906536BD}" destId="{3052BF3D-F631-F54A-95FD-A2FC31985977}" srcOrd="0" destOrd="0" presId="urn:microsoft.com/office/officeart/2005/8/layout/hList1"/>
    <dgm:cxn modelId="{87341CDB-CBA4-2B47-AD21-D1290B5DF47F}" type="presParOf" srcId="{3052BF3D-F631-F54A-95FD-A2FC31985977}" destId="{507B8F00-C5BA-ED44-B1CD-8442894F62CE}" srcOrd="0" destOrd="0" presId="urn:microsoft.com/office/officeart/2005/8/layout/hList1"/>
    <dgm:cxn modelId="{386E7A75-93B1-8440-B8DD-11957F5F7FEF}" type="presParOf" srcId="{3052BF3D-F631-F54A-95FD-A2FC31985977}" destId="{EA0C3F9B-88D7-1243-A672-B39627E2029C}" srcOrd="1" destOrd="0" presId="urn:microsoft.com/office/officeart/2005/8/layout/hList1"/>
    <dgm:cxn modelId="{71CB0F12-06D9-A843-B83A-80BE335B4971}" type="presParOf" srcId="{74F94F62-BBF2-D342-B332-2A72906536BD}" destId="{F1ADC64C-3DFC-3D40-9CDF-D449366A6942}" srcOrd="1" destOrd="0" presId="urn:microsoft.com/office/officeart/2005/8/layout/hList1"/>
    <dgm:cxn modelId="{25DC41C7-A3B3-0C43-A0B7-C10E07A9E785}" type="presParOf" srcId="{74F94F62-BBF2-D342-B332-2A72906536BD}" destId="{4642AB04-8858-D44F-9DAD-964D5F045EE7}" srcOrd="2" destOrd="0" presId="urn:microsoft.com/office/officeart/2005/8/layout/hList1"/>
    <dgm:cxn modelId="{50CB489F-2A1F-3546-9EB2-A8C4B24D12FD}" type="presParOf" srcId="{4642AB04-8858-D44F-9DAD-964D5F045EE7}" destId="{14079C69-4E4B-D64F-B5C8-6AE421CF0F76}" srcOrd="0" destOrd="0" presId="urn:microsoft.com/office/officeart/2005/8/layout/hList1"/>
    <dgm:cxn modelId="{0D31E82A-8D75-F44B-81B2-509CA6BD2D01}" type="presParOf" srcId="{4642AB04-8858-D44F-9DAD-964D5F045EE7}" destId="{95E6ECE2-D5DE-9040-9E34-5AB0150E05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8F00-C5BA-ED44-B1CD-8442894F62CE}">
      <dsp:nvSpPr>
        <dsp:cNvPr id="0" name=""/>
        <dsp:cNvSpPr/>
      </dsp:nvSpPr>
      <dsp:spPr>
        <a:xfrm>
          <a:off x="41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Conceptos</a:t>
          </a:r>
          <a:r>
            <a:rPr lang="en-US" sz="3200" kern="1200" dirty="0"/>
            <a:t> POO</a:t>
          </a:r>
        </a:p>
      </dsp:txBody>
      <dsp:txXfrm>
        <a:off x="41" y="211419"/>
        <a:ext cx="4017094" cy="921600"/>
      </dsp:txXfrm>
    </dsp:sp>
    <dsp:sp modelId="{EA0C3F9B-88D7-1243-A672-B39627E2029C}">
      <dsp:nvSpPr>
        <dsp:cNvPr id="0" name=""/>
        <dsp:cNvSpPr/>
      </dsp:nvSpPr>
      <dsp:spPr>
        <a:xfrm>
          <a:off x="41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Abstración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Atributos</a:t>
          </a:r>
          <a:endParaRPr lang="en-US" sz="3200" kern="1200" dirty="0"/>
        </a:p>
        <a:p>
          <a:pPr marL="571500" lvl="2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Comportamiento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Encapsulamiento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Herencia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1" y="1133019"/>
        <a:ext cx="4017094" cy="3337920"/>
      </dsp:txXfrm>
    </dsp:sp>
    <dsp:sp modelId="{14079C69-4E4B-D64F-B5C8-6AE421CF0F76}">
      <dsp:nvSpPr>
        <dsp:cNvPr id="0" name=""/>
        <dsp:cNvSpPr/>
      </dsp:nvSpPr>
      <dsp:spPr>
        <a:xfrm>
          <a:off x="4579530" y="211419"/>
          <a:ext cx="4017094" cy="921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Polimorfismo</a:t>
          </a:r>
          <a:endParaRPr lang="en-US" sz="3200" kern="1200" dirty="0"/>
        </a:p>
      </dsp:txBody>
      <dsp:txXfrm>
        <a:off x="4579530" y="211419"/>
        <a:ext cx="4017094" cy="921600"/>
      </dsp:txXfrm>
    </dsp:sp>
    <dsp:sp modelId="{95E6ECE2-D5DE-9040-9E34-5AB0150E05CA}">
      <dsp:nvSpPr>
        <dsp:cNvPr id="0" name=""/>
        <dsp:cNvSpPr/>
      </dsp:nvSpPr>
      <dsp:spPr>
        <a:xfrm>
          <a:off x="4579530" y="1133019"/>
          <a:ext cx="4017094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Interfaces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/>
            <a:t>Clases</a:t>
          </a:r>
          <a:r>
            <a:rPr lang="en-US" sz="3200" kern="1200" dirty="0"/>
            <a:t> </a:t>
          </a:r>
          <a:r>
            <a:rPr lang="en-US" sz="3200" kern="1200" dirty="0" err="1"/>
            <a:t>Abstractas</a:t>
          </a:r>
          <a:endParaRPr lang="en-US" sz="3200" kern="1200" dirty="0"/>
        </a:p>
      </dsp:txBody>
      <dsp:txXfrm>
        <a:off x="4579530" y="1133019"/>
        <a:ext cx="4017094" cy="333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7" y="24807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</a:t>
            </a:r>
            <a:r>
              <a:rPr lang="es-ES"/>
              <a:t>2</a:t>
            </a:r>
            <a:endParaRPr sz="18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Formato de clases</a:t>
            </a:r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public class Baby { </a:t>
            </a:r>
            <a:endParaRPr sz="300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0000FF"/>
                </a:solidFill>
              </a:rPr>
              <a:t>fields </a:t>
            </a:r>
            <a:endParaRPr sz="3000">
              <a:solidFill>
                <a:srgbClr val="0000FF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   </a:t>
            </a:r>
            <a:r>
              <a:rPr lang="es-ES" sz="3000">
                <a:solidFill>
                  <a:srgbClr val="93C47D"/>
                </a:solidFill>
              </a:rPr>
              <a:t>methods</a:t>
            </a:r>
            <a:endParaRPr sz="3000">
              <a:solidFill>
                <a:srgbClr val="93C47D"/>
              </a:solidFill>
            </a:endParaRPr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/>
              <a:t> }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Definicion de Clases</a:t>
            </a:r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77334" y="161966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public class Baby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String name;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boolean isMale;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weight;                    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double decibels;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int numPoops = 0;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void poop() {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numPoops += 1;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  System.out.println(“Dear mother, ”+ “I have pooped. Ready the diaper.”);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  } </a:t>
            </a:r>
            <a:endParaRPr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Instanciación de clases (crear objetos)</a:t>
            </a:r>
            <a:endParaRPr dirty="0"/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</a:t>
            </a:r>
            <a:r>
              <a:rPr lang="es-ES" sz="4400" dirty="0" err="1"/>
              <a:t>myBaby</a:t>
            </a:r>
            <a:r>
              <a:rPr lang="es-ES" sz="4400" dirty="0"/>
              <a:t> = new </a:t>
            </a:r>
            <a:r>
              <a:rPr lang="es-ES" sz="4400" dirty="0" err="1"/>
              <a:t>Baby</a:t>
            </a:r>
            <a:r>
              <a:rPr lang="es-ES" sz="4400" dirty="0"/>
              <a:t>();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4400" dirty="0" err="1"/>
              <a:t>Baby</a:t>
            </a:r>
            <a:r>
              <a:rPr lang="es-ES" sz="4400" dirty="0"/>
              <a:t> baby2 = 	</a:t>
            </a:r>
            <a:r>
              <a:rPr lang="es-ES" sz="4400" dirty="0" err="1"/>
              <a:t>mama.hacerBebe</a:t>
            </a:r>
            <a:r>
              <a:rPr lang="es-ES" sz="4400" dirty="0"/>
              <a:t>(papa);</a:t>
            </a:r>
            <a:endParaRPr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EEE1-C3DA-8743-BE51-51365F8F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Repaso de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72865-F806-3643-B756-474C835D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708644"/>
            <a:ext cx="8596668" cy="3880773"/>
          </a:xfrm>
        </p:spPr>
        <p:txBody>
          <a:bodyPr/>
          <a:lstStyle/>
          <a:p>
            <a:r>
              <a:rPr lang="en-MX" dirty="0"/>
              <a:t>Una variable es un contenedor de información.</a:t>
            </a:r>
          </a:p>
          <a:p>
            <a:r>
              <a:rPr lang="en-MX" dirty="0"/>
              <a:t>Pueden ser de varios tipos:</a:t>
            </a:r>
          </a:p>
          <a:p>
            <a:pPr lvl="1"/>
            <a:r>
              <a:rPr lang="en-MX" dirty="0"/>
              <a:t>Primitivas (int, double, char, etc)</a:t>
            </a:r>
          </a:p>
          <a:p>
            <a:pPr lvl="1"/>
            <a:r>
              <a:rPr lang="en-MX" dirty="0"/>
              <a:t>Referencia (Objetos, Strings, arrays, etc)</a:t>
            </a:r>
          </a:p>
          <a:p>
            <a:r>
              <a:rPr lang="en-MX" dirty="0"/>
              <a:t>La declaracion tiene dos partes importantes:</a:t>
            </a:r>
          </a:p>
          <a:p>
            <a:pPr lvl="1"/>
            <a:r>
              <a:rPr lang="en-MX" dirty="0"/>
              <a:t>Tipo (int, String, etc)</a:t>
            </a:r>
          </a:p>
          <a:p>
            <a:pPr lvl="1"/>
            <a:r>
              <a:rPr lang="en-MX" dirty="0"/>
              <a:t>Nombre (edad, nombreCompleto, etc)</a:t>
            </a:r>
          </a:p>
          <a:p>
            <a:r>
              <a:rPr lang="en-MX" dirty="0"/>
              <a:t>Ejemplos:</a:t>
            </a:r>
          </a:p>
          <a:p>
            <a:pPr lvl="1"/>
            <a:r>
              <a:rPr lang="en-MX" dirty="0"/>
              <a:t>Dog fido;</a:t>
            </a:r>
          </a:p>
          <a:p>
            <a:pPr lvl="1"/>
            <a:r>
              <a:rPr lang="en-US" dirty="0"/>
              <a:t>d</a:t>
            </a:r>
            <a:r>
              <a:rPr lang="en-MX" dirty="0"/>
              <a:t>ouble salarioBruto;	</a:t>
            </a:r>
          </a:p>
          <a:p>
            <a:pPr lvl="1"/>
            <a:endParaRPr lang="en-MX" dirty="0"/>
          </a:p>
        </p:txBody>
      </p:sp>
      <p:pic>
        <p:nvPicPr>
          <p:cNvPr id="5" name="Picture 4" descr="A picture containing container, glass, cup, food&#10;&#10;Description automatically generated">
            <a:extLst>
              <a:ext uri="{FF2B5EF4-FFF2-40B4-BE49-F238E27FC236}">
                <a16:creationId xmlns:a16="http://schemas.microsoft.com/office/drawing/2014/main" id="{139E7400-E6D9-1247-934B-743F0A2A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4797707" cy="1834656"/>
          </a:xfrm>
          <a:prstGeom prst="rect">
            <a:avLst/>
          </a:prstGeom>
        </p:spPr>
      </p:pic>
      <p:pic>
        <p:nvPicPr>
          <p:cNvPr id="9" name="Picture 8" descr="A picture containing cup, table, food, glass&#10;&#10;Description automatically generated">
            <a:extLst>
              <a:ext uri="{FF2B5EF4-FFF2-40B4-BE49-F238E27FC236}">
                <a16:creationId xmlns:a16="http://schemas.microsoft.com/office/drawing/2014/main" id="{E6B6EEC5-8003-824F-9E73-24A80A2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2082"/>
            <a:ext cx="4100409" cy="22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C58-90CF-D748-A0A0-66F683FA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 Primitiva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3ACB3-6339-4449-A5C9-02A4166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La variable contiene valores binarios</a:t>
            </a:r>
          </a:p>
          <a:p>
            <a:r>
              <a:rPr lang="en-MX" dirty="0"/>
              <a:t>Tiene una capacidad maxima de bits.</a:t>
            </a:r>
          </a:p>
          <a:p>
            <a:r>
              <a:rPr lang="en-MX" dirty="0"/>
              <a:t>Que pasa si intentamos meter 16 bits </a:t>
            </a:r>
          </a:p>
          <a:p>
            <a:pPr marL="137160" indent="0">
              <a:buNone/>
            </a:pPr>
            <a:r>
              <a:rPr lang="en-MX" dirty="0"/>
              <a:t>en una variable de 8 bits?</a:t>
            </a:r>
          </a:p>
          <a:p>
            <a:pPr marL="137160" indent="0">
              <a:buNone/>
            </a:pPr>
            <a:endParaRPr lang="en-MX" dirty="0"/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Un byte representado en codigo binario&#10;">
            <a:extLst>
              <a:ext uri="{FF2B5EF4-FFF2-40B4-BE49-F238E27FC236}">
                <a16:creationId xmlns:a16="http://schemas.microsoft.com/office/drawing/2014/main" id="{0B253881-9B06-3F44-87C4-D3AC5421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33" y="816638"/>
            <a:ext cx="2514600" cy="2070100"/>
          </a:xfrm>
          <a:prstGeom prst="rect">
            <a:avLst/>
          </a:prstGeom>
        </p:spPr>
      </p:pic>
      <p:pic>
        <p:nvPicPr>
          <p:cNvPr id="7" name="Picture 6" descr="A picture containing table, white, flower, black&#10;&#10;Description automatically generated">
            <a:extLst>
              <a:ext uri="{FF2B5EF4-FFF2-40B4-BE49-F238E27FC236}">
                <a16:creationId xmlns:a16="http://schemas.microsoft.com/office/drawing/2014/main" id="{4F9D9A55-02AC-8642-A163-86C205F60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33" y="1519881"/>
            <a:ext cx="3892934" cy="45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C2E-8169-164C-9768-F7F5B21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63F9B-E90B-6F43-9277-49E50EDC3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Cuantos bits contiene…</a:t>
            </a:r>
          </a:p>
          <a:p>
            <a:pPr lvl="1"/>
            <a:r>
              <a:rPr lang="en-US" dirty="0"/>
              <a:t>El character ‘N’?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cadena</a:t>
            </a:r>
            <a:r>
              <a:rPr lang="en-US" dirty="0"/>
              <a:t> “Hola”?</a:t>
            </a:r>
          </a:p>
          <a:p>
            <a:pPr lvl="1"/>
            <a:r>
              <a:rPr lang="en-US" dirty="0"/>
              <a:t>La variable Dog?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frase</a:t>
            </a:r>
            <a:r>
              <a:rPr lang="en-US" dirty="0"/>
              <a:t> “El </a:t>
            </a:r>
            <a:r>
              <a:rPr lang="en-US" dirty="0" err="1"/>
              <a:t>respeto</a:t>
            </a:r>
            <a:r>
              <a:rPr lang="en-US" dirty="0"/>
              <a:t> al </a:t>
            </a:r>
          </a:p>
          <a:p>
            <a:pPr marL="604520" lvl="1" indent="0">
              <a:buNone/>
            </a:pPr>
            <a:r>
              <a:rPr lang="en-US" dirty="0"/>
              <a:t>derecho </a:t>
            </a:r>
            <a:r>
              <a:rPr lang="en-US" dirty="0" err="1"/>
              <a:t>ajeno</a:t>
            </a:r>
            <a:r>
              <a:rPr lang="en-US" dirty="0"/>
              <a:t>, es la </a:t>
            </a:r>
            <a:r>
              <a:rPr lang="en-US" dirty="0" err="1"/>
              <a:t>paz</a:t>
            </a:r>
            <a:r>
              <a:rPr lang="en-US" dirty="0"/>
              <a:t>”?</a:t>
            </a:r>
          </a:p>
          <a:p>
            <a:pPr lvl="1"/>
            <a:r>
              <a:rPr lang="en-US" dirty="0"/>
              <a:t>La variable de </a:t>
            </a:r>
            <a:r>
              <a:rPr lang="en-US" dirty="0" err="1"/>
              <a:t>tipo</a:t>
            </a:r>
            <a:r>
              <a:rPr lang="en-US" dirty="0"/>
              <a:t> Dog?</a:t>
            </a:r>
          </a:p>
          <a:p>
            <a:r>
              <a:rPr lang="en-US" dirty="0" err="1"/>
              <a:t>Estas</a:t>
            </a:r>
            <a:r>
              <a:rPr lang="en-US" dirty="0"/>
              <a:t> variables se </a:t>
            </a:r>
            <a:r>
              <a:rPr lang="en-US" dirty="0" err="1"/>
              <a:t>acceden</a:t>
            </a:r>
            <a:r>
              <a:rPr lang="en-US" dirty="0"/>
              <a:t> por</a:t>
            </a:r>
          </a:p>
          <a:p>
            <a:pPr marL="137160" indent="0">
              <a:buNone/>
            </a:pPr>
            <a:r>
              <a:rPr lang="en-US" dirty="0" err="1"/>
              <a:t>referencia</a:t>
            </a:r>
            <a:endParaRPr lang="en-US" dirty="0"/>
          </a:p>
          <a:p>
            <a:pPr lvl="1"/>
            <a:endParaRPr lang="en-US" dirty="0"/>
          </a:p>
          <a:p>
            <a:pPr marL="604520" lvl="1" indent="0">
              <a:buNone/>
            </a:pPr>
            <a:endParaRPr lang="en-US" dirty="0"/>
          </a:p>
          <a:p>
            <a:pPr marL="604520" lvl="1" indent="0">
              <a:buNone/>
            </a:pPr>
            <a:endParaRPr lang="en-MX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946CBA-87C8-B242-B5DA-06F39D40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9" y="1287753"/>
            <a:ext cx="2501900" cy="2819400"/>
          </a:xfrm>
          <a:prstGeom prst="rect">
            <a:avLst/>
          </a:prstGeom>
        </p:spPr>
      </p:pic>
      <p:pic>
        <p:nvPicPr>
          <p:cNvPr id="9" name="Picture 8" descr="A hand holding a remote control&#10;&#10;Description automatically generated">
            <a:extLst>
              <a:ext uri="{FF2B5EF4-FFF2-40B4-BE49-F238E27FC236}">
                <a16:creationId xmlns:a16="http://schemas.microsoft.com/office/drawing/2014/main" id="{DCE727B3-A504-D242-88A0-845A2FD1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24" y="2709540"/>
            <a:ext cx="3120573" cy="39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6EAC-689B-924C-8D2D-2BB54BF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Variables por referencia: Paso a paso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3493-B86C-4B47-98E6-55B39E6E5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1. Declarar la variable</a:t>
            </a:r>
          </a:p>
          <a:p>
            <a:pPr marL="137160" indent="0">
              <a:buNone/>
            </a:pPr>
            <a:r>
              <a:rPr lang="en-MX" dirty="0"/>
              <a:t>por referencia</a:t>
            </a:r>
          </a:p>
          <a:p>
            <a:pPr lvl="1"/>
            <a:r>
              <a:rPr lang="en-MX" dirty="0"/>
              <a:t>Dog fido;</a:t>
            </a:r>
          </a:p>
          <a:p>
            <a:r>
              <a:rPr lang="en-MX" dirty="0"/>
              <a:t>2. Crear el objeto</a:t>
            </a:r>
          </a:p>
          <a:p>
            <a:pPr lvl="1"/>
            <a:r>
              <a:rPr lang="en-US" dirty="0"/>
              <a:t>new Dog()</a:t>
            </a:r>
          </a:p>
          <a:p>
            <a:r>
              <a:rPr lang="en-US" dirty="0"/>
              <a:t>3. </a:t>
            </a:r>
            <a:r>
              <a:rPr lang="en-US" dirty="0" err="1"/>
              <a:t>Ligar</a:t>
            </a:r>
            <a:r>
              <a:rPr lang="en-US" dirty="0"/>
              <a:t> el </a:t>
            </a:r>
            <a:r>
              <a:rPr lang="en-US" dirty="0" err="1"/>
              <a:t>objeto</a:t>
            </a:r>
            <a:r>
              <a:rPr lang="en-US" dirty="0"/>
              <a:t> </a:t>
            </a:r>
          </a:p>
          <a:p>
            <a:pPr marL="137160" indent="0">
              <a:buNone/>
            </a:pPr>
            <a:r>
              <a:rPr lang="en-US" dirty="0"/>
              <a:t>a la </a:t>
            </a:r>
            <a:r>
              <a:rPr lang="en-US" dirty="0" err="1"/>
              <a:t>referencia</a:t>
            </a:r>
            <a:endParaRPr lang="en-US" dirty="0"/>
          </a:p>
          <a:p>
            <a:pPr lvl="1"/>
            <a:r>
              <a:rPr lang="en-US" dirty="0" err="1"/>
              <a:t>fido</a:t>
            </a:r>
            <a:r>
              <a:rPr lang="en-US" dirty="0"/>
              <a:t> = new Dog();</a:t>
            </a:r>
            <a:endParaRPr lang="en-MX" dirty="0"/>
          </a:p>
        </p:txBody>
      </p:sp>
      <p:pic>
        <p:nvPicPr>
          <p:cNvPr id="5" name="Picture 4" descr="A picture containing cup, glass&#10;&#10;Description automatically generated">
            <a:extLst>
              <a:ext uri="{FF2B5EF4-FFF2-40B4-BE49-F238E27FC236}">
                <a16:creationId xmlns:a16="http://schemas.microsoft.com/office/drawing/2014/main" id="{3A2A6D28-27A2-8041-953D-53D0076E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1" y="1205319"/>
            <a:ext cx="1390901" cy="217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7" name="Picture 6" descr="A picture containing pan, mirror&#10;&#10;Description automatically generated">
            <a:extLst>
              <a:ext uri="{FF2B5EF4-FFF2-40B4-BE49-F238E27FC236}">
                <a16:creationId xmlns:a16="http://schemas.microsoft.com/office/drawing/2014/main" id="{9F8AA745-95B9-DC4F-8069-C97DEB61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520" y="3791126"/>
            <a:ext cx="1498874" cy="1625539"/>
          </a:xfrm>
          <a:prstGeom prst="rect">
            <a:avLst/>
          </a:prstGeom>
        </p:spPr>
      </p:pic>
      <p:pic>
        <p:nvPicPr>
          <p:cNvPr id="11" name="Picture 10" descr="A picture containing black, table, white, pan&#10;&#10;Description automatically generated">
            <a:extLst>
              <a:ext uri="{FF2B5EF4-FFF2-40B4-BE49-F238E27FC236}">
                <a16:creationId xmlns:a16="http://schemas.microsoft.com/office/drawing/2014/main" id="{AE6ECFB6-048B-5143-A539-2BDDBFA47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72" y="1713526"/>
            <a:ext cx="3104126" cy="289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0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61C5-18B4-8B45-ABCB-BDAAAE09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531F-E4C9-7642-BDF5-C024AB675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sz="1400" dirty="0"/>
              <a:t>Los arreglos tambien son objetos</a:t>
            </a:r>
          </a:p>
          <a:p>
            <a:r>
              <a:rPr lang="en-MX" sz="1400" dirty="0"/>
              <a:t>Pueden contener </a:t>
            </a:r>
          </a:p>
          <a:p>
            <a:pPr lvl="1"/>
            <a:r>
              <a:rPr lang="en-US" sz="1400" dirty="0"/>
              <a:t>P</a:t>
            </a:r>
            <a:r>
              <a:rPr lang="en-MX" sz="1400" dirty="0"/>
              <a:t>rimitivos</a:t>
            </a:r>
          </a:p>
          <a:p>
            <a:pPr lvl="1"/>
            <a:r>
              <a:rPr lang="en-MX" sz="1400" dirty="0"/>
              <a:t> Variables de referencia</a:t>
            </a:r>
          </a:p>
          <a:p>
            <a:r>
              <a:rPr lang="en-MX" sz="1400" dirty="0"/>
              <a:t>Incluso otros arreglos</a:t>
            </a:r>
          </a:p>
          <a:p>
            <a:endParaRPr lang="en-MX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F56AFA-C931-AA49-BC38-B86946AB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378" y="713399"/>
            <a:ext cx="5939960" cy="3880774"/>
          </a:xfrm>
          <a:prstGeom prst="rect">
            <a:avLst/>
          </a:prstGeom>
        </p:spPr>
      </p:pic>
      <p:pic>
        <p:nvPicPr>
          <p:cNvPr id="11" name="Picture 10" descr="A cup of coffee and a glass of beer on a table&#10;&#10;Description automatically generated">
            <a:extLst>
              <a:ext uri="{FF2B5EF4-FFF2-40B4-BE49-F238E27FC236}">
                <a16:creationId xmlns:a16="http://schemas.microsoft.com/office/drawing/2014/main" id="{46A1606F-8AA8-804F-AEF5-C9DE02AC6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776" y="3478822"/>
            <a:ext cx="4428104" cy="2769578"/>
          </a:xfrm>
          <a:prstGeom prst="rect">
            <a:avLst/>
          </a:prstGeom>
        </p:spPr>
      </p:pic>
      <p:pic>
        <p:nvPicPr>
          <p:cNvPr id="13" name="Picture 12" descr="A picture containing food, cup, table, coffee&#10;&#10;Description automatically generated">
            <a:extLst>
              <a:ext uri="{FF2B5EF4-FFF2-40B4-BE49-F238E27FC236}">
                <a16:creationId xmlns:a16="http://schemas.microsoft.com/office/drawing/2014/main" id="{136A7A5B-9CC0-5945-8065-ACE3A1913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80" y="4065293"/>
            <a:ext cx="3768236" cy="271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6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9C88-76D5-8A4A-A3C5-2FEB4065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Arreglo de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4E88-DF6B-FB42-B8C3-694F91E15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Cada celda contiene </a:t>
            </a:r>
          </a:p>
          <a:p>
            <a:pPr marL="137160" indent="0">
              <a:buNone/>
            </a:pPr>
            <a:r>
              <a:rPr lang="en-MX" dirty="0"/>
              <a:t>variables de referencia</a:t>
            </a:r>
          </a:p>
          <a:p>
            <a:r>
              <a:rPr lang="en-MX" dirty="0"/>
              <a:t>Algunas tienen referencia </a:t>
            </a:r>
          </a:p>
          <a:p>
            <a:pPr marL="137160" indent="0">
              <a:buNone/>
            </a:pPr>
            <a:r>
              <a:rPr lang="en-MX" dirty="0"/>
              <a:t>a objetos</a:t>
            </a:r>
          </a:p>
          <a:p>
            <a:r>
              <a:rPr lang="en-MX" dirty="0"/>
              <a:t>Otras no apuntan a ningun</a:t>
            </a:r>
          </a:p>
          <a:p>
            <a:pPr marL="137160" indent="0">
              <a:buNone/>
            </a:pPr>
            <a:r>
              <a:rPr lang="en-US" dirty="0"/>
              <a:t>O</a:t>
            </a:r>
            <a:r>
              <a:rPr lang="en-MX" dirty="0"/>
              <a:t>bjeto (Referencias nulas)</a:t>
            </a:r>
          </a:p>
          <a:p>
            <a:r>
              <a:rPr lang="en-MX" dirty="0"/>
              <a:t>Como se veria un arreglo</a:t>
            </a:r>
          </a:p>
          <a:p>
            <a:pPr marL="137160" indent="0">
              <a:buNone/>
            </a:pPr>
            <a:r>
              <a:rPr lang="en-MX" dirty="0"/>
              <a:t>de arreglos?</a:t>
            </a:r>
          </a:p>
          <a:p>
            <a:pPr marL="137160" indent="0">
              <a:buNone/>
            </a:pPr>
            <a:endParaRPr lang="en-MX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6D3CF02-36B8-DC48-AFE8-77680213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58" y="1423651"/>
            <a:ext cx="6433505" cy="46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361-CF6F-8243-B62D-9B833741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Estado y Comportamiento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8FE9D-676F-5046-AF9E-B287FDA1E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X" dirty="0"/>
              <a:t>El estado de un objeto lo representan sus atributos</a:t>
            </a:r>
          </a:p>
          <a:p>
            <a:r>
              <a:rPr lang="en-MX"/>
              <a:t>El comportamiento lo representan sus metodos</a:t>
            </a:r>
          </a:p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831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5DD4-7E46-6246-8C39-D47D5C31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A78FB1-70B3-1B40-8350-D37AEF7EA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95120"/>
              </p:ext>
            </p:extLst>
          </p:nvPr>
        </p:nvGraphicFramePr>
        <p:xfrm>
          <a:off x="838120" y="1566041"/>
          <a:ext cx="8596667" cy="468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9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Constructores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Baby</a:t>
            </a:r>
            <a:r>
              <a:rPr lang="es-ES" dirty="0"/>
              <a:t> 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char</a:t>
            </a:r>
            <a:r>
              <a:rPr lang="es-ES" dirty="0"/>
              <a:t> sex;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Baby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myMame</a:t>
            </a:r>
            <a:r>
              <a:rPr lang="es-ES" dirty="0"/>
              <a:t>, </a:t>
            </a:r>
            <a:r>
              <a:rPr lang="es-ES" dirty="0" err="1"/>
              <a:t>char</a:t>
            </a:r>
            <a:r>
              <a:rPr lang="es-ES" dirty="0"/>
              <a:t> </a:t>
            </a:r>
            <a:r>
              <a:rPr lang="es-ES" dirty="0" err="1"/>
              <a:t>babySex</a:t>
            </a:r>
            <a:r>
              <a:rPr lang="es-ES" dirty="0"/>
              <a:t>){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</a:t>
            </a:r>
            <a:r>
              <a:rPr lang="es-ES" dirty="0" err="1"/>
              <a:t>name</a:t>
            </a:r>
            <a:r>
              <a:rPr lang="es-ES" dirty="0"/>
              <a:t> = </a:t>
            </a:r>
            <a:r>
              <a:rPr lang="es-ES" dirty="0" err="1"/>
              <a:t>myName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    sex = </a:t>
            </a:r>
            <a:r>
              <a:rPr lang="es-ES" dirty="0" err="1"/>
              <a:t>babySex</a:t>
            </a:r>
            <a:r>
              <a:rPr lang="es-ES" dirty="0"/>
              <a:t>;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    } </a:t>
            </a:r>
            <a:endParaRPr dirty="0"/>
          </a:p>
          <a:p>
            <a:pPr marL="342900" lvl="0" indent="-251459">
              <a:spcBef>
                <a:spcPts val="1000"/>
              </a:spcBef>
              <a:spcAft>
                <a:spcPts val="0"/>
              </a:spcAft>
              <a:buNone/>
            </a:pPr>
            <a:r>
              <a:rPr lang="es-ES" dirty="0"/>
              <a:t>}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Programacion orientada a objetos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77334" y="2179914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Representan el Mundo real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decibeles</a:t>
            </a:r>
            <a:endParaRPr>
              <a:solidFill>
                <a:srgbClr val="0000FF"/>
              </a:solidFill>
            </a:endParaRPr>
          </a:p>
          <a:p>
            <a:pPr marL="0" lvl="0" indent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00FF"/>
                </a:solidFill>
              </a:rPr>
              <a:t>pañalesAlDia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POO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Los objetos agrupan tipos de dato: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Primitivos (int, double, char, etc)</a:t>
            </a:r>
            <a:endParaRPr/>
          </a:p>
          <a:p>
            <a:pPr marL="914400" lvl="1" indent="-309880" rtl="0">
              <a:spcBef>
                <a:spcPts val="0"/>
              </a:spcBef>
              <a:spcAft>
                <a:spcPts val="0"/>
              </a:spcAft>
              <a:buSzPts val="1280"/>
              <a:buChar char="○"/>
            </a:pPr>
            <a:r>
              <a:rPr lang="es-ES"/>
              <a:t>Objetos (String)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Bebe</a:t>
            </a:r>
            <a:endParaRPr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String</a:t>
            </a:r>
            <a:r>
              <a:rPr lang="es-ES">
                <a:solidFill>
                  <a:srgbClr val="0000FF"/>
                </a:solidFill>
              </a:rPr>
              <a:t> nombre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char</a:t>
            </a:r>
            <a:r>
              <a:rPr lang="es-ES">
                <a:solidFill>
                  <a:srgbClr val="0000FF"/>
                </a:solidFill>
              </a:rPr>
              <a:t> sexo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double</a:t>
            </a:r>
            <a:r>
              <a:rPr lang="es-ES">
                <a:solidFill>
                  <a:srgbClr val="0000FF"/>
                </a:solidFill>
              </a:rPr>
              <a:t> peso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doble</a:t>
            </a:r>
            <a:r>
              <a:rPr lang="es-ES">
                <a:solidFill>
                  <a:srgbClr val="0000FF"/>
                </a:solidFill>
              </a:rPr>
              <a:t> decibeles</a:t>
            </a:r>
            <a:endParaRPr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>
                <a:solidFill>
                  <a:srgbClr val="0000FF"/>
                </a:solidFill>
              </a:rPr>
              <a:t>int</a:t>
            </a:r>
            <a:r>
              <a:rPr lang="es-ES">
                <a:solidFill>
                  <a:srgbClr val="0000FF"/>
                </a:solidFill>
              </a:rPr>
              <a:t> pañalesAlDia</a:t>
            </a:r>
            <a:endParaRPr>
              <a:solidFill>
                <a:srgbClr val="0000FF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rtl="0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s-ES"/>
              <a:t>Se podrian usar primitivos, pero cuando son muchos datos?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// little baby alex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nameAlex;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weightAlex;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weightDavid; 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// little baby david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String</a:t>
            </a:r>
            <a:r>
              <a:rPr lang="es-ES" sz="1600"/>
              <a:t> nameDavid2;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 </a:t>
            </a:r>
            <a:r>
              <a:rPr lang="es-ES" sz="1600">
                <a:solidFill>
                  <a:srgbClr val="0000FF"/>
                </a:solidFill>
              </a:rPr>
              <a:t>double</a:t>
            </a:r>
            <a:r>
              <a:rPr lang="es-ES" sz="1600"/>
              <a:t> weightDavid2; </a:t>
            </a:r>
            <a:endParaRPr sz="1600"/>
          </a:p>
          <a:p>
            <a:pPr marL="457200" lvl="0" indent="-330200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Y si fueran 500 bebes?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21" y="1736500"/>
            <a:ext cx="3640500" cy="37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63" y="2238375"/>
            <a:ext cx="69818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Por que usar clases?</a:t>
            </a:r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600"/>
              <a:t>Y 496 bebés más.</a:t>
            </a: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725" y="1698125"/>
            <a:ext cx="83820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560</Words>
  <Application>Microsoft Macintosh PowerPoint</Application>
  <PresentationFormat>Widescreen</PresentationFormat>
  <Paragraphs>156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Noto Sans Symbols</vt:lpstr>
      <vt:lpstr>Trebuchet MS</vt:lpstr>
      <vt:lpstr>Faceta</vt:lpstr>
      <vt:lpstr>Selenium </vt:lpstr>
      <vt:lpstr>Agenda</vt:lpstr>
      <vt:lpstr>Programacion orientada a objetos</vt:lpstr>
      <vt:lpstr>POO</vt:lpstr>
      <vt:lpstr>Por que usar clases?</vt:lpstr>
      <vt:lpstr>Por que usar clases?</vt:lpstr>
      <vt:lpstr>Por que usar clases?</vt:lpstr>
      <vt:lpstr>Por que usar clases?</vt:lpstr>
      <vt:lpstr>Por que usar clases?</vt:lpstr>
      <vt:lpstr>Formato de clases</vt:lpstr>
      <vt:lpstr>Definicion de Clases</vt:lpstr>
      <vt:lpstr>Instanciación de clases (crear objetos)</vt:lpstr>
      <vt:lpstr>Repaso de Variables</vt:lpstr>
      <vt:lpstr>Variable Primitiva</vt:lpstr>
      <vt:lpstr>Variables por Referencia</vt:lpstr>
      <vt:lpstr>Variables por referencia: Paso a paso</vt:lpstr>
      <vt:lpstr>Arreglos</vt:lpstr>
      <vt:lpstr>Arreglo de Objetos</vt:lpstr>
      <vt:lpstr>Estado y Comportamiento</vt:lpstr>
      <vt:lpstr>Constructores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35</cp:revision>
  <dcterms:modified xsi:type="dcterms:W3CDTF">2020-04-04T03:09:25Z</dcterms:modified>
</cp:coreProperties>
</file>