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Roboto" panose="020B0604020202020204" charset="0"/>
      <p:regular r:id="rId91"/>
      <p:bold r:id="rId92"/>
      <p:italic r:id="rId93"/>
      <p:boldItalic r:id="rId94"/>
    </p:embeddedFont>
    <p:embeddedFont>
      <p:font typeface="Roboto Light" panose="020B0604020202020204" charset="0"/>
      <p:regular r:id="rId95"/>
      <p:bold r:id="rId96"/>
      <p:italic r:id="rId97"/>
      <p:boldItalic r:id="rId98"/>
    </p:embeddedFont>
    <p:embeddedFont>
      <p:font typeface="Roboto Medium" panose="020B060402020202020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C4E05-A39C-408F-87C0-B1F58C5A67F5}">
  <a:tblStyle styleId="{F05C4E05-A39C-408F-87C0-B1F58C5A6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9652" y="-9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6.fntdata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99" Type="http://schemas.openxmlformats.org/officeDocument/2006/relationships/font" Target="fonts/font13.fntdata"/><Relationship Id="rId10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1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4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7.fntdata"/><Relationship Id="rId98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a6143ce8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a6143ce8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a6143ce8c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a6143ce8c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a6143ce8c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a6143ce8c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a69f88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fa69f88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a69f884e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a69f884e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a69f884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a69f884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a69f884e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a69f884e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a69f884e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fa69f884e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a69f884e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fa69f884e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a69f884e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a69f884e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a69f884e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a69f884e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a6143ce8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a6143ce8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a69f884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a69f884e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a69f884e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a69f884e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fa69f884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fa69f884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a69f884e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a69f884e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a69f884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a69f884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fa69f884e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fa69f884e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a69f884e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a69f884e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fa69f884e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fa69f884e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a69f884e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a69f884e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fa69f884e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fa69f884e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6143ce8c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6143ce8c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a69f884e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fa69f884e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fa69f884e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fa69f884e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fa69f884e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fa69f884e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fa69f884e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fa69f884e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a69f884e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a69f884e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fa69f884ef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fa69f884ef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fa69f884ef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fa69f884ef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fa69f884ef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fa69f884ef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fa69f884ef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fa69f884ef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fa69f884ef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fa69f884ef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a6143ce8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fa6143ce8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fa69f884ef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fa69f884ef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fa69f884ef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fa69f884ef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fa69f884ef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fa69f884ef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fa69f884ef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fa69f884ef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fa69f884ef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fa69f884ef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fa69f884ef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2fa69f884ef_0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fa69f884ef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fa69f884ef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fa69f884e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fa69f884e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fa69f884ef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fa69f884ef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fa69f884ef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fa69f884ef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a6143ce8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a6143ce8c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2fa69f884ef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2fa69f884ef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fa69f884ef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fa69f884ef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fa69f884ef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fa69f884ef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2fa69f884ef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2fa69f884ef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fa69f884ef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fa69f884ef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fa69f884ef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fa69f884ef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fa69f884ef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fa69f884ef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fa69f884ef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fa69f884ef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fa69f884ef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fa69f884ef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fa69f884ef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fa69f884ef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a6143ce8c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a6143ce8c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2fa69f884ef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2fa69f884ef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fa69f884ef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fa69f884ef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2fa69f884ef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2fa69f884ef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fa69f884ef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fa69f884ef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fa69f884e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2fa69f884ef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2fa69f884ef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2fa69f884ef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fa69f884ef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fa69f884ef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2fa69f884ef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2fa69f884ef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fa69f884ef_0_1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2fa69f884ef_0_1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2fa69f884ef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2fa69f884ef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a6143ce8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a6143ce8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2fa69f884ef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2fa69f884ef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2fa69f884ef_0_1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2fa69f884ef_0_1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2fa69f884e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2fa69f884e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fa69f884ef_0_1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2fa69f884ef_0_1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2fa69f884ef_0_2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2fa69f884ef_0_2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2fa69f884ef_0_2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2fa69f884ef_0_2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2fa69f884ef_0_2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2fa69f884ef_0_2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2fa69f884ef_0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2fa69f884ef_0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30cd39f6c3e_86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30cd39f6c3e_86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2fa69f884ef_0_2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2fa69f884ef_0_2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a6143ce8c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a6143ce8c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2fa69f884ef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2fa69f884ef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2fa69f884ef_0_2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2fa69f884ef_0_2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2fa69f884ef_0_2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2fa69f884ef_0_2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2fa69f884ef_0_2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2fa69f884ef_0_2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2fa69f884ef_0_2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2fa69f884ef_0_2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a6143ce8c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a6143ce8c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701950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61C,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Dan Garcia, Bora Nikolic, Peyrin Kao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template credit: Josh Hug, Lisa Yan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2240750"/>
            <a:ext cx="87096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Pipelining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5879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Lectures 21–22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127325" y="564550"/>
            <a:ext cx="4617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Announcements: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Dan's office hours on Fri, Oct 18 cancelled.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discuss midterm until grades are released.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midterm grade ETA right now, but reminder that we have a clobber policy.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Time Per Program (3/3)</a:t>
            </a:r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"Iron Law" of processor performance: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per cycle (1/frequency) determined by: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microarchitecture: Critical path through logic gates.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Technology: How many transistors fit in a given space.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budget: Lower voltages reduce transistor speed.</a:t>
            </a:r>
            <a:endParaRPr/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166547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6" name="Google Shape;366;p33"/>
          <p:cNvCxnSpPr/>
          <p:nvPr/>
        </p:nvCxnSpPr>
        <p:spPr>
          <a:xfrm>
            <a:off x="1831325" y="1349275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3399950" y="1349275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4905006" y="1349275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3"/>
          <p:cNvCxnSpPr/>
          <p:nvPr/>
        </p:nvCxnSpPr>
        <p:spPr>
          <a:xfrm>
            <a:off x="6327550" y="1349275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33"/>
          <p:cNvSpPr/>
          <p:nvPr/>
        </p:nvSpPr>
        <p:spPr>
          <a:xfrm>
            <a:off x="6181900" y="979575"/>
            <a:ext cx="8715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Time Per Program</a:t>
            </a: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"Iron Law" of processor performance:</a:t>
            </a:r>
            <a:endParaRPr/>
          </a:p>
        </p:txBody>
      </p:sp>
      <p:graphicFrame>
        <p:nvGraphicFramePr>
          <p:cNvPr id="377" name="Google Shape;377;p34"/>
          <p:cNvGraphicFramePr/>
          <p:nvPr/>
        </p:nvGraphicFramePr>
        <p:xfrm>
          <a:off x="166547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8" name="Google Shape;378;p34"/>
          <p:cNvCxnSpPr/>
          <p:nvPr/>
        </p:nvCxnSpPr>
        <p:spPr>
          <a:xfrm>
            <a:off x="1831325" y="1349275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34"/>
          <p:cNvCxnSpPr/>
          <p:nvPr/>
        </p:nvCxnSpPr>
        <p:spPr>
          <a:xfrm>
            <a:off x="3399950" y="1349275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34"/>
          <p:cNvCxnSpPr/>
          <p:nvPr/>
        </p:nvCxnSpPr>
        <p:spPr>
          <a:xfrm>
            <a:off x="4905006" y="1349275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4"/>
          <p:cNvCxnSpPr/>
          <p:nvPr/>
        </p:nvCxnSpPr>
        <p:spPr>
          <a:xfrm>
            <a:off x="6327550" y="1349275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2" name="Google Shape;382;p34"/>
          <p:cNvGraphicFramePr/>
          <p:nvPr/>
        </p:nvGraphicFramePr>
        <p:xfrm>
          <a:off x="719913" y="22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39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Processor 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Processor B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# Instructions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 million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 million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CPI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Clock rate </a:t>
                      </a:r>
                      <a:r>
                        <a:rPr lang="en" b="1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 GHz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 GHz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Execution time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 ms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 ms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Google Shape;383;p34"/>
          <p:cNvSpPr txBox="1"/>
          <p:nvPr/>
        </p:nvSpPr>
        <p:spPr>
          <a:xfrm>
            <a:off x="5218875" y="2768888"/>
            <a:ext cx="320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Processor B is faster for this task, despite executing more instructions and having a slower clock rate!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Energy Per Program (1/2)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2 components for optimizing the energy it takes to execute a program.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already saw instructions per program earlier – it appears in this equation, too.</a:t>
            </a:r>
            <a:endParaRPr/>
          </a:p>
        </p:txBody>
      </p:sp>
      <p:graphicFrame>
        <p:nvGraphicFramePr>
          <p:cNvPr id="390" name="Google Shape;390;p35"/>
          <p:cNvGraphicFramePr/>
          <p:nvPr/>
        </p:nvGraphicFramePr>
        <p:xfrm>
          <a:off x="2320525" y="9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1" name="Google Shape;391;p35"/>
          <p:cNvCxnSpPr/>
          <p:nvPr/>
        </p:nvCxnSpPr>
        <p:spPr>
          <a:xfrm>
            <a:off x="2486375" y="1361900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5"/>
          <p:cNvCxnSpPr/>
          <p:nvPr/>
        </p:nvCxnSpPr>
        <p:spPr>
          <a:xfrm>
            <a:off x="4055000" y="1361900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/>
          <p:nvPr/>
        </p:nvCxnSpPr>
        <p:spPr>
          <a:xfrm>
            <a:off x="5560056" y="1361900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35"/>
          <p:cNvSpPr/>
          <p:nvPr/>
        </p:nvSpPr>
        <p:spPr>
          <a:xfrm>
            <a:off x="3939200" y="1009550"/>
            <a:ext cx="14100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Energy Per Program (2/2)</a:t>
            </a:r>
            <a:endParaRPr/>
          </a:p>
        </p:txBody>
      </p:sp>
      <p:sp>
        <p:nvSpPr>
          <p:cNvPr id="400" name="Google Shape;400;p3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2 components for optimizing the energy it takes to execute a program.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Energy per instruction = </a:t>
            </a:r>
            <a:r>
              <a:rPr lang="en" i="1"/>
              <a:t>CV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C</a:t>
            </a:r>
            <a:r>
              <a:rPr lang="en"/>
              <a:t> = capacitance. Depends on hardware technology and processor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V</a:t>
            </a:r>
            <a:r>
              <a:rPr lang="en"/>
              <a:t> = supply voltage.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improve performance, we can reduce capacitance and voltage.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processors improve efficiency from Moore’s law and lower supply voltage.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supply voltage too far causes “leakage power” - transistor switches don’t fully turn off.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recent years, it's gotten harder to reduce supply voltage.</a:t>
            </a:r>
            <a:endParaRPr/>
          </a:p>
        </p:txBody>
      </p:sp>
      <p:graphicFrame>
        <p:nvGraphicFramePr>
          <p:cNvPr id="401" name="Google Shape;401;p36"/>
          <p:cNvGraphicFramePr/>
          <p:nvPr/>
        </p:nvGraphicFramePr>
        <p:xfrm>
          <a:off x="2320525" y="9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2" name="Google Shape;402;p36"/>
          <p:cNvCxnSpPr/>
          <p:nvPr/>
        </p:nvCxnSpPr>
        <p:spPr>
          <a:xfrm>
            <a:off x="2486375" y="1361900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36"/>
          <p:cNvCxnSpPr/>
          <p:nvPr/>
        </p:nvCxnSpPr>
        <p:spPr>
          <a:xfrm>
            <a:off x="4055000" y="1361900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6"/>
          <p:cNvCxnSpPr/>
          <p:nvPr/>
        </p:nvCxnSpPr>
        <p:spPr>
          <a:xfrm>
            <a:off x="5560056" y="1361900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36"/>
          <p:cNvSpPr/>
          <p:nvPr/>
        </p:nvSpPr>
        <p:spPr>
          <a:xfrm>
            <a:off x="5489775" y="1008275"/>
            <a:ext cx="12672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Tasks Per Second</a:t>
            </a:r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energy "Iron Law":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Energy efficiency is a key metric in all computing devices.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system is constrained by power, we need better energy efficiency to get more performance at the same power.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energy-constrained systems, we need better energy efficiency to prolong battery life.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2" name="Google Shape;412;p37"/>
          <p:cNvGraphicFramePr/>
          <p:nvPr/>
        </p:nvGraphicFramePr>
        <p:xfrm>
          <a:off x="1600625" y="103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92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Joule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 Efficiency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3" name="Google Shape;413;p37"/>
          <p:cNvCxnSpPr/>
          <p:nvPr/>
        </p:nvCxnSpPr>
        <p:spPr>
          <a:xfrm>
            <a:off x="2180131" y="1438100"/>
            <a:ext cx="795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7"/>
          <p:cNvCxnSpPr/>
          <p:nvPr/>
        </p:nvCxnSpPr>
        <p:spPr>
          <a:xfrm>
            <a:off x="4256250" y="1438100"/>
            <a:ext cx="78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6273230" y="1438100"/>
            <a:ext cx="596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Pipelining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Analogy: Laundry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Analogy: Laundry</a:t>
            </a:r>
            <a:endParaRPr/>
          </a:p>
        </p:txBody>
      </p:sp>
      <p:sp>
        <p:nvSpPr>
          <p:cNvPr id="422" name="Google Shape;422;p3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Analogy: Laundry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Andrew, Bora, Caroline, Dan are doing laundry.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needs to Wash, Dry, Fold, and Stash.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Wash</a:t>
            </a:r>
            <a:r>
              <a:rPr lang="en"/>
              <a:t> using the washer takes 30 mins.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Dry</a:t>
            </a:r>
            <a:r>
              <a:rPr lang="en"/>
              <a:t> using the dryer takes 30 mins.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Fold</a:t>
            </a:r>
            <a:r>
              <a:rPr lang="en"/>
              <a:t> using the table takes 30 mins.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Stash</a:t>
            </a:r>
            <a:r>
              <a:rPr lang="en"/>
              <a:t> using the drawers takes 30 mins.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Laundry Timing Diagram</a:t>
            </a:r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From 2:00 to 2:30, Andrew is folding.</a:t>
            </a:r>
            <a:endParaRPr/>
          </a:p>
        </p:txBody>
      </p:sp>
      <p:graphicFrame>
        <p:nvGraphicFramePr>
          <p:cNvPr id="435" name="Google Shape;435;p40"/>
          <p:cNvGraphicFramePr/>
          <p:nvPr/>
        </p:nvGraphicFramePr>
        <p:xfrm>
          <a:off x="1494025" y="23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89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6" name="Google Shape;436;p40"/>
          <p:cNvCxnSpPr/>
          <p:nvPr/>
        </p:nvCxnSpPr>
        <p:spPr>
          <a:xfrm>
            <a:off x="1333125" y="2633475"/>
            <a:ext cx="0" cy="1741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7" name="Google Shape;437;p40"/>
          <p:cNvSpPr txBox="1"/>
          <p:nvPr/>
        </p:nvSpPr>
        <p:spPr>
          <a:xfrm>
            <a:off x="452955" y="2938100"/>
            <a:ext cx="88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Order of people.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40"/>
          <p:cNvCxnSpPr/>
          <p:nvPr/>
        </p:nvCxnSpPr>
        <p:spPr>
          <a:xfrm>
            <a:off x="2392050" y="2149525"/>
            <a:ext cx="539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40"/>
          <p:cNvSpPr txBox="1"/>
          <p:nvPr/>
        </p:nvSpPr>
        <p:spPr>
          <a:xfrm>
            <a:off x="3095825" y="1787750"/>
            <a:ext cx="12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of day.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Laundry</a:t>
            </a: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Andrew does everything, then Bora does everything, and so 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for everybody to finish laundry? 8 hours.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for one person to do their laundry? 2 hours.</a:t>
            </a:r>
            <a:endParaRPr/>
          </a:p>
        </p:txBody>
      </p:sp>
      <p:graphicFrame>
        <p:nvGraphicFramePr>
          <p:cNvPr id="446" name="Google Shape;446;p41"/>
          <p:cNvGraphicFramePr/>
          <p:nvPr/>
        </p:nvGraphicFramePr>
        <p:xfrm>
          <a:off x="402825" y="28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7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Laundry</a:t>
            </a:r>
            <a:endParaRPr/>
          </a:p>
        </p:txBody>
      </p:sp>
      <p:sp>
        <p:nvSpPr>
          <p:cNvPr id="452" name="Google Shape;452;p4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do better than this?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When Andrew's drying, nobody is using the washer.</a:t>
            </a:r>
            <a:endParaRPr/>
          </a:p>
        </p:txBody>
      </p:sp>
      <p:graphicFrame>
        <p:nvGraphicFramePr>
          <p:cNvPr id="453" name="Google Shape;453;p42"/>
          <p:cNvGraphicFramePr/>
          <p:nvPr/>
        </p:nvGraphicFramePr>
        <p:xfrm>
          <a:off x="402825" y="28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7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8:00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8:30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Fold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Stash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25" marR="27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Measuring Performance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Laundry</a:t>
            </a:r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0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Pipelined approach: While Andrew uses the Dryer, Bora can use the Washer.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for everybody to finish laundry? 3.5 hours.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for one person to do their laundry? 2 hours. (Same as before!)</a:t>
            </a:r>
            <a:endParaRPr/>
          </a:p>
        </p:txBody>
      </p:sp>
      <p:graphicFrame>
        <p:nvGraphicFramePr>
          <p:cNvPr id="460" name="Google Shape;460;p43"/>
          <p:cNvGraphicFramePr/>
          <p:nvPr/>
        </p:nvGraphicFramePr>
        <p:xfrm>
          <a:off x="1661538" y="27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0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4:00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Andrew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Bora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Caroline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Laundry</a:t>
            </a:r>
            <a:endParaRPr/>
          </a:p>
        </p:txBody>
      </p:sp>
      <p:sp>
        <p:nvSpPr>
          <p:cNvPr id="466" name="Google Shape;466;p4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any given moment in time, multiple people are in the system.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people are using different resources at the same time.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At 2:30, Dan is using the Washer, Caroline is using the Dryer, and so on.</a:t>
            </a:r>
            <a:endParaRPr/>
          </a:p>
        </p:txBody>
      </p:sp>
      <p:graphicFrame>
        <p:nvGraphicFramePr>
          <p:cNvPr id="467" name="Google Shape;467;p44"/>
          <p:cNvGraphicFramePr/>
          <p:nvPr/>
        </p:nvGraphicFramePr>
        <p:xfrm>
          <a:off x="1661538" y="27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0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2:30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4:00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Andrew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Bora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Caroline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Pipelined Laundry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 time, one person uses each of the resources, in order.</a:t>
            </a:r>
            <a:endParaRPr/>
          </a:p>
        </p:txBody>
      </p:sp>
      <p:graphicFrame>
        <p:nvGraphicFramePr>
          <p:cNvPr id="474" name="Google Shape;474;p45"/>
          <p:cNvGraphicFramePr/>
          <p:nvPr/>
        </p:nvGraphicFramePr>
        <p:xfrm>
          <a:off x="1661538" y="27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0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4:00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Andrew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Bora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Caroline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Google Shape;479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0" name="Google Shape;480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1" name="Google Shape;481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2" name="Google Shape;482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3" name="Google Shape;483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84" name="Google Shape;484;p46"/>
          <p:cNvGraphicFramePr/>
          <p:nvPr/>
        </p:nvGraphicFramePr>
        <p:xfrm>
          <a:off x="4012250" y="7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6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6:30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Andrew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Caroline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Eddy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Jero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Myrah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Rosalie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Peyrin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5" name="Google Shape;485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and Draining the Pipeline</a:t>
            </a:r>
            <a:endParaRPr/>
          </a:p>
        </p:txBody>
      </p:sp>
      <p:sp>
        <p:nvSpPr>
          <p:cNvPr id="486" name="Google Shape;486;p4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35106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ideal speedup for everyone to finish is 4x, since 4 things are happening at once.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Limited by: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Startup costs.</a:t>
            </a:r>
            <a:br>
              <a:rPr lang="en"/>
            </a:br>
            <a:r>
              <a:rPr lang="en"/>
              <a:t>"Filling" the pipeline.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Shutdown costs.</a:t>
            </a:r>
            <a:br>
              <a:rPr lang="en"/>
            </a:br>
            <a:r>
              <a:rPr lang="en"/>
              <a:t>"Draining" the pipeline.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start and end, some resources are unused.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 Are Limited By Slowest Stage</a:t>
            </a:r>
            <a:endParaRPr/>
          </a:p>
        </p:txBody>
      </p:sp>
      <p:sp>
        <p:nvSpPr>
          <p:cNvPr id="492" name="Google Shape;492;p4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0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Dry only took 20 mins, instead of 30?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Bora finishes Dry at 2:20.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Andrew finishes Fold at 2:30. Bora still has to wait.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rate is limited by the slowest pipeline stage.</a:t>
            </a:r>
            <a:endParaRPr/>
          </a:p>
        </p:txBody>
      </p:sp>
      <p:graphicFrame>
        <p:nvGraphicFramePr>
          <p:cNvPr id="493" name="Google Shape;493;p47"/>
          <p:cNvGraphicFramePr/>
          <p:nvPr/>
        </p:nvGraphicFramePr>
        <p:xfrm>
          <a:off x="1661538" y="27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0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3:30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4:00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Andrew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Bora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Caroline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Stash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Laundry: Observations</a:t>
            </a:r>
            <a:endParaRPr/>
          </a:p>
        </p:txBody>
      </p:sp>
      <p:sp>
        <p:nvSpPr>
          <p:cNvPr id="499" name="Google Shape;499;p4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Latency</a:t>
            </a:r>
            <a:r>
              <a:rPr lang="en"/>
              <a:t> (time it takes to finish a single task) is unchanged.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still took 2 hours for each person to do laundry.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Throughput</a:t>
            </a:r>
            <a:r>
              <a:rPr lang="en"/>
              <a:t> (number of jobs finished per hour) increased.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Sequential: 4 people took 8 hours = 0.5 people per hour.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Pipelined: 4 people took 3.5 hours = 1.14 people per hour.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Maximum throughput speedup = number of stages.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4 people were doing laundry at any given time, we'd have 4x speedup.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by cost of filling and draining pipeline at the start and end.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rate is limited by the slowest pipeline stage.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wait for the slowest stage to finish before moving on to the next stage.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the length of each pipeline stage is good for speedup.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Pipelining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Pipelining RISC-V Instructions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9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RISC-V Instructions</a:t>
            </a:r>
            <a:endParaRPr/>
          </a:p>
        </p:txBody>
      </p:sp>
      <p:sp>
        <p:nvSpPr>
          <p:cNvPr id="506" name="Google Shape;506;p49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In the third time step,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/>
              <a:t> instruction is in the Execute (EX) stage of the pipeline.</a:t>
            </a:r>
            <a:endParaRPr/>
          </a:p>
        </p:txBody>
      </p:sp>
      <p:sp>
        <p:nvSpPr>
          <p:cNvPr id="512" name="Google Shape;512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Timing Diagrams</a:t>
            </a:r>
            <a:endParaRPr/>
          </a:p>
        </p:txBody>
      </p:sp>
      <p:graphicFrame>
        <p:nvGraphicFramePr>
          <p:cNvPr id="513" name="Google Shape;513;p50"/>
          <p:cNvGraphicFramePr/>
          <p:nvPr/>
        </p:nvGraphicFramePr>
        <p:xfrm>
          <a:off x="1918313" y="342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56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s0 t0 t1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t2 s0 t0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4" name="Google Shape;514;p50"/>
          <p:cNvCxnSpPr/>
          <p:nvPr/>
        </p:nvCxnSpPr>
        <p:spPr>
          <a:xfrm>
            <a:off x="1714150" y="3897255"/>
            <a:ext cx="0" cy="743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5" name="Google Shape;515;p50"/>
          <p:cNvSpPr txBox="1"/>
          <p:nvPr/>
        </p:nvSpPr>
        <p:spPr>
          <a:xfrm>
            <a:off x="423647" y="3888855"/>
            <a:ext cx="12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Sequence of instructions.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50"/>
          <p:cNvCxnSpPr/>
          <p:nvPr/>
        </p:nvCxnSpPr>
        <p:spPr>
          <a:xfrm>
            <a:off x="3487350" y="3283300"/>
            <a:ext cx="4891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50"/>
          <p:cNvSpPr txBox="1"/>
          <p:nvPr/>
        </p:nvSpPr>
        <p:spPr>
          <a:xfrm>
            <a:off x="4191125" y="2921525"/>
            <a:ext cx="28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Numbers represent time steps.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Instructions</a:t>
            </a:r>
            <a:endParaRPr/>
          </a:p>
        </p:txBody>
      </p:sp>
      <p:sp>
        <p:nvSpPr>
          <p:cNvPr id="523" name="Google Shape;523;p5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Sequential approach: One instruction finishes, then the next one starts.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to run 2 instructions? 10 time steps.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to run each instruction? 5 time steps.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clock period would need to be 5 time steps.</a:t>
            </a:r>
            <a:endParaRPr/>
          </a:p>
        </p:txBody>
      </p:sp>
      <p:graphicFrame>
        <p:nvGraphicFramePr>
          <p:cNvPr id="524" name="Google Shape;524;p51"/>
          <p:cNvGraphicFramePr/>
          <p:nvPr/>
        </p:nvGraphicFramePr>
        <p:xfrm>
          <a:off x="1918313" y="342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56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s0 t0 t1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t2 s0 t0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Instructions</a:t>
            </a:r>
            <a:endParaRPr/>
          </a:p>
        </p:txBody>
      </p:sp>
      <p:sp>
        <p:nvSpPr>
          <p:cNvPr id="530" name="Google Shape;530;p5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Pipelined approach: Multiple instructions in the circuit at the same time.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to run 2 instructions? 6 time steps.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to run each instruction? 5 time steps. (Same as before!)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clock period is now 1 time step!</a:t>
            </a:r>
            <a:endParaRPr/>
          </a:p>
        </p:txBody>
      </p:sp>
      <p:graphicFrame>
        <p:nvGraphicFramePr>
          <p:cNvPr id="531" name="Google Shape;531;p52"/>
          <p:cNvGraphicFramePr/>
          <p:nvPr/>
        </p:nvGraphicFramePr>
        <p:xfrm>
          <a:off x="1839725" y="338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85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s0 t0 t1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t2 s0 t0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The Single-Cycle RISC-V Datapath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Behold: Our circuit for running RISC-V instructions. We built this in the last 4 lectures.</a:t>
            </a:r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3992549" y="36318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6"/>
          <p:cNvSpPr/>
          <p:nvPr/>
        </p:nvSpPr>
        <p:spPr>
          <a:xfrm>
            <a:off x="2808567" y="24064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26"/>
          <p:cNvGrpSpPr/>
          <p:nvPr/>
        </p:nvGrpSpPr>
        <p:grpSpPr>
          <a:xfrm>
            <a:off x="4819741" y="3046035"/>
            <a:ext cx="644400" cy="314700"/>
            <a:chOff x="4736879" y="2893635"/>
            <a:chExt cx="644400" cy="314700"/>
          </a:xfrm>
        </p:grpSpPr>
        <p:sp>
          <p:nvSpPr>
            <p:cNvPr id="163" name="Google Shape;163;p26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4340498" y="4210184"/>
            <a:ext cx="486408" cy="319500"/>
            <a:chOff x="4447206" y="4057784"/>
            <a:chExt cx="426300" cy="319500"/>
          </a:xfrm>
        </p:grpSpPr>
        <p:sp>
          <p:nvSpPr>
            <p:cNvPr id="166" name="Google Shape;166;p26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168" name="Google Shape;168;p26"/>
          <p:cNvSpPr txBox="1"/>
          <p:nvPr/>
        </p:nvSpPr>
        <p:spPr>
          <a:xfrm>
            <a:off x="2816618" y="23977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169" name="Google Shape;169;p26"/>
          <p:cNvGrpSpPr/>
          <p:nvPr/>
        </p:nvGrpSpPr>
        <p:grpSpPr>
          <a:xfrm>
            <a:off x="1518883" y="1969158"/>
            <a:ext cx="295200" cy="153900"/>
            <a:chOff x="1777884" y="1816758"/>
            <a:chExt cx="295200" cy="153900"/>
          </a:xfrm>
        </p:grpSpPr>
        <p:sp>
          <p:nvSpPr>
            <p:cNvPr id="170" name="Google Shape;170;p2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172" name="Google Shape;172;p26"/>
          <p:cNvCxnSpPr/>
          <p:nvPr/>
        </p:nvCxnSpPr>
        <p:spPr>
          <a:xfrm>
            <a:off x="2249674" y="3137225"/>
            <a:ext cx="0" cy="172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2251549" y="34600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2251549" y="4377850"/>
            <a:ext cx="207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1990674" y="3134950"/>
            <a:ext cx="81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2250699" y="38247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26"/>
          <p:cNvCxnSpPr/>
          <p:nvPr/>
        </p:nvCxnSpPr>
        <p:spPr>
          <a:xfrm>
            <a:off x="5786430" y="28041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6549589" y="31142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6"/>
          <p:cNvCxnSpPr/>
          <p:nvPr/>
        </p:nvCxnSpPr>
        <p:spPr>
          <a:xfrm>
            <a:off x="7915949" y="36011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3992549" y="29175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305949" y="16133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6809774" y="16115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353124" y="1771375"/>
            <a:ext cx="7644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6"/>
          <p:cNvSpPr/>
          <p:nvPr/>
        </p:nvSpPr>
        <p:spPr>
          <a:xfrm>
            <a:off x="657925" y="4862949"/>
            <a:ext cx="7964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6"/>
          <p:cNvCxnSpPr/>
          <p:nvPr/>
        </p:nvCxnSpPr>
        <p:spPr>
          <a:xfrm>
            <a:off x="8447474" y="3789750"/>
            <a:ext cx="0" cy="107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6" name="Google Shape;186;p26"/>
          <p:cNvCxnSpPr/>
          <p:nvPr/>
        </p:nvCxnSpPr>
        <p:spPr>
          <a:xfrm>
            <a:off x="7228549" y="4531525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4584033" y="4533025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821424" y="2600050"/>
            <a:ext cx="0" cy="22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5386841" y="3362631"/>
            <a:ext cx="0" cy="149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6"/>
          <p:cNvCxnSpPr/>
          <p:nvPr/>
        </p:nvCxnSpPr>
        <p:spPr>
          <a:xfrm>
            <a:off x="5141272" y="3362631"/>
            <a:ext cx="0" cy="149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6"/>
          <p:cNvSpPr txBox="1"/>
          <p:nvPr/>
        </p:nvSpPr>
        <p:spPr>
          <a:xfrm>
            <a:off x="5531600" y="48723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192" name="Google Shape;192;p26"/>
          <p:cNvCxnSpPr/>
          <p:nvPr/>
        </p:nvCxnSpPr>
        <p:spPr>
          <a:xfrm>
            <a:off x="6293049" y="3972125"/>
            <a:ext cx="0" cy="88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3073075" y="4131976"/>
            <a:ext cx="0" cy="72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" name="Google Shape;194;p26"/>
          <p:cNvSpPr txBox="1"/>
          <p:nvPr/>
        </p:nvSpPr>
        <p:spPr>
          <a:xfrm>
            <a:off x="2816206" y="26298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195" name="Google Shape;195;p26"/>
          <p:cNvSpPr txBox="1"/>
          <p:nvPr/>
        </p:nvSpPr>
        <p:spPr>
          <a:xfrm>
            <a:off x="2817369" y="30642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196" name="Google Shape;196;p26"/>
          <p:cNvSpPr txBox="1"/>
          <p:nvPr/>
        </p:nvSpPr>
        <p:spPr>
          <a:xfrm>
            <a:off x="2816876" y="33888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197" name="Google Shape;197;p26"/>
          <p:cNvSpPr txBox="1"/>
          <p:nvPr/>
        </p:nvSpPr>
        <p:spPr>
          <a:xfrm>
            <a:off x="2818230" y="37529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198" name="Google Shape;198;p26"/>
          <p:cNvSpPr txBox="1"/>
          <p:nvPr/>
        </p:nvSpPr>
        <p:spPr>
          <a:xfrm>
            <a:off x="3186845" y="28480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199" name="Google Shape;199;p26"/>
          <p:cNvSpPr txBox="1"/>
          <p:nvPr/>
        </p:nvSpPr>
        <p:spPr>
          <a:xfrm>
            <a:off x="2272979" y="30174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200" name="Google Shape;200;p26"/>
          <p:cNvSpPr txBox="1"/>
          <p:nvPr/>
        </p:nvSpPr>
        <p:spPr>
          <a:xfrm>
            <a:off x="8082954" y="30544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01" name="Google Shape;201;p26"/>
          <p:cNvSpPr txBox="1"/>
          <p:nvPr/>
        </p:nvSpPr>
        <p:spPr>
          <a:xfrm>
            <a:off x="7998933" y="32801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202" name="Google Shape;202;p26"/>
          <p:cNvSpPr txBox="1"/>
          <p:nvPr/>
        </p:nvSpPr>
        <p:spPr>
          <a:xfrm>
            <a:off x="8024796" y="34993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203" name="Google Shape;203;p26"/>
          <p:cNvSpPr txBox="1"/>
          <p:nvPr/>
        </p:nvSpPr>
        <p:spPr>
          <a:xfrm>
            <a:off x="3179682" y="35726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204" name="Google Shape;204;p26"/>
          <p:cNvSpPr txBox="1"/>
          <p:nvPr/>
        </p:nvSpPr>
        <p:spPr>
          <a:xfrm>
            <a:off x="2272428" y="37109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205" name="Google Shape;205;p26"/>
          <p:cNvSpPr txBox="1"/>
          <p:nvPr/>
        </p:nvSpPr>
        <p:spPr>
          <a:xfrm>
            <a:off x="2272227" y="33435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206" name="Google Shape;206;p26"/>
          <p:cNvCxnSpPr/>
          <p:nvPr/>
        </p:nvCxnSpPr>
        <p:spPr>
          <a:xfrm>
            <a:off x="5786430" y="37923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6"/>
          <p:cNvSpPr/>
          <p:nvPr/>
        </p:nvSpPr>
        <p:spPr>
          <a:xfrm>
            <a:off x="6059599" y="23922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Google Shape;208;p26"/>
          <p:cNvSpPr txBox="1"/>
          <p:nvPr/>
        </p:nvSpPr>
        <p:spPr>
          <a:xfrm>
            <a:off x="6198231" y="31478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209" name="Google Shape;209;p26"/>
          <p:cNvSpPr txBox="1"/>
          <p:nvPr/>
        </p:nvSpPr>
        <p:spPr>
          <a:xfrm>
            <a:off x="6078874" y="27337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210" name="Google Shape;210;p26"/>
          <p:cNvSpPr txBox="1"/>
          <p:nvPr/>
        </p:nvSpPr>
        <p:spPr>
          <a:xfrm>
            <a:off x="6076499" y="37219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211" name="Google Shape;211;p26"/>
          <p:cNvCxnSpPr/>
          <p:nvPr/>
        </p:nvCxnSpPr>
        <p:spPr>
          <a:xfrm rot="10800000">
            <a:off x="5709906" y="4018325"/>
            <a:ext cx="0" cy="84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6"/>
          <p:cNvSpPr txBox="1"/>
          <p:nvPr/>
        </p:nvSpPr>
        <p:spPr>
          <a:xfrm>
            <a:off x="5824084" y="48723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213" name="Google Shape;213;p26"/>
          <p:cNvSpPr txBox="1"/>
          <p:nvPr/>
        </p:nvSpPr>
        <p:spPr>
          <a:xfrm>
            <a:off x="5031500" y="48723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214" name="Google Shape;214;p26"/>
          <p:cNvSpPr txBox="1"/>
          <p:nvPr/>
        </p:nvSpPr>
        <p:spPr>
          <a:xfrm>
            <a:off x="5290271" y="48723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215" name="Google Shape;215;p26"/>
          <p:cNvSpPr txBox="1"/>
          <p:nvPr/>
        </p:nvSpPr>
        <p:spPr>
          <a:xfrm>
            <a:off x="4761666" y="48723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216" name="Google Shape;216;p26"/>
          <p:cNvCxnSpPr/>
          <p:nvPr/>
        </p:nvCxnSpPr>
        <p:spPr>
          <a:xfrm rot="10800000">
            <a:off x="4894753" y="3362450"/>
            <a:ext cx="0" cy="149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6"/>
          <p:cNvSpPr/>
          <p:nvPr/>
        </p:nvSpPr>
        <p:spPr>
          <a:xfrm>
            <a:off x="4583849" y="29211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" name="Google Shape;218;p26"/>
          <p:cNvSpPr/>
          <p:nvPr/>
        </p:nvSpPr>
        <p:spPr>
          <a:xfrm>
            <a:off x="4583849" y="32775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19" name="Google Shape;219;p26"/>
          <p:cNvGrpSpPr/>
          <p:nvPr/>
        </p:nvGrpSpPr>
        <p:grpSpPr>
          <a:xfrm>
            <a:off x="6954434" y="2574625"/>
            <a:ext cx="964046" cy="1957200"/>
            <a:chOff x="7061035" y="2422225"/>
            <a:chExt cx="964046" cy="1957200"/>
          </a:xfrm>
        </p:grpSpPr>
        <p:sp>
          <p:nvSpPr>
            <p:cNvPr id="220" name="Google Shape;220;p26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/>
          <p:nvPr/>
        </p:nvSpPr>
        <p:spPr>
          <a:xfrm>
            <a:off x="5469974" y="36349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5729374" y="3055625"/>
            <a:ext cx="190317" cy="1802514"/>
          </a:xfrm>
          <a:custGeom>
            <a:avLst/>
            <a:gdLst/>
            <a:ahLst/>
            <a:cxnLst/>
            <a:rect l="l" t="t" r="r" b="b"/>
            <a:pathLst>
              <a:path w="9861" h="93009" extrusionOk="0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9" name="Google Shape;229;p26"/>
          <p:cNvSpPr txBox="1"/>
          <p:nvPr/>
        </p:nvSpPr>
        <p:spPr>
          <a:xfrm>
            <a:off x="6065425" y="48723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sp>
        <p:nvSpPr>
          <p:cNvPr id="230" name="Google Shape;230;p26"/>
          <p:cNvSpPr/>
          <p:nvPr/>
        </p:nvSpPr>
        <p:spPr>
          <a:xfrm>
            <a:off x="1300874" y="2322712"/>
            <a:ext cx="4347506" cy="363543"/>
          </a:xfrm>
          <a:custGeom>
            <a:avLst/>
            <a:gdLst/>
            <a:ahLst/>
            <a:cxnLst/>
            <a:rect l="l" t="t" r="r" b="b"/>
            <a:pathLst>
              <a:path w="168296" h="15591" extrusionOk="0">
                <a:moveTo>
                  <a:pt x="0" y="0"/>
                </a:moveTo>
                <a:lnTo>
                  <a:pt x="147109" y="0"/>
                </a:lnTo>
                <a:lnTo>
                  <a:pt x="147109" y="15591"/>
                </a:lnTo>
                <a:lnTo>
                  <a:pt x="168296" y="155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1" name="Google Shape;231;p26"/>
          <p:cNvCxnSpPr/>
          <p:nvPr/>
        </p:nvCxnSpPr>
        <p:spPr>
          <a:xfrm rot="10800000">
            <a:off x="1665449" y="21261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26"/>
          <p:cNvSpPr txBox="1"/>
          <p:nvPr/>
        </p:nvSpPr>
        <p:spPr>
          <a:xfrm>
            <a:off x="4374830" y="48723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233" name="Google Shape;233;p26"/>
          <p:cNvSpPr txBox="1"/>
          <p:nvPr/>
        </p:nvSpPr>
        <p:spPr>
          <a:xfrm>
            <a:off x="2864575" y="48723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234" name="Google Shape;234;p26"/>
          <p:cNvSpPr txBox="1"/>
          <p:nvPr/>
        </p:nvSpPr>
        <p:spPr>
          <a:xfrm>
            <a:off x="7021631" y="48757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235" name="Google Shape;235;p26"/>
          <p:cNvSpPr txBox="1"/>
          <p:nvPr/>
        </p:nvSpPr>
        <p:spPr>
          <a:xfrm>
            <a:off x="8261639" y="48723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236" name="Google Shape;236;p26"/>
          <p:cNvSpPr txBox="1"/>
          <p:nvPr/>
        </p:nvSpPr>
        <p:spPr>
          <a:xfrm>
            <a:off x="2818317" y="39877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cxnSp>
        <p:nvCxnSpPr>
          <p:cNvPr id="237" name="Google Shape;237;p26"/>
          <p:cNvCxnSpPr/>
          <p:nvPr/>
        </p:nvCxnSpPr>
        <p:spPr>
          <a:xfrm rot="10800000">
            <a:off x="1665449" y="1768419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6"/>
          <p:cNvSpPr txBox="1"/>
          <p:nvPr/>
        </p:nvSpPr>
        <p:spPr>
          <a:xfrm>
            <a:off x="369791" y="21237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239" name="Google Shape;239;p26"/>
          <p:cNvSpPr/>
          <p:nvPr/>
        </p:nvSpPr>
        <p:spPr>
          <a:xfrm>
            <a:off x="357827" y="1771400"/>
            <a:ext cx="387124" cy="45640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40" name="Google Shape;240;p26"/>
          <p:cNvCxnSpPr/>
          <p:nvPr/>
        </p:nvCxnSpPr>
        <p:spPr>
          <a:xfrm>
            <a:off x="881146" y="23373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6"/>
          <p:cNvSpPr/>
          <p:nvPr/>
        </p:nvSpPr>
        <p:spPr>
          <a:xfrm>
            <a:off x="8075885" y="16081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2" name="Google Shape;242;p26"/>
          <p:cNvSpPr txBox="1"/>
          <p:nvPr/>
        </p:nvSpPr>
        <p:spPr>
          <a:xfrm>
            <a:off x="310649" y="23630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43" name="Google Shape;243;p26"/>
          <p:cNvSpPr/>
          <p:nvPr/>
        </p:nvSpPr>
        <p:spPr>
          <a:xfrm>
            <a:off x="310649" y="16098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4" name="Google Shape;244;p26"/>
          <p:cNvSpPr txBox="1"/>
          <p:nvPr/>
        </p:nvSpPr>
        <p:spPr>
          <a:xfrm>
            <a:off x="666265" y="48723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245" name="Google Shape;245;p26"/>
          <p:cNvSpPr txBox="1"/>
          <p:nvPr/>
        </p:nvSpPr>
        <p:spPr>
          <a:xfrm>
            <a:off x="2145332" y="48723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inst[31:0]</a:t>
            </a:r>
            <a:endParaRPr sz="800"/>
          </a:p>
        </p:txBody>
      </p:sp>
      <p:grpSp>
        <p:nvGrpSpPr>
          <p:cNvPr id="246" name="Google Shape;246;p26"/>
          <p:cNvGrpSpPr/>
          <p:nvPr/>
        </p:nvGrpSpPr>
        <p:grpSpPr>
          <a:xfrm>
            <a:off x="1086608" y="2059422"/>
            <a:ext cx="213600" cy="620520"/>
            <a:chOff x="1345609" y="1907022"/>
            <a:chExt cx="213600" cy="620520"/>
          </a:xfrm>
        </p:grpSpPr>
        <p:sp>
          <p:nvSpPr>
            <p:cNvPr id="247" name="Google Shape;247;p2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250" name="Google Shape;250;p26"/>
          <p:cNvSpPr/>
          <p:nvPr/>
        </p:nvSpPr>
        <p:spPr>
          <a:xfrm>
            <a:off x="1367096" y="23227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51" name="Google Shape;251;p26"/>
          <p:cNvGrpSpPr/>
          <p:nvPr/>
        </p:nvGrpSpPr>
        <p:grpSpPr>
          <a:xfrm>
            <a:off x="8359974" y="2928940"/>
            <a:ext cx="148800" cy="891300"/>
            <a:chOff x="8466575" y="2776540"/>
            <a:chExt cx="148800" cy="891300"/>
          </a:xfrm>
        </p:grpSpPr>
        <p:sp>
          <p:nvSpPr>
            <p:cNvPr id="252" name="Google Shape;252;p26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254" name="Google Shape;254;p26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255" name="Google Shape;255;p26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sp>
        <p:nvSpPr>
          <p:cNvPr id="256" name="Google Shape;256;p26"/>
          <p:cNvSpPr/>
          <p:nvPr/>
        </p:nvSpPr>
        <p:spPr>
          <a:xfrm>
            <a:off x="7997848" y="1766417"/>
            <a:ext cx="359575" cy="1609838"/>
          </a:xfrm>
          <a:custGeom>
            <a:avLst/>
            <a:gdLst/>
            <a:ahLst/>
            <a:cxnLst/>
            <a:rect l="l" t="t" r="r" b="b"/>
            <a:pathLst>
              <a:path w="14383" h="46958" extrusionOk="0">
                <a:moveTo>
                  <a:pt x="0" y="0"/>
                </a:moveTo>
                <a:lnTo>
                  <a:pt x="0" y="46958"/>
                </a:lnTo>
                <a:lnTo>
                  <a:pt x="14383" y="4695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57" name="Google Shape;257;p26"/>
          <p:cNvGrpSpPr/>
          <p:nvPr/>
        </p:nvGrpSpPr>
        <p:grpSpPr>
          <a:xfrm>
            <a:off x="750814" y="2072497"/>
            <a:ext cx="127800" cy="547800"/>
            <a:chOff x="455175" y="2672151"/>
            <a:chExt cx="127800" cy="547800"/>
          </a:xfrm>
        </p:grpSpPr>
        <p:sp>
          <p:nvSpPr>
            <p:cNvPr id="258" name="Google Shape;258;p2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60" name="Google Shape;260;p2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5659021" y="2524703"/>
            <a:ext cx="127800" cy="547800"/>
            <a:chOff x="455175" y="2672151"/>
            <a:chExt cx="127800" cy="547800"/>
          </a:xfrm>
        </p:grpSpPr>
        <p:sp>
          <p:nvSpPr>
            <p:cNvPr id="262" name="Google Shape;262;p2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265" name="Google Shape;265;p26"/>
          <p:cNvGrpSpPr/>
          <p:nvPr/>
        </p:nvGrpSpPr>
        <p:grpSpPr>
          <a:xfrm>
            <a:off x="5658171" y="3479053"/>
            <a:ext cx="127800" cy="547800"/>
            <a:chOff x="455175" y="2672151"/>
            <a:chExt cx="127800" cy="547800"/>
          </a:xfrm>
        </p:grpSpPr>
        <p:sp>
          <p:nvSpPr>
            <p:cNvPr id="266" name="Google Shape;266;p2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68" name="Google Shape;268;p2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269" name="Google Shape;269;p26"/>
          <p:cNvSpPr/>
          <p:nvPr/>
        </p:nvSpPr>
        <p:spPr>
          <a:xfrm>
            <a:off x="4580524" y="38751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0" name="Google Shape;270;p26"/>
          <p:cNvSpPr/>
          <p:nvPr/>
        </p:nvSpPr>
        <p:spPr>
          <a:xfrm>
            <a:off x="3783994" y="40044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1531974" y="26331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1533503" y="26397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273" name="Google Shape;273;p26"/>
          <p:cNvSpPr txBox="1"/>
          <p:nvPr/>
        </p:nvSpPr>
        <p:spPr>
          <a:xfrm>
            <a:off x="1538649" y="32404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274" name="Google Shape;274;p26"/>
          <p:cNvSpPr txBox="1"/>
          <p:nvPr/>
        </p:nvSpPr>
        <p:spPr>
          <a:xfrm>
            <a:off x="1724788" y="30576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sp>
        <p:nvSpPr>
          <p:cNvPr id="275" name="Google Shape;275;p26"/>
          <p:cNvSpPr/>
          <p:nvPr/>
        </p:nvSpPr>
        <p:spPr>
          <a:xfrm>
            <a:off x="1779318" y="36818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400300" y="14525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77" name="Google Shape;277;p26"/>
          <p:cNvCxnSpPr/>
          <p:nvPr/>
        </p:nvCxnSpPr>
        <p:spPr>
          <a:xfrm>
            <a:off x="984400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2175284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2632484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2856920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3285391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4369680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6"/>
          <p:cNvCxnSpPr/>
          <p:nvPr/>
        </p:nvCxnSpPr>
        <p:spPr>
          <a:xfrm>
            <a:off x="4748601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6"/>
          <p:cNvCxnSpPr/>
          <p:nvPr/>
        </p:nvCxnSpPr>
        <p:spPr>
          <a:xfrm>
            <a:off x="5013432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5278256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5521847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5810823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6"/>
          <p:cNvCxnSpPr/>
          <p:nvPr/>
        </p:nvCxnSpPr>
        <p:spPr>
          <a:xfrm>
            <a:off x="6058578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6"/>
          <p:cNvCxnSpPr/>
          <p:nvPr/>
        </p:nvCxnSpPr>
        <p:spPr>
          <a:xfrm>
            <a:off x="6497876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7019616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7442671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8275041" y="48636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26"/>
          <p:cNvSpPr/>
          <p:nvPr/>
        </p:nvSpPr>
        <p:spPr>
          <a:xfrm>
            <a:off x="5293525" y="13817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Google Shape;294;p26"/>
          <p:cNvSpPr/>
          <p:nvPr/>
        </p:nvSpPr>
        <p:spPr>
          <a:xfrm>
            <a:off x="6487523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Google Shape;295;p26"/>
          <p:cNvSpPr/>
          <p:nvPr/>
        </p:nvSpPr>
        <p:spPr>
          <a:xfrm flipH="1">
            <a:off x="7046125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Google Shape;296;p26"/>
          <p:cNvSpPr/>
          <p:nvPr/>
        </p:nvSpPr>
        <p:spPr>
          <a:xfrm rot="-5400000" flipH="1">
            <a:off x="6773813" y="2154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Google Shape;297;p26"/>
          <p:cNvSpPr/>
          <p:nvPr/>
        </p:nvSpPr>
        <p:spPr>
          <a:xfrm flipH="1">
            <a:off x="1864525" y="16974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Google Shape;298;p26"/>
          <p:cNvSpPr/>
          <p:nvPr/>
        </p:nvSpPr>
        <p:spPr>
          <a:xfrm>
            <a:off x="1407325" y="16974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Google Shape;299;p26"/>
          <p:cNvSpPr txBox="1"/>
          <p:nvPr/>
        </p:nvSpPr>
        <p:spPr>
          <a:xfrm>
            <a:off x="4408054" y="15166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300" name="Google Shape;300;p26"/>
          <p:cNvSpPr txBox="1"/>
          <p:nvPr/>
        </p:nvSpPr>
        <p:spPr>
          <a:xfrm>
            <a:off x="4364108" y="1673104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Instructions</a:t>
            </a:r>
            <a:endParaRPr/>
          </a:p>
        </p:txBody>
      </p:sp>
      <p:sp>
        <p:nvSpPr>
          <p:cNvPr id="537" name="Google Shape;537;p5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any given moment in time, multiple instructions are in the circuit.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instructions are using different resources at the same time.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At time step 3,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/>
              <a:t> instruction is using the Execute (EX) stage,</a:t>
            </a:r>
            <a:br>
              <a:rPr lang="en"/>
            </a:br>
            <a:r>
              <a:rPr lang="en"/>
              <a:t>while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lang="en"/>
              <a:t> instruction is using the Decode (ID) stage.</a:t>
            </a:r>
            <a:endParaRPr/>
          </a:p>
        </p:txBody>
      </p:sp>
      <p:graphicFrame>
        <p:nvGraphicFramePr>
          <p:cNvPr id="538" name="Google Shape;538;p53"/>
          <p:cNvGraphicFramePr/>
          <p:nvPr/>
        </p:nvGraphicFramePr>
        <p:xfrm>
          <a:off x="1839725" y="338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85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s0 t0 t1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t2 s0 t0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Instructions</a:t>
            </a:r>
            <a:endParaRPr/>
          </a:p>
        </p:txBody>
      </p:sp>
      <p:sp>
        <p:nvSpPr>
          <p:cNvPr id="544" name="Google Shape;544;p5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 time, each instruction passes through all 5 pipeline stages.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stage per clock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The pipelined CPU uses one clock for all stages.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cycle time is limited by the slowest stage (just like in the analogy).</a:t>
            </a:r>
            <a:endParaRPr/>
          </a:p>
        </p:txBody>
      </p:sp>
      <p:graphicFrame>
        <p:nvGraphicFramePr>
          <p:cNvPr id="545" name="Google Shape;545;p54"/>
          <p:cNvGraphicFramePr/>
          <p:nvPr/>
        </p:nvGraphicFramePr>
        <p:xfrm>
          <a:off x="1839725" y="338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85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s0 t0 t1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 t2 s0 t0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Pipelining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Pipelined Datapath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Datapath</a:t>
            </a:r>
            <a:endParaRPr/>
          </a:p>
        </p:txBody>
      </p:sp>
      <p:sp>
        <p:nvSpPr>
          <p:cNvPr id="552" name="Google Shape;552;p5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Datapath</a:t>
            </a:r>
            <a:endParaRPr/>
          </a:p>
        </p:txBody>
      </p:sp>
      <p:sp>
        <p:nvSpPr>
          <p:cNvPr id="558" name="Google Shape;558;p5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We split the datapath into 5 stages.</a:t>
            </a:r>
            <a:endParaRPr/>
          </a:p>
        </p:txBody>
      </p:sp>
      <p:cxnSp>
        <p:nvCxnSpPr>
          <p:cNvPr id="559" name="Google Shape;559;p56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" name="Google Shape;560;p56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56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562" name="Google Shape;562;p56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6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564" name="Google Shape;564;p56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565" name="Google Shape;565;p56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6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567" name="Google Shape;567;p56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568" name="Google Shape;568;p56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569" name="Google Shape;569;p5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571" name="Google Shape;571;p56"/>
          <p:cNvCxnSpPr/>
          <p:nvPr/>
        </p:nvCxnSpPr>
        <p:spPr>
          <a:xfrm>
            <a:off x="2249674" y="2984825"/>
            <a:ext cx="0" cy="172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56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56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56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56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56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56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56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" name="Google Shape;579;p56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" name="Google Shape;580;p56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56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56"/>
          <p:cNvCxnSpPr/>
          <p:nvPr/>
        </p:nvCxnSpPr>
        <p:spPr>
          <a:xfrm>
            <a:off x="353124" y="1618975"/>
            <a:ext cx="7644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56"/>
          <p:cNvSpPr/>
          <p:nvPr/>
        </p:nvSpPr>
        <p:spPr>
          <a:xfrm>
            <a:off x="657925" y="4710549"/>
            <a:ext cx="7964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56"/>
          <p:cNvCxnSpPr/>
          <p:nvPr/>
        </p:nvCxnSpPr>
        <p:spPr>
          <a:xfrm>
            <a:off x="8447474" y="3637350"/>
            <a:ext cx="0" cy="107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5" name="Google Shape;585;p56"/>
          <p:cNvCxnSpPr/>
          <p:nvPr/>
        </p:nvCxnSpPr>
        <p:spPr>
          <a:xfrm>
            <a:off x="7228549" y="4379125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6" name="Google Shape;586;p56"/>
          <p:cNvCxnSpPr/>
          <p:nvPr/>
        </p:nvCxnSpPr>
        <p:spPr>
          <a:xfrm>
            <a:off x="4584033" y="4380625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7" name="Google Shape;587;p56"/>
          <p:cNvCxnSpPr/>
          <p:nvPr/>
        </p:nvCxnSpPr>
        <p:spPr>
          <a:xfrm>
            <a:off x="821424" y="2447650"/>
            <a:ext cx="0" cy="22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8" name="Google Shape;588;p56"/>
          <p:cNvCxnSpPr/>
          <p:nvPr/>
        </p:nvCxnSpPr>
        <p:spPr>
          <a:xfrm>
            <a:off x="5386841" y="3210231"/>
            <a:ext cx="0" cy="149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56"/>
          <p:cNvCxnSpPr/>
          <p:nvPr/>
        </p:nvCxnSpPr>
        <p:spPr>
          <a:xfrm>
            <a:off x="5141272" y="3210231"/>
            <a:ext cx="0" cy="149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0" name="Google Shape;590;p56"/>
          <p:cNvSpPr txBox="1"/>
          <p:nvPr/>
        </p:nvSpPr>
        <p:spPr>
          <a:xfrm>
            <a:off x="5531600" y="47199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591" name="Google Shape;591;p56"/>
          <p:cNvCxnSpPr/>
          <p:nvPr/>
        </p:nvCxnSpPr>
        <p:spPr>
          <a:xfrm>
            <a:off x="6293049" y="3819725"/>
            <a:ext cx="0" cy="88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2" name="Google Shape;592;p56"/>
          <p:cNvCxnSpPr/>
          <p:nvPr/>
        </p:nvCxnSpPr>
        <p:spPr>
          <a:xfrm>
            <a:off x="3073075" y="3979576"/>
            <a:ext cx="0" cy="72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93" name="Google Shape;593;p56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594" name="Google Shape;594;p56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595" name="Google Shape;595;p56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596" name="Google Shape;596;p56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597" name="Google Shape;597;p56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598" name="Google Shape;598;p56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599" name="Google Shape;599;p56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600" name="Google Shape;600;p56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601" name="Google Shape;601;p56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602" name="Google Shape;602;p56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603" name="Google Shape;603;p56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604" name="Google Shape;604;p56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605" name="Google Shape;605;p56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" name="Google Shape;606;p56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7" name="Google Shape;607;p56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608" name="Google Shape;608;p56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609" name="Google Shape;609;p56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610" name="Google Shape;610;p56"/>
          <p:cNvCxnSpPr/>
          <p:nvPr/>
        </p:nvCxnSpPr>
        <p:spPr>
          <a:xfrm rot="10800000">
            <a:off x="5709906" y="3865925"/>
            <a:ext cx="0" cy="84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56"/>
          <p:cNvSpPr txBox="1"/>
          <p:nvPr/>
        </p:nvSpPr>
        <p:spPr>
          <a:xfrm>
            <a:off x="5824084" y="47199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612" name="Google Shape;612;p56"/>
          <p:cNvSpPr txBox="1"/>
          <p:nvPr/>
        </p:nvSpPr>
        <p:spPr>
          <a:xfrm>
            <a:off x="5031500" y="47199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613" name="Google Shape;613;p56"/>
          <p:cNvSpPr txBox="1"/>
          <p:nvPr/>
        </p:nvSpPr>
        <p:spPr>
          <a:xfrm>
            <a:off x="5290270" y="4719976"/>
            <a:ext cx="224717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BrLT</a:t>
            </a:r>
            <a:endParaRPr sz="800" dirty="0"/>
          </a:p>
        </p:txBody>
      </p:sp>
      <p:sp>
        <p:nvSpPr>
          <p:cNvPr id="614" name="Google Shape;614;p56"/>
          <p:cNvSpPr txBox="1"/>
          <p:nvPr/>
        </p:nvSpPr>
        <p:spPr>
          <a:xfrm>
            <a:off x="4761666" y="47199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615" name="Google Shape;615;p56"/>
          <p:cNvCxnSpPr/>
          <p:nvPr/>
        </p:nvCxnSpPr>
        <p:spPr>
          <a:xfrm rot="10800000">
            <a:off x="4894753" y="3210050"/>
            <a:ext cx="0" cy="149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6" name="Google Shape;616;p56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7" name="Google Shape;617;p56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18" name="Google Shape;618;p56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619" name="Google Shape;619;p56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6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622" name="Google Shape;622;p56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623" name="Google Shape;623;p56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624" name="Google Shape;624;p56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56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7" name="Google Shape;627;p56"/>
          <p:cNvSpPr/>
          <p:nvPr/>
        </p:nvSpPr>
        <p:spPr>
          <a:xfrm>
            <a:off x="5729374" y="2903225"/>
            <a:ext cx="190317" cy="1802514"/>
          </a:xfrm>
          <a:custGeom>
            <a:avLst/>
            <a:gdLst/>
            <a:ahLst/>
            <a:cxnLst/>
            <a:rect l="l" t="t" r="r" b="b"/>
            <a:pathLst>
              <a:path w="9861" h="93009" extrusionOk="0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8" name="Google Shape;628;p56"/>
          <p:cNvSpPr txBox="1"/>
          <p:nvPr/>
        </p:nvSpPr>
        <p:spPr>
          <a:xfrm>
            <a:off x="6065425" y="47199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sp>
        <p:nvSpPr>
          <p:cNvPr id="629" name="Google Shape;629;p56"/>
          <p:cNvSpPr/>
          <p:nvPr/>
        </p:nvSpPr>
        <p:spPr>
          <a:xfrm>
            <a:off x="1300874" y="2170312"/>
            <a:ext cx="4347506" cy="363543"/>
          </a:xfrm>
          <a:custGeom>
            <a:avLst/>
            <a:gdLst/>
            <a:ahLst/>
            <a:cxnLst/>
            <a:rect l="l" t="t" r="r" b="b"/>
            <a:pathLst>
              <a:path w="168296" h="15591" extrusionOk="0">
                <a:moveTo>
                  <a:pt x="0" y="0"/>
                </a:moveTo>
                <a:lnTo>
                  <a:pt x="147109" y="0"/>
                </a:lnTo>
                <a:lnTo>
                  <a:pt x="147109" y="15591"/>
                </a:lnTo>
                <a:lnTo>
                  <a:pt x="168296" y="155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630" name="Google Shape;630;p56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56"/>
          <p:cNvSpPr txBox="1"/>
          <p:nvPr/>
        </p:nvSpPr>
        <p:spPr>
          <a:xfrm>
            <a:off x="4374830" y="47199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632" name="Google Shape;632;p56"/>
          <p:cNvSpPr txBox="1"/>
          <p:nvPr/>
        </p:nvSpPr>
        <p:spPr>
          <a:xfrm>
            <a:off x="2864575" y="47199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633" name="Google Shape;633;p56"/>
          <p:cNvSpPr txBox="1"/>
          <p:nvPr/>
        </p:nvSpPr>
        <p:spPr>
          <a:xfrm>
            <a:off x="7021631" y="47233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634" name="Google Shape;634;p56"/>
          <p:cNvSpPr txBox="1"/>
          <p:nvPr/>
        </p:nvSpPr>
        <p:spPr>
          <a:xfrm>
            <a:off x="8261639" y="47199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635" name="Google Shape;635;p56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cxnSp>
        <p:nvCxnSpPr>
          <p:cNvPr id="636" name="Google Shape;636;p56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7" name="Google Shape;637;p56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638" name="Google Shape;638;p56"/>
          <p:cNvSpPr/>
          <p:nvPr/>
        </p:nvSpPr>
        <p:spPr>
          <a:xfrm>
            <a:off x="357827" y="1619000"/>
            <a:ext cx="387124" cy="45640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639" name="Google Shape;639;p56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56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1" name="Google Shape;641;p56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642" name="Google Shape;642;p56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3" name="Google Shape;643;p56"/>
          <p:cNvSpPr txBox="1"/>
          <p:nvPr/>
        </p:nvSpPr>
        <p:spPr>
          <a:xfrm>
            <a:off x="666265" y="47199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644" name="Google Shape;644;p56"/>
          <p:cNvSpPr txBox="1"/>
          <p:nvPr/>
        </p:nvSpPr>
        <p:spPr>
          <a:xfrm>
            <a:off x="2145332" y="47199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inst[31:0]</a:t>
            </a:r>
            <a:endParaRPr sz="800"/>
          </a:p>
        </p:txBody>
      </p:sp>
      <p:grpSp>
        <p:nvGrpSpPr>
          <p:cNvPr id="645" name="Google Shape;645;p56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646" name="Google Shape;646;p5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649" name="Google Shape;649;p56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50" name="Google Shape;650;p56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651" name="Google Shape;651;p56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6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653" name="Google Shape;653;p56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654" name="Google Shape;654;p56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sp>
        <p:nvSpPr>
          <p:cNvPr id="655" name="Google Shape;655;p56"/>
          <p:cNvSpPr/>
          <p:nvPr/>
        </p:nvSpPr>
        <p:spPr>
          <a:xfrm>
            <a:off x="7997848" y="1614017"/>
            <a:ext cx="359575" cy="1609838"/>
          </a:xfrm>
          <a:custGeom>
            <a:avLst/>
            <a:gdLst/>
            <a:ahLst/>
            <a:cxnLst/>
            <a:rect l="l" t="t" r="r" b="b"/>
            <a:pathLst>
              <a:path w="14383" h="46958" extrusionOk="0">
                <a:moveTo>
                  <a:pt x="0" y="0"/>
                </a:moveTo>
                <a:lnTo>
                  <a:pt x="0" y="46958"/>
                </a:lnTo>
                <a:lnTo>
                  <a:pt x="14383" y="4695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56" name="Google Shape;656;p56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657" name="Google Shape;657;p5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659" name="Google Shape;659;p5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660" name="Google Shape;660;p56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661" name="Google Shape;661;p5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663" name="Google Shape;663;p5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664" name="Google Shape;664;p56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665" name="Google Shape;665;p5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667" name="Google Shape;667;p5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cxnSp>
        <p:nvCxnSpPr>
          <p:cNvPr id="668" name="Google Shape;668;p56"/>
          <p:cNvCxnSpPr/>
          <p:nvPr/>
        </p:nvCxnSpPr>
        <p:spPr>
          <a:xfrm>
            <a:off x="2112875" y="1150975"/>
            <a:ext cx="0" cy="339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56"/>
          <p:cNvCxnSpPr/>
          <p:nvPr/>
        </p:nvCxnSpPr>
        <p:spPr>
          <a:xfrm>
            <a:off x="4140713" y="1150975"/>
            <a:ext cx="0" cy="339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56"/>
          <p:cNvCxnSpPr/>
          <p:nvPr/>
        </p:nvCxnSpPr>
        <p:spPr>
          <a:xfrm>
            <a:off x="6684875" y="1150975"/>
            <a:ext cx="0" cy="339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56"/>
          <p:cNvCxnSpPr/>
          <p:nvPr/>
        </p:nvCxnSpPr>
        <p:spPr>
          <a:xfrm>
            <a:off x="8666075" y="1150975"/>
            <a:ext cx="0" cy="339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56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3" name="Google Shape;673;p56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6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6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676" name="Google Shape;676;p56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677" name="Google Shape;677;p56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sp>
        <p:nvSpPr>
          <p:cNvPr id="678" name="Google Shape;678;p56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6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680" name="Google Shape;680;p56"/>
          <p:cNvCxnSpPr/>
          <p:nvPr/>
        </p:nvCxnSpPr>
        <p:spPr>
          <a:xfrm>
            <a:off x="98440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56"/>
          <p:cNvCxnSpPr/>
          <p:nvPr/>
        </p:nvCxnSpPr>
        <p:spPr>
          <a:xfrm>
            <a:off x="21752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56"/>
          <p:cNvCxnSpPr/>
          <p:nvPr/>
        </p:nvCxnSpPr>
        <p:spPr>
          <a:xfrm>
            <a:off x="26324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56"/>
          <p:cNvCxnSpPr/>
          <p:nvPr/>
        </p:nvCxnSpPr>
        <p:spPr>
          <a:xfrm>
            <a:off x="285692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56"/>
          <p:cNvCxnSpPr/>
          <p:nvPr/>
        </p:nvCxnSpPr>
        <p:spPr>
          <a:xfrm>
            <a:off x="328539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56"/>
          <p:cNvCxnSpPr/>
          <p:nvPr/>
        </p:nvCxnSpPr>
        <p:spPr>
          <a:xfrm>
            <a:off x="436968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56"/>
          <p:cNvCxnSpPr/>
          <p:nvPr/>
        </p:nvCxnSpPr>
        <p:spPr>
          <a:xfrm>
            <a:off x="474860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56"/>
          <p:cNvCxnSpPr/>
          <p:nvPr/>
        </p:nvCxnSpPr>
        <p:spPr>
          <a:xfrm>
            <a:off x="5013432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56"/>
          <p:cNvCxnSpPr/>
          <p:nvPr/>
        </p:nvCxnSpPr>
        <p:spPr>
          <a:xfrm>
            <a:off x="527825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56"/>
          <p:cNvCxnSpPr/>
          <p:nvPr/>
        </p:nvCxnSpPr>
        <p:spPr>
          <a:xfrm>
            <a:off x="5521847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56"/>
          <p:cNvCxnSpPr/>
          <p:nvPr/>
        </p:nvCxnSpPr>
        <p:spPr>
          <a:xfrm>
            <a:off x="5810823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6"/>
          <p:cNvCxnSpPr/>
          <p:nvPr/>
        </p:nvCxnSpPr>
        <p:spPr>
          <a:xfrm>
            <a:off x="6058578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6"/>
          <p:cNvCxnSpPr/>
          <p:nvPr/>
        </p:nvCxnSpPr>
        <p:spPr>
          <a:xfrm>
            <a:off x="649787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56"/>
          <p:cNvCxnSpPr/>
          <p:nvPr/>
        </p:nvCxnSpPr>
        <p:spPr>
          <a:xfrm>
            <a:off x="701961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6"/>
          <p:cNvCxnSpPr/>
          <p:nvPr/>
        </p:nvCxnSpPr>
        <p:spPr>
          <a:xfrm>
            <a:off x="744267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6"/>
          <p:cNvCxnSpPr/>
          <p:nvPr/>
        </p:nvCxnSpPr>
        <p:spPr>
          <a:xfrm>
            <a:off x="827504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56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Google Shape;697;p56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8" name="Google Shape;698;p56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9" name="Google Shape;699;p56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0" name="Google Shape;700;p56"/>
          <p:cNvSpPr/>
          <p:nvPr/>
        </p:nvSpPr>
        <p:spPr>
          <a:xfrm flipH="1">
            <a:off x="1864525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Google Shape;701;p56"/>
          <p:cNvSpPr/>
          <p:nvPr/>
        </p:nvSpPr>
        <p:spPr>
          <a:xfrm>
            <a:off x="1407325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2" name="Google Shape;702;p56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703" name="Google Shape;703;p56"/>
          <p:cNvSpPr txBox="1"/>
          <p:nvPr/>
        </p:nvSpPr>
        <p:spPr>
          <a:xfrm>
            <a:off x="4364108" y="1520704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704" name="Google Shape;704;p56"/>
          <p:cNvSpPr txBox="1"/>
          <p:nvPr/>
        </p:nvSpPr>
        <p:spPr>
          <a:xfrm>
            <a:off x="494100" y="954447"/>
            <a:ext cx="13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Instruction Fetch (IF)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6"/>
          <p:cNvSpPr txBox="1"/>
          <p:nvPr/>
        </p:nvSpPr>
        <p:spPr>
          <a:xfrm>
            <a:off x="2434900" y="948725"/>
            <a:ext cx="148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Instruction Decode (ID)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6"/>
          <p:cNvSpPr txBox="1"/>
          <p:nvPr/>
        </p:nvSpPr>
        <p:spPr>
          <a:xfrm>
            <a:off x="4999275" y="948725"/>
            <a:ext cx="963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Execute (EX)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7230725" y="948725"/>
            <a:ext cx="88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Memory (M)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8692015" y="624704"/>
            <a:ext cx="43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Write Back (WB)</a:t>
            </a:r>
            <a:endParaRPr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Datapath</a:t>
            </a:r>
            <a:endParaRPr/>
          </a:p>
        </p:txBody>
      </p:sp>
      <p:sp>
        <p:nvSpPr>
          <p:cNvPr id="714" name="Google Shape;714;p5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registers between each stage to "hold" a signal until the next clock cycle.</a:t>
            </a:r>
            <a:endParaRPr/>
          </a:p>
        </p:txBody>
      </p:sp>
      <p:cxnSp>
        <p:nvCxnSpPr>
          <p:cNvPr id="715" name="Google Shape;715;p57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57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57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718" name="Google Shape;718;p57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720" name="Google Shape;720;p57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721" name="Google Shape;721;p57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723" name="Google Shape;723;p57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724" name="Google Shape;724;p57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725" name="Google Shape;725;p57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727" name="Google Shape;727;p57"/>
          <p:cNvCxnSpPr/>
          <p:nvPr/>
        </p:nvCxnSpPr>
        <p:spPr>
          <a:xfrm>
            <a:off x="2249674" y="2984825"/>
            <a:ext cx="0" cy="172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57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57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57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57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57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57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57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57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57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57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57"/>
          <p:cNvCxnSpPr/>
          <p:nvPr/>
        </p:nvCxnSpPr>
        <p:spPr>
          <a:xfrm>
            <a:off x="353124" y="1618975"/>
            <a:ext cx="7644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57"/>
          <p:cNvSpPr/>
          <p:nvPr/>
        </p:nvSpPr>
        <p:spPr>
          <a:xfrm>
            <a:off x="657925" y="4710549"/>
            <a:ext cx="7964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0" name="Google Shape;740;p57"/>
          <p:cNvCxnSpPr/>
          <p:nvPr/>
        </p:nvCxnSpPr>
        <p:spPr>
          <a:xfrm>
            <a:off x="8447474" y="3637350"/>
            <a:ext cx="0" cy="107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1" name="Google Shape;741;p57"/>
          <p:cNvCxnSpPr/>
          <p:nvPr/>
        </p:nvCxnSpPr>
        <p:spPr>
          <a:xfrm>
            <a:off x="7228549" y="4379125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2" name="Google Shape;742;p57"/>
          <p:cNvCxnSpPr/>
          <p:nvPr/>
        </p:nvCxnSpPr>
        <p:spPr>
          <a:xfrm>
            <a:off x="4584033" y="4380625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3" name="Google Shape;743;p57"/>
          <p:cNvCxnSpPr/>
          <p:nvPr/>
        </p:nvCxnSpPr>
        <p:spPr>
          <a:xfrm>
            <a:off x="821424" y="2447650"/>
            <a:ext cx="0" cy="22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4" name="Google Shape;744;p57"/>
          <p:cNvCxnSpPr/>
          <p:nvPr/>
        </p:nvCxnSpPr>
        <p:spPr>
          <a:xfrm>
            <a:off x="5386841" y="3210231"/>
            <a:ext cx="0" cy="149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57"/>
          <p:cNvCxnSpPr/>
          <p:nvPr/>
        </p:nvCxnSpPr>
        <p:spPr>
          <a:xfrm>
            <a:off x="5141272" y="3210231"/>
            <a:ext cx="0" cy="149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6" name="Google Shape;746;p57"/>
          <p:cNvSpPr txBox="1"/>
          <p:nvPr/>
        </p:nvSpPr>
        <p:spPr>
          <a:xfrm>
            <a:off x="5531600" y="47199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747" name="Google Shape;747;p57"/>
          <p:cNvCxnSpPr/>
          <p:nvPr/>
        </p:nvCxnSpPr>
        <p:spPr>
          <a:xfrm>
            <a:off x="6293049" y="3819725"/>
            <a:ext cx="0" cy="88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8" name="Google Shape;748;p57"/>
          <p:cNvCxnSpPr/>
          <p:nvPr/>
        </p:nvCxnSpPr>
        <p:spPr>
          <a:xfrm>
            <a:off x="3073075" y="3979576"/>
            <a:ext cx="0" cy="72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49" name="Google Shape;749;p57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750" name="Google Shape;750;p57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751" name="Google Shape;751;p57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752" name="Google Shape;752;p57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753" name="Google Shape;753;p57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754" name="Google Shape;754;p57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755" name="Google Shape;755;p57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756" name="Google Shape;756;p57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757" name="Google Shape;757;p57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758" name="Google Shape;758;p57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759" name="Google Shape;759;p57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760" name="Google Shape;760;p57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761" name="Google Shape;761;p57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2" name="Google Shape;762;p57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3" name="Google Shape;763;p57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764" name="Google Shape;764;p57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765" name="Google Shape;765;p57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766" name="Google Shape;766;p57"/>
          <p:cNvCxnSpPr/>
          <p:nvPr/>
        </p:nvCxnSpPr>
        <p:spPr>
          <a:xfrm rot="10800000">
            <a:off x="5709906" y="3865925"/>
            <a:ext cx="0" cy="84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7" name="Google Shape;767;p57"/>
          <p:cNvSpPr txBox="1"/>
          <p:nvPr/>
        </p:nvSpPr>
        <p:spPr>
          <a:xfrm>
            <a:off x="5824084" y="47199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768" name="Google Shape;768;p57"/>
          <p:cNvSpPr txBox="1"/>
          <p:nvPr/>
        </p:nvSpPr>
        <p:spPr>
          <a:xfrm>
            <a:off x="5031500" y="47199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769" name="Google Shape;769;p57"/>
          <p:cNvSpPr txBox="1"/>
          <p:nvPr/>
        </p:nvSpPr>
        <p:spPr>
          <a:xfrm>
            <a:off x="5290270" y="4719976"/>
            <a:ext cx="224727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BrLT</a:t>
            </a:r>
            <a:endParaRPr sz="800" dirty="0"/>
          </a:p>
        </p:txBody>
      </p:sp>
      <p:sp>
        <p:nvSpPr>
          <p:cNvPr id="770" name="Google Shape;770;p57"/>
          <p:cNvSpPr txBox="1"/>
          <p:nvPr/>
        </p:nvSpPr>
        <p:spPr>
          <a:xfrm>
            <a:off x="4761666" y="47199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771" name="Google Shape;771;p57"/>
          <p:cNvCxnSpPr/>
          <p:nvPr/>
        </p:nvCxnSpPr>
        <p:spPr>
          <a:xfrm rot="10800000">
            <a:off x="4894753" y="3210050"/>
            <a:ext cx="0" cy="149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57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3" name="Google Shape;773;p57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74" name="Google Shape;774;p57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775" name="Google Shape;775;p57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777" name="Google Shape;777;p57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778" name="Google Shape;778;p57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779" name="Google Shape;779;p57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780" name="Google Shape;780;p57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57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83" name="Google Shape;783;p57"/>
          <p:cNvSpPr/>
          <p:nvPr/>
        </p:nvSpPr>
        <p:spPr>
          <a:xfrm>
            <a:off x="5729374" y="2903225"/>
            <a:ext cx="190317" cy="1802514"/>
          </a:xfrm>
          <a:custGeom>
            <a:avLst/>
            <a:gdLst/>
            <a:ahLst/>
            <a:cxnLst/>
            <a:rect l="l" t="t" r="r" b="b"/>
            <a:pathLst>
              <a:path w="9861" h="93009" extrusionOk="0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84" name="Google Shape;784;p57"/>
          <p:cNvSpPr txBox="1"/>
          <p:nvPr/>
        </p:nvSpPr>
        <p:spPr>
          <a:xfrm>
            <a:off x="6065425" y="47199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sp>
        <p:nvSpPr>
          <p:cNvPr id="785" name="Google Shape;785;p57"/>
          <p:cNvSpPr/>
          <p:nvPr/>
        </p:nvSpPr>
        <p:spPr>
          <a:xfrm>
            <a:off x="1300874" y="2170312"/>
            <a:ext cx="4347506" cy="363543"/>
          </a:xfrm>
          <a:custGeom>
            <a:avLst/>
            <a:gdLst/>
            <a:ahLst/>
            <a:cxnLst/>
            <a:rect l="l" t="t" r="r" b="b"/>
            <a:pathLst>
              <a:path w="168296" h="15591" extrusionOk="0">
                <a:moveTo>
                  <a:pt x="0" y="0"/>
                </a:moveTo>
                <a:lnTo>
                  <a:pt x="147109" y="0"/>
                </a:lnTo>
                <a:lnTo>
                  <a:pt x="147109" y="15591"/>
                </a:lnTo>
                <a:lnTo>
                  <a:pt x="168296" y="1559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86" name="Google Shape;786;p57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7" name="Google Shape;787;p57"/>
          <p:cNvSpPr txBox="1"/>
          <p:nvPr/>
        </p:nvSpPr>
        <p:spPr>
          <a:xfrm>
            <a:off x="4374830" y="47199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788" name="Google Shape;788;p57"/>
          <p:cNvSpPr txBox="1"/>
          <p:nvPr/>
        </p:nvSpPr>
        <p:spPr>
          <a:xfrm>
            <a:off x="2864575" y="47199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789" name="Google Shape;789;p57"/>
          <p:cNvSpPr txBox="1"/>
          <p:nvPr/>
        </p:nvSpPr>
        <p:spPr>
          <a:xfrm>
            <a:off x="7021631" y="47233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790" name="Google Shape;790;p57"/>
          <p:cNvSpPr txBox="1"/>
          <p:nvPr/>
        </p:nvSpPr>
        <p:spPr>
          <a:xfrm>
            <a:off x="8261639" y="47199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791" name="Google Shape;791;p57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cxnSp>
        <p:nvCxnSpPr>
          <p:cNvPr id="792" name="Google Shape;792;p57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3" name="Google Shape;793;p57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794" name="Google Shape;794;p57"/>
          <p:cNvSpPr/>
          <p:nvPr/>
        </p:nvSpPr>
        <p:spPr>
          <a:xfrm>
            <a:off x="357827" y="1619000"/>
            <a:ext cx="387124" cy="45640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795" name="Google Shape;795;p57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57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57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798" name="Google Shape;798;p57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9" name="Google Shape;799;p57"/>
          <p:cNvSpPr txBox="1"/>
          <p:nvPr/>
        </p:nvSpPr>
        <p:spPr>
          <a:xfrm>
            <a:off x="666265" y="47199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800" name="Google Shape;800;p57"/>
          <p:cNvSpPr txBox="1"/>
          <p:nvPr/>
        </p:nvSpPr>
        <p:spPr>
          <a:xfrm>
            <a:off x="2145332" y="47199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inst[31:0]</a:t>
            </a:r>
            <a:endParaRPr sz="800"/>
          </a:p>
        </p:txBody>
      </p:sp>
      <p:grpSp>
        <p:nvGrpSpPr>
          <p:cNvPr id="801" name="Google Shape;801;p57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802" name="Google Shape;802;p57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7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805" name="Google Shape;805;p57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806" name="Google Shape;806;p57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807" name="Google Shape;807;p57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7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809" name="Google Shape;809;p57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810" name="Google Shape;810;p57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sp>
        <p:nvSpPr>
          <p:cNvPr id="811" name="Google Shape;811;p57"/>
          <p:cNvSpPr/>
          <p:nvPr/>
        </p:nvSpPr>
        <p:spPr>
          <a:xfrm>
            <a:off x="7997848" y="1614017"/>
            <a:ext cx="359575" cy="1609838"/>
          </a:xfrm>
          <a:custGeom>
            <a:avLst/>
            <a:gdLst/>
            <a:ahLst/>
            <a:cxnLst/>
            <a:rect l="l" t="t" r="r" b="b"/>
            <a:pathLst>
              <a:path w="14383" h="46958" extrusionOk="0">
                <a:moveTo>
                  <a:pt x="0" y="0"/>
                </a:moveTo>
                <a:lnTo>
                  <a:pt x="0" y="46958"/>
                </a:lnTo>
                <a:lnTo>
                  <a:pt x="14383" y="4695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812" name="Google Shape;812;p57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813" name="Google Shape;813;p5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815" name="Google Shape;815;p5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816" name="Google Shape;816;p57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817" name="Google Shape;817;p5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819" name="Google Shape;819;p5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820" name="Google Shape;820;p57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821" name="Google Shape;821;p5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823" name="Google Shape;823;p5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824" name="Google Shape;824;p57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5" name="Google Shape;825;p57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7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7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828" name="Google Shape;828;p57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829" name="Google Shape;829;p57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sp>
        <p:nvSpPr>
          <p:cNvPr id="830" name="Google Shape;830;p57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7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832" name="Google Shape;832;p57"/>
          <p:cNvCxnSpPr/>
          <p:nvPr/>
        </p:nvCxnSpPr>
        <p:spPr>
          <a:xfrm>
            <a:off x="98440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57"/>
          <p:cNvCxnSpPr/>
          <p:nvPr/>
        </p:nvCxnSpPr>
        <p:spPr>
          <a:xfrm>
            <a:off x="21752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57"/>
          <p:cNvCxnSpPr/>
          <p:nvPr/>
        </p:nvCxnSpPr>
        <p:spPr>
          <a:xfrm>
            <a:off x="26324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57"/>
          <p:cNvCxnSpPr/>
          <p:nvPr/>
        </p:nvCxnSpPr>
        <p:spPr>
          <a:xfrm>
            <a:off x="285692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57"/>
          <p:cNvCxnSpPr/>
          <p:nvPr/>
        </p:nvCxnSpPr>
        <p:spPr>
          <a:xfrm>
            <a:off x="328539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57"/>
          <p:cNvCxnSpPr/>
          <p:nvPr/>
        </p:nvCxnSpPr>
        <p:spPr>
          <a:xfrm>
            <a:off x="436968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57"/>
          <p:cNvCxnSpPr/>
          <p:nvPr/>
        </p:nvCxnSpPr>
        <p:spPr>
          <a:xfrm>
            <a:off x="474860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57"/>
          <p:cNvCxnSpPr/>
          <p:nvPr/>
        </p:nvCxnSpPr>
        <p:spPr>
          <a:xfrm>
            <a:off x="5013432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57"/>
          <p:cNvCxnSpPr/>
          <p:nvPr/>
        </p:nvCxnSpPr>
        <p:spPr>
          <a:xfrm>
            <a:off x="527825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57"/>
          <p:cNvCxnSpPr/>
          <p:nvPr/>
        </p:nvCxnSpPr>
        <p:spPr>
          <a:xfrm>
            <a:off x="5521847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57"/>
          <p:cNvCxnSpPr/>
          <p:nvPr/>
        </p:nvCxnSpPr>
        <p:spPr>
          <a:xfrm>
            <a:off x="5810823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57"/>
          <p:cNvCxnSpPr/>
          <p:nvPr/>
        </p:nvCxnSpPr>
        <p:spPr>
          <a:xfrm>
            <a:off x="6058578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57"/>
          <p:cNvCxnSpPr/>
          <p:nvPr/>
        </p:nvCxnSpPr>
        <p:spPr>
          <a:xfrm>
            <a:off x="649787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57"/>
          <p:cNvCxnSpPr/>
          <p:nvPr/>
        </p:nvCxnSpPr>
        <p:spPr>
          <a:xfrm>
            <a:off x="701961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57"/>
          <p:cNvCxnSpPr/>
          <p:nvPr/>
        </p:nvCxnSpPr>
        <p:spPr>
          <a:xfrm>
            <a:off x="744267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57"/>
          <p:cNvCxnSpPr/>
          <p:nvPr/>
        </p:nvCxnSpPr>
        <p:spPr>
          <a:xfrm>
            <a:off x="827504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57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9" name="Google Shape;849;p57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" name="Google Shape;850;p57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1" name="Google Shape;851;p57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2" name="Google Shape;852;p57"/>
          <p:cNvSpPr/>
          <p:nvPr/>
        </p:nvSpPr>
        <p:spPr>
          <a:xfrm flipH="1">
            <a:off x="1864525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3" name="Google Shape;853;p57"/>
          <p:cNvSpPr/>
          <p:nvPr/>
        </p:nvSpPr>
        <p:spPr>
          <a:xfrm>
            <a:off x="1407325" y="15450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4" name="Google Shape;854;p57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855" name="Google Shape;855;p57"/>
          <p:cNvSpPr txBox="1"/>
          <p:nvPr/>
        </p:nvSpPr>
        <p:spPr>
          <a:xfrm>
            <a:off x="4364108" y="1520704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grpSp>
        <p:nvGrpSpPr>
          <p:cNvPr id="856" name="Google Shape;856;p57"/>
          <p:cNvGrpSpPr/>
          <p:nvPr/>
        </p:nvGrpSpPr>
        <p:grpSpPr>
          <a:xfrm>
            <a:off x="2059266" y="2782975"/>
            <a:ext cx="120009" cy="399152"/>
            <a:chOff x="2058691" y="2893625"/>
            <a:chExt cx="120009" cy="399152"/>
          </a:xfrm>
        </p:grpSpPr>
        <p:sp>
          <p:nvSpPr>
            <p:cNvPr id="857" name="Google Shape;857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57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860" name="Google Shape;860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57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863" name="Google Shape;863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57"/>
          <p:cNvGrpSpPr/>
          <p:nvPr/>
        </p:nvGrpSpPr>
        <p:grpSpPr>
          <a:xfrm>
            <a:off x="4057456" y="4026536"/>
            <a:ext cx="120009" cy="399152"/>
            <a:chOff x="2058691" y="2893625"/>
            <a:chExt cx="120009" cy="399152"/>
          </a:xfrm>
        </p:grpSpPr>
        <p:sp>
          <p:nvSpPr>
            <p:cNvPr id="866" name="Google Shape;866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57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869" name="Google Shape;869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57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872" name="Google Shape;872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57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875" name="Google Shape;875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57"/>
          <p:cNvGrpSpPr/>
          <p:nvPr/>
        </p:nvGrpSpPr>
        <p:grpSpPr>
          <a:xfrm>
            <a:off x="2059266" y="1517114"/>
            <a:ext cx="120009" cy="199355"/>
            <a:chOff x="2059266" y="1713078"/>
            <a:chExt cx="120009" cy="199355"/>
          </a:xfrm>
        </p:grpSpPr>
        <p:sp>
          <p:nvSpPr>
            <p:cNvPr id="878" name="Google Shape;878;p57"/>
            <p:cNvSpPr/>
            <p:nvPr/>
          </p:nvSpPr>
          <p:spPr>
            <a:xfrm>
              <a:off x="2059275" y="1713078"/>
              <a:ext cx="120000" cy="19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2059266" y="1816732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57"/>
          <p:cNvGrpSpPr/>
          <p:nvPr/>
        </p:nvGrpSpPr>
        <p:grpSpPr>
          <a:xfrm>
            <a:off x="4058626" y="1517114"/>
            <a:ext cx="120009" cy="199355"/>
            <a:chOff x="2059266" y="1713078"/>
            <a:chExt cx="120009" cy="199355"/>
          </a:xfrm>
        </p:grpSpPr>
        <p:sp>
          <p:nvSpPr>
            <p:cNvPr id="881" name="Google Shape;881;p57"/>
            <p:cNvSpPr/>
            <p:nvPr/>
          </p:nvSpPr>
          <p:spPr>
            <a:xfrm>
              <a:off x="2059275" y="1713078"/>
              <a:ext cx="120000" cy="19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2059266" y="1816732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57"/>
          <p:cNvGrpSpPr/>
          <p:nvPr/>
        </p:nvGrpSpPr>
        <p:grpSpPr>
          <a:xfrm>
            <a:off x="6598581" y="1517114"/>
            <a:ext cx="120009" cy="199355"/>
            <a:chOff x="2059266" y="1713078"/>
            <a:chExt cx="120009" cy="199355"/>
          </a:xfrm>
        </p:grpSpPr>
        <p:sp>
          <p:nvSpPr>
            <p:cNvPr id="884" name="Google Shape;884;p57"/>
            <p:cNvSpPr/>
            <p:nvPr/>
          </p:nvSpPr>
          <p:spPr>
            <a:xfrm>
              <a:off x="2059275" y="1713078"/>
              <a:ext cx="120000" cy="19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7"/>
            <p:cNvSpPr/>
            <p:nvPr/>
          </p:nvSpPr>
          <p:spPr>
            <a:xfrm>
              <a:off x="2059266" y="1816732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57"/>
          <p:cNvSpPr txBox="1"/>
          <p:nvPr/>
        </p:nvSpPr>
        <p:spPr>
          <a:xfrm>
            <a:off x="2005725" y="3183134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87" name="Google Shape;887;p57"/>
          <p:cNvSpPr txBox="1"/>
          <p:nvPr/>
        </p:nvSpPr>
        <p:spPr>
          <a:xfrm>
            <a:off x="1949025" y="1718808"/>
            <a:ext cx="340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PC+4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88" name="Google Shape;888;p57"/>
          <p:cNvSpPr txBox="1"/>
          <p:nvPr/>
        </p:nvSpPr>
        <p:spPr>
          <a:xfrm>
            <a:off x="3948385" y="1718808"/>
            <a:ext cx="340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PC+4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89" name="Google Shape;889;p57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RegReadData1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90" name="Google Shape;890;p57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91" name="Google Shape;891;p57"/>
          <p:cNvSpPr txBox="1"/>
          <p:nvPr/>
        </p:nvSpPr>
        <p:spPr>
          <a:xfrm>
            <a:off x="4005085" y="4428443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92" name="Google Shape;892;p57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93" name="Google Shape;893;p57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 Out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94" name="Google Shape;894;p57"/>
          <p:cNvSpPr txBox="1"/>
          <p:nvPr/>
        </p:nvSpPr>
        <p:spPr>
          <a:xfrm>
            <a:off x="6488340" y="1718808"/>
            <a:ext cx="340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PC+4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895" name="Google Shape;895;p57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 Write Data</a:t>
            </a:r>
            <a:endParaRPr sz="700">
              <a:solidFill>
                <a:srgbClr val="0000FF"/>
              </a:solidFill>
            </a:endParaRPr>
          </a:p>
        </p:txBody>
      </p:sp>
      <p:grpSp>
        <p:nvGrpSpPr>
          <p:cNvPr id="896" name="Google Shape;896;p57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897" name="Google Shape;897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57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900" name="Google Shape;900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7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903" name="Google Shape;903;p57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Datapath</a:t>
            </a:r>
            <a:endParaRPr/>
          </a:p>
        </p:txBody>
      </p:sp>
      <p:sp>
        <p:nvSpPr>
          <p:cNvPr id="909" name="Google Shape;909;p5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Optimization: Recalculate PC+4 from PC in Memory stage to avoid storing/sending both PC and PC+4 down the pipeline.</a:t>
            </a:r>
            <a:endParaRPr/>
          </a:p>
        </p:txBody>
      </p:sp>
      <p:sp>
        <p:nvSpPr>
          <p:cNvPr id="910" name="Google Shape;910;p58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911" name="Google Shape;911;p58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3" name="Google Shape;913;p58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58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915" name="Google Shape;915;p58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8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917" name="Google Shape;917;p58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918" name="Google Shape;918;p58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8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920" name="Google Shape;920;p58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921" name="Google Shape;921;p58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922" name="Google Shape;922;p5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924" name="Google Shape;924;p58"/>
          <p:cNvCxnSpPr/>
          <p:nvPr/>
        </p:nvCxnSpPr>
        <p:spPr>
          <a:xfrm>
            <a:off x="2249675" y="3308025"/>
            <a:ext cx="0" cy="139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58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58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7" name="Google Shape;927;p58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8" name="Google Shape;928;p58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Google Shape;929;p58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0" name="Google Shape;930;p58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58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58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58"/>
          <p:cNvSpPr/>
          <p:nvPr/>
        </p:nvSpPr>
        <p:spPr>
          <a:xfrm>
            <a:off x="657925" y="4710549"/>
            <a:ext cx="7964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4" name="Google Shape;934;p58"/>
          <p:cNvCxnSpPr/>
          <p:nvPr/>
        </p:nvCxnSpPr>
        <p:spPr>
          <a:xfrm>
            <a:off x="8447474" y="3637350"/>
            <a:ext cx="0" cy="107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5" name="Google Shape;935;p58"/>
          <p:cNvCxnSpPr/>
          <p:nvPr/>
        </p:nvCxnSpPr>
        <p:spPr>
          <a:xfrm>
            <a:off x="7228549" y="4379125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6" name="Google Shape;936;p58"/>
          <p:cNvCxnSpPr/>
          <p:nvPr/>
        </p:nvCxnSpPr>
        <p:spPr>
          <a:xfrm>
            <a:off x="4584033" y="4380625"/>
            <a:ext cx="0" cy="33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7" name="Google Shape;937;p58"/>
          <p:cNvCxnSpPr/>
          <p:nvPr/>
        </p:nvCxnSpPr>
        <p:spPr>
          <a:xfrm>
            <a:off x="821424" y="2447650"/>
            <a:ext cx="0" cy="22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8" name="Google Shape;938;p58"/>
          <p:cNvCxnSpPr/>
          <p:nvPr/>
        </p:nvCxnSpPr>
        <p:spPr>
          <a:xfrm>
            <a:off x="5386841" y="3210231"/>
            <a:ext cx="0" cy="149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58"/>
          <p:cNvCxnSpPr/>
          <p:nvPr/>
        </p:nvCxnSpPr>
        <p:spPr>
          <a:xfrm>
            <a:off x="5141272" y="3210231"/>
            <a:ext cx="0" cy="149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58"/>
          <p:cNvSpPr txBox="1"/>
          <p:nvPr/>
        </p:nvSpPr>
        <p:spPr>
          <a:xfrm>
            <a:off x="5531600" y="47199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941" name="Google Shape;941;p58"/>
          <p:cNvCxnSpPr/>
          <p:nvPr/>
        </p:nvCxnSpPr>
        <p:spPr>
          <a:xfrm>
            <a:off x="6293049" y="3819725"/>
            <a:ext cx="0" cy="88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42" name="Google Shape;942;p58"/>
          <p:cNvCxnSpPr/>
          <p:nvPr/>
        </p:nvCxnSpPr>
        <p:spPr>
          <a:xfrm>
            <a:off x="3073075" y="3979576"/>
            <a:ext cx="0" cy="72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43" name="Google Shape;943;p58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944" name="Google Shape;944;p58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945" name="Google Shape;945;p58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946" name="Google Shape;946;p58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947" name="Google Shape;947;p58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948" name="Google Shape;948;p58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949" name="Google Shape;949;p58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950" name="Google Shape;950;p58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951" name="Google Shape;951;p58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952" name="Google Shape;952;p58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953" name="Google Shape;953;p58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954" name="Google Shape;954;p58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58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6" name="Google Shape;956;p58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957" name="Google Shape;957;p58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958" name="Google Shape;958;p58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959" name="Google Shape;959;p58"/>
          <p:cNvCxnSpPr/>
          <p:nvPr/>
        </p:nvCxnSpPr>
        <p:spPr>
          <a:xfrm rot="10800000">
            <a:off x="5709906" y="3865925"/>
            <a:ext cx="0" cy="84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58"/>
          <p:cNvSpPr txBox="1"/>
          <p:nvPr/>
        </p:nvSpPr>
        <p:spPr>
          <a:xfrm>
            <a:off x="5824084" y="47199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961" name="Google Shape;961;p58"/>
          <p:cNvSpPr txBox="1"/>
          <p:nvPr/>
        </p:nvSpPr>
        <p:spPr>
          <a:xfrm>
            <a:off x="5031500" y="47199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962" name="Google Shape;962;p58"/>
          <p:cNvSpPr txBox="1"/>
          <p:nvPr/>
        </p:nvSpPr>
        <p:spPr>
          <a:xfrm>
            <a:off x="5290270" y="4719976"/>
            <a:ext cx="224725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BrLT</a:t>
            </a:r>
            <a:endParaRPr sz="800" dirty="0"/>
          </a:p>
        </p:txBody>
      </p:sp>
      <p:sp>
        <p:nvSpPr>
          <p:cNvPr id="963" name="Google Shape;963;p58"/>
          <p:cNvSpPr txBox="1"/>
          <p:nvPr/>
        </p:nvSpPr>
        <p:spPr>
          <a:xfrm>
            <a:off x="4761666" y="47199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964" name="Google Shape;964;p58"/>
          <p:cNvCxnSpPr/>
          <p:nvPr/>
        </p:nvCxnSpPr>
        <p:spPr>
          <a:xfrm rot="10800000">
            <a:off x="4894753" y="3210050"/>
            <a:ext cx="0" cy="149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5" name="Google Shape;965;p58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6" name="Google Shape;966;p58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967" name="Google Shape;967;p58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968" name="Google Shape;968;p58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8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970" name="Google Shape;970;p58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971" name="Google Shape;971;p58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972" name="Google Shape;972;p58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973" name="Google Shape;973;p58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974" name="Google Shape;974;p58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58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6" name="Google Shape;976;p58"/>
          <p:cNvSpPr/>
          <p:nvPr/>
        </p:nvSpPr>
        <p:spPr>
          <a:xfrm>
            <a:off x="5729374" y="2903225"/>
            <a:ext cx="190317" cy="1802514"/>
          </a:xfrm>
          <a:custGeom>
            <a:avLst/>
            <a:gdLst/>
            <a:ahLst/>
            <a:cxnLst/>
            <a:rect l="l" t="t" r="r" b="b"/>
            <a:pathLst>
              <a:path w="9861" h="93009" extrusionOk="0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77" name="Google Shape;977;p58"/>
          <p:cNvSpPr txBox="1"/>
          <p:nvPr/>
        </p:nvSpPr>
        <p:spPr>
          <a:xfrm>
            <a:off x="6065425" y="47199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978" name="Google Shape;978;p58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9" name="Google Shape;979;p58"/>
          <p:cNvSpPr txBox="1"/>
          <p:nvPr/>
        </p:nvSpPr>
        <p:spPr>
          <a:xfrm>
            <a:off x="4374830" y="47199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980" name="Google Shape;980;p58"/>
          <p:cNvSpPr txBox="1"/>
          <p:nvPr/>
        </p:nvSpPr>
        <p:spPr>
          <a:xfrm>
            <a:off x="2864575" y="47199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981" name="Google Shape;981;p58"/>
          <p:cNvSpPr txBox="1"/>
          <p:nvPr/>
        </p:nvSpPr>
        <p:spPr>
          <a:xfrm>
            <a:off x="7021631" y="47233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982" name="Google Shape;982;p58"/>
          <p:cNvSpPr txBox="1"/>
          <p:nvPr/>
        </p:nvSpPr>
        <p:spPr>
          <a:xfrm>
            <a:off x="8261639" y="47199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983" name="Google Shape;983;p58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984" name="Google Shape;984;p58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985" name="Google Shape;985;p58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6" name="Google Shape;986;p58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58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988" name="Google Shape;988;p58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9" name="Google Shape;989;p58"/>
          <p:cNvSpPr txBox="1"/>
          <p:nvPr/>
        </p:nvSpPr>
        <p:spPr>
          <a:xfrm>
            <a:off x="666265" y="47199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990" name="Google Shape;990;p58"/>
          <p:cNvSpPr txBox="1"/>
          <p:nvPr/>
        </p:nvSpPr>
        <p:spPr>
          <a:xfrm>
            <a:off x="2145332" y="47199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inst[31:0]</a:t>
            </a:r>
            <a:endParaRPr sz="800"/>
          </a:p>
        </p:txBody>
      </p:sp>
      <p:grpSp>
        <p:nvGrpSpPr>
          <p:cNvPr id="991" name="Google Shape;991;p58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992" name="Google Shape;992;p58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995" name="Google Shape;995;p58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996" name="Google Shape;996;p58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997" name="Google Shape;997;p58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999" name="Google Shape;999;p58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1000" name="Google Shape;1000;p58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1001" name="Google Shape;1001;p58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002" name="Google Shape;1002;p5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004" name="Google Shape;1004;p5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1005" name="Google Shape;1005;p58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1006" name="Google Shape;1006;p5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1008" name="Google Shape;1008;p5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1009" name="Google Shape;1009;p58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010" name="Google Shape;1010;p5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012" name="Google Shape;1012;p5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1013" name="Google Shape;1013;p58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14" name="Google Shape;1014;p58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8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8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1017" name="Google Shape;1017;p58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1018" name="Google Shape;1018;p58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8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020" name="Google Shape;1020;p58"/>
          <p:cNvCxnSpPr/>
          <p:nvPr/>
        </p:nvCxnSpPr>
        <p:spPr>
          <a:xfrm>
            <a:off x="98440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58"/>
          <p:cNvCxnSpPr/>
          <p:nvPr/>
        </p:nvCxnSpPr>
        <p:spPr>
          <a:xfrm>
            <a:off x="21752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58"/>
          <p:cNvCxnSpPr/>
          <p:nvPr/>
        </p:nvCxnSpPr>
        <p:spPr>
          <a:xfrm>
            <a:off x="2632484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58"/>
          <p:cNvCxnSpPr/>
          <p:nvPr/>
        </p:nvCxnSpPr>
        <p:spPr>
          <a:xfrm>
            <a:off x="285692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58"/>
          <p:cNvCxnSpPr/>
          <p:nvPr/>
        </p:nvCxnSpPr>
        <p:spPr>
          <a:xfrm>
            <a:off x="328539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58"/>
          <p:cNvCxnSpPr/>
          <p:nvPr/>
        </p:nvCxnSpPr>
        <p:spPr>
          <a:xfrm>
            <a:off x="4369680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58"/>
          <p:cNvCxnSpPr/>
          <p:nvPr/>
        </p:nvCxnSpPr>
        <p:spPr>
          <a:xfrm>
            <a:off x="474860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58"/>
          <p:cNvCxnSpPr/>
          <p:nvPr/>
        </p:nvCxnSpPr>
        <p:spPr>
          <a:xfrm>
            <a:off x="5013432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58"/>
          <p:cNvCxnSpPr/>
          <p:nvPr/>
        </p:nvCxnSpPr>
        <p:spPr>
          <a:xfrm>
            <a:off x="527825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58"/>
          <p:cNvCxnSpPr/>
          <p:nvPr/>
        </p:nvCxnSpPr>
        <p:spPr>
          <a:xfrm>
            <a:off x="5521847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58"/>
          <p:cNvCxnSpPr/>
          <p:nvPr/>
        </p:nvCxnSpPr>
        <p:spPr>
          <a:xfrm>
            <a:off x="5810823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58"/>
          <p:cNvCxnSpPr/>
          <p:nvPr/>
        </p:nvCxnSpPr>
        <p:spPr>
          <a:xfrm>
            <a:off x="6058578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/>
          <p:nvPr/>
        </p:nvCxnSpPr>
        <p:spPr>
          <a:xfrm>
            <a:off x="649787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58"/>
          <p:cNvCxnSpPr/>
          <p:nvPr/>
        </p:nvCxnSpPr>
        <p:spPr>
          <a:xfrm>
            <a:off x="7019616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58"/>
          <p:cNvCxnSpPr/>
          <p:nvPr/>
        </p:nvCxnSpPr>
        <p:spPr>
          <a:xfrm>
            <a:off x="744267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58"/>
          <p:cNvCxnSpPr/>
          <p:nvPr/>
        </p:nvCxnSpPr>
        <p:spPr>
          <a:xfrm>
            <a:off x="8275041" y="47112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6" name="Google Shape;1036;p58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Google Shape;1037;p58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8" name="Google Shape;1038;p58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9" name="Google Shape;1039;p58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0" name="Google Shape;1040;p58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1041" name="Google Shape;1041;p58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042" name="Google Shape;1042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58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045" name="Google Shape;1045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58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048" name="Google Shape;1048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051" name="Google Shape;1051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58"/>
          <p:cNvGrpSpPr/>
          <p:nvPr/>
        </p:nvGrpSpPr>
        <p:grpSpPr>
          <a:xfrm>
            <a:off x="4057456" y="4026536"/>
            <a:ext cx="120009" cy="399152"/>
            <a:chOff x="2058691" y="2893625"/>
            <a:chExt cx="120009" cy="399152"/>
          </a:xfrm>
        </p:grpSpPr>
        <p:sp>
          <p:nvSpPr>
            <p:cNvPr id="1054" name="Google Shape;1054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58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057" name="Google Shape;1057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58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060" name="Google Shape;1060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58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063" name="Google Shape;1063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58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066" name="Google Shape;1066;p58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067" name="Google Shape;1067;p58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RegReadData1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68" name="Google Shape;1068;p58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69" name="Google Shape;1069;p58"/>
          <p:cNvSpPr txBox="1"/>
          <p:nvPr/>
        </p:nvSpPr>
        <p:spPr>
          <a:xfrm>
            <a:off x="4005085" y="4428443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070" name="Google Shape;1070;p58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71" name="Google Shape;1071;p58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 Out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72" name="Google Shape;1072;p58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 Write Data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73" name="Google Shape;1073;p58"/>
          <p:cNvSpPr/>
          <p:nvPr/>
        </p:nvSpPr>
        <p:spPr>
          <a:xfrm>
            <a:off x="5103650" y="2169075"/>
            <a:ext cx="541525" cy="36585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074" name="Google Shape;1074;p58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075" name="Google Shape;1075;p5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076" name="Google Shape;1076;p5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</a:rPr>
                <a:t>+4</a:t>
              </a:r>
              <a:endParaRPr sz="1000">
                <a:solidFill>
                  <a:srgbClr val="0000FF"/>
                </a:solidFill>
              </a:endParaRPr>
            </a:p>
          </p:txBody>
        </p:sp>
      </p:grpSp>
      <p:grpSp>
        <p:nvGrpSpPr>
          <p:cNvPr id="1077" name="Google Shape;1077;p58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078" name="Google Shape;1078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58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081" name="Google Shape;1081;p58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082" name="Google Shape;1082;p58"/>
          <p:cNvCxnSpPr/>
          <p:nvPr/>
        </p:nvCxnSpPr>
        <p:spPr>
          <a:xfrm>
            <a:off x="2249674" y="2984825"/>
            <a:ext cx="0" cy="172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3" name="Google Shape;1083;p58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4" name="Google Shape;1084;p58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1085" name="Google Shape;1085;p58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1086" name="Google Shape;1086;p58"/>
          <p:cNvGrpSpPr/>
          <p:nvPr/>
        </p:nvGrpSpPr>
        <p:grpSpPr>
          <a:xfrm>
            <a:off x="2059266" y="2782975"/>
            <a:ext cx="120009" cy="399152"/>
            <a:chOff x="2058691" y="2893625"/>
            <a:chExt cx="120009" cy="399152"/>
          </a:xfrm>
        </p:grpSpPr>
        <p:sp>
          <p:nvSpPr>
            <p:cNvPr id="1087" name="Google Shape;1087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58"/>
          <p:cNvSpPr txBox="1"/>
          <p:nvPr/>
        </p:nvSpPr>
        <p:spPr>
          <a:xfrm>
            <a:off x="2005725" y="3183134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cxnSp>
        <p:nvCxnSpPr>
          <p:cNvPr id="1090" name="Google Shape;1090;p58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Datapath</a:t>
            </a:r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Send instructions down the pipeline so control logic operates correctly in each stage.</a:t>
            </a:r>
            <a:endParaRPr/>
          </a:p>
        </p:txBody>
      </p:sp>
      <p:sp>
        <p:nvSpPr>
          <p:cNvPr id="1097" name="Google Shape;1097;p59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9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59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100" name="Google Shape;1100;p59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59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59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3" name="Google Shape;1103;p59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104" name="Google Shape;1104;p59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9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1106" name="Google Shape;1106;p59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1107" name="Google Shape;1107;p59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9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1109" name="Google Shape;1109;p59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1110" name="Google Shape;1110;p59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111" name="Google Shape;1111;p5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1113" name="Google Shape;1113;p59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59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5" name="Google Shape;1115;p59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6" name="Google Shape;1116;p59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Google Shape;1117;p59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8" name="Google Shape;1118;p59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9" name="Google Shape;1119;p59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59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9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22" name="Google Shape;1122;p59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23" name="Google Shape;1123;p59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24" name="Google Shape;1124;p59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5" name="Google Shape;1125;p59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6" name="Google Shape;1126;p59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1127" name="Google Shape;1127;p59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28" name="Google Shape;1128;p59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9" name="Google Shape;1129;p59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1130" name="Google Shape;1130;p59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1131" name="Google Shape;1131;p59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1132" name="Google Shape;1132;p59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1133" name="Google Shape;1133;p59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1134" name="Google Shape;1134;p59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135" name="Google Shape;1135;p59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1136" name="Google Shape;1136;p59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1137" name="Google Shape;1137;p59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1138" name="Google Shape;1138;p59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1139" name="Google Shape;1139;p59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1140" name="Google Shape;1140;p59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1" name="Google Shape;1141;p59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2" name="Google Shape;1142;p59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1143" name="Google Shape;1143;p59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1144" name="Google Shape;1144;p59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1145" name="Google Shape;1145;p59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59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1147" name="Google Shape;1147;p59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1148" name="Google Shape;1148;p59"/>
          <p:cNvSpPr txBox="1"/>
          <p:nvPr/>
        </p:nvSpPr>
        <p:spPr>
          <a:xfrm>
            <a:off x="5290271" y="4948576"/>
            <a:ext cx="222666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BrLT</a:t>
            </a:r>
            <a:endParaRPr sz="800" dirty="0"/>
          </a:p>
        </p:txBody>
      </p:sp>
      <p:sp>
        <p:nvSpPr>
          <p:cNvPr id="1149" name="Google Shape;1149;p59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1150" name="Google Shape;1150;p59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1" name="Google Shape;1151;p59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52" name="Google Shape;1152;p59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53" name="Google Shape;1153;p59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154" name="Google Shape;1154;p59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9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1156" name="Google Shape;1156;p59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1157" name="Google Shape;1157;p59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1158" name="Google Shape;1158;p59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1159" name="Google Shape;1159;p59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59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62" name="Google Shape;1162;p59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1163" name="Google Shape;1163;p59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4" name="Google Shape;1164;p59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1165" name="Google Shape;1165;p59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1166" name="Google Shape;1166;p59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1167" name="Google Shape;1167;p59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1168" name="Google Shape;1168;p59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1169" name="Google Shape;1169;p59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1170" name="Google Shape;1170;p59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1" name="Google Shape;1171;p59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2" name="Google Shape;1172;p59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173" name="Google Shape;1173;p59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74" name="Google Shape;1174;p59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1175" name="Google Shape;1175;p59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1176" name="Google Shape;1176;p59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1177" name="Google Shape;1177;p59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9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1180" name="Google Shape;1180;p59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81" name="Google Shape;1181;p59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182" name="Google Shape;1182;p59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9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1184" name="Google Shape;1184;p59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1185" name="Google Shape;1185;p59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1186" name="Google Shape;1186;p59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187" name="Google Shape;1187;p5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189" name="Google Shape;1189;p5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1190" name="Google Shape;1190;p59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1191" name="Google Shape;1191;p5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1193" name="Google Shape;1193;p5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1194" name="Google Shape;1194;p59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195" name="Google Shape;1195;p5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197" name="Google Shape;1197;p5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1198" name="Google Shape;1198;p59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99" name="Google Shape;1199;p59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9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9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1202" name="Google Shape;1202;p59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1203" name="Google Shape;1203;p59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9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205" name="Google Shape;1205;p59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59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59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59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59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59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59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59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59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59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5" name="Google Shape;1215;p59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6" name="Google Shape;1216;p59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7" name="Google Shape;1217;p59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8" name="Google Shape;1218;p59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9" name="Google Shape;1219;p59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1220" name="Google Shape;1220;p59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221" name="Google Shape;1221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59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224" name="Google Shape;1224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59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227" name="Google Shape;1227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59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230" name="Google Shape;1230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59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233" name="Google Shape;1233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59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236" name="Google Shape;1236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59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239" name="Google Shape;1239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59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242" name="Google Shape;1242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59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45" name="Google Shape;1245;p59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46" name="Google Shape;1246;p59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RegReadData1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47" name="Google Shape;1247;p59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48" name="Google Shape;1248;p59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49" name="Google Shape;1249;p59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50" name="Google Shape;1250;p59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 Out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51" name="Google Shape;1251;p59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 Write Data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52" name="Google Shape;1252;p59"/>
          <p:cNvSpPr/>
          <p:nvPr/>
        </p:nvSpPr>
        <p:spPr>
          <a:xfrm>
            <a:off x="5103650" y="2169075"/>
            <a:ext cx="541525" cy="36585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253" name="Google Shape;1253;p59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254" name="Google Shape;1254;p5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1256" name="Google Shape;1256;p59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257" name="Google Shape;1257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59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60" name="Google Shape;1260;p59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261" name="Google Shape;1261;p59"/>
          <p:cNvCxnSpPr/>
          <p:nvPr/>
        </p:nvCxnSpPr>
        <p:spPr>
          <a:xfrm>
            <a:off x="2249674" y="2984825"/>
            <a:ext cx="0" cy="194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2" name="Google Shape;1262;p59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3" name="Google Shape;1263;p59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1264" name="Google Shape;1264;p59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1265" name="Google Shape;1265;p59"/>
          <p:cNvGrpSpPr/>
          <p:nvPr/>
        </p:nvGrpSpPr>
        <p:grpSpPr>
          <a:xfrm>
            <a:off x="2059266" y="2782975"/>
            <a:ext cx="120009" cy="399152"/>
            <a:chOff x="2058691" y="2893625"/>
            <a:chExt cx="120009" cy="399152"/>
          </a:xfrm>
        </p:grpSpPr>
        <p:sp>
          <p:nvSpPr>
            <p:cNvPr id="1266" name="Google Shape;1266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59"/>
          <p:cNvSpPr txBox="1"/>
          <p:nvPr/>
        </p:nvSpPr>
        <p:spPr>
          <a:xfrm>
            <a:off x="2005725" y="3183134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cxnSp>
        <p:nvCxnSpPr>
          <p:cNvPr id="1269" name="Google Shape;1269;p59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0" name="Google Shape;1270;p59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271" name="Google Shape;1271;p59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2" name="Google Shape;1272;p59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9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1274" name="Google Shape;1274;p59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5" name="Google Shape;1275;p59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276" name="Google Shape;1276;p59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1277" name="Google Shape;1277;p59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59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80" name="Google Shape;1280;p59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1281" name="Google Shape;1281;p59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82" name="Google Shape;1282;p59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283" name="Google Shape;1283;p5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59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286" name="Google Shape;1286;p59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59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8" name="Google Shape;1288;p59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9" name="Google Shape;1289;p59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1290" name="Google Shape;1290;p59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59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292" name="Google Shape;1292;p59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Datapath</a:t>
            </a:r>
            <a:endParaRPr/>
          </a:p>
        </p:txBody>
      </p:sp>
      <p:sp>
        <p:nvSpPr>
          <p:cNvPr id="1298" name="Google Shape;1298;p6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 RegWriteIndex to use the rd field from the WB stage instruction, not the ID stage instruction.</a:t>
            </a:r>
            <a:endParaRPr/>
          </a:p>
        </p:txBody>
      </p:sp>
      <p:sp>
        <p:nvSpPr>
          <p:cNvPr id="1299" name="Google Shape;1299;p60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60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0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302" name="Google Shape;1302;p60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60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4" name="Google Shape;1304;p6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5" name="Google Shape;1305;p60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306" name="Google Shape;1306;p60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0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1308" name="Google Shape;1308;p60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1309" name="Google Shape;1309;p60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0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1311" name="Google Shape;1311;p6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1312" name="Google Shape;1312;p6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313" name="Google Shape;1313;p6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1315" name="Google Shape;1315;p60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6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7" name="Google Shape;1317;p60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8" name="Google Shape;1318;p60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9" name="Google Shape;1319;p60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0" name="Google Shape;1320;p60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1" name="Google Shape;1321;p60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60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60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24" name="Google Shape;1324;p60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25" name="Google Shape;1325;p60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26" name="Google Shape;1326;p60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7" name="Google Shape;1327;p60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8" name="Google Shape;1328;p60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1329" name="Google Shape;1329;p60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30" name="Google Shape;1330;p60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31" name="Google Shape;1331;p6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1332" name="Google Shape;1332;p6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1333" name="Google Shape;1333;p6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1334" name="Google Shape;1334;p6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1335" name="Google Shape;1335;p6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1336" name="Google Shape;1336;p60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337" name="Google Shape;1337;p60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1338" name="Google Shape;1338;p60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1339" name="Google Shape;1339;p6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1340" name="Google Shape;1340;p6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1341" name="Google Shape;1341;p6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1342" name="Google Shape;1342;p60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3" name="Google Shape;1343;p60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4" name="Google Shape;1344;p6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1345" name="Google Shape;1345;p6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1346" name="Google Shape;1346;p6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1347" name="Google Shape;1347;p60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8" name="Google Shape;1348;p60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1349" name="Google Shape;1349;p60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1350" name="Google Shape;1350;p60"/>
          <p:cNvSpPr txBox="1"/>
          <p:nvPr/>
        </p:nvSpPr>
        <p:spPr>
          <a:xfrm>
            <a:off x="5290270" y="4948576"/>
            <a:ext cx="222663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BrLT</a:t>
            </a:r>
            <a:endParaRPr sz="800" dirty="0"/>
          </a:p>
        </p:txBody>
      </p:sp>
      <p:sp>
        <p:nvSpPr>
          <p:cNvPr id="1351" name="Google Shape;1351;p60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1352" name="Google Shape;1352;p60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3" name="Google Shape;1353;p60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54" name="Google Shape;1354;p60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55" name="Google Shape;1355;p60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356" name="Google Shape;1356;p60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0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1358" name="Google Shape;1358;p60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1359" name="Google Shape;1359;p60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1360" name="Google Shape;1360;p60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1361" name="Google Shape;1361;p60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1362" name="Google Shape;1362;p60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60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64" name="Google Shape;1364;p60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1365" name="Google Shape;1365;p6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6" name="Google Shape;1366;p60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1367" name="Google Shape;1367;p60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1368" name="Google Shape;1368;p60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1369" name="Google Shape;1369;p60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1370" name="Google Shape;1370;p6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1371" name="Google Shape;1371;p6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1372" name="Google Shape;1372;p60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3" name="Google Shape;1373;p60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74" name="Google Shape;1374;p60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375" name="Google Shape;1375;p60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76" name="Google Shape;1376;p60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1377" name="Google Shape;1377;p60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1378" name="Google Shape;1378;p60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1379" name="Google Shape;1379;p6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1382" name="Google Shape;1382;p60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83" name="Google Shape;1383;p60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384" name="Google Shape;1384;p60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1386" name="Google Shape;1386;p60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1387" name="Google Shape;1387;p60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1388" name="Google Shape;1388;p60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389" name="Google Shape;1389;p6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391" name="Google Shape;1391;p6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1392" name="Google Shape;1392;p60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1393" name="Google Shape;1393;p6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1395" name="Google Shape;1395;p6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1396" name="Google Shape;1396;p60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397" name="Google Shape;1397;p6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399" name="Google Shape;1399;p6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1400" name="Google Shape;1400;p60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01" name="Google Shape;1401;p6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6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6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1404" name="Google Shape;1404;p6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1405" name="Google Shape;1405;p6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60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407" name="Google Shape;1407;p60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60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60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60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60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60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60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60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60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60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60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8" name="Google Shape;1418;p60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9" name="Google Shape;1419;p60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0" name="Google Shape;1420;p60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1" name="Google Shape;1421;p60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1422" name="Google Shape;1422;p60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423" name="Google Shape;1423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60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426" name="Google Shape;1426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60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429" name="Google Shape;1429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60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432" name="Google Shape;1432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60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435" name="Google Shape;1435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60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438" name="Google Shape;1438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60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441" name="Google Shape;1441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60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444" name="Google Shape;1444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6" name="Google Shape;1446;p60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47" name="Google Shape;1447;p60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48" name="Google Shape;1448;p60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RegReadData1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49" name="Google Shape;1449;p60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50" name="Google Shape;1450;p60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51" name="Google Shape;1451;p60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52" name="Google Shape;1452;p60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 Out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53" name="Google Shape;1453;p60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 Write Data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54" name="Google Shape;1454;p60"/>
          <p:cNvSpPr/>
          <p:nvPr/>
        </p:nvSpPr>
        <p:spPr>
          <a:xfrm>
            <a:off x="5103650" y="2169075"/>
            <a:ext cx="541525" cy="36585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55" name="Google Shape;1455;p60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456" name="Google Shape;1456;p6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1458" name="Google Shape;1458;p60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459" name="Google Shape;1459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60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62" name="Google Shape;1462;p60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463" name="Google Shape;1463;p60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4" name="Google Shape;1464;p60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465" name="Google Shape;1465;p60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60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60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1468" name="Google Shape;1468;p60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9" name="Google Shape;1469;p60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70" name="Google Shape;1470;p60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1471" name="Google Shape;1471;p60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60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74" name="Google Shape;1474;p60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1475" name="Google Shape;1475;p60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76" name="Google Shape;1476;p60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477" name="Google Shape;1477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60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80" name="Google Shape;1480;p60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81" name="Google Shape;1481;p60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2" name="Google Shape;1482;p60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3" name="Google Shape;1483;p60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1484" name="Google Shape;1484;p60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5" name="Google Shape;1485;p60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486" name="Google Shape;1486;p60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7" name="Google Shape;1487;p60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8" name="Google Shape;1488;p60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1489" name="Google Shape;1489;p60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490" name="Google Shape;1490;p6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60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493" name="Google Shape;1493;p60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4" name="Google Shape;1494;p60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inst[11:7]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Control Logic</a:t>
            </a:r>
            <a:endParaRPr/>
          </a:p>
        </p:txBody>
      </p:sp>
      <p:sp>
        <p:nvSpPr>
          <p:cNvPr id="1500" name="Google Shape;1500;p6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 #1: One control logic subcircuit per stage.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and send the instruction through the pipeline stages.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relevant signals in each stage.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Seen on the previous slides.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 #2: One control logic subcircuit.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all the control logic signals in the decode (ID) stage.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the control logic signals through the pipeline stages.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2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Structural 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6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Hazards</a:t>
            </a:r>
            <a:endParaRPr/>
          </a:p>
        </p:txBody>
      </p:sp>
      <p:sp>
        <p:nvSpPr>
          <p:cNvPr id="1507" name="Google Shape;1507;p62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Timing</a:t>
            </a:r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51549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clock period of our datapath circuit?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by longest path (lw).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period: 800ps.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Frequency: 1/800ps = 1.25 GHz.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1.25 billion instructions per second.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improve our datapath performance?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mean to improve performance?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Quicker response time = one job finishes faster?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jobs per unit time?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Longer battery life?</a:t>
            </a:r>
            <a:endParaRPr/>
          </a:p>
        </p:txBody>
      </p:sp>
      <p:graphicFrame>
        <p:nvGraphicFramePr>
          <p:cNvPr id="307" name="Google Shape;307;p27"/>
          <p:cNvGraphicFramePr/>
          <p:nvPr/>
        </p:nvGraphicFramePr>
        <p:xfrm>
          <a:off x="5419525" y="7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50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taken per stage (in ps):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time taken: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600ps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beq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500ps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600ps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lw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800ps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700ps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00" marR="45700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" name="Google Shape;308;p27"/>
          <p:cNvSpPr txBox="1"/>
          <p:nvPr/>
        </p:nvSpPr>
        <p:spPr>
          <a:xfrm>
            <a:off x="5419625" y="3882125"/>
            <a:ext cx="35682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table shows some example timings.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cells are empty if the instruction doesn't use that stage.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Hazards</a:t>
            </a:r>
            <a:endParaRPr/>
          </a:p>
        </p:txBody>
      </p:sp>
      <p:sp>
        <p:nvSpPr>
          <p:cNvPr id="1513" name="Google Shape;1513;p6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Two or more instructions in the pipeline both need to access a single physical resource. In other words, a physical resource is needed in multiple stages.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 example: What if the "Fold" and "Stash" tasks both needed the table?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1: Instructions take turns to use the resource.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additional cycles per instruction.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instruction must </a:t>
            </a:r>
            <a:r>
              <a:rPr lang="en" i="1"/>
              <a:t>stall</a:t>
            </a:r>
            <a:r>
              <a:rPr lang="en"/>
              <a:t> (wait) while the other uses the resource.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2: Add more hardware to machine.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hazards can always be solved by adding more hardware.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 3: Design the instruction set architecture (ISA) to avoid structural hazards.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is designed like this.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RegFile hardware can read two values per cycle. No RISC-V instruction needs to read 3 or more registers at once.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 Example: Regfile</a:t>
            </a:r>
            <a:endParaRPr/>
          </a:p>
        </p:txBody>
      </p:sp>
      <p:sp>
        <p:nvSpPr>
          <p:cNvPr id="1519" name="Google Shape;1519;p6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68325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physical limits of the Regfile?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read from 2 registers in a single cycle.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write to 1 register in a single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avoid structural hazards by having separate "ports."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independent read ports, and 1 independent write port.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3 simultaneous accesses per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Hypothetical structural hazards: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Regfile only had 1 read port?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RISC-V instruction needed to write to 2 registers?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design helped us avoid structural hazards!</a:t>
            </a:r>
            <a:endParaRPr/>
          </a:p>
        </p:txBody>
      </p:sp>
      <p:sp>
        <p:nvSpPr>
          <p:cNvPr id="1520" name="Google Shape;1520;p64"/>
          <p:cNvSpPr/>
          <p:nvPr/>
        </p:nvSpPr>
        <p:spPr>
          <a:xfrm>
            <a:off x="7187053" y="1535567"/>
            <a:ext cx="1689000" cy="246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64"/>
          <p:cNvSpPr txBox="1"/>
          <p:nvPr/>
        </p:nvSpPr>
        <p:spPr>
          <a:xfrm>
            <a:off x="7198545" y="1523149"/>
            <a:ext cx="1677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RegFile</a:t>
            </a:r>
            <a:endParaRPr sz="1600"/>
          </a:p>
        </p:txBody>
      </p:sp>
      <p:sp>
        <p:nvSpPr>
          <p:cNvPr id="1522" name="Google Shape;1522;p64"/>
          <p:cNvSpPr txBox="1"/>
          <p:nvPr/>
        </p:nvSpPr>
        <p:spPr>
          <a:xfrm>
            <a:off x="7197957" y="1854547"/>
            <a:ext cx="1037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RegWriteData</a:t>
            </a:r>
            <a:endParaRPr sz="1200"/>
          </a:p>
        </p:txBody>
      </p:sp>
      <p:sp>
        <p:nvSpPr>
          <p:cNvPr id="1523" name="Google Shape;1523;p64"/>
          <p:cNvSpPr txBox="1"/>
          <p:nvPr/>
        </p:nvSpPr>
        <p:spPr>
          <a:xfrm>
            <a:off x="7199618" y="2474610"/>
            <a:ext cx="111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RegWriteIndex</a:t>
            </a:r>
            <a:endParaRPr sz="1200"/>
          </a:p>
        </p:txBody>
      </p:sp>
      <p:sp>
        <p:nvSpPr>
          <p:cNvPr id="1524" name="Google Shape;1524;p64"/>
          <p:cNvSpPr txBox="1"/>
          <p:nvPr/>
        </p:nvSpPr>
        <p:spPr>
          <a:xfrm>
            <a:off x="7198914" y="2938015"/>
            <a:ext cx="117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RegReadIndex1</a:t>
            </a:r>
            <a:endParaRPr sz="1200"/>
          </a:p>
        </p:txBody>
      </p:sp>
      <p:sp>
        <p:nvSpPr>
          <p:cNvPr id="1525" name="Google Shape;1525;p64"/>
          <p:cNvSpPr txBox="1"/>
          <p:nvPr/>
        </p:nvSpPr>
        <p:spPr>
          <a:xfrm>
            <a:off x="7200847" y="3457704"/>
            <a:ext cx="1188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RegReadIndex2</a:t>
            </a:r>
            <a:endParaRPr sz="1200"/>
          </a:p>
        </p:txBody>
      </p:sp>
      <p:sp>
        <p:nvSpPr>
          <p:cNvPr id="1526" name="Google Shape;1526;p64"/>
          <p:cNvSpPr txBox="1"/>
          <p:nvPr/>
        </p:nvSpPr>
        <p:spPr>
          <a:xfrm>
            <a:off x="7727047" y="2166064"/>
            <a:ext cx="1131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RegReadData1</a:t>
            </a:r>
            <a:endParaRPr sz="1200"/>
          </a:p>
        </p:txBody>
      </p:sp>
      <p:sp>
        <p:nvSpPr>
          <p:cNvPr id="1527" name="Google Shape;1527;p64"/>
          <p:cNvSpPr txBox="1"/>
          <p:nvPr/>
        </p:nvSpPr>
        <p:spPr>
          <a:xfrm>
            <a:off x="7716822" y="3200384"/>
            <a:ext cx="1136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RegReadData2</a:t>
            </a:r>
            <a:endParaRPr sz="1200"/>
          </a:p>
        </p:txBody>
      </p:sp>
      <p:sp>
        <p:nvSpPr>
          <p:cNvPr id="1528" name="Google Shape;1528;p64"/>
          <p:cNvSpPr txBox="1"/>
          <p:nvPr/>
        </p:nvSpPr>
        <p:spPr>
          <a:xfrm>
            <a:off x="7200971" y="3792909"/>
            <a:ext cx="660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RegWEn</a:t>
            </a:r>
            <a:endParaRPr sz="1200"/>
          </a:p>
        </p:txBody>
      </p:sp>
      <p:sp>
        <p:nvSpPr>
          <p:cNvPr id="1529" name="Google Shape;1529;p64"/>
          <p:cNvSpPr/>
          <p:nvPr/>
        </p:nvSpPr>
        <p:spPr>
          <a:xfrm>
            <a:off x="8579481" y="3816787"/>
            <a:ext cx="186600" cy="182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 Example: Memory Access</a:t>
            </a:r>
            <a:endParaRPr/>
          </a:p>
        </p:txBody>
      </p:sp>
      <p:sp>
        <p:nvSpPr>
          <p:cNvPr id="1535" name="Google Shape;1535;p6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71601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datapath has two memory blocks: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IMEM: Instruction Memory.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DMEM: Data Memory.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they're really the same memory.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pipelined datapath, IMEM and DMEM are used at the same time. This is a structural hazard!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1: IF stage </a:t>
            </a:r>
            <a:r>
              <a:rPr lang="en" i="1"/>
              <a:t>stalls</a:t>
            </a:r>
            <a:r>
              <a:rPr lang="en"/>
              <a:t> a cycle while MEM uses memory.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2: Use two separate memories.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3: Use caches to make IMEM and DMEM appear like separate memories.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what RISC-V does.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on caches later!</a:t>
            </a:r>
            <a:endParaRPr/>
          </a:p>
        </p:txBody>
      </p:sp>
      <p:sp>
        <p:nvSpPr>
          <p:cNvPr id="1536" name="Google Shape;1536;p65"/>
          <p:cNvSpPr/>
          <p:nvPr/>
        </p:nvSpPr>
        <p:spPr>
          <a:xfrm>
            <a:off x="7917274" y="810918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65"/>
          <p:cNvSpPr txBox="1"/>
          <p:nvPr/>
        </p:nvSpPr>
        <p:spPr>
          <a:xfrm>
            <a:off x="7918803" y="817505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1538" name="Google Shape;1538;p65"/>
          <p:cNvSpPr txBox="1"/>
          <p:nvPr/>
        </p:nvSpPr>
        <p:spPr>
          <a:xfrm>
            <a:off x="7923949" y="1418188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1539" name="Google Shape;1539;p65"/>
          <p:cNvSpPr/>
          <p:nvPr/>
        </p:nvSpPr>
        <p:spPr>
          <a:xfrm>
            <a:off x="8164618" y="185967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65"/>
          <p:cNvSpPr txBox="1"/>
          <p:nvPr/>
        </p:nvSpPr>
        <p:spPr>
          <a:xfrm>
            <a:off x="8110088" y="156875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1541" name="Google Shape;1541;p65"/>
          <p:cNvGrpSpPr/>
          <p:nvPr/>
        </p:nvGrpSpPr>
        <p:grpSpPr>
          <a:xfrm>
            <a:off x="7663709" y="2516300"/>
            <a:ext cx="964046" cy="1957200"/>
            <a:chOff x="7061035" y="2422225"/>
            <a:chExt cx="964046" cy="1957200"/>
          </a:xfrm>
        </p:grpSpPr>
        <p:sp>
          <p:nvSpPr>
            <p:cNvPr id="1542" name="Google Shape;1542;p65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5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1544" name="Google Shape;1544;p65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1545" name="Google Shape;1545;p65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1546" name="Google Shape;1546;p65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1547" name="Google Shape;1547;p65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1548" name="Google Shape;1548;p65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66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66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</a:t>
            </a:r>
            <a:endParaRPr/>
          </a:p>
        </p:txBody>
      </p:sp>
      <p:sp>
        <p:nvSpPr>
          <p:cNvPr id="1555" name="Google Shape;1555;p66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</a:t>
            </a:r>
            <a:endParaRPr/>
          </a:p>
        </p:txBody>
      </p:sp>
      <p:sp>
        <p:nvSpPr>
          <p:cNvPr id="1561" name="Google Shape;1561;p6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does add </a:t>
            </a:r>
            <a:r>
              <a:rPr lang="en" b="1">
                <a:solidFill>
                  <a:srgbClr val="FF0000"/>
                </a:solidFill>
              </a:rPr>
              <a:t>write</a:t>
            </a:r>
            <a:r>
              <a:rPr lang="en"/>
              <a:t> to register s0?		t = 5.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does sub </a:t>
            </a:r>
            <a:r>
              <a:rPr lang="en" b="1">
                <a:solidFill>
                  <a:srgbClr val="0000FF"/>
                </a:solidFill>
              </a:rPr>
              <a:t>read</a:t>
            </a:r>
            <a:r>
              <a:rPr lang="en"/>
              <a:t> the value in s0?	t = 3.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problem?</a:t>
            </a:r>
            <a:endParaRPr/>
          </a:p>
        </p:txBody>
      </p:sp>
      <p:graphicFrame>
        <p:nvGraphicFramePr>
          <p:cNvPr id="1562" name="Google Shape;1562;p67"/>
          <p:cNvGraphicFramePr/>
          <p:nvPr/>
        </p:nvGraphicFramePr>
        <p:xfrm>
          <a:off x="1153450" y="348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 t1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3" name="Google Shape;1563;p67"/>
          <p:cNvSpPr txBox="1"/>
          <p:nvPr/>
        </p:nvSpPr>
        <p:spPr>
          <a:xfrm>
            <a:off x="6191225" y="1980950"/>
            <a:ext cx="261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Reminder: Regfile lives in the ID stage, so that's why the read happens in the ID stage.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Hazards</a:t>
            </a:r>
            <a:endParaRPr/>
          </a:p>
        </p:txBody>
      </p:sp>
      <p:sp>
        <p:nvSpPr>
          <p:cNvPr id="1569" name="Google Shape;1569;p6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An instruction depends on the result from the previous instruction.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instruction hasn't finished executing yet...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...so the current instruction doesn't know the result to use!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When sub reads s0, add has not updated s0 yet.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70" name="Google Shape;1570;p68"/>
          <p:cNvGraphicFramePr/>
          <p:nvPr/>
        </p:nvGraphicFramePr>
        <p:xfrm>
          <a:off x="1153450" y="348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 t1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 Example (1/2)</a:t>
            </a:r>
            <a:endParaRPr/>
          </a:p>
        </p:txBody>
      </p:sp>
      <p:sp>
        <p:nvSpPr>
          <p:cNvPr id="1576" name="Google Shape;1576;p6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this code have a data hazard?</a:t>
            </a:r>
            <a:endParaRPr/>
          </a:p>
        </p:txBody>
      </p:sp>
      <p:graphicFrame>
        <p:nvGraphicFramePr>
          <p:cNvPr id="1577" name="Google Shape;1577;p69"/>
          <p:cNvGraphicFramePr/>
          <p:nvPr/>
        </p:nvGraphicFramePr>
        <p:xfrm>
          <a:off x="1176913" y="293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t0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Data Hazard Example (1/2)</a:t>
            </a:r>
            <a:endParaRPr/>
          </a:p>
        </p:txBody>
      </p:sp>
      <p:sp>
        <p:nvSpPr>
          <p:cNvPr id="1583" name="Google Shape;1583;p7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identify data hazards: Check if we </a:t>
            </a:r>
            <a:r>
              <a:rPr lang="en" b="1">
                <a:solidFill>
                  <a:srgbClr val="FF0000"/>
                </a:solidFill>
              </a:rPr>
              <a:t>write</a:t>
            </a:r>
            <a:r>
              <a:rPr lang="en"/>
              <a:t> to a register and then </a:t>
            </a:r>
            <a:r>
              <a:rPr lang="en" b="1">
                <a:solidFill>
                  <a:srgbClr val="0000FF"/>
                </a:solidFill>
              </a:rPr>
              <a:t>read</a:t>
            </a:r>
            <a:r>
              <a:rPr lang="en"/>
              <a:t> from it later.</a:t>
            </a:r>
            <a:endParaRPr/>
          </a:p>
        </p:txBody>
      </p:sp>
      <p:graphicFrame>
        <p:nvGraphicFramePr>
          <p:cNvPr id="1584" name="Google Shape;1584;p70"/>
          <p:cNvGraphicFramePr/>
          <p:nvPr/>
        </p:nvGraphicFramePr>
        <p:xfrm>
          <a:off x="1176913" y="293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Data Hazard Example (1/2)</a:t>
            </a:r>
            <a:endParaRPr/>
          </a:p>
        </p:txBody>
      </p:sp>
      <p:sp>
        <p:nvSpPr>
          <p:cNvPr id="1590" name="Google Shape;1590;p7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1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identify data hazards: Check if we write to a register and then read from it later.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b="1">
                <a:solidFill>
                  <a:srgbClr val="FF0000"/>
                </a:solidFill>
              </a:rPr>
              <a:t>writes</a:t>
            </a:r>
            <a:r>
              <a:rPr lang="en"/>
              <a:t> to t0 at t =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slt </a:t>
            </a:r>
            <a:r>
              <a:rPr lang="en" b="1">
                <a:solidFill>
                  <a:srgbClr val="0000FF"/>
                </a:solidFill>
              </a:rPr>
              <a:t>reads</a:t>
            </a:r>
            <a:r>
              <a:rPr lang="en"/>
              <a:t> from t0 at t = 4. This is too early to get the updated value!</a:t>
            </a:r>
            <a:endParaRPr/>
          </a:p>
        </p:txBody>
      </p:sp>
      <p:graphicFrame>
        <p:nvGraphicFramePr>
          <p:cNvPr id="1591" name="Google Shape;1591;p71"/>
          <p:cNvGraphicFramePr/>
          <p:nvPr/>
        </p:nvGraphicFramePr>
        <p:xfrm>
          <a:off x="1176913" y="293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Data Hazard Example (2/2)</a:t>
            </a:r>
            <a:endParaRPr/>
          </a:p>
        </p:txBody>
      </p:sp>
      <p:sp>
        <p:nvSpPr>
          <p:cNvPr id="1597" name="Google Shape;1597;p7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this code have a data hazard?</a:t>
            </a:r>
            <a:endParaRPr/>
          </a:p>
        </p:txBody>
      </p:sp>
      <p:graphicFrame>
        <p:nvGraphicFramePr>
          <p:cNvPr id="1598" name="Google Shape;1598;p72"/>
          <p:cNvGraphicFramePr/>
          <p:nvPr/>
        </p:nvGraphicFramePr>
        <p:xfrm>
          <a:off x="609150" y="205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t3 4(t0)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Analogy: Transportation</a:t>
            </a:r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two different vehicles: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50 mile trip (assuming instant return trips)...</a:t>
            </a:r>
            <a:endParaRPr/>
          </a:p>
        </p:txBody>
      </p:sp>
      <p:graphicFrame>
        <p:nvGraphicFramePr>
          <p:cNvPr id="315" name="Google Shape;315;p28"/>
          <p:cNvGraphicFramePr/>
          <p:nvPr/>
        </p:nvGraphicFramePr>
        <p:xfrm>
          <a:off x="772325" y="106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3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Sports Car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Passenger Capacity: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Travel Speed: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 mph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mph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Gas Mileage: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 mpg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 mpg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6" name="Google Shape;316;p28"/>
          <p:cNvGraphicFramePr/>
          <p:nvPr/>
        </p:nvGraphicFramePr>
        <p:xfrm>
          <a:off x="772325" y="29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3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Sports Car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Travel Time: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min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60 min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for 100 passengers: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750 min (50 trips)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120 min (2 trips)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Gallons per passenger: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 gallons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 gallons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Hazard Example (2/2)</a:t>
            </a:r>
            <a:endParaRPr/>
          </a:p>
        </p:txBody>
      </p:sp>
      <p:sp>
        <p:nvSpPr>
          <p:cNvPr id="1604" name="Google Shape;1604;p7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identify data hazards: Check if we </a:t>
            </a:r>
            <a:r>
              <a:rPr lang="en" b="1">
                <a:solidFill>
                  <a:srgbClr val="FF0000"/>
                </a:solidFill>
              </a:rPr>
              <a:t>write</a:t>
            </a:r>
            <a:r>
              <a:rPr lang="en"/>
              <a:t> to a register and then </a:t>
            </a:r>
            <a:r>
              <a:rPr lang="en" b="1">
                <a:solidFill>
                  <a:srgbClr val="0000FF"/>
                </a:solidFill>
              </a:rPr>
              <a:t>read</a:t>
            </a:r>
            <a:r>
              <a:rPr lang="en"/>
              <a:t> from it later.</a:t>
            </a:r>
            <a:endParaRPr/>
          </a:p>
        </p:txBody>
      </p:sp>
      <p:graphicFrame>
        <p:nvGraphicFramePr>
          <p:cNvPr id="1605" name="Google Shape;1605;p73"/>
          <p:cNvGraphicFramePr/>
          <p:nvPr/>
        </p:nvGraphicFramePr>
        <p:xfrm>
          <a:off x="609150" y="205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 Example (2/2)</a:t>
            </a:r>
            <a:endParaRPr/>
          </a:p>
        </p:txBody>
      </p:sp>
      <p:sp>
        <p:nvSpPr>
          <p:cNvPr id="1611" name="Google Shape;1611;p7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4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identify data hazards: Check if we write to a register and then read from it later.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b="1">
                <a:solidFill>
                  <a:srgbClr val="FF0000"/>
                </a:solidFill>
              </a:rPr>
              <a:t>writes</a:t>
            </a:r>
            <a:r>
              <a:rPr lang="en"/>
              <a:t> to t0 at t =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lw </a:t>
            </a:r>
            <a:r>
              <a:rPr lang="en" b="1">
                <a:solidFill>
                  <a:srgbClr val="0000FF"/>
                </a:solidFill>
              </a:rPr>
              <a:t>reads</a:t>
            </a:r>
            <a:r>
              <a:rPr lang="en"/>
              <a:t> from t0 at t = 5. Is that too early?</a:t>
            </a:r>
            <a:endParaRPr/>
          </a:p>
        </p:txBody>
      </p:sp>
      <p:graphicFrame>
        <p:nvGraphicFramePr>
          <p:cNvPr id="1612" name="Google Shape;1612;p74"/>
          <p:cNvGraphicFramePr/>
          <p:nvPr/>
        </p:nvGraphicFramePr>
        <p:xfrm>
          <a:off x="609150" y="205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Data Hazard Example (2/2)</a:t>
            </a:r>
            <a:endParaRPr/>
          </a:p>
        </p:txBody>
      </p:sp>
      <p:sp>
        <p:nvSpPr>
          <p:cNvPr id="1618" name="Google Shape;1618;p7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4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regfiles support writing a new value to a register, and then reading the new value, in the same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regfiles support this. Check assumptions in any question.</a:t>
            </a:r>
            <a:endParaRPr/>
          </a:p>
        </p:txBody>
      </p:sp>
      <p:graphicFrame>
        <p:nvGraphicFramePr>
          <p:cNvPr id="1619" name="Google Shape;1619;p75"/>
          <p:cNvGraphicFramePr/>
          <p:nvPr/>
        </p:nvGraphicFramePr>
        <p:xfrm>
          <a:off x="609150" y="205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76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Fixing Data Hazards: Stalling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76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Data Hazards: Stalling</a:t>
            </a:r>
            <a:endParaRPr/>
          </a:p>
        </p:txBody>
      </p:sp>
      <p:sp>
        <p:nvSpPr>
          <p:cNvPr id="1626" name="Google Shape;1626;p76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Data Hazards</a:t>
            </a:r>
            <a:endParaRPr/>
          </a:p>
        </p:txBody>
      </p:sp>
      <p:sp>
        <p:nvSpPr>
          <p:cNvPr id="1632" name="Google Shape;1632;p7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1: </a:t>
            </a:r>
            <a:r>
              <a:rPr lang="en" b="1"/>
              <a:t>Stalling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 for the first instruction to write its result before the second instruction reads the value.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b="1"/>
              <a:t>Forwarding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hardware to directly send the result back to the earlier stage, before the result is even written.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3: </a:t>
            </a:r>
            <a:r>
              <a:rPr lang="en" b="1"/>
              <a:t>Code Scheduling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Rearrange instructions to avoid data hazards.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Stalling</a:t>
            </a:r>
            <a:endParaRPr/>
          </a:p>
        </p:txBody>
      </p:sp>
      <p:sp>
        <p:nvSpPr>
          <p:cNvPr id="1638" name="Google Shape;1638;p7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stalling, we have a data hazard: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b="1">
                <a:solidFill>
                  <a:srgbClr val="FF0000"/>
                </a:solidFill>
              </a:rPr>
              <a:t>writes</a:t>
            </a:r>
            <a:r>
              <a:rPr lang="en"/>
              <a:t> to t0 at t =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slt </a:t>
            </a:r>
            <a:r>
              <a:rPr lang="en" b="1">
                <a:solidFill>
                  <a:srgbClr val="0000FF"/>
                </a:solidFill>
              </a:rPr>
              <a:t>reads</a:t>
            </a:r>
            <a:r>
              <a:rPr lang="en"/>
              <a:t> from t0 at t = 4 (too early to get the updated value).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slt to wait 2 time steps before reading t0.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9" name="Google Shape;1639;p78"/>
          <p:cNvGraphicFramePr/>
          <p:nvPr/>
        </p:nvGraphicFramePr>
        <p:xfrm>
          <a:off x="1187013" y="306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Stalling</a:t>
            </a:r>
            <a:endParaRPr/>
          </a:p>
        </p:txBody>
      </p:sp>
      <p:sp>
        <p:nvSpPr>
          <p:cNvPr id="1645" name="Google Shape;1645;p7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Now, the read happens after the write. No more hazard!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 b="1">
                <a:solidFill>
                  <a:srgbClr val="FF0000"/>
                </a:solidFill>
              </a:rPr>
              <a:t>writes</a:t>
            </a:r>
            <a:r>
              <a:rPr lang="en"/>
              <a:t> to t0 at t =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slt </a:t>
            </a:r>
            <a:r>
              <a:rPr lang="en" b="1">
                <a:solidFill>
                  <a:srgbClr val="0000FF"/>
                </a:solidFill>
              </a:rPr>
              <a:t>reads</a:t>
            </a:r>
            <a:r>
              <a:rPr lang="en"/>
              <a:t> from t0 at t = 6. The correct updated value is read!</a:t>
            </a:r>
            <a:endParaRPr/>
          </a:p>
        </p:txBody>
      </p:sp>
      <p:graphicFrame>
        <p:nvGraphicFramePr>
          <p:cNvPr id="1646" name="Google Shape;1646;p79"/>
          <p:cNvGraphicFramePr/>
          <p:nvPr/>
        </p:nvGraphicFramePr>
        <p:xfrm>
          <a:off x="609163" y="207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Stalling</a:t>
            </a:r>
            <a:endParaRPr/>
          </a:p>
        </p:txBody>
      </p:sp>
      <p:sp>
        <p:nvSpPr>
          <p:cNvPr id="1652" name="Google Shape;1652;p8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stall, we add no-ops into the code to delay an instruction.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no-op is an instruction that does nothing.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addi x0 x0 0</a:t>
            </a:r>
            <a:r>
              <a:rPr lang="en"/>
              <a:t>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nop</a:t>
            </a:r>
            <a:r>
              <a:rPr lang="en"/>
              <a:t> is a pseudo-instruction you can type in RISC-V.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can insert no-ops to avoid data hazards.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the compiler to know about the pipeline structure.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Stalls reduce performance, but they're required to get correct results!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81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Fixing Data Hazards: Forwarding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81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Data Hazards: Forwarding</a:t>
            </a:r>
            <a:endParaRPr/>
          </a:p>
        </p:txBody>
      </p:sp>
      <p:sp>
        <p:nvSpPr>
          <p:cNvPr id="1659" name="Google Shape;1659;p81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 Example (1/2)</a:t>
            </a:r>
            <a:endParaRPr/>
          </a:p>
        </p:txBody>
      </p:sp>
      <p:sp>
        <p:nvSpPr>
          <p:cNvPr id="1665" name="Google Shape;1665;p8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4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add writes t0 at t = 5, which is too late.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When do we first learn the result of the add computation?</a:t>
            </a:r>
            <a:endParaRPr/>
          </a:p>
        </p:txBody>
      </p:sp>
      <p:graphicFrame>
        <p:nvGraphicFramePr>
          <p:cNvPr id="1666" name="Google Shape;1666;p82"/>
          <p:cNvGraphicFramePr/>
          <p:nvPr/>
        </p:nvGraphicFramePr>
        <p:xfrm>
          <a:off x="1465838" y="354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 in Computers</a:t>
            </a:r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look at 3 different measures of computer performance:</a:t>
            </a:r>
            <a:endParaRPr/>
          </a:p>
        </p:txBody>
      </p:sp>
      <p:graphicFrame>
        <p:nvGraphicFramePr>
          <p:cNvPr id="323" name="Google Shape;323;p29"/>
          <p:cNvGraphicFramePr/>
          <p:nvPr/>
        </p:nvGraphicFramePr>
        <p:xfrm>
          <a:off x="792825" y="11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6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Transportation Analogy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 a Computer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Trip Time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 execution time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(Example: Time to update display)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for 100 passengers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(Example: Number of server requests handled per hour)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Gallons per passenger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 per task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(Example: How many movies you can watch per battery charge)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Forwarding Example (1/2)</a:t>
            </a:r>
            <a:endParaRPr/>
          </a:p>
        </p:txBody>
      </p:sp>
      <p:sp>
        <p:nvSpPr>
          <p:cNvPr id="1672" name="Google Shape;1672;p8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add writes t0 at t = 5, which is too late.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When do we first learn the result of the add computation?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3, we already know the value that will be written to t0.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add hardware to </a:t>
            </a:r>
            <a:r>
              <a:rPr lang="en" i="1"/>
              <a:t>forward</a:t>
            </a:r>
            <a:r>
              <a:rPr lang="en"/>
              <a:t> this value so that slt can use it directly.</a:t>
            </a:r>
            <a:endParaRPr/>
          </a:p>
        </p:txBody>
      </p:sp>
      <p:graphicFrame>
        <p:nvGraphicFramePr>
          <p:cNvPr id="1673" name="Google Shape;1673;p83"/>
          <p:cNvGraphicFramePr/>
          <p:nvPr/>
        </p:nvGraphicFramePr>
        <p:xfrm>
          <a:off x="1465838" y="354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EX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WB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74" name="Google Shape;1674;p83"/>
          <p:cNvCxnSpPr/>
          <p:nvPr/>
        </p:nvCxnSpPr>
        <p:spPr>
          <a:xfrm>
            <a:off x="5741538" y="4360125"/>
            <a:ext cx="279300" cy="237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</a:t>
            </a:r>
            <a:endParaRPr/>
          </a:p>
        </p:txBody>
      </p:sp>
      <p:sp>
        <p:nvSpPr>
          <p:cNvPr id="1680" name="Google Shape;1680;p8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Use the result as soon as it's computed.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value directly from a wire in the datapath.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wait for the result to be written to a register (and then read back).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Forwarding requires extra connections in the datapath.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extra wires to forward values to earlier stages.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extra logic to check if forwarding is needed.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Where is the current instruction writing to? (i.e. what is rd?)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Where is the next instruction reading from? (i.e. what is rs1/rs2?)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they're the same register*, we need to forward.</a:t>
            </a:r>
            <a:endParaRPr/>
          </a:p>
        </p:txBody>
      </p:sp>
      <p:sp>
        <p:nvSpPr>
          <p:cNvPr id="1681" name="Google Shape;1681;p84"/>
          <p:cNvSpPr txBox="1"/>
          <p:nvPr/>
        </p:nvSpPr>
        <p:spPr>
          <a:xfrm>
            <a:off x="197150" y="4376350"/>
            <a:ext cx="6045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*Be careful to ignore writes to x0. If the current instruction is writing to x0, there's no data hazard, because writes to x0 do nothing.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Forwarding to Datapath (1/2)</a:t>
            </a:r>
            <a:endParaRPr/>
          </a:p>
        </p:txBody>
      </p:sp>
      <p:sp>
        <p:nvSpPr>
          <p:cNvPr id="1687" name="Google Shape;1687;p8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wire forwards the ALU result, so the next instruction can use result as ALU input.</a:t>
            </a:r>
            <a:endParaRPr/>
          </a:p>
        </p:txBody>
      </p:sp>
      <p:sp>
        <p:nvSpPr>
          <p:cNvPr id="1688" name="Google Shape;1688;p85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85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85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691" name="Google Shape;1691;p85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2" name="Google Shape;1692;p85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3" name="Google Shape;1693;p85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4" name="Google Shape;1694;p85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695" name="Google Shape;1695;p85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1697" name="Google Shape;1697;p85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1698" name="Google Shape;1698;p85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1700" name="Google Shape;1700;p85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1701" name="Google Shape;1701;p85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702" name="Google Shape;1702;p8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1704" name="Google Shape;1704;p85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85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6" name="Google Shape;1706;p85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7" name="Google Shape;1707;p85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8" name="Google Shape;1708;p85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9" name="Google Shape;1709;p85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0" name="Google Shape;1710;p85"/>
          <p:cNvCxnSpPr/>
          <p:nvPr/>
        </p:nvCxnSpPr>
        <p:spPr>
          <a:xfrm>
            <a:off x="305949" y="1460975"/>
            <a:ext cx="5140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85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85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3" name="Google Shape;1713;p85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4" name="Google Shape;1714;p85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5" name="Google Shape;1715;p85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5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7" name="Google Shape;1717;p85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1718" name="Google Shape;1718;p85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19" name="Google Shape;1719;p85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20" name="Google Shape;1720;p85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1721" name="Google Shape;1721;p85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1722" name="Google Shape;1722;p85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1723" name="Google Shape;1723;p85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1724" name="Google Shape;1724;p85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1725" name="Google Shape;1725;p85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726" name="Google Shape;1726;p85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1727" name="Google Shape;1727;p85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1728" name="Google Shape;1728;p85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1729" name="Google Shape;1729;p85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1730" name="Google Shape;1730;p85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1731" name="Google Shape;1731;p85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2" name="Google Shape;1732;p85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3" name="Google Shape;1733;p85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1734" name="Google Shape;1734;p85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1735" name="Google Shape;1735;p85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1736" name="Google Shape;1736;p85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7" name="Google Shape;1737;p85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1738" name="Google Shape;1738;p85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1739" name="Google Shape;1739;p85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1740" name="Google Shape;1740;p85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1741" name="Google Shape;1741;p85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2" name="Google Shape;1742;p85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43" name="Google Shape;1743;p85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44" name="Google Shape;1744;p85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745" name="Google Shape;1745;p85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1747" name="Google Shape;1747;p85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1748" name="Google Shape;1748;p85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1749" name="Google Shape;1749;p85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1750" name="Google Shape;1750;p85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85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53" name="Google Shape;1753;p85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1754" name="Google Shape;1754;p85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5" name="Google Shape;1755;p85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1756" name="Google Shape;1756;p85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1757" name="Google Shape;1757;p85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1758" name="Google Shape;1758;p85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1759" name="Google Shape;1759;p85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1760" name="Google Shape;1760;p85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1761" name="Google Shape;1761;p85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2" name="Google Shape;1762;p85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63" name="Google Shape;1763;p85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764" name="Google Shape;1764;p85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65" name="Google Shape;1765;p85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1766" name="Google Shape;1766;p85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1767" name="Google Shape;1767;p85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1768" name="Google Shape;1768;p85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1771" name="Google Shape;1771;p85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72" name="Google Shape;1772;p85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773" name="Google Shape;1773;p85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1775" name="Google Shape;1775;p85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1776" name="Google Shape;1776;p85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1777" name="Google Shape;1777;p85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778" name="Google Shape;1778;p8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780" name="Google Shape;1780;p8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1781" name="Google Shape;1781;p85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name="adj" fmla="val 4162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85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783" name="Google Shape;1783;p8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1785" name="Google Shape;1785;p8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1786" name="Google Shape;1786;p85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87" name="Google Shape;1787;p85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85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85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1790" name="Google Shape;1790;p85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1791" name="Google Shape;1791;p85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85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793" name="Google Shape;1793;p85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85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5" name="Google Shape;1795;p85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85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7" name="Google Shape;1797;p85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8" name="Google Shape;1798;p85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9" name="Google Shape;1799;p85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85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Google Shape;1801;p85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85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3" name="Google Shape;1803;p85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4" name="Google Shape;1804;p85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5" name="Google Shape;1805;p85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6" name="Google Shape;1806;p85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7" name="Google Shape;1807;p85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1808" name="Google Shape;1808;p85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809" name="Google Shape;1809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85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812" name="Google Shape;1812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85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815" name="Google Shape;1815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85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818" name="Google Shape;1818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85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821" name="Google Shape;1821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85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824" name="Google Shape;1824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85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827" name="Google Shape;1827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85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830" name="Google Shape;1830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85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33" name="Google Shape;1833;p85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34" name="Google Shape;1834;p85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RegReadData1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835" name="Google Shape;1835;p85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836" name="Google Shape;1836;p85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37" name="Google Shape;1837;p85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838" name="Google Shape;1838;p85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ALU Out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839" name="Google Shape;1839;p85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 Write Data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1840" name="Google Shape;1840;p85"/>
          <p:cNvSpPr/>
          <p:nvPr/>
        </p:nvSpPr>
        <p:spPr>
          <a:xfrm>
            <a:off x="5103650" y="2169075"/>
            <a:ext cx="550623" cy="482666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41" name="Google Shape;1841;p85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842" name="Google Shape;1842;p8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1844" name="Google Shape;1844;p85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845" name="Google Shape;1845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85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48" name="Google Shape;1848;p85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849" name="Google Shape;1849;p85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0" name="Google Shape;1850;p85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851" name="Google Shape;1851;p85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2" name="Google Shape;1852;p85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85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1854" name="Google Shape;1854;p85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5" name="Google Shape;1855;p85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856" name="Google Shape;1856;p85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1857" name="Google Shape;1857;p85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9" name="Google Shape;1859;p85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60" name="Google Shape;1860;p85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1861" name="Google Shape;1861;p85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62" name="Google Shape;1862;p85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863" name="Google Shape;1863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85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66" name="Google Shape;1866;p85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67" name="Google Shape;1867;p85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8" name="Google Shape;1868;p85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9" name="Google Shape;1869;p85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1870" name="Google Shape;1870;p85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1" name="Google Shape;1871;p85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872" name="Google Shape;1872;p85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85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4" name="Google Shape;1874;p85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1875" name="Google Shape;1875;p85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876" name="Google Shape;1876;p8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85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879" name="Google Shape;1879;p85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80" name="Google Shape;1880;p85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cxnSp>
        <p:nvCxnSpPr>
          <p:cNvPr id="1881" name="Google Shape;1881;p85"/>
          <p:cNvCxnSpPr/>
          <p:nvPr/>
        </p:nvCxnSpPr>
        <p:spPr>
          <a:xfrm rot="10800000">
            <a:off x="5445850" y="1461075"/>
            <a:ext cx="13683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2" name="Google Shape;1882;p85"/>
          <p:cNvCxnSpPr/>
          <p:nvPr/>
        </p:nvCxnSpPr>
        <p:spPr>
          <a:xfrm>
            <a:off x="6814200" y="1460975"/>
            <a:ext cx="1263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85"/>
          <p:cNvSpPr/>
          <p:nvPr/>
        </p:nvSpPr>
        <p:spPr>
          <a:xfrm>
            <a:off x="5450875" y="1461076"/>
            <a:ext cx="203397" cy="97232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 Example (2/2)</a:t>
            </a:r>
            <a:endParaRPr/>
          </a:p>
        </p:txBody>
      </p:sp>
      <p:sp>
        <p:nvSpPr>
          <p:cNvPr id="1889" name="Google Shape;1889;p8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lw writes to s2 at t = 5, which is too late.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When do we first learn the result of the load?</a:t>
            </a:r>
            <a:endParaRPr/>
          </a:p>
        </p:txBody>
      </p:sp>
      <p:graphicFrame>
        <p:nvGraphicFramePr>
          <p:cNvPr id="1890" name="Google Shape;1890;p86"/>
          <p:cNvGraphicFramePr/>
          <p:nvPr/>
        </p:nvGraphicFramePr>
        <p:xfrm>
          <a:off x="1218750" y="304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WB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s4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ID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Forwarding Example (2/2)</a:t>
            </a:r>
            <a:endParaRPr/>
          </a:p>
        </p:txBody>
      </p:sp>
      <p:sp>
        <p:nvSpPr>
          <p:cNvPr id="1896" name="Google Shape;1896;p8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4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lw writes to s2 at t = 5, which is too late.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When do we first learn the result of the load?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from memory shows up at t = 4.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That's too late to send the value into the ALU!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stall for one cycle.</a:t>
            </a:r>
            <a:endParaRPr/>
          </a:p>
        </p:txBody>
      </p:sp>
      <p:graphicFrame>
        <p:nvGraphicFramePr>
          <p:cNvPr id="1897" name="Google Shape;1897;p87"/>
          <p:cNvGraphicFramePr/>
          <p:nvPr/>
        </p:nvGraphicFramePr>
        <p:xfrm>
          <a:off x="1218750" y="304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M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s4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Forwarding Example (2/2)</a:t>
            </a:r>
            <a:endParaRPr/>
          </a:p>
        </p:txBody>
      </p:sp>
      <p:sp>
        <p:nvSpPr>
          <p:cNvPr id="1903" name="Google Shape;1903;p8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lw writes to s2 at t = 5, which is too late.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When do we first learn the result of the load?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from memory shows up at t = 4.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That's too late to send the value into the ALU!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stall for one cycle.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we can add hardware to forward the value so add can use it directly.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04" name="Google Shape;1904;p88"/>
          <p:cNvGraphicFramePr/>
          <p:nvPr/>
        </p:nvGraphicFramePr>
        <p:xfrm>
          <a:off x="1218750" y="304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7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M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s4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05" name="Google Shape;1905;p88"/>
          <p:cNvCxnSpPr/>
          <p:nvPr/>
        </p:nvCxnSpPr>
        <p:spPr>
          <a:xfrm>
            <a:off x="5982425" y="3856150"/>
            <a:ext cx="369600" cy="677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Adding Forwarding to Datapath (2/2)</a:t>
            </a:r>
            <a:endParaRPr/>
          </a:p>
        </p:txBody>
      </p:sp>
      <p:sp>
        <p:nvSpPr>
          <p:cNvPr id="1911" name="Google Shape;1911;p8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wire forwards the value read from memory, so the next instruction can use the value as ALU input.</a:t>
            </a:r>
            <a:endParaRPr/>
          </a:p>
        </p:txBody>
      </p:sp>
      <p:sp>
        <p:nvSpPr>
          <p:cNvPr id="1912" name="Google Shape;1912;p89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89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89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89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1916" name="Google Shape;1916;p89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89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8" name="Google Shape;1918;p89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9" name="Google Shape;1919;p89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920" name="Google Shape;1920;p89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9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1922" name="Google Shape;1922;p89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1923" name="Google Shape;1923;p89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9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1925" name="Google Shape;1925;p89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1926" name="Google Shape;1926;p89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927" name="Google Shape;1927;p8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1929" name="Google Shape;1929;p89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89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1" name="Google Shape;1931;p89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2" name="Google Shape;1932;p89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3" name="Google Shape;1933;p89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4" name="Google Shape;1934;p89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89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Google Shape;1936;p89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" name="Google Shape;1937;p89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8" name="Google Shape;1938;p89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9" name="Google Shape;1939;p89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40" name="Google Shape;1940;p89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1" name="Google Shape;1941;p89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2" name="Google Shape;1942;p89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1943" name="Google Shape;1943;p89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44" name="Google Shape;1944;p89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5" name="Google Shape;1945;p89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1946" name="Google Shape;1946;p89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1947" name="Google Shape;1947;p89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1948" name="Google Shape;1948;p89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1949" name="Google Shape;1949;p89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1950" name="Google Shape;1950;p89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951" name="Google Shape;1951;p89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1952" name="Google Shape;1952;p89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1953" name="Google Shape;1953;p89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1954" name="Google Shape;1954;p89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1955" name="Google Shape;1955;p89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1956" name="Google Shape;1956;p89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7" name="Google Shape;1957;p89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8" name="Google Shape;1958;p89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1959" name="Google Shape;1959;p89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1960" name="Google Shape;1960;p89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1961" name="Google Shape;1961;p89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2" name="Google Shape;1962;p89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1963" name="Google Shape;1963;p89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1964" name="Google Shape;1964;p89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1965" name="Google Shape;1965;p89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1966" name="Google Shape;1966;p89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7" name="Google Shape;1967;p89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68" name="Google Shape;1968;p89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969" name="Google Shape;1969;p89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970" name="Google Shape;1970;p89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9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1972" name="Google Shape;1972;p89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1973" name="Google Shape;1973;p89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1974" name="Google Shape;1974;p89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1975" name="Google Shape;1975;p89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1976" name="Google Shape;1976;p89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7" name="Google Shape;1977;p89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78" name="Google Shape;1978;p89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1979" name="Google Shape;1979;p89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0" name="Google Shape;1980;p89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1981" name="Google Shape;1981;p89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1982" name="Google Shape;1982;p89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1983" name="Google Shape;1983;p89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1984" name="Google Shape;1984;p89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1985" name="Google Shape;1985;p89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1986" name="Google Shape;1986;p89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7" name="Google Shape;1987;p89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" name="Google Shape;1988;p89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1989" name="Google Shape;1989;p89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89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1991" name="Google Shape;1991;p89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1992" name="Google Shape;1992;p89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1993" name="Google Shape;1993;p89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9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9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1996" name="Google Shape;1996;p89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997" name="Google Shape;1997;p89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998" name="Google Shape;1998;p89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9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2000" name="Google Shape;2000;p89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2001" name="Google Shape;2001;p89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2002" name="Google Shape;2002;p89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2003" name="Google Shape;2003;p8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005" name="Google Shape;2005;p8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2006" name="Google Shape;2006;p89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007" name="Google Shape;2007;p8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009" name="Google Shape;2009;p8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2010" name="Google Shape;2010;p89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11" name="Google Shape;2011;p89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89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89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2014" name="Google Shape;2014;p89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2015" name="Google Shape;2015;p89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6" name="Google Shape;2016;p89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89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89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89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0" name="Google Shape;2020;p89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1" name="Google Shape;2021;p89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2" name="Google Shape;2022;p89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89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89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89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6" name="Google Shape;2026;p89"/>
          <p:cNvSpPr/>
          <p:nvPr/>
        </p:nvSpPr>
        <p:spPr>
          <a:xfrm>
            <a:off x="57507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7" name="Google Shape;2027;p89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8" name="Google Shape;2028;p89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9" name="Google Shape;2029;p89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0" name="Google Shape;2030;p89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2031" name="Google Shape;2031;p89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2032" name="Google Shape;2032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89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2035" name="Google Shape;2035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89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2038" name="Google Shape;2038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89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2041" name="Google Shape;2041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89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2044" name="Google Shape;2044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89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2047" name="Google Shape;2047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9" name="Google Shape;2049;p89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2050" name="Google Shape;2050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89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2053" name="Google Shape;2053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055;p89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56" name="Google Shape;2056;p89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57" name="Google Shape;2057;p89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RegReadData1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058" name="Google Shape;2058;p89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059" name="Google Shape;2059;p89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60" name="Google Shape;2060;p89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061" name="Google Shape;2061;p89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ALU Out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062" name="Google Shape;2062;p89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 Write Data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063" name="Google Shape;2063;p89"/>
          <p:cNvSpPr/>
          <p:nvPr/>
        </p:nvSpPr>
        <p:spPr>
          <a:xfrm>
            <a:off x="5103650" y="2169075"/>
            <a:ext cx="550623" cy="482666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064" name="Google Shape;2064;p89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2065" name="Google Shape;2065;p8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2067" name="Google Shape;2067;p89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2068" name="Google Shape;2068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89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71" name="Google Shape;2071;p89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072" name="Google Shape;2072;p89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3" name="Google Shape;2073;p89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074" name="Google Shape;2074;p89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5" name="Google Shape;2075;p89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2076" name="Google Shape;2076;p89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7" name="Google Shape;2077;p89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078" name="Google Shape;2078;p89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2079" name="Google Shape;2079;p89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1" name="Google Shape;2081;p89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82" name="Google Shape;2082;p89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2083" name="Google Shape;2083;p89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84" name="Google Shape;2084;p89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2085" name="Google Shape;2085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7" name="Google Shape;2087;p89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088" name="Google Shape;2088;p89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9" name="Google Shape;2089;p89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0" name="Google Shape;2090;p89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1" name="Google Shape;2091;p89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2092" name="Google Shape;2092;p89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3" name="Google Shape;2093;p89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094" name="Google Shape;2094;p89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89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6" name="Google Shape;2096;p89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2097" name="Google Shape;2097;p89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2098" name="Google Shape;2098;p89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9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0" name="Google Shape;2100;p89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101" name="Google Shape;2101;p89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2" name="Google Shape;2102;p89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2103" name="Google Shape;2103;p89"/>
          <p:cNvSpPr/>
          <p:nvPr/>
        </p:nvSpPr>
        <p:spPr>
          <a:xfrm>
            <a:off x="5450875" y="1461076"/>
            <a:ext cx="203397" cy="97232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4" name="Google Shape;2104;p89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name="adj" fmla="val 4162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89"/>
          <p:cNvSpPr/>
          <p:nvPr/>
        </p:nvSpPr>
        <p:spPr>
          <a:xfrm>
            <a:off x="5267275" y="1296750"/>
            <a:ext cx="386974" cy="1249488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06" name="Google Shape;2106;p89"/>
          <p:cNvCxnSpPr/>
          <p:nvPr/>
        </p:nvCxnSpPr>
        <p:spPr>
          <a:xfrm>
            <a:off x="8510125" y="3233273"/>
            <a:ext cx="99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7" name="Google Shape;2107;p89"/>
          <p:cNvSpPr/>
          <p:nvPr/>
        </p:nvSpPr>
        <p:spPr>
          <a:xfrm>
            <a:off x="5267775" y="1300850"/>
            <a:ext cx="3548750" cy="1932975"/>
          </a:xfrm>
          <a:custGeom>
            <a:avLst/>
            <a:gdLst/>
            <a:ahLst/>
            <a:cxnLst/>
            <a:rect l="l" t="t" r="r" b="b"/>
            <a:pathLst>
              <a:path w="141950" h="77319" extrusionOk="0">
                <a:moveTo>
                  <a:pt x="138474" y="77319"/>
                </a:moveTo>
                <a:lnTo>
                  <a:pt x="141950" y="77319"/>
                </a:lnTo>
                <a:lnTo>
                  <a:pt x="14195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8" name="Google Shape;2108;p89"/>
          <p:cNvSpPr/>
          <p:nvPr/>
        </p:nvSpPr>
        <p:spPr>
          <a:xfrm>
            <a:off x="2400100" y="1300300"/>
            <a:ext cx="2867275" cy="1247200"/>
          </a:xfrm>
          <a:custGeom>
            <a:avLst/>
            <a:gdLst/>
            <a:ahLst/>
            <a:cxnLst/>
            <a:rect l="l" t="t" r="r" b="b"/>
            <a:pathLst>
              <a:path w="114691" h="49888" extrusionOk="0">
                <a:moveTo>
                  <a:pt x="114691" y="0"/>
                </a:moveTo>
                <a:lnTo>
                  <a:pt x="0" y="0"/>
                </a:lnTo>
                <a:lnTo>
                  <a:pt x="0" y="49888"/>
                </a:lnTo>
                <a:lnTo>
                  <a:pt x="16121" y="4988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Forwarding Control Logic to Datapath</a:t>
            </a:r>
            <a:endParaRPr/>
          </a:p>
        </p:txBody>
      </p:sp>
      <p:sp>
        <p:nvSpPr>
          <p:cNvPr id="2114" name="Google Shape;2114;p9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extra control logic to check whether we need to apply forwarding.</a:t>
            </a:r>
            <a:endParaRPr/>
          </a:p>
        </p:txBody>
      </p:sp>
      <p:sp>
        <p:nvSpPr>
          <p:cNvPr id="2115" name="Google Shape;2115;p90"/>
          <p:cNvSpPr/>
          <p:nvPr/>
        </p:nvSpPr>
        <p:spPr>
          <a:xfrm>
            <a:off x="3555725" y="4939150"/>
            <a:ext cx="29319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90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90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90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19" name="Google Shape;2119;p90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0" name="Google Shape;2120;p90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1" name="Google Shape;2121;p9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90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2123" name="Google Shape;2123;p90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0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2125" name="Google Shape;2125;p90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2126" name="Google Shape;2126;p90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0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2128" name="Google Shape;2128;p9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2129" name="Google Shape;2129;p9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130" name="Google Shape;2130;p9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9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2132" name="Google Shape;2132;p90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9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4" name="Google Shape;2134;p90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5" name="Google Shape;2135;p90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6" name="Google Shape;2136;p90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90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8" name="Google Shape;2138;p90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9" name="Google Shape;2139;p90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40" name="Google Shape;2140;p90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41" name="Google Shape;2141;p90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42" name="Google Shape;2142;p90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3" name="Google Shape;2143;p90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4" name="Google Shape;2144;p90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2145" name="Google Shape;2145;p90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46" name="Google Shape;2146;p90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47" name="Google Shape;2147;p9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2148" name="Google Shape;2148;p9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2149" name="Google Shape;2149;p9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2150" name="Google Shape;2150;p9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2151" name="Google Shape;2151;p9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2152" name="Google Shape;2152;p90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153" name="Google Shape;2153;p90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2154" name="Google Shape;2154;p90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2155" name="Google Shape;2155;p9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2156" name="Google Shape;2156;p9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2157" name="Google Shape;2157;p9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2158" name="Google Shape;2158;p90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9" name="Google Shape;2159;p90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" name="Google Shape;2160;p9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2161" name="Google Shape;2161;p9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2162" name="Google Shape;2162;p9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2163" name="Google Shape;2163;p90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4" name="Google Shape;2164;p90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ASel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165" name="Google Shape;2165;p90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2166" name="Google Shape;2166;p90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2167" name="Google Shape;2167;p90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2168" name="Google Shape;2168;p90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9" name="Google Shape;2169;p90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70" name="Google Shape;2170;p90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171" name="Google Shape;2171;p90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172" name="Google Shape;2172;p90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0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2174" name="Google Shape;2174;p90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2175" name="Google Shape;2175;p90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2176" name="Google Shape;2176;p90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2177" name="Google Shape;2177;p90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2178" name="Google Shape;2178;p90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90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0" name="Google Shape;2180;p90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2181" name="Google Shape;2181;p9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2" name="Google Shape;2182;p90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2183" name="Google Shape;2183;p90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2184" name="Google Shape;2184;p90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2185" name="Google Shape;2185;p90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2186" name="Google Shape;2186;p9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2187" name="Google Shape;2187;p9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2188" name="Google Shape;2188;p90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9" name="Google Shape;2189;p90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90" name="Google Shape;2190;p90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191" name="Google Shape;2191;p90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92" name="Google Shape;2192;p90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2193" name="Google Shape;2193;p90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2194" name="Google Shape;2194;p90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2195" name="Google Shape;2195;p9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2198" name="Google Shape;2198;p90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199" name="Google Shape;2199;p90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2200" name="Google Shape;2200;p90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0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2202" name="Google Shape;2202;p90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2203" name="Google Shape;2203;p90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2204" name="Google Shape;2204;p90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2205" name="Google Shape;2205;p9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207" name="Google Shape;2207;p9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2208" name="Google Shape;2208;p90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209" name="Google Shape;2209;p9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211" name="Google Shape;2211;p9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2212" name="Google Shape;2212;p90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13" name="Google Shape;2213;p9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9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9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2216" name="Google Shape;2216;p9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2217" name="Google Shape;2217;p9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8" name="Google Shape;2218;p90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9" name="Google Shape;2219;p90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0" name="Google Shape;2220;p90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1" name="Google Shape;2221;p90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90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90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4" name="Google Shape;2224;p90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5" name="Google Shape;2225;p90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6" name="Google Shape;2226;p90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7" name="Google Shape;2227;p90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8" name="Google Shape;2228;p90"/>
          <p:cNvSpPr/>
          <p:nvPr/>
        </p:nvSpPr>
        <p:spPr>
          <a:xfrm>
            <a:off x="57507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9" name="Google Shape;2229;p90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0" name="Google Shape;2230;p90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1" name="Google Shape;2231;p90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2" name="Google Shape;2232;p90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2233" name="Google Shape;2233;p90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2234" name="Google Shape;2234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90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2237" name="Google Shape;2237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90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2240" name="Google Shape;2240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90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2243" name="Google Shape;2243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90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2246" name="Google Shape;2246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90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2249" name="Google Shape;2249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90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2252" name="Google Shape;2252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4" name="Google Shape;2254;p90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2255" name="Google Shape;2255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7" name="Google Shape;2257;p90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58" name="Google Shape;2258;p90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59" name="Google Shape;2259;p90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RegReadData1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260" name="Google Shape;2260;p90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261" name="Google Shape;2261;p90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62" name="Google Shape;2262;p90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263" name="Google Shape;2263;p90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ALU Out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264" name="Google Shape;2264;p90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 Write Data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265" name="Google Shape;2265;p90"/>
          <p:cNvSpPr/>
          <p:nvPr/>
        </p:nvSpPr>
        <p:spPr>
          <a:xfrm>
            <a:off x="5103650" y="2169075"/>
            <a:ext cx="550623" cy="482666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266" name="Google Shape;2266;p90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2267" name="Google Shape;2267;p9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2269" name="Google Shape;2269;p90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2270" name="Google Shape;2270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Google Shape;2272;p90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73" name="Google Shape;2273;p90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274" name="Google Shape;2274;p90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5" name="Google Shape;2275;p90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276" name="Google Shape;2276;p90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7" name="Google Shape;2277;p90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2278" name="Google Shape;2278;p90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9" name="Google Shape;2279;p90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280" name="Google Shape;2280;p90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2281" name="Google Shape;2281;p90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3" name="Google Shape;2283;p90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84" name="Google Shape;2284;p90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2285" name="Google Shape;2285;p90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86" name="Google Shape;2286;p90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2287" name="Google Shape;2287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9" name="Google Shape;2289;p90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290" name="Google Shape;2290;p90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91" name="Google Shape;2291;p90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2" name="Google Shape;2292;p90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3" name="Google Shape;2293;p90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2294" name="Google Shape;2294;p90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5" name="Google Shape;2295;p90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296" name="Google Shape;2296;p90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90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8" name="Google Shape;2298;p90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2299" name="Google Shape;2299;p90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2300" name="Google Shape;2300;p9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9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90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303" name="Google Shape;2303;p90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04" name="Google Shape;2304;p90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sp>
        <p:nvSpPr>
          <p:cNvPr id="2305" name="Google Shape;2305;p90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name="adj" fmla="val 4162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90"/>
          <p:cNvSpPr/>
          <p:nvPr/>
        </p:nvSpPr>
        <p:spPr>
          <a:xfrm>
            <a:off x="5267275" y="1296750"/>
            <a:ext cx="386974" cy="1249488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07" name="Google Shape;2307;p90"/>
          <p:cNvCxnSpPr/>
          <p:nvPr/>
        </p:nvCxnSpPr>
        <p:spPr>
          <a:xfrm>
            <a:off x="8510125" y="3233273"/>
            <a:ext cx="99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90"/>
          <p:cNvSpPr/>
          <p:nvPr/>
        </p:nvSpPr>
        <p:spPr>
          <a:xfrm>
            <a:off x="5267775" y="1300850"/>
            <a:ext cx="3548750" cy="1932975"/>
          </a:xfrm>
          <a:custGeom>
            <a:avLst/>
            <a:gdLst/>
            <a:ahLst/>
            <a:cxnLst/>
            <a:rect l="l" t="t" r="r" b="b"/>
            <a:pathLst>
              <a:path w="141950" h="77319" extrusionOk="0">
                <a:moveTo>
                  <a:pt x="138474" y="77319"/>
                </a:moveTo>
                <a:lnTo>
                  <a:pt x="141950" y="77319"/>
                </a:lnTo>
                <a:lnTo>
                  <a:pt x="14195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9" name="Google Shape;2309;p90"/>
          <p:cNvSpPr/>
          <p:nvPr/>
        </p:nvSpPr>
        <p:spPr>
          <a:xfrm>
            <a:off x="2400100" y="1300300"/>
            <a:ext cx="2867275" cy="1247200"/>
          </a:xfrm>
          <a:custGeom>
            <a:avLst/>
            <a:gdLst/>
            <a:ahLst/>
            <a:cxnLst/>
            <a:rect l="l" t="t" r="r" b="b"/>
            <a:pathLst>
              <a:path w="114691" h="49888" extrusionOk="0">
                <a:moveTo>
                  <a:pt x="114691" y="0"/>
                </a:moveTo>
                <a:lnTo>
                  <a:pt x="0" y="0"/>
                </a:lnTo>
                <a:lnTo>
                  <a:pt x="0" y="49888"/>
                </a:lnTo>
                <a:lnTo>
                  <a:pt x="16121" y="4988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10" name="Google Shape;2310;p90"/>
          <p:cNvCxnSpPr/>
          <p:nvPr/>
        </p:nvCxnSpPr>
        <p:spPr>
          <a:xfrm>
            <a:off x="305949" y="1460975"/>
            <a:ext cx="5140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1" name="Google Shape;2311;p90"/>
          <p:cNvCxnSpPr/>
          <p:nvPr/>
        </p:nvCxnSpPr>
        <p:spPr>
          <a:xfrm rot="10800000">
            <a:off x="5445850" y="1461075"/>
            <a:ext cx="13683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2" name="Google Shape;2312;p90"/>
          <p:cNvCxnSpPr/>
          <p:nvPr/>
        </p:nvCxnSpPr>
        <p:spPr>
          <a:xfrm>
            <a:off x="6814200" y="1460975"/>
            <a:ext cx="1263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3" name="Google Shape;2313;p90"/>
          <p:cNvSpPr/>
          <p:nvPr/>
        </p:nvSpPr>
        <p:spPr>
          <a:xfrm>
            <a:off x="5450875" y="1461076"/>
            <a:ext cx="203397" cy="97232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14" name="Google Shape;2314;p90"/>
          <p:cNvSpPr txBox="1"/>
          <p:nvPr/>
        </p:nvSpPr>
        <p:spPr>
          <a:xfrm>
            <a:off x="355572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 (ID)</a:t>
            </a:r>
            <a:endParaRPr sz="800">
              <a:solidFill>
                <a:srgbClr val="0000FF"/>
              </a:solidFill>
            </a:endParaRPr>
          </a:p>
        </p:txBody>
      </p:sp>
      <p:cxnSp>
        <p:nvCxnSpPr>
          <p:cNvPr id="2315" name="Google Shape;2315;p90"/>
          <p:cNvCxnSpPr/>
          <p:nvPr/>
        </p:nvCxnSpPr>
        <p:spPr>
          <a:xfrm>
            <a:off x="3960105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6" name="Google Shape;2316;p90"/>
          <p:cNvCxnSpPr/>
          <p:nvPr/>
        </p:nvCxnSpPr>
        <p:spPr>
          <a:xfrm>
            <a:off x="37627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1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Fixing Data Hazards: Scheduling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91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Data Hazards:</a:t>
            </a:r>
            <a:br>
              <a:rPr lang="en"/>
            </a:br>
            <a:r>
              <a:rPr lang="en"/>
              <a:t>Code Scheduling</a:t>
            </a:r>
            <a:endParaRPr/>
          </a:p>
        </p:txBody>
      </p:sp>
      <p:sp>
        <p:nvSpPr>
          <p:cNvPr id="2323" name="Google Shape;2323;p91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Scheduling</a:t>
            </a:r>
            <a:endParaRPr/>
          </a:p>
        </p:txBody>
      </p:sp>
      <p:sp>
        <p:nvSpPr>
          <p:cNvPr id="2329" name="Google Shape;2329;p9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Stalling inserts no-ops, which causes performance loss.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The compiler could use that no-op slot to execute an unrelated instruction.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we </a:t>
            </a:r>
            <a:r>
              <a:rPr lang="en" i="1"/>
              <a:t>reorder</a:t>
            </a:r>
            <a:r>
              <a:rPr lang="en"/>
              <a:t> code to avoid data hazards.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the compiler to know about the pipeline structure.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Time Per Program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"Iron Law" of processor performance: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3 components for optimizing the time it takes to execute a program.</a:t>
            </a:r>
            <a:endParaRPr/>
          </a:p>
        </p:txBody>
      </p:sp>
      <p:graphicFrame>
        <p:nvGraphicFramePr>
          <p:cNvPr id="330" name="Google Shape;330;p30"/>
          <p:cNvGraphicFramePr/>
          <p:nvPr/>
        </p:nvGraphicFramePr>
        <p:xfrm>
          <a:off x="166547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1" name="Google Shape;331;p30"/>
          <p:cNvCxnSpPr/>
          <p:nvPr/>
        </p:nvCxnSpPr>
        <p:spPr>
          <a:xfrm>
            <a:off x="1831325" y="1349275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3399950" y="1349275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30"/>
          <p:cNvCxnSpPr/>
          <p:nvPr/>
        </p:nvCxnSpPr>
        <p:spPr>
          <a:xfrm>
            <a:off x="4905006" y="1349275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6327550" y="1349275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Scheduling Example</a:t>
            </a:r>
            <a:endParaRPr/>
          </a:p>
        </p:txBody>
      </p:sp>
      <p:sp>
        <p:nvSpPr>
          <p:cNvPr id="2335" name="Google Shape;2335;p9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26601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this C code: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36" name="Google Shape;2336;p93"/>
          <p:cNvGraphicFramePr/>
          <p:nvPr/>
        </p:nvGraphicFramePr>
        <p:xfrm>
          <a:off x="548659" y="140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47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t0 0(a0)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6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A[0]+A[1]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t3 t0 </a:t>
                      </a:r>
                      <a:r>
                        <a:rPr lang="en"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endParaRPr sz="16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Store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t3 12(a0)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6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A[0]+A[2]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t4 t0 </a:t>
                      </a:r>
                      <a:r>
                        <a:rPr lang="en"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endParaRPr sz="16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Store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A[4]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t4 16(a0)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37" name="Google Shape;2337;p93"/>
          <p:cNvGraphicFramePr/>
          <p:nvPr/>
        </p:nvGraphicFramePr>
        <p:xfrm>
          <a:off x="5182438" y="140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4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t0 0(a0)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6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Load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lang="en" sz="16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A[0]+A[1]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t3 t0 </a:t>
                      </a:r>
                      <a:r>
                        <a:rPr lang="en"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endParaRPr sz="16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Store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t3 12(a0)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A[0]+A[2]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t4 t0 </a:t>
                      </a:r>
                      <a:r>
                        <a:rPr lang="en" sz="16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endParaRPr sz="16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</a:rPr>
                        <a:t>Store </a:t>
                      </a:r>
                      <a:r>
                        <a:rPr lang="en" sz="16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A[4]</a:t>
                      </a:r>
                      <a:endParaRPr sz="16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t4 16(a0)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38" name="Google Shape;2338;p93"/>
          <p:cNvSpPr/>
          <p:nvPr/>
        </p:nvSpPr>
        <p:spPr>
          <a:xfrm>
            <a:off x="3866550" y="2484975"/>
            <a:ext cx="1315938" cy="844900"/>
          </a:xfrm>
          <a:custGeom>
            <a:avLst/>
            <a:gdLst/>
            <a:ahLst/>
            <a:cxnLst/>
            <a:rect l="l" t="t" r="r" b="b"/>
            <a:pathLst>
              <a:path w="48847" h="32202" extrusionOk="0">
                <a:moveTo>
                  <a:pt x="0" y="32202"/>
                </a:moveTo>
                <a:lnTo>
                  <a:pt x="22463" y="32202"/>
                </a:lnTo>
                <a:lnTo>
                  <a:pt x="22463" y="0"/>
                </a:lnTo>
                <a:lnTo>
                  <a:pt x="4884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39" name="Google Shape;2339;p93"/>
          <p:cNvCxnSpPr/>
          <p:nvPr/>
        </p:nvCxnSpPr>
        <p:spPr>
          <a:xfrm>
            <a:off x="2755600" y="2064875"/>
            <a:ext cx="579600" cy="357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0" name="Google Shape;2340;p93"/>
          <p:cNvCxnSpPr/>
          <p:nvPr/>
        </p:nvCxnSpPr>
        <p:spPr>
          <a:xfrm>
            <a:off x="2765675" y="3329850"/>
            <a:ext cx="569400" cy="388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1" name="Google Shape;2341;p93"/>
          <p:cNvCxnSpPr/>
          <p:nvPr/>
        </p:nvCxnSpPr>
        <p:spPr>
          <a:xfrm>
            <a:off x="7380625" y="2052250"/>
            <a:ext cx="607500" cy="767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2" name="Google Shape;2342;p93"/>
          <p:cNvCxnSpPr/>
          <p:nvPr/>
        </p:nvCxnSpPr>
        <p:spPr>
          <a:xfrm>
            <a:off x="7382700" y="2484975"/>
            <a:ext cx="588000" cy="120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3" name="Google Shape;2343;p93"/>
          <p:cNvSpPr txBox="1"/>
          <p:nvPr/>
        </p:nvSpPr>
        <p:spPr>
          <a:xfrm>
            <a:off x="2575950" y="490123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A[3] = A[0] + A[1];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A[4] = A[0] + A[2];</a:t>
            </a:r>
            <a:endParaRPr/>
          </a:p>
        </p:txBody>
      </p:sp>
      <p:sp>
        <p:nvSpPr>
          <p:cNvPr id="2344" name="Google Shape;2344;p93"/>
          <p:cNvSpPr txBox="1"/>
          <p:nvPr/>
        </p:nvSpPr>
        <p:spPr>
          <a:xfrm>
            <a:off x="212250" y="4388325"/>
            <a:ext cx="399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instruction order: 2 data hazards.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5" name="Google Shape;2345;p93"/>
          <p:cNvSpPr txBox="1"/>
          <p:nvPr/>
        </p:nvSpPr>
        <p:spPr>
          <a:xfrm>
            <a:off x="4755750" y="4388325"/>
            <a:ext cx="4176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reordering the "Load A[2]" instruction: 0 data hazards.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94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 Hazards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1" name="Google Shape;2351;p94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352" name="Google Shape;2352;p94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358" name="Google Shape;2358;p9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branch is taken (t0 == t1), when do we figure out where to branch to?</a:t>
            </a:r>
            <a:endParaRPr/>
          </a:p>
        </p:txBody>
      </p:sp>
      <p:graphicFrame>
        <p:nvGraphicFramePr>
          <p:cNvPr id="2359" name="Google Shape;2359;p95"/>
          <p:cNvGraphicFramePr/>
          <p:nvPr/>
        </p:nvGraphicFramePr>
        <p:xfrm>
          <a:off x="842163" y="213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sz="1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t6 s0 t3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365" name="Google Shape;2365;p9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The EX stage is where we compute where to branch to.</a:t>
            </a:r>
            <a:endParaRPr/>
          </a:p>
        </p:txBody>
      </p:sp>
      <p:sp>
        <p:nvSpPr>
          <p:cNvPr id="2366" name="Google Shape;2366;p96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96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96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369" name="Google Shape;2369;p96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96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1" name="Google Shape;2371;p96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2" name="Google Shape;2372;p96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2373" name="Google Shape;2373;p96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96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</a:rPr>
                <a:t>Branch Comp</a:t>
              </a:r>
              <a:endParaRPr sz="1000">
                <a:solidFill>
                  <a:srgbClr val="0000FF"/>
                </a:solidFill>
              </a:endParaRPr>
            </a:p>
          </p:txBody>
        </p:sp>
      </p:grpSp>
      <p:grpSp>
        <p:nvGrpSpPr>
          <p:cNvPr id="2375" name="Google Shape;2375;p96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2376" name="Google Shape;2376;p96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96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2378" name="Google Shape;2378;p96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2379" name="Google Shape;2379;p96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380" name="Google Shape;2380;p9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9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2382" name="Google Shape;2382;p96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3" name="Google Shape;2383;p96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4" name="Google Shape;2384;p96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5" name="Google Shape;2385;p96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6" name="Google Shape;2386;p96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7" name="Google Shape;2387;p96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8" name="Google Shape;2388;p96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9" name="Google Shape;2389;p96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0" name="Google Shape;2390;p96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1" name="Google Shape;2391;p96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2" name="Google Shape;2392;p96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3" name="Google Shape;2393;p96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4" name="Google Shape;2394;p96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5" name="Google Shape;2395;p96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2396" name="Google Shape;2396;p96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7" name="Google Shape;2397;p96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98" name="Google Shape;2398;p96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2399" name="Google Shape;2399;p96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2400" name="Google Shape;2400;p96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2401" name="Google Shape;2401;p96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2402" name="Google Shape;2402;p96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2403" name="Google Shape;2403;p96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404" name="Google Shape;2404;p96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2405" name="Google Shape;2405;p96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2406" name="Google Shape;2406;p96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2407" name="Google Shape;2407;p96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2408" name="Google Shape;2408;p96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2409" name="Google Shape;2409;p96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0" name="Google Shape;2410;p96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1" name="Google Shape;2411;p96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ALU</a:t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2412" name="Google Shape;2412;p96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2413" name="Google Shape;2413;p96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2414" name="Google Shape;2414;p96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5" name="Google Shape;2415;p96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2416" name="Google Shape;2416;p96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2417" name="Google Shape;2417;p96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2418" name="Google Shape;2418;p96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2419" name="Google Shape;2419;p96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0" name="Google Shape;2420;p96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21" name="Google Shape;2421;p96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422" name="Google Shape;2422;p96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423" name="Google Shape;2423;p96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96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2425" name="Google Shape;2425;p96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2426" name="Google Shape;2426;p96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2427" name="Google Shape;2427;p96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2428" name="Google Shape;2428;p96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2429" name="Google Shape;2429;p96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0" name="Google Shape;2430;p96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31" name="Google Shape;2431;p96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2432" name="Google Shape;2432;p96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3" name="Google Shape;2433;p96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2434" name="Google Shape;2434;p96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2435" name="Google Shape;2435;p96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2436" name="Google Shape;2436;p96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2437" name="Google Shape;2437;p96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2438" name="Google Shape;2438;p96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2439" name="Google Shape;2439;p96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0" name="Google Shape;2440;p96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41" name="Google Shape;2441;p96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442" name="Google Shape;2442;p96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43" name="Google Shape;2443;p96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2444" name="Google Shape;2444;p96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2445" name="Google Shape;2445;p96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2446" name="Google Shape;2446;p9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2449" name="Google Shape;2449;p96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450" name="Google Shape;2450;p96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2451" name="Google Shape;2451;p96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6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2453" name="Google Shape;2453;p96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2454" name="Google Shape;2454;p96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2455" name="Google Shape;2455;p96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2456" name="Google Shape;2456;p9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458" name="Google Shape;2458;p9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2459" name="Google Shape;2459;p96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2460" name="Google Shape;2460;p9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2462" name="Google Shape;2462;p9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2463" name="Google Shape;2463;p96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464" name="Google Shape;2464;p9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466" name="Google Shape;2466;p9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2467" name="Google Shape;2467;p96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68" name="Google Shape;2468;p96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96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96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2471" name="Google Shape;2471;p96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2472" name="Google Shape;2472;p96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96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474" name="Google Shape;2474;p96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96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6" name="Google Shape;2476;p96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7" name="Google Shape;2477;p96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8" name="Google Shape;2478;p96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9" name="Google Shape;2479;p96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0" name="Google Shape;2480;p96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1" name="Google Shape;2481;p96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2" name="Google Shape;2482;p96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96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4" name="Google Shape;2484;p96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5" name="Google Shape;2485;p96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6" name="Google Shape;2486;p96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7" name="Google Shape;2487;p96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8" name="Google Shape;2488;p96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2489" name="Google Shape;2489;p96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2490" name="Google Shape;2490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96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2493" name="Google Shape;2493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96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2496" name="Google Shape;2496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96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2499" name="Google Shape;2499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96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2502" name="Google Shape;2502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96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2505" name="Google Shape;2505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7" name="Google Shape;2507;p96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2508" name="Google Shape;2508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96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2511" name="Google Shape;2511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3" name="Google Shape;2513;p96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14" name="Google Shape;2514;p96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15" name="Google Shape;2515;p96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RegReadData1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516" name="Google Shape;2516;p96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517" name="Google Shape;2517;p96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18" name="Google Shape;2518;p96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RegReadData2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519" name="Google Shape;2519;p96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ALU Out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520" name="Google Shape;2520;p96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Reg Write Data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2521" name="Google Shape;2521;p96"/>
          <p:cNvSpPr/>
          <p:nvPr/>
        </p:nvSpPr>
        <p:spPr>
          <a:xfrm>
            <a:off x="5103650" y="2169075"/>
            <a:ext cx="541525" cy="36585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522" name="Google Shape;2522;p96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2523" name="Google Shape;2523;p9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2525" name="Google Shape;2525;p96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2526" name="Google Shape;2526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8" name="Google Shape;2528;p96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PC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29" name="Google Shape;2529;p96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30" name="Google Shape;2530;p96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1" name="Google Shape;2531;p96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32" name="Google Shape;2532;p96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3" name="Google Shape;2533;p96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96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2535" name="Google Shape;2535;p96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6" name="Google Shape;2536;p96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537" name="Google Shape;2537;p96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2538" name="Google Shape;2538;p96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96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41" name="Google Shape;2541;p96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2542" name="Google Shape;2542;p96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43" name="Google Shape;2543;p96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2544" name="Google Shape;2544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6" name="Google Shape;2546;p96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47" name="Google Shape;2547;p96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48" name="Google Shape;2548;p96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9" name="Google Shape;2549;p96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0" name="Google Shape;2550;p96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2551" name="Google Shape;2551;p96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2" name="Google Shape;2552;p96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53" name="Google Shape;2553;p96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4" name="Google Shape;2554;p96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5" name="Google Shape;2555;p96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2556" name="Google Shape;2556;p96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2557" name="Google Shape;2557;p96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6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96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inst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560" name="Google Shape;2560;p96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1" name="Google Shape;2561;p96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567" name="Google Shape;2567;p9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branch is taken (t0 == t1), when do we figure out where to branch to?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3, the branch instruction runs the EX stage, which tells us where to go.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at t = 3, two more unwanted instructions have entered the pipeline!</a:t>
            </a:r>
            <a:endParaRPr/>
          </a:p>
        </p:txBody>
      </p:sp>
      <p:graphicFrame>
        <p:nvGraphicFramePr>
          <p:cNvPr id="2568" name="Google Shape;2568;p97"/>
          <p:cNvGraphicFramePr/>
          <p:nvPr/>
        </p:nvGraphicFramePr>
        <p:xfrm>
          <a:off x="842163" y="213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sz="1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ID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t6 s0 t3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IF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574" name="Google Shape;2574;p98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branch is taken, we're going somewhere else.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want to execute sub and add.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convert the next two instructions after the branch to no-ops.</a:t>
            </a:r>
            <a:endParaRPr/>
          </a:p>
        </p:txBody>
      </p:sp>
      <p:graphicFrame>
        <p:nvGraphicFramePr>
          <p:cNvPr id="2575" name="Google Shape;2575;p98"/>
          <p:cNvGraphicFramePr/>
          <p:nvPr/>
        </p:nvGraphicFramePr>
        <p:xfrm>
          <a:off x="842163" y="213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22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sz="1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EX</a:t>
                      </a:r>
                      <a:endParaRPr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sng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IF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sngStrike">
                          <a:solidFill>
                            <a:srgbClr val="FF0000"/>
                          </a:solidFill>
                        </a:rPr>
                        <a:t>ID</a:t>
                      </a:r>
                      <a:endParaRPr sz="1800" b="1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EX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M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WB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sng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t6 s0 t3</a:t>
                      </a:r>
                      <a:endParaRPr sz="1800" b="1" strike="sngStrik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strike="sngStrike">
                          <a:solidFill>
                            <a:srgbClr val="FF0000"/>
                          </a:solidFill>
                        </a:rPr>
                        <a:t>IF</a:t>
                      </a:r>
                      <a:endParaRPr sz="1800" b="1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ID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EX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M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/>
                        <a:t>WB</a:t>
                      </a: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strike="sngStrik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sz="18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IF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WB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Hazards</a:t>
            </a:r>
            <a:endParaRPr/>
          </a:p>
        </p:txBody>
      </p:sp>
      <p:sp>
        <p:nvSpPr>
          <p:cNvPr id="2581" name="Google Shape;2581;p99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branch is not taken: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instructions fetched after the branch are correct.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no control hazard.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branch is taken, or if there's a jump: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two instructions in the pipeline are incorrect.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a control hazard!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fix, we need to convert the incorrect instructions in the pipeline to no-ops.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fix is called </a:t>
            </a:r>
            <a:r>
              <a:rPr lang="en" i="1"/>
              <a:t>flushing</a:t>
            </a:r>
            <a:r>
              <a:rPr lang="en"/>
              <a:t> the pipeline.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sp>
        <p:nvSpPr>
          <p:cNvPr id="2587" name="Google Shape;2587;p10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Every time we take a branch or jump, we lose 3 cycles to no-ops.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Branch prediction.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and guess whether the branch will be taken.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flush the pipeline if we guess wrong.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prediction improves performance </a:t>
            </a:r>
            <a:r>
              <a:rPr lang="en" i="1"/>
              <a:t>on average</a:t>
            </a:r>
            <a:r>
              <a:rPr lang="en"/>
              <a:t>, but there's still a penalty for wrong guesses.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our datapath do?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prediction: Our datapath always guesses "not taken" and fetches the next instructions.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Pipelined Datapath</a:t>
            </a:r>
            <a:endParaRPr/>
          </a:p>
        </p:txBody>
      </p:sp>
      <p:sp>
        <p:nvSpPr>
          <p:cNvPr id="2593" name="Google Shape;2593;p10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Note: We lose 3 cycles on a branch/jump, because updated PC is written back in MEM stage. While this happens, 3 instructions are in pipeline and need to be flushed.</a:t>
            </a:r>
            <a:endParaRPr sz="1600"/>
          </a:p>
        </p:txBody>
      </p:sp>
      <p:sp>
        <p:nvSpPr>
          <p:cNvPr id="2594" name="Google Shape;2594;p101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101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101"/>
          <p:cNvSpPr/>
          <p:nvPr/>
        </p:nvSpPr>
        <p:spPr>
          <a:xfrm>
            <a:off x="356925" y="1617225"/>
            <a:ext cx="1308950" cy="458300"/>
          </a:xfrm>
          <a:custGeom>
            <a:avLst/>
            <a:gdLst/>
            <a:ahLst/>
            <a:cxnLst/>
            <a:rect l="l" t="t" r="r" b="b"/>
            <a:pathLst>
              <a:path w="52358" h="18332" extrusionOk="0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97" name="Google Shape;2597;p101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8" name="Google Shape;2598;p101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9" name="Google Shape;2599;p101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0" name="Google Shape;2600;p101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2601" name="Google Shape;2601;p101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01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Branch Comp</a:t>
              </a:r>
              <a:endParaRPr sz="1000"/>
            </a:p>
          </p:txBody>
        </p:sp>
      </p:grpSp>
      <p:grpSp>
        <p:nvGrpSpPr>
          <p:cNvPr id="2603" name="Google Shape;2603;p101"/>
          <p:cNvGrpSpPr/>
          <p:nvPr/>
        </p:nvGrpSpPr>
        <p:grpSpPr>
          <a:xfrm>
            <a:off x="4340498" y="4057784"/>
            <a:ext cx="486408" cy="319500"/>
            <a:chOff x="4447206" y="4057784"/>
            <a:chExt cx="426300" cy="319500"/>
          </a:xfrm>
        </p:grpSpPr>
        <p:sp>
          <p:nvSpPr>
            <p:cNvPr id="2604" name="Google Shape;2604;p101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01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Imm Gen</a:t>
              </a:r>
              <a:endParaRPr sz="1000"/>
            </a:p>
          </p:txBody>
        </p:sp>
      </p:grpSp>
      <p:sp>
        <p:nvSpPr>
          <p:cNvPr id="2606" name="Google Shape;2606;p101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RegFile</a:t>
            </a:r>
            <a:endParaRPr sz="1300"/>
          </a:p>
        </p:txBody>
      </p:sp>
      <p:grpSp>
        <p:nvGrpSpPr>
          <p:cNvPr id="2607" name="Google Shape;2607;p101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608" name="Google Shape;2608;p10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0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cxnSp>
        <p:nvCxnSpPr>
          <p:cNvPr id="2610" name="Google Shape;2610;p101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1" name="Google Shape;2611;p101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2" name="Google Shape;2612;p101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3" name="Google Shape;2613;p101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4" name="Google Shape;2614;p101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5" name="Google Shape;2615;p101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6" name="Google Shape;2616;p101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7" name="Google Shape;2617;p101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8" name="Google Shape;2618;p101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19" name="Google Shape;2619;p101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20" name="Google Shape;2620;p101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21" name="Google Shape;2621;p101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2" name="Google Shape;2622;p101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3" name="Google Shape;2623;p101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BSel</a:t>
            </a:r>
            <a:endParaRPr sz="800"/>
          </a:p>
        </p:txBody>
      </p:sp>
      <p:cxnSp>
        <p:nvCxnSpPr>
          <p:cNvPr id="2624" name="Google Shape;2624;p101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25" name="Google Shape;2625;p101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26" name="Google Shape;2626;p101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RegWriteData</a:t>
            </a:r>
            <a:endParaRPr sz="900"/>
          </a:p>
        </p:txBody>
      </p:sp>
      <p:sp>
        <p:nvSpPr>
          <p:cNvPr id="2627" name="Google Shape;2627;p101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RegWriteIndex</a:t>
            </a:r>
            <a:endParaRPr sz="900"/>
          </a:p>
        </p:txBody>
      </p:sp>
      <p:sp>
        <p:nvSpPr>
          <p:cNvPr id="2628" name="Google Shape;2628;p101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RegReadIndex1</a:t>
            </a:r>
            <a:endParaRPr sz="900"/>
          </a:p>
        </p:txBody>
      </p:sp>
      <p:sp>
        <p:nvSpPr>
          <p:cNvPr id="2629" name="Google Shape;2629;p101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RegReadIndex2</a:t>
            </a:r>
            <a:endParaRPr sz="900"/>
          </a:p>
        </p:txBody>
      </p:sp>
      <p:sp>
        <p:nvSpPr>
          <p:cNvPr id="2630" name="Google Shape;2630;p101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RegReadData1</a:t>
            </a:r>
            <a:endParaRPr sz="900"/>
          </a:p>
        </p:txBody>
      </p:sp>
      <p:sp>
        <p:nvSpPr>
          <p:cNvPr id="2631" name="Google Shape;2631;p101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sp>
        <p:nvSpPr>
          <p:cNvPr id="2632" name="Google Shape;2632;p101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sp>
        <p:nvSpPr>
          <p:cNvPr id="2633" name="Google Shape;2633;p101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Mem</a:t>
            </a:r>
            <a:endParaRPr sz="700"/>
          </a:p>
        </p:txBody>
      </p:sp>
      <p:sp>
        <p:nvSpPr>
          <p:cNvPr id="2634" name="Google Shape;2634;p101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RegReadData2</a:t>
            </a:r>
            <a:endParaRPr sz="900"/>
          </a:p>
        </p:txBody>
      </p:sp>
      <p:sp>
        <p:nvSpPr>
          <p:cNvPr id="2635" name="Google Shape;2635;p101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inst[24:20]</a:t>
            </a:r>
            <a:endParaRPr sz="700"/>
          </a:p>
        </p:txBody>
      </p:sp>
      <p:sp>
        <p:nvSpPr>
          <p:cNvPr id="2636" name="Google Shape;2636;p101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inst[19:15]</a:t>
            </a:r>
            <a:endParaRPr sz="700"/>
          </a:p>
        </p:txBody>
      </p:sp>
      <p:cxnSp>
        <p:nvCxnSpPr>
          <p:cNvPr id="2637" name="Google Shape;2637;p101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8" name="Google Shape;2638;p101"/>
          <p:cNvSpPr/>
          <p:nvPr/>
        </p:nvSpPr>
        <p:spPr>
          <a:xfrm>
            <a:off x="6059599" y="2239850"/>
            <a:ext cx="486777" cy="1718950"/>
          </a:xfrm>
          <a:custGeom>
            <a:avLst/>
            <a:gdLst/>
            <a:ahLst/>
            <a:cxnLst/>
            <a:rect l="l" t="t" r="r" b="b"/>
            <a:pathLst>
              <a:path w="25718" h="68758" extrusionOk="0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9" name="Google Shape;2639;p101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ALU</a:t>
            </a:r>
            <a:endParaRPr sz="1300"/>
          </a:p>
        </p:txBody>
      </p:sp>
      <p:sp>
        <p:nvSpPr>
          <p:cNvPr id="2640" name="Google Shape;2640;p101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2641" name="Google Shape;2641;p101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cxnSp>
        <p:nvCxnSpPr>
          <p:cNvPr id="2642" name="Google Shape;2642;p101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3" name="Google Shape;2643;p101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ASel</a:t>
            </a:r>
            <a:endParaRPr sz="800"/>
          </a:p>
        </p:txBody>
      </p:sp>
      <p:sp>
        <p:nvSpPr>
          <p:cNvPr id="2644" name="Google Shape;2644;p101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BrEq</a:t>
            </a:r>
            <a:endParaRPr sz="800"/>
          </a:p>
        </p:txBody>
      </p:sp>
      <p:sp>
        <p:nvSpPr>
          <p:cNvPr id="2645" name="Google Shape;2645;p101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BrLT</a:t>
            </a:r>
            <a:endParaRPr sz="800"/>
          </a:p>
        </p:txBody>
      </p:sp>
      <p:sp>
        <p:nvSpPr>
          <p:cNvPr id="2646" name="Google Shape;2646;p101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</a:t>
            </a:r>
            <a:endParaRPr sz="800"/>
          </a:p>
        </p:txBody>
      </p:sp>
      <p:cxnSp>
        <p:nvCxnSpPr>
          <p:cNvPr id="2647" name="Google Shape;2647;p101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8" name="Google Shape;2648;p101"/>
          <p:cNvSpPr/>
          <p:nvPr/>
        </p:nvSpPr>
        <p:spPr>
          <a:xfrm>
            <a:off x="4583849" y="2768700"/>
            <a:ext cx="230758" cy="209875"/>
          </a:xfrm>
          <a:custGeom>
            <a:avLst/>
            <a:gdLst/>
            <a:ahLst/>
            <a:cxnLst/>
            <a:rect l="l" t="t" r="r" b="b"/>
            <a:pathLst>
              <a:path w="4597" h="8395" extrusionOk="0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49" name="Google Shape;2649;p101"/>
          <p:cNvSpPr/>
          <p:nvPr/>
        </p:nvSpPr>
        <p:spPr>
          <a:xfrm>
            <a:off x="4583849" y="3125150"/>
            <a:ext cx="234194" cy="358125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650" name="Google Shape;2650;p101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651" name="Google Shape;2651;p101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1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DMEM</a:t>
              </a:r>
              <a:endParaRPr sz="1300"/>
            </a:p>
          </p:txBody>
        </p:sp>
        <p:sp>
          <p:nvSpPr>
            <p:cNvPr id="2653" name="Google Shape;2653;p101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MemWEn</a:t>
              </a:r>
              <a:endParaRPr sz="900"/>
            </a:p>
          </p:txBody>
        </p:sp>
        <p:sp>
          <p:nvSpPr>
            <p:cNvPr id="2654" name="Google Shape;2654;p101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MemReadData</a:t>
              </a:r>
              <a:endParaRPr sz="900"/>
            </a:p>
          </p:txBody>
        </p:sp>
        <p:sp>
          <p:nvSpPr>
            <p:cNvPr id="2655" name="Google Shape;2655;p101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MemWriteData</a:t>
              </a:r>
              <a:endParaRPr sz="900"/>
            </a:p>
          </p:txBody>
        </p:sp>
        <p:sp>
          <p:nvSpPr>
            <p:cNvPr id="2656" name="Google Shape;2656;p101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MemAddress</a:t>
              </a:r>
              <a:endParaRPr sz="900"/>
            </a:p>
          </p:txBody>
        </p:sp>
        <p:sp>
          <p:nvSpPr>
            <p:cNvPr id="2657" name="Google Shape;2657;p101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8" name="Google Shape;2658;p101"/>
          <p:cNvSpPr/>
          <p:nvPr/>
        </p:nvSpPr>
        <p:spPr>
          <a:xfrm>
            <a:off x="5469974" y="3482575"/>
            <a:ext cx="1489336" cy="550330"/>
          </a:xfrm>
          <a:custGeom>
            <a:avLst/>
            <a:gdLst/>
            <a:ahLst/>
            <a:cxnLst/>
            <a:rect l="l" t="t" r="r" b="b"/>
            <a:pathLst>
              <a:path w="63161" h="22652" extrusionOk="0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59" name="Google Shape;2659;p101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ALUSel</a:t>
            </a:r>
            <a:endParaRPr sz="800"/>
          </a:p>
        </p:txBody>
      </p:sp>
      <p:cxnSp>
        <p:nvCxnSpPr>
          <p:cNvPr id="2660" name="Google Shape;2660;p101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1" name="Google Shape;2661;p101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ImmSel</a:t>
            </a:r>
            <a:endParaRPr sz="800"/>
          </a:p>
        </p:txBody>
      </p:sp>
      <p:sp>
        <p:nvSpPr>
          <p:cNvPr id="2662" name="Google Shape;2662;p101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RegWEn</a:t>
            </a:r>
            <a:endParaRPr sz="800"/>
          </a:p>
        </p:txBody>
      </p:sp>
      <p:sp>
        <p:nvSpPr>
          <p:cNvPr id="2663" name="Google Shape;2663;p101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MemRW</a:t>
            </a:r>
            <a:endParaRPr sz="800"/>
          </a:p>
        </p:txBody>
      </p:sp>
      <p:sp>
        <p:nvSpPr>
          <p:cNvPr id="2664" name="Google Shape;2664;p101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WBSel</a:t>
            </a:r>
            <a:endParaRPr sz="800"/>
          </a:p>
        </p:txBody>
      </p:sp>
      <p:sp>
        <p:nvSpPr>
          <p:cNvPr id="2665" name="Google Shape;2665;p101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RegWEn</a:t>
            </a:r>
            <a:endParaRPr sz="900"/>
          </a:p>
        </p:txBody>
      </p:sp>
      <p:sp>
        <p:nvSpPr>
          <p:cNvPr id="2666" name="Google Shape;2666;p101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PC+4</a:t>
            </a:r>
            <a:endParaRPr sz="700"/>
          </a:p>
        </p:txBody>
      </p:sp>
      <p:cxnSp>
        <p:nvCxnSpPr>
          <p:cNvPr id="2667" name="Google Shape;2667;p101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8" name="Google Shape;2668;p101"/>
          <p:cNvSpPr/>
          <p:nvPr/>
        </p:nvSpPr>
        <p:spPr>
          <a:xfrm>
            <a:off x="8075885" y="1455777"/>
            <a:ext cx="283151" cy="1542420"/>
          </a:xfrm>
          <a:custGeom>
            <a:avLst/>
            <a:gdLst/>
            <a:ahLst/>
            <a:cxnLst/>
            <a:rect l="l" t="t" r="r" b="b"/>
            <a:pathLst>
              <a:path w="9328" h="37044" extrusionOk="0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9" name="Google Shape;2669;p101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70" name="Google Shape;2670;p101"/>
          <p:cNvSpPr/>
          <p:nvPr/>
        </p:nvSpPr>
        <p:spPr>
          <a:xfrm>
            <a:off x="310649" y="1457425"/>
            <a:ext cx="434320" cy="856191"/>
          </a:xfrm>
          <a:custGeom>
            <a:avLst/>
            <a:gdLst/>
            <a:ahLst/>
            <a:cxnLst/>
            <a:rect l="l" t="t" r="r" b="b"/>
            <a:pathLst>
              <a:path w="8994" h="19521" extrusionOk="0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71" name="Google Shape;2671;p101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PCSel</a:t>
            </a:r>
            <a:endParaRPr sz="800"/>
          </a:p>
        </p:txBody>
      </p:sp>
      <p:sp>
        <p:nvSpPr>
          <p:cNvPr id="2672" name="Google Shape;2672;p101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(ID)</a:t>
            </a:r>
            <a:endParaRPr sz="800"/>
          </a:p>
        </p:txBody>
      </p:sp>
      <p:grpSp>
        <p:nvGrpSpPr>
          <p:cNvPr id="2673" name="Google Shape;2673;p101"/>
          <p:cNvGrpSpPr/>
          <p:nvPr/>
        </p:nvGrpSpPr>
        <p:grpSpPr>
          <a:xfrm>
            <a:off x="1086608" y="1907022"/>
            <a:ext cx="213600" cy="620520"/>
            <a:chOff x="1345609" y="1907022"/>
            <a:chExt cx="213600" cy="620520"/>
          </a:xfrm>
        </p:grpSpPr>
        <p:sp>
          <p:nvSpPr>
            <p:cNvPr id="2674" name="Google Shape;2674;p10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</a:t>
              </a:r>
              <a:endParaRPr sz="1000"/>
            </a:p>
          </p:txBody>
        </p:sp>
      </p:grpSp>
      <p:sp>
        <p:nvSpPr>
          <p:cNvPr id="2677" name="Google Shape;2677;p101"/>
          <p:cNvSpPr/>
          <p:nvPr/>
        </p:nvSpPr>
        <p:spPr>
          <a:xfrm>
            <a:off x="1367096" y="2170325"/>
            <a:ext cx="159901" cy="986030"/>
          </a:xfrm>
          <a:custGeom>
            <a:avLst/>
            <a:gdLst/>
            <a:ahLst/>
            <a:cxnLst/>
            <a:rect l="l" t="t" r="r" b="b"/>
            <a:pathLst>
              <a:path w="3065" h="40242" extrusionOk="0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678" name="Google Shape;2678;p101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2679" name="Google Shape;2679;p101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name="adj" fmla="val 4135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1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2681" name="Google Shape;2681;p101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</a:t>
              </a:r>
              <a:endParaRPr sz="1000"/>
            </a:p>
          </p:txBody>
        </p:sp>
        <p:sp>
          <p:nvSpPr>
            <p:cNvPr id="2682" name="Google Shape;2682;p101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</p:grpSp>
      <p:grpSp>
        <p:nvGrpSpPr>
          <p:cNvPr id="2683" name="Google Shape;2683;p101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2684" name="Google Shape;2684;p10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686" name="Google Shape;2686;p10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grpSp>
        <p:nvGrpSpPr>
          <p:cNvPr id="2687" name="Google Shape;2687;p101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2688" name="Google Shape;2688;p10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2690" name="Google Shape;2690;p10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</p:grpSp>
      <p:grpSp>
        <p:nvGrpSpPr>
          <p:cNvPr id="2691" name="Google Shape;2691;p101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692" name="Google Shape;2692;p10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name="adj" fmla="val 41626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0</a:t>
              </a:r>
              <a:endParaRPr sz="900"/>
            </a:p>
          </p:txBody>
        </p:sp>
        <p:sp>
          <p:nvSpPr>
            <p:cNvPr id="2694" name="Google Shape;2694;p10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</p:grpSp>
      <p:sp>
        <p:nvSpPr>
          <p:cNvPr id="2695" name="Google Shape;2695;p101"/>
          <p:cNvSpPr/>
          <p:nvPr/>
        </p:nvSpPr>
        <p:spPr>
          <a:xfrm>
            <a:off x="4580524" y="3722700"/>
            <a:ext cx="1069327" cy="336852"/>
          </a:xfrm>
          <a:custGeom>
            <a:avLst/>
            <a:gdLst/>
            <a:ahLst/>
            <a:cxnLst/>
            <a:rect l="l" t="t" r="r" b="b"/>
            <a:pathLst>
              <a:path w="6330" h="14325" extrusionOk="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96" name="Google Shape;2696;p101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101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101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IMEM</a:t>
            </a:r>
            <a:endParaRPr sz="1300"/>
          </a:p>
        </p:txBody>
      </p:sp>
      <p:sp>
        <p:nvSpPr>
          <p:cNvPr id="2699" name="Google Shape;2699;p101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sp>
        <p:nvSpPr>
          <p:cNvPr id="2700" name="Google Shape;2700;p101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101"/>
          <p:cNvSpPr/>
          <p:nvPr/>
        </p:nvSpPr>
        <p:spPr>
          <a:xfrm>
            <a:off x="2400300" y="1300175"/>
            <a:ext cx="6415100" cy="1933575"/>
          </a:xfrm>
          <a:custGeom>
            <a:avLst/>
            <a:gdLst/>
            <a:ahLst/>
            <a:cxnLst/>
            <a:rect l="l" t="t" r="r" b="b"/>
            <a:pathLst>
              <a:path w="256604" h="77343" extrusionOk="0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702" name="Google Shape;2702;p101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3" name="Google Shape;2703;p101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4" name="Google Shape;2704;p101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5" name="Google Shape;2705;p101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6" name="Google Shape;2706;p101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7" name="Google Shape;2707;p101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8" name="Google Shape;2708;p101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9" name="Google Shape;2709;p101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0" name="Google Shape;2710;p101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1" name="Google Shape;2711;p101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2" name="Google Shape;2712;p101"/>
          <p:cNvSpPr/>
          <p:nvPr/>
        </p:nvSpPr>
        <p:spPr>
          <a:xfrm>
            <a:off x="5293525" y="1229325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3" name="Google Shape;2713;p101"/>
          <p:cNvSpPr/>
          <p:nvPr/>
        </p:nvSpPr>
        <p:spPr>
          <a:xfrm>
            <a:off x="6487523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4" name="Google Shape;2714;p101"/>
          <p:cNvSpPr/>
          <p:nvPr/>
        </p:nvSpPr>
        <p:spPr>
          <a:xfrm flipH="1">
            <a:off x="7046125" y="13926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5" name="Google Shape;2715;p101"/>
          <p:cNvSpPr/>
          <p:nvPr/>
        </p:nvSpPr>
        <p:spPr>
          <a:xfrm rot="-5400000" flipH="1">
            <a:off x="6773813" y="2002253"/>
            <a:ext cx="69650" cy="137800"/>
          </a:xfrm>
          <a:custGeom>
            <a:avLst/>
            <a:gdLst/>
            <a:ahLst/>
            <a:cxnLst/>
            <a:rect l="l" t="t" r="r" b="b"/>
            <a:pathLst>
              <a:path w="2786" h="5512" extrusionOk="0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6" name="Google Shape;2716;p101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ALU</a:t>
            </a:r>
            <a:endParaRPr sz="700"/>
          </a:p>
        </p:txBody>
      </p:sp>
      <p:grpSp>
        <p:nvGrpSpPr>
          <p:cNvPr id="2717" name="Google Shape;2717;p101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2718" name="Google Shape;2718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101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2721" name="Google Shape;2721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3" name="Google Shape;2723;p101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2724" name="Google Shape;2724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6" name="Google Shape;2726;p101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2727" name="Google Shape;2727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101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2730" name="Google Shape;2730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2" name="Google Shape;2732;p101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2733" name="Google Shape;2733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101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2736" name="Google Shape;2736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101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2739" name="Google Shape;2739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1" name="Google Shape;2741;p101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42" name="Google Shape;2742;p101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43" name="Google Shape;2743;p101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RegReadData1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44" name="Google Shape;2744;p101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45" name="Google Shape;2745;p101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46" name="Google Shape;2746;p101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RegReadData2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47" name="Google Shape;2747;p101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ALU Out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48" name="Google Shape;2748;p101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Reg Write Data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49" name="Google Shape;2749;p101"/>
          <p:cNvSpPr/>
          <p:nvPr/>
        </p:nvSpPr>
        <p:spPr>
          <a:xfrm>
            <a:off x="5103650" y="2169075"/>
            <a:ext cx="541525" cy="365850"/>
          </a:xfrm>
          <a:custGeom>
            <a:avLst/>
            <a:gdLst/>
            <a:ahLst/>
            <a:cxnLst/>
            <a:rect l="l" t="t" r="r" b="b"/>
            <a:pathLst>
              <a:path w="21661" h="14634" extrusionOk="0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750" name="Google Shape;2750;p101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2751" name="Google Shape;2751;p10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name="adj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0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+4</a:t>
              </a:r>
              <a:endParaRPr sz="1000"/>
            </a:p>
          </p:txBody>
        </p:sp>
      </p:grpSp>
      <p:grpSp>
        <p:nvGrpSpPr>
          <p:cNvPr id="2753" name="Google Shape;2753;p101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2754" name="Google Shape;2754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101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PC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57" name="Google Shape;2757;p101"/>
          <p:cNvSpPr/>
          <p:nvPr/>
        </p:nvSpPr>
        <p:spPr>
          <a:xfrm>
            <a:off x="7623775" y="2170100"/>
            <a:ext cx="729000" cy="1053725"/>
          </a:xfrm>
          <a:custGeom>
            <a:avLst/>
            <a:gdLst/>
            <a:ahLst/>
            <a:cxnLst/>
            <a:rect l="l" t="t" r="r" b="b"/>
            <a:pathLst>
              <a:path w="29160" h="42149" extrusionOk="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758" name="Google Shape;2758;p101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9" name="Google Shape;2759;p101"/>
          <p:cNvSpPr/>
          <p:nvPr/>
        </p:nvSpPr>
        <p:spPr>
          <a:xfrm>
            <a:off x="5730025" y="2899975"/>
            <a:ext cx="189900" cy="2038925"/>
          </a:xfrm>
          <a:custGeom>
            <a:avLst/>
            <a:gdLst/>
            <a:ahLst/>
            <a:cxnLst/>
            <a:rect l="l" t="t" r="r" b="b"/>
            <a:pathLst>
              <a:path w="7596" h="81557" extrusionOk="0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760" name="Google Shape;2760;p101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1" name="Google Shape;2761;p101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01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(EX)</a:t>
            </a:r>
            <a:endParaRPr sz="800"/>
          </a:p>
        </p:txBody>
      </p:sp>
      <p:cxnSp>
        <p:nvCxnSpPr>
          <p:cNvPr id="2763" name="Google Shape;2763;p101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4" name="Google Shape;2764;p101"/>
          <p:cNvSpPr/>
          <p:nvPr/>
        </p:nvSpPr>
        <p:spPr>
          <a:xfrm>
            <a:off x="4207125" y="4205875"/>
            <a:ext cx="127804" cy="359500"/>
          </a:xfrm>
          <a:custGeom>
            <a:avLst/>
            <a:gdLst/>
            <a:ahLst/>
            <a:cxnLst/>
            <a:rect l="l" t="t" r="r" b="b"/>
            <a:pathLst>
              <a:path w="4093" h="14380" extrusionOk="0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765" name="Google Shape;2765;p101"/>
          <p:cNvGrpSpPr/>
          <p:nvPr/>
        </p:nvGrpSpPr>
        <p:grpSpPr>
          <a:xfrm>
            <a:off x="6599223" y="4451900"/>
            <a:ext cx="120002" cy="314809"/>
            <a:chOff x="2058691" y="2977967"/>
            <a:chExt cx="120002" cy="314809"/>
          </a:xfrm>
        </p:grpSpPr>
        <p:sp>
          <p:nvSpPr>
            <p:cNvPr id="2766" name="Google Shape;2766;p101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8" name="Google Shape;2768;p101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69" name="Google Shape;2769;p101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(M)</a:t>
            </a:r>
            <a:endParaRPr sz="800"/>
          </a:p>
        </p:txBody>
      </p:sp>
      <p:cxnSp>
        <p:nvCxnSpPr>
          <p:cNvPr id="2770" name="Google Shape;2770;p101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71" name="Google Shape;2771;p101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2772" name="Google Shape;2772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101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75" name="Google Shape;2775;p101"/>
          <p:cNvSpPr/>
          <p:nvPr/>
        </p:nvSpPr>
        <p:spPr>
          <a:xfrm>
            <a:off x="8447975" y="3637575"/>
            <a:ext cx="382150" cy="1300477"/>
          </a:xfrm>
          <a:custGeom>
            <a:avLst/>
            <a:gdLst/>
            <a:ahLst/>
            <a:cxnLst/>
            <a:rect l="l" t="t" r="r" b="b"/>
            <a:pathLst>
              <a:path w="15286" h="37019" extrusionOk="0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76" name="Google Shape;2776;p101"/>
          <p:cNvSpPr/>
          <p:nvPr/>
        </p:nvSpPr>
        <p:spPr>
          <a:xfrm>
            <a:off x="8669850" y="4936431"/>
            <a:ext cx="475400" cy="147600"/>
          </a:xfrm>
          <a:custGeom>
            <a:avLst/>
            <a:gdLst/>
            <a:ahLst/>
            <a:cxnLst/>
            <a:rect l="l" t="t" r="r" b="b"/>
            <a:pathLst>
              <a:path w="19016" h="5904" extrusionOk="0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7" name="Google Shape;2777;p101"/>
          <p:cNvSpPr/>
          <p:nvPr/>
        </p:nvSpPr>
        <p:spPr>
          <a:xfrm>
            <a:off x="-541" y="4939450"/>
            <a:ext cx="984950" cy="144075"/>
          </a:xfrm>
          <a:custGeom>
            <a:avLst/>
            <a:gdLst/>
            <a:ahLst/>
            <a:cxnLst/>
            <a:rect l="l" t="t" r="r" b="b"/>
            <a:pathLst>
              <a:path w="39398" h="5763" extrusionOk="0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8" name="Google Shape;2778;p101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inst (WB)</a:t>
            </a:r>
            <a:endParaRPr sz="800"/>
          </a:p>
        </p:txBody>
      </p:sp>
      <p:cxnSp>
        <p:nvCxnSpPr>
          <p:cNvPr id="2779" name="Google Shape;2779;p101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0" name="Google Shape;2780;p101"/>
          <p:cNvSpPr/>
          <p:nvPr/>
        </p:nvSpPr>
        <p:spPr>
          <a:xfrm>
            <a:off x="100" y="4566550"/>
            <a:ext cx="226225" cy="371475"/>
          </a:xfrm>
          <a:custGeom>
            <a:avLst/>
            <a:gdLst/>
            <a:ahLst/>
            <a:cxnLst/>
            <a:rect l="l" t="t" r="r" b="b"/>
            <a:pathLst>
              <a:path w="9049" h="14859" extrusionOk="0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781" name="Google Shape;2781;p101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2" name="Google Shape;2782;p101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3" name="Google Shape;2783;p101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</a:t>
            </a:r>
            <a:endParaRPr sz="900"/>
          </a:p>
        </p:txBody>
      </p:sp>
      <p:grpSp>
        <p:nvGrpSpPr>
          <p:cNvPr id="2784" name="Google Shape;2784;p101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2785" name="Google Shape;2785;p101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01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7" name="Google Shape;2787;p101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inst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788" name="Google Shape;2788;p101"/>
          <p:cNvSpPr/>
          <p:nvPr/>
        </p:nvSpPr>
        <p:spPr>
          <a:xfrm>
            <a:off x="2287475" y="1179275"/>
            <a:ext cx="6764025" cy="3389425"/>
          </a:xfrm>
          <a:custGeom>
            <a:avLst/>
            <a:gdLst/>
            <a:ahLst/>
            <a:cxnLst/>
            <a:rect l="l" t="t" r="r" b="b"/>
            <a:pathLst>
              <a:path w="270561" h="135577" extrusionOk="0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89" name="Google Shape;2789;p101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inst[11:7]</a:t>
            </a:r>
            <a:endParaRPr sz="700"/>
          </a:p>
        </p:txBody>
      </p:sp>
      <p:cxnSp>
        <p:nvCxnSpPr>
          <p:cNvPr id="2790" name="Google Shape;2790;p101"/>
          <p:cNvCxnSpPr/>
          <p:nvPr/>
        </p:nvCxnSpPr>
        <p:spPr>
          <a:xfrm>
            <a:off x="305950" y="1460975"/>
            <a:ext cx="65037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102"/>
          <p:cNvSpPr txBox="1">
            <a:spLocks noGrp="1"/>
          </p:cNvSpPr>
          <p:nvPr>
            <p:ph type="body" idx="1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Measuring Performance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Pipelining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Analogy: Laundry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Pipelining RISC-V Instructions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Pipelined Datapath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Structural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Data Hazards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Stalling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Forwarding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Fixing Data Hazards: Scheduling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Control Hazards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Superscalar Processors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6" name="Google Shape;2796;p102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Superscalar Processors</a:t>
            </a:r>
            <a:endParaRPr/>
          </a:p>
        </p:txBody>
      </p:sp>
      <p:sp>
        <p:nvSpPr>
          <p:cNvPr id="2797" name="Google Shape;2797;p102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21–22, CS 61C, Fall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Time Per Program (1/3)</a:t>
            </a: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"Iron Law" of processor performance: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Instructions per program determined by: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we're trying to 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we implement, e.g. θ(N</a:t>
            </a:r>
            <a:r>
              <a:rPr lang="en" baseline="30000"/>
              <a:t>2</a:t>
            </a:r>
            <a:r>
              <a:rPr lang="en"/>
              <a:t>) or θ(N).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programming language we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compiler we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instruction set architecture (ISA) we use, e.g. x86 or RISC-V.</a:t>
            </a:r>
            <a:endParaRPr/>
          </a:p>
        </p:txBody>
      </p:sp>
      <p:graphicFrame>
        <p:nvGraphicFramePr>
          <p:cNvPr id="341" name="Google Shape;341;p31"/>
          <p:cNvGraphicFramePr/>
          <p:nvPr/>
        </p:nvGraphicFramePr>
        <p:xfrm>
          <a:off x="166547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2" name="Google Shape;342;p31"/>
          <p:cNvCxnSpPr/>
          <p:nvPr/>
        </p:nvCxnSpPr>
        <p:spPr>
          <a:xfrm>
            <a:off x="1831325" y="1349275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1"/>
          <p:cNvCxnSpPr/>
          <p:nvPr/>
        </p:nvCxnSpPr>
        <p:spPr>
          <a:xfrm>
            <a:off x="3399950" y="1349275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1"/>
          <p:cNvCxnSpPr/>
          <p:nvPr/>
        </p:nvCxnSpPr>
        <p:spPr>
          <a:xfrm>
            <a:off x="4905006" y="1349275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31"/>
          <p:cNvCxnSpPr/>
          <p:nvPr/>
        </p:nvCxnSpPr>
        <p:spPr>
          <a:xfrm>
            <a:off x="6327550" y="1349275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1"/>
          <p:cNvSpPr/>
          <p:nvPr/>
        </p:nvSpPr>
        <p:spPr>
          <a:xfrm>
            <a:off x="3330498" y="979575"/>
            <a:ext cx="13173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1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and ISA Design</a:t>
            </a:r>
            <a:endParaRPr/>
          </a:p>
        </p:txBody>
      </p:sp>
      <p:sp>
        <p:nvSpPr>
          <p:cNvPr id="2803" name="Google Shape;2803;p103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RISC-V ISA is designed for pipelining.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instructions are 32 bits wide.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Easy to fetch in one clock cycle, and decode in one clock cycle.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Contrast with CISC (R = Reduced, C = Complex) ISAs like x86:</a:t>
            </a:r>
            <a:br>
              <a:rPr lang="en"/>
            </a:br>
            <a:r>
              <a:rPr lang="en"/>
              <a:t>Instructions can be 1–15 bytes wide!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a small set of standard instruction formats.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decode instruction and read from registers in one stage.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Load/store addressing is conceptually simple.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Stage 3 (EX), use the ALU to compute the address.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Stage 4 (MEM), access memory.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operands are all aligned.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access only takes one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5-stage pipeline is commonplace in many devices: Cars, appliances, etc.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1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Increasing Processor Performance?</a:t>
            </a:r>
            <a:endParaRPr/>
          </a:p>
        </p:txBody>
      </p:sp>
      <p:sp>
        <p:nvSpPr>
          <p:cNvPr id="2809" name="Google Shape;2809;p104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Increase clock rate.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by technology and power dissipation.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Increase pipeline depth.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"Overlap" instruction execution through deeper pipeline, e.g. 10 or 15 stages.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work per stage means shorter clock cycles and lower power.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more potential for all 3 types of hazards!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hazards means more stalling. Cycles per instruction &gt; 1.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Design a </a:t>
            </a:r>
            <a:r>
              <a:rPr lang="en" i="1"/>
              <a:t>superscalar</a:t>
            </a:r>
            <a:r>
              <a:rPr lang="en"/>
              <a:t> processor.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Desktops, laptops, cell phones, etc. often have a few of these, combined with simpler 5-stage pipeline processors.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Superscalar Processors</a:t>
            </a:r>
            <a:endParaRPr/>
          </a:p>
        </p:txBody>
      </p:sp>
      <p:sp>
        <p:nvSpPr>
          <p:cNvPr id="2815" name="Google Shape;2815;p105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38442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Multiple-issue</a:t>
            </a:r>
            <a:r>
              <a:rPr lang="en"/>
              <a:t>: Start multiple instructions per clock cycle.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execution units execute instructions in parallel.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execution has its own pipeline.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CPI &lt; 1: Multiple instructions completed per clock cycle.</a:t>
            </a:r>
            <a:endParaRPr sz="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Dynamic</a:t>
            </a:r>
            <a:r>
              <a:rPr lang="en"/>
              <a:t> "out-of-order" execution: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 instructions dynamically in hardware to reduce impact of hazards.</a:t>
            </a:r>
            <a:endParaRPr sz="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 CS 152 to learn more!</a:t>
            </a:r>
            <a:endParaRPr/>
          </a:p>
        </p:txBody>
      </p:sp>
      <p:pic>
        <p:nvPicPr>
          <p:cNvPr id="2816" name="Google Shape;28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300" y="922244"/>
            <a:ext cx="5085526" cy="349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106"/>
          <p:cNvSpPr/>
          <p:nvPr/>
        </p:nvSpPr>
        <p:spPr>
          <a:xfrm>
            <a:off x="5870800" y="3909925"/>
            <a:ext cx="2834400" cy="731400"/>
          </a:xfrm>
          <a:prstGeom prst="bracketPai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2" name="Google Shape;2822;p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Cycles Per Instruction (CPI)</a:t>
            </a:r>
            <a:endParaRPr/>
          </a:p>
        </p:txBody>
      </p:sp>
      <p:sp>
        <p:nvSpPr>
          <p:cNvPr id="2823" name="Google Shape;2823;p106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16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measure CPI?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we measure CPI on various benchmarks.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benchmark programs from a variety of application domains:</a:t>
            </a:r>
            <a:br>
              <a:rPr lang="en"/>
            </a:br>
            <a:r>
              <a:rPr lang="en"/>
              <a:t>Data compression, code compilation, video decoding, network simulation, etc.</a:t>
            </a:r>
            <a:endParaRPr/>
          </a:p>
        </p:txBody>
      </p:sp>
      <p:graphicFrame>
        <p:nvGraphicFramePr>
          <p:cNvPr id="2824" name="Google Shape;2824;p106"/>
          <p:cNvGraphicFramePr/>
          <p:nvPr/>
        </p:nvGraphicFramePr>
        <p:xfrm>
          <a:off x="2789850" y="21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25" name="Google Shape;2825;p106"/>
          <p:cNvCxnSpPr/>
          <p:nvPr/>
        </p:nvCxnSpPr>
        <p:spPr>
          <a:xfrm>
            <a:off x="2955700" y="2550950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6" name="Google Shape;2826;p106"/>
          <p:cNvCxnSpPr/>
          <p:nvPr/>
        </p:nvCxnSpPr>
        <p:spPr>
          <a:xfrm>
            <a:off x="4524325" y="2550950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7" name="Google Shape;2827;p106"/>
          <p:cNvCxnSpPr/>
          <p:nvPr/>
        </p:nvCxnSpPr>
        <p:spPr>
          <a:xfrm>
            <a:off x="6029381" y="2550950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8" name="Google Shape;2828;p106"/>
          <p:cNvCxnSpPr/>
          <p:nvPr/>
        </p:nvCxnSpPr>
        <p:spPr>
          <a:xfrm>
            <a:off x="7728710" y="2550950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9" name="Google Shape;2829;p106"/>
          <p:cNvSpPr/>
          <p:nvPr/>
        </p:nvSpPr>
        <p:spPr>
          <a:xfrm>
            <a:off x="5918673" y="2198600"/>
            <a:ext cx="13173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106"/>
          <p:cNvSpPr txBox="1"/>
          <p:nvPr/>
        </p:nvSpPr>
        <p:spPr>
          <a:xfrm>
            <a:off x="197100" y="2195050"/>
            <a:ext cx="236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 the "Iron Law" of processor performance: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1" name="Google Shape;2831;p106"/>
          <p:cNvSpPr txBox="1"/>
          <p:nvPr/>
        </p:nvSpPr>
        <p:spPr>
          <a:xfrm>
            <a:off x="2653000" y="3013275"/>
            <a:ext cx="14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measure.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2" name="Google Shape;2832;p106"/>
          <p:cNvSpPr/>
          <p:nvPr/>
        </p:nvSpPr>
        <p:spPr>
          <a:xfrm rot="5400000">
            <a:off x="3248500" y="2452000"/>
            <a:ext cx="285900" cy="1054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3" name="Google Shape;2833;p106"/>
          <p:cNvSpPr txBox="1"/>
          <p:nvPr/>
        </p:nvSpPr>
        <p:spPr>
          <a:xfrm>
            <a:off x="4375075" y="3013275"/>
            <a:ext cx="147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count.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4" name="Google Shape;2834;p106"/>
          <p:cNvSpPr/>
          <p:nvPr/>
        </p:nvSpPr>
        <p:spPr>
          <a:xfrm rot="5400000">
            <a:off x="4970575" y="2452000"/>
            <a:ext cx="285900" cy="1054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5" name="Google Shape;2835;p106"/>
          <p:cNvSpPr txBox="1"/>
          <p:nvPr/>
        </p:nvSpPr>
        <p:spPr>
          <a:xfrm>
            <a:off x="7356757" y="30492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1/clock rate.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6" name="Google Shape;2836;p106"/>
          <p:cNvSpPr/>
          <p:nvPr/>
        </p:nvSpPr>
        <p:spPr>
          <a:xfrm rot="5400000">
            <a:off x="7872346" y="2544850"/>
            <a:ext cx="285900" cy="94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37" name="Google Shape;2837;p106"/>
          <p:cNvGraphicFramePr/>
          <p:nvPr/>
        </p:nvGraphicFramePr>
        <p:xfrm>
          <a:off x="2564400" y="391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3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÷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38" name="Google Shape;2838;p106"/>
          <p:cNvCxnSpPr/>
          <p:nvPr/>
        </p:nvCxnSpPr>
        <p:spPr>
          <a:xfrm>
            <a:off x="2699100" y="4303550"/>
            <a:ext cx="1128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9" name="Google Shape;2839;p106"/>
          <p:cNvCxnSpPr/>
          <p:nvPr/>
        </p:nvCxnSpPr>
        <p:spPr>
          <a:xfrm>
            <a:off x="5994225" y="4303550"/>
            <a:ext cx="122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0" name="Google Shape;2840;p106"/>
          <p:cNvCxnSpPr/>
          <p:nvPr/>
        </p:nvCxnSpPr>
        <p:spPr>
          <a:xfrm>
            <a:off x="7995923" y="4303550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1" name="Google Shape;2841;p106"/>
          <p:cNvSpPr/>
          <p:nvPr/>
        </p:nvSpPr>
        <p:spPr>
          <a:xfrm>
            <a:off x="2604448" y="3931450"/>
            <a:ext cx="13173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106"/>
          <p:cNvSpPr txBox="1"/>
          <p:nvPr/>
        </p:nvSpPr>
        <p:spPr>
          <a:xfrm>
            <a:off x="197100" y="3945250"/>
            <a:ext cx="236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Rearrange terms to solve for CPI: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3" name="Google Shape;2843;p106"/>
          <p:cNvCxnSpPr/>
          <p:nvPr/>
        </p:nvCxnSpPr>
        <p:spPr>
          <a:xfrm>
            <a:off x="4432475" y="4303550"/>
            <a:ext cx="93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A53 Benchmark</a:t>
            </a:r>
            <a:endParaRPr/>
          </a:p>
        </p:txBody>
      </p:sp>
      <p:sp>
        <p:nvSpPr>
          <p:cNvPr id="2849" name="Google Shape;2849;p10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39834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ARM Cortex-A53 Core: 2 GHz, dual-issue processor: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BIPS (billion instructions per second).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Peak CPI = 0.5.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instruction/pipeline dependencies reduce performance.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CPI &lt; 1, we can also measure in terms of IPC (Instructions Per Cycle).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parallelism and performance later in CS 61C!</a:t>
            </a:r>
            <a:endParaRPr/>
          </a:p>
        </p:txBody>
      </p:sp>
      <p:pic>
        <p:nvPicPr>
          <p:cNvPr id="2850" name="Google Shape;285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995" y="1142620"/>
            <a:ext cx="4729875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Time Per Program (2/3)</a:t>
            </a:r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"Iron Law" of processor performance: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clock cycles per instruction (CPI) determined by: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instruction set architecture (ISA).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implementation and microarchitecture, e.g. our datapath design.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datapath we made, CPI = 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complex instructions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/>
              <a:t>), CPI &gt; 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see CPI &lt; 1 processors later.</a:t>
            </a:r>
            <a:endParaRPr/>
          </a:p>
        </p:txBody>
      </p:sp>
      <p:graphicFrame>
        <p:nvGraphicFramePr>
          <p:cNvPr id="353" name="Google Shape;353;p32"/>
          <p:cNvGraphicFramePr/>
          <p:nvPr/>
        </p:nvGraphicFramePr>
        <p:xfrm>
          <a:off x="1665475" y="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{F05C4E05-A39C-408F-87C0-B1F58C5A67F5}</a:tableStyleId>
              </a:tblPr>
              <a:tblGrid>
                <a:gridCol w="12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4" name="Google Shape;354;p32"/>
          <p:cNvCxnSpPr/>
          <p:nvPr/>
        </p:nvCxnSpPr>
        <p:spPr>
          <a:xfrm>
            <a:off x="1831325" y="1349275"/>
            <a:ext cx="87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3399950" y="1349275"/>
            <a:ext cx="117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4905006" y="1349275"/>
            <a:ext cx="108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6327550" y="1349275"/>
            <a:ext cx="580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32"/>
          <p:cNvSpPr/>
          <p:nvPr/>
        </p:nvSpPr>
        <p:spPr>
          <a:xfrm>
            <a:off x="4794298" y="979575"/>
            <a:ext cx="1317300" cy="70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1E71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7303</Words>
  <Application>Microsoft Office PowerPoint</Application>
  <PresentationFormat>On-screen Show (16:9)</PresentationFormat>
  <Paragraphs>2715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Roboto</vt:lpstr>
      <vt:lpstr>Roboto Light</vt:lpstr>
      <vt:lpstr>Roboto Medium</vt:lpstr>
      <vt:lpstr>Arial</vt:lpstr>
      <vt:lpstr>Consolas</vt:lpstr>
      <vt:lpstr>Courier New</vt:lpstr>
      <vt:lpstr>Simple Lecture</vt:lpstr>
      <vt:lpstr>PowerPoint Presentation</vt:lpstr>
      <vt:lpstr>Measuring Performance</vt:lpstr>
      <vt:lpstr>The Single-Cycle RISC-V Datapath</vt:lpstr>
      <vt:lpstr>Instruction Timing</vt:lpstr>
      <vt:lpstr>Analogy: Transportation</vt:lpstr>
      <vt:lpstr>Measuring Performance in Computers</vt:lpstr>
      <vt:lpstr>Optimizing Time Per Program</vt:lpstr>
      <vt:lpstr>Optimizing Time Per Program (1/3)</vt:lpstr>
      <vt:lpstr>Optimizing Time Per Program (2/3)</vt:lpstr>
      <vt:lpstr>Optimizing Time Per Program (3/3)</vt:lpstr>
      <vt:lpstr>Optimizing Time Per Program</vt:lpstr>
      <vt:lpstr>Optimizing Energy Per Program (1/2)</vt:lpstr>
      <vt:lpstr>Optimizing Energy Per Program (2/2)</vt:lpstr>
      <vt:lpstr>Optimizing Tasks Per Second</vt:lpstr>
      <vt:lpstr>Pipelining Analogy: Laundry</vt:lpstr>
      <vt:lpstr>Pipelining Analogy: Laundry</vt:lpstr>
      <vt:lpstr>Laundry Timing Diagram</vt:lpstr>
      <vt:lpstr>Sequential Laundry</vt:lpstr>
      <vt:lpstr>Sequential Laundry</vt:lpstr>
      <vt:lpstr>Pipelined Laundry</vt:lpstr>
      <vt:lpstr>Pipelined Laundry</vt:lpstr>
      <vt:lpstr>Pipelined Laundry</vt:lpstr>
      <vt:lpstr>Filling and Draining the Pipeline</vt:lpstr>
      <vt:lpstr>Pipelines Are Limited By Slowest Stage</vt:lpstr>
      <vt:lpstr>Pipelining Laundry: Observations</vt:lpstr>
      <vt:lpstr>Pipelining RISC-V Instructions</vt:lpstr>
      <vt:lpstr>Pipeline Timing Diagrams</vt:lpstr>
      <vt:lpstr>Sequential Instructions</vt:lpstr>
      <vt:lpstr>Pipelined Instructions</vt:lpstr>
      <vt:lpstr>Pipelined Instructions</vt:lpstr>
      <vt:lpstr>Pipelined Instructions</vt:lpstr>
      <vt:lpstr>Pipelined Datapath</vt:lpstr>
      <vt:lpstr>Pipelined Datapath</vt:lpstr>
      <vt:lpstr>Pipelined Datapath</vt:lpstr>
      <vt:lpstr>Pipelined Datapath</vt:lpstr>
      <vt:lpstr>Pipelined Datapath</vt:lpstr>
      <vt:lpstr>Pipelined Datapath</vt:lpstr>
      <vt:lpstr>Pipelining Control Logic</vt:lpstr>
      <vt:lpstr>Structural Hazards</vt:lpstr>
      <vt:lpstr>Structural Hazards</vt:lpstr>
      <vt:lpstr>Structural Hazard Example: Regfile</vt:lpstr>
      <vt:lpstr>Structural Hazard Example: Memory Access</vt:lpstr>
      <vt:lpstr>Data Hazards</vt:lpstr>
      <vt:lpstr>Data Hazards</vt:lpstr>
      <vt:lpstr>Data Hazards</vt:lpstr>
      <vt:lpstr>Data Hazard Example (1/2)</vt:lpstr>
      <vt:lpstr>Data Hazard Example (1/2)</vt:lpstr>
      <vt:lpstr>Data Hazard Example (1/2)</vt:lpstr>
      <vt:lpstr>Data Hazard Example (2/2)</vt:lpstr>
      <vt:lpstr>Data Hazard Example (2/2)</vt:lpstr>
      <vt:lpstr>Data Hazard Example (2/2)</vt:lpstr>
      <vt:lpstr>Data Hazard Example (2/2)</vt:lpstr>
      <vt:lpstr>Fixing Data Hazards: Stalling</vt:lpstr>
      <vt:lpstr>Fixing Data Hazards</vt:lpstr>
      <vt:lpstr>Stalling</vt:lpstr>
      <vt:lpstr>Stalling</vt:lpstr>
      <vt:lpstr>Stalling</vt:lpstr>
      <vt:lpstr>Fixing Data Hazards: Forwarding</vt:lpstr>
      <vt:lpstr>Forwarding Example (1/2)</vt:lpstr>
      <vt:lpstr>Forwarding Example (1/2)</vt:lpstr>
      <vt:lpstr>Forwarding</vt:lpstr>
      <vt:lpstr>Adding Forwarding to Datapath (1/2)</vt:lpstr>
      <vt:lpstr>Forwarding Example (2/2)</vt:lpstr>
      <vt:lpstr>Forwarding Example (2/2)</vt:lpstr>
      <vt:lpstr>Forwarding Example (2/2)</vt:lpstr>
      <vt:lpstr>Adding Forwarding to Datapath (2/2)</vt:lpstr>
      <vt:lpstr>Adding Forwarding Control Logic to Datapath</vt:lpstr>
      <vt:lpstr>Fixing Data Hazards: Code Scheduling</vt:lpstr>
      <vt:lpstr>Code Scheduling</vt:lpstr>
      <vt:lpstr>Code Scheduling Example</vt:lpstr>
      <vt:lpstr>Control Hazards</vt:lpstr>
      <vt:lpstr>Control Hazards</vt:lpstr>
      <vt:lpstr>Control Hazards</vt:lpstr>
      <vt:lpstr>Control Hazards</vt:lpstr>
      <vt:lpstr>Control Hazards</vt:lpstr>
      <vt:lpstr>Control Hazards</vt:lpstr>
      <vt:lpstr>Branch Prediction</vt:lpstr>
      <vt:lpstr>Pipelined Datapath</vt:lpstr>
      <vt:lpstr>Superscalar Processors</vt:lpstr>
      <vt:lpstr>Pipelining and ISA Design</vt:lpstr>
      <vt:lpstr>Further Increasing Processor Performance?</vt:lpstr>
      <vt:lpstr>Superscalar Processors</vt:lpstr>
      <vt:lpstr>Computing Cycles Per Instruction (CPI)</vt:lpstr>
      <vt:lpstr>ARM A53 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 Yehia Abdelmonem</cp:lastModifiedBy>
  <cp:revision>5</cp:revision>
  <dcterms:modified xsi:type="dcterms:W3CDTF">2025-01-30T05:02:33Z</dcterms:modified>
</cp:coreProperties>
</file>