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74" r:id="rId3"/>
    <p:sldId id="259" r:id="rId4"/>
    <p:sldId id="318" r:id="rId5"/>
    <p:sldId id="319" r:id="rId6"/>
    <p:sldId id="323" r:id="rId7"/>
    <p:sldId id="320" r:id="rId8"/>
    <p:sldId id="325" r:id="rId9"/>
    <p:sldId id="326" r:id="rId10"/>
    <p:sldId id="324" r:id="rId11"/>
    <p:sldId id="321" r:id="rId12"/>
    <p:sldId id="311" r:id="rId13"/>
    <p:sldId id="322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75668" autoAdjust="0"/>
  </p:normalViewPr>
  <p:slideViewPr>
    <p:cSldViewPr snapToGrid="0">
      <p:cViewPr varScale="1">
        <p:scale>
          <a:sx n="48" d="100"/>
          <a:sy n="48" d="100"/>
        </p:scale>
        <p:origin x="288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2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7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65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59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https://www.ibm.com/cloud/learn/neural-networks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3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https://ailephant.com/glossary/relu-function/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66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https://machinelearningmastery.com/how-to-improve-neural-network-stability-and-modeling-performance-with-data-scaling/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61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8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6/25/2021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6/25/2021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18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7A7B-5B07-4595-BBFD-27AB83D9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and Backward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83DE1-2FA4-47E6-BF08-FBCB71F27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98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4B103-9A3B-48CB-8FF5-E5FFA82BF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Neural Networks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DCC9-6D06-4B8B-B0D4-F130DD482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49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</a:t>
            </a:r>
            <a:r>
              <a:rPr lang="en-US" dirty="0" err="1"/>
              <a:t>word: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CSSConjurer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14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70D1-6185-471B-8D89-F3488E80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F27E4-79B6-4919-8718-E7D52A39F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What is a multilayer perceptron?</a:t>
            </a:r>
          </a:p>
          <a:p>
            <a:pPr marL="342900" indent="-342900">
              <a:buAutoNum type="arabicPeriod"/>
            </a:pPr>
            <a:r>
              <a:rPr lang="en-US" dirty="0"/>
              <a:t>Which approach to improving model stability was the most successful for the example in the reading? Why do </a:t>
            </a:r>
            <a:r>
              <a:rPr lang="en-US"/>
              <a:t>you think that was?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35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18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</a:t>
            </a:r>
            <a:r>
              <a:rPr lang="en-US" spc="0"/>
              <a:t>your homework.</a:t>
            </a:r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How do you evaluate the performance of your model when you’re trying to predict a continuous variable? Why?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 a </a:t>
            </a:r>
            <a:r>
              <a:rPr lang="en-US" dirty="0" err="1"/>
              <a:t>numpy</a:t>
            </a:r>
            <a:r>
              <a:rPr lang="en-US" dirty="0"/>
              <a:t> array [1,2,3,4,5,6] and multiply each value in that array by 3 as simply as possible.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Review Homework (30 mins)</a:t>
            </a:r>
          </a:p>
          <a:p>
            <a:r>
              <a:rPr lang="en-US" dirty="0"/>
              <a:t>Intro to Neural Networks (30 mins)</a:t>
            </a:r>
          </a:p>
          <a:p>
            <a:r>
              <a:rPr lang="en-US" dirty="0"/>
              <a:t>Break (15 mins) </a:t>
            </a:r>
          </a:p>
          <a:p>
            <a:r>
              <a:rPr lang="en-US" dirty="0"/>
              <a:t>Neural Networks (30 mins)</a:t>
            </a:r>
          </a:p>
          <a:p>
            <a:r>
              <a:rPr lang="en-US" dirty="0"/>
              <a:t>Group Exercise (60 mins)</a:t>
            </a:r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E1A43-979E-43E5-8C1F-8326EB2B3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7D0A4-C422-42C6-8E66-F662B3438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continue in this course, you must have completed 17 of the 18 assignments by July 7</a:t>
            </a:r>
            <a:r>
              <a:rPr lang="en-US" baseline="30000" dirty="0"/>
              <a:t>th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Remember, for the whole course, you can miss one assignment, but you must complete all your group projects. </a:t>
            </a:r>
          </a:p>
        </p:txBody>
      </p:sp>
    </p:spTree>
    <p:extLst>
      <p:ext uri="{BB962C8B-B14F-4D97-AF65-F5344CB8AC3E}">
        <p14:creationId xmlns:p14="http://schemas.microsoft.com/office/powerpoint/2010/main" val="115265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0A9A80-E8FE-48ED-A56B-95801B221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544B9-05BC-4819-A434-90EE49FA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CC9BA-9AF8-4387-B950-1E53B70F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822" y="745182"/>
            <a:ext cx="9026153" cy="338643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000"/>
              <a:t>Review Homework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34FEF0-069B-48C5-BACF-9716F030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28693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24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F25DC-D65C-482A-932D-E0EBB56DE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/>
              <a:t>AI is sometimes heralded as the new industrial revolution. If deep learning is the steam engine of this revolution, then data is its coal: the raw material that powers our intelligent machines, without which nothing would be possible – Francois Chollet, AI Researcher and Author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0676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03BF-9DBB-4A5A-96BB-90ABC9ADC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241143" cy="1325562"/>
          </a:xfrm>
        </p:spPr>
        <p:txBody>
          <a:bodyPr>
            <a:normAutofit/>
          </a:bodyPr>
          <a:lstStyle/>
          <a:p>
            <a:r>
              <a:rPr lang="en-US" sz="3000"/>
              <a:t>What is a Neural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B20E1-ABE1-4365-85CC-31A720505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241143" cy="4243182"/>
          </a:xfrm>
        </p:spPr>
        <p:txBody>
          <a:bodyPr>
            <a:normAutofit/>
          </a:bodyPr>
          <a:lstStyle/>
          <a:p>
            <a:r>
              <a:rPr lang="en-US" sz="1600" dirty="0"/>
              <a:t>Process that mimics the human brain to understand patterns in data</a:t>
            </a:r>
          </a:p>
          <a:p>
            <a:r>
              <a:rPr lang="en-US" sz="1600" dirty="0"/>
              <a:t>Each node is a “perceptron”, which is similar to multiple linear regression</a:t>
            </a:r>
          </a:p>
          <a:p>
            <a:r>
              <a:rPr lang="en-US" sz="1600" dirty="0"/>
              <a:t>The result of the perceptron feeds an activation function</a:t>
            </a:r>
          </a:p>
          <a:p>
            <a:r>
              <a:rPr lang="en-US" sz="1600" dirty="0"/>
              <a:t>Hidden layers fine-tune the results until the error is minimized</a:t>
            </a:r>
          </a:p>
          <a:p>
            <a:r>
              <a:rPr lang="en-US" sz="1600" dirty="0"/>
              <a:t>Deep learning algorithm - A neural network with more than three </a:t>
            </a:r>
            <a:r>
              <a:rPr lang="en-US" sz="1600" dirty="0" err="1"/>
              <a:t>laters</a:t>
            </a:r>
            <a:r>
              <a:rPr lang="en-US" sz="1600" dirty="0"/>
              <a:t> </a:t>
            </a:r>
          </a:p>
        </p:txBody>
      </p:sp>
      <p:sp>
        <p:nvSpPr>
          <p:cNvPr id="1028" name="Rectangle 70">
            <a:extLst>
              <a:ext uri="{FF2B5EF4-FFF2-40B4-BE49-F238E27FC236}">
                <a16:creationId xmlns:a16="http://schemas.microsoft.com/office/drawing/2014/main" id="{7F1E7AFF-0BDE-41B0-A9C8-A3E0E9DED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8016" y="0"/>
            <a:ext cx="70848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are Neural Networks? | IBM">
            <a:extLst>
              <a:ext uri="{FF2B5EF4-FFF2-40B4-BE49-F238E27FC236}">
                <a16:creationId xmlns:a16="http://schemas.microsoft.com/office/drawing/2014/main" id="{3F1971BB-20B8-45C3-9AAB-9E711E661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248844"/>
            <a:ext cx="6155736" cy="437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436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FFC1-BC30-4D54-A3CD-02064569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 exercise (5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87B63-156C-43EB-A51C-0AEEC0215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steps your brain goes through when a deer runs out in front of your car? </a:t>
            </a:r>
          </a:p>
        </p:txBody>
      </p:sp>
    </p:spTree>
    <p:extLst>
      <p:ext uri="{BB962C8B-B14F-4D97-AF65-F5344CB8AC3E}">
        <p14:creationId xmlns:p14="http://schemas.microsoft.com/office/powerpoint/2010/main" val="1728566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CB2D-D8A0-43BB-BD25-F23BDC82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767" y="365760"/>
            <a:ext cx="5503200" cy="1325562"/>
          </a:xfrm>
        </p:spPr>
        <p:txBody>
          <a:bodyPr>
            <a:normAutofit/>
          </a:bodyPr>
          <a:lstStyle/>
          <a:p>
            <a:r>
              <a:rPr lang="en-US" dirty="0" err="1"/>
              <a:t>ReLU</a:t>
            </a:r>
            <a:r>
              <a:rPr lang="en-US" dirty="0"/>
              <a:t> and Activation Functions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442888-3029-4F43-941E-A226052F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0559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8C3E31B-4EF2-4BF2-A888-3F49B3802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1867548"/>
            <a:ext cx="4019312" cy="3133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FCF4-3F27-4A27-9B39-81CD1DC55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767" y="1828800"/>
            <a:ext cx="5521094" cy="4351337"/>
          </a:xfrm>
        </p:spPr>
        <p:txBody>
          <a:bodyPr>
            <a:normAutofit/>
          </a:bodyPr>
          <a:lstStyle/>
          <a:p>
            <a:r>
              <a:rPr lang="en-US" dirty="0"/>
              <a:t>Activation functions allow our algorithm to learn more complex patterns in the data</a:t>
            </a:r>
          </a:p>
          <a:p>
            <a:r>
              <a:rPr lang="en-US" dirty="0"/>
              <a:t>Simplest non-linear equation is </a:t>
            </a:r>
            <a:r>
              <a:rPr lang="en-US" dirty="0" err="1"/>
              <a:t>ReLU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if input &gt; 0:</a:t>
            </a:r>
          </a:p>
          <a:p>
            <a:pPr marL="0" indent="0">
              <a:buNone/>
            </a:pPr>
            <a:r>
              <a:rPr lang="en-US" dirty="0"/>
              <a:t>	return input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	return 0</a:t>
            </a:r>
          </a:p>
          <a:p>
            <a:r>
              <a:rPr lang="en-US" dirty="0"/>
              <a:t>Can use more complicated activation functions like tanh, but </a:t>
            </a:r>
            <a:r>
              <a:rPr lang="en-US" dirty="0" err="1"/>
              <a:t>ReLU</a:t>
            </a:r>
            <a:r>
              <a:rPr lang="en-US" dirty="0"/>
              <a:t> is sufficient and super performant for a wide variety of problems</a:t>
            </a:r>
          </a:p>
        </p:txBody>
      </p:sp>
    </p:spTree>
    <p:extLst>
      <p:ext uri="{BB962C8B-B14F-4D97-AF65-F5344CB8AC3E}">
        <p14:creationId xmlns:p14="http://schemas.microsoft.com/office/powerpoint/2010/main" val="17999534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23776</TotalTime>
  <Words>447</Words>
  <Application>Microsoft Office PowerPoint</Application>
  <PresentationFormat>Widescreen</PresentationFormat>
  <Paragraphs>60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Schoolbook</vt:lpstr>
      <vt:lpstr>Slack-Lato</vt:lpstr>
      <vt:lpstr>Wingdings 2</vt:lpstr>
      <vt:lpstr>View</vt:lpstr>
      <vt:lpstr>Week 18</vt:lpstr>
      <vt:lpstr>Warm-up (10 minutes)</vt:lpstr>
      <vt:lpstr>Today's Activities</vt:lpstr>
      <vt:lpstr>Class Memo</vt:lpstr>
      <vt:lpstr>Review Homework</vt:lpstr>
      <vt:lpstr>PowerPoint Presentation</vt:lpstr>
      <vt:lpstr>What is a Neural Network?</vt:lpstr>
      <vt:lpstr>Thought exercise (5 mins)</vt:lpstr>
      <vt:lpstr>ReLU and Activation Functions</vt:lpstr>
      <vt:lpstr>Forward and Backward Propagation</vt:lpstr>
      <vt:lpstr>How do Neural Networks Learn?</vt:lpstr>
      <vt:lpstr>Break (15 Minutes)</vt:lpstr>
      <vt:lpstr>Questions from Reading</vt:lpstr>
      <vt:lpstr>Week 18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723</cp:revision>
  <dcterms:created xsi:type="dcterms:W3CDTF">2020-08-22T14:57:00Z</dcterms:created>
  <dcterms:modified xsi:type="dcterms:W3CDTF">2021-06-28T01:55:33Z</dcterms:modified>
</cp:coreProperties>
</file>