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4" r:id="rId3"/>
    <p:sldId id="259" r:id="rId4"/>
    <p:sldId id="318" r:id="rId5"/>
    <p:sldId id="319" r:id="rId6"/>
    <p:sldId id="320" r:id="rId7"/>
    <p:sldId id="321" r:id="rId8"/>
    <p:sldId id="323" r:id="rId9"/>
    <p:sldId id="324" r:id="rId10"/>
    <p:sldId id="327" r:id="rId11"/>
    <p:sldId id="325" r:id="rId12"/>
    <p:sldId id="326" r:id="rId13"/>
    <p:sldId id="328" r:id="rId14"/>
    <p:sldId id="311" r:id="rId15"/>
    <p:sldId id="32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65" d="100"/>
          <a:sy n="65" d="100"/>
        </p:scale>
        <p:origin x="442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219A0-4809-4D74-B164-68A0E41015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A88CF0-3466-417C-BEC5-7CB1BE0F8B89}">
      <dgm:prSet/>
      <dgm:spPr/>
      <dgm:t>
        <a:bodyPr/>
        <a:lstStyle/>
        <a:p>
          <a:r>
            <a:rPr lang="en-US"/>
            <a:t>Averaging!</a:t>
          </a:r>
        </a:p>
      </dgm:t>
    </dgm:pt>
    <dgm:pt modelId="{F6FDB54C-F993-40AB-8C7D-E7EFE61C2400}" type="parTrans" cxnId="{DD19E7AA-37A1-4C5A-8189-75E62C298AAD}">
      <dgm:prSet/>
      <dgm:spPr/>
      <dgm:t>
        <a:bodyPr/>
        <a:lstStyle/>
        <a:p>
          <a:endParaRPr lang="en-US"/>
        </a:p>
      </dgm:t>
    </dgm:pt>
    <dgm:pt modelId="{99DBDBFE-9045-4CEF-99C9-AA05881F3126}" type="sibTrans" cxnId="{DD19E7AA-37A1-4C5A-8189-75E62C298AAD}">
      <dgm:prSet/>
      <dgm:spPr/>
      <dgm:t>
        <a:bodyPr/>
        <a:lstStyle/>
        <a:p>
          <a:endParaRPr lang="en-US"/>
        </a:p>
      </dgm:t>
    </dgm:pt>
    <dgm:pt modelId="{0BD2AF98-A1AF-457B-9DA6-B9DDC3D89D3D}">
      <dgm:prSet/>
      <dgm:spPr/>
      <dgm:t>
        <a:bodyPr/>
        <a:lstStyle/>
        <a:p>
          <a:r>
            <a:rPr lang="en-US" dirty="0"/>
            <a:t>But, there begs the question: if we only have one training set where do multiple models come from?</a:t>
          </a:r>
        </a:p>
      </dgm:t>
    </dgm:pt>
    <dgm:pt modelId="{8B763A00-8145-4560-9356-7C6EBB5AE5D2}" type="parTrans" cxnId="{2E72BCA6-7FD0-4F07-B5A3-BF7E56D789EC}">
      <dgm:prSet/>
      <dgm:spPr/>
      <dgm:t>
        <a:bodyPr/>
        <a:lstStyle/>
        <a:p>
          <a:endParaRPr lang="en-US"/>
        </a:p>
      </dgm:t>
    </dgm:pt>
    <dgm:pt modelId="{B8154274-8EF5-4089-9EA8-2E10578F4D43}" type="sibTrans" cxnId="{2E72BCA6-7FD0-4F07-B5A3-BF7E56D789EC}">
      <dgm:prSet/>
      <dgm:spPr/>
      <dgm:t>
        <a:bodyPr/>
        <a:lstStyle/>
        <a:p>
          <a:endParaRPr lang="en-US"/>
        </a:p>
      </dgm:t>
    </dgm:pt>
    <dgm:pt modelId="{727266BF-56E7-4964-8F41-CD590153931F}" type="pres">
      <dgm:prSet presAssocID="{E13219A0-4809-4D74-B164-68A0E4101550}" presName="root" presStyleCnt="0">
        <dgm:presLayoutVars>
          <dgm:dir/>
          <dgm:resizeHandles val="exact"/>
        </dgm:presLayoutVars>
      </dgm:prSet>
      <dgm:spPr/>
    </dgm:pt>
    <dgm:pt modelId="{810AC1BC-1B45-4182-9707-168E2A45A40F}" type="pres">
      <dgm:prSet presAssocID="{66A88CF0-3466-417C-BEC5-7CB1BE0F8B89}" presName="compNode" presStyleCnt="0"/>
      <dgm:spPr/>
    </dgm:pt>
    <dgm:pt modelId="{4089E84B-0B00-4A51-8498-419A17F53FED}" type="pres">
      <dgm:prSet presAssocID="{66A88CF0-3466-417C-BEC5-7CB1BE0F8B89}" presName="bgRect" presStyleLbl="bgShp" presStyleIdx="0" presStyleCnt="2"/>
      <dgm:spPr/>
    </dgm:pt>
    <dgm:pt modelId="{EC166178-9101-491A-8C63-C0287ABBB9E5}" type="pres">
      <dgm:prSet presAssocID="{66A88CF0-3466-417C-BEC5-7CB1BE0F8B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125C1760-0AFE-48B0-8222-C49131FD76A2}" type="pres">
      <dgm:prSet presAssocID="{66A88CF0-3466-417C-BEC5-7CB1BE0F8B89}" presName="spaceRect" presStyleCnt="0"/>
      <dgm:spPr/>
    </dgm:pt>
    <dgm:pt modelId="{A171EDA9-91AF-4373-B7E1-D82897116183}" type="pres">
      <dgm:prSet presAssocID="{66A88CF0-3466-417C-BEC5-7CB1BE0F8B89}" presName="parTx" presStyleLbl="revTx" presStyleIdx="0" presStyleCnt="2">
        <dgm:presLayoutVars>
          <dgm:chMax val="0"/>
          <dgm:chPref val="0"/>
        </dgm:presLayoutVars>
      </dgm:prSet>
      <dgm:spPr/>
    </dgm:pt>
    <dgm:pt modelId="{C6CDE5A5-0C78-4537-A3F4-4A4CFE7E356A}" type="pres">
      <dgm:prSet presAssocID="{99DBDBFE-9045-4CEF-99C9-AA05881F3126}" presName="sibTrans" presStyleCnt="0"/>
      <dgm:spPr/>
    </dgm:pt>
    <dgm:pt modelId="{B8140FA9-C0DE-40C7-8F44-795A0A8FF508}" type="pres">
      <dgm:prSet presAssocID="{0BD2AF98-A1AF-457B-9DA6-B9DDC3D89D3D}" presName="compNode" presStyleCnt="0"/>
      <dgm:spPr/>
    </dgm:pt>
    <dgm:pt modelId="{14CA8428-F952-4B51-81E6-E413A211A851}" type="pres">
      <dgm:prSet presAssocID="{0BD2AF98-A1AF-457B-9DA6-B9DDC3D89D3D}" presName="bgRect" presStyleLbl="bgShp" presStyleIdx="1" presStyleCnt="2"/>
      <dgm:spPr/>
    </dgm:pt>
    <dgm:pt modelId="{5A2A180D-88EA-45B7-B9E1-B830480A57A5}" type="pres">
      <dgm:prSet presAssocID="{0BD2AF98-A1AF-457B-9DA6-B9DDC3D89D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C0433A2-C89E-4E44-8304-D0B2E6960D5A}" type="pres">
      <dgm:prSet presAssocID="{0BD2AF98-A1AF-457B-9DA6-B9DDC3D89D3D}" presName="spaceRect" presStyleCnt="0"/>
      <dgm:spPr/>
    </dgm:pt>
    <dgm:pt modelId="{AA9FB8A2-6253-435F-8D0E-6855C6F23089}" type="pres">
      <dgm:prSet presAssocID="{0BD2AF98-A1AF-457B-9DA6-B9DDC3D89D3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1A77B15-E435-4EFB-AF25-9DF754CF4D6A}" type="presOf" srcId="{0BD2AF98-A1AF-457B-9DA6-B9DDC3D89D3D}" destId="{AA9FB8A2-6253-435F-8D0E-6855C6F23089}" srcOrd="0" destOrd="0" presId="urn:microsoft.com/office/officeart/2018/2/layout/IconVerticalSolidList"/>
    <dgm:cxn modelId="{208A778B-700E-4550-8106-ACBCEB821EC3}" type="presOf" srcId="{66A88CF0-3466-417C-BEC5-7CB1BE0F8B89}" destId="{A171EDA9-91AF-4373-B7E1-D82897116183}" srcOrd="0" destOrd="0" presId="urn:microsoft.com/office/officeart/2018/2/layout/IconVerticalSolidList"/>
    <dgm:cxn modelId="{2E72BCA6-7FD0-4F07-B5A3-BF7E56D789EC}" srcId="{E13219A0-4809-4D74-B164-68A0E4101550}" destId="{0BD2AF98-A1AF-457B-9DA6-B9DDC3D89D3D}" srcOrd="1" destOrd="0" parTransId="{8B763A00-8145-4560-9356-7C6EBB5AE5D2}" sibTransId="{B8154274-8EF5-4089-9EA8-2E10578F4D43}"/>
    <dgm:cxn modelId="{DD19E7AA-37A1-4C5A-8189-75E62C298AAD}" srcId="{E13219A0-4809-4D74-B164-68A0E4101550}" destId="{66A88CF0-3466-417C-BEC5-7CB1BE0F8B89}" srcOrd="0" destOrd="0" parTransId="{F6FDB54C-F993-40AB-8C7D-E7EFE61C2400}" sibTransId="{99DBDBFE-9045-4CEF-99C9-AA05881F3126}"/>
    <dgm:cxn modelId="{21613ABB-F966-4881-821C-20D053659F6D}" type="presOf" srcId="{E13219A0-4809-4D74-B164-68A0E4101550}" destId="{727266BF-56E7-4964-8F41-CD590153931F}" srcOrd="0" destOrd="0" presId="urn:microsoft.com/office/officeart/2018/2/layout/IconVerticalSolidList"/>
    <dgm:cxn modelId="{20FABA9B-C250-4317-A490-AD302A35A247}" type="presParOf" srcId="{727266BF-56E7-4964-8F41-CD590153931F}" destId="{810AC1BC-1B45-4182-9707-168E2A45A40F}" srcOrd="0" destOrd="0" presId="urn:microsoft.com/office/officeart/2018/2/layout/IconVerticalSolidList"/>
    <dgm:cxn modelId="{DD93F3C9-B68C-412B-8542-02A69A446666}" type="presParOf" srcId="{810AC1BC-1B45-4182-9707-168E2A45A40F}" destId="{4089E84B-0B00-4A51-8498-419A17F53FED}" srcOrd="0" destOrd="0" presId="urn:microsoft.com/office/officeart/2018/2/layout/IconVerticalSolidList"/>
    <dgm:cxn modelId="{6E9F27E0-E051-437A-9C2C-74DC67F11910}" type="presParOf" srcId="{810AC1BC-1B45-4182-9707-168E2A45A40F}" destId="{EC166178-9101-491A-8C63-C0287ABBB9E5}" srcOrd="1" destOrd="0" presId="urn:microsoft.com/office/officeart/2018/2/layout/IconVerticalSolidList"/>
    <dgm:cxn modelId="{0A4FCF64-04D9-4F25-BABB-21ACF0F5D8B9}" type="presParOf" srcId="{810AC1BC-1B45-4182-9707-168E2A45A40F}" destId="{125C1760-0AFE-48B0-8222-C49131FD76A2}" srcOrd="2" destOrd="0" presId="urn:microsoft.com/office/officeart/2018/2/layout/IconVerticalSolidList"/>
    <dgm:cxn modelId="{9F7D6BD7-9C84-460B-BE62-7B4AFD326E4C}" type="presParOf" srcId="{810AC1BC-1B45-4182-9707-168E2A45A40F}" destId="{A171EDA9-91AF-4373-B7E1-D82897116183}" srcOrd="3" destOrd="0" presId="urn:microsoft.com/office/officeart/2018/2/layout/IconVerticalSolidList"/>
    <dgm:cxn modelId="{14DAEF65-4D15-4F4A-8455-937A6DFBEA2C}" type="presParOf" srcId="{727266BF-56E7-4964-8F41-CD590153931F}" destId="{C6CDE5A5-0C78-4537-A3F4-4A4CFE7E356A}" srcOrd="1" destOrd="0" presId="urn:microsoft.com/office/officeart/2018/2/layout/IconVerticalSolidList"/>
    <dgm:cxn modelId="{93934730-631B-4C25-9D8B-06DAB1D03823}" type="presParOf" srcId="{727266BF-56E7-4964-8F41-CD590153931F}" destId="{B8140FA9-C0DE-40C7-8F44-795A0A8FF508}" srcOrd="2" destOrd="0" presId="urn:microsoft.com/office/officeart/2018/2/layout/IconVerticalSolidList"/>
    <dgm:cxn modelId="{91FE2461-C313-4381-892E-9658ABA96D03}" type="presParOf" srcId="{B8140FA9-C0DE-40C7-8F44-795A0A8FF508}" destId="{14CA8428-F952-4B51-81E6-E413A211A851}" srcOrd="0" destOrd="0" presId="urn:microsoft.com/office/officeart/2018/2/layout/IconVerticalSolidList"/>
    <dgm:cxn modelId="{0284A34E-CC09-4124-A8B9-E8F86A8C1FD3}" type="presParOf" srcId="{B8140FA9-C0DE-40C7-8F44-795A0A8FF508}" destId="{5A2A180D-88EA-45B7-B9E1-B830480A57A5}" srcOrd="1" destOrd="0" presId="urn:microsoft.com/office/officeart/2018/2/layout/IconVerticalSolidList"/>
    <dgm:cxn modelId="{7542959F-D41E-4A36-AB3F-B282EB8439D9}" type="presParOf" srcId="{B8140FA9-C0DE-40C7-8F44-795A0A8FF508}" destId="{8C0433A2-C89E-4E44-8304-D0B2E6960D5A}" srcOrd="2" destOrd="0" presId="urn:microsoft.com/office/officeart/2018/2/layout/IconVerticalSolidList"/>
    <dgm:cxn modelId="{2B4600C0-B7CB-4D66-B130-E85F71B9326E}" type="presParOf" srcId="{B8140FA9-C0DE-40C7-8F44-795A0A8FF508}" destId="{AA9FB8A2-6253-435F-8D0E-6855C6F230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9E84B-0B00-4A51-8498-419A17F53FED}">
      <dsp:nvSpPr>
        <dsp:cNvPr id="0" name=""/>
        <dsp:cNvSpPr/>
      </dsp:nvSpPr>
      <dsp:spPr>
        <a:xfrm>
          <a:off x="0" y="682740"/>
          <a:ext cx="8785735" cy="1260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66178-9101-491A-8C63-C0287ABBB9E5}">
      <dsp:nvSpPr>
        <dsp:cNvPr id="0" name=""/>
        <dsp:cNvSpPr/>
      </dsp:nvSpPr>
      <dsp:spPr>
        <a:xfrm>
          <a:off x="381284" y="966339"/>
          <a:ext cx="693243" cy="693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1EDA9-91AF-4373-B7E1-D82897116183}">
      <dsp:nvSpPr>
        <dsp:cNvPr id="0" name=""/>
        <dsp:cNvSpPr/>
      </dsp:nvSpPr>
      <dsp:spPr>
        <a:xfrm>
          <a:off x="1455812" y="682740"/>
          <a:ext cx="7329922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Averaging!</a:t>
          </a:r>
        </a:p>
      </dsp:txBody>
      <dsp:txXfrm>
        <a:off x="1455812" y="682740"/>
        <a:ext cx="7329922" cy="1260443"/>
      </dsp:txXfrm>
    </dsp:sp>
    <dsp:sp modelId="{14CA8428-F952-4B51-81E6-E413A211A851}">
      <dsp:nvSpPr>
        <dsp:cNvPr id="0" name=""/>
        <dsp:cNvSpPr/>
      </dsp:nvSpPr>
      <dsp:spPr>
        <a:xfrm>
          <a:off x="0" y="2258294"/>
          <a:ext cx="8785735" cy="1260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A180D-88EA-45B7-B9E1-B830480A57A5}">
      <dsp:nvSpPr>
        <dsp:cNvPr id="0" name=""/>
        <dsp:cNvSpPr/>
      </dsp:nvSpPr>
      <dsp:spPr>
        <a:xfrm>
          <a:off x="381284" y="2541894"/>
          <a:ext cx="693243" cy="693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FB8A2-6253-435F-8D0E-6855C6F23089}">
      <dsp:nvSpPr>
        <dsp:cNvPr id="0" name=""/>
        <dsp:cNvSpPr/>
      </dsp:nvSpPr>
      <dsp:spPr>
        <a:xfrm>
          <a:off x="1455812" y="2258294"/>
          <a:ext cx="7329922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But, there begs the question: if we only have one training set where do multiple models come from?</a:t>
          </a:r>
        </a:p>
      </dsp:txBody>
      <dsp:txXfrm>
        <a:off x="1455812" y="2258294"/>
        <a:ext cx="7329922" cy="1260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Hastie, </a:t>
            </a:r>
            <a:r>
              <a:rPr lang="en-US" dirty="0" err="1"/>
              <a:t>Tibshirani</a:t>
            </a:r>
            <a:r>
              <a:rPr lang="en-US" dirty="0"/>
              <a:t>, Friedman “Elements of Statistical Learning” 2001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2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http://people.csail.mit.edu/dsontag/courses/ml12/slides/lecture12.pdf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2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https://towardsdatascience.com/ensemble-learning-bagging-boosting-3098079e5422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60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https://www.analyticsvidhya.com/blog/2020/05/decision-tree-vs-random-forest-algorithm/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3158-93AC-42EB-925B-0A36661D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C514-9BA9-4D9F-8B1A-7BAC3B5C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– random sample with replacement.</a:t>
            </a:r>
          </a:p>
          <a:p>
            <a:r>
              <a:rPr lang="en-US" dirty="0"/>
              <a:t>This method helps understand the bias and variance in a dataset</a:t>
            </a:r>
          </a:p>
          <a:p>
            <a:r>
              <a:rPr lang="en-US" dirty="0"/>
              <a:t>Basically, this is sampling with replacement, also called resampling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would we do this in practice?</a:t>
            </a:r>
          </a:p>
        </p:txBody>
      </p:sp>
    </p:spTree>
    <p:extLst>
      <p:ext uri="{BB962C8B-B14F-4D97-AF65-F5344CB8AC3E}">
        <p14:creationId xmlns:p14="http://schemas.microsoft.com/office/powerpoint/2010/main" val="174314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1565-EB41-4165-A57C-CB7D4376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0BD6-FEE8-4718-B11B-8F87987C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Bagging - A way to decrease the variance of the model by generating additional training data</a:t>
            </a:r>
          </a:p>
          <a:p>
            <a:r>
              <a:rPr lang="en-US" sz="1600" dirty="0"/>
              <a:t>We take repeated bootstrapped samples, run models, and average them together to </a:t>
            </a:r>
            <a:r>
              <a:rPr lang="en-US" sz="1600" u="sng" dirty="0"/>
              <a:t>reduce variance</a:t>
            </a:r>
          </a:p>
          <a:p>
            <a:r>
              <a:rPr lang="en-US" sz="1600" u="sng" dirty="0"/>
              <a:t>Bagging does not typically affect bias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082D89D-6C69-4F1A-B319-57C85602E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425822"/>
            <a:ext cx="6155736" cy="40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B906-4196-4D3C-8A9E-6D22807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B8F3-7F77-4EBB-96A6-1E3AC2FE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Boosting: method for converting rules of thumb and inclinations into rules for prediction</a:t>
            </a:r>
          </a:p>
          <a:p>
            <a:r>
              <a:rPr lang="en-US" dirty="0"/>
              <a:t>Boosting </a:t>
            </a:r>
            <a:r>
              <a:rPr lang="en-US" u="sng" dirty="0"/>
              <a:t>reduces bias</a:t>
            </a:r>
            <a:endParaRPr lang="en-US" dirty="0"/>
          </a:p>
          <a:p>
            <a:r>
              <a:rPr lang="en-US" dirty="0"/>
              <a:t>How? Two steps:</a:t>
            </a:r>
          </a:p>
          <a:p>
            <a:pPr marL="0" indent="0">
              <a:buNone/>
            </a:pPr>
            <a:r>
              <a:rPr lang="en-US" dirty="0"/>
              <a:t>1) Produce a bunch of decently performing models</a:t>
            </a:r>
          </a:p>
          <a:p>
            <a:pPr marL="0" indent="0">
              <a:buNone/>
            </a:pPr>
            <a:r>
              <a:rPr lang="en-US" dirty="0"/>
              <a:t>2)  Sort based on a performance function where those with good predictive results are given a higher weight in the final model. </a:t>
            </a:r>
          </a:p>
        </p:txBody>
      </p:sp>
    </p:spTree>
    <p:extLst>
      <p:ext uri="{BB962C8B-B14F-4D97-AF65-F5344CB8AC3E}">
        <p14:creationId xmlns:p14="http://schemas.microsoft.com/office/powerpoint/2010/main" val="142929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5006-D906-47CD-BB72-EA7BC036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260C-D503-4942-B3F3-CDA1E5226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nsemble Learning: Bagging &amp;amp; Boosting | by Fernando López | Towards Data  Science">
            <a:extLst>
              <a:ext uri="{FF2B5EF4-FFF2-40B4-BE49-F238E27FC236}">
                <a16:creationId xmlns:a16="http://schemas.microsoft.com/office/drawing/2014/main" id="{7FE04E45-F45C-4E77-84FC-FD55B7C72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69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07A1-AB63-407B-A941-741A41D0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077F-2B7B-4203-8EF8-DE0978F33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Random forest is a type of ensemble method that runs multiple decision tree algorithms (often several hundred) where each of the trees gets a vote and the result/prediction is determined by those votes</a:t>
            </a:r>
          </a:p>
          <a:p>
            <a:pPr lvl="1"/>
            <a:r>
              <a:rPr lang="en-US" dirty="0"/>
              <a:t>What is this also called?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Bagging</a:t>
            </a:r>
          </a:p>
        </p:txBody>
      </p:sp>
      <p:pic>
        <p:nvPicPr>
          <p:cNvPr id="2050" name="Picture 2" descr="random forest ensemble">
            <a:extLst>
              <a:ext uri="{FF2B5EF4-FFF2-40B4-BE49-F238E27FC236}">
                <a16:creationId xmlns:a16="http://schemas.microsoft.com/office/drawing/2014/main" id="{B55104B9-AD79-46F8-AD8B-21BDC2F8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48875"/>
            <a:ext cx="6155736" cy="417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80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17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</a:t>
            </a:r>
            <a:r>
              <a:rPr lang="en-US" spc="0"/>
              <a:t>your homework.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are underfitting and overfitting? How do you avoid them?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cross </a:t>
            </a:r>
            <a:r>
              <a:rPr lang="en-US"/>
              <a:t>validation?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(30 mins)</a:t>
            </a:r>
          </a:p>
          <a:p>
            <a:r>
              <a:rPr lang="en-US" dirty="0"/>
              <a:t>Review Decision Tree Improvements (15 mins)</a:t>
            </a:r>
          </a:p>
          <a:p>
            <a:r>
              <a:rPr lang="en-US" dirty="0"/>
              <a:t>Ensemble Methods (15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Random Forest (30 mins)</a:t>
            </a:r>
          </a:p>
          <a:p>
            <a:r>
              <a:rPr lang="en-US" dirty="0"/>
              <a:t>Group Exercise (60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1A43-979E-43E5-8C1F-8326EB2B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D0A4-C422-42C6-8E66-F662B343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continue in this course, you must have completed 17 of the 18 assignments by July 7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Remember, for the whole course, you can miss one assignment, but you must complete all your group projects. </a:t>
            </a:r>
          </a:p>
        </p:txBody>
      </p:sp>
    </p:spTree>
    <p:extLst>
      <p:ext uri="{BB962C8B-B14F-4D97-AF65-F5344CB8AC3E}">
        <p14:creationId xmlns:p14="http://schemas.microsoft.com/office/powerpoint/2010/main" val="115265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E1278-DD9B-4E35-8DD3-4189000C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86" y="758952"/>
            <a:ext cx="6271117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Review Decision Tree Optimizations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61A9DA-15A4-4F42-877E-D7285E6F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652759" y="-3484712"/>
            <a:ext cx="320040" cy="32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dit">
            <a:extLst>
              <a:ext uri="{FF2B5EF4-FFF2-40B4-BE49-F238E27FC236}">
                <a16:creationId xmlns:a16="http://schemas.microsoft.com/office/drawing/2014/main" id="{EC9D5787-4496-49A5-A0DB-345E4822D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772849"/>
            <a:ext cx="3307276" cy="33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6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DC86-D08D-4644-A9E0-A02B21EC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EE8E-AF15-474C-9482-C29F66FB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 err="1"/>
              <a:t>DataCamp</a:t>
            </a:r>
            <a:r>
              <a:rPr lang="en-US" dirty="0"/>
              <a:t>, what do you know about ensemble methods? </a:t>
            </a:r>
          </a:p>
          <a:p>
            <a:endParaRPr lang="en-US" dirty="0"/>
          </a:p>
          <a:p>
            <a:r>
              <a:rPr lang="en-US" dirty="0"/>
              <a:t>The winners of machine learning competitions with million-dollar prizes almost always use ensemble methods</a:t>
            </a:r>
          </a:p>
          <a:p>
            <a:r>
              <a:rPr lang="en-US" dirty="0"/>
              <a:t>Ensemble methods – train many different models on the same dataset and aggregate the model predictions into one robust and fault-tolerant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8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214C-D02C-4FCA-A203-43857F53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51C20-C1BB-490F-936D-567CF0243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55" y="1691322"/>
            <a:ext cx="66103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FF6B-9638-4395-BA5C-D175AFD3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How do you reduce variance without increasing bias?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5CE237-8E68-4B25-8640-6B9DBC717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649472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31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20932</TotalTime>
  <Words>483</Words>
  <Application>Microsoft Office PowerPoint</Application>
  <PresentationFormat>Widescreen</PresentationFormat>
  <Paragraphs>75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Slack-Lato</vt:lpstr>
      <vt:lpstr>Wingdings 2</vt:lpstr>
      <vt:lpstr>View</vt:lpstr>
      <vt:lpstr>Week 17</vt:lpstr>
      <vt:lpstr>Warm-up (10 minutes)</vt:lpstr>
      <vt:lpstr>Today's Activities</vt:lpstr>
      <vt:lpstr>Class Memo</vt:lpstr>
      <vt:lpstr>Review Homework</vt:lpstr>
      <vt:lpstr>Review Decision Tree Optimizations</vt:lpstr>
      <vt:lpstr>Ensemble Methods</vt:lpstr>
      <vt:lpstr>Bias-Variance Tradeoff</vt:lpstr>
      <vt:lpstr>How do you reduce variance without increasing bias?</vt:lpstr>
      <vt:lpstr>Bootstrapping</vt:lpstr>
      <vt:lpstr>Bagging</vt:lpstr>
      <vt:lpstr>Boosting</vt:lpstr>
      <vt:lpstr>PowerPoint Presentation</vt:lpstr>
      <vt:lpstr>Break (15 Minutes)</vt:lpstr>
      <vt:lpstr>Random Forest</vt:lpstr>
      <vt:lpstr>Week 17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695</cp:revision>
  <dcterms:created xsi:type="dcterms:W3CDTF">2020-08-22T14:57:00Z</dcterms:created>
  <dcterms:modified xsi:type="dcterms:W3CDTF">2021-06-20T17:28:19Z</dcterms:modified>
</cp:coreProperties>
</file>