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embeddedFontLst>
    <p:embeddedFont>
      <p:font typeface="Arimo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  <p:embeddedFont>
      <p:font typeface="Century Schoolbook"/>
      <p:regular r:id="rId34"/>
      <p:bold r:id="rId35"/>
      <p:italic r:id="rId36"/>
      <p:boldItalic r:id="rId37"/>
    </p:embeddedFont>
    <p:embeddedFont>
      <p:font typeface="Cambria Math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9" roundtripDataSignature="AMtx7mjTdcwLOdxx4HjoLhDz6uHzeFuY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0F1F61D-5FC9-4D3F-AE69-734AAE75EC88}">
  <a:tblStyle styleId="{B0F1F61D-5FC9-4D3F-AE69-734AAE75EC88}" styleName="Table_0">
    <a:wholeTbl>
      <a:tcTxStyle b="off" i="off">
        <a:font>
          <a:latin typeface="Century Schoolbook"/>
          <a:ea typeface="Century Schoolbook"/>
          <a:cs typeface="Century Schoolbook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EF0EF"/>
          </a:solidFill>
        </a:fill>
      </a:tcStyle>
    </a:wholeTbl>
    <a:band1H>
      <a:tcTxStyle/>
      <a:tcStyle>
        <a:fill>
          <a:solidFill>
            <a:srgbClr val="DBDFDD"/>
          </a:solidFill>
        </a:fill>
      </a:tcStyle>
    </a:band1H>
    <a:band2H>
      <a:tcTxStyle/>
    </a:band2H>
    <a:band1V>
      <a:tcTxStyle/>
      <a:tcStyle>
        <a:fill>
          <a:solidFill>
            <a:srgbClr val="DBDFDD"/>
          </a:solidFill>
        </a:fill>
      </a:tcStyle>
    </a:band1V>
    <a:band2V>
      <a:tcTxStyle/>
    </a:band2V>
    <a:lastCol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imo-regular.fntdata"/><Relationship Id="rId25" Type="http://schemas.openxmlformats.org/officeDocument/2006/relationships/slide" Target="slides/slide20.xml"/><Relationship Id="rId28" Type="http://schemas.openxmlformats.org/officeDocument/2006/relationships/font" Target="fonts/Arimo-italic.fntdata"/><Relationship Id="rId27" Type="http://schemas.openxmlformats.org/officeDocument/2006/relationships/font" Target="fonts/Arim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im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35" Type="http://schemas.openxmlformats.org/officeDocument/2006/relationships/font" Target="fonts/CenturySchoolbook-bold.fntdata"/><Relationship Id="rId12" Type="http://schemas.openxmlformats.org/officeDocument/2006/relationships/slide" Target="slides/slide7.xml"/><Relationship Id="rId34" Type="http://schemas.openxmlformats.org/officeDocument/2006/relationships/font" Target="fonts/CenturySchoolbook-regular.fntdata"/><Relationship Id="rId15" Type="http://schemas.openxmlformats.org/officeDocument/2006/relationships/slide" Target="slides/slide10.xml"/><Relationship Id="rId37" Type="http://schemas.openxmlformats.org/officeDocument/2006/relationships/font" Target="fonts/CenturySchoolbook-boldItalic.fntdata"/><Relationship Id="rId14" Type="http://schemas.openxmlformats.org/officeDocument/2006/relationships/slide" Target="slides/slide9.xml"/><Relationship Id="rId36" Type="http://schemas.openxmlformats.org/officeDocument/2006/relationships/font" Target="fonts/CenturySchoolbook-italic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CambriaMath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3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3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A5A5A5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" name="Google Shape;20;p23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2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2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" type="body"/>
          </p:nvPr>
        </p:nvSpPr>
        <p:spPr>
          <a:xfrm rot="5400000">
            <a:off x="3383884" y="-293211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3"/>
          <p:cNvSpPr txBox="1"/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3"/>
          <p:cNvSpPr txBox="1"/>
          <p:nvPr>
            <p:ph idx="1" type="body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6" name="Google Shape;86;p33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3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4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5"/>
          <p:cNvSpPr txBox="1"/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b="0"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" type="body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A5A5A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25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2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6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" type="body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1" name="Google Shape;41;p26"/>
          <p:cNvSpPr txBox="1"/>
          <p:nvPr>
            <p:ph idx="2" type="body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2" name="Google Shape;42;p26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" type="body"/>
          </p:nvPr>
        </p:nvSpPr>
        <p:spPr>
          <a:xfrm>
            <a:off x="1261872" y="1717879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rgbClr val="A5A5A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7"/>
          <p:cNvSpPr txBox="1"/>
          <p:nvPr>
            <p:ph idx="2" type="body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9" name="Google Shape;49;p27"/>
          <p:cNvSpPr txBox="1"/>
          <p:nvPr>
            <p:ph idx="3" type="body"/>
          </p:nvPr>
        </p:nvSpPr>
        <p:spPr>
          <a:xfrm>
            <a:off x="6126480" y="1717879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entury Schoolbook"/>
              <a:buNone/>
              <a:defRPr b="0" sz="200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4" type="body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1" name="Google Shape;51;p27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8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9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9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9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/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Schoolbook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0"/>
          <p:cNvSpPr txBox="1"/>
          <p:nvPr>
            <p:ph idx="1" type="body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6" name="Google Shape;66;p30"/>
          <p:cNvSpPr txBox="1"/>
          <p:nvPr>
            <p:ph idx="2" type="body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30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0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0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1"/>
          <p:cNvSpPr txBox="1"/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b="0"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/>
          <p:nvPr>
            <p:ph idx="2" type="pic"/>
          </p:nvPr>
        </p:nvSpPr>
        <p:spPr>
          <a:xfrm>
            <a:off x="0" y="0"/>
            <a:ext cx="11292840" cy="5128923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31"/>
          <p:cNvSpPr txBox="1"/>
          <p:nvPr>
            <p:ph idx="1" type="body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BFBFB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31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2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2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7F7F7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96969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5" name="Google Shape;15;p2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datacamp.com/community/tutorials/pip-python-package-manager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de.visualstudio.com/downloa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7.xm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</a:pPr>
            <a:r>
              <a:rPr lang="en-US"/>
              <a:t>Week 03</a:t>
            </a:r>
            <a:endParaRPr/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en-US"/>
              <a:t>Static Method Practice</a:t>
            </a:r>
            <a:endParaRPr/>
          </a:p>
        </p:txBody>
      </p:sp>
      <p:sp>
        <p:nvSpPr>
          <p:cNvPr id="151" name="Google Shape;151;p11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Why does this not work? Fix it to make it work. 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b="0" i="0" lang="en-US" sz="1800" u="none" cap="none" strike="noStrike">
                <a:solidFill>
                  <a:srgbClr val="859900"/>
                </a:solidFill>
                <a:latin typeface="Arimo"/>
                <a:ea typeface="Arimo"/>
                <a:cs typeface="Arimo"/>
                <a:sym typeface="Arimo"/>
              </a:rPr>
              <a:t>class</a:t>
            </a:r>
            <a:r>
              <a:rPr b="0" i="0" lang="en-US" sz="1800" u="none" cap="none" strike="noStrike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b="0" i="0" lang="en-US" sz="1800" u="none" cap="none" strike="noStrike">
                <a:solidFill>
                  <a:srgbClr val="B58900"/>
                </a:solidFill>
                <a:latin typeface="Arimo"/>
                <a:ea typeface="Arimo"/>
                <a:cs typeface="Arimo"/>
                <a:sym typeface="Arimo"/>
              </a:rPr>
              <a:t>Music</a:t>
            </a:r>
            <a:r>
              <a:rPr b="0" i="0" lang="en-US" sz="1800" u="none" cap="none" strike="noStrike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br>
              <a:rPr b="0" i="0" lang="en-US" sz="1800" u="none" cap="none" strike="noStrike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1800" u="none" cap="none" strike="noStrike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b="0" i="0" lang="en-US" sz="1800" u="none" cap="none" strike="noStrike">
                <a:latin typeface="Arimo"/>
                <a:ea typeface="Arimo"/>
                <a:cs typeface="Arimo"/>
                <a:sym typeface="Arimo"/>
              </a:rPr>
              <a:t>@staticmethod</a:t>
            </a:r>
            <a:br>
              <a:rPr b="0" i="0" lang="en-US" sz="1800" u="none" cap="none" strike="noStrike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1800" u="none" cap="none" strike="noStrike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b="0" i="0" lang="en-US" sz="1800" u="none" cap="none" strike="noStrike">
                <a:solidFill>
                  <a:srgbClr val="859900"/>
                </a:solidFill>
                <a:latin typeface="Arimo"/>
                <a:ea typeface="Arimo"/>
                <a:cs typeface="Arimo"/>
                <a:sym typeface="Arimo"/>
              </a:rPr>
              <a:t>def</a:t>
            </a:r>
            <a:r>
              <a:rPr b="0" i="0" lang="en-US" sz="1800" u="none" cap="none" strike="noStrike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b="0" i="0" lang="en-US" sz="1800" u="none" cap="none" strike="noStrike">
                <a:solidFill>
                  <a:srgbClr val="268BD2"/>
                </a:solidFill>
                <a:latin typeface="Arimo"/>
                <a:ea typeface="Arimo"/>
                <a:cs typeface="Arimo"/>
                <a:sym typeface="Arimo"/>
              </a:rPr>
              <a:t>play</a:t>
            </a:r>
            <a:r>
              <a:rPr b="0" i="0" lang="en-US" sz="1800" u="none" cap="none" strike="noStrike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  <a:t>():</a:t>
            </a:r>
            <a:br>
              <a:rPr b="0" i="0" lang="en-US" sz="1800" u="none" cap="none" strike="noStrike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1800" u="none" cap="none" strike="noStrike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  <a:t>	print(</a:t>
            </a:r>
            <a:r>
              <a:rPr b="0" i="0" lang="en-US" sz="1800" u="none" cap="none" strike="noStrike">
                <a:solidFill>
                  <a:srgbClr val="2AA198"/>
                </a:solidFill>
                <a:latin typeface="Arimo"/>
                <a:ea typeface="Arimo"/>
                <a:cs typeface="Arimo"/>
                <a:sym typeface="Arimo"/>
              </a:rPr>
              <a:t>"*playing music*"</a:t>
            </a:r>
            <a:r>
              <a:rPr b="0" i="0" lang="en-US" sz="1800" u="none" cap="none" strike="noStrike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  <a:t>)</a:t>
            </a:r>
            <a:br>
              <a:rPr b="0" i="0" lang="en-US" sz="1800" u="none" cap="none" strike="noStrike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</a:br>
            <a:br>
              <a:rPr b="0" i="0" lang="en-US" sz="1800" u="none" cap="none" strike="noStrike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1800" u="none" cap="none" strike="noStrike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b="0" i="0" lang="en-US" sz="1800" u="none" cap="none" strike="noStrike">
                <a:solidFill>
                  <a:srgbClr val="859900"/>
                </a:solidFill>
                <a:latin typeface="Arimo"/>
                <a:ea typeface="Arimo"/>
                <a:cs typeface="Arimo"/>
                <a:sym typeface="Arimo"/>
              </a:rPr>
              <a:t>def</a:t>
            </a:r>
            <a:r>
              <a:rPr b="0" i="0" lang="en-US" sz="1800" u="none" cap="none" strike="noStrike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b="0" i="0" lang="en-US" sz="1800" u="none" cap="none" strike="noStrike">
                <a:solidFill>
                  <a:srgbClr val="268BD2"/>
                </a:solidFill>
                <a:latin typeface="Arimo"/>
                <a:ea typeface="Arimo"/>
                <a:cs typeface="Arimo"/>
                <a:sym typeface="Arimo"/>
              </a:rPr>
              <a:t>stop</a:t>
            </a:r>
            <a:r>
              <a:rPr b="0" i="0" lang="en-US" sz="1800" u="none" cap="none" strike="noStrike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  <a:t>(self):</a:t>
            </a:r>
            <a:br>
              <a:rPr b="0" i="0" lang="en-US" sz="1800" u="none" cap="none" strike="noStrike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1800" u="none" cap="none" strike="noStrike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  <a:t>	print(</a:t>
            </a:r>
            <a:r>
              <a:rPr b="0" i="0" lang="en-US" sz="1800" u="none" cap="none" strike="noStrike">
                <a:solidFill>
                  <a:srgbClr val="2AA198"/>
                </a:solidFill>
                <a:latin typeface="Arimo"/>
                <a:ea typeface="Arimo"/>
                <a:cs typeface="Arimo"/>
                <a:sym typeface="Arimo"/>
              </a:rPr>
              <a:t>"stop playing"</a:t>
            </a:r>
            <a:r>
              <a:rPr b="0" i="0" lang="en-US" sz="1800" u="none" cap="none" strike="noStrike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  <a:t>)</a:t>
            </a:r>
            <a:br>
              <a:rPr b="0" i="0" lang="en-US" sz="1800" u="none" cap="none" strike="noStrike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</a:br>
            <a:br>
              <a:rPr b="0" i="0" lang="en-US" sz="1800" u="none" cap="none" strike="noStrike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1800" u="none" cap="none" strike="noStrike">
                <a:latin typeface="Arimo"/>
                <a:ea typeface="Arimo"/>
                <a:cs typeface="Arimo"/>
                <a:sym typeface="Arimo"/>
              </a:rPr>
              <a:t>Music.play()</a:t>
            </a:r>
            <a:br>
              <a:rPr b="0" i="0" lang="en-US" sz="1800" u="none" cap="none" strike="noStrike"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1800" u="none" cap="none" strike="noStrike">
                <a:latin typeface="Arimo"/>
                <a:ea typeface="Arimo"/>
                <a:cs typeface="Arimo"/>
                <a:sym typeface="Arimo"/>
              </a:rPr>
              <a:t>Music.stop()</a:t>
            </a:r>
            <a:r>
              <a:rPr b="0" i="0" lang="en-US" sz="1050" u="none" cap="none" strike="noStrike"/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en-US"/>
              <a:t>Install numpy</a:t>
            </a:r>
            <a:endParaRPr/>
          </a:p>
        </p:txBody>
      </p:sp>
      <p:sp>
        <p:nvSpPr>
          <p:cNvPr id="157" name="Google Shape;157;p12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Run command in a terminal: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Pip install numpy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/>
              <a:t>Pip stands for 'pip installs packages'. 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Python's most popular package manager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Other choice is Anaconda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Searches PyPI (Python Package Index) for packages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/>
              <a:t>Run: 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Pip show numpy</a:t>
            </a:r>
            <a:endParaRPr/>
          </a:p>
          <a:p>
            <a:pPr indent="-182879" lvl="2" marL="7315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Get's more info about a package</a:t>
            </a:r>
            <a:endParaRPr/>
          </a:p>
          <a:p>
            <a:pPr indent="-93979" lvl="2" marL="7315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/>
              <a:t>Optional: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DataCamp PIP Tutorial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</a:pPr>
            <a:r>
              <a:rPr lang="en-US"/>
              <a:t>Break (10 Minutes)</a:t>
            </a:r>
            <a:endParaRPr/>
          </a:p>
        </p:txBody>
      </p:sp>
      <p:sp>
        <p:nvSpPr>
          <p:cNvPr id="163" name="Google Shape;163;p13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/>
              <a:t>Attendance word: </a:t>
            </a:r>
            <a:r>
              <a:rPr b="1" i="0"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SoftwareStar</a:t>
            </a:r>
            <a:r>
              <a:rPr b="1" i="0" lang="en-US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en-US"/>
              <a:t>NumPy Overview</a:t>
            </a:r>
            <a:endParaRPr/>
          </a:p>
        </p:txBody>
      </p:sp>
      <p:sp>
        <p:nvSpPr>
          <p:cNvPr id="169" name="Google Shape;169;p14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Font typeface="Century Schoolbook"/>
              <a:buAutoNum type="arabicPeriod"/>
            </a:pPr>
            <a:r>
              <a:rPr lang="en-US"/>
              <a:t>Arrays</a:t>
            </a:r>
            <a:endParaRPr/>
          </a:p>
          <a:p>
            <a:pPr indent="-514350" lvl="0" marL="51435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Font typeface="Century Schoolbook"/>
              <a:buAutoNum type="arabicPeriod"/>
            </a:pPr>
            <a:r>
              <a:rPr lang="en-US"/>
              <a:t>Array Shaping and transposition</a:t>
            </a:r>
            <a:endParaRPr/>
          </a:p>
          <a:p>
            <a:pPr indent="-514350" lvl="0" marL="51435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Font typeface="Century Schoolbook"/>
              <a:buAutoNum type="arabicPeriod"/>
            </a:pPr>
            <a:r>
              <a:rPr lang="en-US"/>
              <a:t>Array Math</a:t>
            </a:r>
            <a:endParaRPr/>
          </a:p>
          <a:p>
            <a:pPr indent="-514350" lvl="0" marL="51435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Font typeface="Century Schoolbook"/>
              <a:buAutoNum type="arabicPeriod"/>
            </a:pPr>
            <a:r>
              <a:rPr lang="en-US"/>
              <a:t>Array Indexing and slicing</a:t>
            </a:r>
            <a:endParaRPr/>
          </a:p>
          <a:p>
            <a:pPr indent="-514350" lvl="0" marL="51435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Font typeface="Century Schoolbook"/>
              <a:buAutoNum type="arabicPeriod"/>
            </a:pPr>
            <a:r>
              <a:rPr lang="en-US"/>
              <a:t>Array Broadcasting</a:t>
            </a:r>
            <a:endParaRPr/>
          </a:p>
          <a:p>
            <a:pPr indent="-422910" lvl="0" marL="51435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Font typeface="Century Schoolbook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NumPy is all about arrays!</a:t>
            </a:r>
            <a:endParaRPr/>
          </a:p>
        </p:txBody>
      </p:sp>
      <p:sp>
        <p:nvSpPr>
          <p:cNvPr id="170" name="Google Shape;170;p14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en-US"/>
              <a:t>Arrays</a:t>
            </a:r>
            <a:endParaRPr/>
          </a:p>
        </p:txBody>
      </p:sp>
      <p:sp>
        <p:nvSpPr>
          <p:cNvPr id="176" name="Google Shape;176;p15"/>
          <p:cNvSpPr txBox="1"/>
          <p:nvPr>
            <p:ph idx="1" type="body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Structured lists of numbers.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b="1" lang="en-US"/>
              <a:t>Vectors 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b="1" lang="en-US"/>
              <a:t>Matrices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Images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Tensors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ConvNets</a:t>
            </a:r>
            <a:endParaRPr/>
          </a:p>
          <a:p>
            <a:pPr indent="-9144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77" name="Google Shape;177;p15"/>
          <p:cNvSpPr txBox="1"/>
          <p:nvPr>
            <p:ph idx="2" type="body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78" name="Google Shape;178;p15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en-US"/>
              <a:t>Arrays</a:t>
            </a:r>
            <a:endParaRPr/>
          </a:p>
        </p:txBody>
      </p:sp>
      <p:sp>
        <p:nvSpPr>
          <p:cNvPr id="184" name="Google Shape;184;p16"/>
          <p:cNvSpPr txBox="1"/>
          <p:nvPr>
            <p:ph idx="1" type="body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Structured lists of numbers.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Vectors 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Matrices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b="1" lang="en-US"/>
              <a:t>Images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Tensors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ConvNets</a:t>
            </a:r>
            <a:endParaRPr/>
          </a:p>
          <a:p>
            <a:pPr indent="-9144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85" name="Google Shape;185;p16"/>
          <p:cNvSpPr txBox="1"/>
          <p:nvPr>
            <p:ph idx="2" type="body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i="1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i="1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86" name="Google Shape;186;p16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7" name="Google Shape;18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6097" y="1828800"/>
            <a:ext cx="4529138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en-US"/>
              <a:t>Arrays</a:t>
            </a:r>
            <a:endParaRPr/>
          </a:p>
        </p:txBody>
      </p:sp>
      <p:sp>
        <p:nvSpPr>
          <p:cNvPr id="193" name="Google Shape;193;p17"/>
          <p:cNvSpPr txBox="1"/>
          <p:nvPr>
            <p:ph idx="1" type="body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Structured lists of numbers.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Vectors 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Matrices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Images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b="1" lang="en-US"/>
              <a:t>Tensors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b="1" lang="en-US"/>
              <a:t>ConvNets</a:t>
            </a:r>
            <a:endParaRPr b="1"/>
          </a:p>
          <a:p>
            <a:pPr indent="-9144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 txBox="1"/>
          <p:nvPr>
            <p:ph idx="2" type="body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i="1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i="1"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descr="Image result for tensor" id="195" name="Google Shape;19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3072" y="1028541"/>
            <a:ext cx="2857500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i.gyazo.com/10b67bfe29096e8ad7b31c72efc7c05c.png" id="196" name="Google Shape;19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17012" y="3638391"/>
            <a:ext cx="2741794" cy="219343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7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en-US"/>
              <a:t>Arrays, Basic Properties</a:t>
            </a:r>
            <a:endParaRPr/>
          </a:p>
        </p:txBody>
      </p:sp>
      <p:sp>
        <p:nvSpPr>
          <p:cNvPr id="203" name="Google Shape;203;p18"/>
          <p:cNvSpPr txBox="1"/>
          <p:nvPr>
            <p:ph idx="1" type="body"/>
          </p:nvPr>
        </p:nvSpPr>
        <p:spPr>
          <a:xfrm>
            <a:off x="1261872" y="1828800"/>
            <a:ext cx="10699756" cy="45570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a = np.array([[1,2,3],[4,5,6]],dtype=np.float32)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Print(a.ndim, a.shape, a.dtype)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514350" lvl="0" marL="51435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Century Schoolbook"/>
              <a:buAutoNum type="arabicPeriod"/>
            </a:pPr>
            <a:r>
              <a:rPr lang="en-US" sz="2000"/>
              <a:t>Arrays can have any number of dimensions, including zero (a scalar).</a:t>
            </a:r>
            <a:endParaRPr/>
          </a:p>
          <a:p>
            <a:pPr indent="-514350" lvl="0" marL="51435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Century Schoolbook"/>
              <a:buAutoNum type="arabicPeriod"/>
            </a:pPr>
            <a:r>
              <a:rPr lang="en-US" sz="2000"/>
              <a:t>Arrays are typed: np.uint8, np.int64, np.float32, np.float64</a:t>
            </a:r>
            <a:endParaRPr/>
          </a:p>
          <a:p>
            <a:pPr indent="-514350" lvl="0" marL="51435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Century Schoolbook"/>
              <a:buAutoNum type="arabicPeriod"/>
            </a:pPr>
            <a:r>
              <a:rPr lang="en-US" sz="2000"/>
              <a:t>Arrays are dense. Each element of the array exists and has the same type.</a:t>
            </a:r>
            <a:endParaRPr/>
          </a:p>
          <a:p>
            <a:pPr indent="-514350" lvl="0" marL="51435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Century Schoolbook"/>
              <a:buAutoNum type="arabicPeriod"/>
            </a:pPr>
            <a:r>
              <a:rPr lang="en-US" sz="2000"/>
              <a:t>Arrays are faster than python lists (consume less memory)</a:t>
            </a:r>
            <a:endParaRPr/>
          </a:p>
          <a:p>
            <a:pPr indent="-514350" lvl="0" marL="51435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Century Schoolbook"/>
              <a:buAutoNum type="arabicPeriod"/>
            </a:pPr>
            <a:r>
              <a:rPr lang="en-US" sz="2000"/>
              <a:t>Can only combine arrays of the same shape!</a:t>
            </a:r>
            <a:endParaRPr/>
          </a:p>
        </p:txBody>
      </p:sp>
      <p:sp>
        <p:nvSpPr>
          <p:cNvPr id="204" name="Google Shape;204;p18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en-US"/>
              <a:t>Array Exercise (10 mins)</a:t>
            </a:r>
            <a:endParaRPr/>
          </a:p>
        </p:txBody>
      </p:sp>
      <p:sp>
        <p:nvSpPr>
          <p:cNvPr id="210" name="Google Shape;210;p19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arenR"/>
            </a:pPr>
            <a:r>
              <a:rPr lang="en-US"/>
              <a:t>Create an array with three dimensions. Confirm it has three dimensions.</a:t>
            </a:r>
            <a:endParaRPr/>
          </a:p>
          <a:p>
            <a:pPr indent="-342900" lvl="0" marL="34290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AutoNum type="arabicParenR"/>
            </a:pPr>
            <a:r>
              <a:rPr lang="en-US"/>
              <a:t>Create an array with 6 dimensions (don’t do this manually, use the appropriate kwarg)</a:t>
            </a:r>
            <a:endParaRPr/>
          </a:p>
          <a:p>
            <a:pPr indent="-342900" lvl="0" marL="34290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AutoNum type="arabicParenR"/>
            </a:pPr>
            <a:r>
              <a:rPr lang="en-US"/>
              <a:t>What does this do: np.ones((3,2)) ?</a:t>
            </a:r>
            <a:endParaRPr/>
          </a:p>
          <a:p>
            <a:pPr indent="-251459" lvl="0" marL="34290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HINT: Use the np.array documentation https://numpy.org/doc/stable/reference/generated/numpy.array.html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en-US"/>
              <a:t>Survival Guide</a:t>
            </a:r>
            <a:endParaRPr/>
          </a:p>
        </p:txBody>
      </p:sp>
      <p:sp>
        <p:nvSpPr>
          <p:cNvPr id="216" name="Google Shape;216;p20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Intro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Did anyone find value in this? 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Comments, questions?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/>
              <a:t>Learning How to Learn and Deep Work</a:t>
            </a:r>
            <a:endParaRPr/>
          </a:p>
          <a:p>
            <a:pPr indent="-9144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en-US"/>
              <a:t>Warm-up	(5 minutes)</a:t>
            </a:r>
            <a:endParaRPr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1261872" y="171713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What is the difference between a list and an array in python? What are some similarities?</a:t>
            </a:r>
            <a:endParaRPr/>
          </a:p>
          <a:p>
            <a:pPr indent="-9144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What’s the difference between a class, an object, and an instance?</a:t>
            </a:r>
            <a:endParaRPr/>
          </a:p>
          <a:p>
            <a:pPr indent="-9144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en-US"/>
              <a:t>Week 3 Group Exercise</a:t>
            </a:r>
            <a:endParaRPr/>
          </a:p>
        </p:txBody>
      </p:sp>
      <p:sp>
        <p:nvSpPr>
          <p:cNvPr id="222" name="Google Shape;222;p21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If you are logged in to Zoom with your email you use to login to Canvas, you should be automatically put in the right room.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80344" y="40412"/>
            <a:ext cx="9692640" cy="7690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en-US"/>
              <a:t>Today's Activities</a:t>
            </a:r>
            <a:endParaRPr/>
          </a:p>
        </p:txBody>
      </p:sp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696793" y="981182"/>
            <a:ext cx="9400168" cy="5507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Warmup (15 mins)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Install VS code (10 mins)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Homework Answers/Q&amp;A (30 mins)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Classes and Objects (30 mins)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pip install numpy (10 mins)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Break (15 mins)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NumPy Overview(30 mins)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Group Exercise (40 minutes)</a:t>
            </a:r>
            <a:endParaRPr/>
          </a:p>
          <a:p>
            <a:pPr indent="-9144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en-US"/>
              <a:t>Install VS Code</a:t>
            </a:r>
            <a:endParaRPr/>
          </a:p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https://code.visualstudio.com/download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I love VS Code. It is amazing. I use it for small projects and huge orchestration pipelines that are managing terabytes of data. 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You can use other tools (PyCharm boo), but I strongly suggest you use VS code.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953647" y="-550352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en-US"/>
              <a:t>Homework Answers (30 mins)</a:t>
            </a:r>
            <a:endParaRPr/>
          </a:p>
        </p:txBody>
      </p:sp>
      <p:sp>
        <p:nvSpPr>
          <p:cNvPr id="118" name="Google Shape;118;p6"/>
          <p:cNvSpPr txBox="1"/>
          <p:nvPr>
            <p:ph idx="1" type="body"/>
          </p:nvPr>
        </p:nvSpPr>
        <p:spPr>
          <a:xfrm>
            <a:off x="1210501" y="1503452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To save some time I will discuss a subset of answers.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Voluntarily slack answers to the #datascience channel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Don't be shy!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</a:pPr>
            <a:r>
              <a:rPr lang="en-US"/>
              <a:t>It’s okay if you don’t understand everything 100% the first time you learn it! </a:t>
            </a:r>
            <a:endParaRPr/>
          </a:p>
        </p:txBody>
      </p:sp>
      <p:sp>
        <p:nvSpPr>
          <p:cNvPr id="124" name="Google Shape;124;p7"/>
          <p:cNvSpPr txBox="1"/>
          <p:nvPr>
            <p:ph idx="1" type="body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</a:pPr>
            <a:r>
              <a:rPr lang="en-US"/>
              <a:t>Perfect is the enemy of done</a:t>
            </a:r>
            <a:endParaRPr/>
          </a:p>
        </p:txBody>
      </p:sp>
      <p:sp>
        <p:nvSpPr>
          <p:cNvPr id="130" name="Google Shape;130;p8"/>
          <p:cNvSpPr txBox="1"/>
          <p:nvPr>
            <p:ph idx="1" type="body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  <p:pic>
        <p:nvPicPr>
          <p:cNvPr id="131" name="Google Shape;131;p8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723705" y="2961069"/>
            <a:ext cx="3048000" cy="1714500"/>
          </a:xfrm>
          <a:prstGeom prst="rect">
            <a:avLst/>
          </a:prstGeom>
          <a:noFill/>
          <a:ln cap="flat" cmpd="sng" w="9525">
            <a:solidFill>
              <a:srgbClr val="D3D3D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en-US"/>
              <a:t>Objects</a:t>
            </a:r>
            <a:endParaRPr/>
          </a:p>
        </p:txBody>
      </p:sp>
      <p:sp>
        <p:nvSpPr>
          <p:cNvPr id="137" name="Google Shape;137;p9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All objects have 2 things: 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State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Behavior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Using objects allows for us to: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Make our code modular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Hide information (IDs, sensitive information, etc)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Re-use code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Easier debugging</a:t>
            </a:r>
            <a:endParaRPr/>
          </a:p>
          <a:p>
            <a:pPr indent="0" lvl="1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1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What is an object around you (on your desk, in your house)? What is its state and behavior?</a:t>
            </a:r>
            <a:endParaRPr/>
          </a:p>
          <a:p>
            <a:pPr indent="-81279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1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81279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1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en-US"/>
              <a:t>Classes</a:t>
            </a:r>
            <a:endParaRPr/>
          </a:p>
        </p:txBody>
      </p:sp>
      <p:sp>
        <p:nvSpPr>
          <p:cNvPr id="144" name="Google Shape;144;p10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Three types: class methods, static methods, and instance methods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Need to create an object to call Non-Static Methods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Factory functions separate the process of creating an object from the code that depends on the interface of the object.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Utility functions handle logic and checks (see if person on the website is over 18, see if inputs meet particular requirements, etc)</a:t>
            </a:r>
            <a:endParaRPr/>
          </a:p>
          <a:p>
            <a:pPr indent="-9144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graphicFrame>
        <p:nvGraphicFramePr>
          <p:cNvPr id="145" name="Google Shape;145;p10"/>
          <p:cNvGraphicFramePr/>
          <p:nvPr/>
        </p:nvGraphicFramePr>
        <p:xfrm>
          <a:off x="1144480" y="27247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{B0F1F61D-5FC9-4D3F-AE69-734AAE75EC88}</a:tableStyleId>
              </a:tblPr>
              <a:tblGrid>
                <a:gridCol w="2951325"/>
                <a:gridCol w="2947800"/>
                <a:gridCol w="2813625"/>
              </a:tblGrid>
              <a:tr h="5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Class Method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Static Method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Instance Method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CAN modify class state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CANT access class state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CANT modify class state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CANT modify object state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CANT access object state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CAN modify object state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Used for factory functions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Used for utility functions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2020-08-22T14:57:00Z</dcterms:created>
</cp:coreProperties>
</file>