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78" r:id="rId3"/>
    <p:sldId id="259" r:id="rId4"/>
    <p:sldId id="271" r:id="rId5"/>
    <p:sldId id="263" r:id="rId6"/>
    <p:sldId id="288" r:id="rId7"/>
    <p:sldId id="290" r:id="rId8"/>
    <p:sldId id="274" r:id="rId9"/>
    <p:sldId id="279" r:id="rId10"/>
    <p:sldId id="267" r:id="rId11"/>
    <p:sldId id="286" r:id="rId12"/>
    <p:sldId id="269" r:id="rId13"/>
    <p:sldId id="280" r:id="rId14"/>
    <p:sldId id="289" r:id="rId15"/>
    <p:sldId id="287" r:id="rId16"/>
    <p:sldId id="275" r:id="rId17"/>
    <p:sldId id="277" r:id="rId18"/>
    <p:sldId id="285" r:id="rId19"/>
    <p:sldId id="283" r:id="rId20"/>
    <p:sldId id="264" r:id="rId21"/>
    <p:sldId id="265" r:id="rId22"/>
    <p:sldId id="27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B31360A1-ACF1-49B7-8BF8-42258131D342}" v="2" dt="2020-08-27T23:23:33.865"/>
    <p1510:client id="{C961AD2B-D365-4150-AA76-DB76D9BF0368}" v="211" dt="2020-08-24T13:23:29.438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23E6-6E3C-467B-A65A-C60C6BFA539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7796-0EC5-4B07-8569-0213ABC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executes instructions written in a programming language. Parses the code, translates code into intermediate form and executes that, executed precompiled code. VS code is an editor that references installed interpreters. We have used </a:t>
            </a:r>
            <a:r>
              <a:rPr lang="en-US" dirty="0" err="1"/>
              <a:t>ipython</a:t>
            </a:r>
            <a:r>
              <a:rPr lang="en-US" dirty="0"/>
              <a:t> thus far (does more than just python interpreter)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B7796-0EC5-4B07-8569-0213ABC15A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lications.stlcc.edu/ClassSchedule/Term_Cours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0E0-B87C-4318-8371-E847AFF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Creating Your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226-FFE2-48EE-B58E-3A901D4D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Create a repo inside your </a:t>
            </a:r>
            <a:r>
              <a:rPr lang="en-US" sz="1500" dirty="0" err="1">
                <a:ea typeface="+mn-lt"/>
                <a:cs typeface="+mn-lt"/>
              </a:rPr>
              <a:t>github</a:t>
            </a:r>
            <a:r>
              <a:rPr lang="en-US" sz="1500" dirty="0">
                <a:ea typeface="+mn-lt"/>
                <a:cs typeface="+mn-lt"/>
              </a:rPr>
              <a:t> account called homework_2</a:t>
            </a:r>
          </a:p>
          <a:p>
            <a:r>
              <a:rPr lang="en-US" sz="1500" dirty="0"/>
              <a:t>Open </a:t>
            </a:r>
            <a:r>
              <a:rPr lang="en-US" sz="1500" dirty="0" err="1"/>
              <a:t>github</a:t>
            </a:r>
            <a:r>
              <a:rPr lang="en-US" sz="1500" dirty="0"/>
              <a:t> and create a new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/>
              <a:t>WARNING!!! These repos are public!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Private info, passwords API keys are NOT to be stored in repos! </a:t>
            </a:r>
          </a:p>
          <a:p>
            <a:pPr lvl="1">
              <a:buFont typeface="Wingdings 2" pitchFamily="34" charset="0"/>
              <a:buChar char="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682A4-746C-4A67-8E74-32CB89A8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5" y="677863"/>
            <a:ext cx="68778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796-6D6D-47C6-86EA-242957A9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clone your HW repo?!?!?!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21AB-ABE0-4C0B-ACD9-63F486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it in the repo for the course material (Data-Science-Assignments)</a:t>
            </a:r>
          </a:p>
          <a:p>
            <a:r>
              <a:rPr lang="en-US" sz="1500" dirty="0">
                <a:ea typeface="+mn-lt"/>
                <a:cs typeface="+mn-lt"/>
              </a:rPr>
              <a:t>Make sure you store your notes and HW assignments in a different folder from the class repo (called Data-Science-Assignments)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It will get overwritten if you don’t!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A177-36F4-4E98-809A-24B2E9E8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3429000"/>
            <a:ext cx="7113685" cy="3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2B4-34F1-4C4E-AA31-5A496E4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0" y="237333"/>
            <a:ext cx="9709763" cy="649180"/>
          </a:xfrm>
        </p:spPr>
        <p:txBody>
          <a:bodyPr>
            <a:normAutofit fontScale="90000"/>
          </a:bodyPr>
          <a:lstStyle/>
          <a:p>
            <a:r>
              <a:rPr lang="en-US"/>
              <a:t>Congrats! You have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549-A6DD-4B47-9AF0-1810E08B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6" y="1075362"/>
            <a:ext cx="9888191" cy="4308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Clone your repo into a logical location! </a:t>
            </a:r>
          </a:p>
          <a:p>
            <a:r>
              <a:rPr lang="en-US" dirty="0"/>
              <a:t>Copy your homework2.ipynb file into homework_02 repo (or homework repo) </a:t>
            </a:r>
          </a:p>
          <a:p>
            <a:r>
              <a:rPr lang="en-US" dirty="0"/>
              <a:t>Cd into your homework_02 repo</a:t>
            </a:r>
          </a:p>
          <a:p>
            <a:r>
              <a:rPr lang="en-US" dirty="0"/>
              <a:t>git add 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Git add . is probably not best practice. Use the exact filename instead!</a:t>
            </a:r>
          </a:p>
          <a:p>
            <a:r>
              <a:rPr lang="en-US" dirty="0"/>
              <a:t>git commit –m 'adding homework'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Homework will now be a link to your repo. </a:t>
            </a:r>
          </a:p>
          <a:p>
            <a:r>
              <a:rPr lang="en-US" dirty="0"/>
              <a:t>Make changes. Git add, git commit, git push!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a directory to store your homework 2 assignment in</a:t>
            </a:r>
          </a:p>
          <a:p>
            <a:r>
              <a:rPr lang="en-US" dirty="0"/>
              <a:t>Edit the readme.md file with your name, a title, and a description of what homework 2 is about (look </a:t>
            </a:r>
            <a:r>
              <a:rPr lang="en-US" dirty="0">
                <a:sym typeface="Wingdings" panose="05000000000000000000" pitchFamily="2" charset="2"/>
              </a:rPr>
              <a:t>in the class repo) </a:t>
            </a:r>
            <a:endParaRPr lang="en-US" dirty="0"/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A3AC3-6CFA-4F15-8186-DA2D0E80F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4C64EA-259F-4D39-9E89-75A5D1FD2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Untracked files . </a:t>
            </a:r>
            <a:r>
              <a:rPr lang="en-US"/>
              <a:t>What is a dot file?</a:t>
            </a:r>
          </a:p>
        </p:txBody>
      </p:sp>
    </p:spTree>
    <p:extLst>
      <p:ext uri="{BB962C8B-B14F-4D97-AF65-F5344CB8AC3E}">
        <p14:creationId xmlns:p14="http://schemas.microsoft.com/office/powerpoint/2010/main" val="146304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36316-10C0-450E-9C14-FBDC9A3F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interpreter?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CBB34-2EBF-4081-8B33-2BC6BC65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interpreter are we using for python thus far?</a:t>
            </a:r>
          </a:p>
        </p:txBody>
      </p:sp>
    </p:spTree>
    <p:extLst>
      <p:ext uri="{BB962C8B-B14F-4D97-AF65-F5344CB8AC3E}">
        <p14:creationId xmlns:p14="http://schemas.microsoft.com/office/powerpoint/2010/main" val="75316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9" y="1854483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always have a break about midway through class. You need a breather, we need a breather, breaks are good. </a:t>
            </a: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E2F76-E148-4A03-8403-C722C7973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Week 1 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60D122-A577-40B6-B740-B95C8557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minutes to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417-A1B2-4787-81FF-1314095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1" y="-507543"/>
            <a:ext cx="9692640" cy="1325562"/>
          </a:xfrm>
        </p:spPr>
        <p:txBody>
          <a:bodyPr/>
          <a:lstStyle/>
          <a:p>
            <a:r>
              <a:rPr lang="en-US"/>
              <a:t>Installation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4483-10C4-418F-A031-02C4467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9" y="1006867"/>
            <a:ext cx="9913876" cy="5498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Everyone together (please do this with the class):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python 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python 3.X as a version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pip </a:t>
            </a:r>
            <a:r>
              <a:rPr lang="en-US" dirty="0">
                <a:ea typeface="+mn-lt"/>
                <a:cs typeface="+mn-lt"/>
              </a:rPr>
              <a:t>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pip3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Aliasing (not everyone had to do this last week)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When we did alias python='python3' it likely did not persist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Why? Some commands are set for the session only.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Set aliases in .</a:t>
            </a:r>
            <a:r>
              <a:rPr lang="en-US" dirty="0" err="1"/>
              <a:t>bashrc</a:t>
            </a:r>
            <a:r>
              <a:rPr lang="en-US" dirty="0"/>
              <a:t> or  other .</a:t>
            </a:r>
            <a:r>
              <a:rPr lang="en-US" dirty="0" err="1"/>
              <a:t>xxxrc</a:t>
            </a:r>
            <a:r>
              <a:rPr lang="en-US" dirty="0"/>
              <a:t> file.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cd ~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ls –la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Find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If it does not exist that's ok!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touch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vim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the '</a:t>
            </a:r>
            <a:r>
              <a:rPr lang="en-US" dirty="0" err="1"/>
              <a:t>i</a:t>
            </a:r>
            <a:r>
              <a:rPr lang="en-US" dirty="0"/>
              <a:t>' key to toggle to insert mode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python='python3' and hit 'return'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pip='pip3'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escape key followed by :</a:t>
            </a:r>
            <a:r>
              <a:rPr lang="en-US" dirty="0" err="1"/>
              <a:t>wq</a:t>
            </a:r>
            <a:r>
              <a:rPr lang="en-US" dirty="0"/>
              <a:t> and hit enter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Close terminal and open new terminal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See python and pip versions again and let us know if they are incorrect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2EB-930B-4D1A-AEEE-78EEBB7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6" y="74659"/>
            <a:ext cx="9692640" cy="683428"/>
          </a:xfrm>
        </p:spPr>
        <p:txBody>
          <a:bodyPr>
            <a:normAutofit fontScale="90000"/>
          </a:bodyPr>
          <a:lstStyle/>
          <a:p>
            <a:r>
              <a:rPr lang="en-US"/>
              <a:t>Installation Corrections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4226-B518-44A7-B142-BA0EFCF7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8" y="981182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Now that everyone has the correct python/pip we can correct some installs</a:t>
            </a:r>
          </a:p>
          <a:p>
            <a:r>
              <a:rPr lang="en-US"/>
              <a:t>Last week 'pip install </a:t>
            </a:r>
            <a:r>
              <a:rPr lang="en-US" err="1"/>
              <a:t>jupyter</a:t>
            </a:r>
            <a:r>
              <a:rPr lang="en-US"/>
              <a:t> lab'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Same as  pip install package1 package2 package3</a:t>
            </a:r>
          </a:p>
          <a:p>
            <a:r>
              <a:rPr lang="en-US"/>
              <a:t>pip uninstall lab</a:t>
            </a:r>
          </a:p>
          <a:p>
            <a:r>
              <a:rPr lang="en-US"/>
              <a:t>pip uninstall </a:t>
            </a:r>
            <a:r>
              <a:rPr lang="en-US" err="1"/>
              <a:t>jupyter</a:t>
            </a:r>
            <a:endParaRPr lang="en-US"/>
          </a:p>
          <a:p>
            <a:r>
              <a:rPr lang="en-US"/>
              <a:t>pip uninstall (anything else </a:t>
            </a:r>
            <a:r>
              <a:rPr lang="en-US" err="1"/>
              <a:t>jupyter</a:t>
            </a:r>
            <a:r>
              <a:rPr lang="en-US"/>
              <a:t> related you might have tried) (</a:t>
            </a:r>
            <a:r>
              <a:rPr lang="en-US" err="1"/>
              <a:t>jupyter</a:t>
            </a:r>
            <a:r>
              <a:rPr lang="en-US"/>
              <a:t>-lab)</a:t>
            </a:r>
          </a:p>
          <a:p>
            <a:r>
              <a:rPr lang="en-US"/>
              <a:t>pip install </a:t>
            </a:r>
            <a:r>
              <a:rPr lang="en-US" err="1"/>
              <a:t>jupyterlab</a:t>
            </a:r>
            <a:endParaRPr lang="en-US"/>
          </a:p>
          <a:p>
            <a:r>
              <a:rPr lang="en-US"/>
              <a:t>Pip install notebook (this is the classic </a:t>
            </a:r>
            <a:r>
              <a:rPr lang="en-US" err="1"/>
              <a:t>jupyter</a:t>
            </a:r>
            <a:r>
              <a:rPr lang="en-US"/>
              <a:t>)</a:t>
            </a:r>
          </a:p>
          <a:p>
            <a:r>
              <a:rPr lang="en-US" err="1"/>
              <a:t>jupyter</a:t>
            </a:r>
            <a:r>
              <a:rPr lang="en-US"/>
              <a:t> lab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Close terminal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 spc="0" err="1"/>
              <a:t>jupyter</a:t>
            </a:r>
            <a:r>
              <a:rPr lang="en-US" spc="0"/>
              <a:t> notebook</a:t>
            </a:r>
          </a:p>
          <a:p>
            <a:r>
              <a:rPr lang="en-US"/>
              <a:t>Any issues let us know!</a:t>
            </a:r>
          </a:p>
        </p:txBody>
      </p:sp>
    </p:spTree>
    <p:extLst>
      <p:ext uri="{BB962C8B-B14F-4D97-AF65-F5344CB8AC3E}">
        <p14:creationId xmlns:p14="http://schemas.microsoft.com/office/powerpoint/2010/main" val="3039479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AFF-9771-4882-87FD-79F2819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F0-BB01-48FF-BA34-C2746099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repo! The exercise is in week 2. </a:t>
            </a:r>
          </a:p>
        </p:txBody>
      </p:sp>
    </p:spTree>
    <p:extLst>
      <p:ext uri="{BB962C8B-B14F-4D97-AF65-F5344CB8AC3E}">
        <p14:creationId xmlns:p14="http://schemas.microsoft.com/office/powerpoint/2010/main" val="6382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Lots of material to get through so we will be moving fast!</a:t>
            </a:r>
          </a:p>
          <a:p>
            <a:r>
              <a:rPr lang="en-US" dirty="0"/>
              <a:t>Warm-up (15 minutes)</a:t>
            </a:r>
          </a:p>
          <a:p>
            <a:r>
              <a:rPr lang="en-US" dirty="0"/>
              <a:t>Good struggle vs Bad struggle (15 minutes)</a:t>
            </a:r>
          </a:p>
          <a:p>
            <a:pPr lvl="1"/>
            <a:r>
              <a:rPr lang="en-US" dirty="0"/>
              <a:t>Our expectations </a:t>
            </a:r>
          </a:p>
          <a:p>
            <a:r>
              <a:rPr lang="en-US" dirty="0"/>
              <a:t>Creating your own repo and pushing your assignments to it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 err="1"/>
              <a:t>gitignore</a:t>
            </a:r>
            <a:r>
              <a:rPr lang="en-US" dirty="0"/>
              <a:t> files (5 mins)</a:t>
            </a:r>
          </a:p>
          <a:p>
            <a:r>
              <a:rPr lang="en-US" dirty="0">
                <a:ea typeface="+mn-lt"/>
                <a:cs typeface="+mn-lt"/>
              </a:rPr>
              <a:t>Review Homework and Any Questions (30 minutes) </a:t>
            </a:r>
            <a:endParaRPr lang="en-US" dirty="0"/>
          </a:p>
          <a:p>
            <a:r>
              <a:rPr lang="en-US" dirty="0"/>
              <a:t>Break (10 minutes)</a:t>
            </a:r>
          </a:p>
          <a:p>
            <a:r>
              <a:rPr lang="en-US" dirty="0"/>
              <a:t>Flow control (20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Survival Guide (15 minutes)</a:t>
            </a:r>
          </a:p>
          <a:p>
            <a:r>
              <a:rPr lang="en-US" dirty="0"/>
              <a:t>Group Exercise (40 minutes)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Class Repo is the place to find assignments. </a:t>
            </a:r>
          </a:p>
          <a:p>
            <a:r>
              <a:rPr lang="en-US" dirty="0"/>
              <a:t>Each week you may have in class assignments that are due on Fridays at 8:00pm.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Usually finishing anything not done in class.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Homework assignments are due Wednesdays at 5:30pm</a:t>
            </a:r>
          </a:p>
          <a:p>
            <a:pPr>
              <a:buFont typeface="Arial" pitchFamily="18" charset="2"/>
              <a:buChar char="•"/>
            </a:pPr>
            <a:r>
              <a:rPr lang="en-US" u="sng" spc="0" dirty="0"/>
              <a:t>Ask Questions in Slack.</a:t>
            </a:r>
            <a:r>
              <a:rPr lang="en-US" spc="0" dirty="0"/>
              <a:t> Don't ask them in Canvas.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Start Early and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7CA-BE6D-4007-9FD3-921A52A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" y="-443277"/>
            <a:ext cx="9692640" cy="132556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4526-CFCB-4306-B94F-83D5DD5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4" y="1076207"/>
            <a:ext cx="9601952" cy="5461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 us anything!</a:t>
            </a:r>
          </a:p>
          <a:p>
            <a:r>
              <a:rPr lang="en-US" dirty="0"/>
              <a:t>Don't ask questions in Canvas. It is not monitored closely. 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Ask questions in Slack. </a:t>
            </a:r>
            <a:endParaRPr lang="en-US" spc="0" dirty="0"/>
          </a:p>
          <a:p>
            <a:r>
              <a:rPr lang="en-US" dirty="0"/>
              <a:t>Ask anything. There are no silly questions. </a:t>
            </a:r>
          </a:p>
          <a:p>
            <a:r>
              <a:rPr lang="en-US" dirty="0"/>
              <a:t>Don't just read and watch videos.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Read.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Watch.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Close the readings and do it from memory.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Interact with each concept.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Use Office Hours! </a:t>
            </a:r>
          </a:p>
          <a:p>
            <a:pPr>
              <a:buFont typeface="Arial" pitchFamily="18" charset="2"/>
            </a:pPr>
            <a:r>
              <a:rPr lang="en-US" spc="0" dirty="0"/>
              <a:t>Most important! Don't get discouraged. This is week 2. The pieces will start to fit together as you proceed.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000-4554-4EFE-8B24-4DB0D3CA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C069-1064-4EB1-9B0E-23C89B02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be spending about 15 hours on your homework and readings and </a:t>
            </a:r>
            <a:r>
              <a:rPr lang="en-US" dirty="0" err="1"/>
              <a:t>DataCamp</a:t>
            </a:r>
            <a:r>
              <a:rPr lang="en-US" dirty="0"/>
              <a:t> PER WEEK outside of class</a:t>
            </a:r>
          </a:p>
          <a:p>
            <a:pPr lvl="1"/>
            <a:r>
              <a:rPr lang="en-US" dirty="0"/>
              <a:t>If you don’t have much of a foundation in programming, it will likely take you more time in the beginning</a:t>
            </a:r>
          </a:p>
          <a:p>
            <a:r>
              <a:rPr lang="en-US" dirty="0"/>
              <a:t>We will be covering many data science topics at a higher level instead of digging into the intricacies of the math. Why? </a:t>
            </a:r>
          </a:p>
          <a:p>
            <a:pPr lvl="1"/>
            <a:r>
              <a:rPr lang="en-US" dirty="0"/>
              <a:t>We are learning tools to put in your toolbox for solving problems</a:t>
            </a:r>
          </a:p>
          <a:p>
            <a:pPr lvl="1"/>
            <a:r>
              <a:rPr lang="en-US" dirty="0"/>
              <a:t>Interviews for entry level jobs are not focused on the math intricacies but rather on knowing how models work and how to evaluate them</a:t>
            </a:r>
          </a:p>
          <a:p>
            <a:r>
              <a:rPr lang="en-US" dirty="0"/>
              <a:t>We care about you and your learning, but we are also busy. This is NOT our full-time job</a:t>
            </a:r>
          </a:p>
          <a:p>
            <a:r>
              <a:rPr lang="en-US" dirty="0"/>
              <a:t>Be growth minded:</a:t>
            </a:r>
          </a:p>
          <a:p>
            <a:pPr lvl="1"/>
            <a:r>
              <a:rPr lang="en-US" dirty="0"/>
              <a:t>Even if you struggle on some early assignments, you have the capacity to improve and become an amazing programmer</a:t>
            </a:r>
          </a:p>
        </p:txBody>
      </p:sp>
    </p:spTree>
    <p:extLst>
      <p:ext uri="{BB962C8B-B14F-4D97-AF65-F5344CB8AC3E}">
        <p14:creationId xmlns:p14="http://schemas.microsoft.com/office/powerpoint/2010/main" val="104271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8FC-7A1B-4708-89DB-8DEFDC4D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Classes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6E61-DB06-487B-B29F-AB52B155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https://applications.stlcc.edu/ClassSchedule/Term_Courses.asp</a:t>
            </a:r>
            <a:endParaRPr lang="en-US" dirty="0"/>
          </a:p>
          <a:p>
            <a:r>
              <a:rPr lang="en-US" dirty="0"/>
              <a:t>Linear algebra has </a:t>
            </a:r>
            <a:r>
              <a:rPr lang="en-US" dirty="0" err="1"/>
              <a:t>prereq</a:t>
            </a:r>
            <a:r>
              <a:rPr lang="en-US" dirty="0"/>
              <a:t> of Calc 1 and Diff EQ has a </a:t>
            </a:r>
            <a:r>
              <a:rPr lang="en-US" dirty="0" err="1"/>
              <a:t>prereq</a:t>
            </a:r>
            <a:r>
              <a:rPr lang="en-US"/>
              <a:t> of Calc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561DA-489A-4BB2-9121-1FC26A7B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9" y="2682240"/>
            <a:ext cx="11477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DE31-0F58-4774-9328-8C65C20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3" y="-509129"/>
            <a:ext cx="9692640" cy="1325562"/>
          </a:xfrm>
        </p:spPr>
        <p:txBody>
          <a:bodyPr/>
          <a:lstStyle/>
          <a:p>
            <a:r>
              <a:rPr lang="en-US"/>
              <a:t>Good Struggle vs Bad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8463-D174-44B9-952E-C195D564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5" y="888059"/>
            <a:ext cx="10514471" cy="5762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struggle is working a problem and solving it in a reasonable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Exercising cognitive muscles. Challenging but progress is made.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 of satisfaction when the problem is solved.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Important for growth and real learning. </a:t>
            </a:r>
          </a:p>
          <a:p>
            <a:r>
              <a:rPr lang="en-US" dirty="0"/>
              <a:t>Bad struggle is working on a problem and making little or no progress in a large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Feelings of frustration. Anger.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Does nothing to foster learning. 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Rule of thumb:</a:t>
            </a:r>
          </a:p>
          <a:p>
            <a:pPr lvl="1"/>
            <a:r>
              <a:rPr lang="en-US" dirty="0"/>
              <a:t>Stuck on a HW problem for more than 15 mins? </a:t>
            </a:r>
            <a:endParaRPr lang="en-US" spc="0" dirty="0"/>
          </a:p>
          <a:p>
            <a:pPr lvl="2"/>
            <a:r>
              <a:rPr lang="en-US" dirty="0"/>
              <a:t>Consider skipping and returning to it later. You might find insight in other problems.</a:t>
            </a:r>
          </a:p>
          <a:p>
            <a:pPr lvl="1"/>
            <a:r>
              <a:rPr lang="en-US" dirty="0"/>
              <a:t>Stuck &gt;30mins? </a:t>
            </a:r>
          </a:p>
          <a:p>
            <a:pPr lvl="2"/>
            <a:r>
              <a:rPr lang="en-US" dirty="0"/>
              <a:t>Post to Slack</a:t>
            </a:r>
          </a:p>
          <a:p>
            <a:pPr lvl="2"/>
            <a:r>
              <a:rPr lang="en-US" dirty="0"/>
              <a:t>Post sooner than later in the week.</a:t>
            </a:r>
          </a:p>
          <a:p>
            <a:pPr lvl="2"/>
            <a:r>
              <a:rPr lang="en-US" dirty="0"/>
              <a:t>Students should answer questions. Mentors will only step in when needed. </a:t>
            </a:r>
          </a:p>
          <a:p>
            <a:pPr lvl="1"/>
            <a:r>
              <a:rPr lang="en-US" dirty="0"/>
              <a:t>No Slack help?</a:t>
            </a:r>
          </a:p>
          <a:p>
            <a:pPr lvl="2"/>
            <a:r>
              <a:rPr lang="en-US" dirty="0"/>
              <a:t>Reply to your post with @mentors "Any insights?". </a:t>
            </a:r>
          </a:p>
          <a:p>
            <a:pPr lvl="2"/>
            <a:r>
              <a:rPr lang="en-US" dirty="0"/>
              <a:t>Give us 24hrs to respond. </a:t>
            </a:r>
            <a:endParaRPr lang="en-US" spc="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5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56CF0-6DBF-42C3-9733-E1BB680D3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is hard before it is easy.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036C91-F007-4595-AE5E-72604098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75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1316</Words>
  <Application>Microsoft Office PowerPoint</Application>
  <PresentationFormat>Widescreen</PresentationFormat>
  <Paragraphs>162</Paragraphs>
  <Slides>23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Wingdings 2</vt:lpstr>
      <vt:lpstr>View</vt:lpstr>
      <vt:lpstr>Week 02</vt:lpstr>
      <vt:lpstr>Warm-up (5 minutes to complete)</vt:lpstr>
      <vt:lpstr>Today's Activities</vt:lpstr>
      <vt:lpstr>Week 2 Assignments</vt:lpstr>
      <vt:lpstr>Q &amp; A</vt:lpstr>
      <vt:lpstr>Expectations </vt:lpstr>
      <vt:lpstr>Some Classes to Take</vt:lpstr>
      <vt:lpstr>Good Struggle vs Bad Struggle</vt:lpstr>
      <vt:lpstr>Everything is hard before it is easy.</vt:lpstr>
      <vt:lpstr>Creating Your own Repo</vt:lpstr>
      <vt:lpstr>Where do you clone your HW repo?!?!?!</vt:lpstr>
      <vt:lpstr>Congrats! You have your first repo!</vt:lpstr>
      <vt:lpstr>Git practice (5 minutes)</vt:lpstr>
      <vt:lpstr>.gitignore </vt:lpstr>
      <vt:lpstr>What is an interpreter? </vt:lpstr>
      <vt:lpstr>Python Data types</vt:lpstr>
      <vt:lpstr>Python Flow control</vt:lpstr>
      <vt:lpstr>Break (10 Minutes)</vt:lpstr>
      <vt:lpstr>Review Week 1 Homework</vt:lpstr>
      <vt:lpstr>Installation Corrections</vt:lpstr>
      <vt:lpstr>Installation Corrections </vt:lpstr>
      <vt:lpstr>Survival Guide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38</cp:revision>
  <dcterms:created xsi:type="dcterms:W3CDTF">2020-08-22T14:57:00Z</dcterms:created>
  <dcterms:modified xsi:type="dcterms:W3CDTF">2021-09-22T15:24:57Z</dcterms:modified>
</cp:coreProperties>
</file>