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2" r:id="rId5"/>
    <p:sldId id="316" r:id="rId6"/>
    <p:sldId id="311" r:id="rId7"/>
    <p:sldId id="313" r:id="rId8"/>
    <p:sldId id="314" r:id="rId9"/>
    <p:sldId id="317" r:id="rId10"/>
    <p:sldId id="31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86" d="100"/>
          <a:sy n="86" d="100"/>
        </p:scale>
        <p:origin x="12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D2B95-FD79-4E9F-AD13-BC062360E5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5FEE7E-B597-45BA-890B-BD0A91AED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find a hyperplane that separates the data points into different groups</a:t>
          </a:r>
        </a:p>
      </dgm:t>
    </dgm:pt>
    <dgm:pt modelId="{B5658AA4-D16E-4559-AA2F-C20D333C191F}" type="parTrans" cxnId="{6C8A5D0E-8A32-4C85-B64B-6A6C3EEEFAAA}">
      <dgm:prSet/>
      <dgm:spPr/>
      <dgm:t>
        <a:bodyPr/>
        <a:lstStyle/>
        <a:p>
          <a:endParaRPr lang="en-US"/>
        </a:p>
      </dgm:t>
    </dgm:pt>
    <dgm:pt modelId="{8BD1C0D7-8405-47B9-A7D2-66F61E616D3B}" type="sibTrans" cxnId="{6C8A5D0E-8A32-4C85-B64B-6A6C3EEEFAAA}">
      <dgm:prSet/>
      <dgm:spPr/>
      <dgm:t>
        <a:bodyPr/>
        <a:lstStyle/>
        <a:p>
          <a:endParaRPr lang="en-US"/>
        </a:p>
      </dgm:t>
    </dgm:pt>
    <dgm:pt modelId="{FA20712C-3468-41CC-A99D-74856C0A4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Hyperplane: decision boundary that allows us to separate data classified differently. </a:t>
          </a:r>
        </a:p>
      </dgm:t>
    </dgm:pt>
    <dgm:pt modelId="{9124609D-0B42-412F-9859-86C871D4B8AD}" type="parTrans" cxnId="{C5168C70-2A25-411F-9081-2CCE3250425D}">
      <dgm:prSet/>
      <dgm:spPr/>
      <dgm:t>
        <a:bodyPr/>
        <a:lstStyle/>
        <a:p>
          <a:endParaRPr lang="en-US"/>
        </a:p>
      </dgm:t>
    </dgm:pt>
    <dgm:pt modelId="{8F96C56A-5D36-4A9E-8298-3DA3BAF863DB}" type="sibTrans" cxnId="{C5168C70-2A25-411F-9081-2CCE3250425D}">
      <dgm:prSet/>
      <dgm:spPr/>
      <dgm:t>
        <a:bodyPr/>
        <a:lstStyle/>
        <a:p>
          <a:endParaRPr lang="en-US"/>
        </a:p>
      </dgm:t>
    </dgm:pt>
    <dgm:pt modelId="{C1117114-2B54-4A03-9F0C-059912DC4E90}" type="pres">
      <dgm:prSet presAssocID="{58DD2B95-FD79-4E9F-AD13-BC062360E509}" presName="root" presStyleCnt="0">
        <dgm:presLayoutVars>
          <dgm:dir/>
          <dgm:resizeHandles val="exact"/>
        </dgm:presLayoutVars>
      </dgm:prSet>
      <dgm:spPr/>
    </dgm:pt>
    <dgm:pt modelId="{E61AA3CA-AB31-4A87-B603-56F35D43EF9B}" type="pres">
      <dgm:prSet presAssocID="{235FEE7E-B597-45BA-890B-BD0A91AED96E}" presName="compNode" presStyleCnt="0"/>
      <dgm:spPr/>
    </dgm:pt>
    <dgm:pt modelId="{D55BB800-1B16-4294-A96C-E896C56FAC7A}" type="pres">
      <dgm:prSet presAssocID="{235FEE7E-B597-45BA-890B-BD0A91AED96E}" presName="bgRect" presStyleLbl="bgShp" presStyleIdx="0" presStyleCnt="2"/>
      <dgm:spPr/>
    </dgm:pt>
    <dgm:pt modelId="{95957B40-CF36-468E-8D2E-83A62B27E86F}" type="pres">
      <dgm:prSet presAssocID="{235FEE7E-B597-45BA-890B-BD0A91AED9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09ED7EC3-ADC1-4F8E-A368-34F818A1CCB6}" type="pres">
      <dgm:prSet presAssocID="{235FEE7E-B597-45BA-890B-BD0A91AED96E}" presName="spaceRect" presStyleCnt="0"/>
      <dgm:spPr/>
    </dgm:pt>
    <dgm:pt modelId="{CF2F8CBE-B9D4-47D8-8598-C40871BB64B3}" type="pres">
      <dgm:prSet presAssocID="{235FEE7E-B597-45BA-890B-BD0A91AED96E}" presName="parTx" presStyleLbl="revTx" presStyleIdx="0" presStyleCnt="2">
        <dgm:presLayoutVars>
          <dgm:chMax val="0"/>
          <dgm:chPref val="0"/>
        </dgm:presLayoutVars>
      </dgm:prSet>
      <dgm:spPr/>
    </dgm:pt>
    <dgm:pt modelId="{F1B4DAFC-7567-402B-9D19-1E965C8FF283}" type="pres">
      <dgm:prSet presAssocID="{8BD1C0D7-8405-47B9-A7D2-66F61E616D3B}" presName="sibTrans" presStyleCnt="0"/>
      <dgm:spPr/>
    </dgm:pt>
    <dgm:pt modelId="{8647E91F-07C1-4C4B-8C1C-97DF105DF818}" type="pres">
      <dgm:prSet presAssocID="{FA20712C-3468-41CC-A99D-74856C0A48B7}" presName="compNode" presStyleCnt="0"/>
      <dgm:spPr/>
    </dgm:pt>
    <dgm:pt modelId="{7CB37DCC-C9E7-4E7F-87FD-2E1F2ED3278A}" type="pres">
      <dgm:prSet presAssocID="{FA20712C-3468-41CC-A99D-74856C0A48B7}" presName="bgRect" presStyleLbl="bgShp" presStyleIdx="1" presStyleCnt="2"/>
      <dgm:spPr/>
    </dgm:pt>
    <dgm:pt modelId="{E45681FB-5735-41CF-9BC9-ECB768071027}" type="pres">
      <dgm:prSet presAssocID="{FA20712C-3468-41CC-A99D-74856C0A48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A15BE4F7-4493-4FC8-BBE0-20269AD05C83}" type="pres">
      <dgm:prSet presAssocID="{FA20712C-3468-41CC-A99D-74856C0A48B7}" presName="spaceRect" presStyleCnt="0"/>
      <dgm:spPr/>
    </dgm:pt>
    <dgm:pt modelId="{73AEBBFD-3DDA-4574-AED3-8D17005F409B}" type="pres">
      <dgm:prSet presAssocID="{FA20712C-3468-41CC-A99D-74856C0A48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8A5D0E-8A32-4C85-B64B-6A6C3EEEFAAA}" srcId="{58DD2B95-FD79-4E9F-AD13-BC062360E509}" destId="{235FEE7E-B597-45BA-890B-BD0A91AED96E}" srcOrd="0" destOrd="0" parTransId="{B5658AA4-D16E-4559-AA2F-C20D333C191F}" sibTransId="{8BD1C0D7-8405-47B9-A7D2-66F61E616D3B}"/>
    <dgm:cxn modelId="{C5168C70-2A25-411F-9081-2CCE3250425D}" srcId="{58DD2B95-FD79-4E9F-AD13-BC062360E509}" destId="{FA20712C-3468-41CC-A99D-74856C0A48B7}" srcOrd="1" destOrd="0" parTransId="{9124609D-0B42-412F-9859-86C871D4B8AD}" sibTransId="{8F96C56A-5D36-4A9E-8298-3DA3BAF863DB}"/>
    <dgm:cxn modelId="{F9D951A9-5968-4E4A-BB42-DE652C59C6D1}" type="presOf" srcId="{58DD2B95-FD79-4E9F-AD13-BC062360E509}" destId="{C1117114-2B54-4A03-9F0C-059912DC4E90}" srcOrd="0" destOrd="0" presId="urn:microsoft.com/office/officeart/2018/2/layout/IconVerticalSolidList"/>
    <dgm:cxn modelId="{D0334FAC-7EA3-4F03-8FB6-3DF971239967}" type="presOf" srcId="{FA20712C-3468-41CC-A99D-74856C0A48B7}" destId="{73AEBBFD-3DDA-4574-AED3-8D17005F409B}" srcOrd="0" destOrd="0" presId="urn:microsoft.com/office/officeart/2018/2/layout/IconVerticalSolidList"/>
    <dgm:cxn modelId="{5AAEFECE-B2D0-4E14-8E83-32F636548604}" type="presOf" srcId="{235FEE7E-B597-45BA-890B-BD0A91AED96E}" destId="{CF2F8CBE-B9D4-47D8-8598-C40871BB64B3}" srcOrd="0" destOrd="0" presId="urn:microsoft.com/office/officeart/2018/2/layout/IconVerticalSolidList"/>
    <dgm:cxn modelId="{1EC6DBF2-D360-4488-ACA3-2E10DF629729}" type="presParOf" srcId="{C1117114-2B54-4A03-9F0C-059912DC4E90}" destId="{E61AA3CA-AB31-4A87-B603-56F35D43EF9B}" srcOrd="0" destOrd="0" presId="urn:microsoft.com/office/officeart/2018/2/layout/IconVerticalSolidList"/>
    <dgm:cxn modelId="{5024ABA5-0689-41CD-AF52-D9BEA97C62D0}" type="presParOf" srcId="{E61AA3CA-AB31-4A87-B603-56F35D43EF9B}" destId="{D55BB800-1B16-4294-A96C-E896C56FAC7A}" srcOrd="0" destOrd="0" presId="urn:microsoft.com/office/officeart/2018/2/layout/IconVerticalSolidList"/>
    <dgm:cxn modelId="{03704D80-9E94-4901-B9A7-DD419ED73F4D}" type="presParOf" srcId="{E61AA3CA-AB31-4A87-B603-56F35D43EF9B}" destId="{95957B40-CF36-468E-8D2E-83A62B27E86F}" srcOrd="1" destOrd="0" presId="urn:microsoft.com/office/officeart/2018/2/layout/IconVerticalSolidList"/>
    <dgm:cxn modelId="{34CEC61A-CB76-42B6-AD34-5E12C1D42A7B}" type="presParOf" srcId="{E61AA3CA-AB31-4A87-B603-56F35D43EF9B}" destId="{09ED7EC3-ADC1-4F8E-A368-34F818A1CCB6}" srcOrd="2" destOrd="0" presId="urn:microsoft.com/office/officeart/2018/2/layout/IconVerticalSolidList"/>
    <dgm:cxn modelId="{95C2F2FC-4A49-4F98-9099-8079021BFFA5}" type="presParOf" srcId="{E61AA3CA-AB31-4A87-B603-56F35D43EF9B}" destId="{CF2F8CBE-B9D4-47D8-8598-C40871BB64B3}" srcOrd="3" destOrd="0" presId="urn:microsoft.com/office/officeart/2018/2/layout/IconVerticalSolidList"/>
    <dgm:cxn modelId="{97E90285-B808-431B-84B9-4D59535110CB}" type="presParOf" srcId="{C1117114-2B54-4A03-9F0C-059912DC4E90}" destId="{F1B4DAFC-7567-402B-9D19-1E965C8FF283}" srcOrd="1" destOrd="0" presId="urn:microsoft.com/office/officeart/2018/2/layout/IconVerticalSolidList"/>
    <dgm:cxn modelId="{096171CE-546A-4798-9B4F-EC83D1AD1A4E}" type="presParOf" srcId="{C1117114-2B54-4A03-9F0C-059912DC4E90}" destId="{8647E91F-07C1-4C4B-8C1C-97DF105DF818}" srcOrd="2" destOrd="0" presId="urn:microsoft.com/office/officeart/2018/2/layout/IconVerticalSolidList"/>
    <dgm:cxn modelId="{BEC5C0CF-DE4A-4F91-BCE9-049C93E9961A}" type="presParOf" srcId="{8647E91F-07C1-4C4B-8C1C-97DF105DF818}" destId="{7CB37DCC-C9E7-4E7F-87FD-2E1F2ED3278A}" srcOrd="0" destOrd="0" presId="urn:microsoft.com/office/officeart/2018/2/layout/IconVerticalSolidList"/>
    <dgm:cxn modelId="{4E7F9441-B5FC-40AC-9E4B-D72F35253EC7}" type="presParOf" srcId="{8647E91F-07C1-4C4B-8C1C-97DF105DF818}" destId="{E45681FB-5735-41CF-9BC9-ECB768071027}" srcOrd="1" destOrd="0" presId="urn:microsoft.com/office/officeart/2018/2/layout/IconVerticalSolidList"/>
    <dgm:cxn modelId="{35A29F83-6C85-4116-AD85-518A304C42BA}" type="presParOf" srcId="{8647E91F-07C1-4C4B-8C1C-97DF105DF818}" destId="{A15BE4F7-4493-4FC8-BBE0-20269AD05C83}" srcOrd="2" destOrd="0" presId="urn:microsoft.com/office/officeart/2018/2/layout/IconVerticalSolidList"/>
    <dgm:cxn modelId="{5A238247-C024-4725-B11F-0A06D921509F}" type="presParOf" srcId="{8647E91F-07C1-4C4B-8C1C-97DF105DF818}" destId="{73AEBBFD-3DDA-4574-AED3-8D17005F4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B800-1B16-4294-A96C-E896C56FAC7A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7B40-CF36-468E-8D2E-83A62B27E86F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F8CBE-B9D4-47D8-8598-C40871BB64B3}">
      <dsp:nvSpPr>
        <dsp:cNvPr id="0" name=""/>
        <dsp:cNvSpPr/>
      </dsp:nvSpPr>
      <dsp:spPr>
        <a:xfrm>
          <a:off x="1820860" y="853938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find a hyperplane that separates the data points into different groups</a:t>
          </a:r>
        </a:p>
      </dsp:txBody>
      <dsp:txXfrm>
        <a:off x="1820860" y="853938"/>
        <a:ext cx="4124588" cy="1576502"/>
      </dsp:txXfrm>
    </dsp:sp>
    <dsp:sp modelId="{7CB37DCC-C9E7-4E7F-87FD-2E1F2ED3278A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81FB-5735-41CF-9BC9-ECB768071027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BBFD-3DDA-4574-AED3-8D17005F409B}">
      <dsp:nvSpPr>
        <dsp:cNvPr id="0" name=""/>
        <dsp:cNvSpPr/>
      </dsp:nvSpPr>
      <dsp:spPr>
        <a:xfrm>
          <a:off x="1820860" y="2824567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Hyperplane: decision boundary that allows us to separate data classified differently. </a:t>
          </a:r>
        </a:p>
      </dsp:txBody>
      <dsp:txXfrm>
        <a:off x="1820860" y="2824567"/>
        <a:ext cx="4124588" cy="157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https://machinelearningmastery.com/random-oversampling-and-undersampling-for-imbalanced-classification/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algorithm. Used for classification and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https://scikit-learn.org/stable/modules/svm.html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9C02-E7B9-4F76-8B1F-238044BC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DF00-1FA9-4903-BC6A-E43E81B8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are SVMs?</a:t>
            </a:r>
          </a:p>
          <a:p>
            <a:r>
              <a:rPr lang="en-US" dirty="0"/>
              <a:t>How does scoring work with SVMs? Note: It is not traditional probability like the other methods we have thus far discussed.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768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15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Why doesn’t linear regression work for the types of problems we use logistic regression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list comprehension that puts all the even values from 1-1000 in a list</a:t>
            </a:r>
          </a:p>
          <a:p>
            <a:pPr lvl="1"/>
            <a:r>
              <a:rPr lang="en-US" dirty="0"/>
              <a:t>Create a new list from that list that has only the values with an 8 in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( 30 mins)</a:t>
            </a:r>
          </a:p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r>
              <a:rPr lang="en-US" dirty="0"/>
              <a:t> (35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Intro to Support Vector Machines (15 mins) 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4F4-E125-4F36-AE36-EBA72B8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081-61C0-4C14-9367-A1C423B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 to the question: what if our data is imbalanced?</a:t>
            </a:r>
          </a:p>
          <a:p>
            <a:endParaRPr lang="en-US" dirty="0"/>
          </a:p>
          <a:p>
            <a:r>
              <a:rPr lang="en-US" dirty="0"/>
              <a:t>They help us build models when we are trying to predict a minority case. Examples: fraud detection and medical diagnosis</a:t>
            </a:r>
          </a:p>
          <a:p>
            <a:endParaRPr lang="en-US" dirty="0"/>
          </a:p>
          <a:p>
            <a:r>
              <a:rPr lang="en-US" dirty="0"/>
              <a:t>Oversampling – creates new synthetic examples in a minority class you’re trying to make predictions about.</a:t>
            </a:r>
          </a:p>
          <a:p>
            <a:r>
              <a:rPr lang="en-US" dirty="0" err="1"/>
              <a:t>Undersampling</a:t>
            </a:r>
            <a:r>
              <a:rPr lang="en-US" dirty="0"/>
              <a:t> – delete or merge examples in a majority class.</a:t>
            </a:r>
          </a:p>
          <a:p>
            <a:endParaRPr lang="en-US" dirty="0"/>
          </a:p>
          <a:p>
            <a:r>
              <a:rPr lang="en-US" dirty="0"/>
              <a:t>What are some examples you can think of where this would be useful?</a:t>
            </a:r>
          </a:p>
        </p:txBody>
      </p:sp>
    </p:spTree>
    <p:extLst>
      <p:ext uri="{BB962C8B-B14F-4D97-AF65-F5344CB8AC3E}">
        <p14:creationId xmlns:p14="http://schemas.microsoft.com/office/powerpoint/2010/main" val="35919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99E1-2475-4F17-AF30-8344C6ED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 from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0F25-47E5-4B6E-AE1E-F0984A66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is resampling?</a:t>
            </a:r>
          </a:p>
          <a:p>
            <a:r>
              <a:rPr lang="en-US" dirty="0"/>
              <a:t>What is the difference between oversampling and </a:t>
            </a:r>
            <a:r>
              <a:rPr lang="en-US" dirty="0" err="1"/>
              <a:t>undersampling</a:t>
            </a:r>
            <a:r>
              <a:rPr lang="en-US" dirty="0"/>
              <a:t>? Should you use them by themselves or together? </a:t>
            </a:r>
          </a:p>
          <a:p>
            <a:r>
              <a:rPr lang="en-US" dirty="0"/>
              <a:t>What does the </a:t>
            </a:r>
            <a:r>
              <a:rPr lang="en-US" dirty="0" err="1"/>
              <a:t>fit_resample</a:t>
            </a:r>
            <a:r>
              <a:rPr lang="en-US" dirty="0"/>
              <a:t> function do?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4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CEE7EA-1AAB-4F0A-852B-584860AD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81BE-9829-4421-A3FD-E7E920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92D3A-F845-46D3-ADF2-773CED1B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76184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4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2F19-6C31-4E35-BC68-010436D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EAE-371F-405B-B652-FBEB18F7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2970E-210D-4D04-AF27-E1ADEC64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13"/>
            <a:ext cx="121920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978E-DF40-456A-BDF1-5DB0D79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CD2D-9BC7-4D70-A988-4BC761F8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upport vector machines (svm)">
            <a:extLst>
              <a:ext uri="{FF2B5EF4-FFF2-40B4-BE49-F238E27FC236}">
                <a16:creationId xmlns:a16="http://schemas.microsoft.com/office/drawing/2014/main" id="{FF294283-9617-436F-9B41-103270BD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6263"/>
            <a:ext cx="5334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870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16895</TotalTime>
  <Words>352</Words>
  <Application>Microsoft Office PowerPoint</Application>
  <PresentationFormat>Widescreen</PresentationFormat>
  <Paragraphs>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15</vt:lpstr>
      <vt:lpstr>Warm-up (10 minutes)</vt:lpstr>
      <vt:lpstr>Today's Activities</vt:lpstr>
      <vt:lpstr>Oversampling and Undersampling</vt:lpstr>
      <vt:lpstr>Questions from reading </vt:lpstr>
      <vt:lpstr>Break (10 Minutes)</vt:lpstr>
      <vt:lpstr>Support Vector Machines</vt:lpstr>
      <vt:lpstr>PowerPoint Presentation</vt:lpstr>
      <vt:lpstr>PowerPoint Presentation</vt:lpstr>
      <vt:lpstr>Questions from the Reading</vt:lpstr>
      <vt:lpstr>Week 15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644</cp:revision>
  <dcterms:created xsi:type="dcterms:W3CDTF">2020-08-22T14:57:00Z</dcterms:created>
  <dcterms:modified xsi:type="dcterms:W3CDTF">2021-06-10T00:28:26Z</dcterms:modified>
</cp:coreProperties>
</file>