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3" r:id="rId10"/>
    <p:sldId id="262" r:id="rId11"/>
    <p:sldId id="269" r:id="rId12"/>
    <p:sldId id="265" r:id="rId13"/>
    <p:sldId id="270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7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966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9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9321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8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7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5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10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tile tx="-1270000" ty="158750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"/>
                    </a14:imgEffect>
                  </a14:imgLayer>
                </a14:imgProps>
              </a:ext>
            </a:extLst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500" dirty="0" err="1"/>
              <a:t>Анализ</a:t>
            </a:r>
            <a:r>
              <a:rPr sz="3500" dirty="0"/>
              <a:t> </a:t>
            </a:r>
            <a:r>
              <a:rPr sz="3500" dirty="0" err="1"/>
              <a:t>тональностей</a:t>
            </a:r>
            <a:r>
              <a:rPr sz="3500" dirty="0"/>
              <a:t> в </a:t>
            </a:r>
            <a:r>
              <a:rPr sz="3500" dirty="0" err="1"/>
              <a:t>спортивных</a:t>
            </a:r>
            <a:r>
              <a:rPr sz="3500" dirty="0"/>
              <a:t> </a:t>
            </a:r>
            <a:r>
              <a:rPr sz="3500" dirty="0" err="1"/>
              <a:t>текстах</a:t>
            </a:r>
            <a:r>
              <a:rPr sz="3500" dirty="0"/>
              <a:t> о </a:t>
            </a:r>
            <a:r>
              <a:rPr sz="3500" dirty="0" err="1"/>
              <a:t>хоккее</a:t>
            </a:r>
            <a:r>
              <a:rPr lang="ru-RU" sz="3500" dirty="0"/>
              <a:t> в российских и американских СМИ.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808515"/>
            <a:ext cx="5668191" cy="3581400"/>
          </a:xfrm>
        </p:spPr>
        <p:txBody>
          <a:bodyPr/>
          <a:lstStyle/>
          <a:p>
            <a:pPr marL="0" indent="0">
              <a:buNone/>
            </a:pPr>
            <a:r>
              <a:rPr b="1" dirty="0" err="1"/>
              <a:t>Учебный</a:t>
            </a:r>
            <a:r>
              <a:rPr b="1" dirty="0"/>
              <a:t> </a:t>
            </a:r>
            <a:r>
              <a:rPr b="1" dirty="0" err="1"/>
              <a:t>проект</a:t>
            </a:r>
            <a:r>
              <a:rPr lang="ru-RU" b="1" dirty="0"/>
              <a:t> по программе ДПО </a:t>
            </a:r>
          </a:p>
          <a:p>
            <a:pPr marL="0" indent="0">
              <a:buNone/>
            </a:pPr>
            <a:r>
              <a:rPr lang="ru-RU" b="1" dirty="0"/>
              <a:t>Высшей Школы Экономики:</a:t>
            </a:r>
          </a:p>
          <a:p>
            <a:pPr marL="0" indent="0">
              <a:buNone/>
            </a:pPr>
            <a:r>
              <a:rPr lang="ru-RU" b="1" dirty="0"/>
              <a:t>«Компьютерная лингвистика»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Выполнила:</a:t>
            </a:r>
          </a:p>
          <a:p>
            <a:pPr marL="0" indent="0">
              <a:buNone/>
            </a:pPr>
            <a:r>
              <a:rPr lang="ru-RU" b="1" dirty="0" err="1"/>
              <a:t>Райманова</a:t>
            </a:r>
            <a:r>
              <a:rPr lang="ru-RU" b="1" dirty="0"/>
              <a:t> Алия </a:t>
            </a:r>
            <a:r>
              <a:rPr lang="ru-RU" b="1" dirty="0" err="1"/>
              <a:t>Азатовна</a:t>
            </a:r>
            <a:r>
              <a:rPr lang="ru-RU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0000"/>
            <a:lum/>
          </a:blip>
          <a:srcRect/>
          <a:tile tx="-1270000" ty="158750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16" y="249187"/>
            <a:ext cx="7866563" cy="581297"/>
          </a:xfrm>
          <a:noFill/>
        </p:spPr>
        <p:txBody>
          <a:bodyPr>
            <a:normAutofit/>
          </a:bodyPr>
          <a:lstStyle/>
          <a:p>
            <a:pPr algn="ctr"/>
            <a:r>
              <a:rPr sz="3500" dirty="0" err="1"/>
              <a:t>Результаты</a:t>
            </a:r>
            <a:r>
              <a:rPr lang="ru-RU" sz="3500" dirty="0"/>
              <a:t>. </a:t>
            </a:r>
            <a:r>
              <a:rPr sz="3500" dirty="0" err="1"/>
              <a:t>Русскоязычные</a:t>
            </a:r>
            <a:r>
              <a:rPr sz="3500" dirty="0"/>
              <a:t> </a:t>
            </a:r>
            <a:r>
              <a:rPr sz="3500" dirty="0" err="1"/>
              <a:t>статьи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146" y="1209186"/>
            <a:ext cx="7211781" cy="902763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dirty="0" err="1"/>
              <a:t>Преобладает</a:t>
            </a:r>
            <a:r>
              <a:rPr dirty="0"/>
              <a:t> </a:t>
            </a:r>
            <a:r>
              <a:rPr dirty="0" err="1"/>
              <a:t>позитивная</a:t>
            </a:r>
            <a:r>
              <a:rPr dirty="0"/>
              <a:t> </a:t>
            </a:r>
            <a:r>
              <a:rPr dirty="0" err="1"/>
              <a:t>лексика</a:t>
            </a:r>
            <a:r>
              <a:rPr dirty="0"/>
              <a:t>.</a:t>
            </a:r>
          </a:p>
          <a:p>
            <a:pPr>
              <a:lnSpc>
                <a:spcPct val="90000"/>
              </a:lnSpc>
            </a:pPr>
            <a:r>
              <a:rPr dirty="0" err="1"/>
              <a:t>Далее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убыванию</a:t>
            </a:r>
            <a:r>
              <a:rPr dirty="0"/>
              <a:t>: </a:t>
            </a:r>
            <a:r>
              <a:rPr dirty="0" err="1"/>
              <a:t>негативная</a:t>
            </a:r>
            <a:r>
              <a:rPr dirty="0"/>
              <a:t> и </a:t>
            </a:r>
            <a:r>
              <a:rPr dirty="0" err="1"/>
              <a:t>нейтральная</a:t>
            </a:r>
            <a:r>
              <a:rPr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0BDB79-3D25-42BE-BC2F-192E97164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39" y="2490651"/>
            <a:ext cx="5192135" cy="45502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3000"/>
            <a:lum/>
          </a:blip>
          <a:srcRect/>
          <a:tile tx="-1270000" ty="158750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D7F36-CDB6-4E0D-96F4-80A9DFC6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81743"/>
          </a:xfrm>
          <a:noFill/>
        </p:spPr>
        <p:txBody>
          <a:bodyPr>
            <a:noAutofit/>
          </a:bodyPr>
          <a:lstStyle/>
          <a:p>
            <a:pPr algn="ctr"/>
            <a:r>
              <a:rPr lang="ru-RU" sz="25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Русскоязычные статьи имеют выраженный эмоциональный и оценочный характер.</a:t>
            </a:r>
            <a:b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5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D71F3-5E34-45C2-9D9E-05EE525E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7" y="1567543"/>
            <a:ext cx="7916092" cy="5155474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Доля позитивных и негативных высказываний значительно выше, чем в английском корпусе.</a:t>
            </a:r>
            <a:endParaRPr lang="ru-RU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Русские спортивные статьи часто содержат </a:t>
            </a:r>
            <a:r>
              <a:rPr lang="ru-RU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аналитические комментарии, критику, прогнозы и мнения экспертов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Журналистика в русскоязычных СМИ склонна к </a:t>
            </a:r>
            <a:r>
              <a:rPr lang="ru-RU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яркой подаче информации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 сильные эпитеты, оценочные выражения, контрастные сравнения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сильная сторона, честно говорить, никаких проблем)</a:t>
            </a:r>
            <a:endParaRPr lang="ru-RU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Высокая доля негативных оценок (31.6%) может указывать на </a:t>
            </a:r>
            <a:r>
              <a:rPr lang="ru-RU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критический стиль повествования, обсуждение слабых мест команд или игроков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555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63" y="305671"/>
            <a:ext cx="7866563" cy="581297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3600" dirty="0"/>
              <a:t>Результаты. Англоязычные статьи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063" y="1134839"/>
            <a:ext cx="8153947" cy="1432126"/>
          </a:xfrm>
          <a:noFill/>
        </p:spPr>
        <p:txBody>
          <a:bodyPr>
            <a:noAutofit/>
          </a:bodyPr>
          <a:lstStyle/>
          <a:p>
            <a:r>
              <a:rPr lang="ru-RU" dirty="0"/>
              <a:t>Преобладает нейтральная лексика.</a:t>
            </a:r>
          </a:p>
          <a:p>
            <a:r>
              <a:rPr lang="ru-RU" dirty="0"/>
              <a:t>Позитивная и негативная встречаются в приблизительно равных долях (с небольшим перевесом позитива).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B66D16-67C5-4651-809F-E621B743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56" y="2553467"/>
            <a:ext cx="5027570" cy="42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6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3000"/>
            <a:lum/>
          </a:blip>
          <a:srcRect/>
          <a:tile tx="-1270000" ty="158750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18815-4D1F-4021-9BE2-C5817FCE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799"/>
            <a:ext cx="7026729" cy="890451"/>
          </a:xfrm>
        </p:spPr>
        <p:txBody>
          <a:bodyPr>
            <a:noAutofit/>
          </a:bodyPr>
          <a:lstStyle/>
          <a:p>
            <a:r>
              <a:rPr lang="ru-RU" sz="25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Англоязычные статьи более объективны и сосредоточены на фактах</a:t>
            </a:r>
            <a:b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5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4BB49-11BD-43FA-A653-DFFE61743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04" y="2551610"/>
            <a:ext cx="8106591" cy="476358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Почти </a:t>
            </a:r>
            <a:r>
              <a:rPr lang="ru-RU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95.5%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всех текстов классифицированы как </a:t>
            </a:r>
            <a:r>
              <a:rPr lang="ru-RU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нейтральные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что указывает на преобладание </a:t>
            </a:r>
            <a:r>
              <a:rPr lang="ru-RU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описательных конструкций, репортажного стиля и информационной подачи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Малый процент позитивных (2.5%) и негативных (2.0%) высказываний говорит о том, что </a:t>
            </a:r>
            <a:r>
              <a:rPr lang="ru-RU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авторы избегают явных оценочных суждений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+mj-lt"/>
                <a:ea typeface="Times New Roman" panose="02020603050405020304" pitchFamily="18" charset="0"/>
              </a:rPr>
              <a:t>Американская спортивная журналистика более 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</a:rPr>
              <a:t>ориентирована на </a:t>
            </a:r>
            <a:r>
              <a:rPr lang="ru-RU" b="1" dirty="0">
                <a:effectLst/>
                <a:latin typeface="+mj-lt"/>
                <a:ea typeface="Times New Roman" panose="02020603050405020304" pitchFamily="18" charset="0"/>
              </a:rPr>
              <a:t>отражение событий, а не их интерпретацию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210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3000"/>
            <a:lum/>
          </a:blip>
          <a:srcRect/>
          <a:tile tx="-1270000" ty="158750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087" y="114301"/>
            <a:ext cx="4483826" cy="765266"/>
          </a:xfrm>
          <a:noFill/>
        </p:spPr>
        <p:txBody>
          <a:bodyPr>
            <a:normAutofit/>
          </a:bodyPr>
          <a:lstStyle/>
          <a:p>
            <a:r>
              <a:rPr lang="ru-RU" sz="4000" dirty="0"/>
              <a:t>Общие в</a:t>
            </a:r>
            <a:r>
              <a:rPr sz="4000" dirty="0" err="1"/>
              <a:t>ыводы</a:t>
            </a:r>
            <a:r>
              <a:rPr lang="ru-RU" sz="4000" dirty="0"/>
              <a:t>: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57" y="879567"/>
            <a:ext cx="7836626" cy="5712823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Различие в подходах к спортивной журналистике</a:t>
            </a:r>
            <a:endParaRPr lang="ru-RU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Американские статьи придерживаются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нейтрального и информативного стиля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чтобы предоставить читателям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факты без субъективной интерпретации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В англоязычных статьях акцент на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фактах, статистике, цитатах игроков и тренеров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что уменьшает субъективность.</a:t>
            </a:r>
            <a:endParaRPr lang="ru-RU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 русскоязычной журналистике наблюдается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склонность к эмоциональной подаче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что делает статьи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более вовлекающими и обсуждаемыми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В русскоязычных СМИ встречается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больше аналитики, комментариев и эмоциональных интерпретаций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что увеличивает долю позитивных и негативных высказываний.</a:t>
            </a:r>
            <a:endParaRPr lang="ru-RU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Влияние </a:t>
            </a:r>
            <a:r>
              <a:rPr lang="ru-RU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ультурных особенностей восприятия спорта:</a:t>
            </a:r>
            <a:endParaRPr lang="ru-RU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 англоязычных странах принято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сдержанное и взвешенное освещение событий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чтобы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избегать предвзятости и влияния на аудиторию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 русскоязычной среде спорт часто воспринимается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не только как игра, но и как символ национального престижа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что приводит к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ярко выраженной </a:t>
            </a:r>
            <a:r>
              <a:rPr lang="ru-RU" sz="18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оценочности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в обсуждении успехов и неудач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1800" b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dirty="0" err="1"/>
              <a:t>Введение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42505"/>
            <a:ext cx="7086600" cy="4954089"/>
          </a:xfrm>
          <a:noFill/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350" u="sng" dirty="0" err="1"/>
              <a:t>Цель</a:t>
            </a:r>
            <a:r>
              <a:rPr sz="2350" u="sng" dirty="0"/>
              <a:t> </a:t>
            </a:r>
            <a:r>
              <a:rPr sz="2350" u="sng" dirty="0" err="1"/>
              <a:t>исследования</a:t>
            </a:r>
            <a:r>
              <a:rPr sz="2350" u="sng" dirty="0"/>
              <a:t>:</a:t>
            </a:r>
          </a:p>
          <a:p>
            <a:r>
              <a:rPr sz="2350" dirty="0" err="1"/>
              <a:t>Определить</a:t>
            </a:r>
            <a:r>
              <a:rPr sz="2350" dirty="0"/>
              <a:t> </a:t>
            </a:r>
            <a:r>
              <a:rPr sz="2350" dirty="0" err="1"/>
              <a:t>преобладающие</a:t>
            </a:r>
            <a:r>
              <a:rPr sz="2350" dirty="0"/>
              <a:t> </a:t>
            </a:r>
            <a:r>
              <a:rPr sz="2350" dirty="0" err="1"/>
              <a:t>тональности</a:t>
            </a:r>
            <a:r>
              <a:rPr sz="2350" dirty="0"/>
              <a:t> в </a:t>
            </a:r>
            <a:r>
              <a:rPr sz="2350" dirty="0" err="1"/>
              <a:t>русскоязычных</a:t>
            </a:r>
            <a:r>
              <a:rPr sz="2350" dirty="0"/>
              <a:t> и </a:t>
            </a:r>
            <a:r>
              <a:rPr sz="2350" dirty="0" err="1"/>
              <a:t>англоязычных</a:t>
            </a:r>
            <a:r>
              <a:rPr sz="2350" dirty="0"/>
              <a:t> СМИ.</a:t>
            </a:r>
          </a:p>
          <a:p>
            <a:r>
              <a:rPr sz="2350" dirty="0" err="1"/>
              <a:t>Проверить</a:t>
            </a:r>
            <a:r>
              <a:rPr sz="2350" dirty="0"/>
              <a:t> </a:t>
            </a:r>
            <a:r>
              <a:rPr sz="2350" dirty="0" err="1"/>
              <a:t>гипотезу</a:t>
            </a:r>
            <a:r>
              <a:rPr lang="ru-RU" sz="2350" dirty="0"/>
              <a:t> о преобладании негативной оценки</a:t>
            </a:r>
            <a:r>
              <a:rPr sz="2350" dirty="0"/>
              <a:t> в </a:t>
            </a:r>
            <a:r>
              <a:rPr sz="2350" dirty="0" err="1"/>
              <a:t>русскоязычных</a:t>
            </a:r>
            <a:r>
              <a:rPr sz="2350" dirty="0"/>
              <a:t> СМИ</a:t>
            </a:r>
            <a:r>
              <a:rPr lang="ru-RU" sz="2350" dirty="0"/>
              <a:t> в сравнении с американскими.</a:t>
            </a:r>
          </a:p>
          <a:p>
            <a:pPr marL="0" indent="0">
              <a:buNone/>
            </a:pPr>
            <a:r>
              <a:rPr lang="ru-RU" sz="2350" u="sng" dirty="0"/>
              <a:t>Этапы работы</a:t>
            </a:r>
            <a:r>
              <a:rPr sz="2350" u="sng" dirty="0"/>
              <a:t>:</a:t>
            </a:r>
          </a:p>
          <a:p>
            <a:r>
              <a:rPr sz="2350" dirty="0" err="1"/>
              <a:t>Парсинг</a:t>
            </a:r>
            <a:r>
              <a:rPr sz="2350" dirty="0"/>
              <a:t> </a:t>
            </a:r>
            <a:r>
              <a:rPr sz="2350" dirty="0" err="1"/>
              <a:t>статей</a:t>
            </a:r>
            <a:r>
              <a:rPr sz="2350" dirty="0"/>
              <a:t> </a:t>
            </a:r>
            <a:r>
              <a:rPr sz="2350" dirty="0" err="1"/>
              <a:t>из</a:t>
            </a:r>
            <a:r>
              <a:rPr sz="2350" dirty="0"/>
              <a:t> </a:t>
            </a:r>
            <a:r>
              <a:rPr sz="2350" dirty="0" err="1"/>
              <a:t>онлайн</a:t>
            </a:r>
            <a:r>
              <a:rPr sz="2350" dirty="0"/>
              <a:t>-СМИ.</a:t>
            </a:r>
          </a:p>
          <a:p>
            <a:r>
              <a:rPr lang="ru-RU" sz="2350" dirty="0"/>
              <a:t>О</a:t>
            </a:r>
            <a:r>
              <a:rPr sz="2350" dirty="0" err="1"/>
              <a:t>бработка</a:t>
            </a:r>
            <a:r>
              <a:rPr sz="2350" dirty="0"/>
              <a:t> </a:t>
            </a:r>
            <a:r>
              <a:rPr sz="2350" dirty="0" err="1"/>
              <a:t>текста</a:t>
            </a:r>
            <a:r>
              <a:rPr lang="ru-RU" sz="2350" dirty="0"/>
              <a:t> и </a:t>
            </a:r>
            <a:r>
              <a:rPr lang="ru-RU" sz="2350" dirty="0" err="1"/>
              <a:t>лемматизация</a:t>
            </a:r>
            <a:r>
              <a:rPr lang="ru-RU" sz="2350" dirty="0"/>
              <a:t>.</a:t>
            </a:r>
            <a:endParaRPr sz="2350" dirty="0"/>
          </a:p>
          <a:p>
            <a:r>
              <a:rPr lang="ru-RU" sz="2350" dirty="0"/>
              <a:t>Использование словарей </a:t>
            </a:r>
            <a:r>
              <a:rPr sz="2350" dirty="0" err="1"/>
              <a:t>для</a:t>
            </a:r>
            <a:r>
              <a:rPr sz="2350" dirty="0"/>
              <a:t> </a:t>
            </a:r>
            <a:r>
              <a:rPr sz="2350" dirty="0" err="1"/>
              <a:t>анализа</a:t>
            </a:r>
            <a:r>
              <a:rPr sz="2350" dirty="0"/>
              <a:t> </a:t>
            </a:r>
            <a:r>
              <a:rPr sz="2350" dirty="0" err="1"/>
              <a:t>тональности</a:t>
            </a:r>
            <a:r>
              <a:rPr sz="2350" dirty="0"/>
              <a:t>.</a:t>
            </a:r>
          </a:p>
          <a:p>
            <a:r>
              <a:rPr sz="2350" dirty="0" err="1"/>
              <a:t>Визуализация</a:t>
            </a:r>
            <a:r>
              <a:rPr sz="2350" dirty="0"/>
              <a:t> </a:t>
            </a:r>
            <a:r>
              <a:rPr sz="2350" dirty="0" err="1"/>
              <a:t>результатов</a:t>
            </a:r>
            <a:r>
              <a:rPr sz="235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363" y="3022963"/>
            <a:ext cx="7200900" cy="812074"/>
          </a:xfrm>
        </p:spPr>
        <p:txBody>
          <a:bodyPr/>
          <a:lstStyle/>
          <a:p>
            <a:r>
              <a:rPr dirty="0" err="1"/>
              <a:t>Источники</a:t>
            </a:r>
            <a:r>
              <a:rPr dirty="0"/>
              <a:t> </a:t>
            </a:r>
            <a:r>
              <a:rPr dirty="0" err="1"/>
              <a:t>данных</a:t>
            </a:r>
            <a:r>
              <a:rPr lang="ru-RU" dirty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106" y="4122964"/>
            <a:ext cx="6539049" cy="2554333"/>
          </a:xfrm>
        </p:spPr>
        <p:txBody>
          <a:bodyPr>
            <a:normAutofit/>
          </a:bodyPr>
          <a:lstStyle/>
          <a:p>
            <a:r>
              <a:rPr dirty="0" err="1"/>
              <a:t>Русскоязычные</a:t>
            </a:r>
            <a:r>
              <a:rPr dirty="0"/>
              <a:t> </a:t>
            </a:r>
            <a:r>
              <a:rPr dirty="0" err="1"/>
              <a:t>статьи</a:t>
            </a:r>
            <a:r>
              <a:rPr dirty="0"/>
              <a:t>: allhockey.ru</a:t>
            </a:r>
            <a:r>
              <a:rPr lang="en-US" dirty="0"/>
              <a:t> </a:t>
            </a:r>
          </a:p>
          <a:p>
            <a:r>
              <a:rPr dirty="0" err="1"/>
              <a:t>Англоязычные</a:t>
            </a:r>
            <a:r>
              <a:rPr dirty="0"/>
              <a:t> </a:t>
            </a:r>
            <a:r>
              <a:rPr dirty="0" err="1"/>
              <a:t>статьи</a:t>
            </a:r>
            <a:r>
              <a:rPr dirty="0"/>
              <a:t>: </a:t>
            </a:r>
            <a:r>
              <a:rPr lang="en-US" dirty="0"/>
              <a:t>nytimes.com/athletic </a:t>
            </a:r>
            <a:r>
              <a:rPr lang="ru-RU" dirty="0"/>
              <a:t>и </a:t>
            </a:r>
            <a:r>
              <a:rPr lang="en-US" dirty="0"/>
              <a:t>nbcsports.com </a:t>
            </a:r>
            <a:endParaRPr lang="ru-RU" dirty="0"/>
          </a:p>
          <a:p>
            <a:endParaRPr lang="en-US" dirty="0"/>
          </a:p>
          <a:p>
            <a:r>
              <a:rPr dirty="0" err="1"/>
              <a:t>Используемые</a:t>
            </a:r>
            <a:r>
              <a:rPr dirty="0"/>
              <a:t> </a:t>
            </a:r>
            <a:r>
              <a:rPr dirty="0" err="1"/>
              <a:t>инструменты</a:t>
            </a:r>
            <a:r>
              <a:rPr dirty="0"/>
              <a:t>: requests, </a:t>
            </a:r>
            <a:r>
              <a:rPr dirty="0" err="1"/>
              <a:t>BeautifulSoup</a:t>
            </a:r>
            <a:r>
              <a:rPr dirty="0"/>
              <a:t>, selenium.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724694"/>
            <a:ext cx="7200900" cy="1485900"/>
          </a:xfrm>
        </p:spPr>
        <p:txBody>
          <a:bodyPr/>
          <a:lstStyle/>
          <a:p>
            <a:r>
              <a:rPr dirty="0" err="1"/>
              <a:t>Предобработка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3975463"/>
            <a:ext cx="7200900" cy="3581400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этапы</a:t>
            </a:r>
            <a:r>
              <a:rPr dirty="0"/>
              <a:t>:</a:t>
            </a:r>
          </a:p>
          <a:p>
            <a:r>
              <a:rPr dirty="0" err="1"/>
              <a:t>Очистка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HTML-</a:t>
            </a:r>
            <a:r>
              <a:rPr dirty="0" err="1"/>
              <a:t>разметки</a:t>
            </a:r>
            <a:r>
              <a:rPr dirty="0"/>
              <a:t>, </a:t>
            </a: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стоп-слов</a:t>
            </a:r>
            <a:r>
              <a:rPr dirty="0"/>
              <a:t> и </a:t>
            </a:r>
            <a:r>
              <a:rPr dirty="0" err="1"/>
              <a:t>знаков</a:t>
            </a:r>
            <a:r>
              <a:rPr dirty="0"/>
              <a:t> </a:t>
            </a:r>
            <a:r>
              <a:rPr dirty="0" err="1"/>
              <a:t>препинания</a:t>
            </a:r>
            <a:r>
              <a:rPr dirty="0"/>
              <a:t>.</a:t>
            </a:r>
          </a:p>
          <a:p>
            <a:r>
              <a:rPr dirty="0" err="1"/>
              <a:t>Лемматизация</a:t>
            </a:r>
            <a:r>
              <a:rPr dirty="0"/>
              <a:t> (NLTK</a:t>
            </a:r>
            <a:r>
              <a:rPr lang="en-US" dirty="0"/>
              <a:t> -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английского</a:t>
            </a:r>
            <a:r>
              <a:rPr dirty="0"/>
              <a:t>, </a:t>
            </a:r>
            <a:r>
              <a:rPr lang="en-US" dirty="0" err="1"/>
              <a:t>MyStem</a:t>
            </a:r>
            <a:r>
              <a:rPr dirty="0"/>
              <a:t> </a:t>
            </a:r>
            <a:r>
              <a:rPr lang="en-US" dirty="0"/>
              <a:t>-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русского</a:t>
            </a:r>
            <a:r>
              <a:rPr dirty="0"/>
              <a:t>).</a:t>
            </a:r>
          </a:p>
          <a:p>
            <a:r>
              <a:rPr dirty="0" err="1"/>
              <a:t>Разбиение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биграммы</a:t>
            </a:r>
            <a:r>
              <a:rPr dirty="0"/>
              <a:t> и </a:t>
            </a:r>
            <a:r>
              <a:rPr dirty="0" err="1"/>
              <a:t>триграмм</a:t>
            </a:r>
            <a:r>
              <a:rPr lang="ru-RU" dirty="0"/>
              <a:t>ы.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529" y="2123803"/>
            <a:ext cx="6216831" cy="890452"/>
          </a:xfrm>
          <a:solidFill>
            <a:srgbClr val="FFFFFF"/>
          </a:solidFill>
        </p:spPr>
        <p:txBody>
          <a:bodyPr/>
          <a:lstStyle/>
          <a:p>
            <a:r>
              <a:rPr dirty="0" err="1"/>
              <a:t>Анализ</a:t>
            </a:r>
            <a:r>
              <a:rPr dirty="0"/>
              <a:t> </a:t>
            </a:r>
            <a:r>
              <a:rPr dirty="0" err="1"/>
              <a:t>тональности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74" y="3034937"/>
            <a:ext cx="72009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 err="1"/>
              <a:t>Метод</a:t>
            </a:r>
            <a:r>
              <a:rPr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Использование словарей:</a:t>
            </a:r>
            <a:endParaRPr dirty="0"/>
          </a:p>
          <a:p>
            <a:pPr>
              <a:buSzPct val="40000"/>
              <a:buFont typeface="Wingdings" panose="05000000000000000000" pitchFamily="2" charset="2"/>
              <a:buChar char="Ø"/>
            </a:pPr>
            <a:r>
              <a:rPr lang="ru-RU" dirty="0"/>
              <a:t>Для анализа русскоязычного корпуса использовался словарь </a:t>
            </a:r>
            <a:r>
              <a:rPr dirty="0" err="1"/>
              <a:t>RuSentiLex</a:t>
            </a:r>
            <a:r>
              <a:rPr lang="en-US" dirty="0"/>
              <a:t>;</a:t>
            </a:r>
          </a:p>
          <a:p>
            <a:pPr>
              <a:buSzPct val="40000"/>
              <a:buFont typeface="Wingdings" panose="05000000000000000000" pitchFamily="2" charset="2"/>
              <a:buChar char="Ø"/>
            </a:pPr>
            <a:r>
              <a:rPr lang="ru-RU" dirty="0"/>
              <a:t> Для анализа англоязычного корпуса использовался словарь </a:t>
            </a:r>
            <a:r>
              <a:rPr lang="en-US" dirty="0"/>
              <a:t> </a:t>
            </a:r>
            <a:r>
              <a:rPr lang="en-US" dirty="0" err="1"/>
              <a:t>SentiWordNet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/>
              <a:t>NLTK.</a:t>
            </a:r>
            <a:endParaRPr lang="ru-RU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dirty="0" err="1"/>
              <a:t>Определение</a:t>
            </a:r>
            <a:r>
              <a:rPr dirty="0"/>
              <a:t> </a:t>
            </a:r>
            <a:r>
              <a:rPr dirty="0" err="1"/>
              <a:t>тональности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слова</a:t>
            </a:r>
            <a:r>
              <a:rPr dirty="0"/>
              <a:t> и </a:t>
            </a:r>
            <a:r>
              <a:rPr dirty="0" err="1"/>
              <a:t>вычисление</a:t>
            </a:r>
            <a:r>
              <a:rPr dirty="0"/>
              <a:t> </a:t>
            </a:r>
            <a:r>
              <a:rPr dirty="0" err="1"/>
              <a:t>общей</a:t>
            </a:r>
            <a:r>
              <a:rPr dirty="0"/>
              <a:t> </a:t>
            </a:r>
            <a:r>
              <a:rPr dirty="0" err="1"/>
              <a:t>доли</a:t>
            </a:r>
            <a:r>
              <a:rPr dirty="0"/>
              <a:t> </a:t>
            </a:r>
            <a:r>
              <a:rPr dirty="0" err="1"/>
              <a:t>позитивной</a:t>
            </a:r>
            <a:r>
              <a:rPr dirty="0"/>
              <a:t>, </a:t>
            </a:r>
            <a:r>
              <a:rPr dirty="0" err="1"/>
              <a:t>негативной</a:t>
            </a:r>
            <a:r>
              <a:rPr dirty="0"/>
              <a:t> и </a:t>
            </a:r>
            <a:r>
              <a:rPr dirty="0" err="1"/>
              <a:t>нейтральной</a:t>
            </a:r>
            <a:r>
              <a:rPr dirty="0"/>
              <a:t> </a:t>
            </a:r>
            <a:r>
              <a:rPr dirty="0" err="1"/>
              <a:t>лексики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46086"/>
            <a:ext cx="7802336" cy="957132"/>
          </a:xfrm>
          <a:noFill/>
        </p:spPr>
        <p:txBody>
          <a:bodyPr>
            <a:noAutofit/>
          </a:bodyPr>
          <a:lstStyle/>
          <a:p>
            <a:r>
              <a:rPr sz="3500" dirty="0" err="1"/>
              <a:t>Визуализация</a:t>
            </a:r>
            <a:r>
              <a:rPr sz="3500" dirty="0"/>
              <a:t> – </a:t>
            </a:r>
            <a:r>
              <a:rPr sz="3500" dirty="0" err="1"/>
              <a:t>Облака</a:t>
            </a:r>
            <a:r>
              <a:rPr sz="3500" dirty="0"/>
              <a:t> </a:t>
            </a:r>
            <a:r>
              <a:rPr sz="3500" dirty="0" err="1"/>
              <a:t>слов</a:t>
            </a:r>
            <a:br>
              <a:rPr lang="ru-RU" sz="3500" dirty="0"/>
            </a:br>
            <a:r>
              <a:rPr lang="ru-RU" sz="3500" dirty="0"/>
              <a:t>(позитивная и негативная лексика)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1263505"/>
            <a:ext cx="8290560" cy="3900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 русском языке:</a:t>
            </a:r>
            <a:endParaRPr dirty="0"/>
          </a:p>
          <a:p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EFDD17-4CEE-4D75-870E-481655F4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6" y="1653568"/>
            <a:ext cx="8229600" cy="21916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6D9B2F-E520-4710-97E4-34419CFCE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67" y="4437884"/>
            <a:ext cx="8131638" cy="21655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B944EB-89BB-4BEF-ADC8-136A0B63D4DD}"/>
              </a:ext>
            </a:extLst>
          </p:cNvPr>
          <p:cNvSpPr txBox="1">
            <a:spLocks/>
          </p:cNvSpPr>
          <p:nvPr/>
        </p:nvSpPr>
        <p:spPr>
          <a:xfrm>
            <a:off x="544286" y="3887534"/>
            <a:ext cx="8290560" cy="390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 английском языке: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1000"/>
            <a:lum/>
          </a:blip>
          <a:srcRect/>
          <a:tile tx="-1270000" ty="158750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0568F-FEF3-470A-9D45-6AC69A64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2" y="170906"/>
            <a:ext cx="8081552" cy="656409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Особенности русских текстов.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51AAA-321F-4E19-94F0-4FCEE1CF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526" y="2725787"/>
            <a:ext cx="8010797" cy="3709850"/>
          </a:xfrm>
          <a:noFill/>
        </p:spPr>
        <p:txBody>
          <a:bodyPr>
            <a:normAutofit/>
          </a:bodyPr>
          <a:lstStyle/>
          <a:p>
            <a:r>
              <a:rPr lang="ru-RU" b="1" dirty="0"/>
              <a:t>Тональность чаще выражается через биграммы.</a:t>
            </a:r>
            <a:r>
              <a:rPr lang="ru-RU" dirty="0"/>
              <a:t> В отличие от английского, где используются в основном отдельные слова, в русском языке важны сочетания.</a:t>
            </a:r>
          </a:p>
          <a:p>
            <a:r>
              <a:rPr lang="ru-RU" b="1" dirty="0"/>
              <a:t>Позитивная лексика нередко содержит отрицательные конструкции</a:t>
            </a:r>
            <a:r>
              <a:rPr lang="ru-RU" dirty="0"/>
              <a:t>, такие как </a:t>
            </a:r>
            <a:r>
              <a:rPr lang="ru-RU" i="1" dirty="0"/>
              <a:t>(никаких проблем)</a:t>
            </a:r>
            <a:r>
              <a:rPr lang="ru-RU" dirty="0"/>
              <a:t>, что требует учета контекста при анализе.</a:t>
            </a:r>
          </a:p>
          <a:p>
            <a:r>
              <a:rPr lang="ru-RU" b="1" dirty="0"/>
              <a:t>Часто встречаются слова, связанные с командной игрой и стратегией </a:t>
            </a:r>
            <a:r>
              <a:rPr lang="ru-RU" dirty="0"/>
              <a:t>(сильная сторона, новый уровень) </a:t>
            </a:r>
          </a:p>
          <a:p>
            <a:r>
              <a:rPr lang="ru-RU" b="1" dirty="0"/>
              <a:t>Негативная лексика связана с оценочными суждениями и вопросами качества </a:t>
            </a:r>
            <a:r>
              <a:rPr lang="ru-RU" dirty="0"/>
              <a:t>(честно говорить, вызывать вопрос, слабое место)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61208DA-4832-4C75-9192-5AC98C3C47C6}"/>
              </a:ext>
            </a:extLst>
          </p:cNvPr>
          <p:cNvSpPr txBox="1">
            <a:spLocks/>
          </p:cNvSpPr>
          <p:nvPr/>
        </p:nvSpPr>
        <p:spPr>
          <a:xfrm>
            <a:off x="783772" y="992781"/>
            <a:ext cx="8081552" cy="12235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500" dirty="0"/>
              <a:t>Для точного анализа тональности в русском корпусе важно учитывать контекст и устойчивые выражения, а не только отдельные слова.</a:t>
            </a:r>
          </a:p>
        </p:txBody>
      </p:sp>
    </p:spTree>
    <p:extLst>
      <p:ext uri="{BB962C8B-B14F-4D97-AF65-F5344CB8AC3E}">
        <p14:creationId xmlns:p14="http://schemas.microsoft.com/office/powerpoint/2010/main" val="103802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3000"/>
            <a:lum/>
          </a:blip>
          <a:srcRect/>
          <a:tile tx="-1270000" ty="158750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0568F-FEF3-470A-9D45-6AC69A64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50" y="170906"/>
            <a:ext cx="7776208" cy="656409"/>
          </a:xfrm>
          <a:noFill/>
        </p:spPr>
        <p:txBody>
          <a:bodyPr>
            <a:normAutofit fontScale="90000"/>
          </a:bodyPr>
          <a:lstStyle/>
          <a:p>
            <a:r>
              <a:rPr lang="ru-RU" dirty="0"/>
              <a:t>Особенности английских текстов.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51AAA-321F-4E19-94F0-4FCEE1CF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" y="2364378"/>
            <a:ext cx="8089174" cy="4493622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Тональность передается через </a:t>
            </a:r>
            <a:r>
              <a:rPr lang="ru-RU" b="1" dirty="0" err="1"/>
              <a:t>униграммы</a:t>
            </a:r>
            <a:r>
              <a:rPr lang="ru-RU" b="1" dirty="0"/>
              <a:t>.</a:t>
            </a:r>
            <a:r>
              <a:rPr lang="ru-RU" dirty="0"/>
              <a:t> В отличие от русского языка, в английском статьи используют отдельные слова, которые четко выражают эмоциональную окраску (</a:t>
            </a:r>
            <a:r>
              <a:rPr lang="ru-RU" i="1" dirty="0" err="1"/>
              <a:t>injury</a:t>
            </a:r>
            <a:r>
              <a:rPr lang="ru-RU" i="1" dirty="0"/>
              <a:t>, </a:t>
            </a:r>
            <a:r>
              <a:rPr lang="ru-RU" i="1" dirty="0" err="1"/>
              <a:t>bad</a:t>
            </a:r>
            <a:r>
              <a:rPr lang="ru-RU" i="1" dirty="0"/>
              <a:t>, </a:t>
            </a:r>
            <a:r>
              <a:rPr lang="ru-RU" i="1" dirty="0" err="1"/>
              <a:t>excellent</a:t>
            </a:r>
            <a:r>
              <a:rPr lang="ru-RU" i="1" dirty="0"/>
              <a:t>, </a:t>
            </a:r>
            <a:r>
              <a:rPr lang="ru-RU" i="1" dirty="0" err="1"/>
              <a:t>love</a:t>
            </a:r>
            <a:r>
              <a:rPr lang="ru-RU" dirty="0"/>
              <a:t>).</a:t>
            </a:r>
          </a:p>
          <a:p>
            <a:r>
              <a:rPr lang="ru-RU" dirty="0"/>
              <a:t>Присутствие таких слов, как </a:t>
            </a:r>
            <a:r>
              <a:rPr lang="ru-RU" i="1" dirty="0" err="1"/>
              <a:t>different</a:t>
            </a:r>
            <a:r>
              <a:rPr lang="ru-RU" dirty="0"/>
              <a:t> и </a:t>
            </a:r>
            <a:r>
              <a:rPr lang="ru-RU" i="1" dirty="0" err="1"/>
              <a:t>know</a:t>
            </a:r>
            <a:r>
              <a:rPr lang="ru-RU" dirty="0"/>
              <a:t>, говорит о том, что авторы статей часто сравнивают объекты и стараются </a:t>
            </a:r>
            <a:r>
              <a:rPr lang="ru-RU" b="1" dirty="0"/>
              <a:t>точно передать различия</a:t>
            </a:r>
            <a:r>
              <a:rPr lang="ru-RU" dirty="0"/>
              <a:t> между ними. </a:t>
            </a:r>
          </a:p>
          <a:p>
            <a:r>
              <a:rPr lang="ru-RU" dirty="0"/>
              <a:t>Считывается ориентация на обсуждение тактики и игровых аспектов (например, </a:t>
            </a:r>
            <a:r>
              <a:rPr lang="ru-RU" i="1" dirty="0" err="1"/>
              <a:t>find</a:t>
            </a:r>
            <a:r>
              <a:rPr lang="ru-RU" dirty="0"/>
              <a:t> может относиться к поиску стратегии или удачного момента, а </a:t>
            </a:r>
            <a:r>
              <a:rPr lang="ru-RU" i="1" dirty="0" err="1"/>
              <a:t>add</a:t>
            </a:r>
            <a:r>
              <a:rPr lang="ru-RU" dirty="0"/>
              <a:t> – к добавлению игрока в состав или изменению тактики)</a:t>
            </a:r>
          </a:p>
          <a:p>
            <a:r>
              <a:rPr lang="ru-RU" b="1" dirty="0"/>
              <a:t>Негативные слова в основном обозначают физические трудности и проблемы</a:t>
            </a:r>
            <a:r>
              <a:rPr lang="ru-RU" dirty="0"/>
              <a:t> (</a:t>
            </a:r>
            <a:r>
              <a:rPr lang="ru-RU" i="1" dirty="0" err="1"/>
              <a:t>injury</a:t>
            </a:r>
            <a:r>
              <a:rPr lang="ru-RU" i="1" dirty="0"/>
              <a:t>, </a:t>
            </a:r>
            <a:r>
              <a:rPr lang="ru-RU" i="1" dirty="0" err="1"/>
              <a:t>hard</a:t>
            </a:r>
            <a:r>
              <a:rPr lang="ru-RU" i="1" dirty="0"/>
              <a:t>, </a:t>
            </a:r>
            <a:r>
              <a:rPr lang="ru-RU" i="1" dirty="0" err="1"/>
              <a:t>bad</a:t>
            </a:r>
            <a:r>
              <a:rPr lang="ru-RU" i="1" dirty="0"/>
              <a:t>, </a:t>
            </a:r>
            <a:r>
              <a:rPr lang="ru-RU" i="1" dirty="0" err="1"/>
              <a:t>problem</a:t>
            </a:r>
            <a:r>
              <a:rPr lang="ru-RU" dirty="0"/>
              <a:t>), что характерно для спортивных текстов.</a:t>
            </a:r>
          </a:p>
          <a:p>
            <a:r>
              <a:rPr lang="ru-RU" dirty="0"/>
              <a:t> </a:t>
            </a:r>
            <a:r>
              <a:rPr lang="ru-RU" b="1" dirty="0"/>
              <a:t>Английский язык имеет более однозначные маркеры тональности</a:t>
            </a:r>
            <a:r>
              <a:rPr lang="ru-RU" dirty="0"/>
              <a:t>, что облегчает автоматический анализ.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61208DA-4832-4C75-9192-5AC98C3C47C6}"/>
              </a:ext>
            </a:extLst>
          </p:cNvPr>
          <p:cNvSpPr txBox="1">
            <a:spLocks/>
          </p:cNvSpPr>
          <p:nvPr/>
        </p:nvSpPr>
        <p:spPr>
          <a:xfrm>
            <a:off x="784861" y="949238"/>
            <a:ext cx="8089173" cy="12235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В английском языке анализ тональности проще, так как оценочная окраска слов более очевидна и не зависит так сильно от контекста.</a:t>
            </a:r>
            <a:endParaRPr lang="ru-RU" sz="2500" b="1" dirty="0"/>
          </a:p>
        </p:txBody>
      </p:sp>
    </p:spTree>
    <p:extLst>
      <p:ext uri="{BB962C8B-B14F-4D97-AF65-F5344CB8AC3E}">
        <p14:creationId xmlns:p14="http://schemas.microsoft.com/office/powerpoint/2010/main" val="254454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864B587-FF2E-4888-817C-496BB50D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912" y="363583"/>
            <a:ext cx="7200900" cy="785948"/>
          </a:xfrm>
        </p:spPr>
        <p:txBody>
          <a:bodyPr/>
          <a:lstStyle/>
          <a:p>
            <a:pPr algn="ctr"/>
            <a:r>
              <a:rPr lang="ru-RU" dirty="0"/>
              <a:t>Сравнение.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9A8406-C4D5-4F35-9A9C-0137E7A5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849"/>
            <a:ext cx="9144001" cy="48887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321</TotalTime>
  <Words>797</Words>
  <Application>Microsoft Office PowerPoint</Application>
  <PresentationFormat>Экран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Symbol</vt:lpstr>
      <vt:lpstr>Wingdings</vt:lpstr>
      <vt:lpstr>Уголки</vt:lpstr>
      <vt:lpstr>Анализ тональностей в спортивных текстах о хоккее в российских и американских СМИ.</vt:lpstr>
      <vt:lpstr>Введение</vt:lpstr>
      <vt:lpstr>Источники данных:</vt:lpstr>
      <vt:lpstr>Предобработка данных</vt:lpstr>
      <vt:lpstr>Анализ тональности</vt:lpstr>
      <vt:lpstr>Визуализация – Облака слов (позитивная и негативная лексика)</vt:lpstr>
      <vt:lpstr>Особенности русских текстов.</vt:lpstr>
      <vt:lpstr>Особенности английских текстов.</vt:lpstr>
      <vt:lpstr>Сравнение.</vt:lpstr>
      <vt:lpstr>Результаты. Русскоязычные статьи</vt:lpstr>
      <vt:lpstr>Русскоязычные статьи имеют выраженный эмоциональный и оценочный характер. </vt:lpstr>
      <vt:lpstr>Результаты. Англоязычные статьи</vt:lpstr>
      <vt:lpstr>Англоязычные статьи более объективны и сосредоточены на фактах </vt:lpstr>
      <vt:lpstr>Общие выводы: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тональностей в спортивных текстах о хоккее</dc:title>
  <dc:subject/>
  <dc:creator>Алия</dc:creator>
  <cp:keywords/>
  <dc:description>generated using python-pptx</dc:description>
  <cp:lastModifiedBy>Алия</cp:lastModifiedBy>
  <cp:revision>26</cp:revision>
  <dcterms:created xsi:type="dcterms:W3CDTF">2013-01-27T09:14:16Z</dcterms:created>
  <dcterms:modified xsi:type="dcterms:W3CDTF">2025-02-15T09:37:11Z</dcterms:modified>
  <cp:category/>
</cp:coreProperties>
</file>